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61" r:id="rId2"/>
    <p:sldId id="263" r:id="rId3"/>
    <p:sldId id="265" r:id="rId4"/>
    <p:sldId id="264" r:id="rId5"/>
    <p:sldId id="266" r:id="rId6"/>
    <p:sldId id="267" r:id="rId7"/>
    <p:sldId id="268" r:id="rId8"/>
    <p:sldId id="269" r:id="rId9"/>
    <p:sldId id="270" r:id="rId10"/>
    <p:sldId id="274" r:id="rId11"/>
    <p:sldId id="273" r:id="rId12"/>
    <p:sldId id="271" r:id="rId13"/>
    <p:sldId id="27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94B"/>
    <a:srgbClr val="E84A27"/>
    <a:srgbClr val="131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75"/>
    <p:restoredTop sz="95232" autoAdjust="0"/>
  </p:normalViewPr>
  <p:slideViewPr>
    <p:cSldViewPr snapToGrid="0" snapToObjects="1">
      <p:cViewPr varScale="1">
        <p:scale>
          <a:sx n="82" d="100"/>
          <a:sy n="82" d="100"/>
        </p:scale>
        <p:origin x="936"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E3CE15-9F3F-484C-9A42-87068B562BE4}" type="datetimeFigureOut">
              <a:rPr lang="en-US" smtClean="0"/>
              <a:t>12/6/2018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D8BE0E-7FCF-504E-8FC3-74524A4F72D1}" type="slidenum">
              <a:rPr lang="en-US" smtClean="0"/>
              <a:t>‹#›</a:t>
            </a:fld>
            <a:endParaRPr lang="en-US"/>
          </a:p>
        </p:txBody>
      </p:sp>
    </p:spTree>
    <p:extLst>
      <p:ext uri="{BB962C8B-B14F-4D97-AF65-F5344CB8AC3E}">
        <p14:creationId xmlns:p14="http://schemas.microsoft.com/office/powerpoint/2010/main" val="9475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E48771-2BC4-42B4-94A4-0D7FEE6F489E}" type="datetimeFigureOut">
              <a:rPr lang="en-US" smtClean="0"/>
              <a:t>12/6/2018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ECE17-6F7F-41DE-B03F-ED60FC42E31C}" type="slidenum">
              <a:rPr lang="en-US" smtClean="0"/>
              <a:t>‹#›</a:t>
            </a:fld>
            <a:endParaRPr lang="en-US"/>
          </a:p>
        </p:txBody>
      </p:sp>
    </p:spTree>
    <p:extLst>
      <p:ext uri="{BB962C8B-B14F-4D97-AF65-F5344CB8AC3E}">
        <p14:creationId xmlns:p14="http://schemas.microsoft.com/office/powerpoint/2010/main" val="521479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BECE17-6F7F-41DE-B03F-ED60FC42E31C}" type="slidenum">
              <a:rPr lang="en-US" smtClean="0"/>
              <a:t>3</a:t>
            </a:fld>
            <a:endParaRPr lang="en-US"/>
          </a:p>
        </p:txBody>
      </p:sp>
    </p:spTree>
    <p:extLst>
      <p:ext uri="{BB962C8B-B14F-4D97-AF65-F5344CB8AC3E}">
        <p14:creationId xmlns:p14="http://schemas.microsoft.com/office/powerpoint/2010/main" val="660251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r>
              <a:rPr lang="en-US" dirty="0"/>
              <a:t>Explore various scenarios and an issue which Monte Carlo simulation can help us understand</a:t>
            </a:r>
          </a:p>
          <a:p>
            <a:r>
              <a:rPr lang="en-US" dirty="0"/>
              <a:t>After figuring out the scenario, we limited the scope of the project by creating our problem statement.</a:t>
            </a:r>
          </a:p>
          <a:p>
            <a:r>
              <a:rPr lang="en-US" dirty="0"/>
              <a:t>Research various similar studies and define the assumptions that will go into designing an efficient method to addressing our problem statement</a:t>
            </a:r>
          </a:p>
          <a:p>
            <a:r>
              <a:rPr lang="en-US" dirty="0"/>
              <a:t>Using our research, we also decided on the parameters that will have a significant impact in deciding the underlying scenarios of the problem statement (individual cases)</a:t>
            </a:r>
          </a:p>
          <a:p>
            <a:r>
              <a:rPr lang="en-US" dirty="0"/>
              <a:t>Post that, we considered various scenarios to define/generate our conditions for all the factors we are considering.</a:t>
            </a:r>
          </a:p>
          <a:p>
            <a:r>
              <a:rPr lang="en-US" dirty="0"/>
              <a:t>After having the initial phase in place, implementation of the Monte Carlo simulations will be done with different number of samples (population) and understand the probability of outbreak within that population.</a:t>
            </a:r>
          </a:p>
          <a:p>
            <a:r>
              <a:rPr lang="en-US" dirty="0"/>
              <a:t>After we achieve a steady state result, we will be providing some insights and portraying the results in a more user-friendly way.</a:t>
            </a:r>
          </a:p>
        </p:txBody>
      </p:sp>
      <p:sp>
        <p:nvSpPr>
          <p:cNvPr id="4" name="Slide Number Placeholder 3"/>
          <p:cNvSpPr>
            <a:spLocks noGrp="1"/>
          </p:cNvSpPr>
          <p:nvPr>
            <p:ph type="sldNum" sz="quarter" idx="5"/>
          </p:nvPr>
        </p:nvSpPr>
        <p:spPr/>
        <p:txBody>
          <a:bodyPr/>
          <a:lstStyle/>
          <a:p>
            <a:fld id="{35BECE17-6F7F-41DE-B03F-ED60FC42E31C}" type="slidenum">
              <a:rPr lang="en-US" smtClean="0"/>
              <a:t>4</a:t>
            </a:fld>
            <a:endParaRPr lang="en-US"/>
          </a:p>
        </p:txBody>
      </p:sp>
    </p:spTree>
    <p:extLst>
      <p:ext uri="{BB962C8B-B14F-4D97-AF65-F5344CB8AC3E}">
        <p14:creationId xmlns:p14="http://schemas.microsoft.com/office/powerpoint/2010/main" val="6482086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78556" y="6168056"/>
            <a:ext cx="1843813" cy="320040"/>
          </a:xfrm>
          <a:prstGeom prst="rect">
            <a:avLst/>
          </a:prstGeom>
        </p:spPr>
      </p:pic>
    </p:spTree>
    <p:extLst>
      <p:ext uri="{BB962C8B-B14F-4D97-AF65-F5344CB8AC3E}">
        <p14:creationId xmlns:p14="http://schemas.microsoft.com/office/powerpoint/2010/main" val="128157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026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67370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8088923"/>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4"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341603" y="1059543"/>
            <a:ext cx="4565914" cy="202225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a:solidFill>
                  <a:schemeClr val="bg1"/>
                </a:solidFill>
                <a:latin typeface="Georgia" charset="0"/>
                <a:ea typeface="Georgia" charset="0"/>
                <a:cs typeface="Georgia" charset="0"/>
              </a:rPr>
              <a:t>Prediction of a disease outbreak using</a:t>
            </a:r>
            <a:br>
              <a:rPr lang="en-US" sz="4000" b="1" dirty="0">
                <a:solidFill>
                  <a:schemeClr val="bg1"/>
                </a:solidFill>
                <a:latin typeface="Georgia" charset="0"/>
                <a:ea typeface="Georgia" charset="0"/>
                <a:cs typeface="Georgia" charset="0"/>
              </a:rPr>
            </a:br>
            <a:r>
              <a:rPr lang="en-US" sz="4000" b="1" dirty="0">
                <a:solidFill>
                  <a:schemeClr val="bg1"/>
                </a:solidFill>
                <a:latin typeface="Georgia" charset="0"/>
                <a:ea typeface="Georgia" charset="0"/>
                <a:cs typeface="Georgia" charset="0"/>
              </a:rPr>
              <a:t>Monte Carlo Simulation</a:t>
            </a:r>
          </a:p>
        </p:txBody>
      </p:sp>
      <p:sp>
        <p:nvSpPr>
          <p:cNvPr id="6" name="TextBox 5"/>
          <p:cNvSpPr txBox="1"/>
          <p:nvPr/>
        </p:nvSpPr>
        <p:spPr>
          <a:xfrm>
            <a:off x="4341603" y="4241297"/>
            <a:ext cx="4565914" cy="1015663"/>
          </a:xfrm>
          <a:prstGeom prst="rect">
            <a:avLst/>
          </a:prstGeom>
          <a:noFill/>
        </p:spPr>
        <p:txBody>
          <a:bodyPr wrap="square" rtlCol="0">
            <a:spAutoFit/>
          </a:bodyPr>
          <a:lstStyle/>
          <a:p>
            <a:r>
              <a:rPr lang="en-US" sz="2000" dirty="0">
                <a:solidFill>
                  <a:schemeClr val="bg1"/>
                </a:solidFill>
                <a:latin typeface="+mj-lt"/>
              </a:rPr>
              <a:t>Name: Janki Thakkar</a:t>
            </a:r>
          </a:p>
          <a:p>
            <a:r>
              <a:rPr lang="en-US" sz="2000" dirty="0">
                <a:solidFill>
                  <a:schemeClr val="bg1"/>
                </a:solidFill>
                <a:latin typeface="+mj-lt"/>
              </a:rPr>
              <a:t>	     Sayantan Dutta</a:t>
            </a:r>
          </a:p>
          <a:p>
            <a:r>
              <a:rPr lang="en-US" sz="2000" dirty="0">
                <a:solidFill>
                  <a:schemeClr val="bg1"/>
                </a:solidFill>
                <a:latin typeface="+mj-lt"/>
              </a:rPr>
              <a:t>	     Sayed Shazeb Hussain</a:t>
            </a:r>
          </a:p>
        </p:txBody>
      </p:sp>
    </p:spTree>
    <p:extLst>
      <p:ext uri="{BB962C8B-B14F-4D97-AF65-F5344CB8AC3E}">
        <p14:creationId xmlns:p14="http://schemas.microsoft.com/office/powerpoint/2010/main" val="2782160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7E5F5C-98E8-4245-A068-BCE189AAC3D1}"/>
              </a:ext>
            </a:extLst>
          </p:cNvPr>
          <p:cNvSpPr/>
          <p:nvPr/>
        </p:nvSpPr>
        <p:spPr>
          <a:xfrm>
            <a:off x="0" y="0"/>
            <a:ext cx="9144000" cy="769441"/>
          </a:xfrm>
          <a:prstGeom prst="rect">
            <a:avLst/>
          </a:prstGeom>
        </p:spPr>
        <p:txBody>
          <a:bodyPr wrap="square">
            <a:spAutoFit/>
          </a:bodyPr>
          <a:lstStyle/>
          <a:p>
            <a:pPr lvl="0" algn="ctr"/>
            <a:r>
              <a:rPr lang="en-US" sz="4400" b="1" dirty="0">
                <a:solidFill>
                  <a:srgbClr val="E84A27"/>
                </a:solidFill>
                <a:latin typeface="Georgia" charset="0"/>
              </a:rPr>
              <a:t>Other factors</a:t>
            </a:r>
            <a:endParaRPr lang="en-US" dirty="0">
              <a:solidFill>
                <a:srgbClr val="131F33"/>
              </a:solidFill>
            </a:endParaRPr>
          </a:p>
        </p:txBody>
      </p:sp>
      <p:sp>
        <p:nvSpPr>
          <p:cNvPr id="3" name="Rectangle 2">
            <a:extLst>
              <a:ext uri="{FF2B5EF4-FFF2-40B4-BE49-F238E27FC236}">
                <a16:creationId xmlns:a16="http://schemas.microsoft.com/office/drawing/2014/main" id="{685CCFF4-D485-41FC-9964-240CCCCBD5B1}"/>
              </a:ext>
            </a:extLst>
          </p:cNvPr>
          <p:cNvSpPr/>
          <p:nvPr/>
        </p:nvSpPr>
        <p:spPr>
          <a:xfrm>
            <a:off x="471340" y="1080950"/>
            <a:ext cx="8229600" cy="2677656"/>
          </a:xfrm>
          <a:prstGeom prst="rect">
            <a:avLst/>
          </a:prstGeom>
        </p:spPr>
        <p:txBody>
          <a:bodyPr wrap="square">
            <a:spAutoFit/>
          </a:bodyPr>
          <a:lstStyle/>
          <a:p>
            <a:pPr marL="457200" indent="-457200">
              <a:buAutoNum type="arabicPeriod"/>
            </a:pPr>
            <a:r>
              <a:rPr lang="en-US" sz="2400" dirty="0">
                <a:solidFill>
                  <a:srgbClr val="131F33"/>
                </a:solidFill>
              </a:rPr>
              <a:t>Number of contacts</a:t>
            </a:r>
          </a:p>
          <a:p>
            <a:pPr marL="457200" indent="-457200">
              <a:buAutoNum type="arabicPeriod"/>
            </a:pPr>
            <a:r>
              <a:rPr lang="en-US" sz="2400" dirty="0">
                <a:solidFill>
                  <a:srgbClr val="131F33"/>
                </a:solidFill>
              </a:rPr>
              <a:t>Gender of the patient</a:t>
            </a:r>
          </a:p>
          <a:p>
            <a:pPr marL="457200" indent="-457200">
              <a:buAutoNum type="arabicPeriod"/>
            </a:pPr>
            <a:r>
              <a:rPr lang="en-US" sz="2400" dirty="0">
                <a:solidFill>
                  <a:srgbClr val="131F33"/>
                </a:solidFill>
              </a:rPr>
              <a:t>Incubation period</a:t>
            </a:r>
          </a:p>
          <a:p>
            <a:endParaRPr lang="en-US" sz="2400" dirty="0">
              <a:solidFill>
                <a:srgbClr val="131F33"/>
              </a:solidFill>
            </a:endParaRPr>
          </a:p>
          <a:p>
            <a:pPr lvl="1"/>
            <a:endParaRPr lang="en-US" sz="2400" dirty="0">
              <a:solidFill>
                <a:srgbClr val="131F33"/>
              </a:solidFill>
            </a:endParaRPr>
          </a:p>
          <a:p>
            <a:pPr lvl="1"/>
            <a:endParaRPr lang="en-US" sz="2400" dirty="0">
              <a:solidFill>
                <a:srgbClr val="131F33"/>
              </a:solidFill>
            </a:endParaRPr>
          </a:p>
          <a:p>
            <a:endParaRPr lang="en-US" sz="2400" dirty="0">
              <a:solidFill>
                <a:srgbClr val="131F33"/>
              </a:solidFill>
            </a:endParaRPr>
          </a:p>
        </p:txBody>
      </p:sp>
    </p:spTree>
    <p:extLst>
      <p:ext uri="{BB962C8B-B14F-4D97-AF65-F5344CB8AC3E}">
        <p14:creationId xmlns:p14="http://schemas.microsoft.com/office/powerpoint/2010/main" val="3721651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7E5F5C-98E8-4245-A068-BCE189AAC3D1}"/>
              </a:ext>
            </a:extLst>
          </p:cNvPr>
          <p:cNvSpPr/>
          <p:nvPr/>
        </p:nvSpPr>
        <p:spPr>
          <a:xfrm>
            <a:off x="0" y="0"/>
            <a:ext cx="9144000" cy="769441"/>
          </a:xfrm>
          <a:prstGeom prst="rect">
            <a:avLst/>
          </a:prstGeom>
        </p:spPr>
        <p:txBody>
          <a:bodyPr wrap="square">
            <a:spAutoFit/>
          </a:bodyPr>
          <a:lstStyle/>
          <a:p>
            <a:pPr lvl="0" algn="ctr"/>
            <a:r>
              <a:rPr lang="en-US" sz="4400" b="1" dirty="0">
                <a:solidFill>
                  <a:srgbClr val="E84A27"/>
                </a:solidFill>
                <a:latin typeface="Georgia" charset="0"/>
              </a:rPr>
              <a:t>Expected Results</a:t>
            </a:r>
            <a:endParaRPr lang="en-US" dirty="0">
              <a:solidFill>
                <a:srgbClr val="131F33"/>
              </a:solidFill>
            </a:endParaRPr>
          </a:p>
        </p:txBody>
      </p:sp>
      <p:sp>
        <p:nvSpPr>
          <p:cNvPr id="3" name="Rectangle 2">
            <a:extLst>
              <a:ext uri="{FF2B5EF4-FFF2-40B4-BE49-F238E27FC236}">
                <a16:creationId xmlns:a16="http://schemas.microsoft.com/office/drawing/2014/main" id="{685CCFF4-D485-41FC-9964-240CCCCBD5B1}"/>
              </a:ext>
            </a:extLst>
          </p:cNvPr>
          <p:cNvSpPr/>
          <p:nvPr/>
        </p:nvSpPr>
        <p:spPr>
          <a:xfrm>
            <a:off x="471340" y="1080950"/>
            <a:ext cx="8229600" cy="1938992"/>
          </a:xfrm>
          <a:prstGeom prst="rect">
            <a:avLst/>
          </a:prstGeom>
        </p:spPr>
        <p:txBody>
          <a:bodyPr wrap="square">
            <a:spAutoFit/>
          </a:bodyPr>
          <a:lstStyle/>
          <a:p>
            <a:pPr marL="800100" lvl="1" indent="-342900">
              <a:buFont typeface="Arial" panose="020B0604020202020204" pitchFamily="34" charset="0"/>
              <a:buChar char="•"/>
            </a:pPr>
            <a:r>
              <a:rPr lang="en-US" sz="2400" dirty="0">
                <a:solidFill>
                  <a:srgbClr val="131F33"/>
                </a:solidFill>
              </a:rPr>
              <a:t>The probability of an outbreak depending on the number of cases.</a:t>
            </a:r>
          </a:p>
          <a:p>
            <a:pPr marL="800100" lvl="1" indent="-342900">
              <a:buFont typeface="Arial" panose="020B0604020202020204" pitchFamily="34" charset="0"/>
              <a:buChar char="•"/>
            </a:pPr>
            <a:r>
              <a:rPr lang="en-US" sz="2400" dirty="0">
                <a:solidFill>
                  <a:srgbClr val="131F33"/>
                </a:solidFill>
              </a:rPr>
              <a:t>If there is a requirement for implementing reactive control strategies.</a:t>
            </a:r>
          </a:p>
          <a:p>
            <a:endParaRPr lang="en-US" sz="2400" dirty="0">
              <a:solidFill>
                <a:srgbClr val="131F33"/>
              </a:solidFill>
            </a:endParaRPr>
          </a:p>
        </p:txBody>
      </p:sp>
    </p:spTree>
    <p:extLst>
      <p:ext uri="{BB962C8B-B14F-4D97-AF65-F5344CB8AC3E}">
        <p14:creationId xmlns:p14="http://schemas.microsoft.com/office/powerpoint/2010/main" val="2847019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7DF323-93BF-4E68-9AFA-D810C4D48C64}"/>
              </a:ext>
            </a:extLst>
          </p:cNvPr>
          <p:cNvSpPr/>
          <p:nvPr/>
        </p:nvSpPr>
        <p:spPr>
          <a:xfrm>
            <a:off x="2310005" y="2967335"/>
            <a:ext cx="452399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Questions??</a:t>
            </a:r>
          </a:p>
        </p:txBody>
      </p:sp>
    </p:spTree>
    <p:extLst>
      <p:ext uri="{BB962C8B-B14F-4D97-AF65-F5344CB8AC3E}">
        <p14:creationId xmlns:p14="http://schemas.microsoft.com/office/powerpoint/2010/main" val="140991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266241-565A-4A52-8AA3-BB88EEA58A79}"/>
              </a:ext>
            </a:extLst>
          </p:cNvPr>
          <p:cNvSpPr/>
          <p:nvPr/>
        </p:nvSpPr>
        <p:spPr>
          <a:xfrm>
            <a:off x="2547249" y="2967335"/>
            <a:ext cx="4049507"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97845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0999" y="81865"/>
            <a:ext cx="7045037" cy="809444"/>
          </a:xfrm>
          <a:prstGeom prst="rect">
            <a:avLst/>
          </a:prstGeom>
        </p:spPr>
        <p:txBody>
          <a:bodyPr/>
          <a:lstStyle/>
          <a:p>
            <a:r>
              <a:rPr lang="en-US" b="1" dirty="0">
                <a:solidFill>
                  <a:srgbClr val="E84A27"/>
                </a:solidFill>
                <a:latin typeface="Georgia" charset="0"/>
                <a:ea typeface="Georgia" charset="0"/>
                <a:cs typeface="Georgia" charset="0"/>
              </a:rPr>
              <a:t>Problem Statement</a:t>
            </a:r>
            <a:endParaRPr lang="en-US" dirty="0"/>
          </a:p>
        </p:txBody>
      </p:sp>
      <p:sp>
        <p:nvSpPr>
          <p:cNvPr id="3" name="Content Placeholder 2"/>
          <p:cNvSpPr>
            <a:spLocks noGrp="1"/>
          </p:cNvSpPr>
          <p:nvPr>
            <p:ph idx="4294967295"/>
          </p:nvPr>
        </p:nvSpPr>
        <p:spPr>
          <a:xfrm>
            <a:off x="362965" y="1018095"/>
            <a:ext cx="7045036" cy="5674936"/>
          </a:xfrm>
          <a:prstGeom prst="rect">
            <a:avLst/>
          </a:prstGeom>
        </p:spPr>
        <p:txBody>
          <a:bodyPr/>
          <a:lstStyle/>
          <a:p>
            <a:r>
              <a:rPr lang="en-US" sz="2400" dirty="0"/>
              <a:t>Forecast the severity of outbreak of an infectious disease.</a:t>
            </a:r>
          </a:p>
        </p:txBody>
      </p:sp>
    </p:spTree>
    <p:extLst>
      <p:ext uri="{BB962C8B-B14F-4D97-AF65-F5344CB8AC3E}">
        <p14:creationId xmlns:p14="http://schemas.microsoft.com/office/powerpoint/2010/main" val="2252195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0999" y="81865"/>
            <a:ext cx="7045037" cy="809444"/>
          </a:xfrm>
          <a:prstGeom prst="rect">
            <a:avLst/>
          </a:prstGeom>
        </p:spPr>
        <p:txBody>
          <a:bodyPr/>
          <a:lstStyle/>
          <a:p>
            <a:r>
              <a:rPr lang="en-US" b="1" dirty="0">
                <a:solidFill>
                  <a:srgbClr val="E84A27"/>
                </a:solidFill>
                <a:latin typeface="Georgia" charset="0"/>
              </a:rPr>
              <a:t>Description</a:t>
            </a:r>
            <a:endParaRPr lang="en-US" dirty="0"/>
          </a:p>
        </p:txBody>
      </p:sp>
      <p:sp>
        <p:nvSpPr>
          <p:cNvPr id="3" name="Content Placeholder 2"/>
          <p:cNvSpPr>
            <a:spLocks noGrp="1"/>
          </p:cNvSpPr>
          <p:nvPr>
            <p:ph idx="4294967295"/>
          </p:nvPr>
        </p:nvSpPr>
        <p:spPr>
          <a:xfrm>
            <a:off x="362965" y="1018095"/>
            <a:ext cx="7045036" cy="5674936"/>
          </a:xfrm>
          <a:prstGeom prst="rect">
            <a:avLst/>
          </a:prstGeom>
        </p:spPr>
        <p:txBody>
          <a:bodyPr/>
          <a:lstStyle/>
          <a:p>
            <a:r>
              <a:rPr lang="en-US" sz="2400" dirty="0"/>
              <a:t>Reactive control strategies for every possible outbreak is costly, time consuming, inconvenient, and potentially reduce support for future interventions, thus it is not feasible to implement them for every outbreak. </a:t>
            </a:r>
          </a:p>
          <a:p>
            <a:r>
              <a:rPr lang="en-US" sz="2400" dirty="0"/>
              <a:t>In a scenario when there is a report of a disease which has infected a number of people, it would be really helpful if we are able to forecast how likely is this infectious disease to outbreak and the severity of outbreak</a:t>
            </a:r>
          </a:p>
          <a:p>
            <a:r>
              <a:rPr lang="en-US" sz="2400" dirty="0"/>
              <a:t>This forecast will help various organizations to plan their reactive control strategies</a:t>
            </a:r>
          </a:p>
        </p:txBody>
      </p:sp>
    </p:spTree>
    <p:extLst>
      <p:ext uri="{BB962C8B-B14F-4D97-AF65-F5344CB8AC3E}">
        <p14:creationId xmlns:p14="http://schemas.microsoft.com/office/powerpoint/2010/main" val="994718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CB65B14-29E6-47A2-90C8-02CFB9757F94}"/>
              </a:ext>
            </a:extLst>
          </p:cNvPr>
          <p:cNvGrpSpPr/>
          <p:nvPr/>
        </p:nvGrpSpPr>
        <p:grpSpPr>
          <a:xfrm>
            <a:off x="367645" y="2488672"/>
            <a:ext cx="8408709" cy="1244339"/>
            <a:chOff x="311085" y="3200596"/>
            <a:chExt cx="7308914" cy="456808"/>
          </a:xfrm>
        </p:grpSpPr>
        <p:sp>
          <p:nvSpPr>
            <p:cNvPr id="4" name="Freeform: Shape 3">
              <a:extLst>
                <a:ext uri="{FF2B5EF4-FFF2-40B4-BE49-F238E27FC236}">
                  <a16:creationId xmlns:a16="http://schemas.microsoft.com/office/drawing/2014/main" id="{D1FC635D-7008-4456-B0BB-BD1FC7E6220B}"/>
                </a:ext>
              </a:extLst>
            </p:cNvPr>
            <p:cNvSpPr/>
            <p:nvPr/>
          </p:nvSpPr>
          <p:spPr>
            <a:xfrm>
              <a:off x="311085" y="3200597"/>
              <a:ext cx="1142017" cy="456807"/>
            </a:xfrm>
            <a:custGeom>
              <a:avLst/>
              <a:gdLst>
                <a:gd name="connsiteX0" fmla="*/ 0 w 1142017"/>
                <a:gd name="connsiteY0" fmla="*/ 0 h 456807"/>
                <a:gd name="connsiteX1" fmla="*/ 913614 w 1142017"/>
                <a:gd name="connsiteY1" fmla="*/ 0 h 456807"/>
                <a:gd name="connsiteX2" fmla="*/ 1142017 w 1142017"/>
                <a:gd name="connsiteY2" fmla="*/ 228404 h 456807"/>
                <a:gd name="connsiteX3" fmla="*/ 913614 w 1142017"/>
                <a:gd name="connsiteY3" fmla="*/ 456807 h 456807"/>
                <a:gd name="connsiteX4" fmla="*/ 0 w 1142017"/>
                <a:gd name="connsiteY4" fmla="*/ 456807 h 456807"/>
                <a:gd name="connsiteX5" fmla="*/ 228404 w 1142017"/>
                <a:gd name="connsiteY5" fmla="*/ 228404 h 456807"/>
                <a:gd name="connsiteX6" fmla="*/ 0 w 1142017"/>
                <a:gd name="connsiteY6" fmla="*/ 0 h 45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2017" h="456807">
                  <a:moveTo>
                    <a:pt x="0" y="0"/>
                  </a:moveTo>
                  <a:lnTo>
                    <a:pt x="913614" y="0"/>
                  </a:lnTo>
                  <a:lnTo>
                    <a:pt x="1142017" y="228404"/>
                  </a:lnTo>
                  <a:lnTo>
                    <a:pt x="913614" y="456807"/>
                  </a:lnTo>
                  <a:lnTo>
                    <a:pt x="0" y="456807"/>
                  </a:lnTo>
                  <a:lnTo>
                    <a:pt x="228404" y="22840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0408" tIns="10668" rIns="239071" bIns="10668" numCol="1" spcCol="1270" anchor="ctr" anchorCtr="0">
              <a:noAutofit/>
            </a:bodyPr>
            <a:lstStyle/>
            <a:p>
              <a:pPr algn="ctr" defTabSz="355600">
                <a:lnSpc>
                  <a:spcPct val="90000"/>
                </a:lnSpc>
                <a:spcBef>
                  <a:spcPct val="0"/>
                </a:spcBef>
                <a:spcAft>
                  <a:spcPct val="35000"/>
                </a:spcAft>
              </a:pPr>
              <a:r>
                <a:rPr lang="en-US" sz="1200" dirty="0">
                  <a:latin typeface="+mj-lt"/>
                </a:rPr>
                <a:t>Create the problem statement</a:t>
              </a:r>
            </a:p>
          </p:txBody>
        </p:sp>
        <p:sp>
          <p:nvSpPr>
            <p:cNvPr id="5" name="Freeform: Shape 4">
              <a:extLst>
                <a:ext uri="{FF2B5EF4-FFF2-40B4-BE49-F238E27FC236}">
                  <a16:creationId xmlns:a16="http://schemas.microsoft.com/office/drawing/2014/main" id="{38B8F8E3-A058-4A03-BE0A-0DDC747E8FCB}"/>
                </a:ext>
              </a:extLst>
            </p:cNvPr>
            <p:cNvSpPr/>
            <p:nvPr/>
          </p:nvSpPr>
          <p:spPr>
            <a:xfrm>
              <a:off x="1338901" y="3200596"/>
              <a:ext cx="1142017" cy="456807"/>
            </a:xfrm>
            <a:custGeom>
              <a:avLst/>
              <a:gdLst>
                <a:gd name="connsiteX0" fmla="*/ 0 w 1142017"/>
                <a:gd name="connsiteY0" fmla="*/ 0 h 456807"/>
                <a:gd name="connsiteX1" fmla="*/ 913614 w 1142017"/>
                <a:gd name="connsiteY1" fmla="*/ 0 h 456807"/>
                <a:gd name="connsiteX2" fmla="*/ 1142017 w 1142017"/>
                <a:gd name="connsiteY2" fmla="*/ 228404 h 456807"/>
                <a:gd name="connsiteX3" fmla="*/ 913614 w 1142017"/>
                <a:gd name="connsiteY3" fmla="*/ 456807 h 456807"/>
                <a:gd name="connsiteX4" fmla="*/ 0 w 1142017"/>
                <a:gd name="connsiteY4" fmla="*/ 456807 h 456807"/>
                <a:gd name="connsiteX5" fmla="*/ 228404 w 1142017"/>
                <a:gd name="connsiteY5" fmla="*/ 228404 h 456807"/>
                <a:gd name="connsiteX6" fmla="*/ 0 w 1142017"/>
                <a:gd name="connsiteY6" fmla="*/ 0 h 45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2017" h="456807">
                  <a:moveTo>
                    <a:pt x="0" y="0"/>
                  </a:moveTo>
                  <a:lnTo>
                    <a:pt x="913614" y="0"/>
                  </a:lnTo>
                  <a:lnTo>
                    <a:pt x="1142017" y="228404"/>
                  </a:lnTo>
                  <a:lnTo>
                    <a:pt x="913614" y="456807"/>
                  </a:lnTo>
                  <a:lnTo>
                    <a:pt x="0" y="456807"/>
                  </a:lnTo>
                  <a:lnTo>
                    <a:pt x="228404" y="22840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0408" tIns="10668" rIns="239071" bIns="10668" numCol="1" spcCol="1270" anchor="ctr" anchorCtr="0">
              <a:noAutofit/>
            </a:bodyPr>
            <a:lstStyle/>
            <a:p>
              <a:pPr lvl="0" indent="0" algn="ctr" defTabSz="355600">
                <a:lnSpc>
                  <a:spcPct val="90000"/>
                </a:lnSpc>
                <a:spcBef>
                  <a:spcPct val="0"/>
                </a:spcBef>
                <a:spcAft>
                  <a:spcPct val="35000"/>
                </a:spcAft>
                <a:buNone/>
              </a:pPr>
              <a:r>
                <a:rPr lang="en-US" sz="1200" dirty="0">
                  <a:latin typeface="+mj-lt"/>
                </a:rPr>
                <a:t>Define assumptions</a:t>
              </a:r>
            </a:p>
          </p:txBody>
        </p:sp>
        <p:sp>
          <p:nvSpPr>
            <p:cNvPr id="6" name="Freeform: Shape 5">
              <a:extLst>
                <a:ext uri="{FF2B5EF4-FFF2-40B4-BE49-F238E27FC236}">
                  <a16:creationId xmlns:a16="http://schemas.microsoft.com/office/drawing/2014/main" id="{B8722942-E753-4F09-A413-D055F82A1637}"/>
                </a:ext>
              </a:extLst>
            </p:cNvPr>
            <p:cNvSpPr/>
            <p:nvPr/>
          </p:nvSpPr>
          <p:spPr>
            <a:xfrm>
              <a:off x="2366717" y="3200596"/>
              <a:ext cx="1142017" cy="456807"/>
            </a:xfrm>
            <a:custGeom>
              <a:avLst/>
              <a:gdLst>
                <a:gd name="connsiteX0" fmla="*/ 0 w 1142017"/>
                <a:gd name="connsiteY0" fmla="*/ 0 h 456807"/>
                <a:gd name="connsiteX1" fmla="*/ 913614 w 1142017"/>
                <a:gd name="connsiteY1" fmla="*/ 0 h 456807"/>
                <a:gd name="connsiteX2" fmla="*/ 1142017 w 1142017"/>
                <a:gd name="connsiteY2" fmla="*/ 228404 h 456807"/>
                <a:gd name="connsiteX3" fmla="*/ 913614 w 1142017"/>
                <a:gd name="connsiteY3" fmla="*/ 456807 h 456807"/>
                <a:gd name="connsiteX4" fmla="*/ 0 w 1142017"/>
                <a:gd name="connsiteY4" fmla="*/ 456807 h 456807"/>
                <a:gd name="connsiteX5" fmla="*/ 228404 w 1142017"/>
                <a:gd name="connsiteY5" fmla="*/ 228404 h 456807"/>
                <a:gd name="connsiteX6" fmla="*/ 0 w 1142017"/>
                <a:gd name="connsiteY6" fmla="*/ 0 h 45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2017" h="456807">
                  <a:moveTo>
                    <a:pt x="0" y="0"/>
                  </a:moveTo>
                  <a:lnTo>
                    <a:pt x="913614" y="0"/>
                  </a:lnTo>
                  <a:lnTo>
                    <a:pt x="1142017" y="228404"/>
                  </a:lnTo>
                  <a:lnTo>
                    <a:pt x="913614" y="456807"/>
                  </a:lnTo>
                  <a:lnTo>
                    <a:pt x="0" y="456807"/>
                  </a:lnTo>
                  <a:lnTo>
                    <a:pt x="228404" y="22840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0408" tIns="10668" rIns="239071" bIns="10668" numCol="1" spcCol="1270" anchor="ctr" anchorCtr="0">
              <a:noAutofit/>
            </a:bodyPr>
            <a:lstStyle/>
            <a:p>
              <a:pPr algn="ctr" defTabSz="355600">
                <a:lnSpc>
                  <a:spcPct val="90000"/>
                </a:lnSpc>
                <a:spcBef>
                  <a:spcPct val="0"/>
                </a:spcBef>
                <a:spcAft>
                  <a:spcPct val="35000"/>
                </a:spcAft>
              </a:pPr>
              <a:r>
                <a:rPr lang="en-US" sz="1200" dirty="0">
                  <a:latin typeface="+mj-lt"/>
                </a:rPr>
                <a:t>Decide parameters</a:t>
              </a:r>
            </a:p>
          </p:txBody>
        </p:sp>
        <p:sp>
          <p:nvSpPr>
            <p:cNvPr id="7" name="Freeform: Shape 6">
              <a:extLst>
                <a:ext uri="{FF2B5EF4-FFF2-40B4-BE49-F238E27FC236}">
                  <a16:creationId xmlns:a16="http://schemas.microsoft.com/office/drawing/2014/main" id="{D7DEF9D8-C457-4425-8561-2A8E9EC4F368}"/>
                </a:ext>
              </a:extLst>
            </p:cNvPr>
            <p:cNvSpPr/>
            <p:nvPr/>
          </p:nvSpPr>
          <p:spPr>
            <a:xfrm>
              <a:off x="3394533" y="3200596"/>
              <a:ext cx="1142017" cy="456807"/>
            </a:xfrm>
            <a:custGeom>
              <a:avLst/>
              <a:gdLst>
                <a:gd name="connsiteX0" fmla="*/ 0 w 1142017"/>
                <a:gd name="connsiteY0" fmla="*/ 0 h 456807"/>
                <a:gd name="connsiteX1" fmla="*/ 913614 w 1142017"/>
                <a:gd name="connsiteY1" fmla="*/ 0 h 456807"/>
                <a:gd name="connsiteX2" fmla="*/ 1142017 w 1142017"/>
                <a:gd name="connsiteY2" fmla="*/ 228404 h 456807"/>
                <a:gd name="connsiteX3" fmla="*/ 913614 w 1142017"/>
                <a:gd name="connsiteY3" fmla="*/ 456807 h 456807"/>
                <a:gd name="connsiteX4" fmla="*/ 0 w 1142017"/>
                <a:gd name="connsiteY4" fmla="*/ 456807 h 456807"/>
                <a:gd name="connsiteX5" fmla="*/ 228404 w 1142017"/>
                <a:gd name="connsiteY5" fmla="*/ 228404 h 456807"/>
                <a:gd name="connsiteX6" fmla="*/ 0 w 1142017"/>
                <a:gd name="connsiteY6" fmla="*/ 0 h 45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2017" h="456807">
                  <a:moveTo>
                    <a:pt x="0" y="0"/>
                  </a:moveTo>
                  <a:lnTo>
                    <a:pt x="913614" y="0"/>
                  </a:lnTo>
                  <a:lnTo>
                    <a:pt x="1142017" y="228404"/>
                  </a:lnTo>
                  <a:lnTo>
                    <a:pt x="913614" y="456807"/>
                  </a:lnTo>
                  <a:lnTo>
                    <a:pt x="0" y="456807"/>
                  </a:lnTo>
                  <a:lnTo>
                    <a:pt x="228404" y="22840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0408" tIns="10668" rIns="239071" bIns="10668" numCol="1" spcCol="1270" anchor="ctr" anchorCtr="0">
              <a:noAutofit/>
            </a:bodyPr>
            <a:lstStyle/>
            <a:p>
              <a:pPr algn="ctr" defTabSz="355600">
                <a:lnSpc>
                  <a:spcPct val="90000"/>
                </a:lnSpc>
                <a:spcBef>
                  <a:spcPct val="0"/>
                </a:spcBef>
                <a:spcAft>
                  <a:spcPct val="35000"/>
                </a:spcAft>
              </a:pPr>
              <a:r>
                <a:rPr lang="en-US" sz="1200" dirty="0">
                  <a:latin typeface="+mj-lt"/>
                </a:rPr>
                <a:t>Generate conditions</a:t>
              </a:r>
            </a:p>
          </p:txBody>
        </p:sp>
        <p:sp>
          <p:nvSpPr>
            <p:cNvPr id="8" name="Freeform: Shape 7">
              <a:extLst>
                <a:ext uri="{FF2B5EF4-FFF2-40B4-BE49-F238E27FC236}">
                  <a16:creationId xmlns:a16="http://schemas.microsoft.com/office/drawing/2014/main" id="{2B4AE2A9-75B8-4584-A630-A1D2D5B14CCA}"/>
                </a:ext>
              </a:extLst>
            </p:cNvPr>
            <p:cNvSpPr/>
            <p:nvPr/>
          </p:nvSpPr>
          <p:spPr>
            <a:xfrm>
              <a:off x="4422349" y="3200596"/>
              <a:ext cx="1142017" cy="456807"/>
            </a:xfrm>
            <a:custGeom>
              <a:avLst/>
              <a:gdLst>
                <a:gd name="connsiteX0" fmla="*/ 0 w 1142017"/>
                <a:gd name="connsiteY0" fmla="*/ 0 h 456807"/>
                <a:gd name="connsiteX1" fmla="*/ 913614 w 1142017"/>
                <a:gd name="connsiteY1" fmla="*/ 0 h 456807"/>
                <a:gd name="connsiteX2" fmla="*/ 1142017 w 1142017"/>
                <a:gd name="connsiteY2" fmla="*/ 228404 h 456807"/>
                <a:gd name="connsiteX3" fmla="*/ 913614 w 1142017"/>
                <a:gd name="connsiteY3" fmla="*/ 456807 h 456807"/>
                <a:gd name="connsiteX4" fmla="*/ 0 w 1142017"/>
                <a:gd name="connsiteY4" fmla="*/ 456807 h 456807"/>
                <a:gd name="connsiteX5" fmla="*/ 228404 w 1142017"/>
                <a:gd name="connsiteY5" fmla="*/ 228404 h 456807"/>
                <a:gd name="connsiteX6" fmla="*/ 0 w 1142017"/>
                <a:gd name="connsiteY6" fmla="*/ 0 h 45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2017" h="456807">
                  <a:moveTo>
                    <a:pt x="0" y="0"/>
                  </a:moveTo>
                  <a:lnTo>
                    <a:pt x="913614" y="0"/>
                  </a:lnTo>
                  <a:lnTo>
                    <a:pt x="1142017" y="228404"/>
                  </a:lnTo>
                  <a:lnTo>
                    <a:pt x="913614" y="456807"/>
                  </a:lnTo>
                  <a:lnTo>
                    <a:pt x="0" y="456807"/>
                  </a:lnTo>
                  <a:lnTo>
                    <a:pt x="228404" y="22840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0408" tIns="10668" rIns="239071" bIns="10668" numCol="1" spcCol="1270" anchor="ctr" anchorCtr="0">
              <a:noAutofit/>
            </a:bodyPr>
            <a:lstStyle/>
            <a:p>
              <a:pPr lvl="0" indent="0" algn="ctr" defTabSz="355600">
                <a:lnSpc>
                  <a:spcPct val="90000"/>
                </a:lnSpc>
                <a:spcBef>
                  <a:spcPct val="0"/>
                </a:spcBef>
                <a:spcAft>
                  <a:spcPct val="35000"/>
                </a:spcAft>
                <a:buNone/>
              </a:pPr>
              <a:r>
                <a:rPr lang="en-US" sz="1200" dirty="0">
                  <a:latin typeface="+mj-lt"/>
                </a:rPr>
                <a:t>Create random variables</a:t>
              </a:r>
            </a:p>
          </p:txBody>
        </p:sp>
        <p:sp>
          <p:nvSpPr>
            <p:cNvPr id="9" name="Freeform: Shape 8">
              <a:extLst>
                <a:ext uri="{FF2B5EF4-FFF2-40B4-BE49-F238E27FC236}">
                  <a16:creationId xmlns:a16="http://schemas.microsoft.com/office/drawing/2014/main" id="{2832C72C-7945-4290-A35F-12D69E10CEA9}"/>
                </a:ext>
              </a:extLst>
            </p:cNvPr>
            <p:cNvSpPr/>
            <p:nvPr/>
          </p:nvSpPr>
          <p:spPr>
            <a:xfrm>
              <a:off x="5450165" y="3200596"/>
              <a:ext cx="1142017" cy="456807"/>
            </a:xfrm>
            <a:custGeom>
              <a:avLst/>
              <a:gdLst>
                <a:gd name="connsiteX0" fmla="*/ 0 w 1142017"/>
                <a:gd name="connsiteY0" fmla="*/ 0 h 456807"/>
                <a:gd name="connsiteX1" fmla="*/ 913614 w 1142017"/>
                <a:gd name="connsiteY1" fmla="*/ 0 h 456807"/>
                <a:gd name="connsiteX2" fmla="*/ 1142017 w 1142017"/>
                <a:gd name="connsiteY2" fmla="*/ 228404 h 456807"/>
                <a:gd name="connsiteX3" fmla="*/ 913614 w 1142017"/>
                <a:gd name="connsiteY3" fmla="*/ 456807 h 456807"/>
                <a:gd name="connsiteX4" fmla="*/ 0 w 1142017"/>
                <a:gd name="connsiteY4" fmla="*/ 456807 h 456807"/>
                <a:gd name="connsiteX5" fmla="*/ 228404 w 1142017"/>
                <a:gd name="connsiteY5" fmla="*/ 228404 h 456807"/>
                <a:gd name="connsiteX6" fmla="*/ 0 w 1142017"/>
                <a:gd name="connsiteY6" fmla="*/ 0 h 45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2017" h="456807">
                  <a:moveTo>
                    <a:pt x="0" y="0"/>
                  </a:moveTo>
                  <a:lnTo>
                    <a:pt x="913614" y="0"/>
                  </a:lnTo>
                  <a:lnTo>
                    <a:pt x="1142017" y="228404"/>
                  </a:lnTo>
                  <a:lnTo>
                    <a:pt x="913614" y="456807"/>
                  </a:lnTo>
                  <a:lnTo>
                    <a:pt x="0" y="456807"/>
                  </a:lnTo>
                  <a:lnTo>
                    <a:pt x="228404" y="22840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0408" tIns="10668" rIns="239071" bIns="10668" numCol="1" spcCol="1270" anchor="ctr" anchorCtr="0">
              <a:noAutofit/>
            </a:bodyPr>
            <a:lstStyle/>
            <a:p>
              <a:pPr marL="0" lvl="0" indent="0" algn="ctr" defTabSz="355600">
                <a:lnSpc>
                  <a:spcPct val="90000"/>
                </a:lnSpc>
                <a:spcBef>
                  <a:spcPct val="0"/>
                </a:spcBef>
                <a:spcAft>
                  <a:spcPct val="35000"/>
                </a:spcAft>
                <a:buNone/>
              </a:pPr>
              <a:r>
                <a:rPr lang="en-US" sz="1200" kern="1200" dirty="0">
                  <a:latin typeface="+mj-lt"/>
                </a:rPr>
                <a:t>Implement Monte Carlo simulations</a:t>
              </a:r>
            </a:p>
          </p:txBody>
        </p:sp>
        <p:sp>
          <p:nvSpPr>
            <p:cNvPr id="10" name="Freeform: Shape 9">
              <a:extLst>
                <a:ext uri="{FF2B5EF4-FFF2-40B4-BE49-F238E27FC236}">
                  <a16:creationId xmlns:a16="http://schemas.microsoft.com/office/drawing/2014/main" id="{D9F59460-8244-4105-B068-A83A136A2821}"/>
                </a:ext>
              </a:extLst>
            </p:cNvPr>
            <p:cNvSpPr/>
            <p:nvPr/>
          </p:nvSpPr>
          <p:spPr>
            <a:xfrm>
              <a:off x="6477982" y="3200596"/>
              <a:ext cx="1142017" cy="456807"/>
            </a:xfrm>
            <a:custGeom>
              <a:avLst/>
              <a:gdLst>
                <a:gd name="connsiteX0" fmla="*/ 0 w 1142017"/>
                <a:gd name="connsiteY0" fmla="*/ 0 h 456807"/>
                <a:gd name="connsiteX1" fmla="*/ 913614 w 1142017"/>
                <a:gd name="connsiteY1" fmla="*/ 0 h 456807"/>
                <a:gd name="connsiteX2" fmla="*/ 1142017 w 1142017"/>
                <a:gd name="connsiteY2" fmla="*/ 228404 h 456807"/>
                <a:gd name="connsiteX3" fmla="*/ 913614 w 1142017"/>
                <a:gd name="connsiteY3" fmla="*/ 456807 h 456807"/>
                <a:gd name="connsiteX4" fmla="*/ 0 w 1142017"/>
                <a:gd name="connsiteY4" fmla="*/ 456807 h 456807"/>
                <a:gd name="connsiteX5" fmla="*/ 228404 w 1142017"/>
                <a:gd name="connsiteY5" fmla="*/ 228404 h 456807"/>
                <a:gd name="connsiteX6" fmla="*/ 0 w 1142017"/>
                <a:gd name="connsiteY6" fmla="*/ 0 h 45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2017" h="456807">
                  <a:moveTo>
                    <a:pt x="0" y="0"/>
                  </a:moveTo>
                  <a:lnTo>
                    <a:pt x="913614" y="0"/>
                  </a:lnTo>
                  <a:lnTo>
                    <a:pt x="1142017" y="228404"/>
                  </a:lnTo>
                  <a:lnTo>
                    <a:pt x="913614" y="456807"/>
                  </a:lnTo>
                  <a:lnTo>
                    <a:pt x="0" y="456807"/>
                  </a:lnTo>
                  <a:lnTo>
                    <a:pt x="228404" y="22840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0408" tIns="10668" rIns="239071" bIns="10668" numCol="1" spcCol="1270" anchor="ctr" anchorCtr="0">
              <a:noAutofit/>
            </a:bodyPr>
            <a:lstStyle/>
            <a:p>
              <a:pPr marL="0" lvl="0" indent="0" algn="ctr" defTabSz="355600">
                <a:lnSpc>
                  <a:spcPct val="90000"/>
                </a:lnSpc>
                <a:spcBef>
                  <a:spcPct val="0"/>
                </a:spcBef>
                <a:spcAft>
                  <a:spcPct val="35000"/>
                </a:spcAft>
                <a:buNone/>
              </a:pPr>
              <a:r>
                <a:rPr lang="en-US" sz="1200" kern="1200" dirty="0">
                  <a:latin typeface="+mj-lt"/>
                </a:rPr>
                <a:t>Provide insights</a:t>
              </a:r>
            </a:p>
          </p:txBody>
        </p:sp>
      </p:grpSp>
      <p:sp>
        <p:nvSpPr>
          <p:cNvPr id="12" name="Rectangle 11">
            <a:extLst>
              <a:ext uri="{FF2B5EF4-FFF2-40B4-BE49-F238E27FC236}">
                <a16:creationId xmlns:a16="http://schemas.microsoft.com/office/drawing/2014/main" id="{4D6DD9AC-9555-48F7-88DF-5BB4AC7B19BB}"/>
              </a:ext>
            </a:extLst>
          </p:cNvPr>
          <p:cNvSpPr/>
          <p:nvPr/>
        </p:nvSpPr>
        <p:spPr>
          <a:xfrm>
            <a:off x="0" y="94268"/>
            <a:ext cx="9144000" cy="769441"/>
          </a:xfrm>
          <a:prstGeom prst="rect">
            <a:avLst/>
          </a:prstGeom>
        </p:spPr>
        <p:txBody>
          <a:bodyPr wrap="square">
            <a:spAutoFit/>
          </a:bodyPr>
          <a:lstStyle/>
          <a:p>
            <a:pPr algn="ctr"/>
            <a:r>
              <a:rPr lang="en-US" sz="4400" b="1" dirty="0">
                <a:solidFill>
                  <a:srgbClr val="E84A27"/>
                </a:solidFill>
                <a:latin typeface="Georgia" charset="0"/>
                <a:ea typeface="+mj-ea"/>
                <a:cs typeface="+mj-cs"/>
              </a:rPr>
              <a:t>Project Design</a:t>
            </a:r>
            <a:endParaRPr lang="en-US" dirty="0"/>
          </a:p>
        </p:txBody>
      </p:sp>
    </p:spTree>
    <p:extLst>
      <p:ext uri="{BB962C8B-B14F-4D97-AF65-F5344CB8AC3E}">
        <p14:creationId xmlns:p14="http://schemas.microsoft.com/office/powerpoint/2010/main" val="956317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B821B5-96F3-4C92-BF49-BD7AF17D4F0F}"/>
              </a:ext>
            </a:extLst>
          </p:cNvPr>
          <p:cNvSpPr/>
          <p:nvPr/>
        </p:nvSpPr>
        <p:spPr>
          <a:xfrm>
            <a:off x="2786894" y="103118"/>
            <a:ext cx="3570209" cy="769441"/>
          </a:xfrm>
          <a:prstGeom prst="rect">
            <a:avLst/>
          </a:prstGeom>
        </p:spPr>
        <p:txBody>
          <a:bodyPr wrap="none">
            <a:spAutoFit/>
          </a:bodyPr>
          <a:lstStyle/>
          <a:p>
            <a:pPr lvl="0" algn="ctr"/>
            <a:r>
              <a:rPr lang="en-US" sz="4400" b="1" dirty="0">
                <a:solidFill>
                  <a:srgbClr val="E84A27"/>
                </a:solidFill>
                <a:latin typeface="Georgia" charset="0"/>
              </a:rPr>
              <a:t>Disclosures</a:t>
            </a:r>
            <a:endParaRPr lang="en-US" dirty="0">
              <a:solidFill>
                <a:srgbClr val="131F33"/>
              </a:solidFill>
            </a:endParaRPr>
          </a:p>
        </p:txBody>
      </p:sp>
      <p:sp>
        <p:nvSpPr>
          <p:cNvPr id="4" name="Rectangle 3">
            <a:extLst>
              <a:ext uri="{FF2B5EF4-FFF2-40B4-BE49-F238E27FC236}">
                <a16:creationId xmlns:a16="http://schemas.microsoft.com/office/drawing/2014/main" id="{5DB4B6AA-5F1B-4DE8-8A2F-9DF8EA4E8719}"/>
              </a:ext>
            </a:extLst>
          </p:cNvPr>
          <p:cNvSpPr/>
          <p:nvPr/>
        </p:nvSpPr>
        <p:spPr>
          <a:xfrm>
            <a:off x="245097" y="1046375"/>
            <a:ext cx="8502238" cy="1643527"/>
          </a:xfrm>
          <a:prstGeom prst="rect">
            <a:avLst/>
          </a:prstGeom>
        </p:spPr>
        <p:txBody>
          <a:bodyPr wrap="square">
            <a:spAutoFit/>
          </a:bodyPr>
          <a:lstStyle/>
          <a:p>
            <a:pPr marL="342900" lvl="0" indent="-342900">
              <a:spcBef>
                <a:spcPct val="20000"/>
              </a:spcBef>
              <a:buFont typeface="Arial"/>
              <a:buChar char="•"/>
            </a:pPr>
            <a:r>
              <a:rPr lang="en-US" sz="2400" dirty="0">
                <a:solidFill>
                  <a:srgbClr val="131F33"/>
                </a:solidFill>
              </a:rPr>
              <a:t>The factors we are considering for our model is not the exhaustive list of the factors.</a:t>
            </a:r>
          </a:p>
          <a:p>
            <a:pPr marL="342900" lvl="0" indent="-342900">
              <a:spcBef>
                <a:spcPct val="20000"/>
              </a:spcBef>
              <a:buFont typeface="Arial"/>
              <a:buChar char="•"/>
            </a:pPr>
            <a:r>
              <a:rPr lang="en-US" sz="2400" dirty="0">
                <a:solidFill>
                  <a:srgbClr val="131F33"/>
                </a:solidFill>
              </a:rPr>
              <a:t>After research we decided on these factors as they seemed to have a significant effect in our predictions</a:t>
            </a:r>
          </a:p>
        </p:txBody>
      </p:sp>
    </p:spTree>
    <p:extLst>
      <p:ext uri="{BB962C8B-B14F-4D97-AF65-F5344CB8AC3E}">
        <p14:creationId xmlns:p14="http://schemas.microsoft.com/office/powerpoint/2010/main" val="299125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4CF040-1755-42F9-AD64-86C599621366}"/>
              </a:ext>
            </a:extLst>
          </p:cNvPr>
          <p:cNvSpPr/>
          <p:nvPr/>
        </p:nvSpPr>
        <p:spPr>
          <a:xfrm>
            <a:off x="0" y="103118"/>
            <a:ext cx="9144000" cy="769441"/>
          </a:xfrm>
          <a:prstGeom prst="rect">
            <a:avLst/>
          </a:prstGeom>
        </p:spPr>
        <p:txBody>
          <a:bodyPr wrap="square">
            <a:spAutoFit/>
          </a:bodyPr>
          <a:lstStyle/>
          <a:p>
            <a:pPr lvl="0" algn="ctr"/>
            <a:r>
              <a:rPr lang="en-US" sz="4400" b="1" dirty="0">
                <a:solidFill>
                  <a:srgbClr val="E84A27"/>
                </a:solidFill>
                <a:latin typeface="Georgia" charset="0"/>
              </a:rPr>
              <a:t>Factors</a:t>
            </a:r>
            <a:endParaRPr lang="en-US" dirty="0">
              <a:solidFill>
                <a:srgbClr val="131F33"/>
              </a:solidFill>
            </a:endParaRPr>
          </a:p>
        </p:txBody>
      </p:sp>
      <p:sp>
        <p:nvSpPr>
          <p:cNvPr id="3" name="Rectangle 2">
            <a:extLst>
              <a:ext uri="{FF2B5EF4-FFF2-40B4-BE49-F238E27FC236}">
                <a16:creationId xmlns:a16="http://schemas.microsoft.com/office/drawing/2014/main" id="{61E46C94-E58C-4E5B-BBD4-823EB35BDBB0}"/>
              </a:ext>
            </a:extLst>
          </p:cNvPr>
          <p:cNvSpPr/>
          <p:nvPr/>
        </p:nvSpPr>
        <p:spPr>
          <a:xfrm>
            <a:off x="245097" y="1046375"/>
            <a:ext cx="8502238" cy="3342453"/>
          </a:xfrm>
          <a:prstGeom prst="rect">
            <a:avLst/>
          </a:prstGeom>
        </p:spPr>
        <p:txBody>
          <a:bodyPr wrap="square">
            <a:spAutoFit/>
          </a:bodyPr>
          <a:lstStyle/>
          <a:p>
            <a:pPr marL="342900" lvl="0" indent="-342900">
              <a:spcBef>
                <a:spcPct val="20000"/>
              </a:spcBef>
              <a:buFont typeface="Arial"/>
              <a:buChar char="•"/>
            </a:pPr>
            <a:r>
              <a:rPr lang="en-US" sz="2400" dirty="0">
                <a:solidFill>
                  <a:srgbClr val="131F33"/>
                </a:solidFill>
              </a:rPr>
              <a:t>Factors considered to calculate the probability using Monte Carlo method</a:t>
            </a:r>
          </a:p>
          <a:p>
            <a:pPr marL="914400" lvl="1" indent="-457200">
              <a:spcBef>
                <a:spcPct val="20000"/>
              </a:spcBef>
              <a:buFont typeface="+mj-lt"/>
              <a:buAutoNum type="arabicPeriod"/>
            </a:pPr>
            <a:r>
              <a:rPr lang="en-US" sz="2400" dirty="0">
                <a:solidFill>
                  <a:srgbClr val="131F33"/>
                </a:solidFill>
              </a:rPr>
              <a:t>Time between the last known infected patient to the new one</a:t>
            </a:r>
          </a:p>
          <a:p>
            <a:pPr marL="914400" lvl="1" indent="-457200">
              <a:spcBef>
                <a:spcPct val="20000"/>
              </a:spcBef>
              <a:buFont typeface="+mj-lt"/>
              <a:buAutoNum type="arabicPeriod"/>
            </a:pPr>
            <a:r>
              <a:rPr lang="en-US" sz="2400" dirty="0">
                <a:solidFill>
                  <a:srgbClr val="131F33"/>
                </a:solidFill>
              </a:rPr>
              <a:t>Relative Distance between the last known infected patient to the new one</a:t>
            </a:r>
          </a:p>
          <a:p>
            <a:pPr marL="914400" lvl="1" indent="-457200">
              <a:spcBef>
                <a:spcPct val="20000"/>
              </a:spcBef>
              <a:buFont typeface="+mj-lt"/>
              <a:buAutoNum type="arabicPeriod"/>
            </a:pPr>
            <a:r>
              <a:rPr lang="en-US" sz="2400" dirty="0">
                <a:solidFill>
                  <a:srgbClr val="131F33"/>
                </a:solidFill>
              </a:rPr>
              <a:t>Virus contagious score</a:t>
            </a:r>
          </a:p>
          <a:p>
            <a:pPr lvl="1">
              <a:spcBef>
                <a:spcPct val="20000"/>
              </a:spcBef>
            </a:pPr>
            <a:endParaRPr lang="en-US" sz="2400" dirty="0">
              <a:solidFill>
                <a:srgbClr val="131F33"/>
              </a:solidFill>
            </a:endParaRPr>
          </a:p>
        </p:txBody>
      </p:sp>
    </p:spTree>
    <p:extLst>
      <p:ext uri="{BB962C8B-B14F-4D97-AF65-F5344CB8AC3E}">
        <p14:creationId xmlns:p14="http://schemas.microsoft.com/office/powerpoint/2010/main" val="902351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91FF92-80CF-4EC7-A4F7-9DEDEF107E3C}"/>
              </a:ext>
            </a:extLst>
          </p:cNvPr>
          <p:cNvSpPr/>
          <p:nvPr/>
        </p:nvSpPr>
        <p:spPr>
          <a:xfrm>
            <a:off x="3389625" y="103117"/>
            <a:ext cx="2749471" cy="769441"/>
          </a:xfrm>
          <a:prstGeom prst="rect">
            <a:avLst/>
          </a:prstGeom>
        </p:spPr>
        <p:txBody>
          <a:bodyPr wrap="none">
            <a:spAutoFit/>
          </a:bodyPr>
          <a:lstStyle/>
          <a:p>
            <a:r>
              <a:rPr lang="en-US" sz="4400" b="1" dirty="0">
                <a:solidFill>
                  <a:srgbClr val="E84A27"/>
                </a:solidFill>
                <a:latin typeface="Georgia" charset="0"/>
              </a:rPr>
              <a:t>Scenario</a:t>
            </a:r>
            <a:endParaRPr lang="en-US" dirty="0"/>
          </a:p>
        </p:txBody>
      </p:sp>
      <p:sp>
        <p:nvSpPr>
          <p:cNvPr id="8" name="Rectangle 7">
            <a:extLst>
              <a:ext uri="{FF2B5EF4-FFF2-40B4-BE49-F238E27FC236}">
                <a16:creationId xmlns:a16="http://schemas.microsoft.com/office/drawing/2014/main" id="{63F1514B-3BC0-4666-AD8A-DF5A7E95AC60}"/>
              </a:ext>
            </a:extLst>
          </p:cNvPr>
          <p:cNvSpPr/>
          <p:nvPr/>
        </p:nvSpPr>
        <p:spPr>
          <a:xfrm>
            <a:off x="0" y="834444"/>
            <a:ext cx="9144000" cy="3785652"/>
          </a:xfrm>
          <a:prstGeom prst="rect">
            <a:avLst/>
          </a:prstGeom>
        </p:spPr>
        <p:txBody>
          <a:bodyPr wrap="square">
            <a:spAutoFit/>
          </a:bodyPr>
          <a:lstStyle/>
          <a:p>
            <a:pPr marL="800100" lvl="1" indent="-342900">
              <a:spcBef>
                <a:spcPct val="20000"/>
              </a:spcBef>
              <a:buFont typeface="Arial" panose="020B0604020202020204" pitchFamily="34" charset="0"/>
              <a:buChar char="•"/>
            </a:pPr>
            <a:r>
              <a:rPr lang="en-US" sz="2400" dirty="0">
                <a:solidFill>
                  <a:srgbClr val="131F33"/>
                </a:solidFill>
              </a:rPr>
              <a:t>For disease X, a major outbreak would be considered when Outbreak Probability, P &gt; 0.6  (threshold value) </a:t>
            </a:r>
          </a:p>
          <a:p>
            <a:pPr marL="800100" lvl="1" indent="-342900">
              <a:spcBef>
                <a:spcPct val="20000"/>
              </a:spcBef>
              <a:buFont typeface="Arial" panose="020B0604020202020204" pitchFamily="34" charset="0"/>
              <a:buChar char="•"/>
            </a:pPr>
            <a:r>
              <a:rPr lang="en-US" sz="2400" dirty="0">
                <a:solidFill>
                  <a:srgbClr val="131F33"/>
                </a:solidFill>
              </a:rPr>
              <a:t>P is defined as:</a:t>
            </a:r>
          </a:p>
          <a:p>
            <a:pPr lvl="1">
              <a:spcBef>
                <a:spcPct val="20000"/>
              </a:spcBef>
            </a:pPr>
            <a:r>
              <a:rPr lang="en-US" sz="2400" dirty="0">
                <a:solidFill>
                  <a:srgbClr val="131F33"/>
                </a:solidFill>
              </a:rPr>
              <a:t>         Number of patients in red-zone/total number of patients</a:t>
            </a:r>
          </a:p>
          <a:p>
            <a:pPr marL="800100" lvl="1" indent="-342900">
              <a:spcBef>
                <a:spcPct val="20000"/>
              </a:spcBef>
              <a:buFont typeface="Arial" panose="020B0604020202020204" pitchFamily="34" charset="0"/>
              <a:buChar char="•"/>
            </a:pPr>
            <a:r>
              <a:rPr lang="en-US" sz="2400" dirty="0">
                <a:solidFill>
                  <a:srgbClr val="131F33"/>
                </a:solidFill>
              </a:rPr>
              <a:t>A patient infected with disease X will be considered in red-zone when aggregate score &gt;200</a:t>
            </a:r>
          </a:p>
          <a:p>
            <a:pPr marL="800100" lvl="1" indent="-342900">
              <a:spcBef>
                <a:spcPct val="20000"/>
              </a:spcBef>
              <a:buFont typeface="Arial" panose="020B0604020202020204" pitchFamily="34" charset="0"/>
              <a:buChar char="•"/>
            </a:pPr>
            <a:r>
              <a:rPr lang="en-US" sz="2400" dirty="0">
                <a:solidFill>
                  <a:srgbClr val="131F33"/>
                </a:solidFill>
              </a:rPr>
              <a:t>Disease X can infect a patient with three possible viruses with different survival/aggression rate </a:t>
            </a:r>
          </a:p>
          <a:p>
            <a:pPr lvl="1">
              <a:spcBef>
                <a:spcPct val="20000"/>
              </a:spcBef>
            </a:pPr>
            <a:endParaRPr lang="en-US" sz="2400" dirty="0">
              <a:solidFill>
                <a:srgbClr val="131F33"/>
              </a:solidFill>
            </a:endParaRPr>
          </a:p>
        </p:txBody>
      </p:sp>
    </p:spTree>
    <p:extLst>
      <p:ext uri="{BB962C8B-B14F-4D97-AF65-F5344CB8AC3E}">
        <p14:creationId xmlns:p14="http://schemas.microsoft.com/office/powerpoint/2010/main" val="352200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7E5F5C-98E8-4245-A068-BCE189AAC3D1}"/>
              </a:ext>
            </a:extLst>
          </p:cNvPr>
          <p:cNvSpPr/>
          <p:nvPr/>
        </p:nvSpPr>
        <p:spPr>
          <a:xfrm>
            <a:off x="0" y="0"/>
            <a:ext cx="9144000" cy="769441"/>
          </a:xfrm>
          <a:prstGeom prst="rect">
            <a:avLst/>
          </a:prstGeom>
        </p:spPr>
        <p:txBody>
          <a:bodyPr wrap="square">
            <a:spAutoFit/>
          </a:bodyPr>
          <a:lstStyle/>
          <a:p>
            <a:pPr lvl="0" algn="ctr"/>
            <a:r>
              <a:rPr lang="en-US" sz="4400" b="1" dirty="0">
                <a:solidFill>
                  <a:srgbClr val="E84A27"/>
                </a:solidFill>
                <a:latin typeface="Georgia" charset="0"/>
              </a:rPr>
              <a:t>Conditions for factors</a:t>
            </a:r>
            <a:endParaRPr lang="en-US" dirty="0">
              <a:solidFill>
                <a:srgbClr val="131F33"/>
              </a:solidFill>
            </a:endParaRPr>
          </a:p>
        </p:txBody>
      </p:sp>
      <p:sp>
        <p:nvSpPr>
          <p:cNvPr id="3" name="Rectangle 2">
            <a:extLst>
              <a:ext uri="{FF2B5EF4-FFF2-40B4-BE49-F238E27FC236}">
                <a16:creationId xmlns:a16="http://schemas.microsoft.com/office/drawing/2014/main" id="{685CCFF4-D485-41FC-9964-240CCCCBD5B1}"/>
              </a:ext>
            </a:extLst>
          </p:cNvPr>
          <p:cNvSpPr/>
          <p:nvPr/>
        </p:nvSpPr>
        <p:spPr>
          <a:xfrm>
            <a:off x="471340" y="1080950"/>
            <a:ext cx="8229600" cy="4893647"/>
          </a:xfrm>
          <a:prstGeom prst="rect">
            <a:avLst/>
          </a:prstGeom>
        </p:spPr>
        <p:txBody>
          <a:bodyPr wrap="square">
            <a:spAutoFit/>
          </a:bodyPr>
          <a:lstStyle/>
          <a:p>
            <a:r>
              <a:rPr lang="en-US" sz="2400" dirty="0">
                <a:solidFill>
                  <a:srgbClr val="131F33"/>
                </a:solidFill>
              </a:rPr>
              <a:t>Below are the factors and their range of values to determine if the person lies in the red zone:</a:t>
            </a:r>
          </a:p>
          <a:p>
            <a:endParaRPr lang="en-US" sz="2400" dirty="0">
              <a:solidFill>
                <a:srgbClr val="131F33"/>
              </a:solidFill>
            </a:endParaRPr>
          </a:p>
          <a:p>
            <a:pPr marL="457200" indent="-457200">
              <a:buFont typeface="+mj-lt"/>
              <a:buAutoNum type="arabicPeriod"/>
            </a:pPr>
            <a:r>
              <a:rPr lang="en-US" sz="2400" dirty="0">
                <a:solidFill>
                  <a:srgbClr val="131F33"/>
                </a:solidFill>
              </a:rPr>
              <a:t>Time(</a:t>
            </a:r>
            <a:r>
              <a:rPr lang="en-US" sz="2400" dirty="0" err="1">
                <a:solidFill>
                  <a:srgbClr val="131F33"/>
                </a:solidFill>
              </a:rPr>
              <a:t>tdif</a:t>
            </a:r>
            <a:r>
              <a:rPr lang="en-US" sz="2400" dirty="0">
                <a:solidFill>
                  <a:srgbClr val="131F33"/>
                </a:solidFill>
              </a:rPr>
              <a:t>)</a:t>
            </a:r>
          </a:p>
          <a:p>
            <a:r>
              <a:rPr lang="en-US" sz="2400" dirty="0">
                <a:solidFill>
                  <a:srgbClr val="131F33"/>
                </a:solidFill>
              </a:rPr>
              <a:t>       </a:t>
            </a:r>
            <a:r>
              <a:rPr lang="en-US" sz="2400" dirty="0" err="1">
                <a:solidFill>
                  <a:srgbClr val="131F33"/>
                </a:solidFill>
              </a:rPr>
              <a:t>tdif</a:t>
            </a:r>
            <a:r>
              <a:rPr lang="en-US" sz="2400" dirty="0">
                <a:solidFill>
                  <a:srgbClr val="131F33"/>
                </a:solidFill>
              </a:rPr>
              <a:t> &lt; 7 , score =100 </a:t>
            </a:r>
          </a:p>
          <a:p>
            <a:r>
              <a:rPr lang="en-US" sz="2400" dirty="0">
                <a:solidFill>
                  <a:srgbClr val="131F33"/>
                </a:solidFill>
              </a:rPr>
              <a:t>	 </a:t>
            </a:r>
            <a:r>
              <a:rPr lang="en-US" sz="2400" dirty="0" err="1">
                <a:solidFill>
                  <a:srgbClr val="131F33"/>
                </a:solidFill>
              </a:rPr>
              <a:t>tdif</a:t>
            </a:r>
            <a:r>
              <a:rPr lang="en-US" sz="2400" dirty="0">
                <a:solidFill>
                  <a:srgbClr val="131F33"/>
                </a:solidFill>
              </a:rPr>
              <a:t> &gt; 14, score = 30</a:t>
            </a:r>
          </a:p>
          <a:p>
            <a:r>
              <a:rPr lang="en-US" sz="2400" dirty="0">
                <a:solidFill>
                  <a:srgbClr val="131F33"/>
                </a:solidFill>
              </a:rPr>
              <a:t>	 7&lt;= </a:t>
            </a:r>
            <a:r>
              <a:rPr lang="en-US" sz="2400" dirty="0" err="1">
                <a:solidFill>
                  <a:srgbClr val="131F33"/>
                </a:solidFill>
              </a:rPr>
              <a:t>tdif</a:t>
            </a:r>
            <a:r>
              <a:rPr lang="en-US" sz="2400" dirty="0">
                <a:solidFill>
                  <a:srgbClr val="131F33"/>
                </a:solidFill>
              </a:rPr>
              <a:t> &lt;= 14, score = 100-10*(tdif-7)</a:t>
            </a:r>
          </a:p>
          <a:p>
            <a:r>
              <a:rPr lang="en-US" sz="2400" dirty="0">
                <a:solidFill>
                  <a:srgbClr val="131F33"/>
                </a:solidFill>
              </a:rPr>
              <a:t> </a:t>
            </a:r>
          </a:p>
          <a:p>
            <a:pPr marL="457200" indent="-457200">
              <a:buAutoNum type="arabicPeriod" startAt="2"/>
            </a:pPr>
            <a:r>
              <a:rPr lang="en-US" sz="2400" dirty="0">
                <a:solidFill>
                  <a:srgbClr val="131F33"/>
                </a:solidFill>
              </a:rPr>
              <a:t>Relative Distance(</a:t>
            </a:r>
            <a:r>
              <a:rPr lang="en-US" sz="2400" dirty="0" err="1">
                <a:solidFill>
                  <a:srgbClr val="131F33"/>
                </a:solidFill>
              </a:rPr>
              <a:t>dr</a:t>
            </a:r>
            <a:r>
              <a:rPr lang="en-US" sz="2400" dirty="0">
                <a:solidFill>
                  <a:srgbClr val="131F33"/>
                </a:solidFill>
              </a:rPr>
              <a:t>)</a:t>
            </a:r>
          </a:p>
          <a:p>
            <a:pPr lvl="1"/>
            <a:r>
              <a:rPr lang="en-US" sz="2400" dirty="0">
                <a:solidFill>
                  <a:srgbClr val="131F33"/>
                </a:solidFill>
              </a:rPr>
              <a:t>if </a:t>
            </a:r>
            <a:r>
              <a:rPr lang="en-US" sz="2400" dirty="0" err="1">
                <a:solidFill>
                  <a:srgbClr val="131F33"/>
                </a:solidFill>
              </a:rPr>
              <a:t>dr</a:t>
            </a:r>
            <a:r>
              <a:rPr lang="en-US" sz="2400" dirty="0">
                <a:solidFill>
                  <a:srgbClr val="131F33"/>
                </a:solidFill>
              </a:rPr>
              <a:t>&lt;=1mile, </a:t>
            </a:r>
            <a:r>
              <a:rPr lang="en-US" sz="2400" dirty="0" err="1">
                <a:solidFill>
                  <a:srgbClr val="131F33"/>
                </a:solidFill>
              </a:rPr>
              <a:t>Score_dist</a:t>
            </a:r>
            <a:r>
              <a:rPr lang="en-US" sz="2400" dirty="0">
                <a:solidFill>
                  <a:srgbClr val="131F33"/>
                </a:solidFill>
              </a:rPr>
              <a:t> = 100 </a:t>
            </a:r>
          </a:p>
          <a:p>
            <a:pPr lvl="1"/>
            <a:r>
              <a:rPr lang="en-US" sz="2400" dirty="0">
                <a:solidFill>
                  <a:srgbClr val="131F33"/>
                </a:solidFill>
              </a:rPr>
              <a:t>if </a:t>
            </a:r>
            <a:r>
              <a:rPr lang="en-US" sz="2400" dirty="0" err="1">
                <a:solidFill>
                  <a:srgbClr val="131F33"/>
                </a:solidFill>
              </a:rPr>
              <a:t>dr</a:t>
            </a:r>
            <a:r>
              <a:rPr lang="en-US" sz="2400" dirty="0">
                <a:solidFill>
                  <a:srgbClr val="131F33"/>
                </a:solidFill>
              </a:rPr>
              <a:t>&gt;8mile, </a:t>
            </a:r>
            <a:r>
              <a:rPr lang="en-US" sz="2400" dirty="0" err="1">
                <a:solidFill>
                  <a:srgbClr val="131F33"/>
                </a:solidFill>
              </a:rPr>
              <a:t>Score_dist</a:t>
            </a:r>
            <a:r>
              <a:rPr lang="en-US" sz="2400" dirty="0">
                <a:solidFill>
                  <a:srgbClr val="131F33"/>
                </a:solidFill>
              </a:rPr>
              <a:t> = 30 </a:t>
            </a:r>
          </a:p>
          <a:p>
            <a:pPr lvl="1"/>
            <a:r>
              <a:rPr lang="en-US" sz="2400" dirty="0">
                <a:solidFill>
                  <a:srgbClr val="131F33"/>
                </a:solidFill>
              </a:rPr>
              <a:t>if </a:t>
            </a:r>
            <a:r>
              <a:rPr lang="en-US" sz="2400">
                <a:solidFill>
                  <a:srgbClr val="131F33"/>
                </a:solidFill>
              </a:rPr>
              <a:t>1mile &lt; </a:t>
            </a:r>
            <a:r>
              <a:rPr lang="en-US" sz="2400" dirty="0" err="1">
                <a:solidFill>
                  <a:srgbClr val="131F33"/>
                </a:solidFill>
              </a:rPr>
              <a:t>dr</a:t>
            </a:r>
            <a:r>
              <a:rPr lang="en-US" sz="2400" dirty="0">
                <a:solidFill>
                  <a:srgbClr val="131F33"/>
                </a:solidFill>
              </a:rPr>
              <a:t> &lt;= 8mile, </a:t>
            </a:r>
            <a:r>
              <a:rPr lang="en-US" sz="2400" dirty="0" err="1">
                <a:solidFill>
                  <a:srgbClr val="131F33"/>
                </a:solidFill>
              </a:rPr>
              <a:t>Score_dist</a:t>
            </a:r>
            <a:r>
              <a:rPr lang="en-US" sz="2400" dirty="0">
                <a:solidFill>
                  <a:srgbClr val="131F33"/>
                </a:solidFill>
              </a:rPr>
              <a:t> = 100-10*(d-1) </a:t>
            </a:r>
          </a:p>
          <a:p>
            <a:endParaRPr lang="en-US" sz="2400" dirty="0">
              <a:solidFill>
                <a:srgbClr val="131F33"/>
              </a:solidFill>
            </a:endParaRPr>
          </a:p>
        </p:txBody>
      </p:sp>
    </p:spTree>
    <p:extLst>
      <p:ext uri="{BB962C8B-B14F-4D97-AF65-F5344CB8AC3E}">
        <p14:creationId xmlns:p14="http://schemas.microsoft.com/office/powerpoint/2010/main" val="3179817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7E5F5C-98E8-4245-A068-BCE189AAC3D1}"/>
              </a:ext>
            </a:extLst>
          </p:cNvPr>
          <p:cNvSpPr/>
          <p:nvPr/>
        </p:nvSpPr>
        <p:spPr>
          <a:xfrm>
            <a:off x="0" y="0"/>
            <a:ext cx="9144000" cy="769441"/>
          </a:xfrm>
          <a:prstGeom prst="rect">
            <a:avLst/>
          </a:prstGeom>
        </p:spPr>
        <p:txBody>
          <a:bodyPr wrap="square">
            <a:spAutoFit/>
          </a:bodyPr>
          <a:lstStyle/>
          <a:p>
            <a:pPr lvl="0" algn="ctr"/>
            <a:r>
              <a:rPr lang="en-US" sz="4400" b="1" dirty="0">
                <a:solidFill>
                  <a:srgbClr val="E84A27"/>
                </a:solidFill>
                <a:latin typeface="Georgia" charset="0"/>
              </a:rPr>
              <a:t>Continue..</a:t>
            </a:r>
            <a:endParaRPr lang="en-US" dirty="0">
              <a:solidFill>
                <a:srgbClr val="131F33"/>
              </a:solidFill>
            </a:endParaRPr>
          </a:p>
        </p:txBody>
      </p:sp>
      <p:sp>
        <p:nvSpPr>
          <p:cNvPr id="3" name="Rectangle 2">
            <a:extLst>
              <a:ext uri="{FF2B5EF4-FFF2-40B4-BE49-F238E27FC236}">
                <a16:creationId xmlns:a16="http://schemas.microsoft.com/office/drawing/2014/main" id="{685CCFF4-D485-41FC-9964-240CCCCBD5B1}"/>
              </a:ext>
            </a:extLst>
          </p:cNvPr>
          <p:cNvSpPr/>
          <p:nvPr/>
        </p:nvSpPr>
        <p:spPr>
          <a:xfrm>
            <a:off x="471340" y="1080950"/>
            <a:ext cx="8229600" cy="4154984"/>
          </a:xfrm>
          <a:prstGeom prst="rect">
            <a:avLst/>
          </a:prstGeom>
        </p:spPr>
        <p:txBody>
          <a:bodyPr wrap="square">
            <a:spAutoFit/>
          </a:bodyPr>
          <a:lstStyle/>
          <a:p>
            <a:r>
              <a:rPr lang="en-US" sz="2400" dirty="0">
                <a:solidFill>
                  <a:srgbClr val="131F33"/>
                </a:solidFill>
              </a:rPr>
              <a:t>3.   Virus Type(</a:t>
            </a:r>
            <a:r>
              <a:rPr lang="en-US" sz="2400" dirty="0" err="1">
                <a:solidFill>
                  <a:srgbClr val="131F33"/>
                </a:solidFill>
              </a:rPr>
              <a:t>vt</a:t>
            </a:r>
            <a:r>
              <a:rPr lang="en-US" sz="2400" dirty="0">
                <a:solidFill>
                  <a:srgbClr val="131F33"/>
                </a:solidFill>
              </a:rPr>
              <a:t>)</a:t>
            </a:r>
          </a:p>
          <a:p>
            <a:r>
              <a:rPr lang="en-US" sz="2400" dirty="0">
                <a:solidFill>
                  <a:srgbClr val="131F33"/>
                </a:solidFill>
              </a:rPr>
              <a:t>       Highly contagious, score =100 </a:t>
            </a:r>
          </a:p>
          <a:p>
            <a:r>
              <a:rPr lang="en-US" sz="2400" dirty="0">
                <a:solidFill>
                  <a:srgbClr val="131F33"/>
                </a:solidFill>
              </a:rPr>
              <a:t>	 Fairly contagious, score = 50</a:t>
            </a:r>
          </a:p>
          <a:p>
            <a:r>
              <a:rPr lang="en-US" sz="2400" dirty="0">
                <a:solidFill>
                  <a:srgbClr val="131F33"/>
                </a:solidFill>
              </a:rPr>
              <a:t>	 Mildly contagious, score = 10</a:t>
            </a:r>
          </a:p>
          <a:p>
            <a:r>
              <a:rPr lang="en-US" sz="2400" dirty="0">
                <a:solidFill>
                  <a:srgbClr val="131F33"/>
                </a:solidFill>
              </a:rPr>
              <a:t> </a:t>
            </a:r>
          </a:p>
          <a:p>
            <a:endParaRPr lang="en-US" sz="2400" dirty="0">
              <a:solidFill>
                <a:srgbClr val="131F33"/>
              </a:solidFill>
            </a:endParaRPr>
          </a:p>
          <a:p>
            <a:pPr lvl="1"/>
            <a:endParaRPr lang="en-US" sz="2400" dirty="0">
              <a:solidFill>
                <a:srgbClr val="131F33"/>
              </a:solidFill>
            </a:endParaRPr>
          </a:p>
          <a:p>
            <a:pPr lvl="1"/>
            <a:r>
              <a:rPr lang="en-US" sz="2400" dirty="0" err="1">
                <a:solidFill>
                  <a:srgbClr val="131F33"/>
                </a:solidFill>
              </a:rPr>
              <a:t>Aggregate_score</a:t>
            </a:r>
            <a:r>
              <a:rPr lang="en-US" sz="2400" dirty="0">
                <a:solidFill>
                  <a:srgbClr val="131F33"/>
                </a:solidFill>
              </a:rPr>
              <a:t> = Summation of scores for all the factors</a:t>
            </a:r>
          </a:p>
          <a:p>
            <a:pPr lvl="1"/>
            <a:endParaRPr lang="en-US" sz="2400" dirty="0">
              <a:solidFill>
                <a:srgbClr val="131F33"/>
              </a:solidFill>
            </a:endParaRPr>
          </a:p>
          <a:p>
            <a:endParaRPr lang="en-US" sz="2400" dirty="0">
              <a:solidFill>
                <a:srgbClr val="131F33"/>
              </a:solidFill>
            </a:endParaRPr>
          </a:p>
        </p:txBody>
      </p:sp>
    </p:spTree>
    <p:extLst>
      <p:ext uri="{BB962C8B-B14F-4D97-AF65-F5344CB8AC3E}">
        <p14:creationId xmlns:p14="http://schemas.microsoft.com/office/powerpoint/2010/main" val="1682808260"/>
      </p:ext>
    </p:extLst>
  </p:cSld>
  <p:clrMapOvr>
    <a:masterClrMapping/>
  </p:clrMapOvr>
</p:sld>
</file>

<file path=ppt/theme/theme1.xml><?xml version="1.0" encoding="utf-8"?>
<a:theme xmlns:a="http://schemas.openxmlformats.org/drawingml/2006/main" name="Office Theme">
  <a:themeElements>
    <a:clrScheme name="University Of Illinois">
      <a:dk1>
        <a:srgbClr val="131F33"/>
      </a:dk1>
      <a:lt1>
        <a:srgbClr val="FFFFFF"/>
      </a:lt1>
      <a:dk2>
        <a:srgbClr val="FA6300"/>
      </a:dk2>
      <a:lt2>
        <a:srgbClr val="FAFAFA"/>
      </a:lt2>
      <a:accent1>
        <a:srgbClr val="131F33"/>
      </a:accent1>
      <a:accent2>
        <a:srgbClr val="FA6300"/>
      </a:accent2>
      <a:accent3>
        <a:srgbClr val="555555"/>
      </a:accent3>
      <a:accent4>
        <a:srgbClr val="888888"/>
      </a:accent4>
      <a:accent5>
        <a:srgbClr val="4BACC6"/>
      </a:accent5>
      <a:accent6>
        <a:srgbClr val="F79646"/>
      </a:accent6>
      <a:hlink>
        <a:srgbClr val="666666"/>
      </a:hlink>
      <a:folHlink>
        <a:srgbClr val="AAAAAA"/>
      </a:folHlink>
    </a:clrScheme>
    <a:fontScheme name="Test">
      <a:majorFont>
        <a:latin typeface="Calibri"/>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473</TotalTime>
  <Words>535</Words>
  <Application>Microsoft Office PowerPoint</Application>
  <PresentationFormat>On-screen Show (4:3)</PresentationFormat>
  <Paragraphs>74</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Georgia</vt:lpstr>
      <vt:lpstr>Office Theme</vt:lpstr>
      <vt:lpstr>PowerPoint Presentation</vt:lpstr>
      <vt:lpstr>Problem Statement</vt:lpstr>
      <vt:lpstr>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Hoerr</dc:creator>
  <cp:lastModifiedBy>sayed shazeb</cp:lastModifiedBy>
  <cp:revision>72</cp:revision>
  <dcterms:created xsi:type="dcterms:W3CDTF">2016-01-13T21:18:08Z</dcterms:created>
  <dcterms:modified xsi:type="dcterms:W3CDTF">2018-12-06T17:48:57Z</dcterms:modified>
</cp:coreProperties>
</file>