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Slab"/>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bold.fntdata"/><Relationship Id="rId16" Type="http://schemas.openxmlformats.org/officeDocument/2006/relationships/slide" Target="slides/slide11.xml"/><Relationship Id="rId38" Type="http://schemas.openxmlformats.org/officeDocument/2006/relationships/font" Target="fonts/RobotoSlab-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7018a51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7018a51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11a9b197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11a9b19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11a9b19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11a9b19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11a9b197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11a9b197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11a9b1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11a9b1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7018a51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7018a51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1a9b19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1a9b19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7018a51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7018a51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11a9b197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11a9b197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1a9b197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1a9b197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67018a51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7018a51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11a9b1970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11a9b1970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1a9b197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1a9b197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11a9b197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11a9b197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11a9b197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11a9b197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1a9b197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1a9b197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1a9b197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11a9b197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11a9b197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11a9b197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8334ed0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8334ed0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8334ed0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8334ed0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334ed0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334ed0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67018a51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7018a51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8334ed0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8334ed0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334ed00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334ed00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334ed00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334ed00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11a9b197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11a9b197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67018a51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7018a51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7018a51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7018a51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7018a51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7018a51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11a9b197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11a9b197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11a9b197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11a9b197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i.org/10.1007/s00799-018-0234-1" TargetMode="External"/><Relationship Id="rId4" Type="http://schemas.openxmlformats.org/officeDocument/2006/relationships/hyperlink" Target="https://doi.org/10.1007/s00799-018-0234-1" TargetMode="External"/><Relationship Id="rId9" Type="http://schemas.openxmlformats.org/officeDocument/2006/relationships/hyperlink" Target="https://asapbio.org/amaral-quality" TargetMode="External"/><Relationship Id="rId5" Type="http://schemas.openxmlformats.org/officeDocument/2006/relationships/hyperlink" Target="https://asapbio.org/amaral-quality" TargetMode="External"/><Relationship Id="rId6" Type="http://schemas.openxmlformats.org/officeDocument/2006/relationships/hyperlink" Target="https://asapbio.org/amaral-quality" TargetMode="External"/><Relationship Id="rId7" Type="http://schemas.openxmlformats.org/officeDocument/2006/relationships/hyperlink" Target="https://doi.org/10.1101/581892" TargetMode="External"/><Relationship Id="rId8" Type="http://schemas.openxmlformats.org/officeDocument/2006/relationships/hyperlink" Target="https://doi.org/10.1101/58189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Classification of Biomedical Abstracts</a:t>
            </a:r>
            <a:r>
              <a:rPr lang="en" sz="3600"/>
              <a:t>:</a:t>
            </a:r>
            <a:endParaRPr sz="3600"/>
          </a:p>
          <a:p>
            <a:pPr indent="0" lvl="0" marL="0" rtl="0" algn="ctr">
              <a:spcBef>
                <a:spcPts val="0"/>
              </a:spcBef>
              <a:spcAft>
                <a:spcPts val="0"/>
              </a:spcAft>
              <a:buNone/>
            </a:pPr>
            <a:r>
              <a:rPr lang="en" sz="3000"/>
              <a:t>PubMed vs. BioRxiv</a:t>
            </a:r>
            <a:endParaRPr sz="3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IS590ML Final Presentation</a:t>
            </a:r>
            <a:br>
              <a:rPr lang="en" sz="1800"/>
            </a:br>
            <a:r>
              <a:rPr lang="en" sz="1400"/>
              <a:t>Tre Tomaszewski, Sayantan Dutta, Xiaoliang Jiang</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Feature Selection Pipeline</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vectorization of training instances was restricted to:</a:t>
            </a:r>
            <a:endParaRPr/>
          </a:p>
          <a:p>
            <a:pPr indent="-342900" lvl="0" marL="457200" rtl="0" algn="l">
              <a:spcBef>
                <a:spcPts val="1600"/>
              </a:spcBef>
              <a:spcAft>
                <a:spcPts val="0"/>
              </a:spcAft>
              <a:buSzPts val="1800"/>
              <a:buChar char="●"/>
            </a:pPr>
            <a:r>
              <a:rPr lang="en"/>
              <a:t>Terms with a document frequency less than 65%</a:t>
            </a:r>
            <a:endParaRPr/>
          </a:p>
          <a:p>
            <a:pPr indent="-342900" lvl="0" marL="457200" rtl="0" algn="l">
              <a:spcBef>
                <a:spcPts val="0"/>
              </a:spcBef>
              <a:spcAft>
                <a:spcPts val="0"/>
              </a:spcAft>
              <a:buSzPts val="1800"/>
              <a:buChar char="●"/>
            </a:pPr>
            <a:r>
              <a:rPr lang="en"/>
              <a:t>Terms with a total document occurrence of more than 25</a:t>
            </a:r>
            <a:endParaRPr/>
          </a:p>
          <a:p>
            <a:pPr indent="-342900" lvl="0" marL="457200" rtl="0" algn="l">
              <a:spcBef>
                <a:spcPts val="0"/>
              </a:spcBef>
              <a:spcAft>
                <a:spcPts val="0"/>
              </a:spcAft>
              <a:buSzPts val="1800"/>
              <a:buChar char="●"/>
            </a:pPr>
            <a:r>
              <a:rPr lang="en"/>
              <a:t>10000 features</a:t>
            </a:r>
            <a:r>
              <a:rPr lang="en"/>
              <a:t> (5847 unique terms returned)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Feature Selection Pipeline</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pipeline was structured as a typical Latent Semantic Indexer/Analyzer (LSI/LSA):</a:t>
            </a:r>
            <a:endParaRPr/>
          </a:p>
          <a:p>
            <a:pPr indent="-342900" lvl="0" marL="457200" rtl="0" algn="l">
              <a:spcBef>
                <a:spcPts val="1600"/>
              </a:spcBef>
              <a:spcAft>
                <a:spcPts val="0"/>
              </a:spcAft>
              <a:buSzPts val="1800"/>
              <a:buChar char="●"/>
            </a:pPr>
            <a:r>
              <a:rPr lang="en"/>
              <a:t>The count vector was then passed to a TF-IDF transformer</a:t>
            </a:r>
            <a:endParaRPr/>
          </a:p>
          <a:p>
            <a:pPr indent="-342900" lvl="0" marL="457200" rtl="0" algn="l">
              <a:spcBef>
                <a:spcPts val="0"/>
              </a:spcBef>
              <a:spcAft>
                <a:spcPts val="0"/>
              </a:spcAft>
              <a:buSzPts val="1800"/>
              <a:buChar char="●"/>
            </a:pPr>
            <a:r>
              <a:rPr lang="en"/>
              <a:t>Extracted s</a:t>
            </a:r>
            <a:r>
              <a:rPr lang="en"/>
              <a:t>ingular values</a:t>
            </a:r>
            <a:r>
              <a:rPr lang="en"/>
              <a:t> from the transformed matrix using Truncated SVD</a:t>
            </a:r>
            <a:endParaRPr/>
          </a:p>
          <a:p>
            <a:pPr indent="-317500" lvl="1" marL="914400" rtl="0" algn="l">
              <a:spcBef>
                <a:spcPts val="0"/>
              </a:spcBef>
              <a:spcAft>
                <a:spcPts val="0"/>
              </a:spcAft>
              <a:buSzPts val="1400"/>
              <a:buChar char="○"/>
            </a:pPr>
            <a:r>
              <a:rPr lang="en"/>
              <a:t>Several component counts were tested</a:t>
            </a:r>
            <a:endParaRPr/>
          </a:p>
          <a:p>
            <a:pPr indent="-317500" lvl="1" marL="914400" rtl="0" algn="l">
              <a:spcBef>
                <a:spcPts val="0"/>
              </a:spcBef>
              <a:spcAft>
                <a:spcPts val="0"/>
              </a:spcAft>
              <a:buSzPts val="1400"/>
              <a:buChar char="○"/>
            </a:pPr>
            <a:r>
              <a:rPr lang="en"/>
              <a:t>5000 components returned a </a:t>
            </a:r>
            <a:r>
              <a:rPr lang="en"/>
              <a:t>97.95% total </a:t>
            </a:r>
            <a:r>
              <a:rPr lang="en"/>
              <a:t>explained variance </a:t>
            </a:r>
            <a:endParaRPr/>
          </a:p>
          <a:p>
            <a:pPr indent="-342900" lvl="0" marL="457200" rtl="0" algn="l">
              <a:spcBef>
                <a:spcPts val="0"/>
              </a:spcBef>
              <a:spcAft>
                <a:spcPts val="0"/>
              </a:spcAft>
              <a:buSzPts val="1800"/>
              <a:buChar char="●"/>
            </a:pPr>
            <a:r>
              <a:rPr lang="en"/>
              <a:t>Output was normalized and stored as a dataframe</a:t>
            </a:r>
            <a:endParaRPr/>
          </a:p>
          <a:p>
            <a:pPr indent="-317500" lvl="1" marL="914400" rtl="0" algn="l">
              <a:spcBef>
                <a:spcPts val="0"/>
              </a:spcBef>
              <a:spcAft>
                <a:spcPts val="0"/>
              </a:spcAft>
              <a:buSzPts val="1400"/>
              <a:buChar char="○"/>
            </a:pPr>
            <a:r>
              <a:rPr lang="en"/>
              <a:t>Appended article ID for reference back to the original document and label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Feature Selection Pipeline</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being fed through the pipeline, the corpus was split 80/20:</a:t>
            </a:r>
            <a:endParaRPr/>
          </a:p>
          <a:p>
            <a:pPr indent="-317500" lvl="1" marL="914400" rtl="0" algn="l">
              <a:spcBef>
                <a:spcPts val="0"/>
              </a:spcBef>
              <a:spcAft>
                <a:spcPts val="0"/>
              </a:spcAft>
              <a:buSzPts val="1400"/>
              <a:buChar char="○"/>
            </a:pPr>
            <a:r>
              <a:rPr lang="en"/>
              <a:t>80% of the original corpus was used as the training set (28368 instances)</a:t>
            </a:r>
            <a:endParaRPr/>
          </a:p>
          <a:p>
            <a:pPr indent="-317500" lvl="1" marL="914400" rtl="0" algn="l">
              <a:spcBef>
                <a:spcPts val="0"/>
              </a:spcBef>
              <a:spcAft>
                <a:spcPts val="0"/>
              </a:spcAft>
              <a:buSzPts val="1400"/>
              <a:buChar char="○"/>
            </a:pPr>
            <a:r>
              <a:rPr lang="en"/>
              <a:t>20% was set aside for the final testing (7093 instances)</a:t>
            </a:r>
            <a:endParaRPr/>
          </a:p>
          <a:p>
            <a:pPr indent="-342900" lvl="0" marL="457200" rtl="0" algn="l">
              <a:spcBef>
                <a:spcPts val="0"/>
              </a:spcBef>
              <a:spcAft>
                <a:spcPts val="0"/>
              </a:spcAft>
              <a:buSzPts val="1800"/>
              <a:buChar char="●"/>
            </a:pPr>
            <a:r>
              <a:rPr lang="en"/>
              <a:t>The LSI pipeline was fit to the testing set </a:t>
            </a:r>
            <a:r>
              <a:rPr i="1" lang="en"/>
              <a:t>only</a:t>
            </a:r>
            <a:endParaRPr/>
          </a:p>
          <a:p>
            <a:pPr indent="-342900" lvl="0" marL="457200" rtl="0" algn="l">
              <a:spcBef>
                <a:spcPts val="0"/>
              </a:spcBef>
              <a:spcAft>
                <a:spcPts val="0"/>
              </a:spcAft>
              <a:buSzPts val="1800"/>
              <a:buChar char="●"/>
            </a:pPr>
            <a:r>
              <a:rPr lang="en"/>
              <a:t>Training the preprocessing pipeline took 15 minutes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Transformation Example</a:t>
            </a:r>
            <a:endParaRPr/>
          </a:p>
        </p:txBody>
      </p:sp>
      <p:sp>
        <p:nvSpPr>
          <p:cNvPr id="136" name="Google Shape;136;p25"/>
          <p:cNvSpPr txBox="1"/>
          <p:nvPr>
            <p:ph idx="1" type="body"/>
          </p:nvPr>
        </p:nvSpPr>
        <p:spPr>
          <a:xfrm>
            <a:off x="387900" y="1489825"/>
            <a:ext cx="3999900" cy="3078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200">
                <a:latin typeface="Courier New"/>
                <a:ea typeface="Courier New"/>
                <a:cs typeface="Courier New"/>
                <a:sym typeface="Courier New"/>
              </a:rPr>
              <a:t>   Background: Cardiometabolic affections greatly contribute to the global burden of disease. The susceptibility to these conditions associates with the ancestral genetic composition and gut microbiota. However, studies explicitly testing associations between genetic ancestry and gut microbes are rare. We examined whether the ancestral genetic composition was associated with gut microbiota, and split apart the effects of genetic and non-genetic factors on host health. ...</a:t>
            </a:r>
            <a:endParaRPr/>
          </a:p>
        </p:txBody>
      </p:sp>
      <p:sp>
        <p:nvSpPr>
          <p:cNvPr id="137" name="Google Shape;137;p25"/>
          <p:cNvSpPr txBox="1"/>
          <p:nvPr>
            <p:ph idx="2" type="body"/>
          </p:nvPr>
        </p:nvSpPr>
        <p:spPr>
          <a:xfrm>
            <a:off x="4756200" y="1489825"/>
            <a:ext cx="3999900" cy="30789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200">
                <a:latin typeface="Courier New"/>
                <a:ea typeface="Courier New"/>
                <a:cs typeface="Courier New"/>
                <a:sym typeface="Courier New"/>
              </a:rPr>
              <a:t>background cardiometabolic affection contribute global burden disease susceptibility condition ancestral genetic composition microbiota study explicitly test genetic ancestry microbe rare examine whether ancestral genetic composition microbiota split apart effect genetic genetic factor host health</a:t>
            </a:r>
            <a:endParaRPr/>
          </a:p>
        </p:txBody>
      </p:sp>
      <p:cxnSp>
        <p:nvCxnSpPr>
          <p:cNvPr id="138" name="Google Shape;138;p25"/>
          <p:cNvCxnSpPr>
            <a:stCxn id="136" idx="3"/>
            <a:endCxn id="137" idx="1"/>
          </p:cNvCxnSpPr>
          <p:nvPr/>
        </p:nvCxnSpPr>
        <p:spPr>
          <a:xfrm>
            <a:off x="4387800" y="3029275"/>
            <a:ext cx="3684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Classification</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 classifiers were attempted:</a:t>
            </a:r>
            <a:endParaRPr/>
          </a:p>
          <a:p>
            <a:pPr indent="-317500" lvl="1" marL="914400" rtl="0" algn="l">
              <a:spcBef>
                <a:spcPts val="0"/>
              </a:spcBef>
              <a:spcAft>
                <a:spcPts val="0"/>
              </a:spcAft>
              <a:buSzPts val="1400"/>
              <a:buChar char="○"/>
            </a:pPr>
            <a:r>
              <a:rPr lang="en"/>
              <a:t>Gaussian Naive Bayes</a:t>
            </a:r>
            <a:endParaRPr/>
          </a:p>
          <a:p>
            <a:pPr indent="-317500" lvl="1" marL="914400" rtl="0" algn="l">
              <a:spcBef>
                <a:spcPts val="0"/>
              </a:spcBef>
              <a:spcAft>
                <a:spcPts val="0"/>
              </a:spcAft>
              <a:buSzPts val="1400"/>
              <a:buChar char="○"/>
            </a:pPr>
            <a:r>
              <a:rPr lang="en"/>
              <a:t>Random Forest</a:t>
            </a:r>
            <a:endParaRPr/>
          </a:p>
          <a:p>
            <a:pPr indent="-317500" lvl="1" marL="914400" rtl="0" algn="l">
              <a:spcBef>
                <a:spcPts val="0"/>
              </a:spcBef>
              <a:spcAft>
                <a:spcPts val="0"/>
              </a:spcAft>
              <a:buSzPts val="1400"/>
              <a:buChar char="○"/>
            </a:pPr>
            <a:r>
              <a:rPr lang="en"/>
              <a:t>Logit</a:t>
            </a:r>
            <a:endParaRPr/>
          </a:p>
          <a:p>
            <a:pPr indent="-317500" lvl="1" marL="914400" rtl="0" algn="l">
              <a:spcBef>
                <a:spcPts val="0"/>
              </a:spcBef>
              <a:spcAft>
                <a:spcPts val="0"/>
              </a:spcAft>
              <a:buSzPts val="1400"/>
              <a:buChar char="○"/>
            </a:pPr>
            <a:r>
              <a:rPr lang="en"/>
              <a:t>Linear Support Vector Machine</a:t>
            </a:r>
            <a:endParaRPr/>
          </a:p>
          <a:p>
            <a:pPr indent="-317500" lvl="2" marL="1371600" rtl="0" algn="l">
              <a:spcBef>
                <a:spcPts val="0"/>
              </a:spcBef>
              <a:spcAft>
                <a:spcPts val="0"/>
              </a:spcAft>
              <a:buSzPts val="1400"/>
              <a:buChar char="■"/>
            </a:pPr>
            <a:r>
              <a:rPr lang="en"/>
              <a:t>C=0.001, 0.01, 0.1, 1.0, 10.0 -&gt; 1.0 worked best</a:t>
            </a:r>
            <a:endParaRPr/>
          </a:p>
          <a:p>
            <a:pPr indent="-342900" lvl="0" marL="457200" rtl="0" algn="l">
              <a:spcBef>
                <a:spcPts val="0"/>
              </a:spcBef>
              <a:spcAft>
                <a:spcPts val="0"/>
              </a:spcAft>
              <a:buSzPts val="1800"/>
              <a:buChar char="●"/>
            </a:pPr>
            <a:r>
              <a:rPr lang="en"/>
              <a:t>Naive Bayes and Logit took very little time</a:t>
            </a:r>
            <a:endParaRPr/>
          </a:p>
          <a:p>
            <a:pPr indent="-342900" lvl="0" marL="457200" rtl="0" algn="l">
              <a:spcBef>
                <a:spcPts val="0"/>
              </a:spcBef>
              <a:spcAft>
                <a:spcPts val="0"/>
              </a:spcAft>
              <a:buSzPts val="1800"/>
              <a:buChar char="●"/>
            </a:pPr>
            <a:r>
              <a:rPr lang="en"/>
              <a:t>Of these, Logit and SVM provided the best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 Classifier Calibration</a:t>
            </a:r>
            <a:endParaRPr/>
          </a:p>
        </p:txBody>
      </p:sp>
      <p:pic>
        <p:nvPicPr>
          <p:cNvPr id="150" name="Google Shape;150;p27"/>
          <p:cNvPicPr preferRelativeResize="0"/>
          <p:nvPr/>
        </p:nvPicPr>
        <p:blipFill>
          <a:blip r:embed="rId3">
            <a:alphaModFix/>
          </a:blip>
          <a:stretch>
            <a:fillRect/>
          </a:stretch>
        </p:blipFill>
        <p:spPr>
          <a:xfrm>
            <a:off x="2748675" y="1144125"/>
            <a:ext cx="3646675" cy="364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 ROC and PR curves</a:t>
            </a:r>
            <a:endParaRPr/>
          </a:p>
        </p:txBody>
      </p:sp>
      <p:pic>
        <p:nvPicPr>
          <p:cNvPr id="156" name="Google Shape;156;p28"/>
          <p:cNvPicPr preferRelativeResize="0"/>
          <p:nvPr/>
        </p:nvPicPr>
        <p:blipFill>
          <a:blip r:embed="rId3">
            <a:alphaModFix/>
          </a:blip>
          <a:stretch>
            <a:fillRect/>
          </a:stretch>
        </p:blipFill>
        <p:spPr>
          <a:xfrm>
            <a:off x="1353775" y="1220325"/>
            <a:ext cx="6653050" cy="332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 Stats</a:t>
            </a:r>
            <a:endParaRPr/>
          </a:p>
        </p:txBody>
      </p:sp>
      <p:sp>
        <p:nvSpPr>
          <p:cNvPr id="162" name="Google Shape;162;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387900" y="1489825"/>
            <a:ext cx="8368200" cy="278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 Fit Time</a:t>
            </a:r>
            <a:endParaRPr/>
          </a:p>
        </p:txBody>
      </p:sp>
      <p:sp>
        <p:nvSpPr>
          <p:cNvPr id="169" name="Google Shape;169;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1500473" y="1489825"/>
            <a:ext cx="6157777" cy="307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76" name="Google Shape;176;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Results suggest non-random classification is possible</a:t>
            </a:r>
            <a:endParaRPr/>
          </a:p>
          <a:p>
            <a:pPr indent="-342900" lvl="0" marL="457200" rtl="0" algn="l">
              <a:spcBef>
                <a:spcPts val="0"/>
              </a:spcBef>
              <a:spcAft>
                <a:spcPts val="0"/>
              </a:spcAft>
              <a:buSzPts val="1800"/>
              <a:buChar char="●"/>
            </a:pPr>
            <a:r>
              <a:rPr lang="en"/>
              <a:t>Presently, only minimal analysis...</a:t>
            </a:r>
            <a:endParaRPr/>
          </a:p>
          <a:p>
            <a:pPr indent="-342900" lvl="0" marL="457200" rtl="0" algn="l">
              <a:spcBef>
                <a:spcPts val="0"/>
              </a:spcBef>
              <a:spcAft>
                <a:spcPts val="0"/>
              </a:spcAft>
              <a:buSzPts val="1800"/>
              <a:buChar char="●"/>
            </a:pPr>
            <a:r>
              <a:rPr lang="en"/>
              <a:t>Source/term analysis shows possible points of bias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Biorxiv</a:t>
            </a:r>
            <a:r>
              <a:rPr lang="en"/>
              <a:t> is a pre-press article repository, </a:t>
            </a:r>
            <a:r>
              <a:rPr lang="en"/>
              <a:t> similar to Arxiv but</a:t>
            </a:r>
            <a:r>
              <a:rPr lang="en"/>
              <a:t> pertaining to the biomedical sciences</a:t>
            </a:r>
            <a:endParaRPr/>
          </a:p>
          <a:p>
            <a:pPr indent="-317500" lvl="0" marL="457200" rtl="0" algn="l">
              <a:spcBef>
                <a:spcPts val="1600"/>
              </a:spcBef>
              <a:spcAft>
                <a:spcPts val="0"/>
              </a:spcAft>
              <a:buSzPts val="1400"/>
              <a:buChar char="●"/>
            </a:pPr>
            <a:r>
              <a:rPr lang="en" sz="1400"/>
              <a:t>By posting preprints, authors are able to make their findings immediately available to the scientific community and receive feedback on draft manuscripts before they are submitted to journals.</a:t>
            </a:r>
            <a:endParaRPr sz="1400"/>
          </a:p>
          <a:p>
            <a:pPr indent="0" lvl="0" marL="0" rtl="0" algn="l">
              <a:spcBef>
                <a:spcPts val="1600"/>
              </a:spcBef>
              <a:spcAft>
                <a:spcPts val="0"/>
              </a:spcAft>
              <a:buNone/>
            </a:pPr>
            <a:r>
              <a:rPr b="1" lang="en"/>
              <a:t>PubMed</a:t>
            </a:r>
            <a:r>
              <a:rPr lang="en"/>
              <a:t> is a published paper repository for the biomedical sciences.</a:t>
            </a:r>
            <a:endParaRPr/>
          </a:p>
          <a:p>
            <a:pPr indent="-317500" lvl="0" marL="457200" rtl="0" algn="l">
              <a:spcBef>
                <a:spcPts val="1600"/>
              </a:spcBef>
              <a:spcAft>
                <a:spcPts val="0"/>
              </a:spcAft>
              <a:buSzPts val="1400"/>
              <a:buChar char="●"/>
            </a:pPr>
            <a:r>
              <a:rPr b="1" lang="en" sz="1400"/>
              <a:t>PubMed</a:t>
            </a:r>
            <a:r>
              <a:rPr lang="en" sz="1400"/>
              <a:t> provides free access to MEDLINE and links to full text articles when possible.</a:t>
            </a:r>
            <a:endParaRPr sz="1400"/>
          </a:p>
          <a:p>
            <a:pPr indent="-342900" lvl="0" marL="457200" rtl="0" algn="l">
              <a:spcBef>
                <a:spcPts val="0"/>
              </a:spcBef>
              <a:spcAft>
                <a:spcPts val="0"/>
              </a:spcAft>
              <a:buSzPts val="1800"/>
              <a:buChar char="●"/>
            </a:pPr>
            <a:r>
              <a:rPr b="1" lang="en" sz="1400"/>
              <a:t>MEDLINE</a:t>
            </a:r>
            <a:r>
              <a:rPr lang="en" sz="1400"/>
              <a:t> contains journal citations and abstracts for biomedical literature from around the world. </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Findings</a:t>
            </a:r>
            <a:endParaRPr sz="10000"/>
          </a:p>
        </p:txBody>
      </p:sp>
      <p:sp>
        <p:nvSpPr>
          <p:cNvPr id="182" name="Google Shape;182;p32"/>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t>A</a:t>
            </a:r>
            <a:r>
              <a:rPr lang="en" sz="2400"/>
              <a:t>n</a:t>
            </a:r>
            <a:r>
              <a:rPr lang="en" sz="2400"/>
              <a:t> </a:t>
            </a:r>
            <a:r>
              <a:rPr lang="en" sz="2400"/>
              <a:t>inconclusive </a:t>
            </a:r>
            <a:r>
              <a:rPr lang="en" sz="2400"/>
              <a:t>difference exists </a:t>
            </a:r>
            <a:endParaRPr sz="2400"/>
          </a:p>
          <a:p>
            <a:pPr indent="0" lvl="0" marL="0" rtl="0" algn="ctr">
              <a:lnSpc>
                <a:spcPct val="100000"/>
              </a:lnSpc>
              <a:spcBef>
                <a:spcPts val="0"/>
              </a:spcBef>
              <a:spcAft>
                <a:spcPts val="0"/>
              </a:spcAft>
              <a:buNone/>
            </a:pPr>
            <a:r>
              <a:rPr lang="en" sz="2400"/>
              <a:t>between PubMed abstracts and Biorxiv abstracts, but skepticism pertaining to the validity of the results remains.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88" name="Google Shape;188;p33"/>
          <p:cNvSpPr txBox="1"/>
          <p:nvPr>
            <p:ph idx="1" type="body"/>
          </p:nvPr>
        </p:nvSpPr>
        <p:spPr>
          <a:xfrm>
            <a:off x="387900" y="170917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Word Cloud of </a:t>
            </a:r>
            <a:r>
              <a:rPr lang="en"/>
              <a:t>PubMed</a:t>
            </a:r>
            <a:endParaRPr/>
          </a:p>
        </p:txBody>
      </p:sp>
      <p:sp>
        <p:nvSpPr>
          <p:cNvPr id="189" name="Google Shape;189;p33"/>
          <p:cNvSpPr txBox="1"/>
          <p:nvPr>
            <p:ph idx="2" type="body"/>
          </p:nvPr>
        </p:nvSpPr>
        <p:spPr>
          <a:xfrm>
            <a:off x="4756200" y="170917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Word Could of Biorxiv</a:t>
            </a:r>
            <a:endParaRPr/>
          </a:p>
        </p:txBody>
      </p:sp>
      <p:pic>
        <p:nvPicPr>
          <p:cNvPr id="190" name="Google Shape;190;p33"/>
          <p:cNvPicPr preferRelativeResize="0"/>
          <p:nvPr/>
        </p:nvPicPr>
        <p:blipFill>
          <a:blip r:embed="rId3">
            <a:alphaModFix/>
          </a:blip>
          <a:stretch>
            <a:fillRect/>
          </a:stretch>
        </p:blipFill>
        <p:spPr>
          <a:xfrm>
            <a:off x="4908250" y="2028801"/>
            <a:ext cx="3695801" cy="2863350"/>
          </a:xfrm>
          <a:prstGeom prst="rect">
            <a:avLst/>
          </a:prstGeom>
          <a:noFill/>
          <a:ln>
            <a:noFill/>
          </a:ln>
        </p:spPr>
      </p:pic>
      <p:pic>
        <p:nvPicPr>
          <p:cNvPr id="191" name="Google Shape;191;p33"/>
          <p:cNvPicPr preferRelativeResize="0"/>
          <p:nvPr/>
        </p:nvPicPr>
        <p:blipFill>
          <a:blip r:embed="rId4">
            <a:alphaModFix/>
          </a:blip>
          <a:stretch>
            <a:fillRect/>
          </a:stretch>
        </p:blipFill>
        <p:spPr>
          <a:xfrm>
            <a:off x="515888" y="2028800"/>
            <a:ext cx="3743920" cy="2863350"/>
          </a:xfrm>
          <a:prstGeom prst="rect">
            <a:avLst/>
          </a:prstGeom>
          <a:noFill/>
          <a:ln>
            <a:noFill/>
          </a:ln>
        </p:spPr>
      </p:pic>
      <p:sp>
        <p:nvSpPr>
          <p:cNvPr id="192" name="Google Shape;192;p33"/>
          <p:cNvSpPr txBox="1"/>
          <p:nvPr>
            <p:ph type="title"/>
          </p:nvPr>
        </p:nvSpPr>
        <p:spPr>
          <a:xfrm>
            <a:off x="387900" y="1108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Overview of terms </a:t>
            </a:r>
            <a:r>
              <a:rPr lang="en" sz="1800" u="sng"/>
              <a:t>before</a:t>
            </a:r>
            <a:r>
              <a:rPr lang="en" sz="1800"/>
              <a:t> preprocessing:</a:t>
            </a:r>
            <a:endParaRPr sz="1800"/>
          </a:p>
        </p:txBody>
      </p:sp>
      <p:sp>
        <p:nvSpPr>
          <p:cNvPr id="193" name="Google Shape;193;p33"/>
          <p:cNvSpPr txBox="1"/>
          <p:nvPr/>
        </p:nvSpPr>
        <p:spPr>
          <a:xfrm>
            <a:off x="2286000" y="1619250"/>
            <a:ext cx="54864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99" name="Google Shape;199;p34"/>
          <p:cNvSpPr txBox="1"/>
          <p:nvPr>
            <p:ph idx="1" type="body"/>
          </p:nvPr>
        </p:nvSpPr>
        <p:spPr>
          <a:xfrm>
            <a:off x="387900" y="1316438"/>
            <a:ext cx="3999900" cy="39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Word Cloud for PubMed</a:t>
            </a:r>
            <a:endParaRPr/>
          </a:p>
        </p:txBody>
      </p:sp>
      <p:sp>
        <p:nvSpPr>
          <p:cNvPr id="200" name="Google Shape;200;p34"/>
          <p:cNvSpPr txBox="1"/>
          <p:nvPr>
            <p:ph idx="2" type="body"/>
          </p:nvPr>
        </p:nvSpPr>
        <p:spPr>
          <a:xfrm>
            <a:off x="4756200" y="1316438"/>
            <a:ext cx="3999900" cy="39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Word Cloud for Biorxiv</a:t>
            </a:r>
            <a:endParaRPr/>
          </a:p>
        </p:txBody>
      </p:sp>
      <p:pic>
        <p:nvPicPr>
          <p:cNvPr id="201" name="Google Shape;201;p34"/>
          <p:cNvPicPr preferRelativeResize="0"/>
          <p:nvPr/>
        </p:nvPicPr>
        <p:blipFill>
          <a:blip r:embed="rId3">
            <a:alphaModFix/>
          </a:blip>
          <a:stretch>
            <a:fillRect/>
          </a:stretch>
        </p:blipFill>
        <p:spPr>
          <a:xfrm>
            <a:off x="909075" y="1708850"/>
            <a:ext cx="2957550" cy="2957550"/>
          </a:xfrm>
          <a:prstGeom prst="rect">
            <a:avLst/>
          </a:prstGeom>
          <a:noFill/>
          <a:ln>
            <a:noFill/>
          </a:ln>
        </p:spPr>
      </p:pic>
      <p:pic>
        <p:nvPicPr>
          <p:cNvPr id="202" name="Google Shape;202;p34"/>
          <p:cNvPicPr preferRelativeResize="0"/>
          <p:nvPr/>
        </p:nvPicPr>
        <p:blipFill>
          <a:blip r:embed="rId4">
            <a:alphaModFix/>
          </a:blip>
          <a:stretch>
            <a:fillRect/>
          </a:stretch>
        </p:blipFill>
        <p:spPr>
          <a:xfrm>
            <a:off x="5277375" y="1708850"/>
            <a:ext cx="2957550" cy="295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08" name="Google Shape;208;p35"/>
          <p:cNvSpPr txBox="1"/>
          <p:nvPr>
            <p:ph idx="1" type="body"/>
          </p:nvPr>
        </p:nvSpPr>
        <p:spPr>
          <a:xfrm>
            <a:off x="2572050" y="1316438"/>
            <a:ext cx="3999900" cy="39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Word Cloud for PubMed</a:t>
            </a:r>
            <a:endParaRPr/>
          </a:p>
        </p:txBody>
      </p:sp>
      <p:pic>
        <p:nvPicPr>
          <p:cNvPr id="209" name="Google Shape;209;p35"/>
          <p:cNvPicPr preferRelativeResize="0"/>
          <p:nvPr/>
        </p:nvPicPr>
        <p:blipFill>
          <a:blip r:embed="rId3">
            <a:alphaModFix/>
          </a:blip>
          <a:stretch>
            <a:fillRect/>
          </a:stretch>
        </p:blipFill>
        <p:spPr>
          <a:xfrm>
            <a:off x="3093225" y="1708850"/>
            <a:ext cx="2957550" cy="2957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High Frequency Terms</a:t>
            </a:r>
            <a:endParaRPr/>
          </a:p>
        </p:txBody>
      </p:sp>
      <p:pic>
        <p:nvPicPr>
          <p:cNvPr id="215" name="Google Shape;215;p36"/>
          <p:cNvPicPr preferRelativeResize="0"/>
          <p:nvPr/>
        </p:nvPicPr>
        <p:blipFill>
          <a:blip r:embed="rId3">
            <a:alphaModFix/>
          </a:blip>
          <a:stretch>
            <a:fillRect/>
          </a:stretch>
        </p:blipFill>
        <p:spPr>
          <a:xfrm>
            <a:off x="2202313" y="1449488"/>
            <a:ext cx="4739376" cy="31595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21" name="Google Shape;221;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Further analysis of terms within documents</a:t>
            </a:r>
            <a:endParaRPr/>
          </a:p>
          <a:p>
            <a:pPr indent="-317500" lvl="1" marL="914400" rtl="0" algn="l">
              <a:spcBef>
                <a:spcPts val="0"/>
              </a:spcBef>
              <a:spcAft>
                <a:spcPts val="0"/>
              </a:spcAft>
              <a:buSzPts val="1400"/>
              <a:buChar char="○"/>
            </a:pPr>
            <a:r>
              <a:rPr lang="en"/>
              <a:t>Why is there a difference between the two sources?</a:t>
            </a:r>
            <a:endParaRPr/>
          </a:p>
          <a:p>
            <a:pPr indent="-317500" lvl="1" marL="914400" rtl="0" algn="l">
              <a:spcBef>
                <a:spcPts val="0"/>
              </a:spcBef>
              <a:spcAft>
                <a:spcPts val="0"/>
              </a:spcAft>
              <a:buSzPts val="1400"/>
              <a:buChar char="○"/>
            </a:pPr>
            <a:r>
              <a:rPr lang="en"/>
              <a:t>Are some terms improperly indicative of the source?</a:t>
            </a:r>
            <a:endParaRPr/>
          </a:p>
          <a:p>
            <a:pPr indent="-342900" lvl="0" marL="457200" rtl="0" algn="l">
              <a:spcBef>
                <a:spcPts val="0"/>
              </a:spcBef>
              <a:spcAft>
                <a:spcPts val="0"/>
              </a:spcAft>
              <a:buSzPts val="1800"/>
              <a:buChar char="●"/>
            </a:pPr>
            <a:r>
              <a:rPr lang="en"/>
              <a:t>Use part-of-speech tags along with terms</a:t>
            </a:r>
            <a:endParaRPr/>
          </a:p>
          <a:p>
            <a:pPr indent="-342900" lvl="0" marL="457200" rtl="0" algn="l">
              <a:spcBef>
                <a:spcPts val="0"/>
              </a:spcBef>
              <a:spcAft>
                <a:spcPts val="0"/>
              </a:spcAft>
              <a:buSzPts val="1800"/>
              <a:buChar char="●"/>
            </a:pPr>
            <a:r>
              <a:rPr lang="en"/>
              <a:t>Try other classifiers (e.g., Bagging, non-linear SVC, k-Neighbors, NN, etc.)</a:t>
            </a:r>
            <a:endParaRPr/>
          </a:p>
          <a:p>
            <a:pPr indent="-342900" lvl="0" marL="457200" rtl="0" algn="l">
              <a:spcBef>
                <a:spcPts val="0"/>
              </a:spcBef>
              <a:spcAft>
                <a:spcPts val="0"/>
              </a:spcAft>
              <a:buSzPts val="1800"/>
              <a:buChar char="●"/>
            </a:pPr>
            <a:r>
              <a:rPr lang="en"/>
              <a:t>Use Word Vectors instead of Bag-of-Words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 Terms </a:t>
            </a:r>
            <a:r>
              <a:rPr lang="en" sz="1800"/>
              <a:t>(Reach for your microscope!)</a:t>
            </a:r>
            <a:endParaRPr sz="1800"/>
          </a:p>
        </p:txBody>
      </p:sp>
      <p:sp>
        <p:nvSpPr>
          <p:cNvPr id="227" name="Google Shape;227;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200"/>
              <a:t>aacr, aberrant, ability, abiotic, able, abnormal, abnormality, abnormally, abolish, abrupt, absence, absent, absolute, absorption, abstract, abstraction, abundance, abundant, abuse, academia, academic, academy, accept, acceptable, acceptance, accepted, acceptor, access, accessibility, accessible, accession, accessory, accompany, accomplish, accord, accordance, accordingly, account, accounting, accumbens, accuracy, acetic, acetyl, acetylcholine, achievable, achieve, achievement, achieves, acid, acidic, acidity, acidobacteria, acinetobacter, acknowledge, acoustic, acquire, acquisition, across, act, actin, actinobacteria, actinomycete, action, actionable, active, actively, activity, actual, actually, acuity, acute, acutely, acyl, adapt, adaptability, adaptable, adapted, adaptive, adaptor, add, added, addiction, addictive, addition, additional, additionally, additive, address, adenocarcinoma, adenosine, adenovirus, adhd, adhere, adherence, adhesion, adipose, adjacent, adjust, adjusted, adjustment, adjuvant, administer, admission, admit, admixture, adni, adolescence, adolescent, adopt, adoption, adsorption, adult, adulthood, advance, advanced, advancement, advantage, advantageous, advent, adverse, adversely, adversity, aedes, aegypti, aerial, aerobic, aeromonas, aerosol, aeruginosa, aetiology, affect, affected, affective, afferent, affinity, afford, affordable, aforementioned, africa, african, agar, age, aged, ageing, agency, agent, aggression, aggressive, aging, agnostic, agonist, agree, agreement, agricultural, agriculture, ahead, aid, aim, airborne, airway, alanine, albeit, albicans, albumin, alcohol, alcoholic, alert, algae, algal, algorithm, algorithmic, algorithms, align, aligner, aligners, alignment, alike, alkaline, allele, alleles, allelic, allen, allergen, allergic, allergy, allosteric, allow, allows, alone, along, alongside, alpha, alphaproteobacteria, already, alter, altered, alters, altitude, altogether, alveolar, alzheimer, alzheimers, amazon, ambient, ambiguity, ambiguous, amenable, amend, amendment, america, american, amine, amino, aminobutyric, aminophospholipid, ammonia, ammonium, amoa, amongst, amount, ampa, ampicillin, amplicon, amplicons, amplified, amplify, amplitude, amygdala, amyloid, amyotrophic, anaerobic, analog, analogous, analogue, analyse, analysis, analyst, analytes, analytic, analytical, analytically, analytics, analyze, analyzed, analyzer, ancestor, ancestral, ancestry, anchor, ancient, andor, androgen, anesthesia, anesthetized, aneuploidy, angiogenesis, angle, angular, animal, anion, anisotropy, anniversary, annual, annually, anomaly, anopheles, anova, anoxic, answer, antagonism, antagonist, antagonistic, antarctic, antarctica, anteiso, anterior, anthropogenic, anti, antibacterial, antibiotic, antibody, anticancer, antidepressant, antifungal, antigen, antigenic, antigens, antimicrobial, antioxidant, antipsychotic, antiretroviral, antisense, antiviral, anxiety, apache, apart, apical, apoe, apolipoprotein, apoptosis, apoptotic, apparent, apparently, appeal, appear, appearance, appetitive, apple, applicability, applicable, application, applied, apply, approach, approval, approve, approved, april, aquaculture, aqueous, arabidopsis, arbitrarily, arbitrary, arbovirus, arbuscular, archaea, archaeal, archaeological, architectural, architecture, archive, arctic, area, areal, arena, arginine, args, arguably, argue, argument, arid, arise, arises, arm, aroma, around, arousal, arrange, arrangement, array, arrest, arrival, arrive, arsenal, arsenic, artefact, arterial, artery, arthritis, arthropod, article, artifact, artificial, artificially, ascend, ascertain, ascomycota, ascribe, asexual, asia, asian, ask, aspect, aspergillus, ass, assay, assemblage, assemble, assembled, assembler, assembly, assess, assessed, assessment, assign, assignment, assist, association, assume, assumption, assurance, asthma, astrocyte, asymmetric, asymmetry, asymptotic, asynchronous, atac, ataxia, atcc, atherosclerosis, atlantic, atlas, atmosphere, atmospheric, atom, atomic, atopic, atpase, atrophy, attach, attachment, attack, attain, attainment, attempt, attend, attended, attention, attentional, attitude, attract, attractive, attractor, attributable, attribute, attribution, atypical, audience, auditory, augment, august, aureus, australia, australian, author, authority, autism, autistic, auto, autoantibody, autochthonous, autoimmune, autoimmunity, autonomic, autonomous, autophagy, autosomal, autosome, autotrophic, auxiliary, availability, available, avenue, average, aversive, avian, avium, avoid, avoidance, awake, award, aware, awareness, away, ax, axial, axis, axon, axonal, baby, bacillus, back, backbone, background, backward, bacteria, bacterial, bactericidal, bacteriophage, bacterium, bacteroides, bacteroidetes, bad, balance, balanced, band, bangladesh, bank, barcode, barcoded, barcodes, barcoding, barley, barr, barrel, barrier, basal, base, baseline, basic, basin, basis, baumannii, bayes, bayesian, bdnf, beach, bead, beadchip, bean, bear, bearing, become, becomes, bee, beef, begin, beginning, behave, behaving, behavior, behavioral, behaviorally, behaviour, behavioural, behind, beijing, being, belief, believe, belong, belonging, belongs, belowground, bench, benchmark, benchmarked, benchmarking, beneficial, benefit, benign, besides, best, beta, better, beverage, beyond, bias, biased, bidirectional, big, bile, billion, bin, binary, bind, binding, binning, binocular, binomial, bioactive, bioaerosol, bioaerosols, bioassay, bioavailability, biobank, biochar, biochemical, biochemically, biochemistry, bioconductor, biocontrol, biodiversity, biofilm, biofilms, biofuel, biogenesis, biogeochemical, biogeography, biologic, biological, biologically, biologist, biology, biomarker, biomarkers, biomass, biomedical, biomolecular, biomolecules, biophysical, biophysically, biopsy, bioscience, biosensor, biosphere, biosynthesis, biosynthetic, biotechnological, biotechnology, biotic, biotin, bipartite, biphasic, bipolar, bird, birth, bisulfite, bite, black, blactx, bladder, blast, blend, blind, blindness, block, blockade, blocker, blood, bloodstream, bloom, blot, blotting, blue, blueprint, blunt, blup, board, bodily, body, bold, bona, bond, bone, bonferroni, book, boost, bootstrap, border, born, borne, bottle, bottleneck, bottom, bound, boundary, bout, bovine, bovis, bowel, brain, brainstem, branch, branching, brazil, brazilian, brca, breadth, break, breakdown, breakpoint, breakpoints, breakthrough, breast, breed, breeder, breeding, bridge, brief, briefly, bright, bring, british, broad, broaden, broadly, broiler, broth, brown, browse, browser, bruijn, bud, budding, budget, buffer, build, building, bulb, bulk, bundle, burden, burkholderia, burn, burst, bypass, byproduct, cadmium, caenorhabditis, cage, cajal, calcium, california, call, called, caller, callosum, camera, camp, campaign, campylobacter, canada, canadian, cancer, cancerous, candida, canine, canonical, capability, capable, capacity, capillary, capital, capsid, capsule, captive, capture, carbapenem, carbapenemase, carbon, carcass, carcinogenesis, carcinoma, card, cardiac, cardiovascular, care, career, careful, carefully, cargo, carlo, carriage, carrier, carry, cascade, case, casein, casp, caspase, cassette, cast, caudal, causal, causality, causally, cause, causing, caution, cavity, cblj, cctcc, cdna, cell, cellular, cellulose, census, center, central, centrality, centrally, centre, centric, centromere, century, cephalosporin, cereal, cerebellar, cerebellum, cerebral, cerebrospinal, cerebrovascular, cereus, cerevisiae, certain, certainly, cervical, cfug, cfuml, cgmcc, chain, chair, challenge, challenging, chamber, chance, change, changing, channel, chaperone, chapter, character, characterise, characteristic, characterize, characterized, charge, charles, chart, cheap, check, checklist, checkpoint, cheese, chemical, chemically, chemistry, chemogenetic, chemokine, chemosensory, chemotaxis, chemotaxonomic, chemotherapy, chicken, chikungunya, child, childhood, childrens, chimeric, chimpanzee, china, chinese, chip, chitin, chloride, chlorine, chloroflexi, chlorophyll, chloroplast, choice, cholera, cholerae, cholesterol, choline, cholinergic, choose, chosen, chromium, chromosomal, chromosome, chronic, chronically, chronological, ciprofloxacin, circadian, circle, circuit, circuitry, circular, circumstance, circumvent, cite, city, clade, cladosporium, claim, clamp, clarify, clarity, class, classic, classical, classically, classified, classifier, classify, classroom, clean, cleaning, clear, clearance, clearly, cleavage, cleave, click, client, clinic, clinical, clinically, clinician, clip, clock, clonal, clone, cloning, close, closed, closely, closer, clostridium, closure, cloud, clue, cluster, clustered, clustering, cnns, cnvs, coalescent, coarse, coast, coastal, cocaine, cocktail, cod, code, coding, codon, coefficient, coeruleus, coevolution, coexist, coexistence, coexpression, cofactor, cognition, cognitive, cognitively, coherence, coherent, cohesin, cohesive, cohort, coil, coincide, coincident, cold, coli, coliforms, colistin, colitis, collagen, collapse, colleague, collect, collection, collective, collectively, college, colliculus, colombia, colon, colonise, colonize, colony, color, colorectal, colour, column, combine, combined, come, command, commensal, comment, commentary, commercial, commercially, commit, commitment, committee, common, commonality, commonly, communicable, community, comorbid, comorbidities, comorbidity, compact, companion, company, comparable, compare, comparison, compartment, compartmental, compel, compelling, compendium, compete, competence, competency, competent, competition, competitive, competitor, compile, complement, complementarity, complementary, complete, completely, completeness, completion, complex, complexity, compliance, component, compose, composite, composition, compositional, compost, compound, comprehension, comprehensive, comprehensively, compress, compression, comprise, comprises, comprising, compromise, compulsive, compute, computer, computing, conceive, concept, conception, conceptual, conceptualize, conceptually, concern, concert, concerted, conclude, conclusion, conclusions, concomitant, concordance, concordant, concrete, concurrent, concurrently, condition, conditional, conditioned, conditioning, conduct, conductance, conduction, conductivity, cone, confer, conference, confers, confidence, confident, confidently, configure, confine, confirm, confirmed, conflict, confocal, conform, confound, confounders, confounding, confront, confusion, congenital, congress, congruent, conjunction, connect, connected, connection, connectivity, connectome, connectomes, connectomics, conscious, consciousness, consecutive, consensus, consent, consequence, consequent, consequently, conserve, conserved, consider, considerable, considerably, considers, consist, consistency, consistent, consistently, consisting, consists, consortium, constant, constantly, constituent, constitute, constitutive, constitutively, constrain, constraint, construct, construction, consume, consumer, consuming, consumption, contact, contain, container, containing, contains, contaminant, contemporary, content, context, contextual, contig, contigs, contiguity, contiguous, continent, continental, contingency, contingent, continually, continue, continued, continuity, continuous, continuously, continuum, contour, contract, contraction, contradictory, contrary, contrast, contribute, contributes, contributing, contribution, contributor, control, controlled, controversial, controversy, convenience, convenient, conventional, conventionally, converge, convergence, convergent, conversely, conversion, convert, convey, convolution, convolutional, cool, cop, cope, copper, copy, coral, cord, core, corn, cornerstone, coronary, corpus, correct, correction, correctly, correctness, correspond, correspondence, corresponding, corresponds, cortex, cortical, cortico, corticospinal, cost, costly, cotton, council, count, counter, counteract, counterpart, counting, country, county, couple, coupled, coupling, course, covalent, covalently, covariance, cover, coverage, cow, cpgs, cran, cranial, credible, criminal, crisis, crispr, crisprcas, criterion, critical, critically, crohns, crop, cross, crosslinking, crossover, crosstalk, crucial, crucially, crude, cryo, cryptic, cryptococcus, crystal, ctcf, cue, cultivar, culturable, cultural, culture, cultured, cumbersome, cure, current, currently, curriculum, curve, custom, customizable, customize, customized, cut, cutaneous, cutoff, cxcl, cxcr, cyanobacteria, cyanobacterial, cycle, cyclic, cycling, cyst, cysteine, cystic, cytochrome, cytokine, cytomegalovirus, cytometry, cytoplasm, cytoplasmic, cytoscape, cytosine, cytoskeletal, cytoskeleton, cytosol, cytosolic, cytotoxic, cytotoxicity, daily, dairy, damage, damaging, danger, dark, data, database, datasets, daughter, david, dawley, day, dead, deadly, deal, decade, decay, december, decide, decipher, decision, decisive, declare, decline, decode, decoder, decoding, decompose, decomposition, deconvolution, decouple, decrease, decreased, decreasing, deduce, deem, deep, deepen, deeper, deeply, default, defect, defective, defence, defend, defense, defensive, deficiency, deficient, deficit, define, defined, definition, definitive, degrade, degraded, degrader, degree, degs, dehydrogenase, delay, delayed, delete, deleterious, deletion, deliver, delivery, delta, demand, dementia, demographic, dendrite, dendritic, dengue, denmark, denoising, denote, dense, densely, density, dental, denv, department, depend, dependence, dependency, dependent, depends, depict, deplete, depletion, deploy, deployment, deposit, deposition, depress, depression, depressive, deprive, deps, depth, derive, derived, descend, descent, describe, described, description, descriptive, descriptor, deseq, desert, deserve, design, desirable, desire, desired, desktop, desorption, despite, destruction, detail, detailed, detect, detectable, detected, detection, detector, detects, detergent, determinant, determine, determines, deterministic, detrimental, develop, developed, developer, developing, development, developmental, developmentally, device, devise, devoid, devote, dgge, diabetes, diabetic, diagnose, diagnosis, diagnostic, diagnostics, diagram, dialogue, diameter, diamino, diaminopimelic, diarrhea, die, diet, dietary, differ, difference, differences, different, differential, differentially, differently, differs, difficile, difficult, difficulty, diffraction, diffuse, diffusion, diffusivity, dige, digest, digestion, digestive, digit, digital, dilemma, dilute, dilution, dimension, dimensional, dimensionality, dimer, dimethyl, diminish, diminished, dimorphic, dimorphism, dioxide, diploid, direct, directed, direction, directional, directly, director, disability, disadvantage, disappear, disc, discard, discern, discharge, disciplinary, discipline, disclose, discordance, discordant, discover, discovery, discrepancy, discrete, discriminant, discus, discuss, discussion, disease, diseased, diseases, disentangle, disequilibrium, disinfection, disk, dismutase, disorder, disordered, disparity, dispensable, dispersal, disperse, dispersion, displacement, display, dispute, disrupt, disruption, disruptive, disrupts, dissect, dissection, dissimilar, dissimilarity, dissociable, dissolution, dissolve, dissolved, distal, distance, distant, distantly, distinct, distinction, distinctive, distinctiveness, distinctly, distinguish, distinguishable, distinguishes, distort, distortion, distractor, distress, distribute, distributed, distribution, district, disturb, disturbance, diverge, divergence, divergent, diverse, diversify, diversity, divide, division, dlpfc, dmrs, dnase, dock, docker, docking, doctor, doctrine, document, documented, dog, domain, domains, domestic, dominance, dominant, donor, door, dopamine, dopaminergic, dormant, dorsal, dos, dosage, dose, double, doubt, download, downstream, dozen, draft, drain, drastic, drastically, draw, drawback, dream, dried, drift, drink, drinking, drive, driven, driver, driving, drop, droplet, dropout, drosophila, drought, drug, druggable, dry, dsrna, dual, ductal, dust, dwell, dye, dynamic, dynamical, dynamically, dysbiosis, dysfunction, dysfunctional, dystrophy, earlier, early, earth, ease, easily, east, eastern, easy, ebola, echo, ecoli, ecological, ecologically, ecology, economic, economical, economically, economics, economy, ecosystem, ecosystems, ectomycorrhizal, ectopic, edaphic, edge, edible, edit, editing, edition, editor, editorial, effect, effective, effectively, effectiveness, effector, efficacious, efficacy, efficiency, efficient, efficiently, effluent, efflux, effort, egfr, egg, eight, eighteen, elastic, elderly, electric, electrical, electrically, electro, electrochemical, electrode, electroencephalogram, electroencephalographic, electroencephalography, electron, electronic, electrophoresis, electrophysiological, electrophysiology, electrospray, elegans, element, elementary, eleven, elicit, eligible, elisa, elsewhere, elusive, elution, embed, embedding, embody, embrace, embryo, embryogenesis, embryonic, embryos, emerge, emergence, emergency, emergent, emerges, emission, emit, emotion, emotional, emphasis, emphasise, emphasize, empirical, empirically, employ, empower, enable, enables, encephalitis, encode, encoded, encodes, encoding, encompass, encounter, encourage, encyclopedia, end, endanger, endeavor, endemic, endocrine, endocytosis, endogenous, endonuclease, endophytic, endoplasmic, endospore, endothelial, endow, endpoint, endure, energetic, energy, engage, engagement, engine, engineer, engineered, engineering, england, english, enhance, enhanced, enhancement, enhancer, enhances, enjoy, enormous, enrich, enriched, enrichment, enrol, ensembl, ensemble, ensue, ensure, entail, enter, enteric, enterica, enteritidis, enterobacter, enterobacteriaceae, enterococci, enterococcus, enterovirus, entire, entirely, entitle, entity, entorhinal, entrainment, entropy, entry, envelope, environment, environmental, environmentally, envision, enzyme, enzymes, epidemic, epidemiologic, epidemiological, epidemiologically, epidemiologist, epidemiology, epidermal, epigenetic, epigenetically, epigenetics, epigenome, epigenomic, epigenomics, epilepsy, epileptic, episode, episodic, epistasis, epithelial, epithelium, epitope, epitopes, epoch, epstein, eqtl, eqtls, equal, equally, equilibrium, equip, equipment, equivalent, erps, erroneous, error, erythrocyte, esbl, escape, escherichia, essay, essence, essential, essentiality, essentially, establish, establishment, ester, estrogen, ethanol, ethic, ethical, ethiopia, ethnic, ethnicity, ethyl, etiological, etiology, eukaryote, eukaryotes, eukaryotic, europe, european, evade, evasion, even, evenness, event, eventual, eventually, ever, every, everyday, evidence, evident, evoke, evoked, evolution, evolutionarily, evolutionary, evolve, ewas, exact, exactly, examine, example, examples, exceed, excellent, except, exception, exceptional, exceptionally, excess, excessive, exchange, excision, excitability, excite, exciting, exclude, exclusion, exclusive, exclusively, execute, execution, executive, exemplify, exercise, exert, exhaustive, exhibit, exist, existence, existing, exists, exit, exogenous, exome, exomes, exon, exonic, exosomes, expand, expanded, expansion, expect, expectancy, expected, expedite, expense, expensive, experience, experienced, experiment, experimental, experimentally, expert, expertise, explain, explicit, explicitly, exploit, explore, explosion, exponential, exponentially, export, expose, exposed, exposure, express, expressed, expression, extant, extend, extended, extensible, extension, extensive, extensively, extent, external, externally, extinction, extra, extracellular, extract, extracted, extraction, extraordinary, extreme, extremely, extrinsic, eye, face, facet, facial, facility, fact, factor, factorial, factory, faculty, faecal, faecalis, faecium, fail, failure, fair, fairly, faithfully, falciparum, fall, false, familial, familiar, family, famous, farm, farmer, farming, fasciculus, fashion, fast, fasta, faster, fastq, favor, favorable, favorably, favour, fear, feasibility, feasible, feature, february, fecal, feces, fee, feed, feedback, feedforward, feeding, feeling, fell, fellow, female, ferment, ferret, fertility, fertilize, fertilizer, fetal, fetus, fever, few, ffpe, fiber, fibre, fibroblast, fibrosis, fide, fidelity, field, fifteen, fifth, fifty, fight, figure, filament, filamentous, file, fill, film, filter, filtering, final, finally, financial, find, finding, fine, finger, fingerprint, fingerprinting, finish, finite, fire, firing, firmicutes, first, firstly, fish, fisher, fission, fit, fitness, fitting, five, fix, fixed, flag, flagellar, flagellum, flank, flash, flavivirus, flavobacterium, flavonoid, flavor, flavour, flaw, flexibility, flexible, flexibly, flight, flood, floor, flora, flow, flower, flowering, fluid, fluorescence, fluorescens, fluorescent, fluoroquinolone, flux, fly, fmri, focal, focus, focused, fold, folding, follicular, follow, following, food, foodborne, foot, footprint, forage, force, forced, forebrain, forecast, foreign, forensic, forest, forget, form, formal, formalin, formalize, formally, formation, former, formerly, forming, formula, forty, forward, foster, found, founder, four, fourier, fourteen, fourth, fraction, fractional, fracture, fragile, fragment, fragmented, frame, framework, france, free, freedom, freely, freeze, french, frequency, frequent, frequently, fresh, friend, friendly, front, frontal, frontier, fronto, frontoparietal, frozen, fructose, fruit, fruitful, fuel, fulfil, fulfill, full, fully, function, functional, functionality, functionally, functioning, fund, fundamental, fundamentally, funding, fungal, fungi, fungicide, fungus, furthermore, fusarium, fuse, fusiform, fusion, future, g+ccontent, gaba, gabaergic, gain, gait, galactose, galaxy, game, gamma, gammaproteobacteria, ganglia, ganglion, gap, garden, gastric, gastroenteritis, gastrointestinal, gaussian, gaze, gblup, gel, genbank, gender, gene, genealogy, general, generalizability, generalizable, generalize, generalized, generally, generic, genesis, genetic, genetically, genetics, genic, genome, genomes, genomic, genomically, genomics, genotype, genotyped, genotypic, genotyping, genuine, genus, geochemical, geographic, geographical, geographically, geography, geometric, geometry, germ, german, germany, germline, get, giant, github, give, gland, glass, glia, glial, glioblastoma, glioma, global, globally, globe, glomerular, glucocorticoid, glucose, glucosidase, glutamine, glycan, glycans, glycerol, glycine, glycolipid, glycolipids, glycolysis, glycolytic, glycoprotein, glycoside, go, goal, gold, golden, golgi, gondii, good, google, govern, government, gplv, grade, gradient, gradual, gradually, graft, grain, gram, granger, grant, granular, granule, grape, graph, graphic, graphical, grasp, grass, grassland, gravity, gray, green, greenhouse, grey, grid, gross, ground, group, grouping, grow, grown, grows, growth, gtex, gtpase, guanine, guarantee, guidance, guide, guided, guideline, guinea, gwas, gyrb, gyrus, habit, hair, half, hallmark, halophilic, hamper, hand, handful, handle, handling, haploid, haplotype, hapmap, happen, harbor, harbour, hard, hardly, hardware, harm, harmful, harness, harsh, harvest, hazard, head, headache, health, healthcare, healthy, hear, hearing, heart, heavily, heavy, hebbian, height, heighten, hela, helical, helicobacter, helix, helminth, help, helper, helpful, hemagglutinin, heme, hemisphere, hemispheric, hemodynamic, hemoglobin, hemorrhagic, hence, hepg, herbicide, herd, hereditary, herein, heritability, heritable, herpes, herpesvirus, heterogeneity, heterogeneous, heterogenous, heterologous, heterotrophic, heterozygosity, heterozygous, heuristic, hidden, hide, hierarchical, hierarchically, hierarchy, high, higher, highlight, highly, hinder, hinders, hint, hippocampal, hippocampus, hiseq, histidine, histological, histology, histone, historic, historical, historically, history, hit, hitherto, hkac, hkme, hold, holistic, holstein, home, homeostasis, homo, homogeneity, homogeneous, homogenous, homolog, homologous, homologs, homologue, homologues, homology, homozygosity, homozygous, hop, hope, horizon, horizontal, horizontally, hormonal, hormone, horn, horse, hospital, hospitalize, host, hotspot, hour, house, household, housekeep, housing, hplc, hub, huge, human, humidity, humoral, hundred, huntington, hurdle, hybrid, hydrocarbon, hydrogen, hydrolase, hydrolysis, hydrolyze, hydrophilic, hydrophobic, hydrophobicity, hydroxylase, hygiene, hyper, hyperactivity, hypersensitive, hypersensitivity, hypertension, hypervariable, hypha, hypo, hypothalamic, hypothalamus, hypotheses, hypothesis, hypothesise, hypothesize, hypothetical, hypoxia, hypoxic, idea, ideal, ideally, identical, identifiable, identified, identifier, identifies, identify, identifying, identity, ignore, illness, illumina, illusion, image, imagery, imaging, imbalance, immense, immobilize, immune, immunity, immuno, immunoassay, immunochemical, immunocompromised, immunodeficiency, immunofluorescence, immunogenic, immunogenicity, immunoglobulin, immunohistochemical, immunohistochemistry, immunologic, immunological, immunologist, immunology, immunosorbent, immunosuppressive, immunotherapy, impact, impacted, impair, impaired, impairment, impairs, impedance, impede, imperfect, implant, implement, implicit, implicitly, implies, imply, import, importance, important, importantly, impose, impossible, impractical, impressive, imprint, improve, improved, improvement, improves, impulse, impulsivity, impute, imputed, inability, inaccessible, inactive, inbred, inbreeding, incentive, incidence, incident, incidental, include, included, inclusion, inclusive, income, incoming, incomplete, incompletely, inconclusive, inconsistency, inconsistent, incorrect, incorrectly, increase, increased, increasingly, increment, incremental, incur, indeed, indel, indels, independence, independent, independently, index, indexed, indexing, india, indian, indigenous, indirect, indirectly, indispensable, indistinguishable, individual, individualized, individually, indoor, induce, induced, inducer, induces, inducible, induction, industrial, industrially, industry, ineffective, inefficient, inequality, inevitable, inexpensive, infancy, infant, infarction, infect, infected, infection, infectious, infective, infectivity, infer, inference, inferential, inferior, inferred, infers, infertility, infinium, influence, influential, influenza, influx, inform, information, informed, infrared, infrastructure, infrequent, infusion, ingestion, ingredient, inhabit, inherent, inherently, inherit, inheritance, inherited, inhibit, inhibited, inhibition, inhibitor, inhibitory, inhibits, initial, initially, initio, inject, injection, injured, injury, inner, inoculum, inorganic, input, inquiry, insect, insecticide, insensitive, insert, insertion, inside, insight, insoluble, inspect, inspection, inspire, instability, instal, install, instance, instantaneous, instead, institute, institution, institutional, instruct, instruction, instrument, instrumental, insufficient, insula, insulin, insult, insurance, intact, intake, integer, integral, integrin, integrity, intellectual, intelligence, intelligent, intend, intense, intensify, intensity, intensive, intensively, intention, inter, interact, interacting, interaction, interactive, interactively, interactome, interacts, intercellular, interconnect, interconnected, interdisciplinary, interest, interested, interesting, interestingly, interface, interfere, interference, interferon, intergenic, interior, interleukin, intermittent, internal, internally, internet, interneuron, interneurons, interpersonal, interplay, interpret, interpretability, interpretable, interrupt, intersect, intersection, interspaced, interspecies, interspecific, interval, intervene, intervention, interview, intestinal, intestine, intra, intracellular, intracortical, intracranial, intractable, intraparietal, intraspecific, intravenous, intriguing, intriguingly, intrinsic, intrinsically, introduce, introduces, introduction, introgression, intron, intronic, intuition, intuitive, invade, invaluable, invariance, invariant, invasion, invasive, invasively, invasiveness, inventory, inverse, inversely, inversion, invert, inverted, invest, investigation, investment, invite, invitro, invivo, involve, involved, involvement, involves, ion, ionic, ipsc, ipscs, iran, iron, irregular, irrelevant, irrespective, irreversible, ischemia, ischemic, island, islet, isobaric, isoform, isoforms, isogenic, isoprenoid, isothermal, isotope, isotopic, issue, italian, italy, item, itraq, january, japan, japanese, java, javascript, jejuni, john, join, joint, jointly, journal, judge, judgment, juice, july, junction, june, justify, juvenile, kacc, kappa, karyotype, kctc, keep, kegg, kenya, kernel, keywords, kidney, kill, killer, killing, kilobase, kinase, kind, kinetic, kinetics, kingdom, kit, klebsiella, knock, knockdown, knockout, know, knowledge, known, korea, korean, kyoto, lab, label, labeled, labeling, labelling, labile, labor, laboratory, laborious, labour, lack, lactam, lactamase, lactamases, lactic, lactobacillus, lactococcus, lag, lake, lamina, laminar, land, landmark, landscape, language, lapse, laptop, large, largely, larva, larval, laser, lasso, last, lasting, lastly, launch, law, lay, layer, layout, lead, leader, leading, leaf, leakage, learn, learned, learner, learning, least, leave, lectin, lecture, left, legacy, legal, legionella, legume, leishmania, lend, length, lens, lesion, less, lesson, lethal, lethality, letter, lettuce, leucine, leukemia, leukocyte, level, leverage, liability, library, license, lie, life, lifespan, lifestyle, lifetime, ligand, ligase, light, lightweight, lignin, like, likelihood, likely, likewise, limb, limbic, limit, limited, limiting, line, lineage, lineages, linear, linearity, linearly, linguistic, link, linkage, linking, linux, lipase, lipid, lipidomics, lipopolysaccharide, lipoprotein, liquid, list, listen, listener, listeria, literature, litter, little, live, lived, liver, livestock, living, lncrna, lncrnas, load, loading, lobe, lobule, local, localise, locality, localize, localized, locally, loci, lock, locomotion, locomotor, locus, logic, logical, logistic, london, long, longer, longevity, longitudinal, longitudinally, longstanding, look, loop, lose, loss, low, lower, luciferase, lung, lupus, lymph, lymphoblastoid, lymphocyte, lymphocytes, lymphoid, lymphoma, lysine, lysis, lysosomal, lytic, macaque, machine, machinery, macro, macromolecular, macromolecule, macrophage, macroscopic, magnetic, magnetoencephalography, magnitude, main, mainstream, maintain, maintenance, maize, major, majority, make, maker, making, maladaptive, malaria, maldi, male, malignancy, malignant, mammal, mammalian, mammary, manage, management, manganese, manifest, manifold, manner, mannose, manual, manually, manufacture, manufacturing, manure, manuscript, many, map, mapk, mapper, mapping, march, margin, marginal, marginally, marine, mark, marked, markedly, marker, market, markov, marrow, mask, mass, massive, massively, master, maximal, maximize, maximum, maze, mcmc, meal, mean, meaning, meaningful, meanwhile, measurable, measure, measured, measurement, mechanic, mechanical, mechanism, mechanisms, mechanistic, mechanistically, medial, median, medical, medically, medicinal, medicine, mediterranean, medium, medline, meet, meeting, megabase, meiosis, meiotic, melanogaster, melanoma, mellitus, member, membership, membrane, memory, menaquinone, menaquinones, mendelian, meningitis, mental, mention, mentor, mere, merely, merge, merging, merit, mers, mesenchymal, meso, mesophilic, message, messenger, meta, metabarcoding, metabolic, metabolically, metabolism, metabolite, metabolites, metabolize, metabolome, metabolomic, metabolomics, metagenome, metagenomes, metagenomic, metagenomics, metal, metastasis, metazoan, methane, methanogen, methanogenesis, methanogenic, methanol, methicillin, methionine, method, methodological, methodology, methods, methyl, methylome, methyltransferase, metric, metropolitan, mexico, mgkg, mice, micro, microarray, microarrays, microbe, microbes, microbial, microbiological, microbiology, microbiome, microbiomes, microbiota, microcephaly, microcircuit, microcosm, microelectrode, microenvironment, microflora, microfluidic, microglia, microglial, micron, microorganism, microorganisms, microrna, micrornas, microscope, microscopic, microscopy, microstructural, microstructure, microtubule, midbrain, middle, midline, migraine, mild, milestone, milieu, military, milk, million, millisecond, mimic, mind, mine, mineral, mini, minimal, minimally, minimise, minimize, minimum, mining, minion, ministry, minor, minority, minute, mirna, mirnas, mirror, miseq, mislead, miss, missense, mission, mitochondrial, mitochondrion, mitotic, mix, mixed, mixing, mixture, mlst, mnemonic, mobile, mobility, mock, modal, modality, mode, model, modeling, modelling, modern, modest, modifiable, modified, modifier, modify, modular, modularity, module, moiety, moisture, mold, molecular, molecularly, molecule, moment, monetary, monitor, monitoring, monkey, mono, monoamine, monoclonal, monocyte, monocytogenes, monogenic, monomer, mononuclear, monophyletic, monte, month, monthly, mood, moral, morbidity, moreover, morphogenesis, morphological, morphologically, morphology, morphometric, morphometry, mortality, mortem, mosaic, mosquito, mother, motif, motifs, motile, motility, motion, motor, mount, mountain, mouse, mouth, move, movement, movie, mpfc, mrna, mrsa, msms, mtdna, much, mucosa, mucosal, multi, multicellular, multidimensional, multidisciplinary, multidrug, multifaceted, multifactorial, multifunctional, multilayer, multilevel, multilocus, multimodal, multiple, multiplex, multiplexed, multiplexing, multiplicity, multiply, multiscale, multisensory, multitude, multivariable, municipal, murine, muscle, muscular, mushroom, music, musical, mutagenesis, mutagenic, mutant, mutation, mutual, mutualistic, mutually, mycelium, mycobacteria, mycobacterial, mycobacterium, mycorrhizal, mycotoxin, myelin, myeloid, myocardial, myriad, mystery, nacl, nadh, naive, name, namely, nano, nanoparticle, nanoparticles, nanopore, nanoscale, narrow, nasal, nascent, nasopharyngeal, nave, nbrc, ncbi, near, nearby, necessarily, necessary, necessity, neck, necrosis, need, needle, neglect, neglected, negligible, neighbor, neighborhood, neighboring, neighbour, neisseria, neocortex, neocortical, neoformans, neoplasm, neoplastic, nerve, nervous, nest, nested, netherlands, network, networks, neural, neurite, neuro, neurobiological, neurobiology, neurochemical, neurochemistry, neurocognitive, neurodevelopment, neurodevelopmental, neuroendocrine, neuroendocrinology, neuroethics, neurofibrillary, neurogenesis, neuroimaging, neurologic, neurological, neurologist, neurology, neuromuscular, neuron, neuronal, neuropeptide, neuropeptides, neurophysiological, neurophysiology, neuropil, neuroplasticity, neuroprotective, neuropsychological, neuropsychology, neuroscience, neuroscientific, neuroscientist, neurosurgeon, neurosurgery, neurosurgical, neurotoxic, neurotoxicity, neurotransmission, neurotransmitter, neurotrophic, neutral, neutralize, neutralizing, neutrophil, never, nevertheless, new, newborn, newly, next, niche, nicotine, nicotinic, nigeria, night, nigra, nile, nine, nineteenth, ninety, nirs, nitric, nitrite, nitrogen, nmda, nobel, nociceptive, node, noise, noisy, noncoding, none, nonetheless, nonhuman, noninvasive, nonlinear, nonparametric, nonsense, nonspecific, nonsynonymous, noradrenergic, norepinephrine, norm, normal, normalize, normalized, normally, norovirus, north, northeast, northern, nosocomial, notable, notably, notch, note, noteworthy, nothing, notice, notion, novel, novelty, november, novo, nowadays, nuanced, nuclear, nuclease, nuclei, nucleic, nucleosome, nucleosomes, nucleotide, nucleus, null, number, numerical, numerically, numerous, nurse, nursing, nutrient, nutrition, nutritional, obese, obesity, object, objective, objectively, obscure, observable, observe, observed, observer, obsessive, obstacle, obstructive, obtain, obvious, obviously, occasion, occasional, occasionally, occipital, occlusion, occupancy, occupy, occur, occurrence, occurs, ocean, october, ocular, oculomotor, oddball, odds, odor, odorant, offer, office, official, offline, offs, offset, offspring, oil, old, olfactory, oligodendrocyte, oligonucleotide, oligosaccharide, oligotrophic, omic, omics, omit, omnibus, oncogene, oncogenic, oncology, one, ongoing, online, onset, onto, ontology, open, opening, operon, opinion, opioid, opportunistic, opportunity, oppose, opposite, optic, optical, optimal, optimally, optimise, optimize, optimized, optimum, option, optogenetic, optogenetics, oral, orally, orange, orbitofrontal, orbitrap, order, ordered, ordering, ordinary, orfs, organ, organelle, organic, organism, organismal, organisms, organization, organize, orient, origin, original, originally, orphan, orthogonal, ortholog, orthologous, orthologs, orthology, oryzae, osmotic, others, otherwise, otus, outbreak, outbreaks, outcome, outcomes, outer, outgrowth, outlier, outline, outperform, outperforms, output, outside, outstanding, ovarian, ovary, overcome, overexpressed, overexpressing, overexpression, overlap, overlapping, overlay, overlook, overrepresented, overt, overview, owe, oxford, oxidase, oxide, oxidize, oxidizer, oxygen, oxytocin, pacbio, pace, pacific, pack, package, packaging, paddy, paenibacillus, page, pain, painful, pair, paired, pairing, pairwise, pakistan, palindromic, pandemic, panel, paper, par, paradigm, paradox, paraffin, parallel, paralogs, paralysis, parameter, parametric, paramount, parasite, parasites, parasitic, parent, parental, parietal, park, parkinson, parse, parsimonious, part, partial, partially, participant, particle, particular, particularly, partition, partitioning, partly, partner, partnership, party, parvalbumin, pas, pass, passage, passive, passively, past, pathogen, pathogenesis, pathology, pathway, patient, pattern, paucity, paul, pave, pay, pbmcs, peak, pearson, peculiar, pedigree, peer, penalty, penetrance, penicillin, penicillium, peninsula, pentose, people, peptide, peptides, peptidoglycan, perceive, perceived, percent, percentage, percept, perception, perceptual, perennial, perfect, perfectly, perform, performance, performing, performs, perfusion, peri, period, periodic, periodical, periodically, periodicity, peripheral, periphery, periplasmic, perl, permanent, permeability, permissive, permit, peroxidase, peroxide, persist, persistence, persistent, person, personal, personality, personalize, personalized, personnel, perspective, pertain, pertinent, perturb, perturbed, peru, pervasive, pest, pesticide, petroleum, pfge, phage, phagocyte, phagocytic, phagocytosis, pharmaceutical, pharmacoepidemiological, pharmacoepidemiology, pharmacogenomics, pharmacologic, pharmacological, pharmacologically, pharmacology, phase, phasic, phasing, phenol, phenolic, phenomena, phenomenon, phenotype, phenotyped, phenotypes, phenotypic, phenotypically, phenotyping, phenylalanine, philosophical, philosophy, phospho, phospholipid, phosphoprotein, phosphoproteome, phosphoproteomic, phosphoproteomics, phosphorus, photon, photosynthesis, photosynthetic, phyla, phylogenetic, phylogenetically, phylogenetics, phylogenomic, phylogenomics, phylogeny, phylogeographic, phylum, physic, physical, physically, physician, physico, physicochemical, physiologic, physiological, physiologically, physiology, phytoplankton, pick, picture, piece, pig, pigment, pili, pilot, pine, pink, pinpoint, pinus, pioneer, pioneering, pipeline, pitch, pitfall, pituitary, pivotal, pixel, place, placebo, placement, placenta, placental, plague, plain, plan, planctomycetes, plane, planktonic, planning, plant, plantarum, plaque, plasma, plasmid, plasmodium, plastic, plasticity, plastid, platform, plausible, play, player, pleiotropic, pleiotropy, plethora, plfa, ploidy, plot, plug, pluripotent, plus, pneumococcal, pneumonia, pneumoniae, pneumophila, pocket, point, poise, poisson, polar, polarity, pole, policy, political, pollen, pollutant, pollute, pollution, poly, polyamine, polyclonal, polygenic, polymer, polymerase, polymeric, polymorphic, polymorphism, polymorphisms, polypeptide, polyphasic, polyploid, polysaccharide, pond, pool, pooled, poor, poorly, popular, popularity, population, porcine, pore, pork, portable, portal, portion, pose, posit, position, positional, positioning, positive, positively, positivity, positron, posse, possess, possibility, possible, possibly, post, posterior, postmortem, postsynaptic, potassium, potency, potent, potential, potentially, poultry, poverty, power, powerful, ppis, practical, practically, practice, practitioner, precede, precise, precisely, precision, preclinical, preclude, precuneus, precursor, predefined, predict, predictability, predictable, predicted, prediction, predictive, predictor, predicts, predispose, predisposition, predominance, predominant, predominantly, prefer, preference, preferential, preferentially, preferred, prefrontal, pregnancy, pregnant, preliminary, premise, premotor, prepare, prepared, preprocessing, prerequisite, prescribe, prescription, presence, presenceabsence, present, presented, presently, preserve, press, pressure, presumably, presume, presynaptic, preterm, prevail, prevalence, prevalent, prevent, preventable, prevention, preventive, prevents, previous, previously, prey, price, prim, primarily, primary, prime, primer, priming, primitive, principal, principally, principle, principled, print, prior, priori, prioritize, priority, privacy, prize, probabilistic, probability, probable, probably, probe, probiotic, problem, procedure, proceed, proceeds, process, processing, produce, producer, product, production, productive, productivity, professional, professor, profile, profiling, profound, profoundly, progenitor, progeny, prognosis, prognostic, program, programme, programmed, programming, progress, progression, progressive, progressively, project, projection, prokaryote, prokaryotic, proline, prolong, prolonged, prominent, prominently, promise, promising, promote, promoter, promotes, promotion, prompt, prone, pronounce, pronounced, proof, propensity, proper, properly, property, prophage, prophylactic, prophylaxis, proportion, proportional, proposal, propose, proposed, proprioceptive, prospect, prospective, prospectively, protease, proteasome, protect, protection, protective, protein, proteins, proteobacteria, proteogenomics, proteolysis, proteolytic, proteome, proteomexchange, proteomic, proteomics, protist, protocol, protocols, proton, prototype, protozoa, protozoan, prove, proven, provenance, provide, provider, province, provision, provoke, proximal, proximity, proxy, pseudo, pseudogenes, pseudomonas, psychological, psychology, psychophysical, psychosis, psychosocial, psychotic, psycinfo, ptms, ptsd, public, publically, publicly, publish, published, pubmed, pull, pulmonary, pulse, pulsed, pump, pupil, pure, purely, purified, purify, purine, purity, purkinje, purpose, pursue, pursuit, push, putida, puzzle, pylorus, pyramidal, pyrosequencing, python, qpcr, qtls, quadrupole, quality, quantified, quantify, quantity, quantum, quarter, quasi, query, quest, question, questionnaire, quick, quickly, quiescent, quinone, quorum, quotient, rabbit, rabies, race, radial, radical, radically, rain, rainfall, raise, ramn, random, randomize, randomized, randomly, range, rank, ranked, ranking, rapid, rapidly, rare, rarely, rate, rbioconductor, rbps, rdna, reach, react, reaction, reactive, reactivity, reactor, read, reader, readily, reading, readout, ready, reagent, real, realistic, reality, realize, realm, rear, rearrange, rearrangement, reason, reasonable, reasonably, reasoning, recalcitrant, recall, receive, receiver, recent, recently, receptive, receptor, recessive, recipient, reciprocal, recognise, recognition, recognize, recombinant, recombinase, recombine, recommend, recommended, reconcile, reconstitute, reconstruct, reconstruction, record, recorded, recording, recover, recovered, recovers, recovery, recruit, recruitment, recur, recurrence, recurrent, recursive, recycle, redox, reduce, reduced, reduces, reductase, reduction, reductionist, reductive, redundancy, redundant, reef, refer, reference, referral, refers, refine, refined, refinement, reflect, reflection, reflex, refractory, refseq, regard, regardless, regime, regimen, region, regional, register, registry, regression, regular, regularity, regularly, regulation, regulon, reinforce, reinforcement, reject, rejection, relapse, relationship, relay, release, relevance, relevant, reliability, reliable, reliably, reliance, reliant, relies, relieve, rely, remain, remainder, remains, remarkable, remarkably, remember, reminiscent, remodel, remodeling, remodelling, remote, removal, remove, renal, render, renew, renewal, repair, repertoire, repetition, repetitive, replace, replacement, report, reported, reporter, reporting, repository, represent, repress, repression, repressive, repressor, reproduce, reproducibility, reproducible, reproducibly, reproduction, reproductive, reprogramming, republic, repurposing, request, require, required, requirement, resampling, rescue, research, researcher, resection, resemble, resequencing, reserve, reservoir, reside, residence, residency, resident, residual, residue, residues, resilience, resilient, resist, resistance, resistant, resistome, resolution, resolve, resonance, resource, respect, respective, respectively, respond, respondent, responder, response, responses, responsibility, responsible, responsive, responsiveness, rest, resting, restore, restrain, restraint, restrict, restricted, restriction, result, resultant, resulting, retail, retain, retention, retest, reticulum, retina, retinal, retinotopic, retrieval, retrieve, retrograde, retrospective, retrospectively, retrotransposons, retroviral, retrovirus, return, reusable, reuse, reveal, revealed, reveals, reversal, reverse, reversible, review, revise, revision, revisit, revolution, revolutionize, reward, rflp, rhesus, rhizobium, rhizosphere, rhythm, rhythmic, ribonucleoprotein, ribose, ribosomal, ribosome, rice, rich, richness, ridge, right, rigid, rigorous, rigorously, ring, rise, risk, risky, river, rna, rnai, rnas, rnaseq, road, roadmap, robust, robustly, robustness, rock, rod, rodent, roi, role, roll, room, root, rostral, rotavirus, roughly, round, route, routine, routinely, royal, rpob, rrna, rule, ruminant, run, running, runtime, rural, saccade, saccadic, saccharomyces, sacrifice, safe, safety, saharan, salience, salient, saline, salinity, saliva, salivary, salmon, salmonella, salt, sample, sampler, sampling, sand, sanger, santiago, sapiens, save, saving, say, scaffold, scaffolding, scalability, scalable, scale, scaling, scalp, scan, scanner, scanning, scarce, scarcity, scavenge, scenario, scene, schedule, schema, scheme, schizophrenia, scholar, school, science, scientific, scientist, sclerosis, scope, score, scoring, scotland, screen, screening, script, scrna, seamlessly, search, searchable, season, seasonal, seasonality, second, secondary, secondly, secrete, secreted, secretion, secretome, secretory, section, sectional, sector, secure, security, sediment, seed, seedling, seek, seem, seemingly, segment, segmental, seizure, seldom, select, selected, selection, selective, selectively, selectivity, self, semantic, semi, seminal, send, senescence, sens, sense, sensing, sensitive, sensitivity, sensitize, sensor, sensorimotor, sensory, sentence, sentinel, separable, sepsis, september, sequence, sequenced, sequencer, sequencing, sequential, sequentially, sequester, serf, serial, series, serine, serious, seriously, serological, seroprevalence, serotonergic, serotonin, serotype, serotypes, serovar, serum, serve, server, service, session, set, setting, setup, seven, seventy, severe, severely, severity, sewage, sex, sexual, sexually, sgrna, sgrnas, shallow, sham, shannon, shape, share, shared, sharing, sharp, sharply, shed, sheep, sheet, shelf, shift, shigella, shiny, shock, shoot, short, shortage, shortcoming, shorten, shortly, shot, shotgun, show, showcase, showing, shrimp, shrinkage, sibling, side, siderophore, sight, sigma, sign, signal, signaling, signalling, significance, significant, silac, silence, silencing, silent, silico, silicon, silver, similar, similarity, similarly, simple, simpler, simplex, simplicity, simplified, simplify, simply, simultaneous, simultaneously, single, singleton, singular, sink, sirna, sister, sit, site, situ, sixteen, sixty, size, skeletal, skeleton, sketch, skew, skill, skilled, skin, skull, slca, sleep, slice, slide, slight, slightly, slope, slow, slowly, sludge, small, smart, smoke, smoker, smoking, smooth, smrt, snapshot, snp, snps, snvs, social, socially, societal, society, socio, socioeconomic, sodium, soft, software, soil, solanum, solar, sole, solely, solid, solo, solubility, soluble, solution, solve, solvent, soma, something, sometimes, son, soon, sort, sorting, sound, source, south, southeast, southern, southwest, soybean, space, spacer, spacers, spain, span, spanish, spark, sparse, sparsely, sparsity, speak, speaker, special, specialist, specialize, specialized, specialty, specie, species, specific, specifically, specificity, specified, specify, specimen, spectra, spectral, spectrometer, spectrometric, spectrometry, spectroscopy, spectrum, speech, speed, spend, sperm, spherical, sphingomonas, spike, spiking, spin, spinal, spindle, spine, spite, spleen, splice, spliced, splicing, split, spoilage, spoken, sponge, spontaneous, spontaneously, sporadic, spore, spot, sprague, spread, spreading, spring, spur, spurious, sputum, squamous, square, srna, srnas, stability, stabilize, stable, stably, stack, staff, stag, stage, stain, staining, stakeholder, stand, standalone, standard, standardize, standardized, standing, staphylococcus, starch, start, starter, starting, state, stay, steadily, steady, stem, step, stepwise, sterile, steroid, still, stimuli, stimulus, stochastic, stochasticity, stock, stoichiometry, stool, stop, storage, store, story, straight, straightforward, strain, strand, strategy, straw, stream, streamline, strength, strengthen, streptococcus, streptomyces, streptomycin, stress, stressful, stressor, stretch, strict, strictly, strike, striking, strikingly, string, stringent, stroke, stromal, strong, strongly, structural, structurally, structure, structured, struggle, student, studied, study, style, subcellular, subclass, subclinical, subcortical, subcutaneous, subdivide, subdivision, subfamily, subgroup, subject, subjective, submission, submit, subnetwork, subnetworks, suboptimal, subsequent, subsequently, subserve, subset, subsp, subspecies, substance, substantia, substantial, substantially, substitute, substitution, substructure, subsurface, subthalamic, subthreshold, subtilis, subtle, subtropical, subtype, subtypes, subtyping, subunit, succeed, success, successful, successfully, succession, successive, sucrose, sudden, suffer, suffers, sufficient, sufficiently, sugar, suggest, suggested, suggesting, suggestion, suggestive, suggests, suit, suitability, suitable, suite, sulcus, sulfide, sulfur, sum, summarise, summarize, summary, summer, super, superfamily, superficial, superior, superoxide, supervise, supervised, supplement, supplementary, supply, support, supportive, suppose, suppress, suppression, suppressive, suppressor, surface, surgery, surgical, surpass, surprise, surprising, surprisingly, surround, surveillance, survey, survival, survive, survivor, susceptibility, susceptible, suspect, suspected, suspension, sustain, sustainability, sustainable, sustained, swab, sweden, swedish, sweep, swim, swimming, swine, swiss, switch, switching, symbiont, symbionts, symbiosis, symbiotic, symmetric, symmetry, symposium, symptom, synapse, synapses, synapsis, synaptic, synchronize, synchronized, synchronous, synchrony, syndrome, synergistic, synergistically, synergy, synonymous, synteny, synthase, synthesis, synthesize, synthetase, synthetic, system, systemic, systolic, table, tackle, tactile, tad, tag, tail, tailor, tailored, taiwan, take, talk, tandem, tangle, tank, target, targeted, targeting, task, taste, taxa, taxon, taxonomic, taxonomically, taxonomy, tcga, tdcs, teach, teacher, teaching, team, technical, technically, technique, techniques, technological, technology, tegmental, teleost, tell, telomere, temporal, temporally, temporary, ten, tend, tendency, tension, tensor, term, terminal, terminology, terminus, terrestrial, territory, tertiary, test, testable, tested, testing, testis, tether, tetracycline, text, textbook, texture, thailand, thalamic, thalamocortical, thalamus, thaliana, thanks, theme, theoretic, theoretical, theoretically, theory, therapeutic, therapeutically, therapy, thereafter, thereby, thereof, thermal, thermodynamic, thermophilic, theta, thick, thickness, thin, thing, think, thinking, third, thirteen, thirty, thomas, thorough, thoroughly, though, thought, thousand, thread, three, threonine, threshold, thresholding, thrive, throughout, throughput, thymus, thyroid, tick, tie, tier, tight, tightly, time, timeline, timely, timescale, timescales, timing, tip, tissue, titer, tjcm, tobacco, today, together, tolerance, tolerant, toll, tomography, tone, tonic, tool, toolbox, toolkit, tools, topic, topographic, topographical, topography, topological, topologically, topology, total, totally, touch, toward, towards, toxic, toxicity, toxicology, toxin, toxoplasma, trace, tracer, tracing, track, tracking, tract, tractable, tractography, trade, tradeoff, tradition, traditional, traditionally, traffic, trafficking, train, trained, trainee, training, trait, traits, trajectory, trans, transcranial, transcribe, transcribed, transcript, transcriptase, transcription, transcriptional, transcriptionally, transcriptome, transcriptomes, transcriptomic, transcriptomics, transduction, transfected, transfection, transfer, transferase, transform, transgene, transgenic, transient, transiently, transition, transmembrane, transmissibility, transmission, transmit, transmitter, transparency, transparent, transplant, transport, transporter, transposable, transposase, transposition, transposon, trap, trauma, travel, traverse, treatment, tree, tremendous, tremor, trend, trial, tricarboxylic, trichoderma, trigger, triglyceride, trim, trio, triple, trivial, trna, trophic, tropical, tropism, true, truly, trunk, trust, truth, try, trypanosoma, trypsin, tryptic, tryptophan, tube, tuberculosis, tubulin, tumor, tumorigenesis, tumour, tune, tuning, turkey, turn, turnover, tutorial, twelve, twentieth, twenty, twice, twin, type, typhimurium, typical, typically, typing, tyrosine, ubiquinone, ubiquitin, ubiquitous, ubiquitously, ubiquity, ucsc, uhplc, ultra, ultrasound, ultraviolet, unable, unaffected, unambiguous, unambiguously, unanswered, unavailable, unbiased, uncertain, uncertainty, unchanged, uncharacterized, unclassified, unclear, uncommon, unconscious, uncontrolled, uncover, uncovered, uncultured, undefined, underexplored, undergo, undergoes, undergoing, undergone, underlie, underlies, underline, underlying, undermine, underpin, underpinning, underpinnings, underscore, understand, understanding, understood, understudied, undertake, underwent, undescribed, undesirable, undetectable, undetected, undiagnosed, undoubtedly, uneven, unexpected, unexpectedly, unexplained, unexplored, unfamiliar, unfavorable, unfold, unicellular, unidentified, unified, uniform, uniformity, uniformly, unify, unifying, uninfected, union, unique, uniquely, unit, united, universal, universally, university, unknown, unlabeled, unless, unlike, unlikely, unlock, unmet, unnecessary, unobserved, unparalleled, unprecedented, unpredictable, unravel, unrecognized, unreliable, unreported, unresolved, unseen, unsolved, unstable, unsuitable, unsupervised, untargeted, unusual, unusually, unveil, unwanted, upcoming, uplc, upload, upper, upstream, uptake, urban, urea, urease, urgent, urgently, urinary, urine, us, usability, usage, use, useful, usefulness, user, usual, usually, utero, utilise, utility, utilize, utilized, utilizes, utilizing, utrs, vaccine, vacuole, vaginal, valence, valid, validity, valley, valuable, value, vancomycin, variability, variable, variance, variant, variation, varied, varies, variety, vary, varying, vascular, vast, vastly, vector, vegetable, vehicle, velocity, venous, ventral, ventricle, ventricular, ventromedial, verbal, verify, verrucomicrobia, versa, version, versus, vertex, vertical, vesicle, vesicular, vessel, vestibular, veterinary, viability, viable, vibrio, vice, vicinity, video, vietnam, view, viewer, viewpoint, village, viral, virion, virology, virome, virtual, virtually, virtue, virulence, virulent, virus, viruses, visceral, visible, vision, visit, visual, visualise, visualize, visually, visuomotor, vital, vitamin, vitro, vivo, vocabulary, vocal, voltage, volume, volumetric, voluntary, volunteer, voxel, voxels, vulnerability, vulnerable, wait, wake, wakefulness, walk, wall, want, ward, warm, warrant, wash, waste, water, wave, waveform, wavelength, wavelet, way, weak, weaken, weakly, weakness, wealth, website, week, weekly, weight, weighted, weighting, welfare, well, west, western, wetland, whenever, whereas, whereby, wherein, whether, whilst, whisker, white, whole, whose, wide, widely, wider, widespread, width, wild, wildlife, wildtype, wiley, will, william, wind, window, wine, winner, winter, wire, wiring, wise, wish, withdrawal, witness, woman, wood, word, work, worker, workflow, workflows, working, workshop, world, worldwide, worm, worth, wound, write, wrong, xenograft, xylose, year, yeast, yellow, yield, york, young, zealand, zebrafish, zero, zika, zikv, zinc, zone, zoonotic,</a:t>
            </a:r>
            <a:endParaRPr sz="200"/>
          </a:p>
          <a:p>
            <a:pPr indent="0" lvl="0" marL="0" rtl="0" algn="just">
              <a:lnSpc>
                <a:spcPct val="100000"/>
              </a:lnSpc>
              <a:spcBef>
                <a:spcPts val="0"/>
              </a:spcBef>
              <a:spcAft>
                <a:spcPts val="0"/>
              </a:spcAft>
              <a:buNone/>
            </a:pPr>
            <a:r>
              <a:t/>
            </a:r>
            <a:endParaRPr sz="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 - Post-Presentation Update*</a:t>
            </a:r>
            <a:endParaRPr sz="1200"/>
          </a:p>
        </p:txBody>
      </p:sp>
      <p:sp>
        <p:nvSpPr>
          <p:cNvPr id="233" name="Google Shape;233;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graphs reflect changes made given the post-presentation feedback.</a:t>
            </a:r>
            <a:endParaRPr/>
          </a:p>
          <a:p>
            <a:pPr indent="0" lvl="0" marL="0" rtl="0" algn="l">
              <a:lnSpc>
                <a:spcPct val="100000"/>
              </a:lnSpc>
              <a:spcBef>
                <a:spcPts val="1600"/>
              </a:spcBef>
              <a:spcAft>
                <a:spcPts val="0"/>
              </a:spcAft>
              <a:buNone/>
            </a:pPr>
            <a:r>
              <a:rPr lang="en"/>
              <a:t>Important Changes / Additions:</a:t>
            </a:r>
            <a:endParaRPr/>
          </a:p>
          <a:p>
            <a:pPr indent="-317500" lvl="0" marL="457200" rtl="0" algn="l">
              <a:spcBef>
                <a:spcPts val="0"/>
              </a:spcBef>
              <a:spcAft>
                <a:spcPts val="0"/>
              </a:spcAft>
              <a:buSzPts val="1400"/>
              <a:buChar char="●"/>
            </a:pPr>
            <a:r>
              <a:rPr lang="en" sz="1400"/>
              <a:t>Multinomial Naive Bayes</a:t>
            </a:r>
            <a:endParaRPr sz="1400"/>
          </a:p>
          <a:p>
            <a:pPr indent="-317500" lvl="0" marL="457200" rtl="0" algn="l">
              <a:spcBef>
                <a:spcPts val="0"/>
              </a:spcBef>
              <a:spcAft>
                <a:spcPts val="0"/>
              </a:spcAft>
              <a:buSzPts val="1400"/>
              <a:buChar char="●"/>
            </a:pPr>
            <a:r>
              <a:rPr lang="en" sz="1400"/>
              <a:t>Use of the count vector without further processing (TF-IDF and SVD)</a:t>
            </a:r>
            <a:endParaRPr sz="1400"/>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 - Post-Presentation Update</a:t>
            </a:r>
            <a:endParaRPr/>
          </a:p>
        </p:txBody>
      </p:sp>
      <p:pic>
        <p:nvPicPr>
          <p:cNvPr id="239" name="Google Shape;239;p40"/>
          <p:cNvPicPr preferRelativeResize="0"/>
          <p:nvPr/>
        </p:nvPicPr>
        <p:blipFill rotWithShape="1">
          <a:blip r:embed="rId3">
            <a:alphaModFix/>
          </a:blip>
          <a:srcRect b="0" l="0" r="0" t="0"/>
          <a:stretch/>
        </p:blipFill>
        <p:spPr>
          <a:xfrm>
            <a:off x="2748675" y="1144125"/>
            <a:ext cx="3646675" cy="364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 - </a:t>
            </a:r>
            <a:r>
              <a:rPr lang="en"/>
              <a:t>Post-Presentation Update</a:t>
            </a:r>
            <a:endParaRPr/>
          </a:p>
        </p:txBody>
      </p:sp>
      <p:pic>
        <p:nvPicPr>
          <p:cNvPr id="245" name="Google Shape;245;p41"/>
          <p:cNvPicPr preferRelativeResize="0"/>
          <p:nvPr/>
        </p:nvPicPr>
        <p:blipFill rotWithShape="1">
          <a:blip r:embed="rId3">
            <a:alphaModFix/>
          </a:blip>
          <a:srcRect b="0" l="0" r="0" t="0"/>
          <a:stretch/>
        </p:blipFill>
        <p:spPr>
          <a:xfrm>
            <a:off x="1101900" y="1281825"/>
            <a:ext cx="6940200" cy="347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paper abstracts alone, can a paper from </a:t>
            </a:r>
            <a:r>
              <a:rPr lang="en"/>
              <a:t>Biorxiv and Pubmed, controlling for topics,</a:t>
            </a:r>
            <a:r>
              <a:rPr lang="en"/>
              <a:t> be correctly classified between to a significant* degree, using terms alone?</a:t>
            </a:r>
            <a:endParaRPr/>
          </a:p>
          <a:p>
            <a:pPr indent="0" lvl="0" marL="0" rtl="0" algn="l">
              <a:spcBef>
                <a:spcPts val="1600"/>
              </a:spcBef>
              <a:spcAft>
                <a:spcPts val="1600"/>
              </a:spcAft>
              <a:buNone/>
            </a:pPr>
            <a:r>
              <a:rPr lang="en"/>
              <a:t>This would indicate that there is a difference between the two sources worth further investigation.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 - Post-Presentation Update</a:t>
            </a:r>
            <a:endParaRPr/>
          </a:p>
        </p:txBody>
      </p:sp>
      <p:sp>
        <p:nvSpPr>
          <p:cNvPr id="251" name="Google Shape;251;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42"/>
          <p:cNvPicPr preferRelativeResize="0"/>
          <p:nvPr/>
        </p:nvPicPr>
        <p:blipFill rotWithShape="1">
          <a:blip r:embed="rId3">
            <a:alphaModFix/>
          </a:blip>
          <a:srcRect b="0" l="0" r="0" t="0"/>
          <a:stretch/>
        </p:blipFill>
        <p:spPr>
          <a:xfrm>
            <a:off x="387900" y="1489825"/>
            <a:ext cx="8368200" cy="2789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 Fit Time</a:t>
            </a:r>
            <a:endParaRPr/>
          </a:p>
        </p:txBody>
      </p:sp>
      <p:sp>
        <p:nvSpPr>
          <p:cNvPr id="258" name="Google Shape;258;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43"/>
          <p:cNvPicPr preferRelativeResize="0"/>
          <p:nvPr/>
        </p:nvPicPr>
        <p:blipFill rotWithShape="1">
          <a:blip r:embed="rId3">
            <a:alphaModFix/>
          </a:blip>
          <a:srcRect b="0" l="0" r="0" t="0"/>
          <a:stretch/>
        </p:blipFill>
        <p:spPr>
          <a:xfrm>
            <a:off x="1500473" y="1489825"/>
            <a:ext cx="6157777" cy="307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 High Frequency Terms</a:t>
            </a:r>
            <a:endParaRPr/>
          </a:p>
        </p:txBody>
      </p:sp>
      <p:pic>
        <p:nvPicPr>
          <p:cNvPr id="265" name="Google Shape;265;p44"/>
          <p:cNvPicPr preferRelativeResize="0"/>
          <p:nvPr/>
        </p:nvPicPr>
        <p:blipFill rotWithShape="1">
          <a:blip r:embed="rId3">
            <a:alphaModFix/>
          </a:blip>
          <a:srcRect b="0" l="0" r="0" t="0"/>
          <a:stretch/>
        </p:blipFill>
        <p:spPr>
          <a:xfrm>
            <a:off x="2202313" y="1449488"/>
            <a:ext cx="4739376" cy="315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Hypothesis</a:t>
            </a:r>
            <a:endParaRPr sz="10000"/>
          </a:p>
        </p:txBody>
      </p:sp>
      <p:sp>
        <p:nvSpPr>
          <p:cNvPr id="82" name="Google Shape;82;p16"/>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t>No significant difference </a:t>
            </a:r>
            <a:r>
              <a:rPr lang="en" sz="2400"/>
              <a:t>exists </a:t>
            </a:r>
            <a:endParaRPr sz="2400"/>
          </a:p>
          <a:p>
            <a:pPr indent="0" lvl="0" marL="0" rtl="0" algn="ctr">
              <a:lnSpc>
                <a:spcPct val="100000"/>
              </a:lnSpc>
              <a:spcBef>
                <a:spcPts val="0"/>
              </a:spcBef>
              <a:spcAft>
                <a:spcPts val="0"/>
              </a:spcAft>
              <a:buNone/>
            </a:pPr>
            <a:r>
              <a:rPr lang="en" sz="2400"/>
              <a:t>between PubMed abstracts and Biorxiv abstracts.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Prior Research</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Work  prior to 2019 used manual processes for text analysis</a:t>
            </a:r>
            <a:endParaRPr/>
          </a:p>
          <a:p>
            <a:pPr indent="-342900" lvl="0" marL="457200" rtl="0" algn="l">
              <a:lnSpc>
                <a:spcPct val="100000"/>
              </a:lnSpc>
              <a:spcBef>
                <a:spcPts val="0"/>
              </a:spcBef>
              <a:spcAft>
                <a:spcPts val="0"/>
              </a:spcAft>
              <a:buSzPts val="1800"/>
              <a:buChar char="●"/>
            </a:pPr>
            <a:r>
              <a:rPr lang="en" sz="1100"/>
              <a:t>Klein, M., Broadwell, P., Farb, S. E., &amp; Grappone, T. (2018). Comparing published scientific journal articles to their pre-print versions. </a:t>
            </a:r>
            <a:r>
              <a:rPr i="1" lang="en" sz="1100"/>
              <a:t>International Journal on Digital Libraries</a:t>
            </a:r>
            <a:r>
              <a:rPr lang="en" sz="1100"/>
              <a:t>.</a:t>
            </a:r>
            <a:r>
              <a:rPr lang="en" sz="1100">
                <a:uFill>
                  <a:noFill/>
                </a:uFill>
                <a:hlinkClick r:id="rId3"/>
              </a:rPr>
              <a:t> </a:t>
            </a:r>
            <a:r>
              <a:rPr lang="en" sz="1100" u="sng">
                <a:hlinkClick r:id="rId4"/>
              </a:rPr>
              <a:t>https://doi.org/10.1007/s00799-018-0234-1</a:t>
            </a:r>
            <a:endParaRPr sz="1100"/>
          </a:p>
          <a:p>
            <a:pPr indent="-342900" lvl="0" marL="457200" rtl="0" algn="l">
              <a:lnSpc>
                <a:spcPct val="100000"/>
              </a:lnSpc>
              <a:spcBef>
                <a:spcPts val="0"/>
              </a:spcBef>
              <a:spcAft>
                <a:spcPts val="0"/>
              </a:spcAft>
              <a:buSzPts val="1800"/>
              <a:buChar char="●"/>
            </a:pPr>
            <a:r>
              <a:rPr lang="en" sz="1100"/>
              <a:t>Amaral, O. B. (March 20, 2018). Comparing quality of reporting between preprints and peer-reviewed articles – a crowdsourced initiative. Retrieved March 8, 2019, from ASAPbio website:</a:t>
            </a:r>
            <a:r>
              <a:rPr lang="en" sz="1100">
                <a:uFill>
                  <a:noFill/>
                </a:uFill>
                <a:hlinkClick r:id="rId5"/>
              </a:rPr>
              <a:t> </a:t>
            </a:r>
            <a:r>
              <a:rPr lang="en" sz="1100" u="sng">
                <a:hlinkClick r:id="rId6"/>
              </a:rPr>
              <a:t>https://asapbio.org/amaral-quality</a:t>
            </a:r>
            <a:endParaRPr sz="1100"/>
          </a:p>
          <a:p>
            <a:pPr indent="-342900" lvl="0" marL="457200" rtl="0" algn="l">
              <a:lnSpc>
                <a:spcPct val="100000"/>
              </a:lnSpc>
              <a:spcBef>
                <a:spcPts val="0"/>
              </a:spcBef>
              <a:spcAft>
                <a:spcPts val="0"/>
              </a:spcAft>
              <a:buSzPts val="1800"/>
              <a:buChar char="●"/>
            </a:pPr>
            <a:r>
              <a:rPr lang="en" sz="1100"/>
              <a:t>Carneiro, C. F. D., Queiroz, V. G. S., Moulin, T. C., Carvalho, C. A. M., Haas, C. B., Rayêe, D., … Amaral, O. B. (March 22, 2019). </a:t>
            </a:r>
            <a:r>
              <a:rPr i="1" lang="en" sz="1100"/>
              <a:t>Comparing quality of reporting between preprints and peer-reviewed articles in the biomedical literature</a:t>
            </a:r>
            <a:r>
              <a:rPr lang="en" sz="1100"/>
              <a:t> [Preprint].</a:t>
            </a:r>
            <a:r>
              <a:rPr lang="en" sz="1100">
                <a:uFill>
                  <a:noFill/>
                </a:uFill>
                <a:hlinkClick r:id="rId7"/>
              </a:rPr>
              <a:t> </a:t>
            </a:r>
            <a:r>
              <a:rPr lang="en" sz="1100" u="sng">
                <a:hlinkClick r:id="rId8"/>
              </a:rPr>
              <a:t>https://doi.org/10.1101/581892</a:t>
            </a:r>
            <a:endParaRPr sz="1100" u="sng">
              <a:hlinkClick r:id="rId9"/>
            </a:endParaRPr>
          </a:p>
          <a:p>
            <a:pPr indent="0" lvl="0" marL="45720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Collection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different methods were required to collect the abstracts:</a:t>
            </a:r>
            <a:endParaRPr/>
          </a:p>
          <a:p>
            <a:pPr indent="-342900" lvl="0" marL="914400" rtl="0" algn="l">
              <a:spcBef>
                <a:spcPts val="0"/>
              </a:spcBef>
              <a:spcAft>
                <a:spcPts val="0"/>
              </a:spcAft>
              <a:buSzPts val="1800"/>
              <a:buChar char="●"/>
            </a:pPr>
            <a:r>
              <a:rPr lang="en"/>
              <a:t>PubMed offers an official Entrez API (using a wrapper from Biopython) with extensive search capabilities</a:t>
            </a:r>
            <a:endParaRPr/>
          </a:p>
          <a:p>
            <a:pPr indent="-342900" lvl="0" marL="914400" rtl="0" algn="l">
              <a:spcBef>
                <a:spcPts val="0"/>
              </a:spcBef>
              <a:spcAft>
                <a:spcPts val="0"/>
              </a:spcAft>
              <a:buSzPts val="1800"/>
              <a:buChar char="●"/>
            </a:pPr>
            <a:r>
              <a:rPr lang="en"/>
              <a:t>Biorxiv has no API, but does have a rather clean and consistently formatted website!</a:t>
            </a:r>
            <a:endParaRPr/>
          </a:p>
          <a:p>
            <a:pPr indent="-342900" lvl="0" marL="914400" rtl="0" algn="l">
              <a:spcBef>
                <a:spcPts val="0"/>
              </a:spcBef>
              <a:spcAft>
                <a:spcPts val="0"/>
              </a:spcAft>
              <a:buSzPts val="1800"/>
              <a:buChar char="●"/>
            </a:pPr>
            <a:r>
              <a:rPr lang="en"/>
              <a:t>Equal instances of each topic from either source were collected.</a:t>
            </a:r>
            <a:endParaRPr/>
          </a:p>
          <a:p>
            <a:pPr indent="-342900" lvl="0" marL="914400" rtl="0" algn="l">
              <a:spcBef>
                <a:spcPts val="0"/>
              </a:spcBef>
              <a:spcAft>
                <a:spcPts val="0"/>
              </a:spcAft>
              <a:buSzPts val="1800"/>
              <a:buChar char="●"/>
            </a:pPr>
            <a:r>
              <a:rPr lang="en"/>
              <a:t>Topics were mapped via PubMed’s MeSH thesaurus</a:t>
            </a:r>
            <a:endParaRPr/>
          </a:p>
          <a:p>
            <a:pPr indent="-342900" lvl="0" marL="457200" rtl="0" algn="l">
              <a:spcBef>
                <a:spcPts val="0"/>
              </a:spcBef>
              <a:spcAft>
                <a:spcPts val="0"/>
              </a:spcAft>
              <a:buSzPts val="1800"/>
              <a:buChar char="●"/>
            </a:pPr>
            <a:r>
              <a:rPr lang="en"/>
              <a:t>Duplicate Articles were removed</a:t>
            </a:r>
            <a:endParaRPr/>
          </a:p>
          <a:p>
            <a:pPr indent="-342900" lvl="0" marL="457200" rtl="0" algn="l">
              <a:spcBef>
                <a:spcPts val="0"/>
              </a:spcBef>
              <a:spcAft>
                <a:spcPts val="0"/>
              </a:spcAft>
              <a:buSzPts val="1800"/>
              <a:buChar char="●"/>
            </a:pPr>
            <a:r>
              <a:rPr lang="en"/>
              <a:t>Articles were randomly sampled for equal instance count for each topic</a:t>
            </a:r>
            <a:endParaRPr/>
          </a:p>
          <a:p>
            <a:pPr indent="-342900" lvl="0" marL="457200" rtl="0" algn="l">
              <a:spcBef>
                <a:spcPts val="0"/>
              </a:spcBef>
              <a:spcAft>
                <a:spcPts val="0"/>
              </a:spcAft>
              <a:buSzPts val="1800"/>
              <a:buChar char="●"/>
            </a:pPr>
            <a:r>
              <a:rPr lang="en"/>
              <a:t>The final corpus consists of 35461 instances (~55MB uncompressed)</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Initial Preprocessing</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PubMed returned structured XML, whereas Biorxiv was pure web-based HTML</a:t>
            </a:r>
            <a:endParaRPr/>
          </a:p>
          <a:p>
            <a:pPr indent="-342900" lvl="0" marL="457200" rtl="0" algn="l">
              <a:spcBef>
                <a:spcPts val="1600"/>
              </a:spcBef>
              <a:spcAft>
                <a:spcPts val="0"/>
              </a:spcAft>
              <a:buSzPts val="1800"/>
              <a:buChar char="●"/>
            </a:pPr>
            <a:r>
              <a:rPr lang="en"/>
              <a:t>The native Python XML parsers and the Python packages Beautiful Soup and Requests were used for extraction of the abstracts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Document Preprocessing</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Therefore, a custom preprocessing pipeline was required:</a:t>
            </a:r>
            <a:endParaRPr/>
          </a:p>
          <a:p>
            <a:pPr indent="-317500" lvl="0" marL="457200" rtl="0" algn="l">
              <a:spcBef>
                <a:spcPts val="0"/>
              </a:spcBef>
              <a:spcAft>
                <a:spcPts val="0"/>
              </a:spcAft>
              <a:buSzPts val="1400"/>
              <a:buChar char="●"/>
            </a:pPr>
            <a:r>
              <a:rPr lang="en" sz="1400"/>
              <a:t>Raw text was saved as json files</a:t>
            </a:r>
            <a:endParaRPr sz="1400"/>
          </a:p>
          <a:p>
            <a:pPr indent="-317500" lvl="0" marL="457200" rtl="0" algn="l">
              <a:spcBef>
                <a:spcPts val="0"/>
              </a:spcBef>
              <a:spcAft>
                <a:spcPts val="0"/>
              </a:spcAft>
              <a:buSzPts val="1400"/>
              <a:buChar char="●"/>
            </a:pPr>
            <a:r>
              <a:rPr lang="en" sz="1400"/>
              <a:t>Custom preprocessing:</a:t>
            </a:r>
            <a:endParaRPr sz="1400"/>
          </a:p>
          <a:p>
            <a:pPr indent="-304800" lvl="1" marL="914400" rtl="0" algn="l">
              <a:spcBef>
                <a:spcPts val="0"/>
              </a:spcBef>
              <a:spcAft>
                <a:spcPts val="0"/>
              </a:spcAft>
              <a:buSzPts val="1200"/>
              <a:buChar char="○"/>
            </a:pPr>
            <a:r>
              <a:rPr lang="en" sz="1200"/>
              <a:t>set all text to lowercase, </a:t>
            </a:r>
            <a:endParaRPr sz="1200"/>
          </a:p>
          <a:p>
            <a:pPr indent="-304800" lvl="1" marL="914400" rtl="0" algn="l">
              <a:spcBef>
                <a:spcPts val="0"/>
              </a:spcBef>
              <a:spcAft>
                <a:spcPts val="0"/>
              </a:spcAft>
              <a:buSzPts val="1200"/>
              <a:buChar char="○"/>
            </a:pPr>
            <a:r>
              <a:rPr lang="en" sz="1200"/>
              <a:t>removed tabs, new lines, and carriage returns, </a:t>
            </a:r>
            <a:endParaRPr sz="1200"/>
          </a:p>
          <a:p>
            <a:pPr indent="-304800" lvl="1" marL="914400" rtl="0" algn="l">
              <a:spcBef>
                <a:spcPts val="0"/>
              </a:spcBef>
              <a:spcAft>
                <a:spcPts val="0"/>
              </a:spcAft>
              <a:buSzPts val="1200"/>
              <a:buChar char="○"/>
            </a:pPr>
            <a:r>
              <a:rPr lang="en" sz="1200"/>
              <a:t>Numbers, </a:t>
            </a:r>
            <a:endParaRPr sz="1200"/>
          </a:p>
          <a:p>
            <a:pPr indent="-304800" lvl="1" marL="914400" rtl="0" algn="l">
              <a:spcBef>
                <a:spcPts val="0"/>
              </a:spcBef>
              <a:spcAft>
                <a:spcPts val="0"/>
              </a:spcAft>
              <a:buSzPts val="1200"/>
              <a:buChar char="○"/>
            </a:pPr>
            <a:r>
              <a:rPr lang="en" sz="1200"/>
              <a:t>Email Addresses, </a:t>
            </a:r>
            <a:endParaRPr sz="1200"/>
          </a:p>
          <a:p>
            <a:pPr indent="-304800" lvl="1" marL="914400" rtl="0" algn="l">
              <a:spcBef>
                <a:spcPts val="0"/>
              </a:spcBef>
              <a:spcAft>
                <a:spcPts val="0"/>
              </a:spcAft>
              <a:buSzPts val="1200"/>
              <a:buChar char="○"/>
            </a:pPr>
            <a:r>
              <a:rPr lang="en" sz="1200"/>
              <a:t>URLs, </a:t>
            </a:r>
            <a:endParaRPr sz="1200"/>
          </a:p>
          <a:p>
            <a:pPr indent="-304800" lvl="1" marL="914400" rtl="0" algn="l">
              <a:spcBef>
                <a:spcPts val="0"/>
              </a:spcBef>
              <a:spcAft>
                <a:spcPts val="0"/>
              </a:spcAft>
              <a:buSzPts val="1200"/>
              <a:buChar char="○"/>
            </a:pPr>
            <a:r>
              <a:rPr lang="en" sz="1200"/>
              <a:t>Punctuation,</a:t>
            </a:r>
            <a:endParaRPr sz="1200"/>
          </a:p>
          <a:p>
            <a:pPr indent="-304800" lvl="1" marL="914400" rtl="0" algn="l">
              <a:spcBef>
                <a:spcPts val="0"/>
              </a:spcBef>
              <a:spcAft>
                <a:spcPts val="0"/>
              </a:spcAft>
              <a:buSzPts val="1200"/>
              <a:buChar char="○"/>
            </a:pPr>
            <a:r>
              <a:rPr lang="en" sz="1200"/>
              <a:t>And other associated characters (e.g., ^, ;, &amp;, {}, etc.)</a:t>
            </a:r>
            <a:endParaRPr sz="1200"/>
          </a:p>
          <a:p>
            <a:pPr indent="-317500" lvl="0" marL="457200" rtl="0" algn="l">
              <a:spcBef>
                <a:spcPts val="0"/>
              </a:spcBef>
              <a:spcAft>
                <a:spcPts val="0"/>
              </a:spcAft>
              <a:buSzPts val="1400"/>
              <a:buChar char="●"/>
            </a:pPr>
            <a:r>
              <a:rPr lang="en" sz="1400"/>
              <a:t>Text was broken into words, or </a:t>
            </a:r>
            <a:r>
              <a:rPr i="1" lang="en" sz="1400"/>
              <a:t>terms</a:t>
            </a:r>
            <a:endParaRPr sz="1400"/>
          </a:p>
          <a:p>
            <a:pPr indent="-317500" lvl="0" marL="457200" rtl="0" algn="l">
              <a:spcBef>
                <a:spcPts val="0"/>
              </a:spcBef>
              <a:spcAft>
                <a:spcPts val="0"/>
              </a:spcAft>
              <a:buSzPts val="1400"/>
              <a:buChar char="●"/>
            </a:pPr>
            <a:r>
              <a:rPr lang="en" sz="1400"/>
              <a:t>Stopwords were excluded, as were words under a prespecified length (4 for the final)</a:t>
            </a:r>
            <a:endParaRPr sz="1400"/>
          </a:p>
          <a:p>
            <a:pPr indent="-317500" lvl="0" marL="457200" rtl="0" algn="l">
              <a:spcBef>
                <a:spcPts val="0"/>
              </a:spcBef>
              <a:spcAft>
                <a:spcPts val="0"/>
              </a:spcAft>
              <a:buSzPts val="1400"/>
              <a:buChar char="●"/>
            </a:pPr>
            <a:r>
              <a:rPr lang="en" sz="1400"/>
              <a:t>Individual terms were lemmatized using the WordNet Lemmatizer, using the Python NLTK package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 - Feature Selection Pipeline</a:t>
            </a:r>
            <a:endParaRPr/>
          </a:p>
        </p:txBody>
      </p:sp>
      <p:pic>
        <p:nvPicPr>
          <p:cNvPr id="112" name="Google Shape;112;p21"/>
          <p:cNvPicPr preferRelativeResize="0"/>
          <p:nvPr/>
        </p:nvPicPr>
        <p:blipFill>
          <a:blip r:embed="rId3">
            <a:alphaModFix/>
          </a:blip>
          <a:stretch>
            <a:fillRect/>
          </a:stretch>
        </p:blipFill>
        <p:spPr>
          <a:xfrm>
            <a:off x="1684738" y="1144125"/>
            <a:ext cx="5774523" cy="3694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