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2D87217-60CF-44DC-AC63-44FEEA4B27A6}">
  <a:tblStyle styleId="{12D87217-60CF-44DC-AC63-44FEEA4B27A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45B9379A-3770-433E-94FE-36043AC555C6}"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41E0185-A9F2-420E-9D59-E71A8F571463}" styleName="Table_2">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8E81B623-6D6F-404B-A17E-CC42F74E6D25}" styleName="Table_3">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0F0"/>
          </a:solidFill>
        </a:fill>
      </a:tcStyle>
    </a:wholeTbl>
    <a:band1H>
      <a:tcTxStyle/>
      <a:tcStyle>
        <a:fill>
          <a:solidFill>
            <a:srgbClr val="E0E0E0"/>
          </a:solidFill>
        </a:fill>
      </a:tcStyle>
    </a:band1H>
    <a:band2H>
      <a:tcTxStyle/>
    </a:band2H>
    <a:band1V>
      <a:tcTxStyle/>
      <a:tcStyle>
        <a:fill>
          <a:solidFill>
            <a:srgbClr val="E0E0E0"/>
          </a:solidFill>
        </a:fill>
      </a:tcStyle>
    </a:band1V>
    <a:band2V>
      <a:tcTxStyle/>
    </a:band2V>
    <a:lastCol>
      <a:tcTxStyle b="on" i="off">
        <a:font>
          <a:latin typeface="Calibri"/>
          <a:ea typeface="Calibri"/>
          <a:cs typeface="Calibri"/>
        </a:font>
        <a:schemeClr val="lt1"/>
      </a:tcTxStyle>
      <a:tcStyle>
        <a:fill>
          <a:solidFill>
            <a:schemeClr val="accent3"/>
          </a:solidFill>
        </a:fill>
      </a:tcStyle>
    </a:lastCol>
    <a:firstCol>
      <a:tcTxStyle b="on" i="off">
        <a:font>
          <a:latin typeface="Calibri"/>
          <a:ea typeface="Calibri"/>
          <a:cs typeface="Calibri"/>
        </a:font>
        <a:schemeClr val="lt1"/>
      </a:tcTxStyle>
      <a:tcStyle>
        <a:fill>
          <a:solidFill>
            <a:schemeClr val="accent3"/>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1292a39f8_16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81292a39f8_16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12ae3203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12ae3203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1292a39f8_16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81292a39f8_16_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81292a39f8_16_8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1292a39f8_22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81292a39f8_2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12ae3203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12ae3203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1292a39f8_22_8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81292a39f8_22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1292a39f8_22_9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81292a39f8_22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1292a39f8_22_9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81292a39f8_22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1292a39f8_22_10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81292a39f8_22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1292a39f8_22_10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81292a39f8_22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53" name="Google Shape;53;p13"/>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54" name="Google Shape;54;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3" name="Shape 63"/>
        <p:cNvGrpSpPr/>
        <p:nvPr/>
      </p:nvGrpSpPr>
      <p:grpSpPr>
        <a:xfrm>
          <a:off x="0" y="0"/>
          <a:ext cx="0" cy="0"/>
          <a:chOff x="0" y="0"/>
          <a:chExt cx="0" cy="0"/>
        </a:xfrm>
      </p:grpSpPr>
      <p:sp>
        <p:nvSpPr>
          <p:cNvPr id="64" name="Google Shape;64;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1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6" name="Google Shape;66;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9" name="Shape 69"/>
        <p:cNvGrpSpPr/>
        <p:nvPr/>
      </p:nvGrpSpPr>
      <p:grpSpPr>
        <a:xfrm>
          <a:off x="0" y="0"/>
          <a:ext cx="0" cy="0"/>
          <a:chOff x="0" y="0"/>
          <a:chExt cx="0" cy="0"/>
        </a:xfrm>
      </p:grpSpPr>
      <p:sp>
        <p:nvSpPr>
          <p:cNvPr id="70" name="Google Shape;70;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1" name="Google Shape;71;p16"/>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2" name="Google Shape;72;p16"/>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3" name="Google Shape;73;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6" name="Shape 76"/>
        <p:cNvGrpSpPr/>
        <p:nvPr/>
      </p:nvGrpSpPr>
      <p:grpSpPr>
        <a:xfrm>
          <a:off x="0" y="0"/>
          <a:ext cx="0" cy="0"/>
          <a:chOff x="0" y="0"/>
          <a:chExt cx="0" cy="0"/>
        </a:xfrm>
      </p:grpSpPr>
      <p:sp>
        <p:nvSpPr>
          <p:cNvPr id="77" name="Google Shape;77;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0" name="Shape 80"/>
        <p:cNvGrpSpPr/>
        <p:nvPr/>
      </p:nvGrpSpPr>
      <p:grpSpPr>
        <a:xfrm>
          <a:off x="0" y="0"/>
          <a:ext cx="0" cy="0"/>
          <a:chOff x="0" y="0"/>
          <a:chExt cx="0" cy="0"/>
        </a:xfrm>
      </p:grpSpPr>
      <p:sp>
        <p:nvSpPr>
          <p:cNvPr id="81" name="Google Shape;81;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2" name="Google Shape;82;p1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3" name="Google Shape;83;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6" name="Shape 86"/>
        <p:cNvGrpSpPr/>
        <p:nvPr/>
      </p:nvGrpSpPr>
      <p:grpSpPr>
        <a:xfrm>
          <a:off x="0" y="0"/>
          <a:ext cx="0" cy="0"/>
          <a:chOff x="0" y="0"/>
          <a:chExt cx="0" cy="0"/>
        </a:xfrm>
      </p:grpSpPr>
      <p:sp>
        <p:nvSpPr>
          <p:cNvPr id="87" name="Google Shape;87;p19"/>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8" name="Google Shape;88;p19"/>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89" name="Google Shape;89;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92" name="Shape 92"/>
        <p:cNvGrpSpPr/>
        <p:nvPr/>
      </p:nvGrpSpPr>
      <p:grpSpPr>
        <a:xfrm>
          <a:off x="0" y="0"/>
          <a:ext cx="0" cy="0"/>
          <a:chOff x="0" y="0"/>
          <a:chExt cx="0" cy="0"/>
        </a:xfrm>
      </p:grpSpPr>
      <p:sp>
        <p:nvSpPr>
          <p:cNvPr id="93" name="Google Shape;93;p20"/>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4" name="Google Shape;94;p20"/>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5" name="Google Shape;95;p20"/>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6" name="Google Shape;96;p20"/>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7" name="Google Shape;97;p20"/>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8" name="Google Shape;98;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1" name="Shape 101"/>
        <p:cNvGrpSpPr/>
        <p:nvPr/>
      </p:nvGrpSpPr>
      <p:grpSpPr>
        <a:xfrm>
          <a:off x="0" y="0"/>
          <a:ext cx="0" cy="0"/>
          <a:chOff x="0" y="0"/>
          <a:chExt cx="0" cy="0"/>
        </a:xfrm>
      </p:grpSpPr>
      <p:sp>
        <p:nvSpPr>
          <p:cNvPr id="102" name="Google Shape;102;p2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9" name="Google Shape;109;p22"/>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16" name="Google Shape;116;p23"/>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7" name="Google Shape;117;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0" name="Shape 120"/>
        <p:cNvGrpSpPr/>
        <p:nvPr/>
      </p:nvGrpSpPr>
      <p:grpSpPr>
        <a:xfrm>
          <a:off x="0" y="0"/>
          <a:ext cx="0" cy="0"/>
          <a:chOff x="0" y="0"/>
          <a:chExt cx="0" cy="0"/>
        </a:xfrm>
      </p:grpSpPr>
      <p:sp>
        <p:nvSpPr>
          <p:cNvPr id="121" name="Google Shape;121;p2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2" name="Google Shape;122;p24"/>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3" name="Google Shape;123;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6" name="Shape 126"/>
        <p:cNvGrpSpPr/>
        <p:nvPr/>
      </p:nvGrpSpPr>
      <p:grpSpPr>
        <a:xfrm>
          <a:off x="0" y="0"/>
          <a:ext cx="0" cy="0"/>
          <a:chOff x="0" y="0"/>
          <a:chExt cx="0" cy="0"/>
        </a:xfrm>
      </p:grpSpPr>
      <p:sp>
        <p:nvSpPr>
          <p:cNvPr id="127" name="Google Shape;127;p25"/>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8" name="Google Shape;128;p25"/>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9" name="Google Shape;129;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7" name="Shape 57"/>
        <p:cNvGrpSpPr/>
        <p:nvPr/>
      </p:nvGrpSpPr>
      <p:grpSpPr>
        <a:xfrm>
          <a:off x="0" y="0"/>
          <a:ext cx="0" cy="0"/>
          <a:chOff x="0" y="0"/>
          <a:chExt cx="0" cy="0"/>
        </a:xfrm>
      </p:grpSpPr>
      <p:sp>
        <p:nvSpPr>
          <p:cNvPr id="58" name="Google Shape;58;p1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9" name="Google Shape;59;p14"/>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0" name="Google Shape;60;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1" name="Google Shape;61;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2" name="Google Shape;62;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jpg"/><Relationship Id="rId5" Type="http://schemas.openxmlformats.org/officeDocument/2006/relationships/image" Target="../media/image8.png"/><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ctrTitle"/>
          </p:nvPr>
        </p:nvSpPr>
        <p:spPr>
          <a:xfrm>
            <a:off x="500075" y="512250"/>
            <a:ext cx="8520600" cy="5790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4500"/>
              <a:buFont typeface="Calibri"/>
              <a:buNone/>
            </a:pPr>
            <a:r>
              <a:rPr b="1" lang="en" sz="1800"/>
              <a:t>Alankan –Cognizance 2020</a:t>
            </a:r>
            <a:endParaRPr b="1" sz="1800"/>
          </a:p>
        </p:txBody>
      </p:sp>
      <p:sp>
        <p:nvSpPr>
          <p:cNvPr id="137" name="Google Shape;137;p26"/>
          <p:cNvSpPr txBox="1"/>
          <p:nvPr>
            <p:ph idx="1" type="subTitle"/>
          </p:nvPr>
        </p:nvSpPr>
        <p:spPr>
          <a:xfrm>
            <a:off x="409100" y="1338825"/>
            <a:ext cx="8520600" cy="7926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800"/>
              <a:buNone/>
            </a:pPr>
            <a:r>
              <a:rPr b="1" lang="en" sz="1400">
                <a:solidFill>
                  <a:srgbClr val="3D85C6"/>
                </a:solidFill>
              </a:rPr>
              <a:t>INDIAN INSTITUTE OF TECHNOLOGY, ROORKEE </a:t>
            </a:r>
            <a:endParaRPr b="1" sz="1400">
              <a:solidFill>
                <a:srgbClr val="3D85C6"/>
              </a:solidFill>
            </a:endParaRPr>
          </a:p>
          <a:p>
            <a:pPr indent="0" lvl="0" marL="0" rtl="0" algn="ctr">
              <a:lnSpc>
                <a:spcPct val="90000"/>
              </a:lnSpc>
              <a:spcBef>
                <a:spcPts val="800"/>
              </a:spcBef>
              <a:spcAft>
                <a:spcPts val="0"/>
              </a:spcAft>
              <a:buClr>
                <a:schemeClr val="dk1"/>
              </a:buClr>
              <a:buSzPts val="1800"/>
              <a:buNone/>
            </a:pPr>
            <a:r>
              <a:t/>
            </a:r>
            <a:endParaRPr sz="1400">
              <a:solidFill>
                <a:srgbClr val="274E13"/>
              </a:solidFill>
            </a:endParaRPr>
          </a:p>
        </p:txBody>
      </p:sp>
      <p:pic>
        <p:nvPicPr>
          <p:cNvPr id="138" name="Google Shape;138;p26"/>
          <p:cNvPicPr preferRelativeResize="0"/>
          <p:nvPr/>
        </p:nvPicPr>
        <p:blipFill rotWithShape="1">
          <a:blip r:embed="rId3">
            <a:alphaModFix/>
          </a:blip>
          <a:srcRect b="0" l="0" r="0" t="0"/>
          <a:stretch/>
        </p:blipFill>
        <p:spPr>
          <a:xfrm>
            <a:off x="2758728" y="612407"/>
            <a:ext cx="535781" cy="535781"/>
          </a:xfrm>
          <a:prstGeom prst="rect">
            <a:avLst/>
          </a:prstGeom>
          <a:noFill/>
          <a:ln>
            <a:noFill/>
          </a:ln>
        </p:spPr>
      </p:pic>
      <p:pic>
        <p:nvPicPr>
          <p:cNvPr id="139" name="Google Shape;139;p26"/>
          <p:cNvPicPr preferRelativeResize="0"/>
          <p:nvPr/>
        </p:nvPicPr>
        <p:blipFill rotWithShape="1">
          <a:blip r:embed="rId4">
            <a:alphaModFix/>
          </a:blip>
          <a:srcRect b="0" l="0" r="0" t="0"/>
          <a:stretch/>
        </p:blipFill>
        <p:spPr>
          <a:xfrm>
            <a:off x="193950" y="201750"/>
            <a:ext cx="1731325" cy="1739039"/>
          </a:xfrm>
          <a:prstGeom prst="rect">
            <a:avLst/>
          </a:prstGeom>
          <a:noFill/>
          <a:ln>
            <a:noFill/>
          </a:ln>
        </p:spPr>
      </p:pic>
      <p:pic>
        <p:nvPicPr>
          <p:cNvPr id="140" name="Google Shape;140;p26"/>
          <p:cNvPicPr preferRelativeResize="0"/>
          <p:nvPr/>
        </p:nvPicPr>
        <p:blipFill>
          <a:blip r:embed="rId5">
            <a:alphaModFix/>
          </a:blip>
          <a:stretch>
            <a:fillRect/>
          </a:stretch>
        </p:blipFill>
        <p:spPr>
          <a:xfrm>
            <a:off x="5838492" y="2737167"/>
            <a:ext cx="317025" cy="317025"/>
          </a:xfrm>
          <a:prstGeom prst="rect">
            <a:avLst/>
          </a:prstGeom>
          <a:noFill/>
          <a:ln>
            <a:noFill/>
          </a:ln>
        </p:spPr>
      </p:pic>
      <p:sp>
        <p:nvSpPr>
          <p:cNvPr id="141" name="Google Shape;141;p26"/>
          <p:cNvSpPr txBox="1"/>
          <p:nvPr/>
        </p:nvSpPr>
        <p:spPr>
          <a:xfrm>
            <a:off x="51075" y="2571738"/>
            <a:ext cx="8520600" cy="9216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800"/>
              </a:spcBef>
              <a:spcAft>
                <a:spcPts val="0"/>
              </a:spcAft>
              <a:buClr>
                <a:schemeClr val="dk1"/>
              </a:buClr>
              <a:buSzPts val="1800"/>
              <a:buFont typeface="Arial"/>
              <a:buNone/>
            </a:pPr>
            <a:r>
              <a:rPr b="1" lang="en" sz="1800">
                <a:solidFill>
                  <a:schemeClr val="dk2"/>
                </a:solidFill>
              </a:rPr>
              <a:t>TEAM BLACK PANTHERS </a:t>
            </a:r>
            <a:endParaRPr b="1" sz="1800">
              <a:solidFill>
                <a:schemeClr val="dk2"/>
              </a:solidFill>
            </a:endParaRPr>
          </a:p>
          <a:p>
            <a:pPr indent="0" lvl="0" marL="0" rtl="0" algn="ctr">
              <a:lnSpc>
                <a:spcPct val="90000"/>
              </a:lnSpc>
              <a:spcBef>
                <a:spcPts val="800"/>
              </a:spcBef>
              <a:spcAft>
                <a:spcPts val="0"/>
              </a:spcAft>
              <a:buNone/>
            </a:pPr>
            <a:r>
              <a:t/>
            </a:r>
            <a:endParaRPr>
              <a:solidFill>
                <a:srgbClr val="274E13"/>
              </a:solidFill>
            </a:endParaRPr>
          </a:p>
          <a:p>
            <a:pPr indent="0" lvl="0" marL="0" rtl="0" algn="ctr">
              <a:lnSpc>
                <a:spcPct val="90000"/>
              </a:lnSpc>
              <a:spcBef>
                <a:spcPts val="800"/>
              </a:spcBef>
              <a:spcAft>
                <a:spcPts val="0"/>
              </a:spcAft>
              <a:buClr>
                <a:schemeClr val="dk1"/>
              </a:buClr>
              <a:buSzPts val="1800"/>
              <a:buFont typeface="Arial"/>
              <a:buNone/>
            </a:pPr>
            <a:r>
              <a:rPr lang="en">
                <a:solidFill>
                  <a:srgbClr val="274E13"/>
                </a:solidFill>
              </a:rPr>
              <a:t>WELINGKAR INSTITUTE OF MANAGEMENT DEVELOPMENT &amp; RESEARCH ,MUMBAI</a:t>
            </a:r>
            <a:endParaRPr>
              <a:solidFill>
                <a:srgbClr val="274E13"/>
              </a:solidFill>
            </a:endParaRPr>
          </a:p>
          <a:p>
            <a:pPr indent="0" lvl="0" marL="0" rtl="0" algn="l">
              <a:spcBef>
                <a:spcPts val="0"/>
              </a:spcBef>
              <a:spcAft>
                <a:spcPts val="0"/>
              </a:spcAft>
              <a:buNone/>
            </a:pPr>
            <a:r>
              <a:t/>
            </a:r>
            <a:endParaRPr/>
          </a:p>
        </p:txBody>
      </p:sp>
      <p:pic>
        <p:nvPicPr>
          <p:cNvPr id="142" name="Google Shape;142;p26"/>
          <p:cNvPicPr preferRelativeResize="0"/>
          <p:nvPr/>
        </p:nvPicPr>
        <p:blipFill>
          <a:blip r:embed="rId6">
            <a:alphaModFix/>
          </a:blip>
          <a:stretch>
            <a:fillRect/>
          </a:stretch>
        </p:blipFill>
        <p:spPr>
          <a:xfrm>
            <a:off x="6155525" y="4455125"/>
            <a:ext cx="2917050" cy="579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Buisness Implication	</a:t>
            </a:r>
            <a:endParaRPr/>
          </a:p>
        </p:txBody>
      </p:sp>
      <p:sp>
        <p:nvSpPr>
          <p:cNvPr id="208" name="Google Shape;208;p35"/>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17500" lvl="0" marL="457200" rtl="0" algn="l">
              <a:spcBef>
                <a:spcPts val="800"/>
              </a:spcBef>
              <a:spcAft>
                <a:spcPts val="0"/>
              </a:spcAft>
              <a:buSzPts val="1400"/>
              <a:buChar char="•"/>
            </a:pPr>
            <a:r>
              <a:rPr lang="en"/>
              <a:t>The given data shows 71,087 passengers satisfied with Invistico airlines.</a:t>
            </a:r>
            <a:endParaRPr/>
          </a:p>
          <a:p>
            <a:pPr indent="-317500" lvl="0" marL="457200" rtl="0" algn="l">
              <a:spcBef>
                <a:spcPts val="0"/>
              </a:spcBef>
              <a:spcAft>
                <a:spcPts val="0"/>
              </a:spcAft>
              <a:buSzPts val="1400"/>
              <a:buChar char="•"/>
            </a:pPr>
            <a:r>
              <a:rPr lang="en"/>
              <a:t>Invistico airlines being cost effective is attracting customer.</a:t>
            </a:r>
            <a:endParaRPr/>
          </a:p>
          <a:p>
            <a:pPr indent="-317500" lvl="0" marL="457200" rtl="0" algn="l">
              <a:spcBef>
                <a:spcPts val="0"/>
              </a:spcBef>
              <a:spcAft>
                <a:spcPts val="0"/>
              </a:spcAft>
              <a:buSzPts val="1400"/>
              <a:buChar char="•"/>
            </a:pPr>
            <a:r>
              <a:rPr lang="en"/>
              <a:t>For continuing such growth in customer base , the airline must not use any cost cutting measures in the top 5 factors which leads to customer satisfaction.</a:t>
            </a:r>
            <a:endParaRPr/>
          </a:p>
          <a:p>
            <a:pPr indent="-317500" lvl="0" marL="457200" rtl="0" algn="l">
              <a:spcBef>
                <a:spcPts val="0"/>
              </a:spcBef>
              <a:spcAft>
                <a:spcPts val="0"/>
              </a:spcAft>
              <a:buSzPts val="1400"/>
              <a:buChar char="•"/>
            </a:pPr>
            <a:r>
              <a:rPr lang="en"/>
              <a:t>We can use cost cutting </a:t>
            </a:r>
            <a:r>
              <a:rPr lang="en"/>
              <a:t>maneuver</a:t>
            </a:r>
            <a:r>
              <a:rPr lang="en"/>
              <a:t> in other factors to reduce operational cost and continue buisness.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type="ctrTitle"/>
          </p:nvPr>
        </p:nvSpPr>
        <p:spPr>
          <a:xfrm>
            <a:off x="1708609" y="184252"/>
            <a:ext cx="5566528" cy="480338"/>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3000"/>
              <a:buFont typeface="Calibri"/>
              <a:buNone/>
            </a:pPr>
            <a:r>
              <a:rPr b="1" lang="en" sz="3000" u="sng"/>
              <a:t>Problem Statement</a:t>
            </a:r>
            <a:endParaRPr sz="3000" u="sng"/>
          </a:p>
        </p:txBody>
      </p:sp>
      <p:sp>
        <p:nvSpPr>
          <p:cNvPr id="149" name="Google Shape;149;p27"/>
          <p:cNvSpPr txBox="1"/>
          <p:nvPr>
            <p:ph idx="1" type="subTitle"/>
          </p:nvPr>
        </p:nvSpPr>
        <p:spPr>
          <a:xfrm>
            <a:off x="633953" y="1074656"/>
            <a:ext cx="6994689" cy="1194848"/>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800"/>
              <a:buNone/>
            </a:pPr>
            <a:r>
              <a:rPr b="1" lang="en" sz="1100">
                <a:solidFill>
                  <a:srgbClr val="000000"/>
                </a:solidFill>
              </a:rPr>
              <a:t>To find  Satisfaction level for customers travelling in Invistico Airlines with respect to various services provided.</a:t>
            </a:r>
            <a:endParaRPr b="1" sz="1100">
              <a:solidFill>
                <a:srgbClr val="000000"/>
              </a:solidFill>
            </a:endParaRPr>
          </a:p>
          <a:p>
            <a:pPr indent="0" lvl="0" marL="0" rtl="0" algn="l">
              <a:lnSpc>
                <a:spcPct val="90000"/>
              </a:lnSpc>
              <a:spcBef>
                <a:spcPts val="800"/>
              </a:spcBef>
              <a:spcAft>
                <a:spcPts val="0"/>
              </a:spcAft>
              <a:buClr>
                <a:schemeClr val="dk1"/>
              </a:buClr>
              <a:buSzPts val="1800"/>
              <a:buNone/>
            </a:pPr>
            <a:r>
              <a:rPr b="1" lang="en" sz="1100">
                <a:solidFill>
                  <a:srgbClr val="000000"/>
                </a:solidFill>
              </a:rPr>
              <a:t>Building a model that can predict customer satisfaction taking into consideration various significant factors.</a:t>
            </a:r>
            <a:endParaRPr b="1" sz="1100">
              <a:solidFill>
                <a:srgbClr val="000000"/>
              </a:solidFill>
            </a:endParaRPr>
          </a:p>
          <a:p>
            <a:pPr indent="0" lvl="0" marL="0" rtl="0" algn="l">
              <a:lnSpc>
                <a:spcPct val="90000"/>
              </a:lnSpc>
              <a:spcBef>
                <a:spcPts val="800"/>
              </a:spcBef>
              <a:spcAft>
                <a:spcPts val="0"/>
              </a:spcAft>
              <a:buClr>
                <a:schemeClr val="dk1"/>
              </a:buClr>
              <a:buSzPts val="1800"/>
              <a:buNone/>
            </a:pPr>
            <a:r>
              <a:t/>
            </a:r>
            <a:endParaRPr b="1" sz="1100">
              <a:solidFill>
                <a:srgbClr val="000000"/>
              </a:solidFill>
            </a:endParaRPr>
          </a:p>
          <a:p>
            <a:pPr indent="0" lvl="0" marL="0" rtl="0" algn="l">
              <a:lnSpc>
                <a:spcPct val="90000"/>
              </a:lnSpc>
              <a:spcBef>
                <a:spcPts val="800"/>
              </a:spcBef>
              <a:spcAft>
                <a:spcPts val="0"/>
              </a:spcAft>
              <a:buClr>
                <a:schemeClr val="dk1"/>
              </a:buClr>
              <a:buSzPts val="1500"/>
              <a:buNone/>
            </a:pPr>
            <a:r>
              <a:t/>
            </a:r>
            <a:endParaRPr b="1" sz="1500">
              <a:solidFill>
                <a:srgbClr val="000000"/>
              </a:solidFill>
            </a:endParaRPr>
          </a:p>
        </p:txBody>
      </p:sp>
      <p:sp>
        <p:nvSpPr>
          <p:cNvPr id="150" name="Google Shape;150;p27"/>
          <p:cNvSpPr txBox="1"/>
          <p:nvPr/>
        </p:nvSpPr>
        <p:spPr>
          <a:xfrm>
            <a:off x="445450" y="1972547"/>
            <a:ext cx="8092800" cy="998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b="1" lang="en" sz="1500" u="sng">
                <a:solidFill>
                  <a:schemeClr val="dk1"/>
                </a:solidFill>
                <a:latin typeface="Calibri"/>
                <a:ea typeface="Calibri"/>
                <a:cs typeface="Calibri"/>
                <a:sym typeface="Calibri"/>
              </a:rPr>
              <a:t>Target Variable:</a:t>
            </a:r>
            <a:r>
              <a:rPr b="1" lang="en" sz="1400" u="sng">
                <a:solidFill>
                  <a:schemeClr val="dk1"/>
                </a:solidFill>
                <a:latin typeface="Calibri"/>
                <a:ea typeface="Calibri"/>
                <a:cs typeface="Calibri"/>
                <a:sym typeface="Calibri"/>
              </a:rPr>
              <a:t>		</a:t>
            </a:r>
            <a:r>
              <a:rPr b="1" lang="en" sz="1400">
                <a:solidFill>
                  <a:schemeClr val="dk1"/>
                </a:solidFill>
                <a:latin typeface="Calibri"/>
                <a:ea typeface="Calibri"/>
                <a:cs typeface="Calibri"/>
                <a:sym typeface="Calibri"/>
              </a:rPr>
              <a:t>							</a:t>
            </a:r>
            <a:r>
              <a:rPr b="1" lang="en" sz="1500" u="sng">
                <a:solidFill>
                  <a:schemeClr val="dk1"/>
                </a:solidFill>
                <a:latin typeface="Calibri"/>
                <a:ea typeface="Calibri"/>
                <a:cs typeface="Calibri"/>
                <a:sym typeface="Calibri"/>
              </a:rPr>
              <a:t>Predictors</a:t>
            </a:r>
            <a:r>
              <a:rPr lang="en" sz="1400">
                <a:solidFill>
                  <a:schemeClr val="dk1"/>
                </a:solidFill>
                <a:latin typeface="Calibri"/>
                <a:ea typeface="Calibri"/>
                <a:cs typeface="Calibri"/>
                <a:sym typeface="Calibri"/>
              </a:rPr>
              <a:t>: </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aphicFrame>
        <p:nvGraphicFramePr>
          <p:cNvPr id="151" name="Google Shape;151;p27"/>
          <p:cNvGraphicFramePr/>
          <p:nvPr/>
        </p:nvGraphicFramePr>
        <p:xfrm>
          <a:off x="3624407" y="2671297"/>
          <a:ext cx="3000000" cy="3000000"/>
        </p:xfrm>
        <a:graphic>
          <a:graphicData uri="http://schemas.openxmlformats.org/drawingml/2006/table">
            <a:tbl>
              <a:tblPr>
                <a:noFill/>
                <a:tableStyleId>{12D87217-60CF-44DC-AC63-44FEEA4B27A6}</a:tableStyleId>
              </a:tblPr>
              <a:tblGrid>
                <a:gridCol w="1136500"/>
                <a:gridCol w="1594925"/>
                <a:gridCol w="1126975"/>
                <a:gridCol w="888200"/>
              </a:tblGrid>
              <a:tr h="347850">
                <a:tc>
                  <a:txBody>
                    <a:bodyPr/>
                    <a:lstStyle/>
                    <a:p>
                      <a:pPr indent="0" lvl="0" marL="0" marR="0" rtl="0" algn="ctr">
                        <a:spcBef>
                          <a:spcPts val="0"/>
                        </a:spcBef>
                        <a:spcAft>
                          <a:spcPts val="0"/>
                        </a:spcAft>
                        <a:buNone/>
                      </a:pPr>
                      <a:r>
                        <a:rPr b="1" lang="en" sz="1200" u="none" cap="none" strike="noStrike"/>
                        <a:t>Gender</a:t>
                      </a:r>
                      <a:endParaRPr b="1" i="0" sz="1200" u="none" cap="none" strike="noStrike">
                        <a:solidFill>
                          <a:srgbClr val="000000"/>
                        </a:solidFill>
                        <a:latin typeface="Arial"/>
                        <a:ea typeface="Arial"/>
                        <a:cs typeface="Arial"/>
                        <a:sym typeface="Arial"/>
                      </a:endParaRPr>
                    </a:p>
                  </a:txBody>
                  <a:tcPr marT="5725" marB="0" marR="5725" marL="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 sz="1200" u="none" cap="none" strike="noStrike"/>
                        <a:t>Flight Distance</a:t>
                      </a:r>
                      <a:endParaRPr b="1" i="0" sz="1200" u="none" cap="none" strike="noStrike">
                        <a:solidFill>
                          <a:srgbClr val="000000"/>
                        </a:solidFill>
                        <a:latin typeface="Arial"/>
                        <a:ea typeface="Arial"/>
                        <a:cs typeface="Arial"/>
                        <a:sym typeface="Arial"/>
                      </a:endParaRPr>
                    </a:p>
                  </a:txBody>
                  <a:tcPr marT="5725" marB="0" marR="5725" marL="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 sz="1200" u="none" cap="none" strike="noStrike"/>
                        <a:t>Inflight wifi service</a:t>
                      </a:r>
                      <a:endParaRPr b="1" i="0" sz="1200" u="none" cap="none" strike="noStrike">
                        <a:solidFill>
                          <a:srgbClr val="000000"/>
                        </a:solidFill>
                        <a:latin typeface="Arial"/>
                        <a:ea typeface="Arial"/>
                        <a:cs typeface="Arial"/>
                        <a:sym typeface="Arial"/>
                      </a:endParaRPr>
                    </a:p>
                  </a:txBody>
                  <a:tcPr marT="5725" marB="0" marR="5725" marL="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 sz="1200" u="none" cap="none" strike="noStrike"/>
                        <a:t>Baggage handling</a:t>
                      </a:r>
                      <a:endParaRPr b="1" i="0" sz="1200" u="none" cap="none" strike="noStrike">
                        <a:solidFill>
                          <a:srgbClr val="000000"/>
                        </a:solidFill>
                        <a:latin typeface="Arial"/>
                        <a:ea typeface="Arial"/>
                        <a:cs typeface="Arial"/>
                        <a:sym typeface="Arial"/>
                      </a:endParaRPr>
                    </a:p>
                  </a:txBody>
                  <a:tcPr marT="5725" marB="0" marR="5725" marL="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0500">
                <a:tc>
                  <a:txBody>
                    <a:bodyPr/>
                    <a:lstStyle/>
                    <a:p>
                      <a:pPr indent="0" lvl="0" marL="0" marR="0" rtl="0" algn="ctr">
                        <a:spcBef>
                          <a:spcPts val="0"/>
                        </a:spcBef>
                        <a:spcAft>
                          <a:spcPts val="0"/>
                        </a:spcAft>
                        <a:buNone/>
                      </a:pPr>
                      <a:r>
                        <a:rPr b="1" lang="en" sz="1200" u="none" cap="none" strike="noStrike"/>
                        <a:t>Customer Type</a:t>
                      </a:r>
                      <a:endParaRPr b="1" i="0" sz="1200" u="none" cap="none" strike="noStrike">
                        <a:solidFill>
                          <a:srgbClr val="000000"/>
                        </a:solidFill>
                        <a:latin typeface="Arial"/>
                        <a:ea typeface="Arial"/>
                        <a:cs typeface="Arial"/>
                        <a:sym typeface="Arial"/>
                      </a:endParaRPr>
                    </a:p>
                  </a:txBody>
                  <a:tcPr marT="5725" marB="0" marR="5725" marL="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 sz="1200" u="none" cap="none" strike="noStrike"/>
                        <a:t>Seat comfort</a:t>
                      </a:r>
                      <a:endParaRPr b="1" i="0" sz="1200" u="none" cap="none" strike="noStrike">
                        <a:solidFill>
                          <a:srgbClr val="000000"/>
                        </a:solidFill>
                        <a:latin typeface="Arial"/>
                        <a:ea typeface="Arial"/>
                        <a:cs typeface="Arial"/>
                        <a:sym typeface="Arial"/>
                      </a:endParaRPr>
                    </a:p>
                  </a:txBody>
                  <a:tcPr marT="5725" marB="0" marR="5725" marL="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 sz="1200" u="none" cap="none" strike="noStrike"/>
                        <a:t>Inflight entertainment</a:t>
                      </a:r>
                      <a:endParaRPr b="1" i="0" sz="1200" u="none" cap="none" strike="noStrike">
                        <a:solidFill>
                          <a:srgbClr val="000000"/>
                        </a:solidFill>
                        <a:latin typeface="Arial"/>
                        <a:ea typeface="Arial"/>
                        <a:cs typeface="Arial"/>
                        <a:sym typeface="Arial"/>
                      </a:endParaRPr>
                    </a:p>
                  </a:txBody>
                  <a:tcPr marT="5725" marB="0" marR="5725" marL="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 sz="1200" u="none" cap="none" strike="noStrike"/>
                        <a:t>Checkin service</a:t>
                      </a:r>
                      <a:endParaRPr b="1" i="0" sz="1200" u="none" cap="none" strike="noStrike">
                        <a:solidFill>
                          <a:srgbClr val="000000"/>
                        </a:solidFill>
                        <a:latin typeface="Arial"/>
                        <a:ea typeface="Arial"/>
                        <a:cs typeface="Arial"/>
                        <a:sym typeface="Arial"/>
                      </a:endParaRPr>
                    </a:p>
                  </a:txBody>
                  <a:tcPr marT="5725" marB="0" marR="5725" marL="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0500">
                <a:tc>
                  <a:txBody>
                    <a:bodyPr/>
                    <a:lstStyle/>
                    <a:p>
                      <a:pPr indent="0" lvl="0" marL="0" marR="0" rtl="0" algn="ctr">
                        <a:spcBef>
                          <a:spcPts val="0"/>
                        </a:spcBef>
                        <a:spcAft>
                          <a:spcPts val="0"/>
                        </a:spcAft>
                        <a:buNone/>
                      </a:pPr>
                      <a:r>
                        <a:rPr b="1" lang="en" sz="1200" u="none" cap="none" strike="noStrike"/>
                        <a:t>Age</a:t>
                      </a:r>
                      <a:endParaRPr b="1" i="0" sz="1200" u="none" cap="none" strike="noStrike">
                        <a:solidFill>
                          <a:srgbClr val="000000"/>
                        </a:solidFill>
                        <a:latin typeface="Arial"/>
                        <a:ea typeface="Arial"/>
                        <a:cs typeface="Arial"/>
                        <a:sym typeface="Arial"/>
                      </a:endParaRPr>
                    </a:p>
                  </a:txBody>
                  <a:tcPr marT="5725" marB="0" marR="5725" marL="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 sz="1200" u="none" cap="none" strike="noStrike"/>
                        <a:t>Departure/Arrival time convenient</a:t>
                      </a:r>
                      <a:endParaRPr b="1" i="0" sz="1200" u="none" cap="none" strike="noStrike">
                        <a:solidFill>
                          <a:srgbClr val="000000"/>
                        </a:solidFill>
                        <a:latin typeface="Arial"/>
                        <a:ea typeface="Arial"/>
                        <a:cs typeface="Arial"/>
                        <a:sym typeface="Arial"/>
                      </a:endParaRPr>
                    </a:p>
                  </a:txBody>
                  <a:tcPr marT="5725" marB="0" marR="5725" marL="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 sz="1200" u="none" cap="none" strike="noStrike"/>
                        <a:t>Online support</a:t>
                      </a:r>
                      <a:endParaRPr b="1" i="0" sz="1200" u="none" cap="none" strike="noStrike">
                        <a:solidFill>
                          <a:srgbClr val="000000"/>
                        </a:solidFill>
                        <a:latin typeface="Arial"/>
                        <a:ea typeface="Arial"/>
                        <a:cs typeface="Arial"/>
                        <a:sym typeface="Arial"/>
                      </a:endParaRPr>
                    </a:p>
                  </a:txBody>
                  <a:tcPr marT="5725" marB="0" marR="5725" marL="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 sz="1200" u="none" cap="none" strike="noStrike"/>
                        <a:t>Cleanliness</a:t>
                      </a:r>
                      <a:endParaRPr b="1" i="0" sz="1200" u="none" cap="none" strike="noStrike">
                        <a:solidFill>
                          <a:srgbClr val="000000"/>
                        </a:solidFill>
                        <a:latin typeface="Arial"/>
                        <a:ea typeface="Arial"/>
                        <a:cs typeface="Arial"/>
                        <a:sym typeface="Arial"/>
                      </a:endParaRPr>
                    </a:p>
                  </a:txBody>
                  <a:tcPr marT="5725" marB="0" marR="5725" marL="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0500">
                <a:tc>
                  <a:txBody>
                    <a:bodyPr/>
                    <a:lstStyle/>
                    <a:p>
                      <a:pPr indent="0" lvl="0" marL="0" marR="0" rtl="0" algn="ctr">
                        <a:spcBef>
                          <a:spcPts val="0"/>
                        </a:spcBef>
                        <a:spcAft>
                          <a:spcPts val="0"/>
                        </a:spcAft>
                        <a:buNone/>
                      </a:pPr>
                      <a:r>
                        <a:rPr b="1" lang="en" sz="1200" u="none" cap="none" strike="noStrike"/>
                        <a:t>Type of Travel</a:t>
                      </a:r>
                      <a:endParaRPr b="1" i="0" sz="1200" u="none" cap="none" strike="noStrike">
                        <a:solidFill>
                          <a:srgbClr val="000000"/>
                        </a:solidFill>
                        <a:latin typeface="Arial"/>
                        <a:ea typeface="Arial"/>
                        <a:cs typeface="Arial"/>
                        <a:sym typeface="Arial"/>
                      </a:endParaRPr>
                    </a:p>
                  </a:txBody>
                  <a:tcPr marT="5725" marB="0" marR="5725" marL="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 sz="1200" u="none" cap="none" strike="noStrike"/>
                        <a:t>Food and drink</a:t>
                      </a:r>
                      <a:endParaRPr b="1" i="0" sz="1200" u="none" cap="none" strike="noStrike">
                        <a:solidFill>
                          <a:srgbClr val="000000"/>
                        </a:solidFill>
                        <a:latin typeface="Arial"/>
                        <a:ea typeface="Arial"/>
                        <a:cs typeface="Arial"/>
                        <a:sym typeface="Arial"/>
                      </a:endParaRPr>
                    </a:p>
                  </a:txBody>
                  <a:tcPr marT="5725" marB="0" marR="5725" marL="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 sz="1200" u="none" cap="none" strike="noStrike"/>
                        <a:t>Ease of Online booking</a:t>
                      </a:r>
                      <a:endParaRPr b="1" i="0" sz="1200" u="none" cap="none" strike="noStrike">
                        <a:solidFill>
                          <a:srgbClr val="000000"/>
                        </a:solidFill>
                        <a:latin typeface="Arial"/>
                        <a:ea typeface="Arial"/>
                        <a:cs typeface="Arial"/>
                        <a:sym typeface="Arial"/>
                      </a:endParaRPr>
                    </a:p>
                  </a:txBody>
                  <a:tcPr marT="5725" marB="0" marR="5725" marL="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 sz="1200" u="none" cap="none" strike="noStrike"/>
                        <a:t>Online boarding</a:t>
                      </a:r>
                      <a:endParaRPr b="1" i="0" sz="1200" u="none" cap="none" strike="noStrike">
                        <a:solidFill>
                          <a:srgbClr val="000000"/>
                        </a:solidFill>
                        <a:latin typeface="Arial"/>
                        <a:ea typeface="Arial"/>
                        <a:cs typeface="Arial"/>
                        <a:sym typeface="Arial"/>
                      </a:endParaRPr>
                    </a:p>
                  </a:txBody>
                  <a:tcPr marT="5725" marB="0" marR="5725" marL="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7800">
                <a:tc>
                  <a:txBody>
                    <a:bodyPr/>
                    <a:lstStyle/>
                    <a:p>
                      <a:pPr indent="0" lvl="0" marL="0" marR="0" rtl="0" algn="ctr">
                        <a:spcBef>
                          <a:spcPts val="0"/>
                        </a:spcBef>
                        <a:spcAft>
                          <a:spcPts val="0"/>
                        </a:spcAft>
                        <a:buNone/>
                      </a:pPr>
                      <a:r>
                        <a:rPr b="1" lang="en" sz="1200" u="none" cap="none" strike="noStrike"/>
                        <a:t>Class</a:t>
                      </a:r>
                      <a:endParaRPr b="1" i="0" sz="1200" u="none" cap="none" strike="noStrike">
                        <a:solidFill>
                          <a:srgbClr val="000000"/>
                        </a:solidFill>
                        <a:latin typeface="Arial"/>
                        <a:ea typeface="Arial"/>
                        <a:cs typeface="Arial"/>
                        <a:sym typeface="Arial"/>
                      </a:endParaRPr>
                    </a:p>
                  </a:txBody>
                  <a:tcPr marT="5725" marB="0" marR="5725" marL="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 sz="1200" u="none" cap="none" strike="noStrike"/>
                        <a:t>Gate location</a:t>
                      </a:r>
                      <a:endParaRPr b="1" i="0" sz="1200" u="none" cap="none" strike="noStrike">
                        <a:solidFill>
                          <a:srgbClr val="000000"/>
                        </a:solidFill>
                        <a:latin typeface="Arial"/>
                        <a:ea typeface="Arial"/>
                        <a:cs typeface="Arial"/>
                        <a:sym typeface="Arial"/>
                      </a:endParaRPr>
                    </a:p>
                  </a:txBody>
                  <a:tcPr marT="5725" marB="0" marR="5725" marL="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 sz="1200" u="none" cap="none" strike="noStrike"/>
                        <a:t>On-board service</a:t>
                      </a:r>
                      <a:endParaRPr b="1" i="0" sz="1200" u="none" cap="none" strike="noStrike">
                        <a:solidFill>
                          <a:srgbClr val="000000"/>
                        </a:solidFill>
                        <a:latin typeface="Arial"/>
                        <a:ea typeface="Arial"/>
                        <a:cs typeface="Arial"/>
                        <a:sym typeface="Arial"/>
                      </a:endParaRPr>
                    </a:p>
                  </a:txBody>
                  <a:tcPr marT="5725" marB="0" marR="5725" marL="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 sz="1200" u="none" cap="none" strike="noStrike"/>
                        <a:t> </a:t>
                      </a:r>
                      <a:endParaRPr b="1" i="0" sz="1200" u="none" cap="none" strike="noStrike">
                        <a:solidFill>
                          <a:srgbClr val="000000"/>
                        </a:solidFill>
                        <a:latin typeface="Arial"/>
                        <a:ea typeface="Arial"/>
                        <a:cs typeface="Arial"/>
                        <a:sym typeface="Arial"/>
                      </a:endParaRPr>
                    </a:p>
                  </a:txBody>
                  <a:tcPr marT="5725" marB="0" marR="5725" marL="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0500">
                <a:tc>
                  <a:txBody>
                    <a:bodyPr/>
                    <a:lstStyle/>
                    <a:p>
                      <a:pPr indent="0" lvl="0" marL="0" marR="0" rtl="0" algn="ctr">
                        <a:spcBef>
                          <a:spcPts val="0"/>
                        </a:spcBef>
                        <a:spcAft>
                          <a:spcPts val="0"/>
                        </a:spcAft>
                        <a:buNone/>
                      </a:pPr>
                      <a:r>
                        <a:rPr b="1" lang="en" sz="1200" u="none" cap="none" strike="noStrike"/>
                        <a:t>Arrival Delay in Minutes</a:t>
                      </a:r>
                      <a:endParaRPr b="1" i="0" sz="1200" u="none" cap="none" strike="noStrike">
                        <a:solidFill>
                          <a:srgbClr val="000000"/>
                        </a:solidFill>
                        <a:latin typeface="Arial"/>
                        <a:ea typeface="Arial"/>
                        <a:cs typeface="Arial"/>
                        <a:sym typeface="Arial"/>
                      </a:endParaRPr>
                    </a:p>
                  </a:txBody>
                  <a:tcPr marT="5725" marB="0" marR="5725" marL="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 sz="1200" u="none" cap="none" strike="noStrike"/>
                        <a:t>Departure Delay in Minutes</a:t>
                      </a:r>
                      <a:endParaRPr b="1" i="0" sz="1200" u="none" cap="none" strike="noStrike">
                        <a:solidFill>
                          <a:srgbClr val="000000"/>
                        </a:solidFill>
                        <a:latin typeface="Arial"/>
                        <a:ea typeface="Arial"/>
                        <a:cs typeface="Arial"/>
                        <a:sym typeface="Arial"/>
                      </a:endParaRPr>
                    </a:p>
                  </a:txBody>
                  <a:tcPr marT="5725" marB="0" marR="5725" marL="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 sz="1200" u="none" cap="none" strike="noStrike"/>
                        <a:t>Leg room service</a:t>
                      </a:r>
                      <a:endParaRPr b="1" i="0" sz="1200" u="none" cap="none" strike="noStrike">
                        <a:solidFill>
                          <a:srgbClr val="000000"/>
                        </a:solidFill>
                        <a:latin typeface="Arial"/>
                        <a:ea typeface="Arial"/>
                        <a:cs typeface="Arial"/>
                        <a:sym typeface="Arial"/>
                      </a:endParaRPr>
                    </a:p>
                  </a:txBody>
                  <a:tcPr marT="5725" marB="0" marR="5725" marL="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 sz="1200" u="none" cap="none" strike="noStrike"/>
                        <a:t> </a:t>
                      </a:r>
                      <a:endParaRPr b="1" i="0" sz="1200" u="none" cap="none" strike="noStrike">
                        <a:solidFill>
                          <a:srgbClr val="000000"/>
                        </a:solidFill>
                        <a:latin typeface="Arial"/>
                        <a:ea typeface="Arial"/>
                        <a:cs typeface="Arial"/>
                        <a:sym typeface="Arial"/>
                      </a:endParaRPr>
                    </a:p>
                  </a:txBody>
                  <a:tcPr marT="5725" marB="0" marR="5725" marL="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52" name="Google Shape;152;p27"/>
          <p:cNvGraphicFramePr/>
          <p:nvPr/>
        </p:nvGraphicFramePr>
        <p:xfrm>
          <a:off x="445417" y="2787099"/>
          <a:ext cx="3000000" cy="3000000"/>
        </p:xfrm>
        <a:graphic>
          <a:graphicData uri="http://schemas.openxmlformats.org/drawingml/2006/table">
            <a:tbl>
              <a:tblPr bandRow="1" firstRow="1">
                <a:noFill/>
                <a:tableStyleId>{45B9379A-3770-433E-94FE-36043AC555C6}</a:tableStyleId>
              </a:tblPr>
              <a:tblGrid>
                <a:gridCol w="1372625"/>
              </a:tblGrid>
              <a:tr h="302000">
                <a:tc>
                  <a:txBody>
                    <a:bodyPr/>
                    <a:lstStyle/>
                    <a:p>
                      <a:pPr indent="0" lvl="0" marL="0" marR="0" rtl="0" algn="ctr">
                        <a:spcBef>
                          <a:spcPts val="0"/>
                        </a:spcBef>
                        <a:spcAft>
                          <a:spcPts val="0"/>
                        </a:spcAft>
                        <a:buNone/>
                      </a:pPr>
                      <a:r>
                        <a:rPr b="1" lang="en" sz="1200">
                          <a:latin typeface="Calibri"/>
                          <a:ea typeface="Calibri"/>
                          <a:cs typeface="Calibri"/>
                          <a:sym typeface="Calibri"/>
                        </a:rPr>
                        <a:t>Satisfaction</a:t>
                      </a:r>
                      <a:endParaRPr b="1"/>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9EAD3"/>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2731417" y="75022"/>
            <a:ext cx="3238697" cy="616989"/>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000"/>
              <a:buFont typeface="Calibri"/>
              <a:buNone/>
            </a:pPr>
            <a:r>
              <a:rPr b="1" lang="en" sz="3000" u="sng"/>
              <a:t>Data Preparation</a:t>
            </a:r>
            <a:endParaRPr sz="1100" u="sng"/>
          </a:p>
        </p:txBody>
      </p:sp>
      <p:sp>
        <p:nvSpPr>
          <p:cNvPr id="158" name="Google Shape;158;p28"/>
          <p:cNvSpPr txBox="1"/>
          <p:nvPr>
            <p:ph idx="1" type="body"/>
          </p:nvPr>
        </p:nvSpPr>
        <p:spPr>
          <a:xfrm>
            <a:off x="140813" y="929719"/>
            <a:ext cx="3886200" cy="3263504"/>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2100"/>
              <a:buNone/>
            </a:pPr>
            <a:r>
              <a:rPr b="1" lang="en" sz="1100" u="sng"/>
              <a:t>Treatment of missing values.</a:t>
            </a:r>
            <a:endParaRPr sz="1100"/>
          </a:p>
          <a:p>
            <a:pPr indent="0" lvl="0" marL="0" rtl="0" algn="ctr">
              <a:lnSpc>
                <a:spcPct val="90000"/>
              </a:lnSpc>
              <a:spcBef>
                <a:spcPts val="800"/>
              </a:spcBef>
              <a:spcAft>
                <a:spcPts val="0"/>
              </a:spcAft>
              <a:buClr>
                <a:schemeClr val="dk1"/>
              </a:buClr>
              <a:buSzPts val="2100"/>
              <a:buNone/>
            </a:pPr>
            <a:r>
              <a:t/>
            </a:r>
            <a:endParaRPr b="1" sz="1100" u="sng"/>
          </a:p>
          <a:p>
            <a:pPr indent="-177800" lvl="0" marL="177800" rtl="0" algn="l">
              <a:lnSpc>
                <a:spcPct val="90000"/>
              </a:lnSpc>
              <a:spcBef>
                <a:spcPts val="800"/>
              </a:spcBef>
              <a:spcAft>
                <a:spcPts val="0"/>
              </a:spcAft>
              <a:buClr>
                <a:schemeClr val="dk1"/>
              </a:buClr>
              <a:buSzPts val="1400"/>
              <a:buChar char="•"/>
            </a:pPr>
            <a:r>
              <a:rPr lang="en" sz="1400"/>
              <a:t>During analysis we found in column (Arrival Delay in Minutes ) there were 393 missing values out of 129880 observations.</a:t>
            </a:r>
            <a:endParaRPr sz="1100"/>
          </a:p>
          <a:p>
            <a:pPr indent="-177800" lvl="0" marL="177800" rtl="0" algn="l">
              <a:lnSpc>
                <a:spcPct val="90000"/>
              </a:lnSpc>
              <a:spcBef>
                <a:spcPts val="800"/>
              </a:spcBef>
              <a:spcAft>
                <a:spcPts val="0"/>
              </a:spcAft>
              <a:buClr>
                <a:schemeClr val="dk1"/>
              </a:buClr>
              <a:buSzPts val="1400"/>
              <a:buChar char="•"/>
            </a:pPr>
            <a:r>
              <a:rPr lang="en" sz="1400"/>
              <a:t>This was </a:t>
            </a:r>
            <a:r>
              <a:rPr b="1" lang="en" sz="1400"/>
              <a:t>0.3%</a:t>
            </a:r>
            <a:r>
              <a:rPr lang="en" sz="1400"/>
              <a:t> of the total observations. Also the missing values had no dependency on any other variable like gender etc directly or any hypothetical assumption. Thus we conclude it as MCAR(missing completely at random).</a:t>
            </a:r>
            <a:endParaRPr sz="1100"/>
          </a:p>
          <a:p>
            <a:pPr indent="-177800" lvl="0" marL="177800" rtl="0" algn="l">
              <a:lnSpc>
                <a:spcPct val="90000"/>
              </a:lnSpc>
              <a:spcBef>
                <a:spcPts val="800"/>
              </a:spcBef>
              <a:spcAft>
                <a:spcPts val="0"/>
              </a:spcAft>
              <a:buClr>
                <a:schemeClr val="dk1"/>
              </a:buClr>
              <a:buSzPts val="1400"/>
              <a:buChar char="•"/>
            </a:pPr>
            <a:r>
              <a:rPr lang="en" sz="1400"/>
              <a:t>We choose List wise deletion method and deleted the complete row for further analysis.</a:t>
            </a:r>
            <a:endParaRPr sz="1100"/>
          </a:p>
        </p:txBody>
      </p:sp>
      <p:sp>
        <p:nvSpPr>
          <p:cNvPr id="159" name="Google Shape;159;p28"/>
          <p:cNvSpPr txBox="1"/>
          <p:nvPr>
            <p:ph idx="2" type="body"/>
          </p:nvPr>
        </p:nvSpPr>
        <p:spPr>
          <a:xfrm>
            <a:off x="4027013" y="939998"/>
            <a:ext cx="3886200" cy="3263504"/>
          </a:xfrm>
          <a:prstGeom prst="rect">
            <a:avLst/>
          </a:prstGeom>
          <a:noFill/>
          <a:ln>
            <a:noFill/>
          </a:ln>
        </p:spPr>
        <p:txBody>
          <a:bodyPr anchorCtr="0" anchor="t" bIns="34275" lIns="68575" spcFirstLastPara="1" rIns="68575" wrap="square" tIns="34275">
            <a:noAutofit/>
          </a:bodyPr>
          <a:lstStyle/>
          <a:p>
            <a:pPr indent="-171450" lvl="0" marL="177800" rtl="0" algn="ctr">
              <a:lnSpc>
                <a:spcPct val="90000"/>
              </a:lnSpc>
              <a:spcBef>
                <a:spcPts val="0"/>
              </a:spcBef>
              <a:spcAft>
                <a:spcPts val="0"/>
              </a:spcAft>
              <a:buClr>
                <a:schemeClr val="dk1"/>
              </a:buClr>
              <a:buSzPts val="2100"/>
              <a:buChar char="•"/>
            </a:pPr>
            <a:r>
              <a:rPr b="1" lang="en" sz="1100" u="sng"/>
              <a:t>Feature engineering</a:t>
            </a:r>
            <a:endParaRPr sz="1100"/>
          </a:p>
          <a:p>
            <a:pPr indent="-177800" lvl="0" marL="177800" rtl="0" algn="l">
              <a:lnSpc>
                <a:spcPct val="90000"/>
              </a:lnSpc>
              <a:spcBef>
                <a:spcPts val="800"/>
              </a:spcBef>
              <a:spcAft>
                <a:spcPts val="0"/>
              </a:spcAft>
              <a:buClr>
                <a:schemeClr val="dk1"/>
              </a:buClr>
              <a:buSzPts val="1400"/>
              <a:buChar char="•"/>
            </a:pPr>
            <a:r>
              <a:rPr lang="en" sz="1400"/>
              <a:t>As the data contained categorical values. Thus it was necessary to </a:t>
            </a:r>
            <a:r>
              <a:rPr lang="en" sz="1400"/>
              <a:t>convert</a:t>
            </a:r>
            <a:r>
              <a:rPr lang="en" sz="1400"/>
              <a:t> it into dummy variables.</a:t>
            </a:r>
            <a:endParaRPr sz="1100"/>
          </a:p>
          <a:p>
            <a:pPr indent="-177800" lvl="0" marL="177800" rtl="0" algn="l">
              <a:lnSpc>
                <a:spcPct val="90000"/>
              </a:lnSpc>
              <a:spcBef>
                <a:spcPts val="800"/>
              </a:spcBef>
              <a:spcAft>
                <a:spcPts val="0"/>
              </a:spcAft>
              <a:buClr>
                <a:schemeClr val="dk1"/>
              </a:buClr>
              <a:buSzPts val="1400"/>
              <a:buChar char="•"/>
            </a:pPr>
            <a:r>
              <a:rPr lang="en" sz="1400"/>
              <a:t>We converted the below columns accordingly:</a:t>
            </a:r>
            <a:endParaRPr sz="1100"/>
          </a:p>
          <a:p>
            <a:pPr indent="-38100" lvl="0" marL="177800" rtl="0" algn="l">
              <a:lnSpc>
                <a:spcPct val="90000"/>
              </a:lnSpc>
              <a:spcBef>
                <a:spcPts val="800"/>
              </a:spcBef>
              <a:spcAft>
                <a:spcPts val="0"/>
              </a:spcAft>
              <a:buClr>
                <a:schemeClr val="dk1"/>
              </a:buClr>
              <a:buSzPts val="2100"/>
              <a:buNone/>
            </a:pPr>
            <a:r>
              <a:t/>
            </a:r>
            <a:endParaRPr sz="1100"/>
          </a:p>
          <a:p>
            <a:pPr indent="0" lvl="0" marL="0" rtl="0" algn="ctr">
              <a:lnSpc>
                <a:spcPct val="90000"/>
              </a:lnSpc>
              <a:spcBef>
                <a:spcPts val="800"/>
              </a:spcBef>
              <a:spcAft>
                <a:spcPts val="0"/>
              </a:spcAft>
              <a:buClr>
                <a:schemeClr val="dk1"/>
              </a:buClr>
              <a:buSzPts val="2100"/>
              <a:buNone/>
            </a:pPr>
            <a:r>
              <a:t/>
            </a:r>
            <a:endParaRPr b="1" sz="1100" u="sng"/>
          </a:p>
        </p:txBody>
      </p:sp>
      <p:graphicFrame>
        <p:nvGraphicFramePr>
          <p:cNvPr id="160" name="Google Shape;160;p28"/>
          <p:cNvGraphicFramePr/>
          <p:nvPr/>
        </p:nvGraphicFramePr>
        <p:xfrm>
          <a:off x="4027013" y="2243316"/>
          <a:ext cx="3000000" cy="3000000"/>
        </p:xfrm>
        <a:graphic>
          <a:graphicData uri="http://schemas.openxmlformats.org/drawingml/2006/table">
            <a:tbl>
              <a:tblPr bandRow="1" firstRow="1">
                <a:noFill/>
                <a:tableStyleId>{541E0185-A9F2-420E-9D59-E71A8F571463}</a:tableStyleId>
              </a:tblPr>
              <a:tblGrid>
                <a:gridCol w="1632725"/>
                <a:gridCol w="1632725"/>
                <a:gridCol w="1632725"/>
              </a:tblGrid>
              <a:tr h="278125">
                <a:tc>
                  <a:txBody>
                    <a:bodyPr/>
                    <a:lstStyle/>
                    <a:p>
                      <a:pPr indent="0" lvl="0" marL="0" marR="0" rtl="0" algn="l">
                        <a:spcBef>
                          <a:spcPts val="0"/>
                        </a:spcBef>
                        <a:spcAft>
                          <a:spcPts val="0"/>
                        </a:spcAft>
                        <a:buNone/>
                      </a:pPr>
                      <a:r>
                        <a:rPr lang="en" sz="1400"/>
                        <a:t>Column</a:t>
                      </a:r>
                      <a:endParaRPr sz="1100"/>
                    </a:p>
                  </a:txBody>
                  <a:tcPr marT="34300" marB="34300" marR="68600" marL="68600"/>
                </a:tc>
                <a:tc>
                  <a:txBody>
                    <a:bodyPr/>
                    <a:lstStyle/>
                    <a:p>
                      <a:pPr indent="0" lvl="0" marL="0" marR="0" rtl="0" algn="l">
                        <a:spcBef>
                          <a:spcPts val="0"/>
                        </a:spcBef>
                        <a:spcAft>
                          <a:spcPts val="0"/>
                        </a:spcAft>
                        <a:buNone/>
                      </a:pPr>
                      <a:r>
                        <a:rPr lang="en" sz="1400"/>
                        <a:t>Stated as 1</a:t>
                      </a:r>
                      <a:endParaRPr sz="1100"/>
                    </a:p>
                  </a:txBody>
                  <a:tcPr marT="34300" marB="34300" marR="68600" marL="68600"/>
                </a:tc>
                <a:tc>
                  <a:txBody>
                    <a:bodyPr/>
                    <a:lstStyle/>
                    <a:p>
                      <a:pPr indent="0" lvl="0" marL="0" marR="0" rtl="0" algn="l">
                        <a:spcBef>
                          <a:spcPts val="0"/>
                        </a:spcBef>
                        <a:spcAft>
                          <a:spcPts val="0"/>
                        </a:spcAft>
                        <a:buNone/>
                      </a:pPr>
                      <a:r>
                        <a:rPr lang="en" sz="1400"/>
                        <a:t>Stated as 0</a:t>
                      </a:r>
                      <a:endParaRPr sz="1100"/>
                    </a:p>
                  </a:txBody>
                  <a:tcPr marT="34300" marB="34300" marR="68600" marL="68600"/>
                </a:tc>
              </a:tr>
              <a:tr h="278125">
                <a:tc>
                  <a:txBody>
                    <a:bodyPr/>
                    <a:lstStyle/>
                    <a:p>
                      <a:pPr indent="0" lvl="0" marL="0" marR="0" rtl="0" algn="l">
                        <a:spcBef>
                          <a:spcPts val="0"/>
                        </a:spcBef>
                        <a:spcAft>
                          <a:spcPts val="0"/>
                        </a:spcAft>
                        <a:buNone/>
                      </a:pPr>
                      <a:r>
                        <a:rPr lang="en" sz="1400"/>
                        <a:t>Satisfaction</a:t>
                      </a:r>
                      <a:endParaRPr sz="1100"/>
                    </a:p>
                  </a:txBody>
                  <a:tcPr marT="34300" marB="34300" marR="68600" marL="68600"/>
                </a:tc>
                <a:tc>
                  <a:txBody>
                    <a:bodyPr/>
                    <a:lstStyle/>
                    <a:p>
                      <a:pPr indent="0" lvl="0" marL="0" marR="0" rtl="0" algn="l">
                        <a:spcBef>
                          <a:spcPts val="0"/>
                        </a:spcBef>
                        <a:spcAft>
                          <a:spcPts val="0"/>
                        </a:spcAft>
                        <a:buNone/>
                      </a:pPr>
                      <a:r>
                        <a:rPr lang="en" sz="1400"/>
                        <a:t>Satisfied</a:t>
                      </a:r>
                      <a:endParaRPr sz="1100"/>
                    </a:p>
                  </a:txBody>
                  <a:tcPr marT="34300" marB="34300" marR="68600" marL="68600"/>
                </a:tc>
                <a:tc>
                  <a:txBody>
                    <a:bodyPr/>
                    <a:lstStyle/>
                    <a:p>
                      <a:pPr indent="0" lvl="0" marL="0" marR="0" rtl="0" algn="l">
                        <a:spcBef>
                          <a:spcPts val="0"/>
                        </a:spcBef>
                        <a:spcAft>
                          <a:spcPts val="0"/>
                        </a:spcAft>
                        <a:buNone/>
                      </a:pPr>
                      <a:r>
                        <a:rPr lang="en" sz="1400"/>
                        <a:t>Dissatisfied</a:t>
                      </a:r>
                      <a:endParaRPr sz="1100"/>
                    </a:p>
                  </a:txBody>
                  <a:tcPr marT="34300" marB="34300" marR="68600" marL="68600"/>
                </a:tc>
              </a:tr>
              <a:tr h="278125">
                <a:tc>
                  <a:txBody>
                    <a:bodyPr/>
                    <a:lstStyle/>
                    <a:p>
                      <a:pPr indent="0" lvl="0" marL="0" marR="0" rtl="0" algn="l">
                        <a:spcBef>
                          <a:spcPts val="0"/>
                        </a:spcBef>
                        <a:spcAft>
                          <a:spcPts val="0"/>
                        </a:spcAft>
                        <a:buNone/>
                      </a:pPr>
                      <a:r>
                        <a:rPr lang="en" sz="1400"/>
                        <a:t>Gender</a:t>
                      </a:r>
                      <a:endParaRPr sz="1100"/>
                    </a:p>
                  </a:txBody>
                  <a:tcPr marT="34300" marB="34300" marR="68600" marL="68600"/>
                </a:tc>
                <a:tc>
                  <a:txBody>
                    <a:bodyPr/>
                    <a:lstStyle/>
                    <a:p>
                      <a:pPr indent="0" lvl="0" marL="0" marR="0" rtl="0" algn="l">
                        <a:spcBef>
                          <a:spcPts val="0"/>
                        </a:spcBef>
                        <a:spcAft>
                          <a:spcPts val="0"/>
                        </a:spcAft>
                        <a:buNone/>
                      </a:pPr>
                      <a:r>
                        <a:rPr lang="en" sz="1400"/>
                        <a:t>Female</a:t>
                      </a:r>
                      <a:endParaRPr sz="1100"/>
                    </a:p>
                  </a:txBody>
                  <a:tcPr marT="34300" marB="34300" marR="68600" marL="68600"/>
                </a:tc>
                <a:tc>
                  <a:txBody>
                    <a:bodyPr/>
                    <a:lstStyle/>
                    <a:p>
                      <a:pPr indent="0" lvl="0" marL="0" marR="0" rtl="0" algn="l">
                        <a:spcBef>
                          <a:spcPts val="0"/>
                        </a:spcBef>
                        <a:spcAft>
                          <a:spcPts val="0"/>
                        </a:spcAft>
                        <a:buNone/>
                      </a:pPr>
                      <a:r>
                        <a:rPr lang="en" sz="1400"/>
                        <a:t>Male</a:t>
                      </a:r>
                      <a:endParaRPr sz="1100"/>
                    </a:p>
                  </a:txBody>
                  <a:tcPr marT="34300" marB="34300" marR="68600" marL="68600"/>
                </a:tc>
              </a:tr>
              <a:tr h="278125">
                <a:tc>
                  <a:txBody>
                    <a:bodyPr/>
                    <a:lstStyle/>
                    <a:p>
                      <a:pPr indent="0" lvl="0" marL="0" marR="0" rtl="0" algn="l">
                        <a:spcBef>
                          <a:spcPts val="0"/>
                        </a:spcBef>
                        <a:spcAft>
                          <a:spcPts val="0"/>
                        </a:spcAft>
                        <a:buNone/>
                      </a:pPr>
                      <a:r>
                        <a:rPr lang="en" sz="1400"/>
                        <a:t>Customer Type</a:t>
                      </a:r>
                      <a:endParaRPr sz="1100"/>
                    </a:p>
                  </a:txBody>
                  <a:tcPr marT="34300" marB="34300" marR="68600" marL="68600"/>
                </a:tc>
                <a:tc>
                  <a:txBody>
                    <a:bodyPr/>
                    <a:lstStyle/>
                    <a:p>
                      <a:pPr indent="0" lvl="0" marL="0" marR="0" rtl="0" algn="l">
                        <a:spcBef>
                          <a:spcPts val="0"/>
                        </a:spcBef>
                        <a:spcAft>
                          <a:spcPts val="0"/>
                        </a:spcAft>
                        <a:buNone/>
                      </a:pPr>
                      <a:r>
                        <a:rPr lang="en" sz="1400"/>
                        <a:t>Loyal</a:t>
                      </a:r>
                      <a:endParaRPr sz="1100"/>
                    </a:p>
                  </a:txBody>
                  <a:tcPr marT="34300" marB="34300" marR="68600" marL="68600"/>
                </a:tc>
                <a:tc>
                  <a:txBody>
                    <a:bodyPr/>
                    <a:lstStyle/>
                    <a:p>
                      <a:pPr indent="0" lvl="0" marL="0" marR="0" rtl="0" algn="l">
                        <a:spcBef>
                          <a:spcPts val="0"/>
                        </a:spcBef>
                        <a:spcAft>
                          <a:spcPts val="0"/>
                        </a:spcAft>
                        <a:buNone/>
                      </a:pPr>
                      <a:r>
                        <a:rPr lang="en" sz="1400"/>
                        <a:t>Disloyal</a:t>
                      </a:r>
                      <a:endParaRPr sz="1100"/>
                    </a:p>
                  </a:txBody>
                  <a:tcPr marT="34300" marB="34300" marR="68600" marL="68600"/>
                </a:tc>
              </a:tr>
              <a:tr h="278125">
                <a:tc>
                  <a:txBody>
                    <a:bodyPr/>
                    <a:lstStyle/>
                    <a:p>
                      <a:pPr indent="0" lvl="0" marL="0" marR="0" rtl="0" algn="l">
                        <a:spcBef>
                          <a:spcPts val="0"/>
                        </a:spcBef>
                        <a:spcAft>
                          <a:spcPts val="0"/>
                        </a:spcAft>
                        <a:buNone/>
                      </a:pPr>
                      <a:r>
                        <a:rPr lang="en" sz="1400"/>
                        <a:t>Type of Travel</a:t>
                      </a:r>
                      <a:endParaRPr sz="1100"/>
                    </a:p>
                  </a:txBody>
                  <a:tcPr marT="34300" marB="34300" marR="68600" marL="68600"/>
                </a:tc>
                <a:tc>
                  <a:txBody>
                    <a:bodyPr/>
                    <a:lstStyle/>
                    <a:p>
                      <a:pPr indent="0" lvl="0" marL="0" marR="0" rtl="0" algn="l">
                        <a:spcBef>
                          <a:spcPts val="0"/>
                        </a:spcBef>
                        <a:spcAft>
                          <a:spcPts val="0"/>
                        </a:spcAft>
                        <a:buNone/>
                      </a:pPr>
                      <a:r>
                        <a:rPr lang="en" sz="1400"/>
                        <a:t>Business</a:t>
                      </a:r>
                      <a:endParaRPr sz="1100"/>
                    </a:p>
                  </a:txBody>
                  <a:tcPr marT="34300" marB="34300" marR="68600" marL="68600"/>
                </a:tc>
                <a:tc>
                  <a:txBody>
                    <a:bodyPr/>
                    <a:lstStyle/>
                    <a:p>
                      <a:pPr indent="0" lvl="0" marL="0" marR="0" rtl="0" algn="l">
                        <a:spcBef>
                          <a:spcPts val="0"/>
                        </a:spcBef>
                        <a:spcAft>
                          <a:spcPts val="0"/>
                        </a:spcAft>
                        <a:buNone/>
                      </a:pPr>
                      <a:r>
                        <a:rPr lang="en" sz="1400"/>
                        <a:t>Personal</a:t>
                      </a:r>
                      <a:endParaRPr sz="1100"/>
                    </a:p>
                  </a:txBody>
                  <a:tcPr marT="34300" marB="34300" marR="68600" marL="68600"/>
                </a:tc>
              </a:tr>
            </a:tbl>
          </a:graphicData>
        </a:graphic>
      </p:graphicFrame>
      <p:graphicFrame>
        <p:nvGraphicFramePr>
          <p:cNvPr id="161" name="Google Shape;161;p28"/>
          <p:cNvGraphicFramePr/>
          <p:nvPr/>
        </p:nvGraphicFramePr>
        <p:xfrm>
          <a:off x="3805876" y="3871674"/>
          <a:ext cx="3000000" cy="3000000"/>
        </p:xfrm>
        <a:graphic>
          <a:graphicData uri="http://schemas.openxmlformats.org/drawingml/2006/table">
            <a:tbl>
              <a:tblPr bandRow="1" firstRow="1">
                <a:noFill/>
                <a:tableStyleId>{8E81B623-6D6F-404B-A17E-CC42F74E6D25}</a:tableStyleId>
              </a:tblPr>
              <a:tblGrid>
                <a:gridCol w="2598650"/>
                <a:gridCol w="2598650"/>
              </a:tblGrid>
              <a:tr h="280325">
                <a:tc>
                  <a:txBody>
                    <a:bodyPr/>
                    <a:lstStyle/>
                    <a:p>
                      <a:pPr indent="0" lvl="0" marL="0" marR="0" rtl="0" algn="l">
                        <a:spcBef>
                          <a:spcPts val="0"/>
                        </a:spcBef>
                        <a:spcAft>
                          <a:spcPts val="0"/>
                        </a:spcAft>
                        <a:buNone/>
                      </a:pPr>
                      <a:r>
                        <a:rPr lang="en" sz="1400"/>
                        <a:t>Class</a:t>
                      </a:r>
                      <a:endParaRPr sz="1100"/>
                    </a:p>
                  </a:txBody>
                  <a:tcPr marT="34300" marB="34300" marR="68600" marL="68600"/>
                </a:tc>
                <a:tc>
                  <a:txBody>
                    <a:bodyPr/>
                    <a:lstStyle/>
                    <a:p>
                      <a:pPr indent="0" lvl="0" marL="0" marR="0" rtl="0" algn="l">
                        <a:spcBef>
                          <a:spcPts val="0"/>
                        </a:spcBef>
                        <a:spcAft>
                          <a:spcPts val="0"/>
                        </a:spcAft>
                        <a:buNone/>
                      </a:pPr>
                      <a:r>
                        <a:rPr lang="en" sz="1400"/>
                        <a:t>Business class as Reference</a:t>
                      </a:r>
                      <a:endParaRPr sz="1100"/>
                    </a:p>
                  </a:txBody>
                  <a:tcPr marT="34300" marB="34300" marR="68600" marL="6860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nvSpPr>
        <p:spPr>
          <a:xfrm>
            <a:off x="2083600" y="-66250"/>
            <a:ext cx="7941600" cy="9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u="sng">
                <a:latin typeface="Calibri"/>
                <a:ea typeface="Calibri"/>
                <a:cs typeface="Calibri"/>
                <a:sym typeface="Calibri"/>
              </a:rPr>
              <a:t>Correlation Matrix</a:t>
            </a:r>
            <a:endParaRPr b="1" sz="3600" u="sng">
              <a:latin typeface="Calibri"/>
              <a:ea typeface="Calibri"/>
              <a:cs typeface="Calibri"/>
              <a:sym typeface="Calibri"/>
            </a:endParaRPr>
          </a:p>
        </p:txBody>
      </p:sp>
      <p:pic>
        <p:nvPicPr>
          <p:cNvPr id="167" name="Google Shape;167;p29"/>
          <p:cNvPicPr preferRelativeResize="0"/>
          <p:nvPr/>
        </p:nvPicPr>
        <p:blipFill>
          <a:blip r:embed="rId3">
            <a:alphaModFix/>
          </a:blip>
          <a:stretch>
            <a:fillRect/>
          </a:stretch>
        </p:blipFill>
        <p:spPr>
          <a:xfrm>
            <a:off x="595325" y="648150"/>
            <a:ext cx="7048500" cy="44024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0"/>
          <p:cNvSpPr txBox="1"/>
          <p:nvPr/>
        </p:nvSpPr>
        <p:spPr>
          <a:xfrm>
            <a:off x="1442300" y="77527"/>
            <a:ext cx="6391373" cy="577081"/>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3000" u="sng">
                <a:solidFill>
                  <a:schemeClr val="dk1"/>
                </a:solidFill>
                <a:latin typeface="Calibri"/>
                <a:ea typeface="Calibri"/>
                <a:cs typeface="Calibri"/>
                <a:sym typeface="Calibri"/>
              </a:rPr>
              <a:t>Feature Ranking</a:t>
            </a:r>
            <a:endParaRPr b="1" sz="3000" u="sng"/>
          </a:p>
        </p:txBody>
      </p:sp>
      <p:sp>
        <p:nvSpPr>
          <p:cNvPr id="173" name="Google Shape;173;p30"/>
          <p:cNvSpPr txBox="1"/>
          <p:nvPr/>
        </p:nvSpPr>
        <p:spPr>
          <a:xfrm>
            <a:off x="372358" y="746519"/>
            <a:ext cx="8399282" cy="73866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500">
                <a:solidFill>
                  <a:schemeClr val="dk1"/>
                </a:solidFill>
                <a:latin typeface="Calibri"/>
                <a:ea typeface="Calibri"/>
                <a:cs typeface="Calibri"/>
                <a:sym typeface="Calibri"/>
              </a:rPr>
              <a:t>RFE , Linear Regression , Ridge , Lasso , Random Forest  - These methods are used and a mean Feature ranking is developed</a:t>
            </a:r>
            <a:r>
              <a:rPr lang="en" sz="1400">
                <a:solidFill>
                  <a:schemeClr val="dk1"/>
                </a:solidFill>
                <a:latin typeface="Calibri"/>
                <a:ea typeface="Calibri"/>
                <a:cs typeface="Calibri"/>
                <a:sym typeface="Calibri"/>
              </a:rPr>
              <a:t>.</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174" name="Google Shape;174;p30"/>
          <p:cNvPicPr preferRelativeResize="0"/>
          <p:nvPr/>
        </p:nvPicPr>
        <p:blipFill rotWithShape="1">
          <a:blip r:embed="rId3">
            <a:alphaModFix/>
          </a:blip>
          <a:srcRect b="0" l="0" r="0" t="0"/>
          <a:stretch/>
        </p:blipFill>
        <p:spPr>
          <a:xfrm>
            <a:off x="805991" y="1460010"/>
            <a:ext cx="7303417" cy="36019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1"/>
          <p:cNvSpPr txBox="1"/>
          <p:nvPr/>
        </p:nvSpPr>
        <p:spPr>
          <a:xfrm>
            <a:off x="1470581" y="190893"/>
            <a:ext cx="6525705" cy="530915"/>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3000" u="sng">
                <a:solidFill>
                  <a:schemeClr val="dk1"/>
                </a:solidFill>
                <a:latin typeface="Calibri"/>
                <a:ea typeface="Calibri"/>
                <a:cs typeface="Calibri"/>
                <a:sym typeface="Calibri"/>
              </a:rPr>
              <a:t>Exclusion of non-significant Features</a:t>
            </a:r>
            <a:endParaRPr b="1" sz="3000" u="sng"/>
          </a:p>
        </p:txBody>
      </p:sp>
      <p:sp>
        <p:nvSpPr>
          <p:cNvPr id="180" name="Google Shape;180;p31"/>
          <p:cNvSpPr txBox="1"/>
          <p:nvPr/>
        </p:nvSpPr>
        <p:spPr>
          <a:xfrm>
            <a:off x="452486" y="940324"/>
            <a:ext cx="8229600" cy="373948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The feature ranking clearly shows that the top 5 features are-</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Inflight Entertainment</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Customer Type</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Gender</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Class_EcoPlus</a:t>
            </a:r>
            <a:endParaRPr sz="14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Class_Eco </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It also shows the factors which contributes negligibly-</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Departure Delay in Minutes</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Flight Distance</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Arrival Delay in Minutes</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 sz="1400">
                <a:solidFill>
                  <a:schemeClr val="dk1"/>
                </a:solidFill>
                <a:latin typeface="Calibri"/>
                <a:ea typeface="Calibri"/>
                <a:cs typeface="Calibri"/>
                <a:sym typeface="Calibri"/>
              </a:rPr>
              <a:t>So these features are excluded from the model.</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127000" lvl="0" marL="215900" marR="0" rtl="0" algn="l">
              <a:spcBef>
                <a:spcPts val="0"/>
              </a:spcBef>
              <a:spcAft>
                <a:spcPts val="0"/>
              </a:spcAft>
              <a:buClr>
                <a:schemeClr val="dk1"/>
              </a:buClr>
              <a:buSzPts val="1400"/>
              <a:buFont typeface="Arial"/>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2"/>
          <p:cNvSpPr txBox="1"/>
          <p:nvPr/>
        </p:nvSpPr>
        <p:spPr>
          <a:xfrm>
            <a:off x="742351" y="282430"/>
            <a:ext cx="760050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3000" u="sng">
                <a:solidFill>
                  <a:schemeClr val="dk1"/>
                </a:solidFill>
                <a:latin typeface="Calibri"/>
                <a:ea typeface="Calibri"/>
                <a:cs typeface="Calibri"/>
                <a:sym typeface="Calibri"/>
              </a:rPr>
              <a:t>Algorithms in model implementation</a:t>
            </a:r>
            <a:endParaRPr b="1" sz="1100" u="sng"/>
          </a:p>
        </p:txBody>
      </p:sp>
      <p:sp>
        <p:nvSpPr>
          <p:cNvPr id="186" name="Google Shape;186;p32"/>
          <p:cNvSpPr txBox="1"/>
          <p:nvPr/>
        </p:nvSpPr>
        <p:spPr>
          <a:xfrm>
            <a:off x="247453" y="1074656"/>
            <a:ext cx="8590175" cy="131574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The most used classifier algorithms are used in the model implementation</a:t>
            </a:r>
            <a:endParaRPr sz="1100"/>
          </a:p>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a:p>
            <a:pPr indent="-215900" lvl="0" marL="215900" marR="0" rtl="0" algn="l">
              <a:spcBef>
                <a:spcPts val="0"/>
              </a:spcBef>
              <a:spcAft>
                <a:spcPts val="0"/>
              </a:spcAft>
              <a:buClr>
                <a:schemeClr val="dk1"/>
              </a:buClr>
              <a:buSzPts val="1400"/>
              <a:buFont typeface="Noto Sans Symbols"/>
              <a:buChar char="⮚"/>
            </a:pPr>
            <a:r>
              <a:rPr lang="en" sz="1400">
                <a:solidFill>
                  <a:schemeClr val="dk1"/>
                </a:solidFill>
                <a:latin typeface="Calibri"/>
                <a:ea typeface="Calibri"/>
                <a:cs typeface="Calibri"/>
                <a:sym typeface="Calibri"/>
              </a:rPr>
              <a:t>Logistic Regression</a:t>
            </a:r>
            <a:endParaRPr sz="1100"/>
          </a:p>
          <a:p>
            <a:pPr indent="-215900" lvl="0" marL="215900" marR="0" rtl="0" algn="l">
              <a:spcBef>
                <a:spcPts val="0"/>
              </a:spcBef>
              <a:spcAft>
                <a:spcPts val="0"/>
              </a:spcAft>
              <a:buClr>
                <a:schemeClr val="dk1"/>
              </a:buClr>
              <a:buSzPts val="1400"/>
              <a:buFont typeface="Noto Sans Symbols"/>
              <a:buChar char="⮚"/>
            </a:pPr>
            <a:r>
              <a:rPr lang="en" sz="1400">
                <a:solidFill>
                  <a:schemeClr val="dk1"/>
                </a:solidFill>
                <a:latin typeface="Calibri"/>
                <a:ea typeface="Calibri"/>
                <a:cs typeface="Calibri"/>
                <a:sym typeface="Calibri"/>
              </a:rPr>
              <a:t>K-nearest neighbours (KNN)</a:t>
            </a:r>
            <a:endParaRPr sz="1100"/>
          </a:p>
          <a:p>
            <a:pPr indent="-215900" lvl="0" marL="215900" marR="0" rtl="0" algn="l">
              <a:spcBef>
                <a:spcPts val="0"/>
              </a:spcBef>
              <a:spcAft>
                <a:spcPts val="0"/>
              </a:spcAft>
              <a:buClr>
                <a:schemeClr val="dk1"/>
              </a:buClr>
              <a:buSzPts val="1400"/>
              <a:buFont typeface="Noto Sans Symbols"/>
              <a:buChar char="⮚"/>
            </a:pPr>
            <a:r>
              <a:rPr lang="en" sz="1400">
                <a:solidFill>
                  <a:schemeClr val="dk1"/>
                </a:solidFill>
                <a:latin typeface="Calibri"/>
                <a:ea typeface="Calibri"/>
                <a:cs typeface="Calibri"/>
                <a:sym typeface="Calibri"/>
              </a:rPr>
              <a:t>Decision Tree</a:t>
            </a:r>
            <a:endParaRPr sz="1100"/>
          </a:p>
          <a:p>
            <a:pPr indent="-215900" lvl="0" marL="215900" marR="0" rtl="0" algn="l">
              <a:spcBef>
                <a:spcPts val="0"/>
              </a:spcBef>
              <a:spcAft>
                <a:spcPts val="0"/>
              </a:spcAft>
              <a:buClr>
                <a:schemeClr val="dk1"/>
              </a:buClr>
              <a:buSzPts val="1400"/>
              <a:buFont typeface="Noto Sans Symbols"/>
              <a:buChar char="⮚"/>
            </a:pPr>
            <a:r>
              <a:rPr lang="en" sz="1400">
                <a:solidFill>
                  <a:schemeClr val="dk1"/>
                </a:solidFill>
                <a:latin typeface="Calibri"/>
                <a:ea typeface="Calibri"/>
                <a:cs typeface="Calibri"/>
                <a:sym typeface="Calibri"/>
              </a:rPr>
              <a:t>Support Vector Machine (SVM)</a:t>
            </a:r>
            <a:endParaRPr sz="1100"/>
          </a:p>
        </p:txBody>
      </p:sp>
      <p:sp>
        <p:nvSpPr>
          <p:cNvPr id="187" name="Google Shape;187;p32"/>
          <p:cNvSpPr txBox="1"/>
          <p:nvPr/>
        </p:nvSpPr>
        <p:spPr>
          <a:xfrm>
            <a:off x="247453" y="2736130"/>
            <a:ext cx="8455844" cy="168507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2100">
                <a:solidFill>
                  <a:schemeClr val="dk1"/>
                </a:solidFill>
                <a:latin typeface="Calibri"/>
                <a:ea typeface="Calibri"/>
                <a:cs typeface="Calibri"/>
                <a:sym typeface="Calibri"/>
              </a:rPr>
              <a:t>Data is split into Train-Test randomly in the following proportion</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 sz="1500">
                <a:solidFill>
                  <a:schemeClr val="dk1"/>
                </a:solidFill>
                <a:latin typeface="Calibri"/>
                <a:ea typeface="Calibri"/>
                <a:cs typeface="Calibri"/>
                <a:sym typeface="Calibri"/>
              </a:rPr>
              <a:t>Train -&gt; 80% </a:t>
            </a:r>
            <a:endParaRPr sz="1100"/>
          </a:p>
          <a:p>
            <a:pPr indent="0" lvl="0" marL="0" marR="0" rtl="0" algn="l">
              <a:spcBef>
                <a:spcPts val="0"/>
              </a:spcBef>
              <a:spcAft>
                <a:spcPts val="0"/>
              </a:spcAft>
              <a:buNone/>
            </a:pPr>
            <a:r>
              <a:rPr lang="en" sz="1500">
                <a:solidFill>
                  <a:schemeClr val="dk1"/>
                </a:solidFill>
                <a:latin typeface="Calibri"/>
                <a:ea typeface="Calibri"/>
                <a:cs typeface="Calibri"/>
                <a:sym typeface="Calibri"/>
              </a:rPr>
              <a:t>Test   -&gt; 20%</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 sz="1400">
                <a:solidFill>
                  <a:schemeClr val="dk1"/>
                </a:solidFill>
                <a:latin typeface="Calibri"/>
                <a:ea typeface="Calibri"/>
                <a:cs typeface="Calibri"/>
                <a:sym typeface="Calibri"/>
              </a:rPr>
              <a:t>The model is trained with the Train data and validated using the Test data. This has been iterated 5 times and the average results is taken.</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3"/>
          <p:cNvSpPr txBox="1"/>
          <p:nvPr/>
        </p:nvSpPr>
        <p:spPr>
          <a:xfrm>
            <a:off x="2564091" y="29196"/>
            <a:ext cx="4418815" cy="577081"/>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3000" u="sng">
                <a:solidFill>
                  <a:schemeClr val="dk1"/>
                </a:solidFill>
                <a:latin typeface="Calibri"/>
                <a:ea typeface="Calibri"/>
                <a:cs typeface="Calibri"/>
                <a:sym typeface="Calibri"/>
              </a:rPr>
              <a:t>Logistic Regression</a:t>
            </a:r>
            <a:endParaRPr b="1" sz="3000" u="sng"/>
          </a:p>
        </p:txBody>
      </p:sp>
      <p:pic>
        <p:nvPicPr>
          <p:cNvPr id="193" name="Google Shape;193;p33"/>
          <p:cNvPicPr preferRelativeResize="0"/>
          <p:nvPr/>
        </p:nvPicPr>
        <p:blipFill rotWithShape="1">
          <a:blip r:embed="rId3">
            <a:alphaModFix/>
          </a:blip>
          <a:srcRect b="0" l="0" r="0" t="0"/>
          <a:stretch/>
        </p:blipFill>
        <p:spPr>
          <a:xfrm>
            <a:off x="373726" y="759236"/>
            <a:ext cx="3706643" cy="2654990"/>
          </a:xfrm>
          <a:prstGeom prst="rect">
            <a:avLst/>
          </a:prstGeom>
          <a:noFill/>
          <a:ln>
            <a:noFill/>
          </a:ln>
        </p:spPr>
      </p:pic>
      <p:pic>
        <p:nvPicPr>
          <p:cNvPr id="194" name="Google Shape;194;p33"/>
          <p:cNvPicPr preferRelativeResize="0"/>
          <p:nvPr/>
        </p:nvPicPr>
        <p:blipFill rotWithShape="1">
          <a:blip r:embed="rId4">
            <a:alphaModFix/>
          </a:blip>
          <a:srcRect b="0" l="0" r="0" t="0"/>
          <a:stretch/>
        </p:blipFill>
        <p:spPr>
          <a:xfrm>
            <a:off x="4913682" y="759236"/>
            <a:ext cx="3683564" cy="2599063"/>
          </a:xfrm>
          <a:prstGeom prst="rect">
            <a:avLst/>
          </a:prstGeom>
          <a:noFill/>
          <a:ln>
            <a:noFill/>
          </a:ln>
        </p:spPr>
      </p:pic>
      <p:graphicFrame>
        <p:nvGraphicFramePr>
          <p:cNvPr id="195" name="Google Shape;195;p33"/>
          <p:cNvGraphicFramePr/>
          <p:nvPr/>
        </p:nvGraphicFramePr>
        <p:xfrm>
          <a:off x="1524000" y="3712826"/>
          <a:ext cx="3000000" cy="3000000"/>
        </p:xfrm>
        <a:graphic>
          <a:graphicData uri="http://schemas.openxmlformats.org/drawingml/2006/table">
            <a:tbl>
              <a:tblPr bandRow="1" firstRow="1">
                <a:noFill/>
                <a:tableStyleId>{541E0185-A9F2-420E-9D59-E71A8F571463}</a:tableStyleId>
              </a:tblPr>
              <a:tblGrid>
                <a:gridCol w="3048000"/>
                <a:gridCol w="3048000"/>
              </a:tblGrid>
              <a:tr h="278125">
                <a:tc>
                  <a:txBody>
                    <a:bodyPr/>
                    <a:lstStyle/>
                    <a:p>
                      <a:pPr indent="0" lvl="0" marL="0" marR="0" rtl="0" algn="l">
                        <a:spcBef>
                          <a:spcPts val="0"/>
                        </a:spcBef>
                        <a:spcAft>
                          <a:spcPts val="0"/>
                        </a:spcAft>
                        <a:buNone/>
                      </a:pPr>
                      <a:r>
                        <a:rPr lang="en" sz="1400"/>
                        <a:t>Accuracy</a:t>
                      </a:r>
                      <a:endParaRPr sz="1100"/>
                    </a:p>
                  </a:txBody>
                  <a:tcPr marT="34300" marB="34300" marR="68600" marL="68600"/>
                </a:tc>
                <a:tc>
                  <a:txBody>
                    <a:bodyPr/>
                    <a:lstStyle/>
                    <a:p>
                      <a:pPr indent="0" lvl="0" marL="0" marR="0" rtl="0" algn="l">
                        <a:spcBef>
                          <a:spcPts val="0"/>
                        </a:spcBef>
                        <a:spcAft>
                          <a:spcPts val="0"/>
                        </a:spcAft>
                        <a:buNone/>
                      </a:pPr>
                      <a:r>
                        <a:rPr b="0" i="0" lang="en" sz="1400">
                          <a:solidFill>
                            <a:schemeClr val="lt1"/>
                          </a:solidFill>
                          <a:latin typeface="Calibri"/>
                          <a:ea typeface="Calibri"/>
                          <a:cs typeface="Calibri"/>
                          <a:sym typeface="Calibri"/>
                        </a:rPr>
                        <a:t>0.8347</a:t>
                      </a:r>
                      <a:endParaRPr sz="1400"/>
                    </a:p>
                  </a:txBody>
                  <a:tcPr marT="34300" marB="34300" marR="68600" marL="68600"/>
                </a:tc>
              </a:tr>
              <a:tr h="278125">
                <a:tc>
                  <a:txBody>
                    <a:bodyPr/>
                    <a:lstStyle/>
                    <a:p>
                      <a:pPr indent="0" lvl="0" marL="0" marR="0" rtl="0" algn="l">
                        <a:spcBef>
                          <a:spcPts val="0"/>
                        </a:spcBef>
                        <a:spcAft>
                          <a:spcPts val="0"/>
                        </a:spcAft>
                        <a:buNone/>
                      </a:pPr>
                      <a:r>
                        <a:rPr lang="en" sz="1400"/>
                        <a:t>Precision</a:t>
                      </a:r>
                      <a:endParaRPr sz="1100"/>
                    </a:p>
                  </a:txBody>
                  <a:tcPr marT="34300" marB="34300" marR="68600" marL="68600"/>
                </a:tc>
                <a:tc>
                  <a:txBody>
                    <a:bodyPr/>
                    <a:lstStyle/>
                    <a:p>
                      <a:pPr indent="0" lvl="0" marL="0" marR="0" rtl="0" algn="l">
                        <a:spcBef>
                          <a:spcPts val="0"/>
                        </a:spcBef>
                        <a:spcAft>
                          <a:spcPts val="0"/>
                        </a:spcAft>
                        <a:buNone/>
                      </a:pPr>
                      <a:r>
                        <a:rPr b="0" i="0" lang="en" sz="1400">
                          <a:solidFill>
                            <a:schemeClr val="dk1"/>
                          </a:solidFill>
                          <a:latin typeface="Calibri"/>
                          <a:ea typeface="Calibri"/>
                          <a:cs typeface="Calibri"/>
                          <a:sym typeface="Calibri"/>
                        </a:rPr>
                        <a:t>0.8481</a:t>
                      </a:r>
                      <a:endParaRPr sz="1400"/>
                    </a:p>
                  </a:txBody>
                  <a:tcPr marT="34300" marB="34300" marR="68600" marL="68600"/>
                </a:tc>
              </a:tr>
              <a:tr h="278125">
                <a:tc>
                  <a:txBody>
                    <a:bodyPr/>
                    <a:lstStyle/>
                    <a:p>
                      <a:pPr indent="0" lvl="0" marL="0" marR="0" rtl="0" algn="l">
                        <a:spcBef>
                          <a:spcPts val="0"/>
                        </a:spcBef>
                        <a:spcAft>
                          <a:spcPts val="0"/>
                        </a:spcAft>
                        <a:buNone/>
                      </a:pPr>
                      <a:r>
                        <a:rPr lang="en" sz="1400"/>
                        <a:t>Recall</a:t>
                      </a:r>
                      <a:endParaRPr sz="1100"/>
                    </a:p>
                  </a:txBody>
                  <a:tcPr marT="34300" marB="34300" marR="68600" marL="68600"/>
                </a:tc>
                <a:tc>
                  <a:txBody>
                    <a:bodyPr/>
                    <a:lstStyle/>
                    <a:p>
                      <a:pPr indent="0" lvl="0" marL="0" marR="0" rtl="0" algn="l">
                        <a:spcBef>
                          <a:spcPts val="0"/>
                        </a:spcBef>
                        <a:spcAft>
                          <a:spcPts val="0"/>
                        </a:spcAft>
                        <a:buNone/>
                      </a:pPr>
                      <a:r>
                        <a:rPr b="0" i="0" lang="en" sz="1400">
                          <a:solidFill>
                            <a:schemeClr val="dk1"/>
                          </a:solidFill>
                          <a:latin typeface="Calibri"/>
                          <a:ea typeface="Calibri"/>
                          <a:cs typeface="Calibri"/>
                          <a:sym typeface="Calibri"/>
                        </a:rPr>
                        <a:t>0.8485</a:t>
                      </a:r>
                      <a:endParaRPr sz="1400"/>
                    </a:p>
                  </a:txBody>
                  <a:tcPr marT="34300" marB="34300" marR="68600" marL="68600"/>
                </a:tc>
              </a:tr>
              <a:tr h="278125">
                <a:tc>
                  <a:txBody>
                    <a:bodyPr/>
                    <a:lstStyle/>
                    <a:p>
                      <a:pPr indent="0" lvl="0" marL="0" marR="0" rtl="0" algn="l">
                        <a:spcBef>
                          <a:spcPts val="0"/>
                        </a:spcBef>
                        <a:spcAft>
                          <a:spcPts val="0"/>
                        </a:spcAft>
                        <a:buNone/>
                      </a:pPr>
                      <a:r>
                        <a:rPr lang="en" sz="1400"/>
                        <a:t>F1 Score</a:t>
                      </a:r>
                      <a:endParaRPr sz="1100"/>
                    </a:p>
                  </a:txBody>
                  <a:tcPr marT="34300" marB="34300" marR="68600" marL="68600"/>
                </a:tc>
                <a:tc>
                  <a:txBody>
                    <a:bodyPr/>
                    <a:lstStyle/>
                    <a:p>
                      <a:pPr indent="0" lvl="0" marL="0" marR="0" rtl="0" algn="l">
                        <a:spcBef>
                          <a:spcPts val="0"/>
                        </a:spcBef>
                        <a:spcAft>
                          <a:spcPts val="0"/>
                        </a:spcAft>
                        <a:buNone/>
                      </a:pPr>
                      <a:r>
                        <a:rPr b="0" i="0" lang="en" sz="1400">
                          <a:solidFill>
                            <a:schemeClr val="dk1"/>
                          </a:solidFill>
                          <a:latin typeface="Calibri"/>
                          <a:ea typeface="Calibri"/>
                          <a:cs typeface="Calibri"/>
                          <a:sym typeface="Calibri"/>
                        </a:rPr>
                        <a:t>0.8346</a:t>
                      </a:r>
                      <a:endParaRPr sz="1400"/>
                    </a:p>
                  </a:txBody>
                  <a:tcPr marT="34300" marB="34300" marR="68600" marL="686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4"/>
          <p:cNvSpPr txBox="1"/>
          <p:nvPr/>
        </p:nvSpPr>
        <p:spPr>
          <a:xfrm>
            <a:off x="2065649" y="169683"/>
            <a:ext cx="5012703" cy="577081"/>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3000" u="sng">
                <a:solidFill>
                  <a:schemeClr val="dk1"/>
                </a:solidFill>
                <a:latin typeface="Calibri"/>
                <a:ea typeface="Calibri"/>
                <a:cs typeface="Calibri"/>
                <a:sym typeface="Calibri"/>
              </a:rPr>
              <a:t>Comparison of Results</a:t>
            </a:r>
            <a:endParaRPr b="1" sz="3000" u="sng"/>
          </a:p>
        </p:txBody>
      </p:sp>
      <p:pic>
        <p:nvPicPr>
          <p:cNvPr id="201" name="Google Shape;201;p34"/>
          <p:cNvPicPr preferRelativeResize="0"/>
          <p:nvPr/>
        </p:nvPicPr>
        <p:blipFill rotWithShape="1">
          <a:blip r:embed="rId3">
            <a:alphaModFix/>
          </a:blip>
          <a:srcRect b="0" l="0" r="0" t="0"/>
          <a:stretch/>
        </p:blipFill>
        <p:spPr>
          <a:xfrm>
            <a:off x="2144400" y="1173275"/>
            <a:ext cx="3940925" cy="1750550"/>
          </a:xfrm>
          <a:prstGeom prst="rect">
            <a:avLst/>
          </a:prstGeom>
          <a:noFill/>
          <a:ln>
            <a:noFill/>
          </a:ln>
        </p:spPr>
      </p:pic>
      <p:sp>
        <p:nvSpPr>
          <p:cNvPr id="202" name="Google Shape;202;p34"/>
          <p:cNvSpPr txBox="1"/>
          <p:nvPr/>
        </p:nvSpPr>
        <p:spPr>
          <a:xfrm>
            <a:off x="532425" y="3516075"/>
            <a:ext cx="7906200" cy="11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alibri"/>
                <a:ea typeface="Calibri"/>
                <a:cs typeface="Calibri"/>
                <a:sym typeface="Calibri"/>
              </a:rPr>
              <a:t>Conclusion:</a:t>
            </a:r>
            <a:r>
              <a:rPr lang="en">
                <a:latin typeface="Calibri"/>
                <a:ea typeface="Calibri"/>
                <a:cs typeface="Calibri"/>
                <a:sym typeface="Calibri"/>
              </a:rPr>
              <a:t> As per the values obtained it can be understood that </a:t>
            </a:r>
            <a:r>
              <a:rPr b="1" lang="en">
                <a:latin typeface="Calibri"/>
                <a:ea typeface="Calibri"/>
                <a:cs typeface="Calibri"/>
                <a:sym typeface="Calibri"/>
              </a:rPr>
              <a:t>KNN </a:t>
            </a:r>
            <a:r>
              <a:rPr lang="en">
                <a:latin typeface="Calibri"/>
                <a:ea typeface="Calibri"/>
                <a:cs typeface="Calibri"/>
                <a:sym typeface="Calibri"/>
              </a:rPr>
              <a:t>algorithm suits best for the given data set as it handles noisy data well and is more effective with large data set.</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Second preference will be given to </a:t>
            </a:r>
            <a:r>
              <a:rPr b="1" lang="en">
                <a:latin typeface="Calibri"/>
                <a:ea typeface="Calibri"/>
                <a:cs typeface="Calibri"/>
                <a:sym typeface="Calibri"/>
              </a:rPr>
              <a:t>logistical regression</a:t>
            </a:r>
            <a:r>
              <a:rPr lang="en">
                <a:latin typeface="Calibri"/>
                <a:ea typeface="Calibri"/>
                <a:cs typeface="Calibri"/>
                <a:sym typeface="Calibri"/>
              </a:rPr>
              <a:t> model as it is best in finding influence of several independent variables on target variable.</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