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22"/>
  </p:notesMasterIdLst>
  <p:sldIdLst>
    <p:sldId id="256" r:id="rId3"/>
    <p:sldId id="272" r:id="rId4"/>
    <p:sldId id="273" r:id="rId5"/>
    <p:sldId id="274" r:id="rId6"/>
    <p:sldId id="257" r:id="rId7"/>
    <p:sldId id="266" r:id="rId8"/>
    <p:sldId id="258" r:id="rId9"/>
    <p:sldId id="267" r:id="rId10"/>
    <p:sldId id="259" r:id="rId11"/>
    <p:sldId id="260" r:id="rId12"/>
    <p:sldId id="261" r:id="rId13"/>
    <p:sldId id="262" r:id="rId14"/>
    <p:sldId id="268" r:id="rId15"/>
    <p:sldId id="263" r:id="rId16"/>
    <p:sldId id="269" r:id="rId17"/>
    <p:sldId id="270" r:id="rId18"/>
    <p:sldId id="271" r:id="rId19"/>
    <p:sldId id="264" r:id="rId20"/>
    <p:sldId id="26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D87217-60CF-44DC-AC63-44FEEA4B27A6}">
  <a:tblStyle styleId="{12D87217-60CF-44DC-AC63-44FEEA4B27A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B9379A-3770-433E-94FE-36043AC555C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41E0185-A9F2-420E-9D59-E71A8F571463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81B623-6D6F-404B-A17E-CC42F74E6D25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1292a39f8_16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81292a39f8_16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12ae3203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12ae3203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1292a39f8_16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1292a39f8_16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1292a39f8_16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1292a39f8_2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81292a39f8_2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12ae3203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12ae3203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1292a39f8_22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81292a39f8_2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1292a39f8_22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81292a39f8_2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1292a39f8_22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81292a39f8_2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292a39f8_22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81292a39f8_2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1292a39f8_2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81292a39f8_2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-leshrac/Python-Trim-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ctrTitle"/>
          </p:nvPr>
        </p:nvSpPr>
        <p:spPr>
          <a:xfrm>
            <a:off x="183097" y="493648"/>
            <a:ext cx="85206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IN" sz="2000" b="1" dirty="0"/>
              <a:t>Python Project</a:t>
            </a:r>
            <a:endParaRPr sz="2000" b="1" dirty="0"/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1"/>
          </p:nvPr>
        </p:nvSpPr>
        <p:spPr>
          <a:xfrm>
            <a:off x="54682" y="1330352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2400" u="sng" dirty="0">
                <a:solidFill>
                  <a:schemeClr val="tx1"/>
                </a:solidFill>
              </a:rPr>
              <a:t>Airlines Database</a:t>
            </a:r>
            <a:endParaRPr sz="2400" u="sng" dirty="0">
              <a:solidFill>
                <a:schemeClr val="tx1"/>
              </a:solidFill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806050" y="2571750"/>
            <a:ext cx="6906100" cy="2333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 b="1" u="sng" dirty="0">
                <a:solidFill>
                  <a:schemeClr val="tx1"/>
                </a:solidFill>
              </a:rPr>
              <a:t>Team Members:</a:t>
            </a: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dirty="0">
                <a:solidFill>
                  <a:schemeClr val="tx1"/>
                </a:solidFill>
              </a:rPr>
              <a:t>Sayantan Jana - 46</a:t>
            </a: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dirty="0">
                <a:solidFill>
                  <a:schemeClr val="tx1"/>
                </a:solidFill>
              </a:rPr>
              <a:t>Mitesh Nahar - 34</a:t>
            </a: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dirty="0">
                <a:solidFill>
                  <a:schemeClr val="tx1"/>
                </a:solidFill>
              </a:rPr>
              <a:t>Nitin Yadav - 59</a:t>
            </a: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dirty="0">
                <a:solidFill>
                  <a:schemeClr val="tx1"/>
                </a:solidFill>
              </a:rPr>
              <a:t>Akshay Kumar Gupta - 04</a:t>
            </a:r>
            <a:endParaRPr lang="en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" dirty="0">
              <a:solidFill>
                <a:srgbClr val="274E13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200" dirty="0">
                <a:solidFill>
                  <a:schemeClr val="tx1"/>
                </a:solidFill>
              </a:rPr>
              <a:t>Course- PDGM- Research &amp; Business Analytics (2019-21)</a:t>
            </a:r>
            <a:endParaRPr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E7B894-8ABF-48AA-B325-2908B80AC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08" t="27267" r="63178" b="32035"/>
          <a:stretch/>
        </p:blipFill>
        <p:spPr>
          <a:xfrm>
            <a:off x="3062179" y="707806"/>
            <a:ext cx="425301" cy="364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99BD9-D362-481C-A47B-B4BD1E48E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458" y="1874761"/>
            <a:ext cx="1089284" cy="767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6AF601-0085-46DA-BDB3-F4BAA1A70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870" y="4212031"/>
            <a:ext cx="2037207" cy="8756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/>
        </p:nvSpPr>
        <p:spPr>
          <a:xfrm>
            <a:off x="1262012" y="101233"/>
            <a:ext cx="6391373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Feature Ranking</a:t>
            </a:r>
            <a:endParaRPr sz="3000" b="1" u="sng" dirty="0">
              <a:latin typeface="+mn-lt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372358" y="746519"/>
            <a:ext cx="839928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RFE , Linear Regression , Ridge , Lasso , Random Forest  - These methods are used and a mean Feature ranking is developed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991" y="1460010"/>
            <a:ext cx="7303417" cy="3601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/>
        </p:nvSpPr>
        <p:spPr>
          <a:xfrm>
            <a:off x="1470581" y="190893"/>
            <a:ext cx="6525705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Exclusion of non-significant Features</a:t>
            </a:r>
            <a:endParaRPr sz="2400" b="1" u="sng" dirty="0">
              <a:latin typeface="+mn-lt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457200" y="940324"/>
            <a:ext cx="8229600" cy="146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shows the factors which contributes negligibly-</a:t>
            </a:r>
            <a:endParaRPr sz="1100" dirty="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Departure Delay in Minutes</a:t>
            </a:r>
            <a:endParaRPr sz="1100" dirty="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Flight Distance</a:t>
            </a:r>
            <a:endParaRPr sz="1100" dirty="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Arrival Delay in Minutes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these features are excluded from the model.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B56DC8-494F-43AB-BEDD-A3E596555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" y="2410047"/>
            <a:ext cx="890778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/>
        </p:nvSpPr>
        <p:spPr>
          <a:xfrm>
            <a:off x="742351" y="282430"/>
            <a:ext cx="7600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Algorithms in model implementation</a:t>
            </a:r>
            <a:endParaRPr sz="2400" b="1" u="sng" dirty="0">
              <a:latin typeface="+mn-lt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247453" y="1074656"/>
            <a:ext cx="8590175" cy="131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The most used classifier algorithms are used in the model implementation</a:t>
            </a:r>
            <a:endParaRPr sz="1100" dirty="0"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Logistic Regression</a:t>
            </a:r>
            <a:endParaRPr sz="1100" dirty="0">
              <a:latin typeface="+mn-lt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K-nearest neighbours (KNN)</a:t>
            </a:r>
            <a:endParaRPr sz="1100" dirty="0">
              <a:latin typeface="+mn-lt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Decision Tree</a:t>
            </a:r>
            <a:endParaRPr sz="1100" dirty="0">
              <a:latin typeface="+mn-lt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Support Vector Machine (SVM)</a:t>
            </a:r>
            <a:endParaRPr sz="1100" dirty="0">
              <a:latin typeface="+mn-lt"/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247453" y="2736130"/>
            <a:ext cx="8455844" cy="168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Data is split into Train-Test randomly in the following proportion</a:t>
            </a:r>
            <a:endParaRPr dirty="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Train -&gt; 80% </a:t>
            </a:r>
            <a:endParaRPr sz="1100" dirty="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Test   -&gt; 20%</a:t>
            </a:r>
            <a:endParaRPr sz="1100" dirty="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The model is trained with the Train data and validated using the Test data. This has been iterated 5 times and the average results is taken.</a:t>
            </a:r>
            <a:endParaRPr sz="1100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4EEFB-689B-4770-90FE-0141CFC2E50C}"/>
              </a:ext>
            </a:extLst>
          </p:cNvPr>
          <p:cNvSpPr txBox="1"/>
          <p:nvPr/>
        </p:nvSpPr>
        <p:spPr>
          <a:xfrm>
            <a:off x="2544726" y="99237"/>
            <a:ext cx="495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A0708-997C-4FCD-BD9D-AADB88C38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4095"/>
            <a:ext cx="8959702" cy="2163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492D3B-4F2E-4027-8547-DE4DCCD0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9005"/>
            <a:ext cx="8846288" cy="89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6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/>
        </p:nvSpPr>
        <p:spPr>
          <a:xfrm>
            <a:off x="2082081" y="32855"/>
            <a:ext cx="4418815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u="sng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Output</a:t>
            </a:r>
            <a:endParaRPr sz="2800" b="1" u="sng" dirty="0">
              <a:latin typeface="+mn-lt"/>
            </a:endParaRPr>
          </a:p>
        </p:txBody>
      </p:sp>
      <p:pic>
        <p:nvPicPr>
          <p:cNvPr id="193" name="Google Shape;19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726" y="759236"/>
            <a:ext cx="3706643" cy="2654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13682" y="759236"/>
            <a:ext cx="3683564" cy="25990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33"/>
          <p:cNvGraphicFramePr/>
          <p:nvPr/>
        </p:nvGraphicFramePr>
        <p:xfrm>
          <a:off x="1524000" y="3712826"/>
          <a:ext cx="6096000" cy="1127840"/>
        </p:xfrm>
        <a:graphic>
          <a:graphicData uri="http://schemas.openxmlformats.org/drawingml/2006/table">
            <a:tbl>
              <a:tblPr firstRow="1" bandRow="1">
                <a:noFill/>
                <a:tableStyleId>{541E0185-A9F2-420E-9D59-E71A8F571463}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Accuracy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0.8347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Precision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0.8481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Recall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0.8485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F1 Score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0.8346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7EB18E-BF71-4F3E-B625-DB4078377D5F}"/>
              </a:ext>
            </a:extLst>
          </p:cNvPr>
          <p:cNvSpPr txBox="1"/>
          <p:nvPr/>
        </p:nvSpPr>
        <p:spPr>
          <a:xfrm>
            <a:off x="3104707" y="92149"/>
            <a:ext cx="5316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KNN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35041-2386-4F9F-BE2B-C7E70F47F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258"/>
            <a:ext cx="9144000" cy="2775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FEE2A3-9E31-422C-A639-C150CAFD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" y="3460809"/>
            <a:ext cx="8999220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98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6A1954-2C71-4466-8134-388304892C0A}"/>
              </a:ext>
            </a:extLst>
          </p:cNvPr>
          <p:cNvSpPr txBox="1"/>
          <p:nvPr/>
        </p:nvSpPr>
        <p:spPr>
          <a:xfrm>
            <a:off x="3544186" y="70884"/>
            <a:ext cx="4033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C16D5-6299-44F9-A849-AC581EC79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12" y="564235"/>
            <a:ext cx="7501446" cy="2583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046F21-D607-42CC-A603-FD4298437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" y="3535680"/>
            <a:ext cx="8999220" cy="51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52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0324EF-7C72-48E7-8930-8BDE9DCF4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5" y="233916"/>
            <a:ext cx="8245929" cy="490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7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/>
        </p:nvSpPr>
        <p:spPr>
          <a:xfrm>
            <a:off x="1541109" y="163484"/>
            <a:ext cx="5012703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Comparison of Results</a:t>
            </a:r>
            <a:endParaRPr sz="2800" b="1" u="sng" dirty="0">
              <a:latin typeface="+mn-lt"/>
            </a:endParaRPr>
          </a:p>
        </p:txBody>
      </p:sp>
      <p:pic>
        <p:nvPicPr>
          <p:cNvPr id="201" name="Google Shape;20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4400" y="1173275"/>
            <a:ext cx="3940925" cy="17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 txBox="1"/>
          <p:nvPr/>
        </p:nvSpPr>
        <p:spPr>
          <a:xfrm>
            <a:off x="532425" y="3516075"/>
            <a:ext cx="7906200" cy="11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+mn-lt"/>
                <a:ea typeface="Calibri"/>
                <a:cs typeface="Calibri"/>
                <a:sym typeface="Calibri"/>
              </a:rPr>
              <a:t>Conclusion:</a:t>
            </a:r>
            <a:r>
              <a:rPr lang="en" dirty="0">
                <a:latin typeface="+mn-lt"/>
                <a:ea typeface="Calibri"/>
                <a:cs typeface="Calibri"/>
                <a:sym typeface="Calibri"/>
              </a:rPr>
              <a:t> As per the values obtained it can be understood that </a:t>
            </a:r>
            <a:r>
              <a:rPr lang="en" b="1" dirty="0">
                <a:latin typeface="+mn-lt"/>
                <a:ea typeface="Calibri"/>
                <a:cs typeface="Calibri"/>
                <a:sym typeface="Calibri"/>
              </a:rPr>
              <a:t>KNN </a:t>
            </a:r>
            <a:r>
              <a:rPr lang="en" dirty="0">
                <a:latin typeface="+mn-lt"/>
                <a:ea typeface="Calibri"/>
                <a:cs typeface="Calibri"/>
                <a:sym typeface="Calibri"/>
              </a:rPr>
              <a:t>algorithm suits best for the given data set as it handles noisy data well and is more effective with large data set.</a:t>
            </a:r>
            <a:endParaRPr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  <a:ea typeface="Calibri"/>
                <a:cs typeface="Calibri"/>
                <a:sym typeface="Calibri"/>
              </a:rPr>
              <a:t>Second preference will be given to </a:t>
            </a:r>
            <a:r>
              <a:rPr lang="en" b="1" dirty="0">
                <a:latin typeface="+mn-lt"/>
                <a:ea typeface="Calibri"/>
                <a:cs typeface="Calibri"/>
                <a:sym typeface="Calibri"/>
              </a:rPr>
              <a:t>logistical regression</a:t>
            </a:r>
            <a:r>
              <a:rPr lang="en" dirty="0">
                <a:latin typeface="+mn-lt"/>
                <a:ea typeface="Calibri"/>
                <a:cs typeface="Calibri"/>
                <a:sym typeface="Calibri"/>
              </a:rPr>
              <a:t> model as it is best in finding influence of several independent variables on target variable.</a:t>
            </a:r>
            <a:endParaRPr dirty="0"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 dirty="0">
                <a:latin typeface="+mn-lt"/>
              </a:rPr>
              <a:t>Buisness Implication</a:t>
            </a:r>
            <a:endParaRPr sz="2800" u="sng" dirty="0">
              <a:latin typeface="+mn-lt"/>
            </a:endParaRPr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366380" y="1376307"/>
            <a:ext cx="7886700" cy="359973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600" dirty="0">
                <a:latin typeface="+mn-lt"/>
              </a:rPr>
              <a:t>The given data shows 71,087 passengers satisfied with Invistico airlines.</a:t>
            </a:r>
          </a:p>
          <a:p>
            <a:pPr marL="139700" lvl="0" indent="0" algn="l" rtl="0"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600" dirty="0">
              <a:latin typeface="+mn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600" dirty="0">
                <a:latin typeface="+mn-lt"/>
              </a:rPr>
              <a:t>Invistico airlines being cost effective is attracting customer.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>
              <a:latin typeface="+mn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600" dirty="0">
                <a:latin typeface="+mn-lt"/>
              </a:rPr>
              <a:t>For continuing such growth in customer base , the airline must not use any cost cutting measures in the top 5 factors which leads to customer satisfaction.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>
              <a:latin typeface="+mn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600" dirty="0">
                <a:latin typeface="+mn-lt"/>
              </a:rPr>
              <a:t>We can use cost cutting maneuver in other factors to reduce operational cost and continue buisness.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endParaRPr lang="en" sz="1600" dirty="0">
              <a:latin typeface="+mn-lt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sz="1600" dirty="0">
              <a:latin typeface="+mn-lt"/>
            </a:endParaRPr>
          </a:p>
          <a:p>
            <a:pPr marL="139700" lvl="0" indent="0">
              <a:spcBef>
                <a:spcPts val="0"/>
              </a:spcBef>
              <a:buNone/>
            </a:pPr>
            <a:r>
              <a:rPr lang="en" sz="1600" dirty="0">
                <a:latin typeface="+mn-lt"/>
              </a:rPr>
              <a:t>Code link: </a:t>
            </a:r>
            <a:r>
              <a:rPr lang="en-IN" sz="1600" dirty="0">
                <a:latin typeface="+mn-lt"/>
                <a:hlinkClick r:id="rId3"/>
              </a:rPr>
              <a:t>https://github.com/sj-leshrac/Python-Trim-3</a:t>
            </a:r>
            <a:endParaRPr sz="16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6AA2-A42A-4A55-BF49-6973BA9B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095109" cy="561524"/>
          </a:xfrm>
        </p:spPr>
        <p:txBody>
          <a:bodyPr/>
          <a:lstStyle/>
          <a:p>
            <a:pPr algn="ctr"/>
            <a:r>
              <a:rPr lang="en-IN" sz="2000" u="sng" dirty="0">
                <a:solidFill>
                  <a:schemeClr val="accent3">
                    <a:lumMod val="50000"/>
                  </a:schemeClr>
                </a:solidFill>
              </a:rPr>
              <a:t>Why Python over SPSS or R language for this analysis?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9CA63-6293-436A-97D2-C04CF02EF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4288"/>
            <a:ext cx="5522030" cy="3786307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Python is developed with a strong focus on (business) applications.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Python is also the easiest language to use when using Big Data also our data size is huge thus handling it in python was more easier.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Strong in machine learning algorithms.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Has higher number of libraries like NumPy, Pandas, SciPy, Matplotlib etc.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Easy in creating dummy variables for feature engineering.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The graphical capabilities of SPSS are functional although minor changes can be made but not fully customizable for plots and visualizations.</a:t>
            </a:r>
            <a:r>
              <a:rPr lang="en-IN" sz="1200" dirty="0">
                <a:solidFill>
                  <a:schemeClr val="tx1"/>
                </a:solidFill>
              </a:rPr>
              <a:t>While in python we can easily customize </a:t>
            </a:r>
            <a:r>
              <a:rPr lang="en-US" sz="1200" dirty="0">
                <a:solidFill>
                  <a:schemeClr val="tx1"/>
                </a:solidFill>
              </a:rPr>
              <a:t>visualizations.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4391A-0A8E-4092-9824-4AA809643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22" y="1206680"/>
            <a:ext cx="2718005" cy="273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4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70B1-9225-49FB-BD17-A521B1D2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000" u="sng" dirty="0">
                <a:solidFill>
                  <a:schemeClr val="accent3">
                    <a:lumMod val="50000"/>
                  </a:schemeClr>
                </a:solidFill>
              </a:rPr>
              <a:t>Why was this data set selected?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D5A49-FC60-4103-88B5-2E9A5B7DB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400" dirty="0">
                <a:solidFill>
                  <a:schemeClr val="tx1"/>
                </a:solidFill>
              </a:rPr>
              <a:t>The data set had large number of data points of about 129000 rows. Thus making easy for segregating trainable and testing data sets.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Also the number of variables given was about 23. It had a mix of categorical and quantitative variables.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There were missing values present thus giving an opportunity to do missing value analysis. The data set had the potential to give a good model and multiple algorithm could have been implemented.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Also it had huge business implications if the model worked with higher accuracy.</a:t>
            </a:r>
          </a:p>
        </p:txBody>
      </p:sp>
    </p:spTree>
    <p:extLst>
      <p:ext uri="{BB962C8B-B14F-4D97-AF65-F5344CB8AC3E}">
        <p14:creationId xmlns:p14="http://schemas.microsoft.com/office/powerpoint/2010/main" val="357838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70B1-9225-49FB-BD17-A521B1D2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000" u="sng" dirty="0">
                <a:solidFill>
                  <a:schemeClr val="accent3">
                    <a:lumMod val="50000"/>
                  </a:schemeClr>
                </a:solidFill>
              </a:rPr>
              <a:t>Literature review of previous work on this data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D5A49-FC60-4103-88B5-2E9A5B7DB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Due to multiple variables it was difficult to understand the major contributors to customer satisfaction.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Also no specific model was developed in previous analysis done.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Thus the problem statement required to overcome such limitations using multiple algorithms and choose a suitable algorithm that could give higher accuracy.</a:t>
            </a:r>
          </a:p>
        </p:txBody>
      </p:sp>
    </p:spTree>
    <p:extLst>
      <p:ext uri="{BB962C8B-B14F-4D97-AF65-F5344CB8AC3E}">
        <p14:creationId xmlns:p14="http://schemas.microsoft.com/office/powerpoint/2010/main" val="374022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ctrTitle"/>
          </p:nvPr>
        </p:nvSpPr>
        <p:spPr>
          <a:xfrm>
            <a:off x="1708609" y="184252"/>
            <a:ext cx="5566528" cy="48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2800" b="1" u="sng" dirty="0"/>
              <a:t>Problem Statement</a:t>
            </a:r>
            <a:endParaRPr sz="2800" u="sng" dirty="0"/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1"/>
          </p:nvPr>
        </p:nvSpPr>
        <p:spPr>
          <a:xfrm>
            <a:off x="633953" y="1074656"/>
            <a:ext cx="6994689" cy="53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400" dirty="0">
                <a:solidFill>
                  <a:srgbClr val="000000"/>
                </a:solidFill>
              </a:rPr>
              <a:t>To find  Satisfaction level for customers </a:t>
            </a:r>
            <a:r>
              <a:rPr lang="en" sz="1400">
                <a:solidFill>
                  <a:srgbClr val="000000"/>
                </a:solidFill>
              </a:rPr>
              <a:t>travelling in</a:t>
            </a:r>
            <a:r>
              <a:rPr lang="en-IN" sz="1400">
                <a:solidFill>
                  <a:srgbClr val="000000"/>
                </a:solidFill>
              </a:rPr>
              <a:t> Airlines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 dirty="0">
                <a:solidFill>
                  <a:srgbClr val="000000"/>
                </a:solidFill>
              </a:rPr>
              <a:t>with respect to various services provided by building a predictive model.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445450" y="1972547"/>
            <a:ext cx="80928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" b="1" u="sng" dirty="0">
                <a:solidFill>
                  <a:schemeClr val="dk1"/>
                </a:solidFill>
                <a:latin typeface="+mn-lt"/>
                <a:cs typeface="Calibri"/>
                <a:sym typeface="Calibri"/>
              </a:rPr>
              <a:t>Target Variable:</a:t>
            </a:r>
            <a:r>
              <a:rPr lang="en" sz="14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	</a:t>
            </a:r>
            <a:r>
              <a:rPr lang="en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                                                                 </a:t>
            </a:r>
            <a:r>
              <a:rPr lang="en" b="1" u="sng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Predictors</a:t>
            </a:r>
            <a:r>
              <a:rPr lang="en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</a:t>
            </a:r>
            <a:r>
              <a:rPr lang="en" sz="14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					</a:t>
            </a:r>
            <a:endParaRPr sz="1100" dirty="0">
              <a:latin typeface="+mn-lt"/>
            </a:endParaRPr>
          </a:p>
        </p:txBody>
      </p:sp>
      <p:graphicFrame>
        <p:nvGraphicFramePr>
          <p:cNvPr id="151" name="Google Shape;151;p27"/>
          <p:cNvGraphicFramePr/>
          <p:nvPr>
            <p:extLst>
              <p:ext uri="{D42A27DB-BD31-4B8C-83A1-F6EECF244321}">
                <p14:modId xmlns:p14="http://schemas.microsoft.com/office/powerpoint/2010/main" val="3688298268"/>
              </p:ext>
            </p:extLst>
          </p:nvPr>
        </p:nvGraphicFramePr>
        <p:xfrm>
          <a:off x="3791650" y="2631011"/>
          <a:ext cx="4746600" cy="2147650"/>
        </p:xfrm>
        <a:graphic>
          <a:graphicData uri="http://schemas.openxmlformats.org/drawingml/2006/table">
            <a:tbl>
              <a:tblPr>
                <a:noFill/>
                <a:tableStyleId>{12D87217-60CF-44DC-AC63-44FEEA4B27A6}</a:tableStyleId>
              </a:tblPr>
              <a:tblGrid>
                <a:gridCol w="113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 dirty="0">
                          <a:latin typeface="+mn-lt"/>
                        </a:rPr>
                        <a:t>Gender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 dirty="0">
                          <a:latin typeface="+mn-lt"/>
                        </a:rPr>
                        <a:t>Flight Distance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latin typeface="+mn-lt"/>
                        </a:rPr>
                        <a:t>Inflight wifi service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latin typeface="+mn-lt"/>
                        </a:rPr>
                        <a:t>Baggage handling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latin typeface="+mn-lt"/>
                        </a:rPr>
                        <a:t>Customer Type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 dirty="0">
                          <a:latin typeface="+mn-lt"/>
                        </a:rPr>
                        <a:t>Seat comfort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latin typeface="+mn-lt"/>
                        </a:rPr>
                        <a:t>Inflight entertainment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latin typeface="+mn-lt"/>
                        </a:rPr>
                        <a:t>Checkin service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latin typeface="+mn-lt"/>
                        </a:rPr>
                        <a:t>Age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 dirty="0">
                          <a:latin typeface="+mn-lt"/>
                        </a:rPr>
                        <a:t>Departure/Arrival time convenient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 dirty="0">
                          <a:latin typeface="+mn-lt"/>
                        </a:rPr>
                        <a:t>Online support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latin typeface="+mn-lt"/>
                        </a:rPr>
                        <a:t>Cleanliness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latin typeface="+mn-lt"/>
                        </a:rPr>
                        <a:t>Type of Travel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 dirty="0">
                          <a:latin typeface="+mn-lt"/>
                        </a:rPr>
                        <a:t>Food and drink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 dirty="0">
                          <a:latin typeface="+mn-lt"/>
                        </a:rPr>
                        <a:t>Ease of Online booking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latin typeface="+mn-lt"/>
                        </a:rPr>
                        <a:t>Online boarding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latin typeface="+mn-lt"/>
                        </a:rPr>
                        <a:t>Class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latin typeface="+mn-lt"/>
                        </a:rPr>
                        <a:t>Gate location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 dirty="0">
                          <a:latin typeface="+mn-lt"/>
                        </a:rPr>
                        <a:t>On-board service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 dirty="0">
                          <a:latin typeface="+mn-lt"/>
                        </a:rPr>
                        <a:t> 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latin typeface="+mn-lt"/>
                        </a:rPr>
                        <a:t>Arrival Delay in Minutes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latin typeface="+mn-lt"/>
                        </a:rPr>
                        <a:t>Departure Delay in Minutes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latin typeface="+mn-lt"/>
                        </a:rPr>
                        <a:t>Leg room service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 dirty="0">
                          <a:latin typeface="+mn-lt"/>
                        </a:rPr>
                        <a:t> 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2" name="Google Shape;152;p27"/>
          <p:cNvGraphicFramePr/>
          <p:nvPr>
            <p:extLst>
              <p:ext uri="{D42A27DB-BD31-4B8C-83A1-F6EECF244321}">
                <p14:modId xmlns:p14="http://schemas.microsoft.com/office/powerpoint/2010/main" val="3654352271"/>
              </p:ext>
            </p:extLst>
          </p:nvPr>
        </p:nvGraphicFramePr>
        <p:xfrm>
          <a:off x="523389" y="2631011"/>
          <a:ext cx="1372625" cy="302000"/>
        </p:xfrm>
        <a:graphic>
          <a:graphicData uri="http://schemas.openxmlformats.org/drawingml/2006/table">
            <a:tbl>
              <a:tblPr firstRow="1" bandRow="1">
                <a:noFill/>
                <a:tableStyleId>{45B9379A-3770-433E-94FE-36043AC555C6}</a:tableStyleId>
              </a:tblPr>
              <a:tblGrid>
                <a:gridCol w="137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Satisfaction</a:t>
                      </a:r>
                      <a:endParaRPr sz="1000" b="1" dirty="0">
                        <a:latin typeface="+mn-lt"/>
                      </a:endParaRPr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E8A475-FCB9-4DA6-81D5-AD5A6628961E}"/>
              </a:ext>
            </a:extLst>
          </p:cNvPr>
          <p:cNvSpPr txBox="1"/>
          <p:nvPr/>
        </p:nvSpPr>
        <p:spPr>
          <a:xfrm>
            <a:off x="3289005" y="49619"/>
            <a:ext cx="504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76940-3E9E-4947-AE15-65A69533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4" y="591206"/>
            <a:ext cx="4366437" cy="1839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ADC206-7F22-4C3C-B2A2-32F6002C6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851" y="591206"/>
            <a:ext cx="4366437" cy="18881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1B533-A307-4F7F-AB5B-DCC36910386B}"/>
              </a:ext>
            </a:extLst>
          </p:cNvPr>
          <p:cNvSpPr txBox="1"/>
          <p:nvPr/>
        </p:nvSpPr>
        <p:spPr>
          <a:xfrm>
            <a:off x="3366977" y="2571750"/>
            <a:ext cx="350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u="sng" dirty="0"/>
              <a:t>Delete Null Values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7B8054-19E5-4B75-A015-7A9D2F31C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76" y="3011966"/>
            <a:ext cx="7863750" cy="135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0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2345356" y="131281"/>
            <a:ext cx="4453287" cy="616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6350" lvl="0" algn="ctr">
              <a:buSzPts val="2100"/>
            </a:pPr>
            <a:r>
              <a:rPr lang="en-IN" sz="2800" b="1" u="sng" dirty="0">
                <a:latin typeface="+mj-lt"/>
              </a:rPr>
              <a:t>Feature Engineering</a:t>
            </a:r>
            <a:endParaRPr lang="en-IN" sz="2800" dirty="0">
              <a:latin typeface="+mj-lt"/>
            </a:endParaRPr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7670495" y="812105"/>
            <a:ext cx="783080" cy="68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 dirty="0"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2"/>
          </p:nvPr>
        </p:nvSpPr>
        <p:spPr>
          <a:xfrm>
            <a:off x="215893" y="872952"/>
            <a:ext cx="8840128" cy="74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 dirty="0">
                <a:latin typeface="+mn-lt"/>
              </a:rPr>
              <a:t>As the data contained categorical values. Thus it was necessary to convert it into dummy variables.</a:t>
            </a:r>
            <a:endParaRPr sz="1100" dirty="0">
              <a:latin typeface="+mn-lt"/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 dirty="0">
                <a:latin typeface="+mn-lt"/>
              </a:rPr>
              <a:t>We converted the below columns accordingly:</a:t>
            </a:r>
            <a:endParaRPr sz="1100" dirty="0">
              <a:latin typeface="+mn-lt"/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 b="1" u="sng" dirty="0"/>
          </a:p>
        </p:txBody>
      </p:sp>
      <p:graphicFrame>
        <p:nvGraphicFramePr>
          <p:cNvPr id="160" name="Google Shape;160;p28"/>
          <p:cNvGraphicFramePr/>
          <p:nvPr>
            <p:extLst>
              <p:ext uri="{D42A27DB-BD31-4B8C-83A1-F6EECF244321}">
                <p14:modId xmlns:p14="http://schemas.microsoft.com/office/powerpoint/2010/main" val="2449544405"/>
              </p:ext>
            </p:extLst>
          </p:nvPr>
        </p:nvGraphicFramePr>
        <p:xfrm>
          <a:off x="2300706" y="1807980"/>
          <a:ext cx="4898175" cy="1409800"/>
        </p:xfrm>
        <a:graphic>
          <a:graphicData uri="http://schemas.openxmlformats.org/drawingml/2006/table">
            <a:tbl>
              <a:tblPr firstRow="1" bandRow="1">
                <a:noFill/>
                <a:tableStyleId>{541E0185-A9F2-420E-9D59-E71A8F571463}</a:tableStyleId>
              </a:tblPr>
              <a:tblGrid>
                <a:gridCol w="163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Column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Stated as 1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Stated as 0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Satisfaction</a:t>
                      </a:r>
                      <a:endParaRPr sz="11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Satisfied</a:t>
                      </a:r>
                      <a:endParaRPr sz="11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Dissatisfied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Gender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Female</a:t>
                      </a:r>
                      <a:endParaRPr sz="11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Male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Customer Type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Loyal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Disloyal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Type of Travel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Business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Personal</a:t>
                      </a:r>
                      <a:endParaRPr sz="1100" dirty="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1" name="Google Shape;161;p28"/>
          <p:cNvGraphicFramePr/>
          <p:nvPr>
            <p:extLst>
              <p:ext uri="{D42A27DB-BD31-4B8C-83A1-F6EECF244321}">
                <p14:modId xmlns:p14="http://schemas.microsoft.com/office/powerpoint/2010/main" val="4178491131"/>
              </p:ext>
            </p:extLst>
          </p:nvPr>
        </p:nvGraphicFramePr>
        <p:xfrm>
          <a:off x="2300706" y="3267198"/>
          <a:ext cx="4898175" cy="281960"/>
        </p:xfrm>
        <a:graphic>
          <a:graphicData uri="http://schemas.openxmlformats.org/drawingml/2006/table">
            <a:tbl>
              <a:tblPr firstRow="1" bandRow="1">
                <a:noFill/>
                <a:tableStyleId>{8E81B623-6D6F-404B-A17E-CC42F74E6D25}</a:tableStyleId>
              </a:tblPr>
              <a:tblGrid>
                <a:gridCol w="2530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8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Class</a:t>
                      </a:r>
                      <a:endParaRPr sz="11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Business class as Reference</a:t>
                      </a:r>
                      <a:endParaRPr sz="1100" dirty="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95B1C04-3900-43C6-8597-803E22422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5" y="3737002"/>
            <a:ext cx="8807605" cy="358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06742B-B30D-4F6D-885F-E5CB176E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4" y="383924"/>
            <a:ext cx="8961386" cy="335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97209D-48A4-4611-B662-0EF6CA1BB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14" y="859908"/>
            <a:ext cx="882396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C68AE6-9CE1-4223-B15F-69533EC8B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74" y="1305412"/>
            <a:ext cx="8900426" cy="777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40EF96-CD9D-48B2-AFF7-AF976D5CC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153" y="2139359"/>
            <a:ext cx="8789847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/>
        </p:nvSpPr>
        <p:spPr>
          <a:xfrm>
            <a:off x="233534" y="0"/>
            <a:ext cx="7941600" cy="9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 dirty="0">
                <a:latin typeface="+mn-lt"/>
                <a:ea typeface="Calibri"/>
                <a:cs typeface="Calibri"/>
                <a:sym typeface="Calibri"/>
              </a:rPr>
              <a:t>Correlation Matrix</a:t>
            </a:r>
            <a:endParaRPr sz="2800" b="1" u="sng" dirty="0"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13" y="641061"/>
            <a:ext cx="7048500" cy="440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747</Words>
  <Application>Microsoft Office PowerPoint</Application>
  <PresentationFormat>On-screen Show (16:9)</PresentationFormat>
  <Paragraphs>136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Noto Sans Symbols</vt:lpstr>
      <vt:lpstr>Simple Light</vt:lpstr>
      <vt:lpstr>Office Theme</vt:lpstr>
      <vt:lpstr>Python Project</vt:lpstr>
      <vt:lpstr>Why Python over SPSS or R language for this analysis?</vt:lpstr>
      <vt:lpstr>Why was this data set selected?</vt:lpstr>
      <vt:lpstr>Literature review of previous work on this data set</vt:lpstr>
      <vt:lpstr>Problem Statement</vt:lpstr>
      <vt:lpstr>PowerPoint Presentation</vt:lpstr>
      <vt:lpstr>Feature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Buisness Implication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Alankan –Cognizance 2020</dc:title>
  <dc:creator>Nitin Yadav</dc:creator>
  <cp:lastModifiedBy>Anti Mage</cp:lastModifiedBy>
  <cp:revision>23</cp:revision>
  <dcterms:modified xsi:type="dcterms:W3CDTF">2020-03-19T14:44:30Z</dcterms:modified>
</cp:coreProperties>
</file>