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66" r:id="rId4"/>
    <p:sldId id="258" r:id="rId5"/>
    <p:sldId id="259" r:id="rId6"/>
    <p:sldId id="265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i Mage" initials="AM" lastIdx="1" clrIdx="0">
    <p:extLst>
      <p:ext uri="{19B8F6BF-5375-455C-9EA6-DF929625EA0E}">
        <p15:presenceInfo xmlns:p15="http://schemas.microsoft.com/office/powerpoint/2012/main" userId="Anti Mag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68317-DB30-4EA3-8464-4700E1B6890C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05C12-957B-484F-85A7-6325C9EEB8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164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1292a39f8_16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g81292a39f8_16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1292a39f8_22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81292a39f8_2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B631-45C0-4453-BCDC-961B1C224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716D8-1614-47AE-8359-AAC9ED575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21F72-CFBA-4240-BB28-268C4F89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D581-F04B-4D07-BFBF-C52E9122B301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E59B-1A31-435D-946D-65A269A6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09DCE-FE31-4BDA-BAC6-E25779A2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5EB3-6DA3-4D38-B82E-011600967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89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06FC-9792-4830-B264-FE254558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C050F-571B-4815-A887-1201331B0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98382-6018-46AA-A424-515E878E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D581-F04B-4D07-BFBF-C52E9122B301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69C4-8BF2-4F9E-BE87-0DA19FF7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CA09C-6422-4AD6-AC67-06C1A4E2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5EB3-6DA3-4D38-B82E-011600967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605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C162F-48F1-417C-A62C-928F064BA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95CDF-B1D6-4360-B607-BABC97CBC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B629D-35EC-4056-A361-E355753F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D581-F04B-4D07-BFBF-C52E9122B301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87A3D-4559-447E-AFD7-360E07DE1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C0591-81C5-4A48-8440-1DE64D49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5EB3-6DA3-4D38-B82E-011600967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99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D2A6-F694-4C37-92F6-29085304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9389-AE2A-4DCE-A4C2-2BF1FDA0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A79BE-D279-4130-A8CD-397A701D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D581-F04B-4D07-BFBF-C52E9122B301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5525-6641-45D3-9456-1804E360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69ACC-D2D3-42B5-8470-B0C605E2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5EB3-6DA3-4D38-B82E-011600967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4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119F-972C-43C2-8D27-D0E24DFC9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F6067-3EFB-4270-ABF6-447B8AD39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DADF5-E037-42E8-849F-AD8D6D19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D581-F04B-4D07-BFBF-C52E9122B301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DC83A-530F-4A9C-9273-2B31C6DE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BA05C-FF41-4C28-933E-1BB844D9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5EB3-6DA3-4D38-B82E-011600967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30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D61B-E944-4AF5-B29E-82370F6D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62203-FB9C-4BDA-BA7E-033125AA1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0DA57-993D-490C-9CEA-31483403D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9F515-06D5-44AF-82DB-D99B3030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D581-F04B-4D07-BFBF-C52E9122B301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EDFB0-BBA3-4F04-9CD4-94FC2B1A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49B25-1817-4848-80D6-F8EF8F9F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5EB3-6DA3-4D38-B82E-011600967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39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7E81-04D3-469A-BC6E-D2A634A3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B16F8-8D43-47C8-8644-6094DC2E8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AD6E4-E8D0-4F8E-A17B-02F05D61A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A0B42-40B0-4856-B12E-EEF4D2A4A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FBEE2-312B-4871-B89A-0229974B6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7CC4B-0517-4E2C-8868-545E6B79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D581-F04B-4D07-BFBF-C52E9122B301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15B9D-E4FD-49E9-B600-FD77F881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E8946-52BA-4461-AFEA-CA28387D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5EB3-6DA3-4D38-B82E-011600967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39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26F8-82C4-44B8-A7DE-E5742F4A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697FF-3301-4DC2-A5C6-E7859F97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D581-F04B-4D07-BFBF-C52E9122B301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008F9-7ADB-4F8B-8F2E-36E8EE8E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6F797-B364-42EB-A215-20C5FA06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5EB3-6DA3-4D38-B82E-011600967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1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3E5F3-16F0-408E-ABF5-3B31D44F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D581-F04B-4D07-BFBF-C52E9122B301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03DB3-D5FE-45D6-928E-ED4BEF1A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67913-90FD-40F1-9976-F59C6C81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5EB3-6DA3-4D38-B82E-011600967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8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D0B4-F4C7-421E-934E-38A56F53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1F88-7AA6-4FF7-A4C5-BEABC34B3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5700D-4707-40B9-B6E9-F5FDC899C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C40F4-417C-48F6-8F45-480E7CF7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D581-F04B-4D07-BFBF-C52E9122B301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FECA8-9D4D-4908-9097-38A85C17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02DB6-A6AD-4314-86F6-BB924DB8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5EB3-6DA3-4D38-B82E-011600967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11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7653-AEC7-44A6-98DA-60A9A4D1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136C5D-38F7-4C75-97B7-F7862344A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499C9-D663-4724-A8FC-C38ED2C0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21BF4-74C2-4E4F-8E13-C6981161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0D581-F04B-4D07-BFBF-C52E9122B301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C7DE5-22FD-4D2D-927A-83755532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CD744-9BD6-403F-9609-B1C80840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5EB3-6DA3-4D38-B82E-011600967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9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F9ADE4-F408-4485-9404-0B51ECEF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9D333-FAF9-45D1-A99E-329FD5D7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FD461-35F6-4585-B107-E27214E41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0D581-F04B-4D07-BFBF-C52E9122B301}" type="datetimeFigureOut">
              <a:rPr lang="en-IN" smtClean="0"/>
              <a:t>12-03-2020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9D06-87F5-46A5-BE53-EDB0E0BAD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1702C-0BEF-48E7-8247-707AB9FF7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5EB3-6DA3-4D38-B82E-011600967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47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ctrTitle"/>
          </p:nvPr>
        </p:nvSpPr>
        <p:spPr>
          <a:xfrm>
            <a:off x="997647" y="537200"/>
            <a:ext cx="11360800" cy="77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500"/>
            </a:pPr>
            <a:r>
              <a:rPr lang="en-IN" sz="3600" b="1" dirty="0"/>
              <a:t>Analytics Case Study</a:t>
            </a:r>
            <a:endParaRPr sz="3600" b="1" dirty="0"/>
          </a:p>
        </p:txBody>
      </p:sp>
      <p:sp>
        <p:nvSpPr>
          <p:cNvPr id="137" name="Google Shape;137;p26"/>
          <p:cNvSpPr txBox="1">
            <a:spLocks noGrp="1"/>
          </p:cNvSpPr>
          <p:nvPr>
            <p:ph type="subTitle" idx="1"/>
          </p:nvPr>
        </p:nvSpPr>
        <p:spPr>
          <a:xfrm>
            <a:off x="578177" y="200492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Birla Institute of Technology &amp; Science (BITS),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Pilani</a:t>
            </a:r>
            <a:endParaRPr sz="1867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166540" y="2507917"/>
            <a:ext cx="11858920" cy="2192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ts val="1800"/>
            </a:pPr>
            <a:r>
              <a:rPr lang="en-IN" sz="2400" dirty="0" err="1">
                <a:solidFill>
                  <a:srgbClr val="7030A0"/>
                </a:solidFill>
              </a:rPr>
              <a:t>Harshil</a:t>
            </a:r>
            <a:r>
              <a:rPr lang="en-IN" sz="2400" dirty="0">
                <a:solidFill>
                  <a:srgbClr val="7030A0"/>
                </a:solidFill>
              </a:rPr>
              <a:t> Mehta</a:t>
            </a:r>
          </a:p>
          <a:p>
            <a:pPr algn="ctr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ts val="1800"/>
            </a:pPr>
            <a:r>
              <a:rPr lang="en-IN" sz="2400" dirty="0">
                <a:solidFill>
                  <a:srgbClr val="7030A0"/>
                </a:solidFill>
              </a:rPr>
              <a:t>Ankur Kumar Singh</a:t>
            </a:r>
          </a:p>
          <a:p>
            <a:pPr algn="ctr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ts val="1800"/>
            </a:pPr>
            <a:r>
              <a:rPr lang="en-IN" sz="2400" dirty="0">
                <a:solidFill>
                  <a:srgbClr val="7030A0"/>
                </a:solidFill>
              </a:rPr>
              <a:t>Nitin Yadav</a:t>
            </a:r>
          </a:p>
          <a:p>
            <a:pPr algn="ctr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ts val="1800"/>
            </a:pPr>
            <a:r>
              <a:rPr lang="en-IN" sz="2400" dirty="0" err="1">
                <a:solidFill>
                  <a:srgbClr val="7030A0"/>
                </a:solidFill>
              </a:rPr>
              <a:t>Sayantan</a:t>
            </a:r>
            <a:r>
              <a:rPr lang="en-IN" sz="2400" dirty="0">
                <a:solidFill>
                  <a:srgbClr val="7030A0"/>
                </a:solidFill>
              </a:rPr>
              <a:t> Jana</a:t>
            </a:r>
            <a:endParaRPr sz="2400" b="1" dirty="0">
              <a:solidFill>
                <a:srgbClr val="7030A0"/>
              </a:solidFill>
            </a:endParaRPr>
          </a:p>
          <a:p>
            <a:pPr algn="ctr">
              <a:lnSpc>
                <a:spcPct val="90000"/>
              </a:lnSpc>
              <a:spcBef>
                <a:spcPts val="1067"/>
              </a:spcBef>
            </a:pPr>
            <a:endParaRPr sz="2400" dirty="0">
              <a:solidFill>
                <a:srgbClr val="274E13"/>
              </a:solidFill>
            </a:endParaRPr>
          </a:p>
          <a:p>
            <a:pPr algn="ctr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ts val="1800"/>
            </a:pPr>
            <a:r>
              <a:rPr lang="en" sz="2400" dirty="0">
                <a:solidFill>
                  <a:srgbClr val="274E13"/>
                </a:solidFill>
              </a:rPr>
              <a:t>WELINGKAR INSTITUTE OF MANAGEMENT DEVELOPMENT &amp; RESEARCH ,MUMBAI</a:t>
            </a:r>
            <a:endParaRPr sz="2400" dirty="0">
              <a:solidFill>
                <a:srgbClr val="274E13"/>
              </a:solidFill>
            </a:endParaRPr>
          </a:p>
          <a:p>
            <a:endParaRPr sz="2400" dirty="0"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367" y="5940167"/>
            <a:ext cx="3889400" cy="7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DD9E4A-7498-44A8-8D96-CBB4B7649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970" y="0"/>
            <a:ext cx="3016577" cy="20361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4B1E4B-662C-432F-85D6-16E8D1B1888B}"/>
              </a:ext>
            </a:extLst>
          </p:cNvPr>
          <p:cNvSpPr txBox="1"/>
          <p:nvPr/>
        </p:nvSpPr>
        <p:spPr>
          <a:xfrm>
            <a:off x="3104561" y="245097"/>
            <a:ext cx="6617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/>
              <a:t>Comparison of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37CC2-6A1E-436B-88FA-31174087C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310" y="1532562"/>
            <a:ext cx="4259816" cy="1700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3F24CB-A2B2-4403-8237-D7C9E362F85A}"/>
              </a:ext>
            </a:extLst>
          </p:cNvPr>
          <p:cNvSpPr txBox="1"/>
          <p:nvPr/>
        </p:nvSpPr>
        <p:spPr>
          <a:xfrm>
            <a:off x="452487" y="3770722"/>
            <a:ext cx="11019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Conclusion: </a:t>
            </a:r>
            <a:r>
              <a:rPr lang="en-IN" dirty="0"/>
              <a:t>It is seen that among the above algorithms </a:t>
            </a:r>
            <a:r>
              <a:rPr lang="en-IN" b="1" dirty="0"/>
              <a:t>Decision Tree </a:t>
            </a:r>
            <a:r>
              <a:rPr lang="en-IN" dirty="0"/>
              <a:t>has the most promising F1-Score (Harmonic mean of precision and recall). Also KNN showed good scores too. </a:t>
            </a:r>
          </a:p>
          <a:p>
            <a:endParaRPr lang="en-IN" dirty="0"/>
          </a:p>
          <a:p>
            <a:r>
              <a:rPr lang="en-IN" dirty="0"/>
              <a:t>So the model will be at its peak performance if any of these two algorithms are used to predict the default risk of a customer.</a:t>
            </a:r>
          </a:p>
        </p:txBody>
      </p:sp>
    </p:spTree>
    <p:extLst>
      <p:ext uri="{BB962C8B-B14F-4D97-AF65-F5344CB8AC3E}">
        <p14:creationId xmlns:p14="http://schemas.microsoft.com/office/powerpoint/2010/main" val="216179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2C92B-7F8A-4127-8928-59289EFBF990}"/>
              </a:ext>
            </a:extLst>
          </p:cNvPr>
          <p:cNvSpPr txBox="1"/>
          <p:nvPr/>
        </p:nvSpPr>
        <p:spPr>
          <a:xfrm>
            <a:off x="3497344" y="122548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/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D6919-FC0B-4C2A-83D0-5903D8985EC1}"/>
              </a:ext>
            </a:extLst>
          </p:cNvPr>
          <p:cNvSpPr txBox="1"/>
          <p:nvPr/>
        </p:nvSpPr>
        <p:spPr>
          <a:xfrm>
            <a:off x="688157" y="1216058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find if a customer will default his loan considering various significant factors.</a:t>
            </a:r>
          </a:p>
          <a:p>
            <a:endParaRPr lang="en-IN" dirty="0"/>
          </a:p>
          <a:p>
            <a:r>
              <a:rPr lang="en-IN" dirty="0"/>
              <a:t>Thus build a risk model which will assess the risk of a customer defaulting after cross-selling the personal loan.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20326-2390-40FD-A202-CAD19D16404C}"/>
              </a:ext>
            </a:extLst>
          </p:cNvPr>
          <p:cNvSpPr txBox="1"/>
          <p:nvPr/>
        </p:nvSpPr>
        <p:spPr>
          <a:xfrm>
            <a:off x="746812" y="3047700"/>
            <a:ext cx="3459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Target Variable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A1243B6-3737-4C5C-B9AE-E207E9E4B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7484"/>
              </p:ext>
            </p:extLst>
          </p:nvPr>
        </p:nvGraphicFramePr>
        <p:xfrm>
          <a:off x="688157" y="3632966"/>
          <a:ext cx="2021525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21525">
                  <a:extLst>
                    <a:ext uri="{9D8B030D-6E8A-4147-A177-3AD203B41FA5}">
                      <a16:colId xmlns:a16="http://schemas.microsoft.com/office/drawing/2014/main" val="946702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71917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F61DCD7-4925-4F36-94C6-0E62411EF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49098"/>
              </p:ext>
            </p:extLst>
          </p:nvPr>
        </p:nvGraphicFramePr>
        <p:xfrm>
          <a:off x="3910027" y="3317135"/>
          <a:ext cx="8128002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675622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718732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49470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77784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852969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5648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01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09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89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78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5776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FB640B9-1CA9-44E2-89EA-26CADF8CED9C}"/>
              </a:ext>
            </a:extLst>
          </p:cNvPr>
          <p:cNvSpPr txBox="1"/>
          <p:nvPr/>
        </p:nvSpPr>
        <p:spPr>
          <a:xfrm>
            <a:off x="7022969" y="2778265"/>
            <a:ext cx="4279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Given Data</a:t>
            </a:r>
          </a:p>
        </p:txBody>
      </p:sp>
    </p:spTree>
    <p:extLst>
      <p:ext uri="{BB962C8B-B14F-4D97-AF65-F5344CB8AC3E}">
        <p14:creationId xmlns:p14="http://schemas.microsoft.com/office/powerpoint/2010/main" val="18283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459805-61FF-4D04-AF4C-A9C136433149}"/>
              </a:ext>
            </a:extLst>
          </p:cNvPr>
          <p:cNvSpPr txBox="1"/>
          <p:nvPr/>
        </p:nvSpPr>
        <p:spPr>
          <a:xfrm>
            <a:off x="3761296" y="94267"/>
            <a:ext cx="7334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/>
              <a:t>Data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60858-EA93-4918-A501-FDEE3DFC5D42}"/>
              </a:ext>
            </a:extLst>
          </p:cNvPr>
          <p:cNvSpPr txBox="1"/>
          <p:nvPr/>
        </p:nvSpPr>
        <p:spPr>
          <a:xfrm>
            <a:off x="1470583" y="949360"/>
            <a:ext cx="1150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preliminary data visualization helps to summarize the data and also enlighten the next steps.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D2715-FCCF-48E2-AAF0-C850BDFDE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0" y="1500548"/>
            <a:ext cx="3749067" cy="2477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D93C36-D098-4F3B-9EA1-57780D5C3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791" y="1500548"/>
            <a:ext cx="3763268" cy="2477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32C196-DF8C-4701-B2C7-005433683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64" y="4125318"/>
            <a:ext cx="3592563" cy="2374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BC11EA-340B-4636-AEC8-C794C7D503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40" y="1529863"/>
            <a:ext cx="3592563" cy="2418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BD4CE7-4A00-4D5D-BB2B-8610AC2E26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74831"/>
            <a:ext cx="3662435" cy="24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4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85ABA-C003-4178-8A2F-58C814ED05E0}"/>
              </a:ext>
            </a:extLst>
          </p:cNvPr>
          <p:cNvSpPr txBox="1"/>
          <p:nvPr/>
        </p:nvSpPr>
        <p:spPr>
          <a:xfrm>
            <a:off x="3949831" y="311085"/>
            <a:ext cx="68909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/>
              <a:t>Data Preparation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5E9B6-3B01-4968-9762-1C6D70235ADD}"/>
              </a:ext>
            </a:extLst>
          </p:cNvPr>
          <p:cNvSpPr txBox="1"/>
          <p:nvPr/>
        </p:nvSpPr>
        <p:spPr>
          <a:xfrm>
            <a:off x="471340" y="1385740"/>
            <a:ext cx="113687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Deletion of missing values: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During the data preparation we found that the columns V21,V23,V24,V26,V27 has over 80% missing values. So these columns are dropped.</a:t>
            </a:r>
          </a:p>
          <a:p>
            <a:endParaRPr lang="en-IN" dirty="0"/>
          </a:p>
          <a:p>
            <a:r>
              <a:rPr lang="en-IN" dirty="0"/>
              <a:t>The columns ranging to V4-V17 has exactly 34480 values missing from each one them. Imputing the data with any method will create a bias in the model. So we are better off without them.</a:t>
            </a:r>
          </a:p>
          <a:p>
            <a:endParaRPr lang="en-IN" dirty="0"/>
          </a:p>
          <a:p>
            <a:r>
              <a:rPr lang="en-IN" sz="2400" b="1" dirty="0"/>
              <a:t>Imputing missing values:</a:t>
            </a:r>
          </a:p>
          <a:p>
            <a:endParaRPr lang="en-IN" sz="2400" b="1" dirty="0"/>
          </a:p>
          <a:p>
            <a:r>
              <a:rPr lang="en-IN" dirty="0"/>
              <a:t>V25 column has 15061 missing values. As per the box plot </a:t>
            </a:r>
          </a:p>
          <a:p>
            <a:r>
              <a:rPr lang="en-IN" dirty="0"/>
              <a:t>it has many </a:t>
            </a:r>
            <a:r>
              <a:rPr lang="en-IN" dirty="0" err="1"/>
              <a:t>outliers.So</a:t>
            </a:r>
            <a:r>
              <a:rPr lang="en-IN" dirty="0"/>
              <a:t> we imputed the values with the median </a:t>
            </a:r>
          </a:p>
          <a:p>
            <a:r>
              <a:rPr lang="en-IN" dirty="0"/>
              <a:t>of this column.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88E66-0576-463A-9E8B-EA94EB249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92" y="3659710"/>
            <a:ext cx="4584569" cy="245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0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6CDC0E-573D-4046-BA61-6E98D8DD1AE7}"/>
              </a:ext>
            </a:extLst>
          </p:cNvPr>
          <p:cNvSpPr txBox="1"/>
          <p:nvPr/>
        </p:nvSpPr>
        <p:spPr>
          <a:xfrm>
            <a:off x="3761296" y="207389"/>
            <a:ext cx="6985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/>
              <a:t>Feature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71CEE-B548-47A8-B370-3786087C6B01}"/>
              </a:ext>
            </a:extLst>
          </p:cNvPr>
          <p:cNvSpPr txBox="1"/>
          <p:nvPr/>
        </p:nvSpPr>
        <p:spPr>
          <a:xfrm>
            <a:off x="537328" y="1178351"/>
            <a:ext cx="1134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columns </a:t>
            </a:r>
            <a:r>
              <a:rPr lang="en-IN" b="1" dirty="0"/>
              <a:t>V10,V13,V14,V15,V31 </a:t>
            </a:r>
            <a:r>
              <a:rPr lang="en-IN" dirty="0"/>
              <a:t>has categorical values. So we transformed them as follows:</a:t>
            </a:r>
            <a:endParaRPr lang="en-IN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193FBF-A635-4C0A-A33B-267D5C52D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74095"/>
              </p:ext>
            </p:extLst>
          </p:nvPr>
        </p:nvGraphicFramePr>
        <p:xfrm>
          <a:off x="1711488" y="1964004"/>
          <a:ext cx="812799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160977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949139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626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As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Other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1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V10 (Vehicle 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MO,MC,TL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29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V14 (Employment)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Housewife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PENS,SAL,SELF,STUDENT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43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V15 (Residence)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Owned by 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OWNED,RENT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72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V31 (Tier)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TIER2,TIER3,TIER4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234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V13 (Gender)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Male=1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Female=0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0853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5265736-F300-42E6-8947-658E61460DB7}"/>
              </a:ext>
            </a:extLst>
          </p:cNvPr>
          <p:cNvSpPr txBox="1"/>
          <p:nvPr/>
        </p:nvSpPr>
        <p:spPr>
          <a:xfrm>
            <a:off x="575035" y="4732256"/>
            <a:ext cx="1040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Also column V22 ( No of new loans in last 3 months) has all values as zero. So it is dropped.</a:t>
            </a:r>
          </a:p>
        </p:txBody>
      </p:sp>
    </p:spTree>
    <p:extLst>
      <p:ext uri="{BB962C8B-B14F-4D97-AF65-F5344CB8AC3E}">
        <p14:creationId xmlns:p14="http://schemas.microsoft.com/office/powerpoint/2010/main" val="148070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44FFB-95C6-47CF-B4DA-915A1B496689}"/>
              </a:ext>
            </a:extLst>
          </p:cNvPr>
          <p:cNvSpPr txBox="1"/>
          <p:nvPr/>
        </p:nvSpPr>
        <p:spPr>
          <a:xfrm>
            <a:off x="4826525" y="254524"/>
            <a:ext cx="8663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u="sng" dirty="0"/>
              <a:t>SMOTE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ED3C81-43ED-456E-BF3F-54F01DEE9B97}"/>
              </a:ext>
            </a:extLst>
          </p:cNvPr>
          <p:cNvSpPr txBox="1"/>
          <p:nvPr/>
        </p:nvSpPr>
        <p:spPr>
          <a:xfrm>
            <a:off x="584462" y="1463076"/>
            <a:ext cx="11302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Synthetic Minority Over-sampling Technique </a:t>
            </a:r>
            <a:r>
              <a:rPr lang="en-IN" dirty="0"/>
              <a:t>is used in thee dataset because there is an imbalance in the data points regarding defaulters and non-defaulters. This creates a bias in the model development . To overcome this SMOTE method is used to synthetically create balanced data points.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30F556-5602-47DE-95FD-A23CB1D14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839" y="2763962"/>
            <a:ext cx="5093860" cy="33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8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7F8B7-C500-46EF-ABE4-D3452D95E67E}"/>
              </a:ext>
            </a:extLst>
          </p:cNvPr>
          <p:cNvSpPr txBox="1"/>
          <p:nvPr/>
        </p:nvSpPr>
        <p:spPr>
          <a:xfrm>
            <a:off x="4110087" y="169682"/>
            <a:ext cx="7899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/>
              <a:t>Feature Ranking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DCE13-7DA6-4B18-AD4C-487AF56838BE}"/>
              </a:ext>
            </a:extLst>
          </p:cNvPr>
          <p:cNvSpPr txBox="1"/>
          <p:nvPr/>
        </p:nvSpPr>
        <p:spPr>
          <a:xfrm>
            <a:off x="1102936" y="933253"/>
            <a:ext cx="10133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RFE , Linear Regression , Ridge , Lasso , Random Forest  - These methods are used and a mean Feature ranking is developed</a:t>
            </a:r>
            <a:r>
              <a:rPr lang="en-IN" sz="16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.</a:t>
            </a:r>
            <a:endParaRPr lang="en-IN" sz="12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5ADF9A-D2CE-4A4B-A3E9-E91A59A4D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9" y="1593899"/>
            <a:ext cx="11896627" cy="509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90CF6C-4859-4B97-8E42-0D74785FD0B5}"/>
              </a:ext>
            </a:extLst>
          </p:cNvPr>
          <p:cNvSpPr txBox="1"/>
          <p:nvPr/>
        </p:nvSpPr>
        <p:spPr>
          <a:xfrm>
            <a:off x="2102178" y="273377"/>
            <a:ext cx="9888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/>
              <a:t>Exclusion of non-significant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09AD2C-72D2-4216-80F4-77C9AC4BE070}"/>
              </a:ext>
            </a:extLst>
          </p:cNvPr>
          <p:cNvSpPr txBox="1"/>
          <p:nvPr/>
        </p:nvSpPr>
        <p:spPr>
          <a:xfrm>
            <a:off x="537328" y="1234911"/>
            <a:ext cx="10718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feature ranking graph tells that the features </a:t>
            </a:r>
            <a:r>
              <a:rPr lang="en-IN" b="1" dirty="0"/>
              <a:t>V25,V20,V7,V6,V12,emp_PENS </a:t>
            </a:r>
            <a:r>
              <a:rPr lang="en-IN" dirty="0"/>
              <a:t>have negligible impact on the target variable. So they are dropped from the final model.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4C451-10D5-4BFE-AB08-65F39671ECF2}"/>
              </a:ext>
            </a:extLst>
          </p:cNvPr>
          <p:cNvSpPr txBox="1"/>
          <p:nvPr/>
        </p:nvSpPr>
        <p:spPr>
          <a:xfrm>
            <a:off x="791852" y="2271860"/>
            <a:ext cx="695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Significant features for the final model 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371451E-3C6B-48A9-915C-5304E7E36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061035"/>
              </p:ext>
            </p:extLst>
          </p:nvPr>
        </p:nvGraphicFramePr>
        <p:xfrm>
          <a:off x="1036947" y="3226209"/>
          <a:ext cx="9445660" cy="1981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89132">
                  <a:extLst>
                    <a:ext uri="{9D8B030D-6E8A-4147-A177-3AD203B41FA5}">
                      <a16:colId xmlns:a16="http://schemas.microsoft.com/office/drawing/2014/main" val="2202940234"/>
                    </a:ext>
                  </a:extLst>
                </a:gridCol>
                <a:gridCol w="1889132">
                  <a:extLst>
                    <a:ext uri="{9D8B030D-6E8A-4147-A177-3AD203B41FA5}">
                      <a16:colId xmlns:a16="http://schemas.microsoft.com/office/drawing/2014/main" val="1155375385"/>
                    </a:ext>
                  </a:extLst>
                </a:gridCol>
                <a:gridCol w="1889132">
                  <a:extLst>
                    <a:ext uri="{9D8B030D-6E8A-4147-A177-3AD203B41FA5}">
                      <a16:colId xmlns:a16="http://schemas.microsoft.com/office/drawing/2014/main" val="2581980376"/>
                    </a:ext>
                  </a:extLst>
                </a:gridCol>
                <a:gridCol w="1889132">
                  <a:extLst>
                    <a:ext uri="{9D8B030D-6E8A-4147-A177-3AD203B41FA5}">
                      <a16:colId xmlns:a16="http://schemas.microsoft.com/office/drawing/2014/main" val="1138842242"/>
                    </a:ext>
                  </a:extLst>
                </a:gridCol>
                <a:gridCol w="1889132">
                  <a:extLst>
                    <a:ext uri="{9D8B030D-6E8A-4147-A177-3AD203B41FA5}">
                      <a16:colId xmlns:a16="http://schemas.microsoft.com/office/drawing/2014/main" val="3468515671"/>
                    </a:ext>
                  </a:extLst>
                </a:gridCol>
              </a:tblGrid>
              <a:tr h="371307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V11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27557"/>
                  </a:ext>
                </a:extLst>
              </a:tr>
              <a:tr h="371307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V13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V16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V17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V18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V19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674562"/>
                  </a:ext>
                </a:extLst>
              </a:tr>
              <a:tr h="371307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V28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V29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V30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/>
                        <a:t>Vehc_MO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/>
                        <a:t>Vehc_SC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72742"/>
                  </a:ext>
                </a:extLst>
              </a:tr>
              <a:tr h="371307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/>
                        <a:t>Vehc_Tl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/>
                        <a:t>Emp_SAL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/>
                        <a:t>Emp_SELF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/>
                        <a:t>Emp_STUDENT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Res_OWNED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25052"/>
                  </a:ext>
                </a:extLst>
              </a:tr>
              <a:tr h="371307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/>
                        <a:t>Res_RENT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5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87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/>
        </p:nvSpPr>
        <p:spPr>
          <a:xfrm>
            <a:off x="989801" y="376573"/>
            <a:ext cx="10134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4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 in model implementation</a:t>
            </a:r>
            <a:endParaRPr sz="1467" b="1" u="sng"/>
          </a:p>
        </p:txBody>
      </p:sp>
      <p:sp>
        <p:nvSpPr>
          <p:cNvPr id="186" name="Google Shape;186;p32"/>
          <p:cNvSpPr txBox="1"/>
          <p:nvPr/>
        </p:nvSpPr>
        <p:spPr>
          <a:xfrm>
            <a:off x="329938" y="1432875"/>
            <a:ext cx="11453567" cy="175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used classifier algorithms are used in the model implementation</a:t>
            </a:r>
            <a:endParaRPr sz="1467"/>
          </a:p>
          <a:p>
            <a:pPr algn="ctr"/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7859" indent="-287859"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1467"/>
          </a:p>
          <a:p>
            <a:pPr marL="287859" indent="-287859"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K-nearest neighbours (KNN)</a:t>
            </a:r>
            <a:endParaRPr sz="1467"/>
          </a:p>
          <a:p>
            <a:pPr marL="287859" indent="-287859"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sz="1467"/>
          </a:p>
          <a:p>
            <a:pPr marL="287859" indent="-287859"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Machine (SVM)</a:t>
            </a:r>
            <a:endParaRPr sz="1467"/>
          </a:p>
        </p:txBody>
      </p:sp>
      <p:sp>
        <p:nvSpPr>
          <p:cNvPr id="187" name="Google Shape;187;p32"/>
          <p:cNvSpPr txBox="1"/>
          <p:nvPr/>
        </p:nvSpPr>
        <p:spPr>
          <a:xfrm>
            <a:off x="329937" y="3648174"/>
            <a:ext cx="11274459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split into Train-Test randomly in the following proportion</a:t>
            </a:r>
            <a:endParaRPr sz="1467"/>
          </a:p>
          <a:p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-&gt; 80% </a:t>
            </a:r>
            <a:endParaRPr sz="1467"/>
          </a:p>
          <a:p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  -&gt; 20%</a:t>
            </a:r>
            <a:endParaRPr sz="1467"/>
          </a:p>
          <a:p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is trained with the Train data and validated using the Test data. This has been iterated 5 times and the average results is taken.</a:t>
            </a:r>
            <a:endParaRPr sz="146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638</Words>
  <Application>Microsoft Office PowerPoint</Application>
  <PresentationFormat>Widescreen</PresentationFormat>
  <Paragraphs>128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Noto Sans Symbols</vt:lpstr>
      <vt:lpstr>Office Theme</vt:lpstr>
      <vt:lpstr>Analytics Case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Anti Mage</dc:creator>
  <cp:lastModifiedBy>Anti Mage</cp:lastModifiedBy>
  <cp:revision>12</cp:revision>
  <dcterms:created xsi:type="dcterms:W3CDTF">2020-03-12T14:49:04Z</dcterms:created>
  <dcterms:modified xsi:type="dcterms:W3CDTF">2020-03-12T17:33:08Z</dcterms:modified>
</cp:coreProperties>
</file>