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j-lt"/>
        <a:ea typeface="+mj-ea"/>
        <a:cs typeface="+mj-cs"/>
        <a:sym typeface="Calibri" panose="020F0502020204030204"/>
      </a:defRPr>
    </a:lvl1pPr>
    <a:lvl2pPr indent="228600" defTabSz="457200" latinLnBrk="0">
      <a:spcBef>
        <a:spcPts val="400"/>
      </a:spcBef>
      <a:defRPr sz="1200">
        <a:latin typeface="+mj-lt"/>
        <a:ea typeface="+mj-ea"/>
        <a:cs typeface="+mj-cs"/>
        <a:sym typeface="Calibri" panose="020F0502020204030204"/>
      </a:defRPr>
    </a:lvl2pPr>
    <a:lvl3pPr indent="457200" defTabSz="457200" latinLnBrk="0">
      <a:spcBef>
        <a:spcPts val="400"/>
      </a:spcBef>
      <a:defRPr sz="1200">
        <a:latin typeface="+mj-lt"/>
        <a:ea typeface="+mj-ea"/>
        <a:cs typeface="+mj-cs"/>
        <a:sym typeface="Calibri" panose="020F0502020204030204"/>
      </a:defRPr>
    </a:lvl3pPr>
    <a:lvl4pPr indent="685800" defTabSz="457200" latinLnBrk="0">
      <a:spcBef>
        <a:spcPts val="400"/>
      </a:spcBef>
      <a:defRPr sz="1200">
        <a:latin typeface="+mj-lt"/>
        <a:ea typeface="+mj-ea"/>
        <a:cs typeface="+mj-cs"/>
        <a:sym typeface="Calibri" panose="020F0502020204030204"/>
      </a:defRPr>
    </a:lvl4pPr>
    <a:lvl5pPr indent="914400" defTabSz="457200" latinLnBrk="0">
      <a:spcBef>
        <a:spcPts val="400"/>
      </a:spcBef>
      <a:defRPr sz="1200">
        <a:latin typeface="+mj-lt"/>
        <a:ea typeface="+mj-ea"/>
        <a:cs typeface="+mj-cs"/>
        <a:sym typeface="Calibri" panose="020F0502020204030204"/>
      </a:defRPr>
    </a:lvl5pPr>
    <a:lvl6pPr indent="1143000" defTabSz="457200" latinLnBrk="0">
      <a:spcBef>
        <a:spcPts val="400"/>
      </a:spcBef>
      <a:defRPr sz="1200">
        <a:latin typeface="+mj-lt"/>
        <a:ea typeface="+mj-ea"/>
        <a:cs typeface="+mj-cs"/>
        <a:sym typeface="Calibri" panose="020F0502020204030204"/>
      </a:defRPr>
    </a:lvl6pPr>
    <a:lvl7pPr indent="1371600" defTabSz="457200" latinLnBrk="0">
      <a:spcBef>
        <a:spcPts val="400"/>
      </a:spcBef>
      <a:defRPr sz="1200">
        <a:latin typeface="+mj-lt"/>
        <a:ea typeface="+mj-ea"/>
        <a:cs typeface="+mj-cs"/>
        <a:sym typeface="Calibri" panose="020F0502020204030204"/>
      </a:defRPr>
    </a:lvl7pPr>
    <a:lvl8pPr indent="1600200" defTabSz="457200" latinLnBrk="0">
      <a:spcBef>
        <a:spcPts val="400"/>
      </a:spcBef>
      <a:defRPr sz="1200">
        <a:latin typeface="+mj-lt"/>
        <a:ea typeface="+mj-ea"/>
        <a:cs typeface="+mj-cs"/>
        <a:sym typeface="Calibri" panose="020F0502020204030204"/>
      </a:defRPr>
    </a:lvl8pPr>
    <a:lvl9pPr indent="1828800" defTabSz="457200" latinLnBrk="0">
      <a:spcBef>
        <a:spcPts val="400"/>
      </a:spcBef>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914400" y="2130427"/>
            <a:ext cx="10363200" cy="1470026"/>
          </a:xfrm>
          <a:prstGeom prst="rect">
            <a:avLst/>
          </a:prstGeom>
        </p:spPr>
        <p:txBody>
          <a:bodyPr/>
          <a:lstStyle/>
          <a:p>
            <a:r>
              <a:t>Title Text</a:t>
            </a:r>
          </a:p>
        </p:txBody>
      </p:sp>
      <p:sp>
        <p:nvSpPr>
          <p:cNvPr id="12" name="Body Level One…"/>
          <p:cNvSpPr txBox="1">
            <a:spLocks noGrp="1"/>
          </p:cNvSpPr>
          <p:nvPr>
            <p:ph type="body" sz="quarter" idx="1" hasCustomPrompt="1"/>
          </p:nvPr>
        </p:nvSpPr>
        <p:spPr>
          <a:xfrm>
            <a:off x="1828800" y="3886200"/>
            <a:ext cx="85344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963084" y="4406903"/>
            <a:ext cx="10363201" cy="1362076"/>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hasCustomPrompt="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r>
              <a:t>Title Text</a:t>
            </a:r>
          </a:p>
        </p:txBody>
      </p:sp>
      <p:sp>
        <p:nvSpPr>
          <p:cNvPr id="39" name="Body Level One…"/>
          <p:cNvSpPr txBox="1">
            <a:spLocks noGrp="1"/>
          </p:cNvSpPr>
          <p:nvPr>
            <p:ph type="body" sz="half" idx="1" hasCustomPrompt="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prstGeom prst="rect">
            <a:avLst/>
          </a:prstGeom>
        </p:spPr>
        <p:txBody>
          <a:bodyPr/>
          <a:lstStyle/>
          <a:p>
            <a:r>
              <a:t>Title Text</a:t>
            </a:r>
          </a:p>
        </p:txBody>
      </p:sp>
      <p:sp>
        <p:nvSpPr>
          <p:cNvPr id="48" name="Body Level One…"/>
          <p:cNvSpPr txBox="1">
            <a:spLocks noGrp="1"/>
          </p:cNvSpPr>
          <p:nvPr>
            <p:ph type="body" sz="quarter" idx="1" hasCustomPrompt="1"/>
          </p:nvPr>
        </p:nvSpPr>
        <p:spPr>
          <a:xfrm>
            <a:off x="609600" y="1535112"/>
            <a:ext cx="5386917"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93368" y="1535112"/>
            <a:ext cx="5389034"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609601" y="273050"/>
            <a:ext cx="4011085"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hasCustomPrompt="1"/>
          </p:nvPr>
        </p:nvSpPr>
        <p:spPr>
          <a:xfrm>
            <a:off x="4766733" y="273053"/>
            <a:ext cx="6815667"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609601" y="1435103"/>
            <a:ext cx="401108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2389716" y="4800600"/>
            <a:ext cx="73152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84" name="Body Level One…"/>
          <p:cNvSpPr txBox="1">
            <a:spLocks noGrp="1"/>
          </p:cNvSpPr>
          <p:nvPr>
            <p:ph type="body" sz="quarter" idx="1" hasCustomPrompt="1"/>
          </p:nvPr>
        </p:nvSpPr>
        <p:spPr>
          <a:xfrm>
            <a:off x="2389716" y="5367337"/>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47625"/>
            <a:ext cx="10972800" cy="1143000"/>
          </a:xfrm>
          <a:prstGeom prst="rect">
            <a:avLst/>
          </a:prstGeom>
          <a:ln w="12700">
            <a:miter lim="400000"/>
          </a:ln>
        </p:spPr>
        <p:txBody>
          <a:bodyPr lIns="45719" rIns="45719" anchor="ctr">
            <a:normAutofit/>
          </a:bodyPr>
          <a:lstStyle/>
          <a:p>
            <a:r>
              <a:t>Title Text</a:t>
            </a:r>
          </a:p>
        </p:txBody>
      </p:sp>
      <p:sp>
        <p:nvSpPr>
          <p:cNvPr id="3" name="Body Level One…"/>
          <p:cNvSpPr txBox="1">
            <a:spLocks noGrp="1"/>
          </p:cNvSpPr>
          <p:nvPr>
            <p:ph type="body" idx="1"/>
          </p:nvPr>
        </p:nvSpPr>
        <p:spPr>
          <a:xfrm>
            <a:off x="609600" y="1095375"/>
            <a:ext cx="10972800" cy="503078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308744" y="6404295"/>
            <a:ext cx="273657" cy="269241"/>
          </a:xfrm>
          <a:prstGeom prst="rect">
            <a:avLst/>
          </a:prstGeom>
          <a:ln w="12700">
            <a:miter lim="400000"/>
          </a:ln>
        </p:spPr>
        <p:txBody>
          <a:bodyPr wrap="none" lIns="45719" rIns="45719" anchor="ctr">
            <a:spAutoFit/>
          </a:bodyPr>
          <a:lstStyle>
            <a:lvl1pPr algn="r">
              <a:defRPr sz="1200">
                <a:solidFill>
                  <a:srgbClr val="898989"/>
                </a:solidFill>
                <a:latin typeface="TradeGothic"/>
                <a:ea typeface="TradeGothic"/>
                <a:cs typeface="TradeGothic"/>
                <a:sym typeface="TradeGothic"/>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1pPr>
      <a:lvl2pPr marL="0" marR="0" indent="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2pPr>
      <a:lvl3pPr marL="0" marR="0" indent="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3pPr>
      <a:lvl4pPr marL="0" marR="0" indent="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4pPr>
      <a:lvl5pPr marL="0" marR="0" indent="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5pPr>
      <a:lvl6pPr marL="0" marR="0" indent="45720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6pPr>
      <a:lvl7pPr marL="0" marR="0" indent="91440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7pPr>
      <a:lvl8pPr marL="0" marR="0" indent="137160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8pPr>
      <a:lvl9pPr marL="0" marR="0" indent="1828800" algn="ctr" defTabSz="457200" rtl="0" latinLnBrk="0">
        <a:lnSpc>
          <a:spcPct val="100000"/>
        </a:lnSpc>
        <a:spcBef>
          <a:spcPts val="0"/>
        </a:spcBef>
        <a:spcAft>
          <a:spcPts val="0"/>
        </a:spcAft>
        <a:buClrTx/>
        <a:buSzTx/>
        <a:buFontTx/>
        <a:buNone/>
        <a:defRPr sz="4400" b="0" i="0" u="none" strike="noStrike" cap="none" spc="0" baseline="0">
          <a:solidFill>
            <a:srgbClr val="000000"/>
          </a:solidFill>
          <a:uFillTx/>
          <a:latin typeface="TradeGothic"/>
          <a:ea typeface="TradeGothic"/>
          <a:cs typeface="TradeGothic"/>
          <a:sym typeface="TradeGothic"/>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TradeGothic"/>
          <a:ea typeface="TradeGothic"/>
          <a:cs typeface="TradeGothic"/>
          <a:sym typeface="TradeGothic"/>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1pPr>
      <a:lvl2pPr marL="0" marR="0" indent="4572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2pPr>
      <a:lvl3pPr marL="0" marR="0" indent="9144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3pPr>
      <a:lvl4pPr marL="0" marR="0" indent="13716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4pPr>
      <a:lvl5pPr marL="0" marR="0" indent="18288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5pPr>
      <a:lvl6pPr marL="0" marR="0" indent="22860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6pPr>
      <a:lvl7pPr marL="0" marR="0" indent="27432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7pPr>
      <a:lvl8pPr marL="0" marR="0" indent="32004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8pPr>
      <a:lvl9pPr marL="0" marR="0" indent="3657600" algn="r" defTabSz="4572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TradeGothic"/>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24"/>
          <p:cNvSpPr/>
          <p:nvPr/>
        </p:nvSpPr>
        <p:spPr>
          <a:xfrm>
            <a:off x="1524000" y="0"/>
            <a:ext cx="9144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95" name="Freeform: Shape 26"/>
          <p:cNvSpPr/>
          <p:nvPr/>
        </p:nvSpPr>
        <p:spPr>
          <a:xfrm>
            <a:off x="7375345" y="1100091"/>
            <a:ext cx="4638606" cy="5154968"/>
          </a:xfrm>
          <a:custGeom>
            <a:avLst/>
            <a:gdLst/>
            <a:ahLst/>
            <a:cxnLst>
              <a:cxn ang="0">
                <a:pos x="wd2" y="hd2"/>
              </a:cxn>
              <a:cxn ang="5400000">
                <a:pos x="wd2" y="hd2"/>
              </a:cxn>
              <a:cxn ang="10800000">
                <a:pos x="wd2" y="hd2"/>
              </a:cxn>
              <a:cxn ang="16200000">
                <a:pos x="wd2" y="hd2"/>
              </a:cxn>
            </a:cxnLst>
            <a:rect l="0" t="0" r="r" b="b"/>
            <a:pathLst>
              <a:path w="21523" h="21600" extrusionOk="0">
                <a:moveTo>
                  <a:pt x="1264" y="13095"/>
                </a:moveTo>
                <a:cubicBezTo>
                  <a:pt x="1264" y="13095"/>
                  <a:pt x="1264" y="13095"/>
                  <a:pt x="3126" y="13095"/>
                </a:cubicBezTo>
                <a:cubicBezTo>
                  <a:pt x="3243" y="13095"/>
                  <a:pt x="3355" y="13172"/>
                  <a:pt x="3412" y="13298"/>
                </a:cubicBezTo>
                <a:cubicBezTo>
                  <a:pt x="3412" y="13298"/>
                  <a:pt x="3412" y="13298"/>
                  <a:pt x="4345" y="15232"/>
                </a:cubicBezTo>
                <a:cubicBezTo>
                  <a:pt x="4405" y="15353"/>
                  <a:pt x="4405" y="15507"/>
                  <a:pt x="4345" y="15628"/>
                </a:cubicBezTo>
                <a:cubicBezTo>
                  <a:pt x="4345" y="15628"/>
                  <a:pt x="4345" y="15628"/>
                  <a:pt x="3412" y="17563"/>
                </a:cubicBezTo>
                <a:cubicBezTo>
                  <a:pt x="3355" y="17688"/>
                  <a:pt x="3243" y="17765"/>
                  <a:pt x="3126" y="17765"/>
                </a:cubicBezTo>
                <a:cubicBezTo>
                  <a:pt x="3126" y="17765"/>
                  <a:pt x="3126" y="17765"/>
                  <a:pt x="1264" y="17765"/>
                </a:cubicBezTo>
                <a:cubicBezTo>
                  <a:pt x="1143" y="17765"/>
                  <a:pt x="1035" y="17688"/>
                  <a:pt x="974" y="17563"/>
                </a:cubicBezTo>
                <a:cubicBezTo>
                  <a:pt x="974" y="17563"/>
                  <a:pt x="974" y="17563"/>
                  <a:pt x="45" y="15628"/>
                </a:cubicBezTo>
                <a:cubicBezTo>
                  <a:pt x="-15" y="15507"/>
                  <a:pt x="-15" y="15353"/>
                  <a:pt x="45" y="15232"/>
                </a:cubicBezTo>
                <a:cubicBezTo>
                  <a:pt x="45" y="15232"/>
                  <a:pt x="45" y="15232"/>
                  <a:pt x="974" y="13298"/>
                </a:cubicBezTo>
                <a:cubicBezTo>
                  <a:pt x="1035" y="13172"/>
                  <a:pt x="1143" y="13095"/>
                  <a:pt x="1264" y="13095"/>
                </a:cubicBezTo>
                <a:close/>
                <a:moveTo>
                  <a:pt x="8664" y="2389"/>
                </a:moveTo>
                <a:cubicBezTo>
                  <a:pt x="8664" y="2389"/>
                  <a:pt x="8664" y="2389"/>
                  <a:pt x="9622" y="2389"/>
                </a:cubicBezTo>
                <a:lnTo>
                  <a:pt x="9733" y="2389"/>
                </a:lnTo>
                <a:lnTo>
                  <a:pt x="9840" y="2610"/>
                </a:lnTo>
                <a:cubicBezTo>
                  <a:pt x="9988" y="2917"/>
                  <a:pt x="10161" y="3275"/>
                  <a:pt x="10362" y="3692"/>
                </a:cubicBezTo>
                <a:cubicBezTo>
                  <a:pt x="10454" y="3877"/>
                  <a:pt x="10454" y="4113"/>
                  <a:pt x="10362" y="4298"/>
                </a:cubicBezTo>
                <a:cubicBezTo>
                  <a:pt x="10362" y="4298"/>
                  <a:pt x="10362" y="4298"/>
                  <a:pt x="8933" y="7261"/>
                </a:cubicBezTo>
                <a:cubicBezTo>
                  <a:pt x="8847" y="7453"/>
                  <a:pt x="8674" y="7571"/>
                  <a:pt x="8496" y="7571"/>
                </a:cubicBezTo>
                <a:cubicBezTo>
                  <a:pt x="8496" y="7571"/>
                  <a:pt x="8496" y="7571"/>
                  <a:pt x="5644" y="7571"/>
                </a:cubicBezTo>
                <a:cubicBezTo>
                  <a:pt x="5598" y="7571"/>
                  <a:pt x="5553" y="7564"/>
                  <a:pt x="5510" y="7550"/>
                </a:cubicBezTo>
                <a:lnTo>
                  <a:pt x="5417" y="7503"/>
                </a:lnTo>
                <a:lnTo>
                  <a:pt x="5474" y="7386"/>
                </a:lnTo>
                <a:cubicBezTo>
                  <a:pt x="5984" y="6323"/>
                  <a:pt x="6637" y="4963"/>
                  <a:pt x="7473" y="3222"/>
                </a:cubicBezTo>
                <a:cubicBezTo>
                  <a:pt x="7721" y="2706"/>
                  <a:pt x="8168" y="2389"/>
                  <a:pt x="8664" y="2389"/>
                </a:cubicBezTo>
                <a:close/>
                <a:moveTo>
                  <a:pt x="5475" y="0"/>
                </a:moveTo>
                <a:cubicBezTo>
                  <a:pt x="5475" y="0"/>
                  <a:pt x="5475" y="0"/>
                  <a:pt x="8692" y="0"/>
                </a:cubicBezTo>
                <a:cubicBezTo>
                  <a:pt x="8893" y="0"/>
                  <a:pt x="9088" y="133"/>
                  <a:pt x="9185" y="350"/>
                </a:cubicBezTo>
                <a:cubicBezTo>
                  <a:pt x="9185" y="350"/>
                  <a:pt x="9185" y="350"/>
                  <a:pt x="10050" y="2143"/>
                </a:cubicBezTo>
                <a:lnTo>
                  <a:pt x="10147" y="2345"/>
                </a:lnTo>
                <a:lnTo>
                  <a:pt x="9707" y="2345"/>
                </a:lnTo>
                <a:lnTo>
                  <a:pt x="9550" y="2018"/>
                </a:lnTo>
                <a:cubicBezTo>
                  <a:pt x="8947" y="768"/>
                  <a:pt x="8947" y="768"/>
                  <a:pt x="8947" y="768"/>
                </a:cubicBezTo>
                <a:cubicBezTo>
                  <a:pt x="8860" y="576"/>
                  <a:pt x="8688" y="458"/>
                  <a:pt x="8509" y="458"/>
                </a:cubicBezTo>
                <a:cubicBezTo>
                  <a:pt x="5658" y="458"/>
                  <a:pt x="5658" y="458"/>
                  <a:pt x="5658" y="458"/>
                </a:cubicBezTo>
                <a:cubicBezTo>
                  <a:pt x="5473" y="458"/>
                  <a:pt x="5306" y="576"/>
                  <a:pt x="5214" y="768"/>
                </a:cubicBezTo>
                <a:cubicBezTo>
                  <a:pt x="3791" y="3731"/>
                  <a:pt x="3791" y="3731"/>
                  <a:pt x="3791" y="3731"/>
                </a:cubicBezTo>
                <a:cubicBezTo>
                  <a:pt x="3699" y="3916"/>
                  <a:pt x="3699" y="4152"/>
                  <a:pt x="3791" y="4337"/>
                </a:cubicBezTo>
                <a:cubicBezTo>
                  <a:pt x="5214" y="7300"/>
                  <a:pt x="5214" y="7300"/>
                  <a:pt x="5214" y="7300"/>
                </a:cubicBezTo>
                <a:cubicBezTo>
                  <a:pt x="5260" y="7396"/>
                  <a:pt x="5325" y="7474"/>
                  <a:pt x="5401" y="7527"/>
                </a:cubicBezTo>
                <a:lnTo>
                  <a:pt x="5423" y="7538"/>
                </a:lnTo>
                <a:lnTo>
                  <a:pt x="5307" y="7780"/>
                </a:lnTo>
                <a:lnTo>
                  <a:pt x="5220" y="7960"/>
                </a:lnTo>
                <a:lnTo>
                  <a:pt x="5310" y="8005"/>
                </a:lnTo>
                <a:cubicBezTo>
                  <a:pt x="5358" y="8021"/>
                  <a:pt x="5409" y="8029"/>
                  <a:pt x="5461" y="8029"/>
                </a:cubicBezTo>
                <a:cubicBezTo>
                  <a:pt x="8678" y="8029"/>
                  <a:pt x="8678" y="8029"/>
                  <a:pt x="8678" y="8029"/>
                </a:cubicBezTo>
                <a:cubicBezTo>
                  <a:pt x="8880" y="8029"/>
                  <a:pt x="9074" y="7896"/>
                  <a:pt x="9172" y="7679"/>
                </a:cubicBezTo>
                <a:cubicBezTo>
                  <a:pt x="10783" y="4337"/>
                  <a:pt x="10783" y="4337"/>
                  <a:pt x="10783" y="4337"/>
                </a:cubicBezTo>
                <a:cubicBezTo>
                  <a:pt x="10888" y="4128"/>
                  <a:pt x="10888" y="3862"/>
                  <a:pt x="10783" y="3653"/>
                </a:cubicBezTo>
                <a:cubicBezTo>
                  <a:pt x="10582" y="3235"/>
                  <a:pt x="10406" y="2870"/>
                  <a:pt x="10251" y="2550"/>
                </a:cubicBezTo>
                <a:lnTo>
                  <a:pt x="10173" y="2389"/>
                </a:lnTo>
                <a:lnTo>
                  <a:pt x="10534" y="2389"/>
                </a:lnTo>
                <a:cubicBezTo>
                  <a:pt x="11656" y="2389"/>
                  <a:pt x="13452" y="2389"/>
                  <a:pt x="16324" y="2389"/>
                </a:cubicBezTo>
                <a:cubicBezTo>
                  <a:pt x="16804" y="2389"/>
                  <a:pt x="17267" y="2706"/>
                  <a:pt x="17499" y="3222"/>
                </a:cubicBezTo>
                <a:cubicBezTo>
                  <a:pt x="17499" y="3222"/>
                  <a:pt x="17499" y="3222"/>
                  <a:pt x="21337" y="11181"/>
                </a:cubicBezTo>
                <a:cubicBezTo>
                  <a:pt x="21585" y="11677"/>
                  <a:pt x="21585" y="12312"/>
                  <a:pt x="21337" y="12808"/>
                </a:cubicBezTo>
                <a:cubicBezTo>
                  <a:pt x="21337" y="12808"/>
                  <a:pt x="21337" y="12808"/>
                  <a:pt x="17499" y="20766"/>
                </a:cubicBezTo>
                <a:cubicBezTo>
                  <a:pt x="17267" y="21282"/>
                  <a:pt x="16804" y="21600"/>
                  <a:pt x="16324" y="21600"/>
                </a:cubicBezTo>
                <a:cubicBezTo>
                  <a:pt x="16324" y="21600"/>
                  <a:pt x="16324" y="21600"/>
                  <a:pt x="8664" y="21600"/>
                </a:cubicBezTo>
                <a:cubicBezTo>
                  <a:pt x="8168" y="21600"/>
                  <a:pt x="7721" y="21282"/>
                  <a:pt x="7473" y="20766"/>
                </a:cubicBezTo>
                <a:cubicBezTo>
                  <a:pt x="7473" y="20766"/>
                  <a:pt x="7473" y="20766"/>
                  <a:pt x="3651" y="12808"/>
                </a:cubicBezTo>
                <a:cubicBezTo>
                  <a:pt x="3403" y="12312"/>
                  <a:pt x="3403" y="11677"/>
                  <a:pt x="3651" y="11181"/>
                </a:cubicBezTo>
                <a:cubicBezTo>
                  <a:pt x="3651" y="11181"/>
                  <a:pt x="3651" y="11181"/>
                  <a:pt x="5070" y="8226"/>
                </a:cubicBezTo>
                <a:lnTo>
                  <a:pt x="5190" y="7976"/>
                </a:lnTo>
                <a:lnTo>
                  <a:pt x="5186" y="7974"/>
                </a:lnTo>
                <a:cubicBezTo>
                  <a:pt x="5100" y="7914"/>
                  <a:pt x="5027" y="7826"/>
                  <a:pt x="4975" y="7718"/>
                </a:cubicBezTo>
                <a:cubicBezTo>
                  <a:pt x="4975" y="7718"/>
                  <a:pt x="4975" y="7718"/>
                  <a:pt x="3370" y="4376"/>
                </a:cubicBezTo>
                <a:cubicBezTo>
                  <a:pt x="3266" y="4167"/>
                  <a:pt x="3266" y="3901"/>
                  <a:pt x="3370" y="3692"/>
                </a:cubicBezTo>
                <a:cubicBezTo>
                  <a:pt x="3370" y="3692"/>
                  <a:pt x="3370" y="3692"/>
                  <a:pt x="4975" y="350"/>
                </a:cubicBezTo>
                <a:cubicBezTo>
                  <a:pt x="5079" y="133"/>
                  <a:pt x="5267" y="0"/>
                  <a:pt x="5475" y="0"/>
                </a:cubicBezTo>
                <a:close/>
              </a:path>
            </a:pathLst>
          </a:custGeom>
          <a:solidFill>
            <a:srgbClr val="808080">
              <a:alpha val="15000"/>
            </a:srgbClr>
          </a:solidFill>
          <a:ln w="12700">
            <a:miter lim="400000"/>
          </a:ln>
        </p:spPr>
        <p:txBody>
          <a:bodyPr lIns="45719" rIns="45719" anchor="ctr"/>
          <a:lstStyle/>
          <a:p>
            <a:pPr algn="ctr">
              <a:defRPr>
                <a:solidFill>
                  <a:srgbClr val="FFFFFF"/>
                </a:solidFill>
              </a:defRPr>
            </a:pPr>
            <a:endParaRPr/>
          </a:p>
        </p:txBody>
      </p:sp>
      <p:pic>
        <p:nvPicPr>
          <p:cNvPr id="96" name="Picture 4" descr="Picture 4"/>
          <p:cNvPicPr>
            <a:picLocks noChangeAspect="1"/>
          </p:cNvPicPr>
          <p:nvPr/>
        </p:nvPicPr>
        <p:blipFill>
          <a:blip r:embed="rId2"/>
          <a:srcRect r="59916"/>
          <a:stretch>
            <a:fillRect/>
          </a:stretch>
        </p:blipFill>
        <p:spPr>
          <a:xfrm>
            <a:off x="8600389" y="2434662"/>
            <a:ext cx="3203510" cy="3426238"/>
          </a:xfrm>
          <a:prstGeom prst="rect">
            <a:avLst/>
          </a:prstGeom>
          <a:ln w="12700">
            <a:miter lim="400000"/>
            <a:headEnd/>
            <a:tailEnd/>
          </a:ln>
        </p:spPr>
      </p:pic>
      <p:sp>
        <p:nvSpPr>
          <p:cNvPr id="97" name="Subtitle 3"/>
          <p:cNvSpPr txBox="1">
            <a:spLocks noGrp="1"/>
          </p:cNvSpPr>
          <p:nvPr>
            <p:ph type="subTitle" sz="quarter" idx="1"/>
          </p:nvPr>
        </p:nvSpPr>
        <p:spPr>
          <a:xfrm>
            <a:off x="1245685" y="648613"/>
            <a:ext cx="8534401" cy="1752601"/>
          </a:xfrm>
          <a:prstGeom prst="rect">
            <a:avLst/>
          </a:prstGeom>
        </p:spPr>
        <p:txBody>
          <a:bodyPr/>
          <a:lstStyle/>
          <a:p>
            <a:pPr>
              <a:defRPr b="1">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endParaRPr/>
          </a:p>
          <a:p>
            <a:pPr>
              <a:defRPr b="1">
                <a:solidFill>
                  <a:srgbClr val="000000"/>
                </a:solidFill>
                <a:latin typeface="Times New Roman" panose="02020603050405020304"/>
                <a:ea typeface="Times New Roman" panose="02020603050405020304"/>
                <a:cs typeface="Times New Roman" panose="02020603050405020304"/>
                <a:sym typeface="Times New Roman" panose="02020603050405020304"/>
              </a:defRPr>
            </a:pPr>
            <a:r>
              <a:t>TITLE PAGE</a:t>
            </a:r>
          </a:p>
        </p:txBody>
      </p:sp>
      <p:sp>
        <p:nvSpPr>
          <p:cNvPr id="98" name="Title 7"/>
          <p:cNvSpPr txBox="1">
            <a:spLocks noGrp="1"/>
          </p:cNvSpPr>
          <p:nvPr>
            <p:ph type="ctrTitle"/>
          </p:nvPr>
        </p:nvSpPr>
        <p:spPr>
          <a:xfrm>
            <a:off x="331286" y="-526757"/>
            <a:ext cx="10363201" cy="2076451"/>
          </a:xfrm>
          <a:prstGeom prst="rect">
            <a:avLst/>
          </a:prstGeom>
        </p:spPr>
        <p:txBody>
          <a:bodyPr/>
          <a:lstStyle>
            <a:lvl1pPr>
              <a:defRPr sz="4000" b="1">
                <a:solidFill>
                  <a:srgbClr val="1F497D"/>
                </a:solidFill>
                <a:latin typeface="Garamond"/>
                <a:ea typeface="Garamond"/>
                <a:cs typeface="Garamond"/>
                <a:sym typeface="Garamond"/>
              </a:defRPr>
            </a:lvl1pPr>
          </a:lstStyle>
          <a:p>
            <a:r>
              <a:t>SMART INDIA HACKATHON 2024</a:t>
            </a:r>
          </a:p>
        </p:txBody>
      </p:sp>
      <p:sp>
        <p:nvSpPr>
          <p:cNvPr id="99" name="TextBox 9"/>
          <p:cNvSpPr txBox="1"/>
          <p:nvPr/>
        </p:nvSpPr>
        <p:spPr>
          <a:xfrm>
            <a:off x="456772" y="1597235"/>
            <a:ext cx="7884916" cy="4675657"/>
          </a:xfrm>
          <a:prstGeom prst="rect">
            <a:avLst/>
          </a:prstGeom>
          <a:ln w="12700">
            <a:miter lim="400000"/>
          </a:ln>
        </p:spPr>
        <p:txBody>
          <a:bodyPr lIns="45719" rIns="45719">
            <a:spAutoFit/>
          </a:bodyPr>
          <a:lstStyle/>
          <a:p>
            <a:pPr>
              <a:defRPr sz="2200"/>
            </a:pPr>
            <a:endParaRP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Problem Statement ID – 1558</a:t>
            </a: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Problem Statement Title - Al-based automated defective exhibit identification system placed in a gallery.</a:t>
            </a: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Theme - Smart Automation</a:t>
            </a: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PS Category - Hardware</a:t>
            </a: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Team ID - </a:t>
            </a:r>
          </a:p>
          <a:p>
            <a:pPr marL="285750" indent="-285750" algn="just">
              <a:lnSpc>
                <a:spcPct val="200000"/>
              </a:lnSpc>
              <a:buSzPct val="100000"/>
              <a:buFont typeface="Arial" panose="020B0604020202020204"/>
              <a:buChar char="•"/>
              <a:defRPr sz="2200" b="1">
                <a:latin typeface="Arial" panose="020B0604020202020204"/>
                <a:ea typeface="Arial" panose="020B0604020202020204"/>
                <a:cs typeface="Arial" panose="020B0604020202020204"/>
                <a:sym typeface="Arial" panose="020B0604020202020204"/>
              </a:defRPr>
            </a:pPr>
            <a:r>
              <a:t>Team Name - Frame Fixers</a:t>
            </a:r>
          </a:p>
        </p:txBody>
      </p:sp>
      <p:pic>
        <p:nvPicPr>
          <p:cNvPr id="100" name="Google Shape;93;p2" descr="Google Shape;93;p2"/>
          <p:cNvPicPr>
            <a:picLocks noChangeAspect="1"/>
          </p:cNvPicPr>
          <p:nvPr/>
        </p:nvPicPr>
        <p:blipFill>
          <a:blip r:embed="rId3"/>
          <a:stretch>
            <a:fillRect/>
          </a:stretch>
        </p:blipFill>
        <p:spPr>
          <a:xfrm>
            <a:off x="9803910" y="81375"/>
            <a:ext cx="2246576" cy="1149077"/>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ooter Placeholder 6"/>
          <p:cNvSpPr txBox="1"/>
          <p:nvPr/>
        </p:nvSpPr>
        <p:spPr>
          <a:xfrm>
            <a:off x="4693920" y="6404295"/>
            <a:ext cx="3112561" cy="269241"/>
          </a:xfrm>
          <a:prstGeom prst="rect">
            <a:avLst/>
          </a:prstGeom>
          <a:ln w="12700">
            <a:miter lim="400000"/>
          </a:ln>
        </p:spPr>
        <p:txBody>
          <a:bodyPr lIns="45719" rIns="45719" anchor="ctr">
            <a:spAutoFit/>
          </a:bodyPr>
          <a:lstStyle>
            <a:lvl1pPr algn="ctr">
              <a:defRPr sz="1200">
                <a:solidFill>
                  <a:srgbClr val="FFFFFF"/>
                </a:solidFill>
                <a:latin typeface="TradeGothic"/>
                <a:ea typeface="TradeGothic"/>
                <a:cs typeface="TradeGothic"/>
                <a:sym typeface="TradeGothic"/>
              </a:defRPr>
            </a:lvl1pPr>
          </a:lstStyle>
          <a:p>
            <a:r>
              <a:t>@SIH Idea submission- Template</a:t>
            </a:r>
          </a:p>
        </p:txBody>
      </p:sp>
      <p:sp>
        <p:nvSpPr>
          <p:cNvPr id="103" name="Rectangle 8"/>
          <p:cNvSpPr/>
          <p:nvPr/>
        </p:nvSpPr>
        <p:spPr>
          <a:xfrm>
            <a:off x="-1" y="6354762"/>
            <a:ext cx="12192001" cy="503239"/>
          </a:xfrm>
          <a:prstGeom prst="rect">
            <a:avLst/>
          </a:prstGeom>
          <a:solidFill>
            <a:srgbClr val="0070C0"/>
          </a:solidFill>
          <a:ln w="12700">
            <a:miter lim="400000"/>
          </a:ln>
          <a:effectLst>
            <a:outerShdw dist="23000" dir="5400000" rotWithShape="0">
              <a:srgbClr val="808080">
                <a:alpha val="34999"/>
              </a:srgbClr>
            </a:outerShdw>
          </a:effectLst>
        </p:spPr>
        <p:txBody>
          <a:bodyPr lIns="45719" rIns="45719" anchor="ctr"/>
          <a:lstStyle/>
          <a:p>
            <a:pPr algn="ctr">
              <a:defRPr>
                <a:solidFill>
                  <a:srgbClr val="953735"/>
                </a:solidFill>
              </a:defRPr>
            </a:pPr>
            <a:endParaRPr/>
          </a:p>
        </p:txBody>
      </p:sp>
      <p:sp>
        <p:nvSpPr>
          <p:cNvPr id="104" name="Title 1"/>
          <p:cNvSpPr txBox="1">
            <a:spLocks noGrp="1"/>
          </p:cNvSpPr>
          <p:nvPr>
            <p:ph type="title"/>
          </p:nvPr>
        </p:nvSpPr>
        <p:spPr>
          <a:xfrm>
            <a:off x="182997" y="0"/>
            <a:ext cx="10972801" cy="1143000"/>
          </a:xfrm>
          <a:prstGeom prst="rect">
            <a:avLst/>
          </a:prstGeom>
        </p:spPr>
        <p:txBody>
          <a:bodyPr>
            <a:normAutofit fontScale="90000"/>
          </a:bodyPr>
          <a:lstStyle/>
          <a:p>
            <a:pPr defTabSz="438785">
              <a:defRPr sz="3455" b="1">
                <a:latin typeface="Times New Roman" panose="02020603050405020304"/>
                <a:ea typeface="Times New Roman" panose="02020603050405020304"/>
                <a:cs typeface="Times New Roman" panose="02020603050405020304"/>
                <a:sym typeface="Times New Roman" panose="02020603050405020304"/>
              </a:defRPr>
            </a:pPr>
            <a:r>
              <a:rPr lang="en-IN" sz="3935">
                <a:sym typeface="+mn-ea"/>
              </a:rPr>
              <a:t>        </a:t>
            </a:r>
            <a:r>
              <a:rPr sz="3935">
                <a:sym typeface="+mn-ea"/>
              </a:rPr>
              <a:t>AI-Based Automated Defective Exhibit Identification System</a:t>
            </a:r>
            <a:endParaRPr sz="3935"/>
          </a:p>
        </p:txBody>
      </p:sp>
      <p:sp>
        <p:nvSpPr>
          <p:cNvPr id="105" name="TextBox 8"/>
          <p:cNvSpPr txBox="1"/>
          <p:nvPr/>
        </p:nvSpPr>
        <p:spPr>
          <a:xfrm>
            <a:off x="91438" y="909221"/>
            <a:ext cx="12100560" cy="6431280"/>
          </a:xfrm>
          <a:prstGeom prst="rect">
            <a:avLst/>
          </a:prstGeom>
          <a:ln w="12700">
            <a:miter lim="400000"/>
          </a:ln>
        </p:spPr>
        <p:txBody>
          <a:bodyPr lIns="45719" rIns="45719">
            <a:spAutoFit/>
          </a:bodyPr>
          <a:lstStyle/>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dirty="0">
                <a:solidFill>
                  <a:schemeClr val="tx1"/>
                </a:solidFill>
              </a:rPr>
              <a:t>Solution Overview:</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u="none" dirty="0"/>
              <a:t>The AI-based automated defective exhibit identification system enhances gallery management by integrating high-resolution imaging and advanced AI technologies. It automates the detection of defects in exhibits, ensuring efficient and accurate maintenance.</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dirty="0">
                <a:solidFill>
                  <a:schemeClr val="tx1"/>
                </a:solidFill>
              </a:rPr>
              <a:t>Key Features: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rgbClr val="FF0000"/>
                </a:solidFill>
              </a:rPr>
              <a:t>Fully </a:t>
            </a:r>
            <a:r>
              <a:rPr sz="1600" b="1" u="none" dirty="0">
                <a:solidFill>
                  <a:srgbClr val="FF0000"/>
                </a:solidFill>
              </a:rPr>
              <a:t>Portable</a:t>
            </a:r>
            <a:r>
              <a:rPr lang="en-IN" sz="1600" b="1" u="none" dirty="0">
                <a:solidFill>
                  <a:srgbClr val="FF0000"/>
                </a:solidFill>
              </a:rPr>
              <a:t> Module: </a:t>
            </a:r>
            <a:r>
              <a:rPr lang="en-IN" sz="1600" u="none" dirty="0">
                <a:solidFill>
                  <a:schemeClr val="tx1"/>
                </a:solidFill>
              </a:rPr>
              <a:t>Advances in miniaturized sensors, lightweight imaging equipment, and compact computing platforms have enabled the creation of portable defect detection systems.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u="none" dirty="0">
                <a:solidFill>
                  <a:srgbClr val="FF0000"/>
                </a:solidFill>
              </a:rPr>
              <a:t>AI-Powered </a:t>
            </a:r>
            <a:r>
              <a:rPr sz="1600" b="1" u="none" dirty="0" err="1">
                <a:solidFill>
                  <a:srgbClr val="FF0000"/>
                </a:solidFill>
              </a:rPr>
              <a:t>Processing</a:t>
            </a:r>
            <a:r>
              <a:rPr sz="1600" b="1" u="none" dirty="0" err="1"/>
              <a:t>:</a:t>
            </a:r>
            <a:r>
              <a:rPr sz="1600" u="none" dirty="0" err="1">
                <a:solidFill>
                  <a:schemeClr val="tx1"/>
                </a:solidFill>
              </a:rPr>
              <a:t>Employs</a:t>
            </a:r>
            <a:r>
              <a:rPr sz="1600" u="none" dirty="0">
                <a:solidFill>
                  <a:schemeClr val="tx1"/>
                </a:solidFill>
              </a:rPr>
              <a:t> deep learning algorithms(e</a:t>
            </a:r>
            <a:r>
              <a:rPr lang="en-IN" sz="1600" u="none" dirty="0">
                <a:solidFill>
                  <a:schemeClr val="tx1"/>
                </a:solidFill>
              </a:rPr>
              <a:t>x </a:t>
            </a:r>
            <a:r>
              <a:rPr sz="1600" u="none" dirty="0">
                <a:solidFill>
                  <a:schemeClr val="tx1"/>
                </a:solidFill>
              </a:rPr>
              <a:t>CNNs</a:t>
            </a:r>
            <a:r>
              <a:rPr lang="en-IN" sz="1600" u="none" dirty="0">
                <a:solidFill>
                  <a:schemeClr val="tx1"/>
                </a:solidFill>
              </a:rPr>
              <a:t>, RNNs</a:t>
            </a:r>
            <a:r>
              <a:rPr sz="1600" u="none" dirty="0">
                <a:solidFill>
                  <a:schemeClr val="tx1"/>
                </a:solidFill>
              </a:rPr>
              <a:t>)for accurate defect detection</a:t>
            </a:r>
            <a:r>
              <a:rPr lang="en-IN" sz="1600" u="none" dirty="0">
                <a:solidFill>
                  <a:schemeClr val="tx1"/>
                </a:solidFill>
              </a:rPr>
              <a:t> &amp; </a:t>
            </a:r>
            <a:r>
              <a:rPr sz="1600" u="none" dirty="0">
                <a:solidFill>
                  <a:schemeClr val="tx1"/>
                </a:solidFill>
              </a:rPr>
              <a:t>classification.</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u="none" dirty="0">
                <a:solidFill>
                  <a:srgbClr val="FF0000"/>
                </a:solidFill>
              </a:rPr>
              <a:t>Consistent Quality</a:t>
            </a:r>
            <a:r>
              <a:rPr lang="en-IN" sz="1600" b="1" u="none" dirty="0">
                <a:solidFill>
                  <a:srgbClr val="FF0000"/>
                </a:solidFill>
              </a:rPr>
              <a:t>:</a:t>
            </a:r>
            <a:r>
              <a:rPr lang="en-IN" sz="1600" u="none" dirty="0">
                <a:solidFill>
                  <a:schemeClr val="tx1"/>
                </a:solidFill>
              </a:rPr>
              <a:t> Automation ensures uniform inspection standards and criteria, leading to consistent quality across all products.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rgbClr val="FF0000"/>
                </a:solidFill>
              </a:rPr>
              <a:t>Real-Time Data Acquisition:</a:t>
            </a:r>
            <a:r>
              <a:rPr lang="en-IN" sz="1600" u="none" dirty="0">
                <a:solidFill>
                  <a:schemeClr val="tx1"/>
                </a:solidFill>
              </a:rPr>
              <a:t> Sensors offer real-time data acquisition, enabling immediate detection and correction of defects.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u="none" dirty="0">
                <a:solidFill>
                  <a:srgbClr val="FF0000"/>
                </a:solidFill>
              </a:rPr>
              <a:t>Versatility</a:t>
            </a:r>
            <a:r>
              <a:rPr lang="en-IN" sz="1600" b="1" u="none" dirty="0">
                <a:solidFill>
                  <a:srgbClr val="FF0000"/>
                </a:solidFill>
              </a:rPr>
              <a:t>:</a:t>
            </a:r>
            <a:r>
              <a:rPr lang="en-IN" sz="1600" u="none" dirty="0">
                <a:solidFill>
                  <a:schemeClr val="tx1"/>
                </a:solidFill>
              </a:rPr>
              <a:t>Sensors can be adapted to measure different physical properties and detect a wide range of defects.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sz="1600" b="1" dirty="0">
                <a:solidFill>
                  <a:schemeClr val="tx1"/>
                </a:solidFill>
              </a:rPr>
              <a:t>Benefits and Innovations: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chemeClr val="tx1"/>
                </a:solidFill>
              </a:rPr>
              <a:t>1.</a:t>
            </a:r>
            <a:r>
              <a:rPr lang="en-IN" sz="1600" b="1" u="none" dirty="0">
                <a:solidFill>
                  <a:srgbClr val="FF0000"/>
                </a:solidFill>
              </a:rPr>
              <a:t>Advanced Machine Learning Algorithms:</a:t>
            </a:r>
            <a:r>
              <a:rPr sz="1600" u="none" dirty="0">
                <a:solidFill>
                  <a:schemeClr val="tx1"/>
                </a:solidFill>
              </a:rPr>
              <a:t>The use of deep learning and neural networks to analyze complex patterns and improve defect detection accuracy.</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chemeClr val="tx1"/>
                </a:solidFill>
              </a:rPr>
              <a:t>2.</a:t>
            </a:r>
            <a:r>
              <a:rPr lang="en-IN" sz="1600" b="1" u="none" dirty="0">
                <a:solidFill>
                  <a:srgbClr val="FF0000"/>
                </a:solidFill>
              </a:rPr>
              <a:t>High-Resolution Imaging </a:t>
            </a:r>
            <a:r>
              <a:rPr lang="en-IN" sz="1600" b="1" u="none" dirty="0" err="1">
                <a:solidFill>
                  <a:srgbClr val="FF0000"/>
                </a:solidFill>
              </a:rPr>
              <a:t>Technologies:</a:t>
            </a:r>
            <a:r>
              <a:rPr lang="en-IN" sz="1600" u="none" dirty="0" err="1">
                <a:solidFill>
                  <a:schemeClr val="tx1"/>
                </a:solidFill>
              </a:rPr>
              <a:t>Development</a:t>
            </a:r>
            <a:r>
              <a:rPr lang="en-IN" sz="1600" u="none" dirty="0">
                <a:solidFill>
                  <a:schemeClr val="tx1"/>
                </a:solidFill>
              </a:rPr>
              <a:t> of high-resolution cameras and imaging system for more detailed inspections.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chemeClr val="tx1"/>
                </a:solidFill>
              </a:rPr>
              <a:t>3.</a:t>
            </a:r>
            <a:r>
              <a:rPr lang="en-IN" sz="1600" b="1" u="none" dirty="0">
                <a:solidFill>
                  <a:srgbClr val="FF0000"/>
                </a:solidFill>
              </a:rPr>
              <a:t>Increased Efficiency:</a:t>
            </a:r>
            <a:r>
              <a:rPr lang="en-IN" sz="1600" u="none" dirty="0">
                <a:solidFill>
                  <a:schemeClr val="tx1"/>
                </a:solidFill>
              </a:rPr>
              <a:t> Automation speeds up the inspection process, allowing for higher production rates and reducing the time spent on manual inspection.</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chemeClr val="tx1"/>
                </a:solidFill>
              </a:rPr>
              <a:t>4.</a:t>
            </a:r>
            <a:r>
              <a:rPr lang="en-IN" sz="1600" b="1" u="none" dirty="0">
                <a:solidFill>
                  <a:srgbClr val="FF0000"/>
                </a:solidFill>
              </a:rPr>
              <a:t>Cost </a:t>
            </a:r>
            <a:r>
              <a:rPr lang="en-IN" sz="1600" b="1" u="none" dirty="0" err="1">
                <a:solidFill>
                  <a:srgbClr val="FF0000"/>
                </a:solidFill>
              </a:rPr>
              <a:t>Reduction</a:t>
            </a:r>
            <a:r>
              <a:rPr lang="en-IN" sz="1600" b="1" u="none" dirty="0" err="1">
                <a:solidFill>
                  <a:schemeClr val="tx1"/>
                </a:solidFill>
              </a:rPr>
              <a:t>:</a:t>
            </a:r>
            <a:r>
              <a:rPr lang="en-IN" sz="1600" u="none" dirty="0" err="1">
                <a:solidFill>
                  <a:schemeClr val="tx1"/>
                </a:solidFill>
              </a:rPr>
              <a:t>Reduced</a:t>
            </a:r>
            <a:r>
              <a:rPr lang="en-IN" sz="1600" u="none" dirty="0">
                <a:solidFill>
                  <a:schemeClr val="tx1"/>
                </a:solidFill>
              </a:rPr>
              <a:t> reliance on manual inspection </a:t>
            </a:r>
            <a:r>
              <a:rPr lang="en-IN" sz="1600" u="none" dirty="0" err="1">
                <a:solidFill>
                  <a:schemeClr val="tx1"/>
                </a:solidFill>
              </a:rPr>
              <a:t>labor</a:t>
            </a:r>
            <a:r>
              <a:rPr lang="en-IN" sz="1600" u="none" dirty="0">
                <a:solidFill>
                  <a:schemeClr val="tx1"/>
                </a:solidFill>
              </a:rPr>
              <a:t> and decreased scrap rates lead to cost savings in both </a:t>
            </a:r>
            <a:r>
              <a:rPr lang="en-IN" sz="1600" u="none" dirty="0" err="1">
                <a:solidFill>
                  <a:schemeClr val="tx1"/>
                </a:solidFill>
              </a:rPr>
              <a:t>labor</a:t>
            </a:r>
            <a:r>
              <a:rPr lang="en-IN" sz="1600" u="none" dirty="0">
                <a:solidFill>
                  <a:schemeClr val="tx1"/>
                </a:solidFill>
              </a:rPr>
              <a:t> and materials.</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r>
              <a:rPr lang="en-IN" sz="1600" b="1" u="none" dirty="0">
                <a:solidFill>
                  <a:schemeClr val="tx1"/>
                </a:solidFill>
              </a:rPr>
              <a:t>5.</a:t>
            </a:r>
            <a:r>
              <a:rPr lang="en-IN" sz="1600" b="1" u="none" dirty="0">
                <a:solidFill>
                  <a:srgbClr val="FF0000"/>
                </a:solidFill>
              </a:rPr>
              <a:t>Improved Quality </a:t>
            </a:r>
            <a:r>
              <a:rPr lang="en-IN" sz="1600" b="1" u="none" dirty="0" err="1">
                <a:solidFill>
                  <a:srgbClr val="FF0000"/>
                </a:solidFill>
              </a:rPr>
              <a:t>Control</a:t>
            </a:r>
            <a:r>
              <a:rPr lang="en-IN" sz="1600" b="1" u="none" dirty="0" err="1">
                <a:solidFill>
                  <a:schemeClr val="tx1"/>
                </a:solidFill>
              </a:rPr>
              <a:t>:</a:t>
            </a:r>
            <a:r>
              <a:rPr lang="en-IN" sz="1600" u="none" dirty="0" err="1">
                <a:solidFill>
                  <a:schemeClr val="tx1"/>
                </a:solidFill>
              </a:rPr>
              <a:t>Automatic</a:t>
            </a:r>
            <a:r>
              <a:rPr lang="en-IN" sz="1600" u="none" dirty="0">
                <a:solidFill>
                  <a:schemeClr val="tx1"/>
                </a:solidFill>
              </a:rPr>
              <a:t> defect detection systems can consistently identify defects that might be missed by human inspectors, leading to higher product quality and fewer defective products reaching the market.</a:t>
            </a: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endParaRPr u="none" dirty="0">
              <a:solidFill>
                <a:schemeClr val="tx1"/>
              </a:solidFill>
            </a:endParaRPr>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endParaRPr u="none" dirty="0"/>
          </a:p>
          <a:p>
            <a:pPr>
              <a:buSzPct val="100000"/>
              <a:buFont typeface="Arial" panose="020B0604020202020204"/>
              <a:defRPr sz="2000" u="sng">
                <a:solidFill>
                  <a:srgbClr val="1F497D"/>
                </a:solidFill>
                <a:latin typeface="Arial" panose="020B0604020202020204"/>
                <a:ea typeface="Arial" panose="020B0604020202020204"/>
                <a:cs typeface="Arial" panose="020B0604020202020204"/>
                <a:sym typeface="Arial" panose="020B0604020202020204"/>
              </a:defRPr>
            </a:pPr>
            <a:endParaRPr u="none" dirty="0"/>
          </a:p>
        </p:txBody>
      </p:sp>
      <p:sp>
        <p:nvSpPr>
          <p:cNvPr id="106" name="Slide Number Placeholder 5"/>
          <p:cNvSpPr txBox="1">
            <a:spLocks noGrp="1"/>
          </p:cNvSpPr>
          <p:nvPr>
            <p:ph type="sldNum" sz="quarter" idx="2"/>
          </p:nvPr>
        </p:nvSpPr>
        <p:spPr>
          <a:xfrm>
            <a:off x="11393502" y="6404295"/>
            <a:ext cx="188898" cy="269241"/>
          </a:xfrm>
          <a:prstGeom prst="rect">
            <a:avLst/>
          </a:prstGeom>
        </p:spPr>
        <p:txBody>
          <a:bodyPr/>
          <a:lstStyle>
            <a:lvl1pPr>
              <a:defRPr b="1">
                <a:solidFill>
                  <a:srgbClr val="FFFFFF"/>
                </a:solidFill>
              </a:defRPr>
            </a:lvl1pPr>
          </a:lstStyle>
          <a:p>
            <a:fld id="{86CB4B4D-7CA3-9044-876B-883B54F8677D}" type="slidenum">
              <a:rPr/>
              <a:t>2</a:t>
            </a:fld>
            <a:endParaRPr/>
          </a:p>
        </p:txBody>
      </p:sp>
      <p:grpSp>
        <p:nvGrpSpPr>
          <p:cNvPr id="109" name="Oval 9"/>
          <p:cNvGrpSpPr/>
          <p:nvPr/>
        </p:nvGrpSpPr>
        <p:grpSpPr>
          <a:xfrm>
            <a:off x="207" y="161440"/>
            <a:ext cx="1251859" cy="807335"/>
            <a:chOff x="0" y="0"/>
            <a:chExt cx="1251857" cy="807334"/>
          </a:xfrm>
        </p:grpSpPr>
        <p:sp>
          <p:nvSpPr>
            <p:cNvPr id="107" name="Oval"/>
            <p:cNvSpPr/>
            <p:nvPr/>
          </p:nvSpPr>
          <p:spPr>
            <a:xfrm>
              <a:off x="0" y="0"/>
              <a:ext cx="1251858" cy="807335"/>
            </a:xfrm>
            <a:prstGeom prst="ellipse">
              <a:avLst/>
            </a:prstGeom>
            <a:solidFill>
              <a:srgbClr val="FFFFFF"/>
            </a:solidFill>
            <a:ln w="2540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08" name="Frame Fixers"/>
            <p:cNvSpPr/>
            <p:nvPr/>
          </p:nvSpPr>
          <p:spPr>
            <a:xfrm>
              <a:off x="241749" y="403666"/>
              <a:ext cx="76835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9" tIns="45719" rIns="45719" bIns="45719" numCol="1" anchor="ctr">
              <a:spAutoFit/>
            </a:bodyPr>
            <a:lstStyle>
              <a:lvl1pPr algn="ctr"/>
            </a:lstStyle>
            <a:p>
              <a:r>
                <a:t>Frame Fixers</a:t>
              </a:r>
            </a:p>
          </p:txBody>
        </p:sp>
      </p:grpSp>
      <p:pic>
        <p:nvPicPr>
          <p:cNvPr id="110" name="Google Shape;93;p2" descr="Google Shape;93;p2"/>
          <p:cNvPicPr>
            <a:picLocks noChangeAspect="1"/>
          </p:cNvPicPr>
          <p:nvPr/>
        </p:nvPicPr>
        <p:blipFill>
          <a:blip r:embed="rId2"/>
          <a:stretch>
            <a:fillRect/>
          </a:stretch>
        </p:blipFill>
        <p:spPr>
          <a:xfrm>
            <a:off x="9803910" y="81375"/>
            <a:ext cx="2246576" cy="1149077"/>
          </a:xfrm>
          <a:prstGeom prst="rect">
            <a:avLst/>
          </a:prstGeom>
          <a:ln w="12700">
            <a:miter lim="400000"/>
            <a:headEnd/>
            <a:tailEnd/>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ooter Placeholder 6"/>
          <p:cNvSpPr txBox="1"/>
          <p:nvPr/>
        </p:nvSpPr>
        <p:spPr>
          <a:xfrm>
            <a:off x="4693920" y="6404295"/>
            <a:ext cx="3112561" cy="269241"/>
          </a:xfrm>
          <a:prstGeom prst="rect">
            <a:avLst/>
          </a:prstGeom>
          <a:ln w="12700">
            <a:miter lim="400000"/>
          </a:ln>
        </p:spPr>
        <p:txBody>
          <a:bodyPr lIns="45719" rIns="45719" anchor="ctr">
            <a:spAutoFit/>
          </a:bodyPr>
          <a:lstStyle>
            <a:lvl1pPr algn="ctr">
              <a:defRPr sz="1200">
                <a:solidFill>
                  <a:srgbClr val="FFFFFF"/>
                </a:solidFill>
                <a:latin typeface="TradeGothic"/>
                <a:ea typeface="TradeGothic"/>
                <a:cs typeface="TradeGothic"/>
                <a:sym typeface="TradeGothic"/>
              </a:defRPr>
            </a:lvl1pPr>
          </a:lstStyle>
          <a:p>
            <a:r>
              <a:t>@SIH Idea submission- Template</a:t>
            </a:r>
          </a:p>
        </p:txBody>
      </p:sp>
      <p:sp>
        <p:nvSpPr>
          <p:cNvPr id="113" name="Rectangle 9"/>
          <p:cNvSpPr/>
          <p:nvPr/>
        </p:nvSpPr>
        <p:spPr>
          <a:xfrm>
            <a:off x="-1" y="6354762"/>
            <a:ext cx="12192001" cy="503239"/>
          </a:xfrm>
          <a:prstGeom prst="rect">
            <a:avLst/>
          </a:prstGeom>
          <a:solidFill>
            <a:srgbClr val="0070C0"/>
          </a:solidFill>
          <a:ln w="12700">
            <a:miter lim="400000"/>
          </a:ln>
          <a:effectLst>
            <a:outerShdw dist="23000" dir="5400000" rotWithShape="0">
              <a:srgbClr val="808080">
                <a:alpha val="34999"/>
              </a:srgbClr>
            </a:outerShdw>
          </a:effectLst>
        </p:spPr>
        <p:txBody>
          <a:bodyPr lIns="45719" rIns="45719" anchor="ctr"/>
          <a:lstStyle/>
          <a:p>
            <a:pPr algn="ctr">
              <a:defRPr>
                <a:solidFill>
                  <a:srgbClr val="953735"/>
                </a:solidFill>
              </a:defRPr>
            </a:pPr>
            <a:endParaRPr/>
          </a:p>
        </p:txBody>
      </p:sp>
      <p:sp>
        <p:nvSpPr>
          <p:cNvPr id="114" name="Title 1"/>
          <p:cNvSpPr txBox="1">
            <a:spLocks noGrp="1"/>
          </p:cNvSpPr>
          <p:nvPr>
            <p:ph type="title"/>
          </p:nvPr>
        </p:nvSpPr>
        <p:spPr>
          <a:prstGeom prst="rect">
            <a:avLst/>
          </a:prstGeom>
        </p:spPr>
        <p:txBody>
          <a:bodyPr/>
          <a:lstStyle>
            <a:lvl1pPr>
              <a:defRPr sz="3600" b="1">
                <a:latin typeface="Times New Roman" panose="02020603050405020304"/>
                <a:ea typeface="Times New Roman" panose="02020603050405020304"/>
                <a:cs typeface="Times New Roman" panose="02020603050405020304"/>
                <a:sym typeface="Times New Roman" panose="02020603050405020304"/>
              </a:defRPr>
            </a:lvl1pPr>
          </a:lstStyle>
          <a:p>
            <a:r>
              <a:t>TECHNICAL APPROACH</a:t>
            </a:r>
          </a:p>
        </p:txBody>
      </p:sp>
      <p:sp>
        <p:nvSpPr>
          <p:cNvPr id="116" name="Slide Number Placeholder 5"/>
          <p:cNvSpPr txBox="1">
            <a:spLocks noGrp="1"/>
          </p:cNvSpPr>
          <p:nvPr>
            <p:ph type="sldNum" sz="quarter" idx="2"/>
          </p:nvPr>
        </p:nvSpPr>
        <p:spPr>
          <a:xfrm>
            <a:off x="11393502" y="6404295"/>
            <a:ext cx="188898" cy="269241"/>
          </a:xfrm>
          <a:prstGeom prst="rect">
            <a:avLst/>
          </a:prstGeom>
        </p:spPr>
        <p:txBody>
          <a:bodyPr/>
          <a:lstStyle>
            <a:lvl1pPr>
              <a:defRPr b="1">
                <a:solidFill>
                  <a:srgbClr val="FFFFFF"/>
                </a:solidFill>
              </a:defRPr>
            </a:lvl1pPr>
          </a:lstStyle>
          <a:p>
            <a:fld id="{86CB4B4D-7CA3-9044-876B-883B54F8677D}" type="slidenum">
              <a:rPr/>
              <a:t>3</a:t>
            </a:fld>
            <a:endParaRPr/>
          </a:p>
        </p:txBody>
      </p:sp>
      <p:pic>
        <p:nvPicPr>
          <p:cNvPr id="117" name="Google Shape;93;p2" descr="Google Shape;93;p2"/>
          <p:cNvPicPr>
            <a:picLocks noChangeAspect="1"/>
          </p:cNvPicPr>
          <p:nvPr/>
        </p:nvPicPr>
        <p:blipFill>
          <a:blip r:embed="rId2"/>
          <a:stretch>
            <a:fillRect/>
          </a:stretch>
        </p:blipFill>
        <p:spPr>
          <a:xfrm>
            <a:off x="9803910" y="81375"/>
            <a:ext cx="2246576" cy="1149077"/>
          </a:xfrm>
          <a:prstGeom prst="rect">
            <a:avLst/>
          </a:prstGeom>
          <a:ln w="12700">
            <a:miter lim="400000"/>
            <a:headEnd/>
            <a:tailEnd/>
          </a:ln>
        </p:spPr>
      </p:pic>
      <p:grpSp>
        <p:nvGrpSpPr>
          <p:cNvPr id="120" name="Oval 10"/>
          <p:cNvGrpSpPr/>
          <p:nvPr/>
        </p:nvGrpSpPr>
        <p:grpSpPr>
          <a:xfrm>
            <a:off x="329772" y="252245"/>
            <a:ext cx="1251859" cy="807335"/>
            <a:chOff x="0" y="0"/>
            <a:chExt cx="1251857" cy="807334"/>
          </a:xfrm>
        </p:grpSpPr>
        <p:sp>
          <p:nvSpPr>
            <p:cNvPr id="118" name="Oval"/>
            <p:cNvSpPr/>
            <p:nvPr/>
          </p:nvSpPr>
          <p:spPr>
            <a:xfrm>
              <a:off x="0" y="0"/>
              <a:ext cx="1251858" cy="807335"/>
            </a:xfrm>
            <a:prstGeom prst="ellipse">
              <a:avLst/>
            </a:prstGeom>
            <a:solidFill>
              <a:srgbClr val="FFFFFF"/>
            </a:solidFill>
            <a:ln w="2540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19" name="Frame Fixers"/>
            <p:cNvSpPr/>
            <p:nvPr/>
          </p:nvSpPr>
          <p:spPr>
            <a:xfrm>
              <a:off x="241749" y="403666"/>
              <a:ext cx="76835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9" tIns="45719" rIns="45719" bIns="45719" numCol="1" anchor="ctr">
              <a:spAutoFit/>
            </a:bodyPr>
            <a:lstStyle>
              <a:lvl1pPr algn="ctr"/>
            </a:lstStyle>
            <a:p>
              <a:r>
                <a:t>Frame Fixers</a:t>
              </a:r>
            </a:p>
          </p:txBody>
        </p:sp>
      </p:grpSp>
      <p:pic>
        <p:nvPicPr>
          <p:cNvPr id="3" name="Picture 2" descr="1"/>
          <p:cNvPicPr>
            <a:picLocks noChangeAspect="1"/>
          </p:cNvPicPr>
          <p:nvPr/>
        </p:nvPicPr>
        <p:blipFill>
          <a:blip r:embed="rId3"/>
          <a:srcRect t="9923"/>
          <a:stretch/>
        </p:blipFill>
        <p:spPr>
          <a:xfrm>
            <a:off x="399415" y="1162133"/>
            <a:ext cx="11565890" cy="3545757"/>
          </a:xfrm>
          <a:prstGeom prst="rect">
            <a:avLst/>
          </a:prstGeom>
        </p:spPr>
      </p:pic>
      <p:sp>
        <p:nvSpPr>
          <p:cNvPr id="6" name="Text Box 5"/>
          <p:cNvSpPr txBox="1"/>
          <p:nvPr/>
        </p:nvSpPr>
        <p:spPr>
          <a:xfrm>
            <a:off x="196850" y="4708525"/>
            <a:ext cx="11462385" cy="1543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800" b="0" i="0" u="none" strike="noStrike" cap="none" spc="0" normalizeH="0" baseline="0" dirty="0">
                <a:ln>
                  <a:noFill/>
                </a:ln>
                <a:solidFill>
                  <a:srgbClr val="000000"/>
                </a:solidFill>
                <a:effectLst/>
                <a:uFillTx/>
                <a:latin typeface="+mj-lt"/>
                <a:ea typeface="+mj-ea"/>
                <a:cs typeface="+mj-cs"/>
                <a:sym typeface="Calibri" panose="020F0502020204030204"/>
              </a:rPr>
              <a:t>We will employ a range of sensors, including Proximity, Temperature, Vibration sensors, and Ultrasonic sensors for defect detection. For illumination, we will utilize green light within the 510-530 nm wavelength range, positioned between the red and blue spectrums. This green light is particularly effective for inspecting products with red or silver backgrounds, such as sheet metal and machined parts, as it enhances contrast and improves defect visibility, especially against darker surfaces.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ooter Placeholder 6"/>
          <p:cNvSpPr txBox="1"/>
          <p:nvPr/>
        </p:nvSpPr>
        <p:spPr>
          <a:xfrm>
            <a:off x="4693920" y="6404295"/>
            <a:ext cx="3112561" cy="269241"/>
          </a:xfrm>
          <a:prstGeom prst="rect">
            <a:avLst/>
          </a:prstGeom>
          <a:ln w="12700">
            <a:miter lim="400000"/>
          </a:ln>
        </p:spPr>
        <p:txBody>
          <a:bodyPr lIns="45719" rIns="45719" anchor="ctr">
            <a:spAutoFit/>
          </a:bodyPr>
          <a:lstStyle>
            <a:lvl1pPr algn="ctr">
              <a:defRPr sz="1200">
                <a:solidFill>
                  <a:srgbClr val="FFFFFF"/>
                </a:solidFill>
                <a:latin typeface="TradeGothic"/>
                <a:ea typeface="TradeGothic"/>
                <a:cs typeface="TradeGothic"/>
                <a:sym typeface="TradeGothic"/>
              </a:defRPr>
            </a:lvl1pPr>
          </a:lstStyle>
          <a:p>
            <a:r>
              <a:t>@SIH Idea submission- Template</a:t>
            </a:r>
          </a:p>
        </p:txBody>
      </p:sp>
      <p:sp>
        <p:nvSpPr>
          <p:cNvPr id="123" name="Rectangle 9"/>
          <p:cNvSpPr/>
          <p:nvPr/>
        </p:nvSpPr>
        <p:spPr>
          <a:xfrm>
            <a:off x="-1" y="6354762"/>
            <a:ext cx="12192001" cy="503239"/>
          </a:xfrm>
          <a:prstGeom prst="rect">
            <a:avLst/>
          </a:prstGeom>
          <a:solidFill>
            <a:srgbClr val="0070C0"/>
          </a:solidFill>
          <a:ln w="12700">
            <a:miter lim="400000"/>
          </a:ln>
          <a:effectLst>
            <a:outerShdw dist="23000" dir="5400000" rotWithShape="0">
              <a:srgbClr val="808080">
                <a:alpha val="34999"/>
              </a:srgbClr>
            </a:outerShdw>
          </a:effectLst>
        </p:spPr>
        <p:txBody>
          <a:bodyPr lIns="45719" rIns="45719" anchor="ctr"/>
          <a:lstStyle/>
          <a:p>
            <a:pPr algn="ctr">
              <a:defRPr>
                <a:solidFill>
                  <a:srgbClr val="953735"/>
                </a:solidFill>
              </a:defRPr>
            </a:pPr>
            <a:endParaRPr/>
          </a:p>
        </p:txBody>
      </p:sp>
      <p:sp>
        <p:nvSpPr>
          <p:cNvPr id="124" name="Title 1"/>
          <p:cNvSpPr txBox="1">
            <a:spLocks noGrp="1"/>
          </p:cNvSpPr>
          <p:nvPr>
            <p:ph type="title"/>
          </p:nvPr>
        </p:nvSpPr>
        <p:spPr>
          <a:prstGeom prst="rect">
            <a:avLst/>
          </a:prstGeom>
        </p:spPr>
        <p:txBody>
          <a:bodyPr/>
          <a:lstStyle>
            <a:lvl1pPr>
              <a:defRPr sz="3600" b="1">
                <a:latin typeface="Times New Roman" panose="02020603050405020304"/>
                <a:ea typeface="Times New Roman" panose="02020603050405020304"/>
                <a:cs typeface="Times New Roman" panose="02020603050405020304"/>
                <a:sym typeface="Times New Roman" panose="02020603050405020304"/>
              </a:defRPr>
            </a:lvl1pPr>
          </a:lstStyle>
          <a:p>
            <a:r>
              <a:t>FEASIBILITY AND VIABILITY</a:t>
            </a:r>
          </a:p>
        </p:txBody>
      </p:sp>
      <p:sp>
        <p:nvSpPr>
          <p:cNvPr id="125" name="TextBox 8"/>
          <p:cNvSpPr txBox="1"/>
          <p:nvPr/>
        </p:nvSpPr>
        <p:spPr>
          <a:xfrm>
            <a:off x="88265" y="703580"/>
            <a:ext cx="12049760" cy="5160010"/>
          </a:xfrm>
          <a:prstGeom prst="rect">
            <a:avLst/>
          </a:prstGeom>
          <a:ln w="12700">
            <a:miter lim="400000"/>
          </a:ln>
        </p:spPr>
        <p:txBody>
          <a:bodyPr lIns="45719" rIns="45719">
            <a:noAutofit/>
          </a:bodyPr>
          <a:lstStyle/>
          <a:p>
            <a:pPr algn="just">
              <a:buSzPct val="100000"/>
              <a:defRPr sz="2800">
                <a:latin typeface="Arial" panose="020B0604020202020204"/>
                <a:ea typeface="Arial" panose="020B0604020202020204"/>
                <a:cs typeface="Arial" panose="020B0604020202020204"/>
                <a:sym typeface="Arial" panose="020B0604020202020204"/>
              </a:defRPr>
            </a:pPr>
            <a:r>
              <a:rPr lang="en-IN" sz="1600" b="1" u="sng" dirty="0"/>
              <a:t>Technical Feasibility:</a:t>
            </a:r>
            <a:r>
              <a:rPr lang="en-IN" sz="1600" b="1" dirty="0">
                <a:solidFill>
                  <a:srgbClr val="FF0000"/>
                </a:solidFill>
              </a:rPr>
              <a:t>Technology Availability:</a:t>
            </a:r>
            <a:r>
              <a:rPr lang="en-IN" sz="1600" b="1" dirty="0"/>
              <a:t> </a:t>
            </a:r>
            <a:r>
              <a:rPr lang="en-IN" sz="1600" dirty="0"/>
              <a:t>High-resolution cameras, advanced AI algorithms, and real-time processing technology are readily available and proven in similar applications.</a:t>
            </a:r>
          </a:p>
          <a:p>
            <a:pPr algn="just">
              <a:buSzPct val="100000"/>
              <a:defRPr sz="2800">
                <a:latin typeface="Arial" panose="020B0604020202020204"/>
                <a:ea typeface="Arial" panose="020B0604020202020204"/>
                <a:cs typeface="Arial" panose="020B0604020202020204"/>
                <a:sym typeface="Arial" panose="020B0604020202020204"/>
              </a:defRPr>
            </a:pPr>
            <a:r>
              <a:rPr lang="en-IN" sz="1600" b="1" dirty="0">
                <a:solidFill>
                  <a:srgbClr val="FF0000"/>
                </a:solidFill>
              </a:rPr>
              <a:t>Integration:</a:t>
            </a:r>
            <a:r>
              <a:rPr lang="en-IN" sz="1600" dirty="0"/>
              <a:t> The system can be seamlessly integrated with existing gallery management systems. This integration enhances overall functionality without requiring major modifications, thereby preserving the gallery’s current operational setup.</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solidFill>
                  <a:srgbClr val="FF0000"/>
                </a:solidFill>
              </a:rPr>
              <a:t>Data Requirements:</a:t>
            </a:r>
            <a:r>
              <a:rPr sz="1600" dirty="0"/>
              <a:t> Adequate data for training AI models can be sourced from historical defect records and existing exhibit images</a:t>
            </a:r>
            <a:r>
              <a:rPr lang="en-IN" sz="1600" dirty="0"/>
              <a:t>.</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u="sng" dirty="0"/>
              <a:t>Operational Feasibility:</a:t>
            </a:r>
            <a:endParaRPr sz="8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solidFill>
                  <a:srgbClr val="FF0000"/>
                </a:solidFill>
              </a:rPr>
              <a:t>Implementation: </a:t>
            </a:r>
            <a:r>
              <a:rPr sz="1600" dirty="0"/>
              <a:t>The system can be installed with minimal disruption to current gallery operations. High-resolution imaging and AI processing can be seamlessly incorporated.</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solidFill>
                  <a:srgbClr val="FF0000"/>
                </a:solidFill>
              </a:rPr>
              <a:t>Maintenance</a:t>
            </a:r>
            <a:r>
              <a:rPr sz="1600" dirty="0">
                <a:solidFill>
                  <a:srgbClr val="FF0000"/>
                </a:solidFill>
              </a:rPr>
              <a:t>:</a:t>
            </a:r>
            <a:r>
              <a:rPr sz="1600" dirty="0"/>
              <a:t> Regular updates and calibrations for AI models and imaging equipment will be required to maintain accuracy and efficiency.</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u="sng" dirty="0"/>
              <a:t>Economic Feasibility:</a:t>
            </a:r>
            <a:endParaRPr sz="9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solidFill>
                  <a:srgbClr val="FF0000"/>
                </a:solidFill>
              </a:rPr>
              <a:t>Cost:</a:t>
            </a:r>
            <a:r>
              <a:rPr sz="1600" dirty="0"/>
              <a:t> Initial setup costs may include high-resolution cameras, AI software development, and system integration. However, these costs are offset by long-term savings through reduced manual inspection and maintenance.</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solidFill>
                  <a:srgbClr val="FF0000"/>
                </a:solidFill>
              </a:rPr>
              <a:t>Return on Investment (ROI)</a:t>
            </a:r>
            <a:r>
              <a:rPr sz="1600" dirty="0">
                <a:solidFill>
                  <a:srgbClr val="FF0000"/>
                </a:solidFill>
              </a:rPr>
              <a:t>: </a:t>
            </a:r>
            <a:r>
              <a:rPr sz="1600" dirty="0"/>
              <a:t>Improved defect detection and proactive maintenance lead to extended exhibit lifespans and reduced repair costs, offering a strong ROI.</a:t>
            </a:r>
            <a:endParaRPr sz="12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sz="1600" b="1" dirty="0"/>
              <a:t>Technical Challenges</a:t>
            </a:r>
            <a:r>
              <a:rPr lang="en-IN" sz="1600" b="1" dirty="0"/>
              <a:t> &amp; Strategies to Overcome them:</a:t>
            </a:r>
            <a:endParaRPr sz="1600" b="1"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1400" b="1" u="sng" dirty="0"/>
              <a:t>Hight </a:t>
            </a:r>
            <a:r>
              <a:rPr sz="1400" b="1" u="sng" dirty="0"/>
              <a:t>AI Accuracy</a:t>
            </a:r>
            <a:r>
              <a:rPr sz="1400" dirty="0"/>
              <a:t>: Continuously refine and train AI models with diverse and representative data to improve detection accuracy. Implement robust testing and validation processes to ensure reliable performance.</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1400" b="1" u="sng" dirty="0"/>
              <a:t>T</a:t>
            </a:r>
            <a:r>
              <a:rPr sz="1400" b="1" u="sng" dirty="0"/>
              <a:t>raining Data</a:t>
            </a:r>
            <a:r>
              <a:rPr lang="en-IN" sz="1400" u="sng" dirty="0"/>
              <a:t>:</a:t>
            </a:r>
            <a:r>
              <a:rPr lang="en-IN" sz="1400" dirty="0"/>
              <a:t>Partner with industry experts and  collaborate with other galleries or institutions to expand data sources.</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1400" b="1" u="sng" dirty="0"/>
              <a:t>Image Quality and Consistency:</a:t>
            </a:r>
            <a:r>
              <a:rPr lang="en-IN" sz="1400" dirty="0"/>
              <a:t>Use controlled lighting conditions and high-quality, calibrated cameras. Implement image preprocessing techniques like normalization, enhancement, and denoising to improve image consistency.</a:t>
            </a:r>
            <a:endParaRPr lang="en-IN" sz="1400" b="1" u="sng"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1400" b="1" u="sng" dirty="0"/>
              <a:t>Adaptation to New Defects:</a:t>
            </a:r>
            <a:r>
              <a:rPr lang="en-IN" sz="1400" dirty="0"/>
              <a:t>Continuously update the model with new data and incorporate mechanisms for online learning or incremental updates.</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1400" b="1" u="sng" dirty="0"/>
              <a:t>Complexity of Defect Patterns:</a:t>
            </a:r>
            <a:r>
              <a:rPr lang="en-IN" sz="1400" dirty="0"/>
              <a:t> Employ advanced image processing and machine learning techniques such as convolutional neural networks (CNNs) to capture intricate patterns. Use ensemble methods to combine multiple models for better accuracy.</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endParaRPr sz="14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endParaRPr sz="14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endParaRPr sz="900" dirty="0"/>
          </a:p>
        </p:txBody>
      </p:sp>
      <p:sp>
        <p:nvSpPr>
          <p:cNvPr id="126" name="Slide Number Placeholder 5"/>
          <p:cNvSpPr txBox="1">
            <a:spLocks noGrp="1"/>
          </p:cNvSpPr>
          <p:nvPr>
            <p:ph type="sldNum" sz="quarter" idx="2"/>
          </p:nvPr>
        </p:nvSpPr>
        <p:spPr>
          <a:xfrm>
            <a:off x="11393502" y="6404295"/>
            <a:ext cx="188898" cy="269241"/>
          </a:xfrm>
          <a:prstGeom prst="rect">
            <a:avLst/>
          </a:prstGeom>
        </p:spPr>
        <p:txBody>
          <a:bodyPr/>
          <a:lstStyle>
            <a:lvl1pPr>
              <a:defRPr b="1">
                <a:solidFill>
                  <a:srgbClr val="FFFFFF"/>
                </a:solidFill>
              </a:defRPr>
            </a:lvl1pPr>
          </a:lstStyle>
          <a:p>
            <a:fld id="{86CB4B4D-7CA3-9044-876B-883B54F8677D}" type="slidenum">
              <a:rPr/>
              <a:t>4</a:t>
            </a:fld>
            <a:endParaRPr/>
          </a:p>
        </p:txBody>
      </p:sp>
      <p:pic>
        <p:nvPicPr>
          <p:cNvPr id="127" name="Google Shape;93;p2" descr="Google Shape;93;p2"/>
          <p:cNvPicPr>
            <a:picLocks noChangeAspect="1"/>
          </p:cNvPicPr>
          <p:nvPr/>
        </p:nvPicPr>
        <p:blipFill>
          <a:blip r:embed="rId2"/>
          <a:stretch>
            <a:fillRect/>
          </a:stretch>
        </p:blipFill>
        <p:spPr>
          <a:xfrm>
            <a:off x="9803910" y="-221520"/>
            <a:ext cx="2246576" cy="1149077"/>
          </a:xfrm>
          <a:prstGeom prst="rect">
            <a:avLst/>
          </a:prstGeom>
          <a:ln w="12700">
            <a:miter lim="400000"/>
            <a:headEnd/>
            <a:tailEnd/>
          </a:ln>
        </p:spPr>
      </p:pic>
      <p:grpSp>
        <p:nvGrpSpPr>
          <p:cNvPr id="130" name="Oval 11"/>
          <p:cNvGrpSpPr/>
          <p:nvPr/>
        </p:nvGrpSpPr>
        <p:grpSpPr>
          <a:xfrm>
            <a:off x="88472" y="-7470"/>
            <a:ext cx="1251860" cy="807336"/>
            <a:chOff x="-241300" y="-259715"/>
            <a:chExt cx="1251858" cy="807335"/>
          </a:xfrm>
        </p:grpSpPr>
        <p:sp>
          <p:nvSpPr>
            <p:cNvPr id="128" name="Oval"/>
            <p:cNvSpPr/>
            <p:nvPr/>
          </p:nvSpPr>
          <p:spPr>
            <a:xfrm>
              <a:off x="-241300" y="-259715"/>
              <a:ext cx="1251858" cy="807335"/>
            </a:xfrm>
            <a:prstGeom prst="ellipse">
              <a:avLst/>
            </a:prstGeom>
            <a:solidFill>
              <a:srgbClr val="FFFFFF"/>
            </a:solidFill>
            <a:ln w="2540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29" name="Frame Fixers"/>
            <p:cNvSpPr/>
            <p:nvPr/>
          </p:nvSpPr>
          <p:spPr>
            <a:xfrm>
              <a:off x="-152401" y="-636"/>
              <a:ext cx="912494" cy="2025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9" tIns="45719" rIns="45719" bIns="45719" numCol="1" anchor="ctr">
              <a:noAutofit/>
            </a:bodyPr>
            <a:lstStyle>
              <a:lvl1pPr algn="ctr"/>
            </a:lstStyle>
            <a:p>
              <a:r>
                <a:t>Frame Fixers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ooter Placeholder 6"/>
          <p:cNvSpPr txBox="1"/>
          <p:nvPr/>
        </p:nvSpPr>
        <p:spPr>
          <a:xfrm>
            <a:off x="4693920" y="6416675"/>
            <a:ext cx="3112770" cy="257175"/>
          </a:xfrm>
          <a:prstGeom prst="rect">
            <a:avLst/>
          </a:prstGeom>
          <a:ln w="12700">
            <a:miter lim="400000"/>
          </a:ln>
        </p:spPr>
        <p:txBody>
          <a:bodyPr lIns="45719" rIns="45719" anchor="ctr">
            <a:noAutofit/>
          </a:bodyPr>
          <a:lstStyle>
            <a:lvl1pPr algn="ctr">
              <a:defRPr sz="1200">
                <a:solidFill>
                  <a:srgbClr val="FFFFFF"/>
                </a:solidFill>
                <a:latin typeface="TradeGothic"/>
                <a:ea typeface="TradeGothic"/>
                <a:cs typeface="TradeGothic"/>
                <a:sym typeface="TradeGothic"/>
              </a:defRPr>
            </a:lvl1pPr>
          </a:lstStyle>
          <a:p>
            <a:r>
              <a:t>@SIH Idea submission- Template</a:t>
            </a:r>
          </a:p>
        </p:txBody>
      </p:sp>
      <p:sp>
        <p:nvSpPr>
          <p:cNvPr id="133" name="Rectangle 9"/>
          <p:cNvSpPr/>
          <p:nvPr/>
        </p:nvSpPr>
        <p:spPr>
          <a:xfrm>
            <a:off x="0" y="6377305"/>
            <a:ext cx="12192000" cy="480695"/>
          </a:xfrm>
          <a:prstGeom prst="rect">
            <a:avLst/>
          </a:prstGeom>
          <a:solidFill>
            <a:srgbClr val="0070C0"/>
          </a:solidFill>
          <a:ln w="12700">
            <a:miter lim="400000"/>
          </a:ln>
          <a:effectLst>
            <a:outerShdw dist="23000" dir="5400000" rotWithShape="0">
              <a:srgbClr val="808080">
                <a:alpha val="34999"/>
              </a:srgbClr>
            </a:outerShdw>
          </a:effectLst>
        </p:spPr>
        <p:txBody>
          <a:bodyPr lIns="45719" rIns="45719" anchor="ctr"/>
          <a:lstStyle/>
          <a:p>
            <a:pPr algn="ctr">
              <a:defRPr>
                <a:solidFill>
                  <a:srgbClr val="953735"/>
                </a:solidFill>
              </a:defRPr>
            </a:pPr>
            <a:endParaRPr/>
          </a:p>
        </p:txBody>
      </p:sp>
      <p:sp>
        <p:nvSpPr>
          <p:cNvPr id="134" name="Title 1"/>
          <p:cNvSpPr txBox="1">
            <a:spLocks noGrp="1"/>
          </p:cNvSpPr>
          <p:nvPr>
            <p:ph type="title"/>
          </p:nvPr>
        </p:nvSpPr>
        <p:spPr>
          <a:xfrm>
            <a:off x="609600" y="4445"/>
            <a:ext cx="10972800" cy="1090930"/>
          </a:xfrm>
          <a:prstGeom prst="rect">
            <a:avLst/>
          </a:prstGeom>
        </p:spPr>
        <p:txBody>
          <a:bodyPr/>
          <a:lstStyle>
            <a:lvl1pPr>
              <a:defRPr sz="3600" b="1">
                <a:latin typeface="Times New Roman" panose="02020603050405020304"/>
                <a:ea typeface="Times New Roman" panose="02020603050405020304"/>
                <a:cs typeface="Times New Roman" panose="02020603050405020304"/>
                <a:sym typeface="Times New Roman" panose="02020603050405020304"/>
              </a:defRPr>
            </a:lvl1pPr>
          </a:lstStyle>
          <a:p>
            <a:r>
              <a:t>IMPACT AND BENEFITS</a:t>
            </a:r>
          </a:p>
        </p:txBody>
      </p:sp>
      <p:sp>
        <p:nvSpPr>
          <p:cNvPr id="135" name="TextBox 8"/>
          <p:cNvSpPr txBox="1"/>
          <p:nvPr/>
        </p:nvSpPr>
        <p:spPr>
          <a:xfrm>
            <a:off x="635" y="1130935"/>
            <a:ext cx="12122150" cy="5065395"/>
          </a:xfrm>
          <a:prstGeom prst="rect">
            <a:avLst/>
          </a:prstGeom>
          <a:ln w="12700">
            <a:miter lim="400000"/>
          </a:ln>
        </p:spPr>
        <p:txBody>
          <a:bodyPr lIns="45719" rIns="45719">
            <a:noAutofit/>
          </a:bodyPr>
          <a:lstStyle/>
          <a:p>
            <a:pPr algn="just">
              <a:buSzPct val="100000"/>
              <a:buFont typeface="Arial" panose="020B0604020202020204" pitchFamily="34" charset="0"/>
              <a:defRPr sz="2800">
                <a:latin typeface="Arial" panose="020B0604020202020204"/>
                <a:ea typeface="Arial" panose="020B0604020202020204"/>
                <a:cs typeface="Arial" panose="020B0604020202020204"/>
                <a:sym typeface="Arial" panose="020B0604020202020204"/>
              </a:defRPr>
            </a:pPr>
            <a:endParaRPr lang="en-IN" sz="2000" dirty="0"/>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r>
              <a:rPr lang="en-IN" sz="2000" dirty="0"/>
              <a:t>The AI-based automated exhibit identification system significantly enhances the visitor experience, improves staff efficiency, and supports the long-term preservation of cultural artifacts. Socially, it fosters cultural appreciation, economically, it leads to savings and revenue generation, and environmentally, it promotes sustainability by reducing waste and resource use.</a:t>
            </a:r>
          </a:p>
          <a:p>
            <a:pPr algn="just">
              <a:buSzPct val="100000"/>
              <a:buFont typeface="Arial" panose="020B0604020202020204"/>
              <a:defRPr sz="2800">
                <a:latin typeface="Arial" panose="020B0604020202020204"/>
                <a:ea typeface="Arial" panose="020B0604020202020204"/>
                <a:cs typeface="Arial" panose="020B0604020202020204"/>
                <a:sym typeface="Arial" panose="020B0604020202020204"/>
              </a:defRPr>
            </a:pPr>
            <a:endParaRPr lang="en-IN" sz="2000" dirty="0"/>
          </a:p>
        </p:txBody>
      </p:sp>
      <p:sp>
        <p:nvSpPr>
          <p:cNvPr id="136" name="Slide Number Placeholder 5"/>
          <p:cNvSpPr txBox="1">
            <a:spLocks noGrp="1"/>
          </p:cNvSpPr>
          <p:nvPr>
            <p:ph type="sldNum" sz="quarter" idx="2"/>
          </p:nvPr>
        </p:nvSpPr>
        <p:spPr>
          <a:xfrm>
            <a:off x="11393805" y="6416675"/>
            <a:ext cx="188595" cy="257175"/>
          </a:xfrm>
          <a:prstGeom prst="rect">
            <a:avLst/>
          </a:prstGeom>
        </p:spPr>
        <p:txBody>
          <a:bodyPr>
            <a:noAutofit/>
          </a:bodyPr>
          <a:lstStyle>
            <a:lvl1pPr>
              <a:defRPr b="1">
                <a:solidFill>
                  <a:srgbClr val="FFFFFF"/>
                </a:solidFill>
              </a:defRPr>
            </a:lvl1pPr>
          </a:lstStyle>
          <a:p>
            <a:fld id="{86CB4B4D-7CA3-9044-876B-883B54F8677D}" type="slidenum">
              <a:rPr/>
              <a:t>5</a:t>
            </a:fld>
            <a:endParaRPr/>
          </a:p>
        </p:txBody>
      </p:sp>
      <p:pic>
        <p:nvPicPr>
          <p:cNvPr id="137" name="Google Shape;93;p2" descr="Google Shape;93;p2"/>
          <p:cNvPicPr>
            <a:picLocks noChangeAspect="1"/>
          </p:cNvPicPr>
          <p:nvPr/>
        </p:nvPicPr>
        <p:blipFill>
          <a:blip r:embed="rId2"/>
          <a:stretch>
            <a:fillRect/>
          </a:stretch>
        </p:blipFill>
        <p:spPr>
          <a:xfrm>
            <a:off x="9803765" y="133350"/>
            <a:ext cx="2246630" cy="1097280"/>
          </a:xfrm>
          <a:prstGeom prst="rect">
            <a:avLst/>
          </a:prstGeom>
          <a:ln w="12700">
            <a:miter lim="400000"/>
            <a:headEnd/>
            <a:tailEnd/>
          </a:ln>
        </p:spPr>
      </p:pic>
      <p:grpSp>
        <p:nvGrpSpPr>
          <p:cNvPr id="140" name="Oval 11"/>
          <p:cNvGrpSpPr/>
          <p:nvPr/>
        </p:nvGrpSpPr>
        <p:grpSpPr>
          <a:xfrm>
            <a:off x="281223" y="133350"/>
            <a:ext cx="1251586" cy="770256"/>
            <a:chOff x="384177" y="15974"/>
            <a:chExt cx="1251858" cy="807335"/>
          </a:xfrm>
        </p:grpSpPr>
        <p:sp>
          <p:nvSpPr>
            <p:cNvPr id="138" name="Oval"/>
            <p:cNvSpPr/>
            <p:nvPr/>
          </p:nvSpPr>
          <p:spPr>
            <a:xfrm>
              <a:off x="384177" y="15974"/>
              <a:ext cx="1251858" cy="807335"/>
            </a:xfrm>
            <a:prstGeom prst="ellipse">
              <a:avLst/>
            </a:prstGeom>
            <a:solidFill>
              <a:srgbClr val="FFFFFF"/>
            </a:solidFill>
            <a:ln w="2540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39" name="Frame Fixers"/>
            <p:cNvSpPr/>
            <p:nvPr/>
          </p:nvSpPr>
          <p:spPr>
            <a:xfrm>
              <a:off x="625927" y="82199"/>
              <a:ext cx="768358" cy="6748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9" tIns="45719" rIns="45719" bIns="45719" numCol="1" anchor="ctr">
              <a:spAutoFit/>
            </a:bodyPr>
            <a:lstStyle>
              <a:lvl1pPr algn="ctr"/>
            </a:lstStyle>
            <a:p>
              <a:r>
                <a:rPr dirty="0"/>
                <a:t>Frame Fixers</a:t>
              </a:r>
            </a:p>
          </p:txBody>
        </p:sp>
      </p:grpSp>
      <p:pic>
        <p:nvPicPr>
          <p:cNvPr id="2" name="Picture 1" descr="Screenshot 2024-09-06 034928"/>
          <p:cNvPicPr>
            <a:picLocks noChangeAspect="1"/>
          </p:cNvPicPr>
          <p:nvPr/>
        </p:nvPicPr>
        <p:blipFill>
          <a:blip r:embed="rId3"/>
          <a:stretch>
            <a:fillRect/>
          </a:stretch>
        </p:blipFill>
        <p:spPr>
          <a:xfrm>
            <a:off x="635" y="2785745"/>
            <a:ext cx="12191365" cy="403796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ooter Placeholder 6"/>
          <p:cNvSpPr txBox="1"/>
          <p:nvPr/>
        </p:nvSpPr>
        <p:spPr>
          <a:xfrm>
            <a:off x="4693920" y="6404295"/>
            <a:ext cx="3112561" cy="269241"/>
          </a:xfrm>
          <a:prstGeom prst="rect">
            <a:avLst/>
          </a:prstGeom>
          <a:ln w="12700">
            <a:miter lim="400000"/>
          </a:ln>
        </p:spPr>
        <p:txBody>
          <a:bodyPr lIns="45719" rIns="45719" anchor="ctr">
            <a:spAutoFit/>
          </a:bodyPr>
          <a:lstStyle>
            <a:lvl1pPr algn="ctr">
              <a:defRPr sz="1200">
                <a:solidFill>
                  <a:srgbClr val="FFFFFF"/>
                </a:solidFill>
                <a:latin typeface="TradeGothic"/>
                <a:ea typeface="TradeGothic"/>
                <a:cs typeface="TradeGothic"/>
                <a:sym typeface="TradeGothic"/>
              </a:defRPr>
            </a:lvl1pPr>
          </a:lstStyle>
          <a:p>
            <a:r>
              <a:t>@SIH Idea submission- Template</a:t>
            </a:r>
          </a:p>
        </p:txBody>
      </p:sp>
      <p:sp>
        <p:nvSpPr>
          <p:cNvPr id="143" name="Rectangle 9"/>
          <p:cNvSpPr/>
          <p:nvPr/>
        </p:nvSpPr>
        <p:spPr>
          <a:xfrm>
            <a:off x="-1" y="6354762"/>
            <a:ext cx="12192001" cy="503239"/>
          </a:xfrm>
          <a:prstGeom prst="rect">
            <a:avLst/>
          </a:prstGeom>
          <a:solidFill>
            <a:srgbClr val="0070C0"/>
          </a:solidFill>
          <a:ln w="12700">
            <a:miter lim="400000"/>
          </a:ln>
          <a:effectLst>
            <a:outerShdw dist="23000" dir="5400000" rotWithShape="0">
              <a:srgbClr val="808080">
                <a:alpha val="34999"/>
              </a:srgbClr>
            </a:outerShdw>
          </a:effectLst>
        </p:spPr>
        <p:txBody>
          <a:bodyPr lIns="45719" rIns="45719" anchor="ctr"/>
          <a:lstStyle/>
          <a:p>
            <a:pPr algn="ctr">
              <a:defRPr>
                <a:solidFill>
                  <a:srgbClr val="953735"/>
                </a:solidFill>
              </a:defRPr>
            </a:pPr>
            <a:endParaRPr/>
          </a:p>
        </p:txBody>
      </p:sp>
      <p:sp>
        <p:nvSpPr>
          <p:cNvPr id="144" name="Title 1"/>
          <p:cNvSpPr txBox="1">
            <a:spLocks noGrp="1"/>
          </p:cNvSpPr>
          <p:nvPr>
            <p:ph type="title"/>
          </p:nvPr>
        </p:nvSpPr>
        <p:spPr>
          <a:prstGeom prst="rect">
            <a:avLst/>
          </a:prstGeom>
        </p:spPr>
        <p:txBody>
          <a:bodyPr/>
          <a:lstStyle>
            <a:lvl1pPr>
              <a:defRPr sz="3600" b="1">
                <a:latin typeface="Times New Roman" panose="02020603050405020304"/>
                <a:ea typeface="Times New Roman" panose="02020603050405020304"/>
                <a:cs typeface="Times New Roman" panose="02020603050405020304"/>
                <a:sym typeface="Times New Roman" panose="02020603050405020304"/>
              </a:defRPr>
            </a:lvl1pPr>
          </a:lstStyle>
          <a:p>
            <a:r>
              <a:t>RESEARCH  AND REFERENCES</a:t>
            </a:r>
          </a:p>
        </p:txBody>
      </p:sp>
      <p:sp>
        <p:nvSpPr>
          <p:cNvPr id="146" name="Slide Number Placeholder 5"/>
          <p:cNvSpPr txBox="1">
            <a:spLocks noGrp="1"/>
          </p:cNvSpPr>
          <p:nvPr>
            <p:ph type="sldNum" sz="quarter" idx="2"/>
          </p:nvPr>
        </p:nvSpPr>
        <p:spPr>
          <a:xfrm>
            <a:off x="11393502" y="6404295"/>
            <a:ext cx="188898" cy="269241"/>
          </a:xfrm>
          <a:prstGeom prst="rect">
            <a:avLst/>
          </a:prstGeom>
        </p:spPr>
        <p:txBody>
          <a:bodyPr/>
          <a:lstStyle>
            <a:lvl1pPr>
              <a:defRPr b="1">
                <a:solidFill>
                  <a:srgbClr val="FFFFFF"/>
                </a:solidFill>
              </a:defRPr>
            </a:lvl1pPr>
          </a:lstStyle>
          <a:p>
            <a:fld id="{86CB4B4D-7CA3-9044-876B-883B54F8677D}" type="slidenum">
              <a:rPr/>
              <a:t>6</a:t>
            </a:fld>
            <a:endParaRPr/>
          </a:p>
        </p:txBody>
      </p:sp>
      <p:pic>
        <p:nvPicPr>
          <p:cNvPr id="147" name="Google Shape;93;p2" descr="Google Shape;93;p2"/>
          <p:cNvPicPr>
            <a:picLocks noChangeAspect="1"/>
          </p:cNvPicPr>
          <p:nvPr/>
        </p:nvPicPr>
        <p:blipFill>
          <a:blip r:embed="rId2"/>
          <a:stretch>
            <a:fillRect/>
          </a:stretch>
        </p:blipFill>
        <p:spPr>
          <a:xfrm>
            <a:off x="9803910" y="81375"/>
            <a:ext cx="2246576" cy="1149077"/>
          </a:xfrm>
          <a:prstGeom prst="rect">
            <a:avLst/>
          </a:prstGeom>
          <a:ln w="12700">
            <a:miter lim="400000"/>
            <a:headEnd/>
            <a:tailEnd/>
          </a:ln>
        </p:spPr>
      </p:pic>
      <p:grpSp>
        <p:nvGrpSpPr>
          <p:cNvPr id="150" name="Oval 8"/>
          <p:cNvGrpSpPr/>
          <p:nvPr/>
        </p:nvGrpSpPr>
        <p:grpSpPr>
          <a:xfrm>
            <a:off x="329772" y="252245"/>
            <a:ext cx="1251859" cy="807335"/>
            <a:chOff x="0" y="0"/>
            <a:chExt cx="1251857" cy="807334"/>
          </a:xfrm>
        </p:grpSpPr>
        <p:sp>
          <p:nvSpPr>
            <p:cNvPr id="148" name="Oval"/>
            <p:cNvSpPr/>
            <p:nvPr/>
          </p:nvSpPr>
          <p:spPr>
            <a:xfrm>
              <a:off x="0" y="0"/>
              <a:ext cx="1251858" cy="807335"/>
            </a:xfrm>
            <a:prstGeom prst="ellipse">
              <a:avLst/>
            </a:prstGeom>
            <a:solidFill>
              <a:srgbClr val="FFFFFF"/>
            </a:solidFill>
            <a:ln w="25400" cap="flat">
              <a:solidFill>
                <a:schemeClr val="accent4"/>
              </a:solidFill>
              <a:prstDash val="solid"/>
              <a:round/>
            </a:ln>
            <a:effectLst/>
          </p:spPr>
          <p:txBody>
            <a:bodyPr wrap="square" lIns="45719" tIns="45719" rIns="45719" bIns="45719" numCol="1" anchor="ctr">
              <a:noAutofit/>
            </a:bodyPr>
            <a:lstStyle/>
            <a:p>
              <a:pPr algn="ctr"/>
              <a:endParaRPr/>
            </a:p>
          </p:txBody>
        </p:sp>
        <p:sp>
          <p:nvSpPr>
            <p:cNvPr id="149" name="Frame Fixers"/>
            <p:cNvSpPr/>
            <p:nvPr/>
          </p:nvSpPr>
          <p:spPr>
            <a:xfrm>
              <a:off x="241749" y="403666"/>
              <a:ext cx="76835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p:spPr>
          <p:txBody>
            <a:bodyPr wrap="square" lIns="45719" tIns="45719" rIns="45719" bIns="45719" numCol="1" anchor="ctr">
              <a:spAutoFit/>
            </a:bodyPr>
            <a:lstStyle>
              <a:lvl1pPr algn="ctr"/>
            </a:lstStyle>
            <a:p>
              <a:r>
                <a:t>Frame Fixers</a:t>
              </a:r>
            </a:p>
          </p:txBody>
        </p:sp>
      </p:grpSp>
      <p:sp>
        <p:nvSpPr>
          <p:cNvPr id="2" name="Text Box 1"/>
          <p:cNvSpPr txBox="1"/>
          <p:nvPr/>
        </p:nvSpPr>
        <p:spPr>
          <a:xfrm>
            <a:off x="112395" y="1480820"/>
            <a:ext cx="1178306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Here are some useful links for research and references related to defect detection in automated systems:</a:t>
            </a:r>
          </a:p>
          <a:p>
            <a:pPr marL="0" marR="0" indent="0" algn="l" defTabSz="4572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1. Tools and Process of Defect Detection in Automated Manufacturing Systems</a:t>
            </a: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   [ResearchGate Article](https://www.researchgate.net/publication/374249842_Tools_and_Process_of_Defect_Detection_in_Automated_Manufacturing_Systems)</a:t>
            </a:r>
          </a:p>
          <a:p>
            <a:pPr marL="0" marR="0" indent="0" algn="l" defTabSz="4572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2. Defect Detection in Manufacturing: Recent Advances </a:t>
            </a: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   [Springer Article](https://link.springer.com/article/10.1007/s40684-021-00343-6)</a:t>
            </a:r>
          </a:p>
          <a:p>
            <a:pPr marL="0" marR="0" indent="0" algn="l" defTabSz="4572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3. A Survey on Deep Learning-Based Defect Detection in Industrial Manufacturing</a:t>
            </a: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   [ScienceDirect](https://www.sciencedirect.com/science/article/pii/S0166361521001154)</a:t>
            </a:r>
          </a:p>
          <a:p>
            <a:pPr marL="0" marR="0" indent="0" algn="l" defTabSz="4572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4. AI and Automation in Manufacturing Defect Detection</a:t>
            </a:r>
          </a:p>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   [IEEE Xplore](https://ieeexplore.ieee.org/document/9402227)</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1008</Words>
  <Application>Microsoft Office PowerPoint</Application>
  <PresentationFormat>Widescreen</PresentationFormat>
  <Paragraphs>77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TradeGothic</vt:lpstr>
      <vt:lpstr>Office Theme</vt:lpstr>
      <vt:lpstr>SMART INDIA HACKATHON 2024</vt:lpstr>
      <vt:lpstr>        AI-Based Automated Defective Exhibit Identification System</vt:lpstr>
      <vt:lpstr>TECHNICAL APPROACH</vt:lpstr>
      <vt:lpstr>FEASIBILITY AND VIABILITY</vt:lpstr>
      <vt:lpstr>IMPACT AND BENEFITS</vt:lpstr>
      <vt:lpstr>RESEARCH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ARCHASHI KAMAL</dc:creator>
  <cp:lastModifiedBy>Sayantan Mandal</cp:lastModifiedBy>
  <cp:revision>21</cp:revision>
  <dcterms:created xsi:type="dcterms:W3CDTF">2024-09-05T20:53:00Z</dcterms:created>
  <dcterms:modified xsi:type="dcterms:W3CDTF">2024-09-06T10:29:51Z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2AA9A704973647378C498BA742BD3B4C_13</vt:lpwstr>
  </property>
  <property fmtid="{D5CDD505-2E9C-101B-9397-08002B2CF9AE}" pid="3" name="KSOProductBuildVer">
    <vt:lpwstr>1033-12.2.0.13472</vt:lpwstr>
  </property>
</Properties>
</file>