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6DB3-8E09-A1E2-45F2-05F21B1FE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9B2466-E2C7-89BE-233F-5178F2BED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8C20A1-6E66-19DA-AB08-6C12B2D77057}"/>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5" name="Footer Placeholder 4">
            <a:extLst>
              <a:ext uri="{FF2B5EF4-FFF2-40B4-BE49-F238E27FC236}">
                <a16:creationId xmlns:a16="http://schemas.microsoft.com/office/drawing/2014/main" id="{42E412AD-CEAF-A592-C028-27D7AB17A6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AC5481-29B1-4D16-C207-D380E7A91716}"/>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883125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30C1-6482-CC7A-791E-2B99903642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91354A-21E4-7DCB-AD36-1FDAF4A55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D9D74-F99D-FD0F-DD16-DE17E11DBBB9}"/>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5" name="Footer Placeholder 4">
            <a:extLst>
              <a:ext uri="{FF2B5EF4-FFF2-40B4-BE49-F238E27FC236}">
                <a16:creationId xmlns:a16="http://schemas.microsoft.com/office/drawing/2014/main" id="{4F563BEF-54A6-40A0-DCB6-30AB663DB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723E3E-0E7D-A332-C8BF-9805013AAF31}"/>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298673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5C41D-95D3-C6A1-6EE2-E41E80378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276735-220D-C3D9-9146-B4A8A4E5E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75173-8CF9-3FFC-2ACA-B6BB1B1E27F6}"/>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5" name="Footer Placeholder 4">
            <a:extLst>
              <a:ext uri="{FF2B5EF4-FFF2-40B4-BE49-F238E27FC236}">
                <a16:creationId xmlns:a16="http://schemas.microsoft.com/office/drawing/2014/main" id="{F11735F7-FC8E-E1F1-15BC-9C8E2DF78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BF35A-394B-39F2-D3BD-A12F85E594BC}"/>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224502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85D5-A314-2AA5-4F57-C385DA0C9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A1C0B-85C3-E4BC-009C-74381C4FE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6FBA1-D22F-B0BE-4E52-77BE22C8C70C}"/>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5" name="Footer Placeholder 4">
            <a:extLst>
              <a:ext uri="{FF2B5EF4-FFF2-40B4-BE49-F238E27FC236}">
                <a16:creationId xmlns:a16="http://schemas.microsoft.com/office/drawing/2014/main" id="{CB25D764-B9E0-8D76-E6D8-4266A770B4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BA4285-ADBE-834E-D8D5-F6E63207A258}"/>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376962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6E9F-DC22-90C5-8921-D50FA3F0B0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C915FF-8256-12B5-8143-1B9668C2A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755A4-D64E-51F1-51F5-90E28FF6A8E0}"/>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5" name="Footer Placeholder 4">
            <a:extLst>
              <a:ext uri="{FF2B5EF4-FFF2-40B4-BE49-F238E27FC236}">
                <a16:creationId xmlns:a16="http://schemas.microsoft.com/office/drawing/2014/main" id="{F91B980A-9DEE-326C-BEAC-DD21B95555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CF74DF-FE6F-9185-D6A9-F03056945C71}"/>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398051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0A51-BAFC-0FD0-BA68-51E43DAAD7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4D7379-A627-C94E-2856-683EC96860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104315-A277-4021-69C9-9D374F526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EA5CED-63F4-164D-5F0B-2DEDF823D033}"/>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6" name="Footer Placeholder 5">
            <a:extLst>
              <a:ext uri="{FF2B5EF4-FFF2-40B4-BE49-F238E27FC236}">
                <a16:creationId xmlns:a16="http://schemas.microsoft.com/office/drawing/2014/main" id="{947D3A0A-7EED-A15E-A845-8E67F713A0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F16808-6E5B-6879-8EE9-E2D070327BF0}"/>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215845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A45A-5DF6-9F75-2B8C-6ACB053C87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DCAA6D-A854-2B2A-6013-959060A69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A75D9-5D1A-E68A-E445-08A72F6AC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0EC0F7-3052-71EA-0EED-549905F08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3956DA-6282-D788-3566-1C944A96D7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509EF-B8DD-1367-E7A0-3B17E714B06A}"/>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8" name="Footer Placeholder 7">
            <a:extLst>
              <a:ext uri="{FF2B5EF4-FFF2-40B4-BE49-F238E27FC236}">
                <a16:creationId xmlns:a16="http://schemas.microsoft.com/office/drawing/2014/main" id="{C70980D3-0DCC-423D-7EDF-10291ABE86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297A3-4CCC-40D5-5E5D-022B7A119C55}"/>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4277251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4852-CD31-B4E7-8FA5-6201F9C725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3E2833-EC1D-E664-301E-220381619D07}"/>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4" name="Footer Placeholder 3">
            <a:extLst>
              <a:ext uri="{FF2B5EF4-FFF2-40B4-BE49-F238E27FC236}">
                <a16:creationId xmlns:a16="http://schemas.microsoft.com/office/drawing/2014/main" id="{BCC2F103-B6EB-FCBD-6A71-803813095E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27A2FB-7DEE-8427-53CC-B882F7654ACB}"/>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2311602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CD9A10-CCFE-BC99-F481-7F5CB5B45D46}"/>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3" name="Footer Placeholder 2">
            <a:extLst>
              <a:ext uri="{FF2B5EF4-FFF2-40B4-BE49-F238E27FC236}">
                <a16:creationId xmlns:a16="http://schemas.microsoft.com/office/drawing/2014/main" id="{B5314C25-87E7-ED50-F682-E7D3BB5137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EB8DE5-4FBC-DF5A-DF73-C23696D83894}"/>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152603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BCCB-2619-4818-F9CE-A60E14987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F515B7-D816-BE08-E2AD-D295C7D7E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E08A0C-9498-CF9D-6E3F-7A04C6EE8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CAE70-BA74-D742-BA1B-F73ADB8FCC21}"/>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6" name="Footer Placeholder 5">
            <a:extLst>
              <a:ext uri="{FF2B5EF4-FFF2-40B4-BE49-F238E27FC236}">
                <a16:creationId xmlns:a16="http://schemas.microsoft.com/office/drawing/2014/main" id="{112F8D93-0B57-5755-4EEE-1E22BD567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C77B17-1D35-95AD-9242-0FE029D130FB}"/>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4181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8630-07FC-22E8-F569-3FFEB83FF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F02AAE-249B-DC89-1783-D056EC555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EAC2A2-984F-7730-03D6-F6773B165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5B5E9-FABB-11ED-E421-BE87E87ACB9E}"/>
              </a:ext>
            </a:extLst>
          </p:cNvPr>
          <p:cNvSpPr>
            <a:spLocks noGrp="1"/>
          </p:cNvSpPr>
          <p:nvPr>
            <p:ph type="dt" sz="half" idx="10"/>
          </p:nvPr>
        </p:nvSpPr>
        <p:spPr/>
        <p:txBody>
          <a:bodyPr/>
          <a:lstStyle/>
          <a:p>
            <a:fld id="{A3325085-1275-422A-B40C-19051C6199FA}" type="datetimeFigureOut">
              <a:rPr lang="en-IN" smtClean="0"/>
              <a:t>14-04-2025</a:t>
            </a:fld>
            <a:endParaRPr lang="en-IN"/>
          </a:p>
        </p:txBody>
      </p:sp>
      <p:sp>
        <p:nvSpPr>
          <p:cNvPr id="6" name="Footer Placeholder 5">
            <a:extLst>
              <a:ext uri="{FF2B5EF4-FFF2-40B4-BE49-F238E27FC236}">
                <a16:creationId xmlns:a16="http://schemas.microsoft.com/office/drawing/2014/main" id="{C74508B0-D621-DCB0-FE52-1637845D26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882AD-E05E-2184-4FD4-084E6C6896CC}"/>
              </a:ext>
            </a:extLst>
          </p:cNvPr>
          <p:cNvSpPr>
            <a:spLocks noGrp="1"/>
          </p:cNvSpPr>
          <p:nvPr>
            <p:ph type="sldNum" sz="quarter" idx="12"/>
          </p:nvPr>
        </p:nvSpPr>
        <p:spPr/>
        <p:txBody>
          <a:bodyPr/>
          <a:lstStyle/>
          <a:p>
            <a:fld id="{18ECD900-8DED-45CF-A7CF-1BB2A5EFD8A0}" type="slidenum">
              <a:rPr lang="en-IN" smtClean="0"/>
              <a:t>‹#›</a:t>
            </a:fld>
            <a:endParaRPr lang="en-IN"/>
          </a:p>
        </p:txBody>
      </p:sp>
    </p:spTree>
    <p:extLst>
      <p:ext uri="{BB962C8B-B14F-4D97-AF65-F5344CB8AC3E}">
        <p14:creationId xmlns:p14="http://schemas.microsoft.com/office/powerpoint/2010/main" val="303657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2C19B-3947-CCBB-A070-3047A5D62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63A5DF-43FF-B441-1413-744EE57F1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677567-9EE0-A936-04B7-C731DA7E7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5085-1275-422A-B40C-19051C6199FA}" type="datetimeFigureOut">
              <a:rPr lang="en-IN" smtClean="0"/>
              <a:t>14-04-2025</a:t>
            </a:fld>
            <a:endParaRPr lang="en-IN"/>
          </a:p>
        </p:txBody>
      </p:sp>
      <p:sp>
        <p:nvSpPr>
          <p:cNvPr id="5" name="Footer Placeholder 4">
            <a:extLst>
              <a:ext uri="{FF2B5EF4-FFF2-40B4-BE49-F238E27FC236}">
                <a16:creationId xmlns:a16="http://schemas.microsoft.com/office/drawing/2014/main" id="{ED133170-07A3-2251-BC9D-23D8FEB8C2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929FF9-7C6E-33C4-AFE2-A1597D8B8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CD900-8DED-45CF-A7CF-1BB2A5EFD8A0}" type="slidenum">
              <a:rPr lang="en-IN" smtClean="0"/>
              <a:t>‹#›</a:t>
            </a:fld>
            <a:endParaRPr lang="en-IN"/>
          </a:p>
        </p:txBody>
      </p:sp>
    </p:spTree>
    <p:extLst>
      <p:ext uri="{BB962C8B-B14F-4D97-AF65-F5344CB8AC3E}">
        <p14:creationId xmlns:p14="http://schemas.microsoft.com/office/powerpoint/2010/main" val="31796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22650551_LoRa_Low_Power_Wide_Area_Network_LPWAN_Technology_for_the_Internet_of_Things_IoT" TargetMode="External"/><Relationship Id="rId7" Type="http://schemas.openxmlformats.org/officeDocument/2006/relationships/hyperlink" Target="https://www.sciencedirect.com/science/article/pii/S2352146522002739"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nature.com/articles/s41598-022-10350-6" TargetMode="External"/><Relationship Id="rId5" Type="http://schemas.openxmlformats.org/officeDocument/2006/relationships/hyperlink" Target="https://www.sciencedirect.com/science/article/pii/S0168169921002300" TargetMode="External"/><Relationship Id="rId4" Type="http://schemas.openxmlformats.org/officeDocument/2006/relationships/hyperlink" Target="https://randomnerdtutorials.com/esp32-lora-rfm95-transceiver-arduino-id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345D-77B0-9727-84F5-12CD19EEFF5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94865E6-D6E8-BBA9-F2DD-C1DDB212103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D1855A0-CEC0-32BA-C9D6-F6B1FA145151}"/>
              </a:ext>
            </a:extLst>
          </p:cNvPr>
          <p:cNvPicPr>
            <a:picLocks noChangeAspect="1"/>
          </p:cNvPicPr>
          <p:nvPr/>
        </p:nvPicPr>
        <p:blipFill>
          <a:blip r:embed="rId2"/>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7F17108-CE39-EB44-8E79-1014F49FE512}"/>
              </a:ext>
            </a:extLst>
          </p:cNvPr>
          <p:cNvSpPr txBox="1"/>
          <p:nvPr/>
        </p:nvSpPr>
        <p:spPr>
          <a:xfrm>
            <a:off x="373628" y="788487"/>
            <a:ext cx="5879689" cy="3046988"/>
          </a:xfrm>
          <a:prstGeom prst="rect">
            <a:avLst/>
          </a:prstGeom>
          <a:noFill/>
        </p:spPr>
        <p:txBody>
          <a:bodyPr wrap="square" rtlCol="0">
            <a:spAutoFit/>
          </a:bodyPr>
          <a:lstStyle/>
          <a:p>
            <a:r>
              <a:rPr lang="en-US" sz="4800" dirty="0">
                <a:latin typeface="Baskerville Old Face" panose="02020602080505020303" pitchFamily="18" charset="0"/>
              </a:rPr>
              <a:t>LoRa-Based Wireless Monitoring System For Environmental Irregularity detection</a:t>
            </a:r>
            <a:endParaRPr lang="en-IN" sz="4800" dirty="0">
              <a:latin typeface="Baskerville Old Face" panose="02020602080505020303" pitchFamily="18" charset="0"/>
            </a:endParaRPr>
          </a:p>
        </p:txBody>
      </p:sp>
      <p:sp>
        <p:nvSpPr>
          <p:cNvPr id="8" name="TextBox 7">
            <a:extLst>
              <a:ext uri="{FF2B5EF4-FFF2-40B4-BE49-F238E27FC236}">
                <a16:creationId xmlns:a16="http://schemas.microsoft.com/office/drawing/2014/main" id="{DC6B8B19-6AD2-3024-BF1F-9F4CF6218A53}"/>
              </a:ext>
            </a:extLst>
          </p:cNvPr>
          <p:cNvSpPr txBox="1"/>
          <p:nvPr/>
        </p:nvSpPr>
        <p:spPr>
          <a:xfrm>
            <a:off x="501447" y="4429919"/>
            <a:ext cx="4753893" cy="954107"/>
          </a:xfrm>
          <a:prstGeom prst="rect">
            <a:avLst/>
          </a:prstGeom>
          <a:noFill/>
        </p:spPr>
        <p:txBody>
          <a:bodyPr wrap="square" rtlCol="0">
            <a:spAutoFit/>
          </a:bodyPr>
          <a:lstStyle/>
          <a:p>
            <a:r>
              <a:rPr lang="en-US" sz="2800" dirty="0">
                <a:latin typeface="Baskerville Old Face" panose="02020602080505020303" pitchFamily="18" charset="0"/>
              </a:rPr>
              <a:t>Submitted by : </a:t>
            </a:r>
            <a:r>
              <a:rPr lang="en-US" sz="2800" dirty="0" err="1">
                <a:latin typeface="Baskerville Old Face" panose="02020602080505020303" pitchFamily="18" charset="0"/>
              </a:rPr>
              <a:t>Sayantan</a:t>
            </a:r>
            <a:r>
              <a:rPr lang="en-US" sz="2800" dirty="0">
                <a:latin typeface="Baskerville Old Face" panose="02020602080505020303" pitchFamily="18" charset="0"/>
              </a:rPr>
              <a:t> Mandal [22BCE8533]</a:t>
            </a:r>
            <a:endParaRPr lang="en-IN" sz="2800" dirty="0">
              <a:latin typeface="Baskerville Old Face" panose="02020602080505020303" pitchFamily="18" charset="0"/>
            </a:endParaRPr>
          </a:p>
        </p:txBody>
      </p:sp>
      <p:pic>
        <p:nvPicPr>
          <p:cNvPr id="10" name="Picture 9">
            <a:extLst>
              <a:ext uri="{FF2B5EF4-FFF2-40B4-BE49-F238E27FC236}">
                <a16:creationId xmlns:a16="http://schemas.microsoft.com/office/drawing/2014/main" id="{8ACE7D77-1C71-7471-CE06-EF98578A6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658" y="824637"/>
            <a:ext cx="6017340" cy="4911000"/>
          </a:xfrm>
          <a:prstGeom prst="rect">
            <a:avLst/>
          </a:prstGeom>
        </p:spPr>
      </p:pic>
    </p:spTree>
    <p:extLst>
      <p:ext uri="{BB962C8B-B14F-4D97-AF65-F5344CB8AC3E}">
        <p14:creationId xmlns:p14="http://schemas.microsoft.com/office/powerpoint/2010/main" val="915406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BD09-7EE6-37E1-EC1E-3E81C44B9D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5A1C44-0BFB-8604-FA85-462BFC1F5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8" name="TextBox 7">
            <a:extLst>
              <a:ext uri="{FF2B5EF4-FFF2-40B4-BE49-F238E27FC236}">
                <a16:creationId xmlns:a16="http://schemas.microsoft.com/office/drawing/2014/main" id="{1D5A07BF-9DC2-E2D6-A8DB-16C461D511C5}"/>
              </a:ext>
            </a:extLst>
          </p:cNvPr>
          <p:cNvSpPr txBox="1"/>
          <p:nvPr/>
        </p:nvSpPr>
        <p:spPr>
          <a:xfrm>
            <a:off x="631722" y="206477"/>
            <a:ext cx="7735529" cy="1015663"/>
          </a:xfrm>
          <a:prstGeom prst="rect">
            <a:avLst/>
          </a:prstGeom>
          <a:noFill/>
        </p:spPr>
        <p:txBody>
          <a:bodyPr wrap="square" rtlCol="0">
            <a:spAutoFit/>
          </a:bodyPr>
          <a:lstStyle/>
          <a:p>
            <a:r>
              <a:rPr lang="en-US" sz="6000" dirty="0">
                <a:latin typeface="Baskerville Old Face" panose="02020602080505020303" pitchFamily="18" charset="0"/>
              </a:rPr>
              <a:t>Software Overview</a:t>
            </a:r>
            <a:endParaRPr lang="en-IN" sz="6000" dirty="0">
              <a:latin typeface="Baskerville Old Face" panose="02020602080505020303" pitchFamily="18" charset="0"/>
            </a:endParaRPr>
          </a:p>
        </p:txBody>
      </p:sp>
      <p:sp>
        <p:nvSpPr>
          <p:cNvPr id="10" name="TextBox 9">
            <a:extLst>
              <a:ext uri="{FF2B5EF4-FFF2-40B4-BE49-F238E27FC236}">
                <a16:creationId xmlns:a16="http://schemas.microsoft.com/office/drawing/2014/main" id="{53EE286E-72A7-8987-D419-E20DCAFE1107}"/>
              </a:ext>
            </a:extLst>
          </p:cNvPr>
          <p:cNvSpPr txBox="1"/>
          <p:nvPr/>
        </p:nvSpPr>
        <p:spPr>
          <a:xfrm>
            <a:off x="720213" y="1704868"/>
            <a:ext cx="8345129" cy="420185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sz="2000" dirty="0">
                <a:latin typeface="Baskerville Old Face" panose="02020602080505020303" pitchFamily="18" charset="0"/>
              </a:rPr>
              <a:t>The system is programmed using Arduino IDE. The Arduino Uno collects sensor data, while the ESP32 handles LoRa transmission.</a:t>
            </a:r>
          </a:p>
          <a:p>
            <a:pPr marL="285750" indent="-285750">
              <a:lnSpc>
                <a:spcPct val="150000"/>
              </a:lnSpc>
              <a:buFont typeface="Wingdings" panose="05000000000000000000" pitchFamily="2" charset="2"/>
              <a:buChar char="q"/>
            </a:pPr>
            <a:r>
              <a:rPr lang="en-IN" sz="2000" dirty="0">
                <a:latin typeface="Baskerville Old Face" panose="02020602080505020303" pitchFamily="18" charset="0"/>
              </a:rPr>
              <a:t>Libraries Used:</a:t>
            </a:r>
          </a:p>
          <a:p>
            <a:pPr marL="285750" indent="-285750">
              <a:lnSpc>
                <a:spcPct val="150000"/>
              </a:lnSpc>
              <a:buFont typeface="Wingdings" panose="05000000000000000000" pitchFamily="2" charset="2"/>
              <a:buChar char="§"/>
            </a:pPr>
            <a:r>
              <a:rPr lang="en-IN" sz="2000" dirty="0" err="1">
                <a:latin typeface="Baskerville Old Face" panose="02020602080505020303" pitchFamily="18" charset="0"/>
              </a:rPr>
              <a:t>LoRa.h</a:t>
            </a:r>
            <a:r>
              <a:rPr lang="en-IN" sz="2000" dirty="0">
                <a:latin typeface="Baskerville Old Face" panose="02020602080505020303" pitchFamily="18" charset="0"/>
              </a:rPr>
              <a:t>: For LoRa communication.</a:t>
            </a:r>
          </a:p>
          <a:p>
            <a:pPr marL="285750" indent="-285750">
              <a:lnSpc>
                <a:spcPct val="150000"/>
              </a:lnSpc>
              <a:buFont typeface="Wingdings" panose="05000000000000000000" pitchFamily="2" charset="2"/>
              <a:buChar char="§"/>
            </a:pPr>
            <a:r>
              <a:rPr lang="en-IN" sz="2000" dirty="0" err="1">
                <a:latin typeface="Baskerville Old Face" panose="02020602080505020303" pitchFamily="18" charset="0"/>
              </a:rPr>
              <a:t>DHT.h</a:t>
            </a:r>
            <a:r>
              <a:rPr lang="en-IN" sz="2000" dirty="0">
                <a:latin typeface="Baskerville Old Face" panose="02020602080505020303" pitchFamily="18" charset="0"/>
              </a:rPr>
              <a:t>: For temperature and humidity sensors.</a:t>
            </a:r>
          </a:p>
          <a:p>
            <a:pPr marL="285750" indent="-285750">
              <a:lnSpc>
                <a:spcPct val="150000"/>
              </a:lnSpc>
              <a:buFont typeface="Wingdings" panose="05000000000000000000" pitchFamily="2" charset="2"/>
              <a:buChar char="§"/>
            </a:pPr>
            <a:r>
              <a:rPr lang="en-IN" sz="2000" dirty="0" err="1">
                <a:latin typeface="Baskerville Old Face" panose="02020602080505020303" pitchFamily="18" charset="0"/>
              </a:rPr>
              <a:t>Wire.h</a:t>
            </a:r>
            <a:r>
              <a:rPr lang="en-IN" sz="2000" dirty="0">
                <a:latin typeface="Baskerville Old Face" panose="02020602080505020303" pitchFamily="18" charset="0"/>
              </a:rPr>
              <a:t>, </a:t>
            </a:r>
            <a:r>
              <a:rPr lang="en-IN" sz="2000" dirty="0" err="1">
                <a:latin typeface="Baskerville Old Face" panose="02020602080505020303" pitchFamily="18" charset="0"/>
              </a:rPr>
              <a:t>SoftwareSerial.h</a:t>
            </a:r>
            <a:r>
              <a:rPr lang="en-IN" sz="2000" dirty="0">
                <a:latin typeface="Baskerville Old Face" panose="02020602080505020303" pitchFamily="18" charset="0"/>
              </a:rPr>
              <a:t>: For optional sensor and serial communication.</a:t>
            </a:r>
          </a:p>
          <a:p>
            <a:pPr marL="285750" indent="-285750">
              <a:lnSpc>
                <a:spcPct val="150000"/>
              </a:lnSpc>
              <a:buFont typeface="Wingdings" panose="05000000000000000000" pitchFamily="2" charset="2"/>
              <a:buChar char="q"/>
            </a:pPr>
            <a:r>
              <a:rPr lang="en-IN" sz="2000" dirty="0">
                <a:latin typeface="Baskerville Old Face" panose="02020602080505020303" pitchFamily="18" charset="0"/>
              </a:rPr>
              <a:t>Communication </a:t>
            </a:r>
            <a:r>
              <a:rPr lang="en-IN" sz="2000" dirty="0" err="1">
                <a:latin typeface="Baskerville Old Face" panose="02020602080505020303" pitchFamily="18" charset="0"/>
              </a:rPr>
              <a:t>ProtocolSerial</a:t>
            </a:r>
            <a:r>
              <a:rPr lang="en-IN" sz="2000" dirty="0">
                <a:latin typeface="Baskerville Old Face" panose="02020602080505020303" pitchFamily="18" charset="0"/>
              </a:rPr>
              <a:t> (UART): Arduino ➔ ESP32 (data handoff).</a:t>
            </a:r>
          </a:p>
          <a:p>
            <a:pPr marL="285750" indent="-285750">
              <a:lnSpc>
                <a:spcPct val="150000"/>
              </a:lnSpc>
              <a:buFont typeface="Wingdings" panose="05000000000000000000" pitchFamily="2" charset="2"/>
              <a:buChar char="§"/>
            </a:pPr>
            <a:r>
              <a:rPr lang="en-IN" sz="2000" dirty="0">
                <a:latin typeface="Baskerville Old Face" panose="02020602080505020303" pitchFamily="18" charset="0"/>
              </a:rPr>
              <a:t>LoRa Wireless: ESP32 ➔ Gateway (data transmission).</a:t>
            </a:r>
          </a:p>
          <a:p>
            <a:pPr marL="285750" indent="-285750">
              <a:lnSpc>
                <a:spcPct val="150000"/>
              </a:lnSpc>
              <a:buFont typeface="Wingdings" panose="05000000000000000000" pitchFamily="2" charset="2"/>
              <a:buChar char="§"/>
            </a:pPr>
            <a:r>
              <a:rPr lang="en-IN" sz="2000" dirty="0">
                <a:latin typeface="Baskerville Old Face" panose="02020602080505020303" pitchFamily="18" charset="0"/>
              </a:rPr>
              <a:t>Data is sent as simple text (e.g., "Temp:25,Humidity:50,Soil:300").</a:t>
            </a:r>
          </a:p>
        </p:txBody>
      </p:sp>
    </p:spTree>
    <p:extLst>
      <p:ext uri="{BB962C8B-B14F-4D97-AF65-F5344CB8AC3E}">
        <p14:creationId xmlns:p14="http://schemas.microsoft.com/office/powerpoint/2010/main" val="424922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02F9F-1F40-7404-DD7D-DCC13FA78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0B826-958F-9C4A-9C31-F6751A14547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044D45-0958-6041-E0D9-0F9F3A6F9A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82817344-A747-EA0E-5042-A1E5F95C2FE4}"/>
              </a:ext>
            </a:extLst>
          </p:cNvPr>
          <p:cNvSpPr txBox="1"/>
          <p:nvPr/>
        </p:nvSpPr>
        <p:spPr>
          <a:xfrm>
            <a:off x="838200" y="245806"/>
            <a:ext cx="8544233" cy="1015663"/>
          </a:xfrm>
          <a:prstGeom prst="rect">
            <a:avLst/>
          </a:prstGeom>
          <a:noFill/>
        </p:spPr>
        <p:txBody>
          <a:bodyPr wrap="square" rtlCol="0">
            <a:spAutoFit/>
          </a:bodyPr>
          <a:lstStyle/>
          <a:p>
            <a:r>
              <a:rPr lang="en-US" sz="6000" dirty="0">
                <a:latin typeface="Baskerville Old Face" panose="02020602080505020303" pitchFamily="18" charset="0"/>
              </a:rPr>
              <a:t>Network Architecture</a:t>
            </a:r>
            <a:endParaRPr lang="en-IN" sz="6000" dirty="0">
              <a:latin typeface="Baskerville Old Face" panose="02020602080505020303" pitchFamily="18" charset="0"/>
            </a:endParaRPr>
          </a:p>
        </p:txBody>
      </p:sp>
      <p:sp>
        <p:nvSpPr>
          <p:cNvPr id="6" name="TextBox 5">
            <a:extLst>
              <a:ext uri="{FF2B5EF4-FFF2-40B4-BE49-F238E27FC236}">
                <a16:creationId xmlns:a16="http://schemas.microsoft.com/office/drawing/2014/main" id="{63C1625B-5C69-550D-F297-9FE3A82CB97C}"/>
              </a:ext>
            </a:extLst>
          </p:cNvPr>
          <p:cNvSpPr txBox="1"/>
          <p:nvPr/>
        </p:nvSpPr>
        <p:spPr>
          <a:xfrm>
            <a:off x="914399" y="1690688"/>
            <a:ext cx="9556955" cy="4201856"/>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IN" sz="2000" dirty="0">
                <a:latin typeface="Baskerville Old Face" panose="02020602080505020303" pitchFamily="18" charset="0"/>
              </a:rPr>
              <a:t>The system follows a star topology, where multiple sensor nodes communicate directly with a central LoRa gateway.</a:t>
            </a:r>
          </a:p>
          <a:p>
            <a:pPr marL="342900" indent="-342900" algn="just">
              <a:lnSpc>
                <a:spcPct val="150000"/>
              </a:lnSpc>
              <a:buFont typeface="Wingdings" panose="05000000000000000000" pitchFamily="2" charset="2"/>
              <a:buChar char="§"/>
            </a:pPr>
            <a:r>
              <a:rPr lang="en-IN" sz="2000" dirty="0">
                <a:latin typeface="Baskerville Old Face" panose="02020602080505020303" pitchFamily="18" charset="0"/>
              </a:rPr>
              <a:t>Nodes: Arduino Uno + ESP32 modules with sensors (temperature, humidity, soil moisture).</a:t>
            </a:r>
          </a:p>
          <a:p>
            <a:pPr marL="342900" indent="-342900" algn="just">
              <a:lnSpc>
                <a:spcPct val="150000"/>
              </a:lnSpc>
              <a:buFont typeface="Wingdings" panose="05000000000000000000" pitchFamily="2" charset="2"/>
              <a:buChar char="§"/>
            </a:pPr>
            <a:r>
              <a:rPr lang="en-IN" sz="2000" dirty="0">
                <a:latin typeface="Baskerville Old Face" panose="02020602080505020303" pitchFamily="18" charset="0"/>
              </a:rPr>
              <a:t>Gateway: ESP32-based receiver or any </a:t>
            </a:r>
            <a:r>
              <a:rPr lang="en-IN" sz="2000" dirty="0" err="1">
                <a:latin typeface="Baskerville Old Face" panose="02020602080505020303" pitchFamily="18" charset="0"/>
              </a:rPr>
              <a:t>LoRaWAN</a:t>
            </a:r>
            <a:r>
              <a:rPr lang="en-IN" sz="2000" dirty="0">
                <a:latin typeface="Baskerville Old Face" panose="02020602080505020303" pitchFamily="18" charset="0"/>
              </a:rPr>
              <a:t> gateway.</a:t>
            </a:r>
          </a:p>
          <a:p>
            <a:pPr marL="342900" indent="-342900" algn="just">
              <a:lnSpc>
                <a:spcPct val="150000"/>
              </a:lnSpc>
              <a:buFont typeface="Wingdings" panose="05000000000000000000" pitchFamily="2" charset="2"/>
              <a:buChar char="§"/>
            </a:pPr>
            <a:r>
              <a:rPr lang="en-IN" sz="2000" dirty="0">
                <a:latin typeface="Baskerville Old Face" panose="02020602080505020303" pitchFamily="18" charset="0"/>
              </a:rPr>
              <a:t>Communication Range: Tested up to 2 km in open environments, maintaining stable transmission.</a:t>
            </a:r>
          </a:p>
          <a:p>
            <a:pPr marL="342900" indent="-342900" algn="just">
              <a:lnSpc>
                <a:spcPct val="150000"/>
              </a:lnSpc>
              <a:buFont typeface="Wingdings" panose="05000000000000000000" pitchFamily="2" charset="2"/>
              <a:buChar char="§"/>
            </a:pPr>
            <a:r>
              <a:rPr lang="en-IN" sz="2000" dirty="0">
                <a:latin typeface="Baskerville Old Face" panose="02020602080505020303" pitchFamily="18" charset="0"/>
              </a:rPr>
              <a:t>This setup ensures simple and efficient communication, ideal for agricultural and environmental monitoring.</a:t>
            </a:r>
          </a:p>
        </p:txBody>
      </p:sp>
    </p:spTree>
    <p:extLst>
      <p:ext uri="{BB962C8B-B14F-4D97-AF65-F5344CB8AC3E}">
        <p14:creationId xmlns:p14="http://schemas.microsoft.com/office/powerpoint/2010/main" val="120066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F1DB0-8622-BC94-A10C-2AFD977CF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16430-AE31-1253-4D44-7C5654FF7F2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D67E0C6-296E-4104-A75D-984CC7BFF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3DCE830B-0654-938C-CF1F-F4470B511FD1}"/>
              </a:ext>
            </a:extLst>
          </p:cNvPr>
          <p:cNvSpPr txBox="1"/>
          <p:nvPr/>
        </p:nvSpPr>
        <p:spPr>
          <a:xfrm>
            <a:off x="838200" y="365125"/>
            <a:ext cx="5938684" cy="1015663"/>
          </a:xfrm>
          <a:prstGeom prst="rect">
            <a:avLst/>
          </a:prstGeom>
          <a:noFill/>
        </p:spPr>
        <p:txBody>
          <a:bodyPr wrap="square" rtlCol="0">
            <a:spAutoFit/>
          </a:bodyPr>
          <a:lstStyle/>
          <a:p>
            <a:r>
              <a:rPr lang="en-US" sz="6000" dirty="0">
                <a:latin typeface="Baskerville Old Face" panose="02020602080505020303" pitchFamily="18" charset="0"/>
              </a:rPr>
              <a:t>Applications</a:t>
            </a:r>
            <a:endParaRPr lang="en-IN" sz="6000" dirty="0">
              <a:latin typeface="Baskerville Old Face" panose="02020602080505020303" pitchFamily="18" charset="0"/>
            </a:endParaRPr>
          </a:p>
        </p:txBody>
      </p:sp>
      <p:sp>
        <p:nvSpPr>
          <p:cNvPr id="6" name="TextBox 5">
            <a:extLst>
              <a:ext uri="{FF2B5EF4-FFF2-40B4-BE49-F238E27FC236}">
                <a16:creationId xmlns:a16="http://schemas.microsoft.com/office/drawing/2014/main" id="{2FBE788D-F3B8-A444-89D0-E1A7F8C8DCE8}"/>
              </a:ext>
            </a:extLst>
          </p:cNvPr>
          <p:cNvSpPr txBox="1"/>
          <p:nvPr/>
        </p:nvSpPr>
        <p:spPr>
          <a:xfrm>
            <a:off x="838200" y="1965991"/>
            <a:ext cx="9743768" cy="3817135"/>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Precision Agriculture: </a:t>
            </a:r>
            <a:r>
              <a:rPr lang="en-IN" sz="2000" dirty="0">
                <a:latin typeface="Baskerville Old Face" panose="02020602080505020303" pitchFamily="18" charset="0"/>
              </a:rPr>
              <a:t>Monitoring soil conditions to optimize irrigation and crop yield.</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Remote Environmental Monitoring:</a:t>
            </a:r>
            <a:r>
              <a:rPr lang="en-IN" sz="2000" dirty="0">
                <a:latin typeface="Baskerville Old Face" panose="02020602080505020303" pitchFamily="18" charset="0"/>
              </a:rPr>
              <a:t> Forests, wildlife reserves, or remote weather stations.</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Smart Cities:</a:t>
            </a:r>
            <a:r>
              <a:rPr lang="en-IN" sz="2000" dirty="0">
                <a:latin typeface="Baskerville Old Face" panose="02020602080505020303" pitchFamily="18" charset="0"/>
              </a:rPr>
              <a:t> Green belt management and microclimate tracking in urban areas.</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Disaster Management:</a:t>
            </a:r>
            <a:r>
              <a:rPr lang="en-IN" sz="2000" dirty="0">
                <a:latin typeface="Baskerville Old Face" panose="02020602080505020303" pitchFamily="18" charset="0"/>
              </a:rPr>
              <a:t> Early detection of drought or flood conditions based on soil and humidity data.</a:t>
            </a:r>
          </a:p>
        </p:txBody>
      </p:sp>
    </p:spTree>
    <p:extLst>
      <p:ext uri="{BB962C8B-B14F-4D97-AF65-F5344CB8AC3E}">
        <p14:creationId xmlns:p14="http://schemas.microsoft.com/office/powerpoint/2010/main" val="4053354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2BF0-90F1-242D-3FC2-D93DBDD71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DF2D6-F13B-A965-86A8-A06354A7EB0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C26EB87-9245-19F5-9108-F7469881B6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F0083014-B00C-0726-93B2-394B130FA27A}"/>
              </a:ext>
            </a:extLst>
          </p:cNvPr>
          <p:cNvSpPr txBox="1"/>
          <p:nvPr/>
        </p:nvSpPr>
        <p:spPr>
          <a:xfrm>
            <a:off x="707923" y="365125"/>
            <a:ext cx="6843252" cy="1015663"/>
          </a:xfrm>
          <a:prstGeom prst="rect">
            <a:avLst/>
          </a:prstGeom>
          <a:noFill/>
        </p:spPr>
        <p:txBody>
          <a:bodyPr wrap="square" rtlCol="0">
            <a:spAutoFit/>
          </a:bodyPr>
          <a:lstStyle/>
          <a:p>
            <a:r>
              <a:rPr lang="en-US" sz="6000" dirty="0">
                <a:latin typeface="Baskerville Old Face" panose="02020602080505020303" pitchFamily="18" charset="0"/>
              </a:rPr>
              <a:t>Advantages</a:t>
            </a:r>
            <a:endParaRPr lang="en-IN" sz="6000" dirty="0">
              <a:latin typeface="Baskerville Old Face" panose="02020602080505020303" pitchFamily="18" charset="0"/>
            </a:endParaRPr>
          </a:p>
        </p:txBody>
      </p:sp>
      <p:sp>
        <p:nvSpPr>
          <p:cNvPr id="6" name="TextBox 5">
            <a:extLst>
              <a:ext uri="{FF2B5EF4-FFF2-40B4-BE49-F238E27FC236}">
                <a16:creationId xmlns:a16="http://schemas.microsoft.com/office/drawing/2014/main" id="{4E763F76-4521-F256-359C-7382DD1E56F6}"/>
              </a:ext>
            </a:extLst>
          </p:cNvPr>
          <p:cNvSpPr txBox="1"/>
          <p:nvPr/>
        </p:nvSpPr>
        <p:spPr>
          <a:xfrm>
            <a:off x="707923" y="1594803"/>
            <a:ext cx="10215716" cy="3817135"/>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Long Range Communication: </a:t>
            </a:r>
            <a:r>
              <a:rPr lang="en-IN" sz="2000" dirty="0">
                <a:latin typeface="Baskerville Old Face" panose="02020602080505020303" pitchFamily="18" charset="0"/>
              </a:rPr>
              <a:t>Covers large distances compared to Wi-Fi or Bluetooth.</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Low Power Operation: </a:t>
            </a:r>
            <a:r>
              <a:rPr lang="en-IN" sz="2000" dirty="0">
                <a:latin typeface="Baskerville Old Face" panose="02020602080505020303" pitchFamily="18" charset="0"/>
              </a:rPr>
              <a:t>Suitable for battery-powered and solar-powered deployments.</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Cost-Effective:</a:t>
            </a:r>
            <a:r>
              <a:rPr lang="en-IN" sz="2000" dirty="0">
                <a:latin typeface="Baskerville Old Face" panose="02020602080505020303" pitchFamily="18" charset="0"/>
              </a:rPr>
              <a:t> Utilizes affordable microcontrollers and sensors.</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Scalability: </a:t>
            </a:r>
            <a:r>
              <a:rPr lang="en-IN" sz="2000" dirty="0">
                <a:latin typeface="Baskerville Old Face" panose="02020602080505020303" pitchFamily="18" charset="0"/>
              </a:rPr>
              <a:t>Easy to expand by adding more sensor nodes to the network without major changes.</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Real-Time Monitoring: </a:t>
            </a:r>
            <a:r>
              <a:rPr lang="en-IN" sz="2000" dirty="0">
                <a:latin typeface="Baskerville Old Face" panose="02020602080505020303" pitchFamily="18" charset="0"/>
              </a:rPr>
              <a:t>Immediate data access for proactive decisions.</a:t>
            </a:r>
          </a:p>
        </p:txBody>
      </p:sp>
    </p:spTree>
    <p:extLst>
      <p:ext uri="{BB962C8B-B14F-4D97-AF65-F5344CB8AC3E}">
        <p14:creationId xmlns:p14="http://schemas.microsoft.com/office/powerpoint/2010/main" val="305845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87830-0AA8-C7FB-867E-C0AC2EF4F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A84C5D-F557-D4FB-9D52-3112393837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C679473-33C8-45F5-744B-2615C307D7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4" name="TextBox 3">
            <a:extLst>
              <a:ext uri="{FF2B5EF4-FFF2-40B4-BE49-F238E27FC236}">
                <a16:creationId xmlns:a16="http://schemas.microsoft.com/office/drawing/2014/main" id="{F8AEF0B2-A6AB-0A5D-99C1-6CAF36EC37E4}"/>
              </a:ext>
            </a:extLst>
          </p:cNvPr>
          <p:cNvSpPr txBox="1"/>
          <p:nvPr/>
        </p:nvSpPr>
        <p:spPr>
          <a:xfrm>
            <a:off x="698090" y="365125"/>
            <a:ext cx="9881420" cy="1015663"/>
          </a:xfrm>
          <a:prstGeom prst="rect">
            <a:avLst/>
          </a:prstGeom>
          <a:noFill/>
        </p:spPr>
        <p:txBody>
          <a:bodyPr wrap="square" rtlCol="0">
            <a:spAutoFit/>
          </a:bodyPr>
          <a:lstStyle/>
          <a:p>
            <a:r>
              <a:rPr lang="en-US" sz="6000" dirty="0">
                <a:latin typeface="Baskerville Old Face" panose="02020602080505020303" pitchFamily="18" charset="0"/>
              </a:rPr>
              <a:t>Limitations and Challenges</a:t>
            </a:r>
            <a:endParaRPr lang="en-IN" sz="6000" dirty="0">
              <a:latin typeface="Baskerville Old Face" panose="02020602080505020303" pitchFamily="18" charset="0"/>
            </a:endParaRPr>
          </a:p>
        </p:txBody>
      </p:sp>
      <p:sp>
        <p:nvSpPr>
          <p:cNvPr id="7" name="TextBox 6">
            <a:extLst>
              <a:ext uri="{FF2B5EF4-FFF2-40B4-BE49-F238E27FC236}">
                <a16:creationId xmlns:a16="http://schemas.microsoft.com/office/drawing/2014/main" id="{3D3D2C4E-2D0E-375E-FE2B-B2B148547F68}"/>
              </a:ext>
            </a:extLst>
          </p:cNvPr>
          <p:cNvSpPr txBox="1"/>
          <p:nvPr/>
        </p:nvSpPr>
        <p:spPr>
          <a:xfrm>
            <a:off x="924232" y="1690688"/>
            <a:ext cx="10038736" cy="4586577"/>
          </a:xfrm>
          <a:prstGeom prst="rect">
            <a:avLst/>
          </a:prstGeom>
          <a:noFill/>
        </p:spPr>
        <p:txBody>
          <a:bodyPr wrap="square">
            <a:spAutoFit/>
          </a:bodyPr>
          <a:lstStyle/>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Low Data Rate: </a:t>
            </a:r>
            <a:r>
              <a:rPr lang="en-IN" sz="2000" dirty="0">
                <a:latin typeface="Baskerville Old Face" panose="02020602080505020303" pitchFamily="18" charset="0"/>
              </a:rPr>
              <a:t>LoRa supports small packets; not ideal for heavy data like images or video.</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Interference Possibility: </a:t>
            </a:r>
            <a:r>
              <a:rPr lang="en-IN" sz="2000" dirty="0">
                <a:latin typeface="Baskerville Old Face" panose="02020602080505020303" pitchFamily="18" charset="0"/>
              </a:rPr>
              <a:t>Performance may degrade in areas with high RF congestion.</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Battery Life Management: </a:t>
            </a:r>
            <a:r>
              <a:rPr lang="en-IN" sz="2000" dirty="0">
                <a:latin typeface="Baskerville Old Face" panose="02020602080505020303" pitchFamily="18" charset="0"/>
              </a:rPr>
              <a:t>Nodes require optimized sleep cycles and efficient energy usage for long-term operation.</a:t>
            </a:r>
          </a:p>
          <a:p>
            <a:pPr marL="342900" indent="-342900" algn="just">
              <a:lnSpc>
                <a:spcPct val="250000"/>
              </a:lnSpc>
              <a:buFont typeface="Wingdings" panose="05000000000000000000" pitchFamily="2" charset="2"/>
              <a:buChar char="§"/>
            </a:pPr>
            <a:r>
              <a:rPr lang="en-IN" sz="2000" b="1" dirty="0">
                <a:latin typeface="Baskerville Old Face" panose="02020602080505020303" pitchFamily="18" charset="0"/>
              </a:rPr>
              <a:t>Line-of-Sight Dependency: </a:t>
            </a:r>
            <a:r>
              <a:rPr lang="en-IN" sz="2000" dirty="0">
                <a:latin typeface="Baskerville Old Face" panose="02020602080505020303" pitchFamily="18" charset="0"/>
              </a:rPr>
              <a:t>Range is optimal in open fields; urban or dense areas might reduce effective range.</a:t>
            </a:r>
          </a:p>
        </p:txBody>
      </p:sp>
    </p:spTree>
    <p:extLst>
      <p:ext uri="{BB962C8B-B14F-4D97-AF65-F5344CB8AC3E}">
        <p14:creationId xmlns:p14="http://schemas.microsoft.com/office/powerpoint/2010/main" val="27748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0F22F-CC97-CAF1-152B-D0371256F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ECE2C-B987-9D3E-94CD-51032E0FF41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1E1B986-46F0-3ED2-9F73-384FC99731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8020"/>
            <a:ext cx="12191999" cy="7026019"/>
          </a:xfrm>
        </p:spPr>
      </p:pic>
      <p:sp>
        <p:nvSpPr>
          <p:cNvPr id="4" name="TextBox 3">
            <a:extLst>
              <a:ext uri="{FF2B5EF4-FFF2-40B4-BE49-F238E27FC236}">
                <a16:creationId xmlns:a16="http://schemas.microsoft.com/office/drawing/2014/main" id="{AB143CB2-4CB8-025E-6515-8A9E8095291A}"/>
              </a:ext>
            </a:extLst>
          </p:cNvPr>
          <p:cNvSpPr txBox="1"/>
          <p:nvPr/>
        </p:nvSpPr>
        <p:spPr>
          <a:xfrm>
            <a:off x="639097" y="83410"/>
            <a:ext cx="4696377" cy="1015663"/>
          </a:xfrm>
          <a:prstGeom prst="rect">
            <a:avLst/>
          </a:prstGeom>
          <a:noFill/>
        </p:spPr>
        <p:txBody>
          <a:bodyPr wrap="square" rtlCol="0">
            <a:spAutoFit/>
          </a:bodyPr>
          <a:lstStyle/>
          <a:p>
            <a:r>
              <a:rPr lang="en-US" sz="6000" dirty="0">
                <a:latin typeface="Baskerville Old Face" panose="02020602080505020303" pitchFamily="18" charset="0"/>
              </a:rPr>
              <a:t>Results</a:t>
            </a:r>
            <a:endParaRPr lang="en-IN" sz="6000" dirty="0">
              <a:latin typeface="Baskerville Old Face" panose="02020602080505020303" pitchFamily="18" charset="0"/>
            </a:endParaRPr>
          </a:p>
        </p:txBody>
      </p:sp>
      <p:sp>
        <p:nvSpPr>
          <p:cNvPr id="7" name="TextBox 6">
            <a:extLst>
              <a:ext uri="{FF2B5EF4-FFF2-40B4-BE49-F238E27FC236}">
                <a16:creationId xmlns:a16="http://schemas.microsoft.com/office/drawing/2014/main" id="{741C3444-3347-136B-7174-173933B0FF0B}"/>
              </a:ext>
            </a:extLst>
          </p:cNvPr>
          <p:cNvSpPr txBox="1"/>
          <p:nvPr/>
        </p:nvSpPr>
        <p:spPr>
          <a:xfrm>
            <a:off x="739876" y="1204347"/>
            <a:ext cx="9721645" cy="5548378"/>
          </a:xfrm>
          <a:prstGeom prst="rect">
            <a:avLst/>
          </a:prstGeom>
          <a:noFill/>
        </p:spPr>
        <p:txBody>
          <a:bodyPr wrap="square">
            <a:spAutoFit/>
          </a:bodyPr>
          <a:lstStyle/>
          <a:p>
            <a:pPr marL="342900" indent="-342900">
              <a:lnSpc>
                <a:spcPct val="200000"/>
              </a:lnSpc>
              <a:buFont typeface="Wingdings" panose="05000000000000000000" pitchFamily="2" charset="2"/>
              <a:buChar char="q"/>
            </a:pPr>
            <a:r>
              <a:rPr lang="en-IN" sz="2000" dirty="0">
                <a:latin typeface="Baskerville Old Face" panose="02020602080505020303" pitchFamily="18" charset="0"/>
              </a:rPr>
              <a:t>Range Testing: Consistent data transmission was achieved over 2 km in open fields, with minor packet losses (~3%).</a:t>
            </a:r>
          </a:p>
          <a:p>
            <a:pPr marL="342900" indent="-342900">
              <a:lnSpc>
                <a:spcPct val="200000"/>
              </a:lnSpc>
              <a:buFont typeface="Wingdings" panose="05000000000000000000" pitchFamily="2" charset="2"/>
              <a:buChar char="q"/>
            </a:pPr>
            <a:r>
              <a:rPr lang="en-IN" sz="2000" dirty="0">
                <a:latin typeface="Baskerville Old Face" panose="02020602080505020303" pitchFamily="18" charset="0"/>
              </a:rPr>
              <a:t>Sensor Performance:</a:t>
            </a:r>
          </a:p>
          <a:p>
            <a:pPr marL="342900" indent="-342900">
              <a:lnSpc>
                <a:spcPct val="200000"/>
              </a:lnSpc>
              <a:buFont typeface="Wingdings" panose="05000000000000000000" pitchFamily="2" charset="2"/>
              <a:buChar char="§"/>
            </a:pPr>
            <a:r>
              <a:rPr lang="en-IN" sz="2000" dirty="0">
                <a:latin typeface="Baskerville Old Face" panose="02020602080505020303" pitchFamily="18" charset="0"/>
              </a:rPr>
              <a:t>Temperature readings were stable within ±0.5°C error.</a:t>
            </a:r>
          </a:p>
          <a:p>
            <a:pPr marL="342900" indent="-342900">
              <a:lnSpc>
                <a:spcPct val="200000"/>
              </a:lnSpc>
              <a:buFont typeface="Wingdings" panose="05000000000000000000" pitchFamily="2" charset="2"/>
              <a:buChar char="§"/>
            </a:pPr>
            <a:r>
              <a:rPr lang="en-IN" sz="2000" dirty="0">
                <a:latin typeface="Baskerville Old Face" panose="02020602080505020303" pitchFamily="18" charset="0"/>
              </a:rPr>
              <a:t>Humidity readings showed ~5% variation across conditions.</a:t>
            </a:r>
          </a:p>
          <a:p>
            <a:pPr marL="342900" indent="-342900">
              <a:lnSpc>
                <a:spcPct val="200000"/>
              </a:lnSpc>
              <a:buFont typeface="Wingdings" panose="05000000000000000000" pitchFamily="2" charset="2"/>
              <a:buChar char="§"/>
            </a:pPr>
            <a:r>
              <a:rPr lang="en-IN" sz="2000" dirty="0">
                <a:latin typeface="Baskerville Old Face" panose="02020602080505020303" pitchFamily="18" charset="0"/>
              </a:rPr>
              <a:t>Soil moisture data helped distinguish dry and wet soil conditions clearly.</a:t>
            </a:r>
          </a:p>
          <a:p>
            <a:pPr marL="342900" indent="-342900">
              <a:lnSpc>
                <a:spcPct val="200000"/>
              </a:lnSpc>
              <a:buFont typeface="Wingdings" panose="05000000000000000000" pitchFamily="2" charset="2"/>
              <a:buChar char="q"/>
            </a:pPr>
            <a:r>
              <a:rPr lang="en-IN" sz="2000" dirty="0">
                <a:latin typeface="Baskerville Old Face" panose="02020602080505020303" pitchFamily="18" charset="0"/>
              </a:rPr>
              <a:t>Sample Data:</a:t>
            </a:r>
          </a:p>
          <a:p>
            <a:pPr>
              <a:lnSpc>
                <a:spcPct val="200000"/>
              </a:lnSpc>
            </a:pPr>
            <a:r>
              <a:rPr lang="en-IN" sz="2000" dirty="0">
                <a:latin typeface="Baskerville Old Face" panose="02020602080505020303" pitchFamily="18" charset="0"/>
              </a:rPr>
              <a:t>Temp: 26.4°C, Humidity: 47%, Soil Moisture: 305Temp: 27.1°C, Humidity: 45%, Soil Moisture:280</a:t>
            </a:r>
          </a:p>
        </p:txBody>
      </p:sp>
    </p:spTree>
    <p:extLst>
      <p:ext uri="{BB962C8B-B14F-4D97-AF65-F5344CB8AC3E}">
        <p14:creationId xmlns:p14="http://schemas.microsoft.com/office/powerpoint/2010/main" val="337168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05A63-30C0-6FBC-7ABA-18303EAF6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55B0C-F485-BF9A-E108-D091714D92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77599C-DD67-85CC-4C86-FF259769D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5D76C32D-35E0-011F-A27C-07B5073C22B3}"/>
              </a:ext>
            </a:extLst>
          </p:cNvPr>
          <p:cNvSpPr txBox="1"/>
          <p:nvPr/>
        </p:nvSpPr>
        <p:spPr>
          <a:xfrm>
            <a:off x="565354" y="113071"/>
            <a:ext cx="5599471" cy="1015663"/>
          </a:xfrm>
          <a:prstGeom prst="rect">
            <a:avLst/>
          </a:prstGeom>
          <a:noFill/>
        </p:spPr>
        <p:txBody>
          <a:bodyPr wrap="square" rtlCol="0">
            <a:spAutoFit/>
          </a:bodyPr>
          <a:lstStyle/>
          <a:p>
            <a:r>
              <a:rPr lang="en-US" sz="6000" dirty="0">
                <a:latin typeface="Baskerville Old Face" panose="02020602080505020303" pitchFamily="18" charset="0"/>
              </a:rPr>
              <a:t>Future Scope</a:t>
            </a:r>
            <a:endParaRPr lang="en-IN" sz="6000" dirty="0">
              <a:latin typeface="Baskerville Old Face" panose="02020602080505020303" pitchFamily="18" charset="0"/>
            </a:endParaRPr>
          </a:p>
        </p:txBody>
      </p:sp>
      <p:sp>
        <p:nvSpPr>
          <p:cNvPr id="6" name="TextBox 5">
            <a:extLst>
              <a:ext uri="{FF2B5EF4-FFF2-40B4-BE49-F238E27FC236}">
                <a16:creationId xmlns:a16="http://schemas.microsoft.com/office/drawing/2014/main" id="{0FEA6842-1E70-0C16-70C6-1EE96CDE50A6}"/>
              </a:ext>
            </a:extLst>
          </p:cNvPr>
          <p:cNvSpPr txBox="1"/>
          <p:nvPr/>
        </p:nvSpPr>
        <p:spPr>
          <a:xfrm>
            <a:off x="707922" y="1241805"/>
            <a:ext cx="10805651" cy="4586577"/>
          </a:xfrm>
          <a:prstGeom prst="rect">
            <a:avLst/>
          </a:prstGeom>
          <a:noFill/>
        </p:spPr>
        <p:txBody>
          <a:bodyPr wrap="square">
            <a:spAutoFit/>
          </a:bodyPr>
          <a:lstStyle/>
          <a:p>
            <a:pPr marL="342900" indent="-342900">
              <a:lnSpc>
                <a:spcPct val="250000"/>
              </a:lnSpc>
              <a:buFont typeface="Wingdings" panose="05000000000000000000" pitchFamily="2" charset="2"/>
              <a:buChar char="§"/>
            </a:pPr>
            <a:r>
              <a:rPr lang="en-IN" sz="2000" b="1" dirty="0">
                <a:latin typeface="Baskerville Old Face" panose="02020602080505020303" pitchFamily="18" charset="0"/>
              </a:rPr>
              <a:t>Sensor Expansion: </a:t>
            </a:r>
            <a:r>
              <a:rPr lang="en-IN" sz="2000" dirty="0">
                <a:latin typeface="Baskerville Old Face" panose="02020602080505020303" pitchFamily="18" charset="0"/>
              </a:rPr>
              <a:t>Integrate pH, CO₂, flood, and seismic sensors for broader analysis.</a:t>
            </a:r>
          </a:p>
          <a:p>
            <a:pPr marL="342900" indent="-342900">
              <a:lnSpc>
                <a:spcPct val="250000"/>
              </a:lnSpc>
              <a:buFont typeface="Wingdings" panose="05000000000000000000" pitchFamily="2" charset="2"/>
              <a:buChar char="§"/>
            </a:pPr>
            <a:r>
              <a:rPr lang="en-IN" sz="2000" b="1" dirty="0">
                <a:latin typeface="Baskerville Old Face" panose="02020602080505020303" pitchFamily="18" charset="0"/>
              </a:rPr>
              <a:t>Advanced Machine Learning: </a:t>
            </a:r>
            <a:r>
              <a:rPr lang="en-IN" sz="2000" dirty="0">
                <a:latin typeface="Baskerville Old Face" panose="02020602080505020303" pitchFamily="18" charset="0"/>
              </a:rPr>
              <a:t>Real-time anomaly detection with self-learning capabilities.</a:t>
            </a:r>
          </a:p>
          <a:p>
            <a:pPr marL="342900" indent="-342900">
              <a:lnSpc>
                <a:spcPct val="250000"/>
              </a:lnSpc>
              <a:buFont typeface="Wingdings" panose="05000000000000000000" pitchFamily="2" charset="2"/>
              <a:buChar char="§"/>
            </a:pPr>
            <a:r>
              <a:rPr lang="en-IN" sz="2000" b="1" dirty="0">
                <a:latin typeface="Baskerville Old Face" panose="02020602080505020303" pitchFamily="18" charset="0"/>
              </a:rPr>
              <a:t>IoT Platform Integration: </a:t>
            </a:r>
            <a:r>
              <a:rPr lang="en-IN" sz="2000" dirty="0">
                <a:latin typeface="Baskerville Old Face" panose="02020602080505020303" pitchFamily="18" charset="0"/>
              </a:rPr>
              <a:t>Connect nodes to cloud dashboards like </a:t>
            </a:r>
            <a:r>
              <a:rPr lang="en-IN" sz="2000" dirty="0" err="1">
                <a:latin typeface="Baskerville Old Face" panose="02020602080505020303" pitchFamily="18" charset="0"/>
              </a:rPr>
              <a:t>ThingsBoard</a:t>
            </a:r>
            <a:r>
              <a:rPr lang="en-IN" sz="2000" dirty="0">
                <a:latin typeface="Baskerville Old Face" panose="02020602080505020303" pitchFamily="18" charset="0"/>
              </a:rPr>
              <a:t>, AWS IoT, or Blynk for remote visualization and control.</a:t>
            </a:r>
          </a:p>
          <a:p>
            <a:pPr marL="342900" indent="-342900">
              <a:lnSpc>
                <a:spcPct val="250000"/>
              </a:lnSpc>
              <a:buFont typeface="Wingdings" panose="05000000000000000000" pitchFamily="2" charset="2"/>
              <a:buChar char="§"/>
            </a:pPr>
            <a:r>
              <a:rPr lang="en-IN" sz="2000" b="1" dirty="0">
                <a:latin typeface="Baskerville Old Face" panose="02020602080505020303" pitchFamily="18" charset="0"/>
              </a:rPr>
              <a:t>Energy Harvesting: </a:t>
            </a:r>
            <a:r>
              <a:rPr lang="en-IN" sz="2000" dirty="0">
                <a:latin typeface="Baskerville Old Face" panose="02020602080505020303" pitchFamily="18" charset="0"/>
              </a:rPr>
              <a:t>Solar-powered sensor nodes for indefinite outdoor operation.</a:t>
            </a:r>
          </a:p>
          <a:p>
            <a:pPr marL="342900" indent="-342900">
              <a:lnSpc>
                <a:spcPct val="250000"/>
              </a:lnSpc>
              <a:buFont typeface="Wingdings" panose="05000000000000000000" pitchFamily="2" charset="2"/>
              <a:buChar char="§"/>
            </a:pPr>
            <a:r>
              <a:rPr lang="en-IN" sz="2000" b="1" dirty="0">
                <a:latin typeface="Baskerville Old Face" panose="02020602080505020303" pitchFamily="18" charset="0"/>
              </a:rPr>
              <a:t>Multi-Gateway Mesh Networks: </a:t>
            </a:r>
            <a:r>
              <a:rPr lang="en-IN" sz="2000" dirty="0">
                <a:latin typeface="Baskerville Old Face" panose="02020602080505020303" pitchFamily="18" charset="0"/>
              </a:rPr>
              <a:t>To extend range and reliability in larger fields.</a:t>
            </a:r>
          </a:p>
        </p:txBody>
      </p:sp>
    </p:spTree>
    <p:extLst>
      <p:ext uri="{BB962C8B-B14F-4D97-AF65-F5344CB8AC3E}">
        <p14:creationId xmlns:p14="http://schemas.microsoft.com/office/powerpoint/2010/main" val="2614284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51C61-4050-6C15-7951-65247F8643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DF6E2-E9A0-FA2D-5CDB-04BD8D5189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00BF2E0-AE30-745E-E78F-4FD40424E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A0CF3DA3-0D75-92D1-8758-00B22C1202A2}"/>
              </a:ext>
            </a:extLst>
          </p:cNvPr>
          <p:cNvSpPr txBox="1"/>
          <p:nvPr/>
        </p:nvSpPr>
        <p:spPr>
          <a:xfrm>
            <a:off x="766917" y="589936"/>
            <a:ext cx="6410632" cy="1015663"/>
          </a:xfrm>
          <a:prstGeom prst="rect">
            <a:avLst/>
          </a:prstGeom>
          <a:noFill/>
        </p:spPr>
        <p:txBody>
          <a:bodyPr wrap="square" rtlCol="0">
            <a:spAutoFit/>
          </a:bodyPr>
          <a:lstStyle/>
          <a:p>
            <a:r>
              <a:rPr lang="en-US" sz="6000" dirty="0">
                <a:latin typeface="Baskerville Old Face" panose="02020602080505020303" pitchFamily="18" charset="0"/>
              </a:rPr>
              <a:t>Conclusion</a:t>
            </a:r>
            <a:endParaRPr lang="en-IN" sz="6000" dirty="0">
              <a:latin typeface="Baskerville Old Face" panose="02020602080505020303" pitchFamily="18" charset="0"/>
            </a:endParaRPr>
          </a:p>
        </p:txBody>
      </p:sp>
      <p:sp>
        <p:nvSpPr>
          <p:cNvPr id="6" name="TextBox 5">
            <a:extLst>
              <a:ext uri="{FF2B5EF4-FFF2-40B4-BE49-F238E27FC236}">
                <a16:creationId xmlns:a16="http://schemas.microsoft.com/office/drawing/2014/main" id="{05A8F6D5-7904-A602-7D72-BBF7BD134BC5}"/>
              </a:ext>
            </a:extLst>
          </p:cNvPr>
          <p:cNvSpPr txBox="1"/>
          <p:nvPr/>
        </p:nvSpPr>
        <p:spPr>
          <a:xfrm>
            <a:off x="838200" y="2255859"/>
            <a:ext cx="8200103" cy="2816861"/>
          </a:xfrm>
          <a:prstGeom prst="rect">
            <a:avLst/>
          </a:prstGeom>
          <a:noFill/>
        </p:spPr>
        <p:txBody>
          <a:bodyPr wrap="square">
            <a:spAutoFit/>
          </a:bodyPr>
          <a:lstStyle/>
          <a:p>
            <a:pPr algn="just">
              <a:lnSpc>
                <a:spcPct val="150000"/>
              </a:lnSpc>
            </a:pPr>
            <a:r>
              <a:rPr lang="en-IN" sz="2000" dirty="0">
                <a:latin typeface="Baskerville Old Face" panose="02020602080505020303" pitchFamily="18" charset="0"/>
              </a:rPr>
              <a:t>This project successfully demonstrates a robust, scalable, and low-power wireless monitoring solution leveraging LoRa communication and machine learning-based anomaly </a:t>
            </a:r>
            <a:r>
              <a:rPr lang="en-IN" sz="2000" dirty="0" err="1">
                <a:latin typeface="Baskerville Old Face" panose="02020602080505020303" pitchFamily="18" charset="0"/>
              </a:rPr>
              <a:t>detection.It</a:t>
            </a:r>
            <a:r>
              <a:rPr lang="en-IN" sz="2000" dirty="0">
                <a:latin typeface="Baskerville Old Face" panose="02020602080505020303" pitchFamily="18" charset="0"/>
              </a:rPr>
              <a:t> offers a cost-effective and practical approach for applications like smart agriculture and environmental </a:t>
            </a:r>
            <a:r>
              <a:rPr lang="en-IN" sz="2000" dirty="0" err="1">
                <a:latin typeface="Baskerville Old Face" panose="02020602080505020303" pitchFamily="18" charset="0"/>
              </a:rPr>
              <a:t>conservation.With</a:t>
            </a:r>
            <a:r>
              <a:rPr lang="en-IN" sz="2000" dirty="0">
                <a:latin typeface="Baskerville Old Face" panose="02020602080505020303" pitchFamily="18" charset="0"/>
              </a:rPr>
              <a:t> future integrations and enhancements, the system can play a key role in building smarter, greener, and more sustainable ecosystems.</a:t>
            </a:r>
          </a:p>
        </p:txBody>
      </p:sp>
    </p:spTree>
    <p:extLst>
      <p:ext uri="{BB962C8B-B14F-4D97-AF65-F5344CB8AC3E}">
        <p14:creationId xmlns:p14="http://schemas.microsoft.com/office/powerpoint/2010/main" val="310441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FB6D-6370-3B42-4931-CC701F8C074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CAB1777-1AF0-DF44-2884-9983FA0666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7" name="TextBox 6">
            <a:extLst>
              <a:ext uri="{FF2B5EF4-FFF2-40B4-BE49-F238E27FC236}">
                <a16:creationId xmlns:a16="http://schemas.microsoft.com/office/drawing/2014/main" id="{B370E42A-3645-3291-D61B-F881231CE3C2}"/>
              </a:ext>
            </a:extLst>
          </p:cNvPr>
          <p:cNvSpPr txBox="1"/>
          <p:nvPr/>
        </p:nvSpPr>
        <p:spPr>
          <a:xfrm>
            <a:off x="838200" y="1356391"/>
            <a:ext cx="10422193" cy="6056210"/>
          </a:xfrm>
          <a:prstGeom prst="rect">
            <a:avLst/>
          </a:prstGeom>
          <a:noFill/>
        </p:spPr>
        <p:txBody>
          <a:bodyPr wrap="square">
            <a:spAutoFit/>
          </a:bodyPr>
          <a:lstStyle/>
          <a:p>
            <a:pPr lvl="0" defTabSz="914400" eaLnBrk="0" fontAlgn="base" hangingPunct="0">
              <a:lnSpc>
                <a:spcPct val="200000"/>
              </a:lnSpc>
              <a:spcBef>
                <a:spcPct val="0"/>
              </a:spcBef>
              <a:spcAft>
                <a:spcPct val="0"/>
              </a:spcAft>
              <a:buFontTx/>
              <a:buChar char="•"/>
            </a:pPr>
            <a:r>
              <a:rPr lang="en-US" dirty="0">
                <a:solidFill>
                  <a:schemeClr val="tx2"/>
                </a:solidFill>
                <a:hlinkClick r:id="rId3">
                  <a:extLst>
                    <a:ext uri="{A12FA001-AC4F-418D-AE19-62706E023703}">
                      <ahyp:hlinkClr xmlns:ahyp="http://schemas.microsoft.com/office/drawing/2018/hyperlinkcolor" val="tx"/>
                    </a:ext>
                  </a:extLst>
                </a:hlinkClick>
              </a:rPr>
              <a:t>LoRa Technology Overview</a:t>
            </a:r>
            <a:r>
              <a:rPr lang="en-US" dirty="0">
                <a:solidFill>
                  <a:schemeClr val="tx2"/>
                </a:solidFill>
              </a:rPr>
              <a:t> – Research on LoRa and its applications in IoT.</a:t>
            </a:r>
          </a:p>
          <a:p>
            <a:pPr lvl="0" defTabSz="914400" eaLnBrk="0" fontAlgn="base" hangingPunct="0">
              <a:lnSpc>
                <a:spcPct val="200000"/>
              </a:lnSpc>
              <a:spcBef>
                <a:spcPct val="0"/>
              </a:spcBef>
              <a:spcAft>
                <a:spcPct val="0"/>
              </a:spcAft>
              <a:buFontTx/>
              <a:buChar char="•"/>
            </a:pPr>
            <a:r>
              <a:rPr lang="en-US" dirty="0">
                <a:solidFill>
                  <a:schemeClr val="tx2"/>
                </a:solidFill>
                <a:hlinkClick r:id="rId4">
                  <a:extLst>
                    <a:ext uri="{A12FA001-AC4F-418D-AE19-62706E023703}">
                      <ahyp:hlinkClr xmlns:ahyp="http://schemas.microsoft.com/office/drawing/2018/hyperlinkcolor" val="tx"/>
                    </a:ext>
                  </a:extLst>
                </a:hlinkClick>
              </a:rPr>
              <a:t>ESP32 with LoRa using Arduino IDE</a:t>
            </a:r>
            <a:r>
              <a:rPr lang="en-US" dirty="0">
                <a:solidFill>
                  <a:schemeClr val="tx2"/>
                </a:solidFill>
              </a:rPr>
              <a:t> – A comprehensive guide on interfacing the ESP32 with LoRa transceivers using the Arduino IDE.</a:t>
            </a:r>
          </a:p>
          <a:p>
            <a:pPr lvl="0" defTabSz="914400" eaLnBrk="0" fontAlgn="base" hangingPunct="0">
              <a:lnSpc>
                <a:spcPct val="200000"/>
              </a:lnSpc>
              <a:spcBef>
                <a:spcPct val="0"/>
              </a:spcBef>
              <a:spcAft>
                <a:spcPct val="0"/>
              </a:spcAft>
              <a:buFontTx/>
              <a:buChar char="•"/>
            </a:pPr>
            <a:r>
              <a:rPr lang="en-US" dirty="0">
                <a:solidFill>
                  <a:schemeClr val="tx2"/>
                </a:solidFill>
                <a:hlinkClick r:id="rId5">
                  <a:extLst>
                    <a:ext uri="{A12FA001-AC4F-418D-AE19-62706E023703}">
                      <ahyp:hlinkClr xmlns:ahyp="http://schemas.microsoft.com/office/drawing/2018/hyperlinkcolor" val="tx"/>
                    </a:ext>
                  </a:extLst>
                </a:hlinkClick>
              </a:rPr>
              <a:t>Soil Moisture Monitoring in Smart Agriculture</a:t>
            </a:r>
            <a:r>
              <a:rPr lang="en-US" dirty="0">
                <a:solidFill>
                  <a:schemeClr val="tx2"/>
                </a:solidFill>
              </a:rPr>
              <a:t> – Research on soil moisture sensors and their applications in precision agriculture.</a:t>
            </a:r>
          </a:p>
          <a:p>
            <a:pPr lvl="0" defTabSz="914400" eaLnBrk="0" fontAlgn="base" hangingPunct="0">
              <a:lnSpc>
                <a:spcPct val="200000"/>
              </a:lnSpc>
              <a:spcBef>
                <a:spcPct val="0"/>
              </a:spcBef>
              <a:spcAft>
                <a:spcPct val="0"/>
              </a:spcAft>
              <a:buFontTx/>
              <a:buChar char="•"/>
            </a:pPr>
            <a:r>
              <a:rPr lang="en-US" altLang="en-US" dirty="0">
                <a:solidFill>
                  <a:schemeClr val="tx2"/>
                </a:solidFill>
                <a:latin typeface="Arial" panose="020B0604020202020204" pitchFamily="34" charset="0"/>
                <a:hlinkClick r:id="rId6">
                  <a:extLst>
                    <a:ext uri="{A12FA001-AC4F-418D-AE19-62706E023703}">
                      <ahyp:hlinkClr xmlns:ahyp="http://schemas.microsoft.com/office/drawing/2018/hyperlinkcolor" val="tx"/>
                    </a:ext>
                  </a:extLst>
                </a:hlinkClick>
              </a:rPr>
              <a:t>Machine Learning in Environmental Monitoring</a:t>
            </a:r>
            <a:r>
              <a:rPr lang="en-US" altLang="en-US" dirty="0">
                <a:solidFill>
                  <a:schemeClr val="tx2"/>
                </a:solidFill>
                <a:latin typeface="Arial" panose="020B0604020202020204" pitchFamily="34" charset="0"/>
              </a:rPr>
              <a:t> – Study on applying ML models for anomaly detection.</a:t>
            </a:r>
          </a:p>
          <a:p>
            <a:pPr lvl="0" defTabSz="914400" eaLnBrk="0" fontAlgn="base" hangingPunct="0">
              <a:lnSpc>
                <a:spcPct val="200000"/>
              </a:lnSpc>
              <a:spcBef>
                <a:spcPct val="0"/>
              </a:spcBef>
              <a:spcAft>
                <a:spcPct val="0"/>
              </a:spcAft>
              <a:buFontTx/>
              <a:buChar char="•"/>
            </a:pPr>
            <a:r>
              <a:rPr lang="en-US" altLang="en-US" dirty="0">
                <a:solidFill>
                  <a:schemeClr val="tx2"/>
                </a:solidFill>
                <a:latin typeface="Arial" panose="020B0604020202020204" pitchFamily="34" charset="0"/>
                <a:hlinkClick r:id="rId7">
                  <a:extLst>
                    <a:ext uri="{A12FA001-AC4F-418D-AE19-62706E023703}">
                      <ahyp:hlinkClr xmlns:ahyp="http://schemas.microsoft.com/office/drawing/2018/hyperlinkcolor" val="tx"/>
                    </a:ext>
                  </a:extLst>
                </a:hlinkClick>
              </a:rPr>
              <a:t>Energy Efficiency in LoRa-Based Systems</a:t>
            </a:r>
            <a:r>
              <a:rPr lang="en-US" altLang="en-US" dirty="0">
                <a:solidFill>
                  <a:schemeClr val="tx2"/>
                </a:solidFill>
                <a:latin typeface="Arial" panose="020B0604020202020204" pitchFamily="34" charset="0"/>
              </a:rPr>
              <a:t> – Analysis of power optimization techniques in LoRa IoT devices.</a:t>
            </a:r>
          </a:p>
          <a:p>
            <a:pPr marL="0" indent="0">
              <a:lnSpc>
                <a:spcPct val="200000"/>
              </a:lnSpc>
              <a:buNone/>
            </a:pPr>
            <a:endParaRPr lang="en-US" sz="1700" dirty="0">
              <a:solidFill>
                <a:schemeClr val="tx2"/>
              </a:solidFill>
              <a:latin typeface="DM Sans" pitchFamily="34" charset="0"/>
              <a:ea typeface="DM Sans" pitchFamily="34" charset="-122"/>
              <a:cs typeface="DM Sans" pitchFamily="34" charset="-120"/>
            </a:endParaRPr>
          </a:p>
          <a:p>
            <a:pPr marL="0" indent="0">
              <a:lnSpc>
                <a:spcPct val="200000"/>
              </a:lnSpc>
              <a:buNone/>
            </a:pPr>
            <a:endParaRPr lang="en-US" sz="1700" dirty="0">
              <a:solidFill>
                <a:schemeClr val="tx2"/>
              </a:solidFill>
              <a:latin typeface="DM Sans" pitchFamily="34" charset="0"/>
            </a:endParaRPr>
          </a:p>
        </p:txBody>
      </p:sp>
      <p:sp>
        <p:nvSpPr>
          <p:cNvPr id="9" name="TextBox 8">
            <a:extLst>
              <a:ext uri="{FF2B5EF4-FFF2-40B4-BE49-F238E27FC236}">
                <a16:creationId xmlns:a16="http://schemas.microsoft.com/office/drawing/2014/main" id="{8A28045B-58F9-D79D-2DC9-E56E654C4A5D}"/>
              </a:ext>
            </a:extLst>
          </p:cNvPr>
          <p:cNvSpPr txBox="1"/>
          <p:nvPr/>
        </p:nvSpPr>
        <p:spPr>
          <a:xfrm>
            <a:off x="838200" y="293958"/>
            <a:ext cx="4916129" cy="1015663"/>
          </a:xfrm>
          <a:prstGeom prst="rect">
            <a:avLst/>
          </a:prstGeom>
          <a:noFill/>
        </p:spPr>
        <p:txBody>
          <a:bodyPr wrap="square" rtlCol="0">
            <a:spAutoFit/>
          </a:bodyPr>
          <a:lstStyle/>
          <a:p>
            <a:r>
              <a:rPr lang="en-US" sz="6000" dirty="0">
                <a:latin typeface="Baskerville Old Face" panose="02020602080505020303" pitchFamily="18" charset="0"/>
              </a:rPr>
              <a:t>References</a:t>
            </a:r>
            <a:endParaRPr lang="en-IN" sz="6000" dirty="0">
              <a:latin typeface="Baskerville Old Face" panose="02020602080505020303" pitchFamily="18" charset="0"/>
            </a:endParaRPr>
          </a:p>
        </p:txBody>
      </p:sp>
    </p:spTree>
    <p:extLst>
      <p:ext uri="{BB962C8B-B14F-4D97-AF65-F5344CB8AC3E}">
        <p14:creationId xmlns:p14="http://schemas.microsoft.com/office/powerpoint/2010/main" val="2027415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0AA34-B1AF-EAB8-F2E2-6F8378467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69DB3-8AB1-14AA-3A57-3B662713C4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60CEFD0-766D-4E0D-5123-DB643B7ADC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1C8B910D-5540-84F7-DDA1-A1B4EE57FFA4}"/>
              </a:ext>
            </a:extLst>
          </p:cNvPr>
          <p:cNvSpPr txBox="1"/>
          <p:nvPr/>
        </p:nvSpPr>
        <p:spPr>
          <a:xfrm>
            <a:off x="2748115" y="2369574"/>
            <a:ext cx="6695768" cy="1200329"/>
          </a:xfrm>
          <a:prstGeom prst="rect">
            <a:avLst/>
          </a:prstGeom>
          <a:noFill/>
        </p:spPr>
        <p:txBody>
          <a:bodyPr wrap="square" rtlCol="0">
            <a:spAutoFit/>
          </a:bodyPr>
          <a:lstStyle/>
          <a:p>
            <a:r>
              <a:rPr lang="en-US" sz="7200" dirty="0">
                <a:latin typeface="Perpetua Titling MT" panose="02020502060505020804" pitchFamily="18" charset="0"/>
              </a:rPr>
              <a:t>Thank You</a:t>
            </a:r>
            <a:endParaRPr lang="en-IN" sz="7200" dirty="0">
              <a:latin typeface="Perpetua Titling MT" panose="02020502060505020804" pitchFamily="18" charset="0"/>
            </a:endParaRPr>
          </a:p>
        </p:txBody>
      </p:sp>
    </p:spTree>
    <p:extLst>
      <p:ext uri="{BB962C8B-B14F-4D97-AF65-F5344CB8AC3E}">
        <p14:creationId xmlns:p14="http://schemas.microsoft.com/office/powerpoint/2010/main" val="291369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4569-529A-F74B-8095-BFF06A5AD69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33E11C-730A-BA74-5A36-D3A9D270FB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TextBox 5">
            <a:extLst>
              <a:ext uri="{FF2B5EF4-FFF2-40B4-BE49-F238E27FC236}">
                <a16:creationId xmlns:a16="http://schemas.microsoft.com/office/drawing/2014/main" id="{06EF7BF6-BB68-98A8-97F8-33536D8B2C58}"/>
              </a:ext>
            </a:extLst>
          </p:cNvPr>
          <p:cNvSpPr txBox="1"/>
          <p:nvPr/>
        </p:nvSpPr>
        <p:spPr>
          <a:xfrm>
            <a:off x="934065" y="365125"/>
            <a:ext cx="5279922" cy="1015663"/>
          </a:xfrm>
          <a:prstGeom prst="rect">
            <a:avLst/>
          </a:prstGeom>
          <a:noFill/>
        </p:spPr>
        <p:txBody>
          <a:bodyPr wrap="square" rtlCol="0">
            <a:spAutoFit/>
          </a:bodyPr>
          <a:lstStyle/>
          <a:p>
            <a:r>
              <a:rPr lang="en-US" sz="6000" dirty="0">
                <a:latin typeface="Baskerville Old Face" panose="02020602080505020303" pitchFamily="18" charset="0"/>
              </a:rPr>
              <a:t>Contents:</a:t>
            </a:r>
            <a:endParaRPr lang="en-IN" sz="6000" dirty="0">
              <a:latin typeface="Baskerville Old Face" panose="02020602080505020303" pitchFamily="18" charset="0"/>
            </a:endParaRPr>
          </a:p>
        </p:txBody>
      </p:sp>
      <p:sp>
        <p:nvSpPr>
          <p:cNvPr id="9" name="Rectangle 1">
            <a:extLst>
              <a:ext uri="{FF2B5EF4-FFF2-40B4-BE49-F238E27FC236}">
                <a16:creationId xmlns:a16="http://schemas.microsoft.com/office/drawing/2014/main" id="{330DD6C5-E2F1-3650-A820-75B7FD5A366B}"/>
              </a:ext>
            </a:extLst>
          </p:cNvPr>
          <p:cNvSpPr>
            <a:spLocks noChangeArrowheads="1"/>
          </p:cNvSpPr>
          <p:nvPr/>
        </p:nvSpPr>
        <p:spPr bwMode="auto">
          <a:xfrm>
            <a:off x="1017639" y="1499863"/>
            <a:ext cx="4178709" cy="477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Title Slide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Introduction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Problem Statement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Objective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System Overview</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Hardware Components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Working Principle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Software Overview</a:t>
            </a:r>
          </a:p>
        </p:txBody>
      </p:sp>
      <p:sp>
        <p:nvSpPr>
          <p:cNvPr id="10" name="TextBox 9">
            <a:extLst>
              <a:ext uri="{FF2B5EF4-FFF2-40B4-BE49-F238E27FC236}">
                <a16:creationId xmlns:a16="http://schemas.microsoft.com/office/drawing/2014/main" id="{E55EED1A-067E-388C-7528-88C58823476F}"/>
              </a:ext>
            </a:extLst>
          </p:cNvPr>
          <p:cNvSpPr txBox="1"/>
          <p:nvPr/>
        </p:nvSpPr>
        <p:spPr>
          <a:xfrm>
            <a:off x="5638800" y="2974258"/>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B0A3CF8C-F82D-F110-F8E1-2ADFEA6CE0A0}"/>
              </a:ext>
            </a:extLst>
          </p:cNvPr>
          <p:cNvSpPr txBox="1"/>
          <p:nvPr/>
        </p:nvSpPr>
        <p:spPr>
          <a:xfrm>
            <a:off x="6095999" y="1860412"/>
            <a:ext cx="4864510" cy="4801314"/>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Network Architecture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Applications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Advantages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Limitations and Challenges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Results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Future Scope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400" i="0" u="none" strike="noStrike" cap="none" normalizeH="0" baseline="0" dirty="0">
                <a:ln>
                  <a:noFill/>
                </a:ln>
                <a:solidFill>
                  <a:schemeClr val="tx1"/>
                </a:solidFill>
                <a:effectLst/>
                <a:latin typeface="Baskerville Old Face" panose="02020602080505020303" pitchFamily="18" charset="0"/>
              </a:rPr>
              <a:t>Conclusion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sz="2400" dirty="0">
                <a:latin typeface="Baskerville Old Face" panose="02020602080505020303" pitchFamily="18" charset="0"/>
              </a:rPr>
              <a:t>References</a:t>
            </a:r>
            <a:endParaRPr kumimoji="0" lang="en-US" altLang="en-US" sz="2400" i="0" u="none" strike="noStrike" cap="none" normalizeH="0" baseline="0" dirty="0">
              <a:ln>
                <a:noFill/>
              </a:ln>
              <a:solidFill>
                <a:schemeClr val="tx1"/>
              </a:solidFill>
              <a:effectLst/>
              <a:latin typeface="Baskerville Old Face" panose="02020602080505020303" pitchFamily="18" charset="0"/>
            </a:endParaRPr>
          </a:p>
          <a:p>
            <a:endParaRPr lang="en-IN" dirty="0"/>
          </a:p>
        </p:txBody>
      </p:sp>
    </p:spTree>
    <p:extLst>
      <p:ext uri="{BB962C8B-B14F-4D97-AF65-F5344CB8AC3E}">
        <p14:creationId xmlns:p14="http://schemas.microsoft.com/office/powerpoint/2010/main" val="218501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BA23F-2CC6-07F5-1B90-18A8726FC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0ED1E-11B1-BC6D-CDA6-C6BE8571226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E06D8E-C2C1-2AEA-EA08-68A0B800D4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84C3B589-3AEB-5C52-127F-B3924A00523A}"/>
              </a:ext>
            </a:extLst>
          </p:cNvPr>
          <p:cNvSpPr txBox="1"/>
          <p:nvPr/>
        </p:nvSpPr>
        <p:spPr>
          <a:xfrm>
            <a:off x="838200" y="365125"/>
            <a:ext cx="4874342" cy="1015663"/>
          </a:xfrm>
          <a:prstGeom prst="rect">
            <a:avLst/>
          </a:prstGeom>
          <a:noFill/>
        </p:spPr>
        <p:txBody>
          <a:bodyPr wrap="square" rtlCol="0">
            <a:spAutoFit/>
          </a:bodyPr>
          <a:lstStyle/>
          <a:p>
            <a:r>
              <a:rPr lang="en-US" sz="6000" dirty="0">
                <a:latin typeface="Baskerville Old Face" panose="02020602080505020303" pitchFamily="18" charset="0"/>
              </a:rPr>
              <a:t>Introduction</a:t>
            </a:r>
            <a:endParaRPr lang="en-IN" sz="6000" dirty="0">
              <a:latin typeface="Baskerville Old Face" panose="02020602080505020303" pitchFamily="18" charset="0"/>
            </a:endParaRPr>
          </a:p>
        </p:txBody>
      </p:sp>
      <p:sp>
        <p:nvSpPr>
          <p:cNvPr id="12" name="Rectangle 5">
            <a:extLst>
              <a:ext uri="{FF2B5EF4-FFF2-40B4-BE49-F238E27FC236}">
                <a16:creationId xmlns:a16="http://schemas.microsoft.com/office/drawing/2014/main" id="{8BFBBE38-8174-DF35-B6AA-C9B646E37CBB}"/>
              </a:ext>
            </a:extLst>
          </p:cNvPr>
          <p:cNvSpPr>
            <a:spLocks noChangeArrowheads="1"/>
          </p:cNvSpPr>
          <p:nvPr/>
        </p:nvSpPr>
        <p:spPr bwMode="auto">
          <a:xfrm>
            <a:off x="838200" y="1838253"/>
            <a:ext cx="915404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Environmental irregularity detection using </a:t>
            </a:r>
            <a:r>
              <a:rPr kumimoji="0" lang="en-US" altLang="en-US" sz="2400" b="1" i="0" u="none" strike="noStrike" cap="none" normalizeH="0" baseline="0" dirty="0">
                <a:ln>
                  <a:noFill/>
                </a:ln>
                <a:solidFill>
                  <a:schemeClr val="tx1"/>
                </a:solidFill>
                <a:effectLst/>
                <a:latin typeface="Baskerville Old Face" panose="02020602080505020303" pitchFamily="18" charset="0"/>
              </a:rPr>
              <a:t>LoRa (Long Range)</a:t>
            </a:r>
            <a:r>
              <a:rPr kumimoji="0" lang="en-US" altLang="en-US" sz="2400" b="0" i="0" u="none" strike="noStrike" cap="none" normalizeH="0" baseline="0" dirty="0">
                <a:ln>
                  <a:noFill/>
                </a:ln>
                <a:solidFill>
                  <a:schemeClr val="tx1"/>
                </a:solidFill>
                <a:effectLst/>
                <a:latin typeface="Baskerville Old Face" panose="02020602080505020303" pitchFamily="18" charset="0"/>
              </a:rPr>
              <a:t> technology enables reliable monitoring of environmental conditions over large distances with minimal power consumption. LoRa's long-range wireless communication capability makes it ideal for remote or hard-to-reach areas where traditional networks may not be feasible. By using LoRa, sensor data such as temperature, humidity, or gas levels can be transmitted efficiently to a central node or gateway for analysis. This makes it especially useful in applications like forest fire detection, air quality monitoring, and agricultural field management, where real-time data from widely distributed sensors is essential for early detection and timely response.</a:t>
            </a:r>
          </a:p>
        </p:txBody>
      </p:sp>
    </p:spTree>
    <p:extLst>
      <p:ext uri="{BB962C8B-B14F-4D97-AF65-F5344CB8AC3E}">
        <p14:creationId xmlns:p14="http://schemas.microsoft.com/office/powerpoint/2010/main" val="410112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9C6F2-CF59-C910-32A2-787395016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76DF7C-903F-C739-D43F-E7F1C2DA8E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204F22-955D-8C9F-A1A7-2A3381D377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BE89BFB9-E2AC-AF6B-B349-678459645417}"/>
              </a:ext>
            </a:extLst>
          </p:cNvPr>
          <p:cNvSpPr txBox="1"/>
          <p:nvPr/>
        </p:nvSpPr>
        <p:spPr>
          <a:xfrm>
            <a:off x="749710" y="365125"/>
            <a:ext cx="6754761" cy="1015663"/>
          </a:xfrm>
          <a:prstGeom prst="rect">
            <a:avLst/>
          </a:prstGeom>
          <a:noFill/>
        </p:spPr>
        <p:txBody>
          <a:bodyPr wrap="square" rtlCol="0">
            <a:spAutoFit/>
          </a:bodyPr>
          <a:lstStyle/>
          <a:p>
            <a:r>
              <a:rPr lang="en-US" sz="6000" dirty="0">
                <a:latin typeface="Baskerville Old Face" panose="02020602080505020303" pitchFamily="18" charset="0"/>
              </a:rPr>
              <a:t>Problem Statement</a:t>
            </a:r>
            <a:endParaRPr lang="en-IN" sz="6000" dirty="0">
              <a:latin typeface="Baskerville Old Face" panose="02020602080505020303" pitchFamily="18" charset="0"/>
            </a:endParaRPr>
          </a:p>
        </p:txBody>
      </p:sp>
      <p:sp>
        <p:nvSpPr>
          <p:cNvPr id="7" name="TextBox 6">
            <a:extLst>
              <a:ext uri="{FF2B5EF4-FFF2-40B4-BE49-F238E27FC236}">
                <a16:creationId xmlns:a16="http://schemas.microsoft.com/office/drawing/2014/main" id="{10E0ABC0-DD29-0D90-E542-5833A42F9A53}"/>
              </a:ext>
            </a:extLst>
          </p:cNvPr>
          <p:cNvSpPr txBox="1"/>
          <p:nvPr/>
        </p:nvSpPr>
        <p:spPr>
          <a:xfrm>
            <a:off x="838200" y="2055813"/>
            <a:ext cx="8994058" cy="3970318"/>
          </a:xfrm>
          <a:prstGeom prst="rect">
            <a:avLst/>
          </a:prstGeom>
          <a:noFill/>
        </p:spPr>
        <p:txBody>
          <a:bodyPr wrap="square">
            <a:spAutoFit/>
          </a:bodyPr>
          <a:lstStyle/>
          <a:p>
            <a:pPr marL="0" indent="0">
              <a:buNone/>
            </a:pPr>
            <a:r>
              <a:rPr lang="en-US" sz="2800" dirty="0">
                <a:latin typeface="Baskerville Old Face" panose="02020602080505020303" pitchFamily="18" charset="0"/>
              </a:rPr>
              <a:t>Traditional environmental monitoring systems face major limitations such as short communication range, high power consumption, limited scalability, and inability to detect anomalies in real time. These challenges hinder effective remote monitoring in applications like precision agriculture and environmental sustainability efforts. There is a pressing need for a cost-effective, long-range, low-power, and intelligent monitoring system that can detect environmental irregularities automatically and operate efficiently in remote areas</a:t>
            </a:r>
          </a:p>
        </p:txBody>
      </p:sp>
    </p:spTree>
    <p:extLst>
      <p:ext uri="{BB962C8B-B14F-4D97-AF65-F5344CB8AC3E}">
        <p14:creationId xmlns:p14="http://schemas.microsoft.com/office/powerpoint/2010/main" val="29928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A7BC9-CE87-EE96-607A-32A71DBA0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C5FAFB-248E-547E-C007-FBD8BC2FA8B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937968E-C587-0B31-5AFD-5E6DE8A02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58000"/>
          </a:xfrm>
        </p:spPr>
      </p:pic>
      <p:sp>
        <p:nvSpPr>
          <p:cNvPr id="3" name="TextBox 2">
            <a:extLst>
              <a:ext uri="{FF2B5EF4-FFF2-40B4-BE49-F238E27FC236}">
                <a16:creationId xmlns:a16="http://schemas.microsoft.com/office/drawing/2014/main" id="{DC54C8DD-23B5-9338-616B-67DF14AEE607}"/>
              </a:ext>
            </a:extLst>
          </p:cNvPr>
          <p:cNvSpPr txBox="1"/>
          <p:nvPr/>
        </p:nvSpPr>
        <p:spPr>
          <a:xfrm>
            <a:off x="838200" y="501445"/>
            <a:ext cx="7007942" cy="1015663"/>
          </a:xfrm>
          <a:prstGeom prst="rect">
            <a:avLst/>
          </a:prstGeom>
          <a:noFill/>
        </p:spPr>
        <p:txBody>
          <a:bodyPr wrap="square" rtlCol="0">
            <a:spAutoFit/>
          </a:bodyPr>
          <a:lstStyle/>
          <a:p>
            <a:r>
              <a:rPr lang="en-US" sz="6000" dirty="0">
                <a:latin typeface="Baskerville Old Face" panose="02020602080505020303" pitchFamily="18" charset="0"/>
              </a:rPr>
              <a:t>Objectives</a:t>
            </a:r>
            <a:endParaRPr lang="en-IN" sz="6000" dirty="0">
              <a:latin typeface="Baskerville Old Face" panose="02020602080505020303" pitchFamily="18" charset="0"/>
            </a:endParaRPr>
          </a:p>
        </p:txBody>
      </p:sp>
      <p:sp>
        <p:nvSpPr>
          <p:cNvPr id="6" name="Rectangle 1">
            <a:extLst>
              <a:ext uri="{FF2B5EF4-FFF2-40B4-BE49-F238E27FC236}">
                <a16:creationId xmlns:a16="http://schemas.microsoft.com/office/drawing/2014/main" id="{55BC1A91-8DE5-1AD5-A87A-D4C882B1875D}"/>
              </a:ext>
            </a:extLst>
          </p:cNvPr>
          <p:cNvSpPr>
            <a:spLocks noChangeArrowheads="1"/>
          </p:cNvSpPr>
          <p:nvPr/>
        </p:nvSpPr>
        <p:spPr bwMode="auto">
          <a:xfrm>
            <a:off x="707923" y="2055813"/>
            <a:ext cx="11059438" cy="336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Develop a low-power, long-range LoRa-based environmental monitoring system.</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Integrate sensors (temperature, humidity, soil moisture) with Arduino Uno and ESP32.</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Enable real-time remote data collection and monitoring.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Apply machine learning to detect environmental anomalies.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Ensure energy efficiency for long-term, remote deployment.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Baskerville Old Face" panose="02020602080505020303" pitchFamily="18" charset="0"/>
              </a:rPr>
              <a:t>Support scalability for large-area monitoring using multiple LoRa nodes.</a:t>
            </a:r>
          </a:p>
        </p:txBody>
      </p:sp>
    </p:spTree>
    <p:extLst>
      <p:ext uri="{BB962C8B-B14F-4D97-AF65-F5344CB8AC3E}">
        <p14:creationId xmlns:p14="http://schemas.microsoft.com/office/powerpoint/2010/main" val="73019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6332A-6C59-D9A7-BD83-59CAB3BD0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2B257-8D60-2CD4-5D20-F4377C27816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84B493E-68CB-34CA-0239-76D42C409D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3" name="TextBox 2">
            <a:extLst>
              <a:ext uri="{FF2B5EF4-FFF2-40B4-BE49-F238E27FC236}">
                <a16:creationId xmlns:a16="http://schemas.microsoft.com/office/drawing/2014/main" id="{DBB5B955-FFFC-F708-A165-53082ED41B07}"/>
              </a:ext>
            </a:extLst>
          </p:cNvPr>
          <p:cNvSpPr txBox="1"/>
          <p:nvPr/>
        </p:nvSpPr>
        <p:spPr>
          <a:xfrm>
            <a:off x="695505" y="92381"/>
            <a:ext cx="5410455" cy="1015663"/>
          </a:xfrm>
          <a:prstGeom prst="rect">
            <a:avLst/>
          </a:prstGeom>
          <a:noFill/>
        </p:spPr>
        <p:txBody>
          <a:bodyPr wrap="none" rtlCol="0">
            <a:spAutoFit/>
          </a:bodyPr>
          <a:lstStyle/>
          <a:p>
            <a:r>
              <a:rPr lang="en-US" sz="6000" dirty="0">
                <a:latin typeface="Baskerville Old Face" panose="02020602080505020303" pitchFamily="18" charset="0"/>
              </a:rPr>
              <a:t>System Overview</a:t>
            </a:r>
            <a:endParaRPr lang="en-IN" sz="6000" dirty="0">
              <a:latin typeface="Baskerville Old Face" panose="02020602080505020303" pitchFamily="18" charset="0"/>
            </a:endParaRPr>
          </a:p>
        </p:txBody>
      </p:sp>
      <p:pic>
        <p:nvPicPr>
          <p:cNvPr id="8" name="Picture 7">
            <a:extLst>
              <a:ext uri="{FF2B5EF4-FFF2-40B4-BE49-F238E27FC236}">
                <a16:creationId xmlns:a16="http://schemas.microsoft.com/office/drawing/2014/main" id="{23EE3EEE-21E4-D493-F2AD-1A03FA697F15}"/>
              </a:ext>
            </a:extLst>
          </p:cNvPr>
          <p:cNvPicPr>
            <a:picLocks noChangeAspect="1"/>
          </p:cNvPicPr>
          <p:nvPr/>
        </p:nvPicPr>
        <p:blipFill>
          <a:blip r:embed="rId3"/>
          <a:stretch>
            <a:fillRect/>
          </a:stretch>
        </p:blipFill>
        <p:spPr>
          <a:xfrm>
            <a:off x="5899354" y="1052052"/>
            <a:ext cx="6292645" cy="5805948"/>
          </a:xfrm>
          <a:prstGeom prst="rect">
            <a:avLst/>
          </a:prstGeom>
        </p:spPr>
      </p:pic>
      <p:sp>
        <p:nvSpPr>
          <p:cNvPr id="9" name="TextBox 8">
            <a:extLst>
              <a:ext uri="{FF2B5EF4-FFF2-40B4-BE49-F238E27FC236}">
                <a16:creationId xmlns:a16="http://schemas.microsoft.com/office/drawing/2014/main" id="{CD8663BF-70F0-D566-D8BD-9DAD2D514C05}"/>
              </a:ext>
            </a:extLst>
          </p:cNvPr>
          <p:cNvSpPr txBox="1"/>
          <p:nvPr/>
        </p:nvSpPr>
        <p:spPr>
          <a:xfrm>
            <a:off x="759541" y="2216088"/>
            <a:ext cx="4844845" cy="3477875"/>
          </a:xfrm>
          <a:prstGeom prst="rect">
            <a:avLst/>
          </a:prstGeom>
          <a:noFill/>
        </p:spPr>
        <p:txBody>
          <a:bodyPr wrap="square" rtlCol="0">
            <a:spAutoFit/>
          </a:bodyPr>
          <a:lstStyle/>
          <a:p>
            <a:pPr algn="just"/>
            <a:r>
              <a:rPr lang="en-US" sz="2000" dirty="0">
                <a:latin typeface="Baskerville Old Face" panose="02020602080505020303" pitchFamily="18" charset="0"/>
              </a:rPr>
              <a:t>The system is a LoRa-based Wireless Environmental Monitoring Solution that uses long-range, low-power communication to monitor temperature, humidity, and soil moisture in real time. Data collected by sensors is processed through an Arduino Uno and ESP32, transmitted via LoRa, and analyzed using a machine learning model for anomaly detection. Alerts and data visualization are provided through a central dashboard.</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1966096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60D9-ACB2-E3DD-E9CE-B0B7A7F0C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30906-4257-C3AB-589B-D925DD2D608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4FBA144-DB16-5692-D8DF-D89FAC12D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1999" cy="6858000"/>
          </a:xfrm>
        </p:spPr>
      </p:pic>
      <p:sp>
        <p:nvSpPr>
          <p:cNvPr id="6" name="TextBox 5">
            <a:extLst>
              <a:ext uri="{FF2B5EF4-FFF2-40B4-BE49-F238E27FC236}">
                <a16:creationId xmlns:a16="http://schemas.microsoft.com/office/drawing/2014/main" id="{883B0D22-0A9A-D567-D2ED-1661E0E2832B}"/>
              </a:ext>
            </a:extLst>
          </p:cNvPr>
          <p:cNvSpPr txBox="1"/>
          <p:nvPr/>
        </p:nvSpPr>
        <p:spPr>
          <a:xfrm>
            <a:off x="631723" y="188144"/>
            <a:ext cx="8630265" cy="1015663"/>
          </a:xfrm>
          <a:prstGeom prst="rect">
            <a:avLst/>
          </a:prstGeom>
          <a:noFill/>
        </p:spPr>
        <p:txBody>
          <a:bodyPr wrap="square" rtlCol="0">
            <a:spAutoFit/>
          </a:bodyPr>
          <a:lstStyle/>
          <a:p>
            <a:r>
              <a:rPr lang="en-US" sz="6000" dirty="0">
                <a:latin typeface="Baskerville Old Face" panose="02020602080505020303" pitchFamily="18" charset="0"/>
              </a:rPr>
              <a:t>Hardware Components</a:t>
            </a:r>
            <a:endParaRPr lang="en-IN" sz="6000" dirty="0">
              <a:latin typeface="Baskerville Old Face" panose="02020602080505020303" pitchFamily="18" charset="0"/>
            </a:endParaRPr>
          </a:p>
        </p:txBody>
      </p:sp>
      <p:sp>
        <p:nvSpPr>
          <p:cNvPr id="7" name="TextBox 6">
            <a:extLst>
              <a:ext uri="{FF2B5EF4-FFF2-40B4-BE49-F238E27FC236}">
                <a16:creationId xmlns:a16="http://schemas.microsoft.com/office/drawing/2014/main" id="{7B0FA1BF-CA21-5202-B8A2-158D1461CFFA}"/>
              </a:ext>
            </a:extLst>
          </p:cNvPr>
          <p:cNvSpPr txBox="1"/>
          <p:nvPr/>
        </p:nvSpPr>
        <p:spPr>
          <a:xfrm>
            <a:off x="3175819" y="2399071"/>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41F86C37-972D-B428-4E98-EB0CDCC019F5}"/>
              </a:ext>
            </a:extLst>
          </p:cNvPr>
          <p:cNvSpPr txBox="1"/>
          <p:nvPr/>
        </p:nvSpPr>
        <p:spPr>
          <a:xfrm>
            <a:off x="730045" y="1568932"/>
            <a:ext cx="8846574" cy="4708981"/>
          </a:xfrm>
          <a:prstGeom prst="rect">
            <a:avLst/>
          </a:prstGeom>
          <a:noFill/>
        </p:spPr>
        <p:txBody>
          <a:bodyPr wrap="square">
            <a:spAutoFit/>
          </a:bodyPr>
          <a:lstStyle/>
          <a:p>
            <a:pPr marL="285750" indent="-285750">
              <a:buFont typeface="Wingdings" panose="05000000000000000000" pitchFamily="2" charset="2"/>
              <a:buChar char="q"/>
            </a:pPr>
            <a:r>
              <a:rPr lang="en-IN" sz="2000" dirty="0">
                <a:latin typeface="Baskerville Old Face" panose="02020602080505020303" pitchFamily="18" charset="0"/>
              </a:rPr>
              <a:t>Sensors:</a:t>
            </a:r>
          </a:p>
          <a:p>
            <a:pPr marL="285750" indent="-285750">
              <a:buFont typeface="Wingdings" panose="05000000000000000000" pitchFamily="2" charset="2"/>
              <a:buChar char="§"/>
            </a:pPr>
            <a:r>
              <a:rPr lang="en-IN" sz="2000" dirty="0">
                <a:latin typeface="Baskerville Old Face" panose="02020602080505020303" pitchFamily="18" charset="0"/>
              </a:rPr>
              <a:t>Temperature Sensor: Measures the ambient temperature of the environment.</a:t>
            </a:r>
          </a:p>
          <a:p>
            <a:pPr marL="285750" indent="-285750">
              <a:buFont typeface="Wingdings" panose="05000000000000000000" pitchFamily="2" charset="2"/>
              <a:buChar char="§"/>
            </a:pPr>
            <a:r>
              <a:rPr lang="en-IN" sz="2000" dirty="0">
                <a:latin typeface="Baskerville Old Face" panose="02020602080505020303" pitchFamily="18" charset="0"/>
              </a:rPr>
              <a:t>Humidity Sensor: Monitors the atmospheric moisture levels.</a:t>
            </a:r>
          </a:p>
          <a:p>
            <a:pPr marL="285750" indent="-285750">
              <a:buFont typeface="Wingdings" panose="05000000000000000000" pitchFamily="2" charset="2"/>
              <a:buChar char="§"/>
            </a:pPr>
            <a:r>
              <a:rPr lang="en-IN" sz="2000" dirty="0">
                <a:latin typeface="Baskerville Old Face" panose="02020602080505020303" pitchFamily="18" charset="0"/>
              </a:rPr>
              <a:t>Soil Moisture Sensor: Detects the water content in the soil to assess soil health.</a:t>
            </a:r>
          </a:p>
          <a:p>
            <a:pPr marL="285750" indent="-285750">
              <a:buFont typeface="Wingdings" panose="05000000000000000000" pitchFamily="2" charset="2"/>
              <a:buChar char="q"/>
            </a:pPr>
            <a:r>
              <a:rPr lang="en-IN" sz="2000" dirty="0">
                <a:latin typeface="Baskerville Old Face" panose="02020602080505020303" pitchFamily="18" charset="0"/>
              </a:rPr>
              <a:t>Microcontrollers:</a:t>
            </a:r>
          </a:p>
          <a:p>
            <a:pPr marL="285750" indent="-285750">
              <a:buFont typeface="Wingdings" panose="05000000000000000000" pitchFamily="2" charset="2"/>
              <a:buChar char="§"/>
            </a:pPr>
            <a:r>
              <a:rPr lang="en-IN" sz="2000" dirty="0">
                <a:latin typeface="Baskerville Old Face" panose="02020602080505020303" pitchFamily="18" charset="0"/>
              </a:rPr>
              <a:t>Arduino Uno: Collects and aggregates sensor data from different environmental sensors.</a:t>
            </a:r>
          </a:p>
          <a:p>
            <a:pPr marL="285750" indent="-285750">
              <a:buFont typeface="Wingdings" panose="05000000000000000000" pitchFamily="2" charset="2"/>
              <a:buChar char="§"/>
            </a:pPr>
            <a:r>
              <a:rPr lang="en-IN" sz="2000" dirty="0">
                <a:latin typeface="Baskerville Old Face" panose="02020602080505020303" pitchFamily="18" charset="0"/>
              </a:rPr>
              <a:t>ESP32: Handles data preprocessing and manages LoRa communication for transmitting sensor data to the receiver.</a:t>
            </a:r>
          </a:p>
          <a:p>
            <a:pPr marL="285750" indent="-285750">
              <a:buFont typeface="Wingdings" panose="05000000000000000000" pitchFamily="2" charset="2"/>
              <a:buChar char="q"/>
            </a:pPr>
            <a:r>
              <a:rPr lang="en-IN" sz="2000" dirty="0">
                <a:latin typeface="Baskerville Old Face" panose="02020602080505020303" pitchFamily="18" charset="0"/>
              </a:rPr>
              <a:t>Communication Module:</a:t>
            </a:r>
          </a:p>
          <a:p>
            <a:pPr marL="285750" indent="-285750">
              <a:buFont typeface="Wingdings" panose="05000000000000000000" pitchFamily="2" charset="2"/>
              <a:buChar char="§"/>
            </a:pPr>
            <a:r>
              <a:rPr lang="en-IN" sz="2000" dirty="0">
                <a:latin typeface="Baskerville Old Face" panose="02020602080505020303" pitchFamily="18" charset="0"/>
              </a:rPr>
              <a:t>LoRa Module (SX1278 or equivalent): Enables long-range, low-power wireless communication between sensor nodes and the central server/gateway.</a:t>
            </a:r>
          </a:p>
          <a:p>
            <a:pPr marL="285750" indent="-285750">
              <a:buFont typeface="Wingdings" panose="05000000000000000000" pitchFamily="2" charset="2"/>
              <a:buChar char="q"/>
            </a:pPr>
            <a:r>
              <a:rPr lang="en-IN" sz="2000" dirty="0">
                <a:latin typeface="Baskerville Old Face" panose="02020602080505020303" pitchFamily="18" charset="0"/>
              </a:rPr>
              <a:t>Central Gateway:</a:t>
            </a:r>
          </a:p>
          <a:p>
            <a:pPr marL="285750" indent="-285750">
              <a:buFont typeface="Wingdings" panose="05000000000000000000" pitchFamily="2" charset="2"/>
              <a:buChar char="§"/>
            </a:pPr>
            <a:r>
              <a:rPr lang="en-IN" sz="2000" dirty="0">
                <a:latin typeface="Baskerville Old Face" panose="02020602080505020303" pitchFamily="18" charset="0"/>
              </a:rPr>
              <a:t>An ESP32 device or a dedicated LoRa receiver connected to a server or laptop for data collection.</a:t>
            </a:r>
          </a:p>
        </p:txBody>
      </p:sp>
    </p:spTree>
    <p:extLst>
      <p:ext uri="{BB962C8B-B14F-4D97-AF65-F5344CB8AC3E}">
        <p14:creationId xmlns:p14="http://schemas.microsoft.com/office/powerpoint/2010/main" val="2503652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B485-70E1-2E01-3947-094A9C2EE37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1621DF-C598-1D30-3653-571299BA6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pic>
        <p:nvPicPr>
          <p:cNvPr id="7" name="Picture 6">
            <a:extLst>
              <a:ext uri="{FF2B5EF4-FFF2-40B4-BE49-F238E27FC236}">
                <a16:creationId xmlns:a16="http://schemas.microsoft.com/office/drawing/2014/main" id="{76F0656C-589C-96F0-5F44-CE84D4736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077" y="831556"/>
            <a:ext cx="5731845" cy="5194888"/>
          </a:xfrm>
          <a:prstGeom prst="rect">
            <a:avLst/>
          </a:prstGeom>
        </p:spPr>
      </p:pic>
      <p:pic>
        <p:nvPicPr>
          <p:cNvPr id="9" name="Picture 8">
            <a:extLst>
              <a:ext uri="{FF2B5EF4-FFF2-40B4-BE49-F238E27FC236}">
                <a16:creationId xmlns:a16="http://schemas.microsoft.com/office/drawing/2014/main" id="{C99C8FF5-0008-C834-8B6D-6A0AB89787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831556"/>
            <a:ext cx="5913922" cy="5194888"/>
          </a:xfrm>
          <a:prstGeom prst="rect">
            <a:avLst/>
          </a:prstGeom>
        </p:spPr>
      </p:pic>
    </p:spTree>
    <p:extLst>
      <p:ext uri="{BB962C8B-B14F-4D97-AF65-F5344CB8AC3E}">
        <p14:creationId xmlns:p14="http://schemas.microsoft.com/office/powerpoint/2010/main" val="122541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CE3A-A189-B6C4-F318-810F798366E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6170005-B615-5F20-33AF-D5BE07FF9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7" name="TextBox 6">
            <a:extLst>
              <a:ext uri="{FF2B5EF4-FFF2-40B4-BE49-F238E27FC236}">
                <a16:creationId xmlns:a16="http://schemas.microsoft.com/office/drawing/2014/main" id="{0A452A8D-C288-E607-690B-547E438D6561}"/>
              </a:ext>
            </a:extLst>
          </p:cNvPr>
          <p:cNvSpPr txBox="1"/>
          <p:nvPr/>
        </p:nvSpPr>
        <p:spPr>
          <a:xfrm>
            <a:off x="717754" y="200088"/>
            <a:ext cx="6046839" cy="1015663"/>
          </a:xfrm>
          <a:prstGeom prst="rect">
            <a:avLst/>
          </a:prstGeom>
          <a:noFill/>
        </p:spPr>
        <p:txBody>
          <a:bodyPr wrap="square" rtlCol="0">
            <a:spAutoFit/>
          </a:bodyPr>
          <a:lstStyle/>
          <a:p>
            <a:r>
              <a:rPr lang="en-US" sz="6000" dirty="0">
                <a:latin typeface="Baskerville Old Face" panose="02020602080505020303" pitchFamily="18" charset="0"/>
              </a:rPr>
              <a:t>Working Principle</a:t>
            </a:r>
            <a:endParaRPr lang="en-IN" sz="6000" dirty="0">
              <a:latin typeface="Baskerville Old Face" panose="02020602080505020303" pitchFamily="18" charset="0"/>
            </a:endParaRPr>
          </a:p>
        </p:txBody>
      </p:sp>
      <p:sp>
        <p:nvSpPr>
          <p:cNvPr id="10" name="TextBox 9">
            <a:extLst>
              <a:ext uri="{FF2B5EF4-FFF2-40B4-BE49-F238E27FC236}">
                <a16:creationId xmlns:a16="http://schemas.microsoft.com/office/drawing/2014/main" id="{DB188695-36C3-6F1D-ABAE-ECB1DD075F23}"/>
              </a:ext>
            </a:extLst>
          </p:cNvPr>
          <p:cNvSpPr txBox="1"/>
          <p:nvPr/>
        </p:nvSpPr>
        <p:spPr>
          <a:xfrm>
            <a:off x="838200" y="1580876"/>
            <a:ext cx="9566788" cy="4708981"/>
          </a:xfrm>
          <a:prstGeom prst="rect">
            <a:avLst/>
          </a:prstGeom>
          <a:noFill/>
        </p:spPr>
        <p:txBody>
          <a:bodyPr wrap="square">
            <a:spAutoFit/>
          </a:bodyPr>
          <a:lstStyle/>
          <a:p>
            <a:pPr marL="342900" indent="-342900" algn="just">
              <a:buFont typeface="Wingdings" panose="05000000000000000000" pitchFamily="2" charset="2"/>
              <a:buChar char="§"/>
            </a:pPr>
            <a:r>
              <a:rPr lang="en-IN" sz="2000" dirty="0">
                <a:latin typeface="Baskerville Old Face" panose="02020602080505020303" pitchFamily="18" charset="0"/>
              </a:rPr>
              <a:t>The system operates by collecting environmental data, transmitting it wirelessly using LoRa, and </a:t>
            </a:r>
            <a:r>
              <a:rPr lang="en-IN" sz="2000" dirty="0" err="1">
                <a:latin typeface="Baskerville Old Face" panose="02020602080505020303" pitchFamily="18" charset="0"/>
              </a:rPr>
              <a:t>analyzing</a:t>
            </a:r>
            <a:r>
              <a:rPr lang="en-IN" sz="2000" dirty="0">
                <a:latin typeface="Baskerville Old Face" panose="02020602080505020303" pitchFamily="18" charset="0"/>
              </a:rPr>
              <a:t> it for anomalies to trigger alerts.</a:t>
            </a:r>
          </a:p>
          <a:p>
            <a:pPr marL="342900" indent="-342900" algn="just">
              <a:buFont typeface="Wingdings" panose="05000000000000000000" pitchFamily="2" charset="2"/>
              <a:buChar char="§"/>
            </a:pPr>
            <a:r>
              <a:rPr lang="en-IN" sz="2000" dirty="0">
                <a:latin typeface="Baskerville Old Face" panose="02020602080505020303" pitchFamily="18" charset="0"/>
              </a:rPr>
              <a:t>Data Collection: Sensors (temperature, humidity, soil moisture) continuously measure environmental conditions.</a:t>
            </a:r>
          </a:p>
          <a:p>
            <a:pPr marL="342900" indent="-342900" algn="just">
              <a:buFont typeface="Wingdings" panose="05000000000000000000" pitchFamily="2" charset="2"/>
              <a:buChar char="§"/>
            </a:pPr>
            <a:r>
              <a:rPr lang="en-IN" sz="2000" dirty="0">
                <a:latin typeface="Baskerville Old Face" panose="02020602080505020303" pitchFamily="18" charset="0"/>
              </a:rPr>
              <a:t>Arduino Uno reads and aggregates sensor data at regular intervals.</a:t>
            </a:r>
          </a:p>
          <a:p>
            <a:pPr marL="342900" indent="-342900" algn="just">
              <a:buFont typeface="Wingdings" panose="05000000000000000000" pitchFamily="2" charset="2"/>
              <a:buChar char="§"/>
            </a:pPr>
            <a:r>
              <a:rPr lang="en-IN" sz="2000" dirty="0">
                <a:latin typeface="Baskerville Old Face" panose="02020602080505020303" pitchFamily="18" charset="0"/>
              </a:rPr>
              <a:t>Data Transmission: The collected data is sent from the Arduino to the ESP32.</a:t>
            </a:r>
          </a:p>
          <a:p>
            <a:pPr marL="342900" indent="-342900" algn="just">
              <a:buFont typeface="Wingdings" panose="05000000000000000000" pitchFamily="2" charset="2"/>
              <a:buChar char="§"/>
            </a:pPr>
            <a:r>
              <a:rPr lang="en-IN" sz="2000" dirty="0">
                <a:latin typeface="Baskerville Old Face" panose="02020602080505020303" pitchFamily="18" charset="0"/>
              </a:rPr>
              <a:t>The ESP32 preprocesses the data (formatting, error checking) and transmits it wirelessly using the LoRa module.</a:t>
            </a:r>
          </a:p>
          <a:p>
            <a:pPr marL="342900" indent="-342900" algn="just">
              <a:buFont typeface="Wingdings" panose="05000000000000000000" pitchFamily="2" charset="2"/>
              <a:buChar char="§"/>
            </a:pPr>
            <a:r>
              <a:rPr lang="en-IN" sz="2000" dirty="0">
                <a:latin typeface="Baskerville Old Face" panose="02020602080505020303" pitchFamily="18" charset="0"/>
              </a:rPr>
              <a:t>LoRa communication ensures long-range, low-power data transfer to a central receiver/gateway.</a:t>
            </a:r>
          </a:p>
          <a:p>
            <a:pPr marL="342900" indent="-342900" algn="just">
              <a:buFont typeface="Wingdings" panose="05000000000000000000" pitchFamily="2" charset="2"/>
              <a:buChar char="§"/>
            </a:pPr>
            <a:r>
              <a:rPr lang="en-IN" sz="2000" dirty="0">
                <a:latin typeface="Baskerville Old Face" panose="02020602080505020303" pitchFamily="18" charset="0"/>
              </a:rPr>
              <a:t>Monitoring and Alerts: The central server (with a LoRa receiver) collects incoming data.</a:t>
            </a:r>
          </a:p>
          <a:p>
            <a:pPr marL="342900" indent="-342900" algn="just">
              <a:buFont typeface="Wingdings" panose="05000000000000000000" pitchFamily="2" charset="2"/>
              <a:buChar char="§"/>
            </a:pPr>
            <a:r>
              <a:rPr lang="en-IN" sz="2000" dirty="0">
                <a:latin typeface="Baskerville Old Face" panose="02020602080505020303" pitchFamily="18" charset="0"/>
              </a:rPr>
              <a:t>A machine learning model processes the data to detect anomalies (e.g., unusual soil moisture or temperature spikes).</a:t>
            </a:r>
          </a:p>
          <a:p>
            <a:pPr marL="342900" indent="-342900" algn="just">
              <a:buFont typeface="Wingdings" panose="05000000000000000000" pitchFamily="2" charset="2"/>
              <a:buChar char="§"/>
            </a:pPr>
            <a:r>
              <a:rPr lang="en-IN" sz="2000" dirty="0">
                <a:latin typeface="Baskerville Old Face" panose="02020602080505020303" pitchFamily="18" charset="0"/>
              </a:rPr>
              <a:t>If an anomaly is detected, the system generates an instant alert and displays the information on a real-time dashboard.</a:t>
            </a:r>
          </a:p>
        </p:txBody>
      </p:sp>
    </p:spTree>
    <p:extLst>
      <p:ext uri="{BB962C8B-B14F-4D97-AF65-F5344CB8AC3E}">
        <p14:creationId xmlns:p14="http://schemas.microsoft.com/office/powerpoint/2010/main" val="319122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1336</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Baskerville Old Face</vt:lpstr>
      <vt:lpstr>Calibri</vt:lpstr>
      <vt:lpstr>Calibri Light</vt:lpstr>
      <vt:lpstr>DM Sans</vt:lpstr>
      <vt:lpstr>Perpetua Titling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Sayantan Mandal</dc:creator>
  <cp:lastModifiedBy>Anushree Das</cp:lastModifiedBy>
  <cp:revision>1</cp:revision>
  <dcterms:created xsi:type="dcterms:W3CDTF">2025-04-14T17:55:52Z</dcterms:created>
  <dcterms:modified xsi:type="dcterms:W3CDTF">2025-04-14T19:39:47Z</dcterms:modified>
</cp:coreProperties>
</file>