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93" r:id="rId3"/>
    <p:sldId id="281" r:id="rId4"/>
    <p:sldId id="292" r:id="rId5"/>
    <p:sldId id="259" r:id="rId6"/>
    <p:sldId id="287" r:id="rId7"/>
    <p:sldId id="288" r:id="rId8"/>
    <p:sldId id="289" r:id="rId9"/>
    <p:sldId id="290" r:id="rId10"/>
    <p:sldId id="291" r:id="rId11"/>
    <p:sldId id="277" r:id="rId12"/>
    <p:sldId id="283" r:id="rId13"/>
    <p:sldId id="284" r:id="rId14"/>
    <p:sldId id="285" r:id="rId15"/>
    <p:sldId id="297" r:id="rId16"/>
    <p:sldId id="295" r:id="rId17"/>
    <p:sldId id="296" r:id="rId18"/>
    <p:sldId id="286" r:id="rId19"/>
    <p:sldId id="258" r:id="rId20"/>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742"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A68BB0-3E5E-4CDE-8D9C-E25B63285A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A4B869-5B28-4071-8F2A-0C49FA3B6A1E}">
      <dgm:prSet/>
      <dgm:spPr/>
      <dgm:t>
        <a:bodyPr/>
        <a:lstStyle/>
        <a:p>
          <a:r>
            <a:rPr lang="en-US"/>
            <a:t>AIM</a:t>
          </a:r>
        </a:p>
      </dgm:t>
    </dgm:pt>
    <dgm:pt modelId="{B7AE25EC-E8F8-4EE3-8695-19E0106B98CE}" type="parTrans" cxnId="{F284F92A-9468-4A21-ACED-3CD4F3294B14}">
      <dgm:prSet/>
      <dgm:spPr/>
      <dgm:t>
        <a:bodyPr/>
        <a:lstStyle/>
        <a:p>
          <a:endParaRPr lang="en-US"/>
        </a:p>
      </dgm:t>
    </dgm:pt>
    <dgm:pt modelId="{63DD1952-B32D-484E-9886-2EFDE2BFA430}" type="sibTrans" cxnId="{F284F92A-9468-4A21-ACED-3CD4F3294B14}">
      <dgm:prSet/>
      <dgm:spPr/>
      <dgm:t>
        <a:bodyPr/>
        <a:lstStyle/>
        <a:p>
          <a:endParaRPr lang="en-US"/>
        </a:p>
      </dgm:t>
    </dgm:pt>
    <dgm:pt modelId="{4C6855DE-1822-47C7-B5CF-4B71C2B017A4}">
      <dgm:prSet/>
      <dgm:spPr/>
      <dgm:t>
        <a:bodyPr/>
        <a:lstStyle/>
        <a:p>
          <a:r>
            <a:rPr lang="en-US"/>
            <a:t>INTRODUCTION</a:t>
          </a:r>
        </a:p>
      </dgm:t>
    </dgm:pt>
    <dgm:pt modelId="{8B0984B9-8068-4283-B0C9-FA80FF64A28E}" type="parTrans" cxnId="{ACD8C853-2CAE-43BA-8C3D-7BA704480C47}">
      <dgm:prSet/>
      <dgm:spPr/>
      <dgm:t>
        <a:bodyPr/>
        <a:lstStyle/>
        <a:p>
          <a:endParaRPr lang="en-US"/>
        </a:p>
      </dgm:t>
    </dgm:pt>
    <dgm:pt modelId="{5370AD8B-0518-4C90-9A1C-3792D1A9ECF3}" type="sibTrans" cxnId="{ACD8C853-2CAE-43BA-8C3D-7BA704480C47}">
      <dgm:prSet/>
      <dgm:spPr/>
      <dgm:t>
        <a:bodyPr/>
        <a:lstStyle/>
        <a:p>
          <a:endParaRPr lang="en-US"/>
        </a:p>
      </dgm:t>
    </dgm:pt>
    <dgm:pt modelId="{CC9ECE41-6851-409B-B531-9973B6D61FCB}">
      <dgm:prSet/>
      <dgm:spPr/>
      <dgm:t>
        <a:bodyPr/>
        <a:lstStyle/>
        <a:p>
          <a:r>
            <a:rPr lang="en-IN"/>
            <a:t>TECHNOLOGIES AND METHODOLOGY USED</a:t>
          </a:r>
          <a:endParaRPr lang="en-US"/>
        </a:p>
      </dgm:t>
    </dgm:pt>
    <dgm:pt modelId="{8F3AAA7A-292A-4A61-959B-A31B89E04989}" type="parTrans" cxnId="{BEC4C8DC-580F-46B1-8E34-791C735ED901}">
      <dgm:prSet/>
      <dgm:spPr/>
      <dgm:t>
        <a:bodyPr/>
        <a:lstStyle/>
        <a:p>
          <a:endParaRPr lang="en-US"/>
        </a:p>
      </dgm:t>
    </dgm:pt>
    <dgm:pt modelId="{D02031EA-36A8-4F80-9BB8-AC2960D4AE59}" type="sibTrans" cxnId="{BEC4C8DC-580F-46B1-8E34-791C735ED901}">
      <dgm:prSet/>
      <dgm:spPr/>
      <dgm:t>
        <a:bodyPr/>
        <a:lstStyle/>
        <a:p>
          <a:endParaRPr lang="en-US"/>
        </a:p>
      </dgm:t>
    </dgm:pt>
    <dgm:pt modelId="{B2C046EA-E0AE-48A5-A546-9041B8837904}">
      <dgm:prSet/>
      <dgm:spPr/>
      <dgm:t>
        <a:bodyPr/>
        <a:lstStyle/>
        <a:p>
          <a:r>
            <a:rPr lang="en-IN"/>
            <a:t>Natural Language Processing (NLP)</a:t>
          </a:r>
          <a:endParaRPr lang="en-US"/>
        </a:p>
      </dgm:t>
    </dgm:pt>
    <dgm:pt modelId="{EB4B1A95-0E1A-4443-9142-2C85ACBAF560}" type="parTrans" cxnId="{8E211865-8DF9-4FC5-9CA6-987BFB492EC6}">
      <dgm:prSet/>
      <dgm:spPr/>
      <dgm:t>
        <a:bodyPr/>
        <a:lstStyle/>
        <a:p>
          <a:endParaRPr lang="en-US"/>
        </a:p>
      </dgm:t>
    </dgm:pt>
    <dgm:pt modelId="{454E728E-FF36-4250-9936-8862FEF9C894}" type="sibTrans" cxnId="{8E211865-8DF9-4FC5-9CA6-987BFB492EC6}">
      <dgm:prSet/>
      <dgm:spPr/>
      <dgm:t>
        <a:bodyPr/>
        <a:lstStyle/>
        <a:p>
          <a:endParaRPr lang="en-US"/>
        </a:p>
      </dgm:t>
    </dgm:pt>
    <dgm:pt modelId="{86482686-3EB4-4528-BEF8-BBC8B7410141}">
      <dgm:prSet/>
      <dgm:spPr/>
      <dgm:t>
        <a:bodyPr/>
        <a:lstStyle/>
        <a:p>
          <a:r>
            <a:rPr lang="en-US" dirty="0"/>
            <a:t>YouTube Data API</a:t>
          </a:r>
        </a:p>
      </dgm:t>
    </dgm:pt>
    <dgm:pt modelId="{806478C7-39FB-42E1-9A43-6700963745F7}" type="parTrans" cxnId="{8B4901C2-788D-4CB3-A237-533AA7AFF452}">
      <dgm:prSet/>
      <dgm:spPr/>
      <dgm:t>
        <a:bodyPr/>
        <a:lstStyle/>
        <a:p>
          <a:endParaRPr lang="en-US"/>
        </a:p>
      </dgm:t>
    </dgm:pt>
    <dgm:pt modelId="{EFF0EA38-DE15-4E80-A346-831320099B64}" type="sibTrans" cxnId="{8B4901C2-788D-4CB3-A237-533AA7AFF452}">
      <dgm:prSet/>
      <dgm:spPr/>
      <dgm:t>
        <a:bodyPr/>
        <a:lstStyle/>
        <a:p>
          <a:endParaRPr lang="en-US"/>
        </a:p>
      </dgm:t>
    </dgm:pt>
    <dgm:pt modelId="{10368831-09E9-4D07-A840-6469BCF2F282}">
      <dgm:prSet/>
      <dgm:spPr/>
      <dgm:t>
        <a:bodyPr/>
        <a:lstStyle/>
        <a:p>
          <a:r>
            <a:rPr lang="en-IN"/>
            <a:t>Data Visualization</a:t>
          </a:r>
          <a:endParaRPr lang="en-US"/>
        </a:p>
      </dgm:t>
    </dgm:pt>
    <dgm:pt modelId="{7C7EEF2A-9570-46CE-897B-FF82BA5DB2A3}" type="parTrans" cxnId="{1D3071B2-9177-40FA-BFA8-873454046031}">
      <dgm:prSet/>
      <dgm:spPr/>
      <dgm:t>
        <a:bodyPr/>
        <a:lstStyle/>
        <a:p>
          <a:endParaRPr lang="en-US"/>
        </a:p>
      </dgm:t>
    </dgm:pt>
    <dgm:pt modelId="{05A9212F-AEE2-4961-9C77-DC7B33CDFAB9}" type="sibTrans" cxnId="{1D3071B2-9177-40FA-BFA8-873454046031}">
      <dgm:prSet/>
      <dgm:spPr/>
      <dgm:t>
        <a:bodyPr/>
        <a:lstStyle/>
        <a:p>
          <a:endParaRPr lang="en-US"/>
        </a:p>
      </dgm:t>
    </dgm:pt>
    <dgm:pt modelId="{38ADDCCC-945E-4F53-BE80-F1A8CF4E8C27}">
      <dgm:prSet/>
      <dgm:spPr/>
      <dgm:t>
        <a:bodyPr/>
        <a:lstStyle/>
        <a:p>
          <a:r>
            <a:rPr lang="en-IN"/>
            <a:t>Web Application Framework</a:t>
          </a:r>
          <a:endParaRPr lang="en-US"/>
        </a:p>
      </dgm:t>
    </dgm:pt>
    <dgm:pt modelId="{6918B11B-1B0A-4BF7-9776-B5A07C3AD799}" type="parTrans" cxnId="{ECDEAB05-15C3-440A-A6D8-F0BF30D93E7C}">
      <dgm:prSet/>
      <dgm:spPr/>
      <dgm:t>
        <a:bodyPr/>
        <a:lstStyle/>
        <a:p>
          <a:endParaRPr lang="en-US"/>
        </a:p>
      </dgm:t>
    </dgm:pt>
    <dgm:pt modelId="{93C1F10F-9115-461A-918B-9CABCAEA666D}" type="sibTrans" cxnId="{ECDEAB05-15C3-440A-A6D8-F0BF30D93E7C}">
      <dgm:prSet/>
      <dgm:spPr/>
      <dgm:t>
        <a:bodyPr/>
        <a:lstStyle/>
        <a:p>
          <a:endParaRPr lang="en-US"/>
        </a:p>
      </dgm:t>
    </dgm:pt>
    <dgm:pt modelId="{8FB47A5D-1CD0-46DD-896B-64378ADBEFB1}">
      <dgm:prSet/>
      <dgm:spPr/>
      <dgm:t>
        <a:bodyPr/>
        <a:lstStyle/>
        <a:p>
          <a:r>
            <a:rPr lang="en-IN"/>
            <a:t>CODE OVERVIEW</a:t>
          </a:r>
          <a:endParaRPr lang="en-US"/>
        </a:p>
      </dgm:t>
    </dgm:pt>
    <dgm:pt modelId="{0E73B89D-D556-4AF5-9879-7FA3105F282B}" type="parTrans" cxnId="{DA62B11D-30AD-4CE6-9F2E-52EAF2867961}">
      <dgm:prSet/>
      <dgm:spPr/>
      <dgm:t>
        <a:bodyPr/>
        <a:lstStyle/>
        <a:p>
          <a:endParaRPr lang="en-US"/>
        </a:p>
      </dgm:t>
    </dgm:pt>
    <dgm:pt modelId="{26D0088C-6F8D-4DBC-B79A-37394C1C4416}" type="sibTrans" cxnId="{DA62B11D-30AD-4CE6-9F2E-52EAF2867961}">
      <dgm:prSet/>
      <dgm:spPr/>
      <dgm:t>
        <a:bodyPr/>
        <a:lstStyle/>
        <a:p>
          <a:endParaRPr lang="en-US"/>
        </a:p>
      </dgm:t>
    </dgm:pt>
    <dgm:pt modelId="{60E845C3-3F67-435C-8786-8D16B43F2518}">
      <dgm:prSet/>
      <dgm:spPr/>
      <dgm:t>
        <a:bodyPr/>
        <a:lstStyle/>
        <a:p>
          <a:r>
            <a:rPr lang="en-IN"/>
            <a:t>Video URL Extraction</a:t>
          </a:r>
          <a:endParaRPr lang="en-US"/>
        </a:p>
      </dgm:t>
    </dgm:pt>
    <dgm:pt modelId="{7ABFBA9F-4A88-41D1-AEEC-795BFD97BD70}" type="parTrans" cxnId="{444E4C76-7229-4086-B13E-0CC3F67F4041}">
      <dgm:prSet/>
      <dgm:spPr/>
      <dgm:t>
        <a:bodyPr/>
        <a:lstStyle/>
        <a:p>
          <a:endParaRPr lang="en-US"/>
        </a:p>
      </dgm:t>
    </dgm:pt>
    <dgm:pt modelId="{036A4F78-B68B-44B2-9241-F3114B098946}" type="sibTrans" cxnId="{444E4C76-7229-4086-B13E-0CC3F67F4041}">
      <dgm:prSet/>
      <dgm:spPr/>
      <dgm:t>
        <a:bodyPr/>
        <a:lstStyle/>
        <a:p>
          <a:endParaRPr lang="en-US"/>
        </a:p>
      </dgm:t>
    </dgm:pt>
    <dgm:pt modelId="{A74BE736-03B8-492C-8808-5044E6420619}">
      <dgm:prSet/>
      <dgm:spPr/>
      <dgm:t>
        <a:bodyPr/>
        <a:lstStyle/>
        <a:p>
          <a:r>
            <a:rPr lang="en-IN"/>
            <a:t>API Requests</a:t>
          </a:r>
          <a:endParaRPr lang="en-US"/>
        </a:p>
      </dgm:t>
    </dgm:pt>
    <dgm:pt modelId="{E3AAE684-F38F-4593-98D0-2A6DED0189C6}" type="parTrans" cxnId="{C5E6178D-F236-4A41-B039-59D988B6E7A0}">
      <dgm:prSet/>
      <dgm:spPr/>
      <dgm:t>
        <a:bodyPr/>
        <a:lstStyle/>
        <a:p>
          <a:endParaRPr lang="en-US"/>
        </a:p>
      </dgm:t>
    </dgm:pt>
    <dgm:pt modelId="{22E99016-F63F-4F26-81C6-36C21D82D4C4}" type="sibTrans" cxnId="{C5E6178D-F236-4A41-B039-59D988B6E7A0}">
      <dgm:prSet/>
      <dgm:spPr/>
      <dgm:t>
        <a:bodyPr/>
        <a:lstStyle/>
        <a:p>
          <a:endParaRPr lang="en-US"/>
        </a:p>
      </dgm:t>
    </dgm:pt>
    <dgm:pt modelId="{B57FE9A4-C0FC-4189-A784-3EE219A91043}">
      <dgm:prSet/>
      <dgm:spPr/>
      <dgm:t>
        <a:bodyPr/>
        <a:lstStyle/>
        <a:p>
          <a:r>
            <a:rPr lang="en-IN"/>
            <a:t>Sentiment Analysis</a:t>
          </a:r>
          <a:endParaRPr lang="en-US"/>
        </a:p>
      </dgm:t>
    </dgm:pt>
    <dgm:pt modelId="{CFBAF080-0666-46C1-A050-F345C00CEEC1}" type="parTrans" cxnId="{05CE45F3-0909-4E9D-B1B7-397CB560DE29}">
      <dgm:prSet/>
      <dgm:spPr/>
      <dgm:t>
        <a:bodyPr/>
        <a:lstStyle/>
        <a:p>
          <a:endParaRPr lang="en-US"/>
        </a:p>
      </dgm:t>
    </dgm:pt>
    <dgm:pt modelId="{72FBB26C-C761-43DE-B3E6-6CBBF328C103}" type="sibTrans" cxnId="{05CE45F3-0909-4E9D-B1B7-397CB560DE29}">
      <dgm:prSet/>
      <dgm:spPr/>
      <dgm:t>
        <a:bodyPr/>
        <a:lstStyle/>
        <a:p>
          <a:endParaRPr lang="en-US"/>
        </a:p>
      </dgm:t>
    </dgm:pt>
    <dgm:pt modelId="{BD569A34-9731-47A9-AFE0-94C2C11C1B91}">
      <dgm:prSet/>
      <dgm:spPr/>
      <dgm:t>
        <a:bodyPr/>
        <a:lstStyle/>
        <a:p>
          <a:r>
            <a:rPr lang="en-IN"/>
            <a:t>Sentiment Metrics Calculation</a:t>
          </a:r>
          <a:endParaRPr lang="en-US"/>
        </a:p>
      </dgm:t>
    </dgm:pt>
    <dgm:pt modelId="{3BFEAC16-FB71-42BE-B5BD-58199430C1AC}" type="parTrans" cxnId="{010CFBCD-11A8-4341-B24B-1623F6408364}">
      <dgm:prSet/>
      <dgm:spPr/>
      <dgm:t>
        <a:bodyPr/>
        <a:lstStyle/>
        <a:p>
          <a:endParaRPr lang="en-US"/>
        </a:p>
      </dgm:t>
    </dgm:pt>
    <dgm:pt modelId="{6FFE808B-AE07-4D56-B9A5-FC859CDDFECB}" type="sibTrans" cxnId="{010CFBCD-11A8-4341-B24B-1623F6408364}">
      <dgm:prSet/>
      <dgm:spPr/>
      <dgm:t>
        <a:bodyPr/>
        <a:lstStyle/>
        <a:p>
          <a:endParaRPr lang="en-US"/>
        </a:p>
      </dgm:t>
    </dgm:pt>
    <dgm:pt modelId="{632A7CCB-6E0B-46DA-B3E0-F9F2A27D1808}">
      <dgm:prSet/>
      <dgm:spPr/>
      <dgm:t>
        <a:bodyPr/>
        <a:lstStyle/>
        <a:p>
          <a:r>
            <a:rPr lang="en-US"/>
            <a:t>Data Visualization</a:t>
          </a:r>
        </a:p>
      </dgm:t>
    </dgm:pt>
    <dgm:pt modelId="{FA0716B9-DC5C-471E-8F55-D922518D12C2}" type="parTrans" cxnId="{B4EC0216-DEC7-4273-A067-CE7B7CA328D5}">
      <dgm:prSet/>
      <dgm:spPr/>
      <dgm:t>
        <a:bodyPr/>
        <a:lstStyle/>
        <a:p>
          <a:endParaRPr lang="en-US"/>
        </a:p>
      </dgm:t>
    </dgm:pt>
    <dgm:pt modelId="{AA9D4909-1BF7-4A56-9C1F-CE736FC45447}" type="sibTrans" cxnId="{B4EC0216-DEC7-4273-A067-CE7B7CA328D5}">
      <dgm:prSet/>
      <dgm:spPr/>
      <dgm:t>
        <a:bodyPr/>
        <a:lstStyle/>
        <a:p>
          <a:endParaRPr lang="en-US"/>
        </a:p>
      </dgm:t>
    </dgm:pt>
    <dgm:pt modelId="{41515F8F-05C0-4FB2-AB60-653A117EA544}">
      <dgm:prSet/>
      <dgm:spPr/>
      <dgm:t>
        <a:bodyPr/>
        <a:lstStyle/>
        <a:p>
          <a:r>
            <a:rPr lang="en-IN"/>
            <a:t>Web Application Framework</a:t>
          </a:r>
          <a:endParaRPr lang="en-US"/>
        </a:p>
      </dgm:t>
    </dgm:pt>
    <dgm:pt modelId="{A6409419-0D8D-4BA2-B0AF-73833FBFFC5E}" type="parTrans" cxnId="{720B18A2-99EF-4E66-BC1E-9C92C41D5E6D}">
      <dgm:prSet/>
      <dgm:spPr/>
      <dgm:t>
        <a:bodyPr/>
        <a:lstStyle/>
        <a:p>
          <a:endParaRPr lang="en-US"/>
        </a:p>
      </dgm:t>
    </dgm:pt>
    <dgm:pt modelId="{68C9B7E1-A2E5-4441-8BF0-F574C3F71244}" type="sibTrans" cxnId="{720B18A2-99EF-4E66-BC1E-9C92C41D5E6D}">
      <dgm:prSet/>
      <dgm:spPr/>
      <dgm:t>
        <a:bodyPr/>
        <a:lstStyle/>
        <a:p>
          <a:endParaRPr lang="en-US"/>
        </a:p>
      </dgm:t>
    </dgm:pt>
    <dgm:pt modelId="{B458626F-5FE5-403C-8188-D53968E1C7AF}">
      <dgm:prSet/>
      <dgm:spPr/>
      <dgm:t>
        <a:bodyPr/>
        <a:lstStyle/>
        <a:p>
          <a:r>
            <a:rPr lang="en-US"/>
            <a:t>ADVANTAGES</a:t>
          </a:r>
        </a:p>
      </dgm:t>
    </dgm:pt>
    <dgm:pt modelId="{61509391-BAB3-48C1-B314-48A55C6BB862}" type="parTrans" cxnId="{60357B0C-BD1B-4B13-8357-981DC97E3C21}">
      <dgm:prSet/>
      <dgm:spPr/>
      <dgm:t>
        <a:bodyPr/>
        <a:lstStyle/>
        <a:p>
          <a:endParaRPr lang="en-US"/>
        </a:p>
      </dgm:t>
    </dgm:pt>
    <dgm:pt modelId="{0E74F7E5-001A-47E9-BEA5-EF71D125C933}" type="sibTrans" cxnId="{60357B0C-BD1B-4B13-8357-981DC97E3C21}">
      <dgm:prSet/>
      <dgm:spPr/>
      <dgm:t>
        <a:bodyPr/>
        <a:lstStyle/>
        <a:p>
          <a:endParaRPr lang="en-US"/>
        </a:p>
      </dgm:t>
    </dgm:pt>
    <dgm:pt modelId="{0A57F5A8-8FC1-47CE-A766-EA43BE4D3BA6}">
      <dgm:prSet/>
      <dgm:spPr/>
      <dgm:t>
        <a:bodyPr/>
        <a:lstStyle/>
        <a:p>
          <a:r>
            <a:rPr lang="en-IN"/>
            <a:t>DISADVANTAGES</a:t>
          </a:r>
          <a:endParaRPr lang="en-US"/>
        </a:p>
      </dgm:t>
    </dgm:pt>
    <dgm:pt modelId="{C3715193-D5D0-4D2C-88C4-AB8532075584}" type="parTrans" cxnId="{030A3B29-FA77-486F-8DF1-E6346FAA0190}">
      <dgm:prSet/>
      <dgm:spPr/>
      <dgm:t>
        <a:bodyPr/>
        <a:lstStyle/>
        <a:p>
          <a:endParaRPr lang="en-US"/>
        </a:p>
      </dgm:t>
    </dgm:pt>
    <dgm:pt modelId="{DD51ACC2-39FB-48F6-A1C7-DF8CC920AD79}" type="sibTrans" cxnId="{030A3B29-FA77-486F-8DF1-E6346FAA0190}">
      <dgm:prSet/>
      <dgm:spPr/>
      <dgm:t>
        <a:bodyPr/>
        <a:lstStyle/>
        <a:p>
          <a:endParaRPr lang="en-US"/>
        </a:p>
      </dgm:t>
    </dgm:pt>
    <dgm:pt modelId="{7CE92ACD-EBF1-42A6-BAB8-E6775F83CFF9}">
      <dgm:prSet/>
      <dgm:spPr/>
      <dgm:t>
        <a:bodyPr/>
        <a:lstStyle/>
        <a:p>
          <a:r>
            <a:rPr lang="en-IN"/>
            <a:t>Conclusion</a:t>
          </a:r>
          <a:endParaRPr lang="en-US"/>
        </a:p>
      </dgm:t>
    </dgm:pt>
    <dgm:pt modelId="{7F2FFE2A-8E69-4496-AB90-2D89044FB0BE}" type="parTrans" cxnId="{ECC25C50-D3F6-4E53-BB1B-61BE8E1B4ABD}">
      <dgm:prSet/>
      <dgm:spPr/>
      <dgm:t>
        <a:bodyPr/>
        <a:lstStyle/>
        <a:p>
          <a:endParaRPr lang="en-US"/>
        </a:p>
      </dgm:t>
    </dgm:pt>
    <dgm:pt modelId="{75B7BA54-C7DC-4C89-8D40-3B2DA7EF6ABA}" type="sibTrans" cxnId="{ECC25C50-D3F6-4E53-BB1B-61BE8E1B4ABD}">
      <dgm:prSet/>
      <dgm:spPr/>
      <dgm:t>
        <a:bodyPr/>
        <a:lstStyle/>
        <a:p>
          <a:endParaRPr lang="en-US"/>
        </a:p>
      </dgm:t>
    </dgm:pt>
    <dgm:pt modelId="{175CF3B1-4C7A-4C0B-BACC-4F5EA9C4D102}" type="pres">
      <dgm:prSet presAssocID="{CDA68BB0-3E5E-4CDE-8D9C-E25B63285A1A}" presName="linear" presStyleCnt="0">
        <dgm:presLayoutVars>
          <dgm:animLvl val="lvl"/>
          <dgm:resizeHandles val="exact"/>
        </dgm:presLayoutVars>
      </dgm:prSet>
      <dgm:spPr/>
    </dgm:pt>
    <dgm:pt modelId="{E1F88826-B916-4C7C-9891-71B9B8A6AC30}" type="pres">
      <dgm:prSet presAssocID="{ECA4B869-5B28-4071-8F2A-0C49FA3B6A1E}" presName="parentText" presStyleLbl="node1" presStyleIdx="0" presStyleCnt="8">
        <dgm:presLayoutVars>
          <dgm:chMax val="0"/>
          <dgm:bulletEnabled val="1"/>
        </dgm:presLayoutVars>
      </dgm:prSet>
      <dgm:spPr/>
    </dgm:pt>
    <dgm:pt modelId="{9B1146DD-6F92-4ECF-B462-F5BBD57652EA}" type="pres">
      <dgm:prSet presAssocID="{63DD1952-B32D-484E-9886-2EFDE2BFA430}" presName="spacer" presStyleCnt="0"/>
      <dgm:spPr/>
    </dgm:pt>
    <dgm:pt modelId="{D2810F43-F1AE-4ED4-9DB9-82362DC033E7}" type="pres">
      <dgm:prSet presAssocID="{4C6855DE-1822-47C7-B5CF-4B71C2B017A4}" presName="parentText" presStyleLbl="node1" presStyleIdx="1" presStyleCnt="8">
        <dgm:presLayoutVars>
          <dgm:chMax val="0"/>
          <dgm:bulletEnabled val="1"/>
        </dgm:presLayoutVars>
      </dgm:prSet>
      <dgm:spPr/>
    </dgm:pt>
    <dgm:pt modelId="{966E5C59-06AF-40DE-A604-57643EBDF89A}" type="pres">
      <dgm:prSet presAssocID="{5370AD8B-0518-4C90-9A1C-3792D1A9ECF3}" presName="spacer" presStyleCnt="0"/>
      <dgm:spPr/>
    </dgm:pt>
    <dgm:pt modelId="{D40E4337-3AFA-4D72-B197-6E8C2231B04C}" type="pres">
      <dgm:prSet presAssocID="{CC9ECE41-6851-409B-B531-9973B6D61FCB}" presName="parentText" presStyleLbl="node1" presStyleIdx="2" presStyleCnt="8">
        <dgm:presLayoutVars>
          <dgm:chMax val="0"/>
          <dgm:bulletEnabled val="1"/>
        </dgm:presLayoutVars>
      </dgm:prSet>
      <dgm:spPr/>
    </dgm:pt>
    <dgm:pt modelId="{900638CA-06C6-45FE-B129-A9A9A94334D0}" type="pres">
      <dgm:prSet presAssocID="{CC9ECE41-6851-409B-B531-9973B6D61FCB}" presName="childText" presStyleLbl="revTx" presStyleIdx="0" presStyleCnt="2">
        <dgm:presLayoutVars>
          <dgm:bulletEnabled val="1"/>
        </dgm:presLayoutVars>
      </dgm:prSet>
      <dgm:spPr/>
    </dgm:pt>
    <dgm:pt modelId="{E85E90AF-56C2-4CBB-9433-CB7C50AB0313}" type="pres">
      <dgm:prSet presAssocID="{8FB47A5D-1CD0-46DD-896B-64378ADBEFB1}" presName="parentText" presStyleLbl="node1" presStyleIdx="3" presStyleCnt="8">
        <dgm:presLayoutVars>
          <dgm:chMax val="0"/>
          <dgm:bulletEnabled val="1"/>
        </dgm:presLayoutVars>
      </dgm:prSet>
      <dgm:spPr/>
    </dgm:pt>
    <dgm:pt modelId="{16EF83AC-B17A-4592-8588-B5DA5329EEB5}" type="pres">
      <dgm:prSet presAssocID="{8FB47A5D-1CD0-46DD-896B-64378ADBEFB1}" presName="childText" presStyleLbl="revTx" presStyleIdx="1" presStyleCnt="2">
        <dgm:presLayoutVars>
          <dgm:bulletEnabled val="1"/>
        </dgm:presLayoutVars>
      </dgm:prSet>
      <dgm:spPr/>
    </dgm:pt>
    <dgm:pt modelId="{53857E66-5ACE-42DE-A74C-80D9AB474F7A}" type="pres">
      <dgm:prSet presAssocID="{41515F8F-05C0-4FB2-AB60-653A117EA544}" presName="parentText" presStyleLbl="node1" presStyleIdx="4" presStyleCnt="8">
        <dgm:presLayoutVars>
          <dgm:chMax val="0"/>
          <dgm:bulletEnabled val="1"/>
        </dgm:presLayoutVars>
      </dgm:prSet>
      <dgm:spPr/>
    </dgm:pt>
    <dgm:pt modelId="{6A1C188E-7D9D-492F-AF88-548755C8A027}" type="pres">
      <dgm:prSet presAssocID="{68C9B7E1-A2E5-4441-8BF0-F574C3F71244}" presName="spacer" presStyleCnt="0"/>
      <dgm:spPr/>
    </dgm:pt>
    <dgm:pt modelId="{5C41789F-609E-44C3-91BF-6737E91280C4}" type="pres">
      <dgm:prSet presAssocID="{B458626F-5FE5-403C-8188-D53968E1C7AF}" presName="parentText" presStyleLbl="node1" presStyleIdx="5" presStyleCnt="8">
        <dgm:presLayoutVars>
          <dgm:chMax val="0"/>
          <dgm:bulletEnabled val="1"/>
        </dgm:presLayoutVars>
      </dgm:prSet>
      <dgm:spPr/>
    </dgm:pt>
    <dgm:pt modelId="{B8A6DE04-8FEF-4935-85E8-E28990EDE7E0}" type="pres">
      <dgm:prSet presAssocID="{0E74F7E5-001A-47E9-BEA5-EF71D125C933}" presName="spacer" presStyleCnt="0"/>
      <dgm:spPr/>
    </dgm:pt>
    <dgm:pt modelId="{831C3F79-30E6-4C80-8F5F-6F18C11AE2B4}" type="pres">
      <dgm:prSet presAssocID="{0A57F5A8-8FC1-47CE-A766-EA43BE4D3BA6}" presName="parentText" presStyleLbl="node1" presStyleIdx="6" presStyleCnt="8">
        <dgm:presLayoutVars>
          <dgm:chMax val="0"/>
          <dgm:bulletEnabled val="1"/>
        </dgm:presLayoutVars>
      </dgm:prSet>
      <dgm:spPr/>
    </dgm:pt>
    <dgm:pt modelId="{89A6320C-0876-4885-889E-FFB31C4D99AE}" type="pres">
      <dgm:prSet presAssocID="{DD51ACC2-39FB-48F6-A1C7-DF8CC920AD79}" presName="spacer" presStyleCnt="0"/>
      <dgm:spPr/>
    </dgm:pt>
    <dgm:pt modelId="{E2D32CD8-E869-472A-96BE-FB060DC2E266}" type="pres">
      <dgm:prSet presAssocID="{7CE92ACD-EBF1-42A6-BAB8-E6775F83CFF9}" presName="parentText" presStyleLbl="node1" presStyleIdx="7" presStyleCnt="8">
        <dgm:presLayoutVars>
          <dgm:chMax val="0"/>
          <dgm:bulletEnabled val="1"/>
        </dgm:presLayoutVars>
      </dgm:prSet>
      <dgm:spPr/>
    </dgm:pt>
  </dgm:ptLst>
  <dgm:cxnLst>
    <dgm:cxn modelId="{23A23604-BE53-4C32-BD3F-DFBCA834AF2C}" type="presOf" srcId="{B57FE9A4-C0FC-4189-A784-3EE219A91043}" destId="{16EF83AC-B17A-4592-8588-B5DA5329EEB5}" srcOrd="0" destOrd="2" presId="urn:microsoft.com/office/officeart/2005/8/layout/vList2"/>
    <dgm:cxn modelId="{80F60605-36B3-4A01-ACF5-93C2CF338930}" type="presOf" srcId="{BD569A34-9731-47A9-AFE0-94C2C11C1B91}" destId="{16EF83AC-B17A-4592-8588-B5DA5329EEB5}" srcOrd="0" destOrd="3" presId="urn:microsoft.com/office/officeart/2005/8/layout/vList2"/>
    <dgm:cxn modelId="{ECDEAB05-15C3-440A-A6D8-F0BF30D93E7C}" srcId="{CC9ECE41-6851-409B-B531-9973B6D61FCB}" destId="{38ADDCCC-945E-4F53-BE80-F1A8CF4E8C27}" srcOrd="3" destOrd="0" parTransId="{6918B11B-1B0A-4BF7-9776-B5A07C3AD799}" sibTransId="{93C1F10F-9115-461A-918B-9CABCAEA666D}"/>
    <dgm:cxn modelId="{60357B0C-BD1B-4B13-8357-981DC97E3C21}" srcId="{CDA68BB0-3E5E-4CDE-8D9C-E25B63285A1A}" destId="{B458626F-5FE5-403C-8188-D53968E1C7AF}" srcOrd="5" destOrd="0" parTransId="{61509391-BAB3-48C1-B314-48A55C6BB862}" sibTransId="{0E74F7E5-001A-47E9-BEA5-EF71D125C933}"/>
    <dgm:cxn modelId="{B4EC0216-DEC7-4273-A067-CE7B7CA328D5}" srcId="{8FB47A5D-1CD0-46DD-896B-64378ADBEFB1}" destId="{632A7CCB-6E0B-46DA-B3E0-F9F2A27D1808}" srcOrd="4" destOrd="0" parTransId="{FA0716B9-DC5C-471E-8F55-D922518D12C2}" sibTransId="{AA9D4909-1BF7-4A56-9C1F-CE736FC45447}"/>
    <dgm:cxn modelId="{DA62B11D-30AD-4CE6-9F2E-52EAF2867961}" srcId="{CDA68BB0-3E5E-4CDE-8D9C-E25B63285A1A}" destId="{8FB47A5D-1CD0-46DD-896B-64378ADBEFB1}" srcOrd="3" destOrd="0" parTransId="{0E73B89D-D556-4AF5-9879-7FA3105F282B}" sibTransId="{26D0088C-6F8D-4DBC-B79A-37394C1C4416}"/>
    <dgm:cxn modelId="{F8F1CD1D-7F5E-46DA-B02A-1C80CF73A0D4}" type="presOf" srcId="{38ADDCCC-945E-4F53-BE80-F1A8CF4E8C27}" destId="{900638CA-06C6-45FE-B129-A9A9A94334D0}" srcOrd="0" destOrd="3" presId="urn:microsoft.com/office/officeart/2005/8/layout/vList2"/>
    <dgm:cxn modelId="{294CC51E-DB2F-42FB-B808-6D091C7F43C3}" type="presOf" srcId="{632A7CCB-6E0B-46DA-B3E0-F9F2A27D1808}" destId="{16EF83AC-B17A-4592-8588-B5DA5329EEB5}" srcOrd="0" destOrd="4" presId="urn:microsoft.com/office/officeart/2005/8/layout/vList2"/>
    <dgm:cxn modelId="{D2B05121-0E07-4648-8ABD-03DA3184CB8E}" type="presOf" srcId="{4C6855DE-1822-47C7-B5CF-4B71C2B017A4}" destId="{D2810F43-F1AE-4ED4-9DB9-82362DC033E7}" srcOrd="0" destOrd="0" presId="urn:microsoft.com/office/officeart/2005/8/layout/vList2"/>
    <dgm:cxn modelId="{030A3B29-FA77-486F-8DF1-E6346FAA0190}" srcId="{CDA68BB0-3E5E-4CDE-8D9C-E25B63285A1A}" destId="{0A57F5A8-8FC1-47CE-A766-EA43BE4D3BA6}" srcOrd="6" destOrd="0" parTransId="{C3715193-D5D0-4D2C-88C4-AB8532075584}" sibTransId="{DD51ACC2-39FB-48F6-A1C7-DF8CC920AD79}"/>
    <dgm:cxn modelId="{F284F92A-9468-4A21-ACED-3CD4F3294B14}" srcId="{CDA68BB0-3E5E-4CDE-8D9C-E25B63285A1A}" destId="{ECA4B869-5B28-4071-8F2A-0C49FA3B6A1E}" srcOrd="0" destOrd="0" parTransId="{B7AE25EC-E8F8-4EE3-8695-19E0106B98CE}" sibTransId="{63DD1952-B32D-484E-9886-2EFDE2BFA430}"/>
    <dgm:cxn modelId="{109AB63C-BDCB-4A22-A55A-B41DEEF4F972}" type="presOf" srcId="{60E845C3-3F67-435C-8786-8D16B43F2518}" destId="{16EF83AC-B17A-4592-8588-B5DA5329EEB5}" srcOrd="0" destOrd="0" presId="urn:microsoft.com/office/officeart/2005/8/layout/vList2"/>
    <dgm:cxn modelId="{8E211865-8DF9-4FC5-9CA6-987BFB492EC6}" srcId="{CC9ECE41-6851-409B-B531-9973B6D61FCB}" destId="{B2C046EA-E0AE-48A5-A546-9041B8837904}" srcOrd="0" destOrd="0" parTransId="{EB4B1A95-0E1A-4443-9142-2C85ACBAF560}" sibTransId="{454E728E-FF36-4250-9936-8862FEF9C894}"/>
    <dgm:cxn modelId="{71939D6F-950E-4B51-8121-6B20B795998D}" type="presOf" srcId="{10368831-09E9-4D07-A840-6469BCF2F282}" destId="{900638CA-06C6-45FE-B129-A9A9A94334D0}" srcOrd="0" destOrd="2" presId="urn:microsoft.com/office/officeart/2005/8/layout/vList2"/>
    <dgm:cxn modelId="{ECC25C50-D3F6-4E53-BB1B-61BE8E1B4ABD}" srcId="{CDA68BB0-3E5E-4CDE-8D9C-E25B63285A1A}" destId="{7CE92ACD-EBF1-42A6-BAB8-E6775F83CFF9}" srcOrd="7" destOrd="0" parTransId="{7F2FFE2A-8E69-4496-AB90-2D89044FB0BE}" sibTransId="{75B7BA54-C7DC-4C89-8D40-3B2DA7EF6ABA}"/>
    <dgm:cxn modelId="{ACD8C853-2CAE-43BA-8C3D-7BA704480C47}" srcId="{CDA68BB0-3E5E-4CDE-8D9C-E25B63285A1A}" destId="{4C6855DE-1822-47C7-B5CF-4B71C2B017A4}" srcOrd="1" destOrd="0" parTransId="{8B0984B9-8068-4283-B0C9-FA80FF64A28E}" sibTransId="{5370AD8B-0518-4C90-9A1C-3792D1A9ECF3}"/>
    <dgm:cxn modelId="{444E4C76-7229-4086-B13E-0CC3F67F4041}" srcId="{8FB47A5D-1CD0-46DD-896B-64378ADBEFB1}" destId="{60E845C3-3F67-435C-8786-8D16B43F2518}" srcOrd="0" destOrd="0" parTransId="{7ABFBA9F-4A88-41D1-AEEC-795BFD97BD70}" sibTransId="{036A4F78-B68B-44B2-9241-F3114B098946}"/>
    <dgm:cxn modelId="{B8D52481-FA4A-4998-B970-8B25538E9563}" type="presOf" srcId="{B458626F-5FE5-403C-8188-D53968E1C7AF}" destId="{5C41789F-609E-44C3-91BF-6737E91280C4}" srcOrd="0" destOrd="0" presId="urn:microsoft.com/office/officeart/2005/8/layout/vList2"/>
    <dgm:cxn modelId="{9EAC5983-CE1D-4602-8AD2-B18711124E55}" type="presOf" srcId="{A74BE736-03B8-492C-8808-5044E6420619}" destId="{16EF83AC-B17A-4592-8588-B5DA5329EEB5}" srcOrd="0" destOrd="1" presId="urn:microsoft.com/office/officeart/2005/8/layout/vList2"/>
    <dgm:cxn modelId="{C5E6178D-F236-4A41-B039-59D988B6E7A0}" srcId="{8FB47A5D-1CD0-46DD-896B-64378ADBEFB1}" destId="{A74BE736-03B8-492C-8808-5044E6420619}" srcOrd="1" destOrd="0" parTransId="{E3AAE684-F38F-4593-98D0-2A6DED0189C6}" sibTransId="{22E99016-F63F-4F26-81C6-36C21D82D4C4}"/>
    <dgm:cxn modelId="{720B18A2-99EF-4E66-BC1E-9C92C41D5E6D}" srcId="{CDA68BB0-3E5E-4CDE-8D9C-E25B63285A1A}" destId="{41515F8F-05C0-4FB2-AB60-653A117EA544}" srcOrd="4" destOrd="0" parTransId="{A6409419-0D8D-4BA2-B0AF-73833FBFFC5E}" sibTransId="{68C9B7E1-A2E5-4441-8BF0-F574C3F71244}"/>
    <dgm:cxn modelId="{1D3071B2-9177-40FA-BFA8-873454046031}" srcId="{CC9ECE41-6851-409B-B531-9973B6D61FCB}" destId="{10368831-09E9-4D07-A840-6469BCF2F282}" srcOrd="2" destOrd="0" parTransId="{7C7EEF2A-9570-46CE-897B-FF82BA5DB2A3}" sibTransId="{05A9212F-AEE2-4961-9C77-DC7B33CDFAB9}"/>
    <dgm:cxn modelId="{4A11DABB-1CB8-4CCE-8E5F-33C72FE43AF6}" type="presOf" srcId="{7CE92ACD-EBF1-42A6-BAB8-E6775F83CFF9}" destId="{E2D32CD8-E869-472A-96BE-FB060DC2E266}" srcOrd="0" destOrd="0" presId="urn:microsoft.com/office/officeart/2005/8/layout/vList2"/>
    <dgm:cxn modelId="{B9BA99BD-DEC5-4786-8E85-70C862DB74FC}" type="presOf" srcId="{B2C046EA-E0AE-48A5-A546-9041B8837904}" destId="{900638CA-06C6-45FE-B129-A9A9A94334D0}" srcOrd="0" destOrd="0" presId="urn:microsoft.com/office/officeart/2005/8/layout/vList2"/>
    <dgm:cxn modelId="{8B4901C2-788D-4CB3-A237-533AA7AFF452}" srcId="{CC9ECE41-6851-409B-B531-9973B6D61FCB}" destId="{86482686-3EB4-4528-BEF8-BBC8B7410141}" srcOrd="1" destOrd="0" parTransId="{806478C7-39FB-42E1-9A43-6700963745F7}" sibTransId="{EFF0EA38-DE15-4E80-A346-831320099B64}"/>
    <dgm:cxn modelId="{4702DDC3-FF20-4571-87AC-CB528ACFDFA4}" type="presOf" srcId="{41515F8F-05C0-4FB2-AB60-653A117EA544}" destId="{53857E66-5ACE-42DE-A74C-80D9AB474F7A}" srcOrd="0" destOrd="0" presId="urn:microsoft.com/office/officeart/2005/8/layout/vList2"/>
    <dgm:cxn modelId="{D71751C7-3D98-4F71-969A-7A3F04014073}" type="presOf" srcId="{86482686-3EB4-4528-BEF8-BBC8B7410141}" destId="{900638CA-06C6-45FE-B129-A9A9A94334D0}" srcOrd="0" destOrd="1" presId="urn:microsoft.com/office/officeart/2005/8/layout/vList2"/>
    <dgm:cxn modelId="{010CFBCD-11A8-4341-B24B-1623F6408364}" srcId="{8FB47A5D-1CD0-46DD-896B-64378ADBEFB1}" destId="{BD569A34-9731-47A9-AFE0-94C2C11C1B91}" srcOrd="3" destOrd="0" parTransId="{3BFEAC16-FB71-42BE-B5BD-58199430C1AC}" sibTransId="{6FFE808B-AE07-4D56-B9A5-FC859CDDFECB}"/>
    <dgm:cxn modelId="{5364A5CE-E457-42AD-9D66-C2594FD52C4C}" type="presOf" srcId="{8FB47A5D-1CD0-46DD-896B-64378ADBEFB1}" destId="{E85E90AF-56C2-4CBB-9433-CB7C50AB0313}" srcOrd="0" destOrd="0" presId="urn:microsoft.com/office/officeart/2005/8/layout/vList2"/>
    <dgm:cxn modelId="{8B75C6CE-C9BF-4349-81B7-227B09A3045F}" type="presOf" srcId="{ECA4B869-5B28-4071-8F2A-0C49FA3B6A1E}" destId="{E1F88826-B916-4C7C-9891-71B9B8A6AC30}" srcOrd="0" destOrd="0" presId="urn:microsoft.com/office/officeart/2005/8/layout/vList2"/>
    <dgm:cxn modelId="{13AD8DD8-A4C9-47DC-929A-F5030B118D1D}" type="presOf" srcId="{CDA68BB0-3E5E-4CDE-8D9C-E25B63285A1A}" destId="{175CF3B1-4C7A-4C0B-BACC-4F5EA9C4D102}" srcOrd="0" destOrd="0" presId="urn:microsoft.com/office/officeart/2005/8/layout/vList2"/>
    <dgm:cxn modelId="{BEC4C8DC-580F-46B1-8E34-791C735ED901}" srcId="{CDA68BB0-3E5E-4CDE-8D9C-E25B63285A1A}" destId="{CC9ECE41-6851-409B-B531-9973B6D61FCB}" srcOrd="2" destOrd="0" parTransId="{8F3AAA7A-292A-4A61-959B-A31B89E04989}" sibTransId="{D02031EA-36A8-4F80-9BB8-AC2960D4AE59}"/>
    <dgm:cxn modelId="{7C1DC7F2-B128-4514-8208-F41970988924}" type="presOf" srcId="{0A57F5A8-8FC1-47CE-A766-EA43BE4D3BA6}" destId="{831C3F79-30E6-4C80-8F5F-6F18C11AE2B4}" srcOrd="0" destOrd="0" presId="urn:microsoft.com/office/officeart/2005/8/layout/vList2"/>
    <dgm:cxn modelId="{05CE45F3-0909-4E9D-B1B7-397CB560DE29}" srcId="{8FB47A5D-1CD0-46DD-896B-64378ADBEFB1}" destId="{B57FE9A4-C0FC-4189-A784-3EE219A91043}" srcOrd="2" destOrd="0" parTransId="{CFBAF080-0666-46C1-A050-F345C00CEEC1}" sibTransId="{72FBB26C-C761-43DE-B3E6-6CBBF328C103}"/>
    <dgm:cxn modelId="{A89176FB-7687-46AE-A234-11C61CE00F66}" type="presOf" srcId="{CC9ECE41-6851-409B-B531-9973B6D61FCB}" destId="{D40E4337-3AFA-4D72-B197-6E8C2231B04C}" srcOrd="0" destOrd="0" presId="urn:microsoft.com/office/officeart/2005/8/layout/vList2"/>
    <dgm:cxn modelId="{81383015-2DEF-4C43-884C-8C88DB1CF368}" type="presParOf" srcId="{175CF3B1-4C7A-4C0B-BACC-4F5EA9C4D102}" destId="{E1F88826-B916-4C7C-9891-71B9B8A6AC30}" srcOrd="0" destOrd="0" presId="urn:microsoft.com/office/officeart/2005/8/layout/vList2"/>
    <dgm:cxn modelId="{7C90ED0C-88CF-4580-87B0-D156F238FD8A}" type="presParOf" srcId="{175CF3B1-4C7A-4C0B-BACC-4F5EA9C4D102}" destId="{9B1146DD-6F92-4ECF-B462-F5BBD57652EA}" srcOrd="1" destOrd="0" presId="urn:microsoft.com/office/officeart/2005/8/layout/vList2"/>
    <dgm:cxn modelId="{007543FB-8982-4C8A-8970-FCDFF49B7CFB}" type="presParOf" srcId="{175CF3B1-4C7A-4C0B-BACC-4F5EA9C4D102}" destId="{D2810F43-F1AE-4ED4-9DB9-82362DC033E7}" srcOrd="2" destOrd="0" presId="urn:microsoft.com/office/officeart/2005/8/layout/vList2"/>
    <dgm:cxn modelId="{753CF2DE-9BFA-48C2-83DE-9EC0397476EA}" type="presParOf" srcId="{175CF3B1-4C7A-4C0B-BACC-4F5EA9C4D102}" destId="{966E5C59-06AF-40DE-A604-57643EBDF89A}" srcOrd="3" destOrd="0" presId="urn:microsoft.com/office/officeart/2005/8/layout/vList2"/>
    <dgm:cxn modelId="{60938F45-C5BA-498A-ABC8-F6799A0D0ABD}" type="presParOf" srcId="{175CF3B1-4C7A-4C0B-BACC-4F5EA9C4D102}" destId="{D40E4337-3AFA-4D72-B197-6E8C2231B04C}" srcOrd="4" destOrd="0" presId="urn:microsoft.com/office/officeart/2005/8/layout/vList2"/>
    <dgm:cxn modelId="{1FAFB4F3-D233-4EAC-91AD-87E53040194A}" type="presParOf" srcId="{175CF3B1-4C7A-4C0B-BACC-4F5EA9C4D102}" destId="{900638CA-06C6-45FE-B129-A9A9A94334D0}" srcOrd="5" destOrd="0" presId="urn:microsoft.com/office/officeart/2005/8/layout/vList2"/>
    <dgm:cxn modelId="{F758E378-AB4E-465B-A9F5-C69F1DDDF970}" type="presParOf" srcId="{175CF3B1-4C7A-4C0B-BACC-4F5EA9C4D102}" destId="{E85E90AF-56C2-4CBB-9433-CB7C50AB0313}" srcOrd="6" destOrd="0" presId="urn:microsoft.com/office/officeart/2005/8/layout/vList2"/>
    <dgm:cxn modelId="{6FFBC694-E5BA-42C3-AD8F-C5475226BA70}" type="presParOf" srcId="{175CF3B1-4C7A-4C0B-BACC-4F5EA9C4D102}" destId="{16EF83AC-B17A-4592-8588-B5DA5329EEB5}" srcOrd="7" destOrd="0" presId="urn:microsoft.com/office/officeart/2005/8/layout/vList2"/>
    <dgm:cxn modelId="{95C03FBB-C7B0-4E80-80CA-EBD5A05DFA4C}" type="presParOf" srcId="{175CF3B1-4C7A-4C0B-BACC-4F5EA9C4D102}" destId="{53857E66-5ACE-42DE-A74C-80D9AB474F7A}" srcOrd="8" destOrd="0" presId="urn:microsoft.com/office/officeart/2005/8/layout/vList2"/>
    <dgm:cxn modelId="{4CAF1534-9ADB-4C07-A198-C955F5C7E5D7}" type="presParOf" srcId="{175CF3B1-4C7A-4C0B-BACC-4F5EA9C4D102}" destId="{6A1C188E-7D9D-492F-AF88-548755C8A027}" srcOrd="9" destOrd="0" presId="urn:microsoft.com/office/officeart/2005/8/layout/vList2"/>
    <dgm:cxn modelId="{5968C493-C61A-4321-B7D1-A03C52A24F21}" type="presParOf" srcId="{175CF3B1-4C7A-4C0B-BACC-4F5EA9C4D102}" destId="{5C41789F-609E-44C3-91BF-6737E91280C4}" srcOrd="10" destOrd="0" presId="urn:microsoft.com/office/officeart/2005/8/layout/vList2"/>
    <dgm:cxn modelId="{BDB13D0A-DF5A-435D-90CA-2CC590CADE97}" type="presParOf" srcId="{175CF3B1-4C7A-4C0B-BACC-4F5EA9C4D102}" destId="{B8A6DE04-8FEF-4935-85E8-E28990EDE7E0}" srcOrd="11" destOrd="0" presId="urn:microsoft.com/office/officeart/2005/8/layout/vList2"/>
    <dgm:cxn modelId="{78B9C3F3-FC37-4C22-989A-96AAC2166AEE}" type="presParOf" srcId="{175CF3B1-4C7A-4C0B-BACC-4F5EA9C4D102}" destId="{831C3F79-30E6-4C80-8F5F-6F18C11AE2B4}" srcOrd="12" destOrd="0" presId="urn:microsoft.com/office/officeart/2005/8/layout/vList2"/>
    <dgm:cxn modelId="{3D3A22AB-2606-4A34-9B2E-0EF23F384241}" type="presParOf" srcId="{175CF3B1-4C7A-4C0B-BACC-4F5EA9C4D102}" destId="{89A6320C-0876-4885-889E-FFB31C4D99AE}" srcOrd="13" destOrd="0" presId="urn:microsoft.com/office/officeart/2005/8/layout/vList2"/>
    <dgm:cxn modelId="{933FC91B-6364-4B6D-A14A-520289F77F22}" type="presParOf" srcId="{175CF3B1-4C7A-4C0B-BACC-4F5EA9C4D102}" destId="{E2D32CD8-E869-472A-96BE-FB060DC2E266}"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88826-B916-4C7C-9891-71B9B8A6AC30}">
      <dsp:nvSpPr>
        <dsp:cNvPr id="0" name=""/>
        <dsp:cNvSpPr/>
      </dsp:nvSpPr>
      <dsp:spPr>
        <a:xfrm>
          <a:off x="0" y="51300"/>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AIM</a:t>
          </a:r>
        </a:p>
      </dsp:txBody>
      <dsp:txXfrm>
        <a:off x="19904" y="71204"/>
        <a:ext cx="5071941" cy="367937"/>
      </dsp:txXfrm>
    </dsp:sp>
    <dsp:sp modelId="{D2810F43-F1AE-4ED4-9DB9-82362DC033E7}">
      <dsp:nvSpPr>
        <dsp:cNvPr id="0" name=""/>
        <dsp:cNvSpPr/>
      </dsp:nvSpPr>
      <dsp:spPr>
        <a:xfrm>
          <a:off x="0" y="508005"/>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INTRODUCTION</a:t>
          </a:r>
        </a:p>
      </dsp:txBody>
      <dsp:txXfrm>
        <a:off x="19904" y="527909"/>
        <a:ext cx="5071941" cy="367937"/>
      </dsp:txXfrm>
    </dsp:sp>
    <dsp:sp modelId="{D40E4337-3AFA-4D72-B197-6E8C2231B04C}">
      <dsp:nvSpPr>
        <dsp:cNvPr id="0" name=""/>
        <dsp:cNvSpPr/>
      </dsp:nvSpPr>
      <dsp:spPr>
        <a:xfrm>
          <a:off x="0" y="964710"/>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TECHNOLOGIES AND METHODOLOGY USED</a:t>
          </a:r>
          <a:endParaRPr lang="en-US" sz="1700" kern="1200"/>
        </a:p>
      </dsp:txBody>
      <dsp:txXfrm>
        <a:off x="19904" y="984614"/>
        <a:ext cx="5071941" cy="367937"/>
      </dsp:txXfrm>
    </dsp:sp>
    <dsp:sp modelId="{900638CA-06C6-45FE-B129-A9A9A94334D0}">
      <dsp:nvSpPr>
        <dsp:cNvPr id="0" name=""/>
        <dsp:cNvSpPr/>
      </dsp:nvSpPr>
      <dsp:spPr>
        <a:xfrm>
          <a:off x="0" y="1372455"/>
          <a:ext cx="5111749"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29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a:t>Natural Language Processing (NLP)</a:t>
          </a:r>
          <a:endParaRPr lang="en-US" sz="1300" kern="1200"/>
        </a:p>
        <a:p>
          <a:pPr marL="114300" lvl="1" indent="-114300" algn="l" defTabSz="577850">
            <a:lnSpc>
              <a:spcPct val="90000"/>
            </a:lnSpc>
            <a:spcBef>
              <a:spcPct val="0"/>
            </a:spcBef>
            <a:spcAft>
              <a:spcPct val="20000"/>
            </a:spcAft>
            <a:buChar char="•"/>
          </a:pPr>
          <a:r>
            <a:rPr lang="en-US" sz="1300" kern="1200" dirty="0"/>
            <a:t>YouTube Data API</a:t>
          </a:r>
        </a:p>
        <a:p>
          <a:pPr marL="114300" lvl="1" indent="-114300" algn="l" defTabSz="577850">
            <a:lnSpc>
              <a:spcPct val="90000"/>
            </a:lnSpc>
            <a:spcBef>
              <a:spcPct val="0"/>
            </a:spcBef>
            <a:spcAft>
              <a:spcPct val="20000"/>
            </a:spcAft>
            <a:buChar char="•"/>
          </a:pPr>
          <a:r>
            <a:rPr lang="en-IN" sz="1300" kern="1200"/>
            <a:t>Data Visualization</a:t>
          </a:r>
          <a:endParaRPr lang="en-US" sz="1300" kern="1200"/>
        </a:p>
        <a:p>
          <a:pPr marL="114300" lvl="1" indent="-114300" algn="l" defTabSz="577850">
            <a:lnSpc>
              <a:spcPct val="90000"/>
            </a:lnSpc>
            <a:spcBef>
              <a:spcPct val="0"/>
            </a:spcBef>
            <a:spcAft>
              <a:spcPct val="20000"/>
            </a:spcAft>
            <a:buChar char="•"/>
          </a:pPr>
          <a:r>
            <a:rPr lang="en-IN" sz="1300" kern="1200"/>
            <a:t>Web Application Framework</a:t>
          </a:r>
          <a:endParaRPr lang="en-US" sz="1300" kern="1200"/>
        </a:p>
      </dsp:txBody>
      <dsp:txXfrm>
        <a:off x="0" y="1372455"/>
        <a:ext cx="5111749" cy="897345"/>
      </dsp:txXfrm>
    </dsp:sp>
    <dsp:sp modelId="{E85E90AF-56C2-4CBB-9433-CB7C50AB0313}">
      <dsp:nvSpPr>
        <dsp:cNvPr id="0" name=""/>
        <dsp:cNvSpPr/>
      </dsp:nvSpPr>
      <dsp:spPr>
        <a:xfrm>
          <a:off x="0" y="2269800"/>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CODE OVERVIEW</a:t>
          </a:r>
          <a:endParaRPr lang="en-US" sz="1700" kern="1200"/>
        </a:p>
      </dsp:txBody>
      <dsp:txXfrm>
        <a:off x="19904" y="2289704"/>
        <a:ext cx="5071941" cy="367937"/>
      </dsp:txXfrm>
    </dsp:sp>
    <dsp:sp modelId="{16EF83AC-B17A-4592-8588-B5DA5329EEB5}">
      <dsp:nvSpPr>
        <dsp:cNvPr id="0" name=""/>
        <dsp:cNvSpPr/>
      </dsp:nvSpPr>
      <dsp:spPr>
        <a:xfrm>
          <a:off x="0" y="2677545"/>
          <a:ext cx="5111749"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298"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IN" sz="1300" kern="1200"/>
            <a:t>Video URL Extraction</a:t>
          </a:r>
          <a:endParaRPr lang="en-US" sz="1300" kern="1200"/>
        </a:p>
        <a:p>
          <a:pPr marL="114300" lvl="1" indent="-114300" algn="l" defTabSz="577850">
            <a:lnSpc>
              <a:spcPct val="90000"/>
            </a:lnSpc>
            <a:spcBef>
              <a:spcPct val="0"/>
            </a:spcBef>
            <a:spcAft>
              <a:spcPct val="20000"/>
            </a:spcAft>
            <a:buChar char="•"/>
          </a:pPr>
          <a:r>
            <a:rPr lang="en-IN" sz="1300" kern="1200"/>
            <a:t>API Requests</a:t>
          </a:r>
          <a:endParaRPr lang="en-US" sz="1300" kern="1200"/>
        </a:p>
        <a:p>
          <a:pPr marL="114300" lvl="1" indent="-114300" algn="l" defTabSz="577850">
            <a:lnSpc>
              <a:spcPct val="90000"/>
            </a:lnSpc>
            <a:spcBef>
              <a:spcPct val="0"/>
            </a:spcBef>
            <a:spcAft>
              <a:spcPct val="20000"/>
            </a:spcAft>
            <a:buChar char="•"/>
          </a:pPr>
          <a:r>
            <a:rPr lang="en-IN" sz="1300" kern="1200"/>
            <a:t>Sentiment Analysis</a:t>
          </a:r>
          <a:endParaRPr lang="en-US" sz="1300" kern="1200"/>
        </a:p>
        <a:p>
          <a:pPr marL="114300" lvl="1" indent="-114300" algn="l" defTabSz="577850">
            <a:lnSpc>
              <a:spcPct val="90000"/>
            </a:lnSpc>
            <a:spcBef>
              <a:spcPct val="0"/>
            </a:spcBef>
            <a:spcAft>
              <a:spcPct val="20000"/>
            </a:spcAft>
            <a:buChar char="•"/>
          </a:pPr>
          <a:r>
            <a:rPr lang="en-IN" sz="1300" kern="1200"/>
            <a:t>Sentiment Metrics Calculation</a:t>
          </a:r>
          <a:endParaRPr lang="en-US" sz="1300" kern="1200"/>
        </a:p>
        <a:p>
          <a:pPr marL="114300" lvl="1" indent="-114300" algn="l" defTabSz="577850">
            <a:lnSpc>
              <a:spcPct val="90000"/>
            </a:lnSpc>
            <a:spcBef>
              <a:spcPct val="0"/>
            </a:spcBef>
            <a:spcAft>
              <a:spcPct val="20000"/>
            </a:spcAft>
            <a:buChar char="•"/>
          </a:pPr>
          <a:r>
            <a:rPr lang="en-US" sz="1300" kern="1200"/>
            <a:t>Data Visualization</a:t>
          </a:r>
        </a:p>
      </dsp:txBody>
      <dsp:txXfrm>
        <a:off x="0" y="2677545"/>
        <a:ext cx="5111749" cy="1126080"/>
      </dsp:txXfrm>
    </dsp:sp>
    <dsp:sp modelId="{53857E66-5ACE-42DE-A74C-80D9AB474F7A}">
      <dsp:nvSpPr>
        <dsp:cNvPr id="0" name=""/>
        <dsp:cNvSpPr/>
      </dsp:nvSpPr>
      <dsp:spPr>
        <a:xfrm>
          <a:off x="0" y="3803625"/>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Web Application Framework</a:t>
          </a:r>
          <a:endParaRPr lang="en-US" sz="1700" kern="1200"/>
        </a:p>
      </dsp:txBody>
      <dsp:txXfrm>
        <a:off x="19904" y="3823529"/>
        <a:ext cx="5071941" cy="367937"/>
      </dsp:txXfrm>
    </dsp:sp>
    <dsp:sp modelId="{5C41789F-609E-44C3-91BF-6737E91280C4}">
      <dsp:nvSpPr>
        <dsp:cNvPr id="0" name=""/>
        <dsp:cNvSpPr/>
      </dsp:nvSpPr>
      <dsp:spPr>
        <a:xfrm>
          <a:off x="0" y="4260330"/>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ADVANTAGES</a:t>
          </a:r>
        </a:p>
      </dsp:txBody>
      <dsp:txXfrm>
        <a:off x="19904" y="4280234"/>
        <a:ext cx="5071941" cy="367937"/>
      </dsp:txXfrm>
    </dsp:sp>
    <dsp:sp modelId="{831C3F79-30E6-4C80-8F5F-6F18C11AE2B4}">
      <dsp:nvSpPr>
        <dsp:cNvPr id="0" name=""/>
        <dsp:cNvSpPr/>
      </dsp:nvSpPr>
      <dsp:spPr>
        <a:xfrm>
          <a:off x="0" y="4717035"/>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DISADVANTAGES</a:t>
          </a:r>
          <a:endParaRPr lang="en-US" sz="1700" kern="1200"/>
        </a:p>
      </dsp:txBody>
      <dsp:txXfrm>
        <a:off x="19904" y="4736939"/>
        <a:ext cx="5071941" cy="367937"/>
      </dsp:txXfrm>
    </dsp:sp>
    <dsp:sp modelId="{E2D32CD8-E869-472A-96BE-FB060DC2E266}">
      <dsp:nvSpPr>
        <dsp:cNvPr id="0" name=""/>
        <dsp:cNvSpPr/>
      </dsp:nvSpPr>
      <dsp:spPr>
        <a:xfrm>
          <a:off x="0" y="5173740"/>
          <a:ext cx="5111749" cy="4077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Conclusion</a:t>
          </a:r>
          <a:endParaRPr lang="en-US" sz="1700" kern="1200"/>
        </a:p>
      </dsp:txBody>
      <dsp:txXfrm>
        <a:off x="19904" y="5193644"/>
        <a:ext cx="5071941" cy="3679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2B0F00-E05B-4C2F-B4F0-16A690C371C1}" type="datetimeFigureOut">
              <a:rPr lang="en-IN" smtClean="0"/>
              <a:t>01-06-2024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CC1E02-7D0B-4A94-9552-9FD321EAB689}" type="slidenum">
              <a:rPr lang="en-IN" smtClean="0"/>
              <a:t>‹#›</a:t>
            </a:fld>
            <a:endParaRPr lang="en-IN"/>
          </a:p>
        </p:txBody>
      </p:sp>
    </p:spTree>
    <p:extLst>
      <p:ext uri="{BB962C8B-B14F-4D97-AF65-F5344CB8AC3E}">
        <p14:creationId xmlns:p14="http://schemas.microsoft.com/office/powerpoint/2010/main" val="274544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CC1E02-7D0B-4A94-9552-9FD321EAB689}" type="slidenum">
              <a:rPr lang="en-IN" smtClean="0"/>
              <a:t>1</a:t>
            </a:fld>
            <a:endParaRPr lang="en-IN"/>
          </a:p>
        </p:txBody>
      </p:sp>
    </p:spTree>
    <p:extLst>
      <p:ext uri="{BB962C8B-B14F-4D97-AF65-F5344CB8AC3E}">
        <p14:creationId xmlns:p14="http://schemas.microsoft.com/office/powerpoint/2010/main" val="1185218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4BA418-E2B0-4FCB-97DC-B58CA180334C}" type="datetime1">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147652A-6010-462D-B220-05440558F551}" type="datetime1">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790412-CD89-4ADD-9618-8A21B57DDFD6}" type="datetime1">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D300D3-E8EC-45F2-B098-DB9BB2D1F6E2}" type="datetime1">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2DFA8E-7020-48D9-B641-E750ED19D8F1}" type="datetime1">
              <a:rPr lang="en-IN" smtClean="0"/>
              <a:t>01-06-2024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4C35A2C-5A36-478B-A5E2-B494F241B4EB}" type="datetime1">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677F8DE-8B83-44C4-9660-D8B71DB5FAFF}" type="datetime1">
              <a:rPr lang="en-IN" smtClean="0"/>
              <a:t>01-06-2024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208CB92-2583-4C6C-969E-5E3C33AE6637}" type="datetime1">
              <a:rPr lang="en-IN" smtClean="0"/>
              <a:t>01-06-2024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254C97-39FA-4E1D-971C-92D099418AD6}" type="datetime1">
              <a:rPr lang="en-IN" smtClean="0"/>
              <a:t>01-06-2024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BA37C8-EB42-44E7-8704-4748A2FB14BB}" type="datetime1">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DC3D75-9D98-4BF1-B181-98E510A9B91C}" type="datetime1">
              <a:rPr lang="en-IN" smtClean="0"/>
              <a:t>01-06-2024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2885A-BCCC-41B6-87C0-EF12E9C72B34}" type="datetime1">
              <a:rPr lang="en-IN" smtClean="0"/>
              <a:t>01-06-2024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FD690D-6FC3-50AB-D48F-8603AC178873}"/>
              </a:ext>
            </a:extLst>
          </p:cNvPr>
          <p:cNvSpPr>
            <a:spLocks noGrp="1"/>
          </p:cNvSpPr>
          <p:nvPr>
            <p:ph type="sldNum" sz="quarter" idx="12"/>
          </p:nvPr>
        </p:nvSpPr>
        <p:spPr/>
        <p:txBody>
          <a:bodyPr/>
          <a:lstStyle/>
          <a:p>
            <a:fld id="{05DD08D8-B32A-4000-A19F-399103995130}" type="slidenum">
              <a:rPr lang="en-IN" smtClean="0"/>
              <a:t>1</a:t>
            </a:fld>
            <a:endParaRPr lang="en-IN"/>
          </a:p>
        </p:txBody>
      </p:sp>
      <p:sp>
        <p:nvSpPr>
          <p:cNvPr id="10" name="Title 9">
            <a:extLst>
              <a:ext uri="{FF2B5EF4-FFF2-40B4-BE49-F238E27FC236}">
                <a16:creationId xmlns:a16="http://schemas.microsoft.com/office/drawing/2014/main" id="{5DBABD0C-684F-1FC3-C417-F1DB07B2F444}"/>
              </a:ext>
            </a:extLst>
          </p:cNvPr>
          <p:cNvSpPr>
            <a:spLocks noGrp="1"/>
          </p:cNvSpPr>
          <p:nvPr>
            <p:ph type="ctrTitle"/>
          </p:nvPr>
        </p:nvSpPr>
        <p:spPr>
          <a:xfrm>
            <a:off x="685800" y="4304075"/>
            <a:ext cx="7772400" cy="1470025"/>
          </a:xfrm>
        </p:spPr>
        <p:txBody>
          <a:bodyPr>
            <a:normAutofit/>
          </a:bodyPr>
          <a:lstStyle/>
          <a:p>
            <a:r>
              <a:rPr lang="en-IN" dirty="0">
                <a:latin typeface="Times New Roman" panose="02020603050405020304" pitchFamily="18" charset="0"/>
                <a:cs typeface="Times New Roman" panose="02020603050405020304" pitchFamily="18" charset="0"/>
              </a:rPr>
              <a:t>SEMANTIC ANALYSIS OF YOUTUBE COMMENTS</a:t>
            </a:r>
          </a:p>
        </p:txBody>
      </p:sp>
      <p:pic>
        <p:nvPicPr>
          <p:cNvPr id="4" name="Picture 3" descr="A red and white logo&#10;&#10;Description automatically generated">
            <a:extLst>
              <a:ext uri="{FF2B5EF4-FFF2-40B4-BE49-F238E27FC236}">
                <a16:creationId xmlns:a16="http://schemas.microsoft.com/office/drawing/2014/main" id="{EC72EC7F-0EFD-5832-CBB1-4DC2B8888EA1}"/>
              </a:ext>
            </a:extLst>
          </p:cNvPr>
          <p:cNvPicPr>
            <a:picLocks noChangeAspect="1"/>
          </p:cNvPicPr>
          <p:nvPr/>
        </p:nvPicPr>
        <p:blipFill>
          <a:blip r:embed="rId3"/>
          <a:stretch>
            <a:fillRect/>
          </a:stretch>
        </p:blipFill>
        <p:spPr>
          <a:xfrm>
            <a:off x="1350085" y="1245617"/>
            <a:ext cx="6443830" cy="2767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3516988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69DD-0D3C-7E9F-CBC6-69D6102CC6A5}"/>
              </a:ext>
            </a:extLst>
          </p:cNvPr>
          <p:cNvSpPr>
            <a:spLocks noGrp="1"/>
          </p:cNvSpPr>
          <p:nvPr>
            <p:ph type="title"/>
          </p:nvPr>
        </p:nvSpPr>
        <p:spPr>
          <a:xfrm>
            <a:off x="457200" y="914400"/>
            <a:ext cx="2909943" cy="685800"/>
          </a:xfrm>
        </p:spPr>
        <p:txBody>
          <a:bodyPr>
            <a:normAutofit/>
          </a:bodyPr>
          <a:lstStyle/>
          <a:p>
            <a:r>
              <a:rPr lang="en-IN" sz="3000" u="sng" dirty="0">
                <a:latin typeface="Times New Roman" panose="02020603050405020304" pitchFamily="18" charset="0"/>
                <a:cs typeface="Times New Roman" panose="02020603050405020304" pitchFamily="18" charset="0"/>
              </a:rPr>
              <a:t>4.2 API Requests</a:t>
            </a:r>
          </a:p>
        </p:txBody>
      </p:sp>
      <p:sp>
        <p:nvSpPr>
          <p:cNvPr id="5" name="Content Placeholder 4">
            <a:extLst>
              <a:ext uri="{FF2B5EF4-FFF2-40B4-BE49-F238E27FC236}">
                <a16:creationId xmlns:a16="http://schemas.microsoft.com/office/drawing/2014/main" id="{C920E38F-7AD6-F964-139D-F313830AA15F}"/>
              </a:ext>
            </a:extLst>
          </p:cNvPr>
          <p:cNvSpPr>
            <a:spLocks noGrp="1"/>
          </p:cNvSpPr>
          <p:nvPr>
            <p:ph idx="1"/>
          </p:nvPr>
        </p:nvSpPr>
        <p:spPr/>
        <p:txBody>
          <a:bodyPr>
            <a:normAutofit/>
          </a:bodyPr>
          <a:lstStyle/>
          <a:p>
            <a:r>
              <a:rPr lang="en-US" sz="1800" dirty="0"/>
              <a:t>This part of the code demonstrates how the YouTube Data API is utilized to fetch various details about the videos, including video details, comments, and statistics. The build method from googleapiclient. discovery is used to create a YouTube service object for making API requests.</a:t>
            </a:r>
          </a:p>
          <a:p>
            <a:r>
              <a:rPr lang="en-US" sz="1800" dirty="0"/>
              <a:t>Implementation: Different API endpoints such as videos().list and commentThreads().list are used to retrieve specific information about the videos based on their video IDs.</a:t>
            </a:r>
            <a:endParaRPr lang="en-IN" sz="1800" dirty="0"/>
          </a:p>
        </p:txBody>
      </p:sp>
      <p:sp>
        <p:nvSpPr>
          <p:cNvPr id="4" name="Slide Number Placeholder 3">
            <a:extLst>
              <a:ext uri="{FF2B5EF4-FFF2-40B4-BE49-F238E27FC236}">
                <a16:creationId xmlns:a16="http://schemas.microsoft.com/office/drawing/2014/main" id="{6315D684-A3BC-E321-B1A0-3933DB05AB69}"/>
              </a:ext>
            </a:extLst>
          </p:cNvPr>
          <p:cNvSpPr>
            <a:spLocks noGrp="1"/>
          </p:cNvSpPr>
          <p:nvPr>
            <p:ph type="sldNum" sz="quarter" idx="12"/>
          </p:nvPr>
        </p:nvSpPr>
        <p:spPr/>
        <p:txBody>
          <a:bodyPr/>
          <a:lstStyle/>
          <a:p>
            <a:fld id="{05DD08D8-B32A-4000-A19F-399103995130}" type="slidenum">
              <a:rPr lang="en-IN" smtClean="0"/>
              <a:t>10</a:t>
            </a:fld>
            <a:endParaRPr lang="en-IN"/>
          </a:p>
        </p:txBody>
      </p:sp>
      <p:pic>
        <p:nvPicPr>
          <p:cNvPr id="7" name="Picture 6" descr="A screenshot of a computer&#10;&#10;Description automatically generated">
            <a:extLst>
              <a:ext uri="{FF2B5EF4-FFF2-40B4-BE49-F238E27FC236}">
                <a16:creationId xmlns:a16="http://schemas.microsoft.com/office/drawing/2014/main" id="{2E900776-5A51-A984-B9F2-32FFE3AD6F70}"/>
              </a:ext>
            </a:extLst>
          </p:cNvPr>
          <p:cNvPicPr>
            <a:picLocks noChangeAspect="1"/>
          </p:cNvPicPr>
          <p:nvPr/>
        </p:nvPicPr>
        <p:blipFill>
          <a:blip r:embed="rId2"/>
          <a:stretch>
            <a:fillRect/>
          </a:stretch>
        </p:blipFill>
        <p:spPr>
          <a:xfrm>
            <a:off x="355003" y="3863181"/>
            <a:ext cx="8584602" cy="1917397"/>
          </a:xfrm>
          <a:prstGeom prst="rect">
            <a:avLst/>
          </a:prstGeom>
        </p:spPr>
      </p:pic>
    </p:spTree>
    <p:extLst>
      <p:ext uri="{BB962C8B-B14F-4D97-AF65-F5344CB8AC3E}">
        <p14:creationId xmlns:p14="http://schemas.microsoft.com/office/powerpoint/2010/main" val="342996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F8E8B8-90B9-599C-5A91-D70893059B9F}"/>
              </a:ext>
            </a:extLst>
          </p:cNvPr>
          <p:cNvSpPr>
            <a:spLocks noGrp="1"/>
          </p:cNvSpPr>
          <p:nvPr>
            <p:ph type="title"/>
          </p:nvPr>
        </p:nvSpPr>
        <p:spPr>
          <a:xfrm>
            <a:off x="457200" y="731837"/>
            <a:ext cx="3867374" cy="851992"/>
          </a:xfrm>
        </p:spPr>
        <p:txBody>
          <a:bodyPr>
            <a:normAutofit/>
          </a:bodyPr>
          <a:lstStyle/>
          <a:p>
            <a:r>
              <a:rPr lang="en-IN" sz="3000" u="sng" dirty="0">
                <a:latin typeface="Times New Roman" panose="02020603050405020304" pitchFamily="18" charset="0"/>
                <a:cs typeface="Times New Roman" panose="02020603050405020304" pitchFamily="18" charset="0"/>
              </a:rPr>
              <a:t>4.3 Sentiment Analysis</a:t>
            </a:r>
          </a:p>
        </p:txBody>
      </p:sp>
      <p:sp>
        <p:nvSpPr>
          <p:cNvPr id="4" name="Content Placeholder 3">
            <a:extLst>
              <a:ext uri="{FF2B5EF4-FFF2-40B4-BE49-F238E27FC236}">
                <a16:creationId xmlns:a16="http://schemas.microsoft.com/office/drawing/2014/main" id="{B586A94C-3F65-D141-AE60-BA6EC5FA4FB2}"/>
              </a:ext>
            </a:extLst>
          </p:cNvPr>
          <p:cNvSpPr>
            <a:spLocks noGrp="1"/>
          </p:cNvSpPr>
          <p:nvPr>
            <p:ph idx="1"/>
          </p:nvPr>
        </p:nvSpPr>
        <p:spPr/>
        <p:txBody>
          <a:bodyPr>
            <a:normAutofit/>
          </a:bodyPr>
          <a:lstStyle/>
          <a:p>
            <a:r>
              <a:rPr lang="en-US" sz="1800" dirty="0"/>
              <a:t>This section of the code demonstrates how TextBlob, a Python library for NLP, is utilized for sentiment analysis of YouTube video comments. TextBlob's sentiment property is used to determine the polarity of each comment, i.e., whether it is positive, negative, or neutral.</a:t>
            </a:r>
          </a:p>
          <a:p>
            <a:r>
              <a:rPr lang="en-US" sz="1800" dirty="0"/>
              <a:t>Implementation: The TextBlob object is created for each comment, and its sentiment property is used to obtain the polarity score. Based on the polarity score, comments are classified as positive, negative, or neutral. Code Example:</a:t>
            </a:r>
            <a:endParaRPr lang="en-IN" sz="1800" dirty="0"/>
          </a:p>
        </p:txBody>
      </p:sp>
      <p:sp>
        <p:nvSpPr>
          <p:cNvPr id="2" name="Slide Number Placeholder 1">
            <a:extLst>
              <a:ext uri="{FF2B5EF4-FFF2-40B4-BE49-F238E27FC236}">
                <a16:creationId xmlns:a16="http://schemas.microsoft.com/office/drawing/2014/main" id="{609F684A-E48D-1754-8F1E-D0C9F2C43A5D}"/>
              </a:ext>
            </a:extLst>
          </p:cNvPr>
          <p:cNvSpPr>
            <a:spLocks noGrp="1"/>
          </p:cNvSpPr>
          <p:nvPr>
            <p:ph type="sldNum" sz="quarter" idx="12"/>
          </p:nvPr>
        </p:nvSpPr>
        <p:spPr>
          <a:noFill/>
          <a:ln>
            <a:solidFill>
              <a:schemeClr val="bg1"/>
            </a:solidFill>
          </a:ln>
        </p:spPr>
        <p:style>
          <a:lnRef idx="0">
            <a:scrgbClr r="0" g="0" b="0"/>
          </a:lnRef>
          <a:fillRef idx="0">
            <a:scrgbClr r="0" g="0" b="0"/>
          </a:fillRef>
          <a:effectRef idx="0">
            <a:scrgbClr r="0" g="0" b="0"/>
          </a:effectRef>
          <a:fontRef idx="minor">
            <a:schemeClr val="dk1"/>
          </a:fontRef>
        </p:style>
        <p:txBody>
          <a:bodyPr/>
          <a:lstStyle/>
          <a:p>
            <a:fld id="{05DD08D8-B32A-4000-A19F-399103995130}" type="slidenum">
              <a:rPr lang="en-IN" smtClean="0"/>
              <a:t>11</a:t>
            </a:fld>
            <a:endParaRPr lang="en-IN" dirty="0"/>
          </a:p>
        </p:txBody>
      </p:sp>
      <p:sp>
        <p:nvSpPr>
          <p:cNvPr id="45" name="TextBox 44">
            <a:extLst>
              <a:ext uri="{FF2B5EF4-FFF2-40B4-BE49-F238E27FC236}">
                <a16:creationId xmlns:a16="http://schemas.microsoft.com/office/drawing/2014/main" id="{9FEC7DD7-04DE-45CF-338B-3812EBD4A61E}"/>
              </a:ext>
            </a:extLst>
          </p:cNvPr>
          <p:cNvSpPr txBox="1"/>
          <p:nvPr/>
        </p:nvSpPr>
        <p:spPr>
          <a:xfrm>
            <a:off x="2464398" y="2744908"/>
            <a:ext cx="5367170"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		</a:t>
            </a:r>
          </a:p>
        </p:txBody>
      </p:sp>
      <p:pic>
        <p:nvPicPr>
          <p:cNvPr id="7" name="Picture 6" descr="A screenshot of a computer&#10;&#10;Description automatically generated">
            <a:extLst>
              <a:ext uri="{FF2B5EF4-FFF2-40B4-BE49-F238E27FC236}">
                <a16:creationId xmlns:a16="http://schemas.microsoft.com/office/drawing/2014/main" id="{D4C911C1-CC5C-57DC-2C98-5F8F0A42F002}"/>
              </a:ext>
            </a:extLst>
          </p:cNvPr>
          <p:cNvPicPr>
            <a:picLocks noChangeAspect="1"/>
          </p:cNvPicPr>
          <p:nvPr/>
        </p:nvPicPr>
        <p:blipFill>
          <a:blip r:embed="rId2"/>
          <a:stretch>
            <a:fillRect/>
          </a:stretch>
        </p:blipFill>
        <p:spPr>
          <a:xfrm>
            <a:off x="457200" y="3863181"/>
            <a:ext cx="8229600" cy="1609860"/>
          </a:xfrm>
          <a:prstGeom prst="rect">
            <a:avLst/>
          </a:prstGeom>
        </p:spPr>
      </p:pic>
    </p:spTree>
    <p:extLst>
      <p:ext uri="{BB962C8B-B14F-4D97-AF65-F5344CB8AC3E}">
        <p14:creationId xmlns:p14="http://schemas.microsoft.com/office/powerpoint/2010/main" val="4292198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4422CA-CB67-0055-2C53-FA1BD988ACED}"/>
              </a:ext>
            </a:extLst>
          </p:cNvPr>
          <p:cNvSpPr>
            <a:spLocks noGrp="1"/>
          </p:cNvSpPr>
          <p:nvPr>
            <p:ph type="title"/>
          </p:nvPr>
        </p:nvSpPr>
        <p:spPr>
          <a:xfrm>
            <a:off x="457200" y="616743"/>
            <a:ext cx="5427233" cy="1143000"/>
          </a:xfrm>
        </p:spPr>
        <p:txBody>
          <a:bodyPr>
            <a:normAutofit/>
          </a:bodyPr>
          <a:lstStyle/>
          <a:p>
            <a:r>
              <a:rPr lang="en-IN" sz="3000" u="sng" dirty="0">
                <a:latin typeface="Times New Roman" panose="02020603050405020304" pitchFamily="18" charset="0"/>
                <a:cs typeface="Times New Roman" panose="02020603050405020304" pitchFamily="18" charset="0"/>
              </a:rPr>
              <a:t>4.4 Sentiment Metrics Calculation</a:t>
            </a:r>
          </a:p>
        </p:txBody>
      </p:sp>
      <p:sp>
        <p:nvSpPr>
          <p:cNvPr id="5" name="Content Placeholder 4">
            <a:extLst>
              <a:ext uri="{FF2B5EF4-FFF2-40B4-BE49-F238E27FC236}">
                <a16:creationId xmlns:a16="http://schemas.microsoft.com/office/drawing/2014/main" id="{50730B50-B060-CFEE-9A33-C0BF8DBE7203}"/>
              </a:ext>
            </a:extLst>
          </p:cNvPr>
          <p:cNvSpPr>
            <a:spLocks noGrp="1"/>
          </p:cNvSpPr>
          <p:nvPr>
            <p:ph idx="1"/>
          </p:nvPr>
        </p:nvSpPr>
        <p:spPr/>
        <p:txBody>
          <a:bodyPr>
            <a:normAutofit/>
          </a:bodyPr>
          <a:lstStyle/>
          <a:p>
            <a:r>
              <a:rPr lang="en-US" sz="1800" dirty="0"/>
              <a:t>This part of the code calculates average sentiment scores and sentiment percentages based on the sentiment labels assigned to each comment. It aggregates sentiment scores to compute the average sentiment score and calculates the percentage of positive, negative, and neutral comments. </a:t>
            </a:r>
          </a:p>
          <a:p>
            <a:r>
              <a:rPr lang="en-US" sz="1800" dirty="0"/>
              <a:t>Implementation: The code iterates through the labeled comments and computes the total sentiment score, which is then divided by the total number of comments to obtain the average sentiment score. Additionally, the code calculates the percentage of comments falling into each sentiment category.</a:t>
            </a:r>
            <a:endParaRPr lang="en-IN" sz="1800" dirty="0"/>
          </a:p>
        </p:txBody>
      </p:sp>
      <p:sp>
        <p:nvSpPr>
          <p:cNvPr id="2" name="Slide Number Placeholder 1">
            <a:extLst>
              <a:ext uri="{FF2B5EF4-FFF2-40B4-BE49-F238E27FC236}">
                <a16:creationId xmlns:a16="http://schemas.microsoft.com/office/drawing/2014/main" id="{002CCB8D-4A7D-C334-082B-F9C88E99128E}"/>
              </a:ext>
            </a:extLst>
          </p:cNvPr>
          <p:cNvSpPr>
            <a:spLocks noGrp="1"/>
          </p:cNvSpPr>
          <p:nvPr>
            <p:ph type="sldNum" sz="quarter" idx="12"/>
          </p:nvPr>
        </p:nvSpPr>
        <p:spPr/>
        <p:txBody>
          <a:bodyPr/>
          <a:lstStyle/>
          <a:p>
            <a:fld id="{05DD08D8-B32A-4000-A19F-399103995130}" type="slidenum">
              <a:rPr lang="en-IN" smtClean="0"/>
              <a:t>12</a:t>
            </a:fld>
            <a:endParaRPr lang="en-IN"/>
          </a:p>
        </p:txBody>
      </p:sp>
      <p:pic>
        <p:nvPicPr>
          <p:cNvPr id="7" name="Picture 6" descr="A screenshot of a computer&#10;&#10;Description automatically generated">
            <a:extLst>
              <a:ext uri="{FF2B5EF4-FFF2-40B4-BE49-F238E27FC236}">
                <a16:creationId xmlns:a16="http://schemas.microsoft.com/office/drawing/2014/main" id="{64B42A03-7B82-5941-9797-C8388B085604}"/>
              </a:ext>
            </a:extLst>
          </p:cNvPr>
          <p:cNvPicPr>
            <a:picLocks noChangeAspect="1"/>
          </p:cNvPicPr>
          <p:nvPr/>
        </p:nvPicPr>
        <p:blipFill>
          <a:blip r:embed="rId2"/>
          <a:stretch>
            <a:fillRect/>
          </a:stretch>
        </p:blipFill>
        <p:spPr>
          <a:xfrm>
            <a:off x="457200" y="3955257"/>
            <a:ext cx="8229600" cy="2286000"/>
          </a:xfrm>
          <a:prstGeom prst="rect">
            <a:avLst/>
          </a:prstGeom>
        </p:spPr>
      </p:pic>
    </p:spTree>
    <p:extLst>
      <p:ext uri="{BB962C8B-B14F-4D97-AF65-F5344CB8AC3E}">
        <p14:creationId xmlns:p14="http://schemas.microsoft.com/office/powerpoint/2010/main" val="213689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0E24D-C885-F481-2684-995FE52C27FC}"/>
              </a:ext>
            </a:extLst>
          </p:cNvPr>
          <p:cNvSpPr>
            <a:spLocks noGrp="1"/>
          </p:cNvSpPr>
          <p:nvPr>
            <p:ph type="title"/>
          </p:nvPr>
        </p:nvSpPr>
        <p:spPr>
          <a:xfrm>
            <a:off x="457200" y="828656"/>
            <a:ext cx="3641464" cy="685800"/>
          </a:xfrm>
        </p:spPr>
        <p:txBody>
          <a:bodyPr>
            <a:normAutofit/>
          </a:bodyPr>
          <a:lstStyle/>
          <a:p>
            <a:r>
              <a:rPr lang="en-US" sz="3000" u="sng" dirty="0">
                <a:latin typeface="Times New Roman" panose="02020603050405020304" pitchFamily="18" charset="0"/>
                <a:cs typeface="Times New Roman" panose="02020603050405020304" pitchFamily="18" charset="0"/>
              </a:rPr>
              <a:t>4.5 Data Visualization</a:t>
            </a:r>
          </a:p>
        </p:txBody>
      </p:sp>
      <p:sp>
        <p:nvSpPr>
          <p:cNvPr id="5" name="Content Placeholder 4">
            <a:extLst>
              <a:ext uri="{FF2B5EF4-FFF2-40B4-BE49-F238E27FC236}">
                <a16:creationId xmlns:a16="http://schemas.microsoft.com/office/drawing/2014/main" id="{E7336457-9AEF-47BE-3C30-D68F010C8527}"/>
              </a:ext>
            </a:extLst>
          </p:cNvPr>
          <p:cNvSpPr>
            <a:spLocks noGrp="1"/>
          </p:cNvSpPr>
          <p:nvPr>
            <p:ph idx="1"/>
          </p:nvPr>
        </p:nvSpPr>
        <p:spPr>
          <a:xfrm>
            <a:off x="457200" y="1755648"/>
            <a:ext cx="8229600" cy="4600702"/>
          </a:xfrm>
        </p:spPr>
        <p:txBody>
          <a:bodyPr>
            <a:normAutofit/>
          </a:bodyPr>
          <a:lstStyle/>
          <a:p>
            <a:r>
              <a:rPr lang="en-US" sz="1800" dirty="0">
                <a:latin typeface="Times New Roman" panose="02020603050405020304" pitchFamily="18" charset="0"/>
                <a:cs typeface="Times New Roman" panose="02020603050405020304" pitchFamily="18" charset="0"/>
              </a:rPr>
              <a:t>This part illustrates how Matplotlib, a Python plotting library, is used for data visualization in the project. Matplotlib is employed to create pie charts representing the distribution of positive, negative, and neutral sentiments across the comments of each video.</a:t>
            </a:r>
          </a:p>
          <a:p>
            <a:r>
              <a:rPr lang="en-US" sz="1800" dirty="0">
                <a:latin typeface="Times New Roman" panose="02020603050405020304" pitchFamily="18" charset="0"/>
                <a:cs typeface="Times New Roman" panose="02020603050405020304" pitchFamily="18" charset="0"/>
              </a:rPr>
              <a:t>Implementation: The matplotlib.pyplot.pie() function is utilized to generate pie charts based on the calculated sentiment percentages. These charts provide visual insights into the sentiment distribution of the comments</a:t>
            </a:r>
          </a:p>
        </p:txBody>
      </p:sp>
      <p:sp>
        <p:nvSpPr>
          <p:cNvPr id="2" name="Slide Number Placeholder 1">
            <a:extLst>
              <a:ext uri="{FF2B5EF4-FFF2-40B4-BE49-F238E27FC236}">
                <a16:creationId xmlns:a16="http://schemas.microsoft.com/office/drawing/2014/main" id="{002CCB8D-4A7D-C334-082B-F9C88E99128E}"/>
              </a:ext>
            </a:extLst>
          </p:cNvPr>
          <p:cNvSpPr>
            <a:spLocks noGrp="1"/>
          </p:cNvSpPr>
          <p:nvPr>
            <p:ph type="sldNum" sz="quarter" idx="12"/>
          </p:nvPr>
        </p:nvSpPr>
        <p:spPr/>
        <p:txBody>
          <a:bodyPr/>
          <a:lstStyle/>
          <a:p>
            <a:fld id="{05DD08D8-B32A-4000-A19F-399103995130}" type="slidenum">
              <a:rPr lang="en-IN" smtClean="0"/>
              <a:t>13</a:t>
            </a:fld>
            <a:endParaRPr lang="en-IN"/>
          </a:p>
        </p:txBody>
      </p:sp>
      <p:pic>
        <p:nvPicPr>
          <p:cNvPr id="6" name="Picture 5" descr="A close up of a text&#10;&#10;Description automatically generated">
            <a:extLst>
              <a:ext uri="{FF2B5EF4-FFF2-40B4-BE49-F238E27FC236}">
                <a16:creationId xmlns:a16="http://schemas.microsoft.com/office/drawing/2014/main" id="{08CC88D1-3A08-2667-EF73-0A8C3DDC0E7E}"/>
              </a:ext>
            </a:extLst>
          </p:cNvPr>
          <p:cNvPicPr>
            <a:picLocks noChangeAspect="1"/>
          </p:cNvPicPr>
          <p:nvPr/>
        </p:nvPicPr>
        <p:blipFill>
          <a:blip r:embed="rId2"/>
          <a:stretch>
            <a:fillRect/>
          </a:stretch>
        </p:blipFill>
        <p:spPr>
          <a:xfrm>
            <a:off x="467958" y="4055999"/>
            <a:ext cx="8357616" cy="1165860"/>
          </a:xfrm>
          <a:prstGeom prst="rect">
            <a:avLst/>
          </a:prstGeom>
        </p:spPr>
      </p:pic>
    </p:spTree>
    <p:extLst>
      <p:ext uri="{BB962C8B-B14F-4D97-AF65-F5344CB8AC3E}">
        <p14:creationId xmlns:p14="http://schemas.microsoft.com/office/powerpoint/2010/main" val="3534558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9E50-86E0-B076-BC23-DE3D253A9D27}"/>
              </a:ext>
            </a:extLst>
          </p:cNvPr>
          <p:cNvSpPr>
            <a:spLocks noGrp="1"/>
          </p:cNvSpPr>
          <p:nvPr>
            <p:ph type="title"/>
          </p:nvPr>
        </p:nvSpPr>
        <p:spPr>
          <a:xfrm>
            <a:off x="457200" y="898581"/>
            <a:ext cx="8229600" cy="1143000"/>
          </a:xfrm>
        </p:spPr>
        <p:txBody>
          <a:bodyPr>
            <a:normAutofit/>
          </a:bodyPr>
          <a:lstStyle/>
          <a:p>
            <a:r>
              <a:rPr lang="en-IN" sz="3600" dirty="0">
                <a:latin typeface="Times New Roman" panose="02020603050405020304" pitchFamily="18" charset="0"/>
                <a:cs typeface="Times New Roman" panose="02020603050405020304" pitchFamily="18" charset="0"/>
              </a:rPr>
              <a:t>Web Application Framework</a:t>
            </a:r>
          </a:p>
        </p:txBody>
      </p:sp>
      <p:sp>
        <p:nvSpPr>
          <p:cNvPr id="5" name="Content Placeholder 4">
            <a:extLst>
              <a:ext uri="{FF2B5EF4-FFF2-40B4-BE49-F238E27FC236}">
                <a16:creationId xmlns:a16="http://schemas.microsoft.com/office/drawing/2014/main" id="{46FA2694-8BB0-9BC8-8DBE-A23C2F43248B}"/>
              </a:ext>
            </a:extLst>
          </p:cNvPr>
          <p:cNvSpPr>
            <a:spLocks noGrp="1"/>
          </p:cNvSpPr>
          <p:nvPr>
            <p:ph idx="1"/>
          </p:nvPr>
        </p:nvSpPr>
        <p:spPr>
          <a:xfrm>
            <a:off x="457200" y="2439296"/>
            <a:ext cx="8229600" cy="452596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section highlights the usage of Streamlit, a web application framework, for building the user interface of the semantic analysis tool. Streamlit simplifies the process of creating interactive web applications by allowing developers to write Python scripts.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EFC6FF3-51E7-A3A6-6ACA-191610DF3A8A}"/>
              </a:ext>
            </a:extLst>
          </p:cNvPr>
          <p:cNvSpPr>
            <a:spLocks noGrp="1"/>
          </p:cNvSpPr>
          <p:nvPr>
            <p:ph type="sldNum" sz="quarter" idx="12"/>
          </p:nvPr>
        </p:nvSpPr>
        <p:spPr/>
        <p:txBody>
          <a:bodyPr/>
          <a:lstStyle/>
          <a:p>
            <a:fld id="{05DD08D8-B32A-4000-A19F-399103995130}" type="slidenum">
              <a:rPr lang="en-IN" smtClean="0"/>
              <a:t>14</a:t>
            </a:fld>
            <a:endParaRPr lang="en-IN"/>
          </a:p>
        </p:txBody>
      </p:sp>
    </p:spTree>
    <p:extLst>
      <p:ext uri="{BB962C8B-B14F-4D97-AF65-F5344CB8AC3E}">
        <p14:creationId xmlns:p14="http://schemas.microsoft.com/office/powerpoint/2010/main" val="346167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4EBA-8E69-2D48-AB3B-B1F236FCAB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pic>
        <p:nvPicPr>
          <p:cNvPr id="6" name="Content Placeholder 5" descr="A screenshot of a computer&#10;&#10;Description automatically generated">
            <a:extLst>
              <a:ext uri="{FF2B5EF4-FFF2-40B4-BE49-F238E27FC236}">
                <a16:creationId xmlns:a16="http://schemas.microsoft.com/office/drawing/2014/main" id="{89FD4108-A45F-0D38-71E9-F5FCAC828AE0}"/>
              </a:ext>
            </a:extLst>
          </p:cNvPr>
          <p:cNvPicPr>
            <a:picLocks noGrp="1" noChangeAspect="1"/>
          </p:cNvPicPr>
          <p:nvPr>
            <p:ph idx="1"/>
          </p:nvPr>
        </p:nvPicPr>
        <p:blipFill>
          <a:blip r:embed="rId2"/>
          <a:stretch>
            <a:fillRect/>
          </a:stretch>
        </p:blipFill>
        <p:spPr>
          <a:xfrm>
            <a:off x="457200" y="1520211"/>
            <a:ext cx="8229600" cy="4427756"/>
          </a:xfrm>
        </p:spPr>
      </p:pic>
      <p:sp>
        <p:nvSpPr>
          <p:cNvPr id="4" name="Slide Number Placeholder 3">
            <a:extLst>
              <a:ext uri="{FF2B5EF4-FFF2-40B4-BE49-F238E27FC236}">
                <a16:creationId xmlns:a16="http://schemas.microsoft.com/office/drawing/2014/main" id="{5927D816-D043-4C64-D413-788C0D4CE52B}"/>
              </a:ext>
            </a:extLst>
          </p:cNvPr>
          <p:cNvSpPr>
            <a:spLocks noGrp="1"/>
          </p:cNvSpPr>
          <p:nvPr>
            <p:ph type="sldNum" sz="quarter" idx="12"/>
          </p:nvPr>
        </p:nvSpPr>
        <p:spPr/>
        <p:txBody>
          <a:bodyPr/>
          <a:lstStyle/>
          <a:p>
            <a:fld id="{05DD08D8-B32A-4000-A19F-399103995130}" type="slidenum">
              <a:rPr lang="en-IN" smtClean="0"/>
              <a:t>15</a:t>
            </a:fld>
            <a:endParaRPr lang="en-IN"/>
          </a:p>
        </p:txBody>
      </p:sp>
    </p:spTree>
    <p:extLst>
      <p:ext uri="{BB962C8B-B14F-4D97-AF65-F5344CB8AC3E}">
        <p14:creationId xmlns:p14="http://schemas.microsoft.com/office/powerpoint/2010/main" val="156323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D2E6-5A8A-4115-D2F3-D88BD7C66FBB}"/>
              </a:ext>
            </a:extLst>
          </p:cNvPr>
          <p:cNvSpPr>
            <a:spLocks noGrp="1"/>
          </p:cNvSpPr>
          <p:nvPr>
            <p:ph type="title"/>
          </p:nvPr>
        </p:nvSpPr>
        <p:spPr>
          <a:xfrm>
            <a:off x="457200" y="274638"/>
            <a:ext cx="8229600" cy="1143000"/>
          </a:xfrm>
        </p:spPr>
        <p:txBody>
          <a:bodyPr anchor="ctr">
            <a:normAutofit/>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7985675-5405-0C1D-41A4-565256A62651}"/>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05DD08D8-B32A-4000-A19F-399103995130}" type="slidenum">
              <a:rPr lang="en-IN" smtClean="0"/>
              <a:pPr>
                <a:spcAft>
                  <a:spcPts val="600"/>
                </a:spcAft>
              </a:pPr>
              <a:t>16</a:t>
            </a:fld>
            <a:endParaRPr lang="en-IN"/>
          </a:p>
        </p:txBody>
      </p:sp>
      <p:graphicFrame>
        <p:nvGraphicFramePr>
          <p:cNvPr id="8" name="Table 7">
            <a:extLst>
              <a:ext uri="{FF2B5EF4-FFF2-40B4-BE49-F238E27FC236}">
                <a16:creationId xmlns:a16="http://schemas.microsoft.com/office/drawing/2014/main" id="{E2B44D67-E508-6E99-6F83-89C9AF2DFEA8}"/>
              </a:ext>
            </a:extLst>
          </p:cNvPr>
          <p:cNvGraphicFramePr>
            <a:graphicFrameLocks noGrp="1"/>
          </p:cNvGraphicFramePr>
          <p:nvPr>
            <p:extLst>
              <p:ext uri="{D42A27DB-BD31-4B8C-83A1-F6EECF244321}">
                <p14:modId xmlns:p14="http://schemas.microsoft.com/office/powerpoint/2010/main" val="2541602196"/>
              </p:ext>
            </p:extLst>
          </p:nvPr>
        </p:nvGraphicFramePr>
        <p:xfrm>
          <a:off x="457200" y="2067595"/>
          <a:ext cx="8229600" cy="3591173"/>
        </p:xfrm>
        <a:graphic>
          <a:graphicData uri="http://schemas.openxmlformats.org/drawingml/2006/table">
            <a:tbl>
              <a:tblPr firstRow="1" bandRow="1">
                <a:tableStyleId>{D7AC3CCA-C797-4891-BE02-D94E43425B78}</a:tableStyleId>
              </a:tblPr>
              <a:tblGrid>
                <a:gridCol w="8229600">
                  <a:extLst>
                    <a:ext uri="{9D8B030D-6E8A-4147-A177-3AD203B41FA5}">
                      <a16:colId xmlns:a16="http://schemas.microsoft.com/office/drawing/2014/main" val="3812440929"/>
                    </a:ext>
                  </a:extLst>
                </a:gridCol>
              </a:tblGrid>
              <a:tr h="933705">
                <a:tc>
                  <a:txBody>
                    <a:bodyPr/>
                    <a:lstStyle/>
                    <a:p>
                      <a:r>
                        <a:rPr lang="en-US" sz="1800" b="0">
                          <a:latin typeface="Times New Roman" panose="02020603050405020304" pitchFamily="18" charset="0"/>
                          <a:cs typeface="Times New Roman" panose="02020603050405020304" pitchFamily="18" charset="0"/>
                        </a:rPr>
                        <a:t>Insightful Analysis: The application provides insightful analysis of YouTube videos by extracting and analyzing comments, allowing users to understand audience sentiment.</a:t>
                      </a:r>
                      <a:endParaRPr lang="en-IN" sz="1800" b="0">
                        <a:latin typeface="Times New Roman" panose="02020603050405020304" pitchFamily="18" charset="0"/>
                        <a:cs typeface="Times New Roman" panose="02020603050405020304" pitchFamily="18" charset="0"/>
                      </a:endParaRPr>
                    </a:p>
                  </a:txBody>
                  <a:tcPr marL="89779" marR="89779" marT="44890" marB="44890"/>
                </a:tc>
                <a:extLst>
                  <a:ext uri="{0D108BD9-81ED-4DB2-BD59-A6C34878D82A}">
                    <a16:rowId xmlns:a16="http://schemas.microsoft.com/office/drawing/2014/main" val="2214226649"/>
                  </a:ext>
                </a:extLst>
              </a:tr>
              <a:tr h="664367">
                <a:tc>
                  <a:txBody>
                    <a:bodyPr/>
                    <a:lstStyle/>
                    <a:p>
                      <a:r>
                        <a:rPr lang="en-US" sz="1800">
                          <a:latin typeface="Times New Roman" panose="02020603050405020304" pitchFamily="18" charset="0"/>
                          <a:cs typeface="Times New Roman" panose="02020603050405020304" pitchFamily="18" charset="0"/>
                        </a:rPr>
                        <a:t>User-Friendly Interface: With Streamlit, the web application offers a simple and intuitive interface, making it easy for users to interact with and explore the data.</a:t>
                      </a:r>
                      <a:endParaRPr lang="en-IN" sz="1800">
                        <a:latin typeface="Times New Roman" panose="02020603050405020304" pitchFamily="18" charset="0"/>
                        <a:cs typeface="Times New Roman" panose="02020603050405020304" pitchFamily="18" charset="0"/>
                      </a:endParaRPr>
                    </a:p>
                  </a:txBody>
                  <a:tcPr marL="89779" marR="89779" marT="44890" marB="44890"/>
                </a:tc>
                <a:extLst>
                  <a:ext uri="{0D108BD9-81ED-4DB2-BD59-A6C34878D82A}">
                    <a16:rowId xmlns:a16="http://schemas.microsoft.com/office/drawing/2014/main" val="4262775233"/>
                  </a:ext>
                </a:extLst>
              </a:tr>
              <a:tr h="664367">
                <a:tc>
                  <a:txBody>
                    <a:bodyPr/>
                    <a:lstStyle/>
                    <a:p>
                      <a:r>
                        <a:rPr lang="en-US" sz="1800" dirty="0">
                          <a:latin typeface="Times New Roman" panose="02020603050405020304" pitchFamily="18" charset="0"/>
                          <a:cs typeface="Times New Roman" panose="02020603050405020304" pitchFamily="18" charset="0"/>
                        </a:rPr>
                        <a:t>Data Visualization: The use of Matplotlib enables clear visualization of sentiment distribution, enhancing the understanding of sentiment trends.</a:t>
                      </a:r>
                      <a:endParaRPr lang="en-IN" sz="1800" dirty="0">
                        <a:latin typeface="Times New Roman" panose="02020603050405020304" pitchFamily="18" charset="0"/>
                        <a:cs typeface="Times New Roman" panose="02020603050405020304" pitchFamily="18" charset="0"/>
                      </a:endParaRPr>
                    </a:p>
                  </a:txBody>
                  <a:tcPr marL="89779" marR="89779" marT="44890" marB="44890"/>
                </a:tc>
                <a:extLst>
                  <a:ext uri="{0D108BD9-81ED-4DB2-BD59-A6C34878D82A}">
                    <a16:rowId xmlns:a16="http://schemas.microsoft.com/office/drawing/2014/main" val="1115434697"/>
                  </a:ext>
                </a:extLst>
              </a:tr>
              <a:tr h="664367">
                <a:tc>
                  <a:txBody>
                    <a:bodyPr/>
                    <a:lstStyle/>
                    <a:p>
                      <a:r>
                        <a:rPr lang="en-US" sz="1800">
                          <a:latin typeface="Times New Roman" panose="02020603050405020304" pitchFamily="18" charset="0"/>
                          <a:cs typeface="Times New Roman" panose="02020603050405020304" pitchFamily="18" charset="0"/>
                        </a:rPr>
                        <a:t>Semantic Comparison: Users can compare videos based on semantic similarity, providing valuable insights for content creators and marketers.</a:t>
                      </a:r>
                      <a:endParaRPr lang="en-IN" sz="1800">
                        <a:latin typeface="Times New Roman" panose="02020603050405020304" pitchFamily="18" charset="0"/>
                        <a:cs typeface="Times New Roman" panose="02020603050405020304" pitchFamily="18" charset="0"/>
                      </a:endParaRPr>
                    </a:p>
                  </a:txBody>
                  <a:tcPr marL="89779" marR="89779" marT="44890" marB="44890"/>
                </a:tc>
                <a:extLst>
                  <a:ext uri="{0D108BD9-81ED-4DB2-BD59-A6C34878D82A}">
                    <a16:rowId xmlns:a16="http://schemas.microsoft.com/office/drawing/2014/main" val="2939031986"/>
                  </a:ext>
                </a:extLst>
              </a:tr>
              <a:tr h="664367">
                <a:tc>
                  <a:txBody>
                    <a:bodyPr/>
                    <a:lstStyle/>
                    <a:p>
                      <a:r>
                        <a:rPr lang="en-US" sz="1800" dirty="0">
                          <a:latin typeface="Times New Roman" panose="02020603050405020304" pitchFamily="18" charset="0"/>
                          <a:cs typeface="Times New Roman" panose="02020603050405020304" pitchFamily="18" charset="0"/>
                        </a:rPr>
                        <a:t>Recommendations: The application offers recommendations on which video is better based on sentiment analysis, aiding decision-making processes.</a:t>
                      </a:r>
                      <a:endParaRPr lang="en-IN" sz="1800" dirty="0">
                        <a:latin typeface="Times New Roman" panose="02020603050405020304" pitchFamily="18" charset="0"/>
                        <a:cs typeface="Times New Roman" panose="02020603050405020304" pitchFamily="18" charset="0"/>
                      </a:endParaRPr>
                    </a:p>
                  </a:txBody>
                  <a:tcPr marL="89779" marR="89779" marT="44890" marB="44890"/>
                </a:tc>
                <a:extLst>
                  <a:ext uri="{0D108BD9-81ED-4DB2-BD59-A6C34878D82A}">
                    <a16:rowId xmlns:a16="http://schemas.microsoft.com/office/drawing/2014/main" val="435015923"/>
                  </a:ext>
                </a:extLst>
              </a:tr>
            </a:tbl>
          </a:graphicData>
        </a:graphic>
      </p:graphicFrame>
    </p:spTree>
    <p:extLst>
      <p:ext uri="{BB962C8B-B14F-4D97-AF65-F5344CB8AC3E}">
        <p14:creationId xmlns:p14="http://schemas.microsoft.com/office/powerpoint/2010/main" val="30361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2438-77C8-5BF6-BB9B-1C822A5819E5}"/>
              </a:ext>
            </a:extLst>
          </p:cNvPr>
          <p:cNvSpPr>
            <a:spLocks noGrp="1"/>
          </p:cNvSpPr>
          <p:nvPr>
            <p:ph type="title"/>
          </p:nvPr>
        </p:nvSpPr>
        <p:spPr>
          <a:xfrm>
            <a:off x="457200" y="274638"/>
            <a:ext cx="8229600" cy="1143000"/>
          </a:xfrm>
        </p:spPr>
        <p:txBody>
          <a:bodyPr anchor="ctr">
            <a:normAutofit/>
          </a:bodyPr>
          <a:lstStyle/>
          <a:p>
            <a:r>
              <a:rPr lang="en-US"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B106EF-49D4-A2C8-190E-17AA52964288}"/>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05DD08D8-B32A-4000-A19F-399103995130}" type="slidenum">
              <a:rPr lang="en-IN" smtClean="0"/>
              <a:pPr>
                <a:spcAft>
                  <a:spcPts val="600"/>
                </a:spcAft>
              </a:pPr>
              <a:t>17</a:t>
            </a:fld>
            <a:endParaRPr lang="en-IN"/>
          </a:p>
        </p:txBody>
      </p:sp>
      <p:graphicFrame>
        <p:nvGraphicFramePr>
          <p:cNvPr id="5" name="Table 4">
            <a:extLst>
              <a:ext uri="{FF2B5EF4-FFF2-40B4-BE49-F238E27FC236}">
                <a16:creationId xmlns:a16="http://schemas.microsoft.com/office/drawing/2014/main" id="{31B52301-E2AB-1422-B5FD-74337AD403C7}"/>
              </a:ext>
            </a:extLst>
          </p:cNvPr>
          <p:cNvGraphicFramePr>
            <a:graphicFrameLocks noGrp="1"/>
          </p:cNvGraphicFramePr>
          <p:nvPr>
            <p:extLst>
              <p:ext uri="{D42A27DB-BD31-4B8C-83A1-F6EECF244321}">
                <p14:modId xmlns:p14="http://schemas.microsoft.com/office/powerpoint/2010/main" val="3017464457"/>
              </p:ext>
            </p:extLst>
          </p:nvPr>
        </p:nvGraphicFramePr>
        <p:xfrm>
          <a:off x="457200" y="1794625"/>
          <a:ext cx="8229600" cy="4137116"/>
        </p:xfrm>
        <a:graphic>
          <a:graphicData uri="http://schemas.openxmlformats.org/drawingml/2006/table">
            <a:tbl>
              <a:tblPr firstRow="1" bandRow="1">
                <a:tableStyleId>{D7AC3CCA-C797-4891-BE02-D94E43425B78}</a:tableStyleId>
              </a:tblPr>
              <a:tblGrid>
                <a:gridCol w="8229600">
                  <a:extLst>
                    <a:ext uri="{9D8B030D-6E8A-4147-A177-3AD203B41FA5}">
                      <a16:colId xmlns:a16="http://schemas.microsoft.com/office/drawing/2014/main" val="2071791922"/>
                    </a:ext>
                  </a:extLst>
                </a:gridCol>
              </a:tblGrid>
              <a:tr h="665536">
                <a:tc>
                  <a:txBody>
                    <a:bodyPr/>
                    <a:lstStyle/>
                    <a:p>
                      <a:r>
                        <a:rPr lang="en-US" sz="1800" b="0">
                          <a:latin typeface="Times New Roman" panose="02020603050405020304" pitchFamily="18" charset="0"/>
                          <a:cs typeface="Times New Roman" panose="02020603050405020304" pitchFamily="18" charset="0"/>
                        </a:rPr>
                        <a:t>API Limitations: Dependency on the YouTube Data API may be subject to limitations such as request quotas and rate limits, affecting the application's scalability.</a:t>
                      </a:r>
                      <a:endParaRPr lang="en-IN" sz="1800" b="0">
                        <a:latin typeface="Times New Roman" panose="02020603050405020304" pitchFamily="18" charset="0"/>
                        <a:cs typeface="Times New Roman" panose="02020603050405020304" pitchFamily="18" charset="0"/>
                      </a:endParaRPr>
                    </a:p>
                  </a:txBody>
                  <a:tcPr marL="89937" marR="89937" marT="44969" marB="44969"/>
                </a:tc>
                <a:extLst>
                  <a:ext uri="{0D108BD9-81ED-4DB2-BD59-A6C34878D82A}">
                    <a16:rowId xmlns:a16="http://schemas.microsoft.com/office/drawing/2014/main" val="1799750176"/>
                  </a:ext>
                </a:extLst>
              </a:tr>
              <a:tr h="665536">
                <a:tc>
                  <a:txBody>
                    <a:bodyPr/>
                    <a:lstStyle/>
                    <a:p>
                      <a:r>
                        <a:rPr lang="en-US" sz="1800">
                          <a:latin typeface="Times New Roman" panose="02020603050405020304" pitchFamily="18" charset="0"/>
                          <a:cs typeface="Times New Roman" panose="02020603050405020304" pitchFamily="18" charset="0"/>
                        </a:rPr>
                        <a:t>Data Accuracy: Sentiment analysis using TextBlob may not always accurately capture the nuances of human sentiment, leading to potential misinterpretations.</a:t>
                      </a:r>
                      <a:endParaRPr lang="en-IN" sz="1800">
                        <a:latin typeface="Times New Roman" panose="02020603050405020304" pitchFamily="18" charset="0"/>
                        <a:cs typeface="Times New Roman" panose="02020603050405020304" pitchFamily="18" charset="0"/>
                      </a:endParaRPr>
                    </a:p>
                  </a:txBody>
                  <a:tcPr marL="89937" marR="89937" marT="44969" marB="44969"/>
                </a:tc>
                <a:extLst>
                  <a:ext uri="{0D108BD9-81ED-4DB2-BD59-A6C34878D82A}">
                    <a16:rowId xmlns:a16="http://schemas.microsoft.com/office/drawing/2014/main" val="3745360379"/>
                  </a:ext>
                </a:extLst>
              </a:tr>
              <a:tr h="935348">
                <a:tc>
                  <a:txBody>
                    <a:bodyPr/>
                    <a:lstStyle/>
                    <a:p>
                      <a:r>
                        <a:rPr lang="en-US" sz="1800">
                          <a:latin typeface="Times New Roman" panose="02020603050405020304" pitchFamily="18" charset="0"/>
                          <a:cs typeface="Times New Roman" panose="02020603050405020304" pitchFamily="18" charset="0"/>
                        </a:rPr>
                        <a:t>Limited Customization: While Streamlit offers simplicity, it may lack the customization options available in other web development frameworks, limiting the application's flexibility.</a:t>
                      </a:r>
                      <a:endParaRPr lang="en-IN" sz="1800">
                        <a:latin typeface="Times New Roman" panose="02020603050405020304" pitchFamily="18" charset="0"/>
                        <a:cs typeface="Times New Roman" panose="02020603050405020304" pitchFamily="18" charset="0"/>
                      </a:endParaRPr>
                    </a:p>
                  </a:txBody>
                  <a:tcPr marL="89937" marR="89937" marT="44969" marB="44969"/>
                </a:tc>
                <a:extLst>
                  <a:ext uri="{0D108BD9-81ED-4DB2-BD59-A6C34878D82A}">
                    <a16:rowId xmlns:a16="http://schemas.microsoft.com/office/drawing/2014/main" val="583257309"/>
                  </a:ext>
                </a:extLst>
              </a:tr>
              <a:tr h="935348">
                <a:tc>
                  <a:txBody>
                    <a:bodyPr/>
                    <a:lstStyle/>
                    <a:p>
                      <a:r>
                        <a:rPr lang="en-US" sz="1800">
                          <a:latin typeface="Times New Roman" panose="02020603050405020304" pitchFamily="18" charset="0"/>
                          <a:cs typeface="Times New Roman" panose="02020603050405020304" pitchFamily="18" charset="0"/>
                        </a:rPr>
                        <a:t>Dependency on External Libraries: The application relies on external libraries such as TextBlob and Matplotlib, which may introduce additional complexity and maintenance overhead.</a:t>
                      </a:r>
                      <a:endParaRPr lang="en-IN" sz="1800">
                        <a:latin typeface="Times New Roman" panose="02020603050405020304" pitchFamily="18" charset="0"/>
                        <a:cs typeface="Times New Roman" panose="02020603050405020304" pitchFamily="18" charset="0"/>
                      </a:endParaRPr>
                    </a:p>
                  </a:txBody>
                  <a:tcPr marL="89937" marR="89937" marT="44969" marB="44969"/>
                </a:tc>
                <a:extLst>
                  <a:ext uri="{0D108BD9-81ED-4DB2-BD59-A6C34878D82A}">
                    <a16:rowId xmlns:a16="http://schemas.microsoft.com/office/drawing/2014/main" val="1134244508"/>
                  </a:ext>
                </a:extLst>
              </a:tr>
              <a:tr h="935348">
                <a:tc>
                  <a:txBody>
                    <a:bodyPr/>
                    <a:lstStyle/>
                    <a:p>
                      <a:r>
                        <a:rPr lang="en-US" sz="1800" dirty="0">
                          <a:latin typeface="Times New Roman" panose="02020603050405020304" pitchFamily="18" charset="0"/>
                          <a:cs typeface="Times New Roman" panose="02020603050405020304" pitchFamily="18" charset="0"/>
                        </a:rPr>
                        <a:t>Potential Bias: The application's analysis and recommendations may be influenced by biases inherent in the data and the sentiment analysis algorithm, leading to potential inaccuracies or skewed results.</a:t>
                      </a:r>
                      <a:endParaRPr lang="en-IN" sz="1800" dirty="0">
                        <a:latin typeface="Times New Roman" panose="02020603050405020304" pitchFamily="18" charset="0"/>
                        <a:cs typeface="Times New Roman" panose="02020603050405020304" pitchFamily="18" charset="0"/>
                      </a:endParaRPr>
                    </a:p>
                  </a:txBody>
                  <a:tcPr marL="89937" marR="89937" marT="44969" marB="44969"/>
                </a:tc>
                <a:extLst>
                  <a:ext uri="{0D108BD9-81ED-4DB2-BD59-A6C34878D82A}">
                    <a16:rowId xmlns:a16="http://schemas.microsoft.com/office/drawing/2014/main" val="1199813362"/>
                  </a:ext>
                </a:extLst>
              </a:tr>
            </a:tbl>
          </a:graphicData>
        </a:graphic>
      </p:graphicFrame>
    </p:spTree>
    <p:extLst>
      <p:ext uri="{BB962C8B-B14F-4D97-AF65-F5344CB8AC3E}">
        <p14:creationId xmlns:p14="http://schemas.microsoft.com/office/powerpoint/2010/main" val="358713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69FB-421E-2700-3A24-CFD7FBC66C4A}"/>
              </a:ext>
            </a:extLst>
          </p:cNvPr>
          <p:cNvSpPr>
            <a:spLocks noGrp="1"/>
          </p:cNvSpPr>
          <p:nvPr>
            <p:ph type="title"/>
          </p:nvPr>
        </p:nvSpPr>
        <p:spPr>
          <a:xfrm>
            <a:off x="457200" y="645458"/>
            <a:ext cx="8229600" cy="772179"/>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5" name="Content Placeholder 4">
            <a:extLst>
              <a:ext uri="{FF2B5EF4-FFF2-40B4-BE49-F238E27FC236}">
                <a16:creationId xmlns:a16="http://schemas.microsoft.com/office/drawing/2014/main" id="{39D5E3AA-BC1F-C324-3CFF-48942C89D24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In conclusion, the YouTube Semantic Analyzer is a powerful tool for analyzing sentiment in YouTube comments and comparing videos based on their semantic similarity. Key features include:</a:t>
            </a:r>
          </a:p>
          <a:p>
            <a:r>
              <a:rPr lang="en-US" sz="2000" dirty="0">
                <a:latin typeface="Times New Roman" panose="02020603050405020304" pitchFamily="18" charset="0"/>
                <a:cs typeface="Times New Roman" panose="02020603050405020304" pitchFamily="18" charset="0"/>
              </a:rPr>
              <a:t>Extraction of video details and comments using the YouTube Data API. Sentiment analysis of comments using TextBlob, providing insights into the overall sentiment of each video.</a:t>
            </a:r>
          </a:p>
          <a:p>
            <a:r>
              <a:rPr lang="en-US" sz="2000" dirty="0">
                <a:latin typeface="Times New Roman" panose="02020603050405020304" pitchFamily="18" charset="0"/>
                <a:cs typeface="Times New Roman" panose="02020603050405020304" pitchFamily="18" charset="0"/>
              </a:rPr>
              <a:t>Visualization of sentiment distribution through pie charts, allowing users to quickly grasp the sentiment balance. </a:t>
            </a:r>
          </a:p>
          <a:p>
            <a:r>
              <a:rPr lang="en-US" sz="2000" dirty="0">
                <a:latin typeface="Times New Roman" panose="02020603050405020304" pitchFamily="18" charset="0"/>
                <a:cs typeface="Times New Roman" panose="02020603050405020304" pitchFamily="18" charset="0"/>
              </a:rPr>
              <a:t>Comparison of average sentiment scores between two videos, along with recommendations on which video is better based on sentiment analysis.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267E44-0F10-680B-4ED5-DE2268045EE1}"/>
              </a:ext>
            </a:extLst>
          </p:cNvPr>
          <p:cNvSpPr>
            <a:spLocks noGrp="1"/>
          </p:cNvSpPr>
          <p:nvPr>
            <p:ph type="sldNum" sz="quarter" idx="12"/>
          </p:nvPr>
        </p:nvSpPr>
        <p:spPr/>
        <p:txBody>
          <a:bodyPr/>
          <a:lstStyle/>
          <a:p>
            <a:fld id="{05DD08D8-B32A-4000-A19F-399103995130}" type="slidenum">
              <a:rPr lang="en-IN" smtClean="0"/>
              <a:t>18</a:t>
            </a:fld>
            <a:endParaRPr lang="en-IN"/>
          </a:p>
        </p:txBody>
      </p:sp>
    </p:spTree>
    <p:extLst>
      <p:ext uri="{BB962C8B-B14F-4D97-AF65-F5344CB8AC3E}">
        <p14:creationId xmlns:p14="http://schemas.microsoft.com/office/powerpoint/2010/main" val="127942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907B-62AF-4ED7-BEC2-21B13DCDEDA9}"/>
              </a:ext>
            </a:extLst>
          </p:cNvPr>
          <p:cNvSpPr>
            <a:spLocks noGrp="1"/>
          </p:cNvSpPr>
          <p:nvPr>
            <p:ph type="title"/>
          </p:nvPr>
        </p:nvSpPr>
        <p:spPr>
          <a:xfrm>
            <a:off x="377951" y="2752437"/>
            <a:ext cx="8229600" cy="1143000"/>
          </a:xfrm>
        </p:spPr>
        <p:txBody>
          <a:bodyPr/>
          <a:lstStyle/>
          <a:p>
            <a:r>
              <a:rPr lang="en-IN" dirty="0">
                <a:latin typeface="Times New Roman" panose="02020603050405020304" pitchFamily="18" charset="0"/>
                <a:cs typeface="Times New Roman" panose="02020603050405020304" pitchFamily="18" charset="0"/>
              </a:rPr>
              <a:t>Thank You</a:t>
            </a:r>
          </a:p>
        </p:txBody>
      </p:sp>
      <p:sp>
        <p:nvSpPr>
          <p:cNvPr id="3" name="Slide Number Placeholder 2">
            <a:extLst>
              <a:ext uri="{FF2B5EF4-FFF2-40B4-BE49-F238E27FC236}">
                <a16:creationId xmlns:a16="http://schemas.microsoft.com/office/drawing/2014/main" id="{AE173521-3B85-2EF7-9FCD-B99DF1FC8CCA}"/>
              </a:ext>
            </a:extLst>
          </p:cNvPr>
          <p:cNvSpPr>
            <a:spLocks noGrp="1"/>
          </p:cNvSpPr>
          <p:nvPr>
            <p:ph type="sldNum" sz="quarter" idx="12"/>
          </p:nvPr>
        </p:nvSpPr>
        <p:spPr/>
        <p:txBody>
          <a:bodyPr/>
          <a:lstStyle/>
          <a:p>
            <a:fld id="{05DD08D8-B32A-4000-A19F-399103995130}" type="slidenum">
              <a:rPr lang="en-IN" smtClean="0"/>
              <a:t>19</a:t>
            </a:fld>
            <a:endParaRPr lang="en-IN"/>
          </a:p>
        </p:txBody>
      </p:sp>
    </p:spTree>
    <p:extLst>
      <p:ext uri="{BB962C8B-B14F-4D97-AF65-F5344CB8AC3E}">
        <p14:creationId xmlns:p14="http://schemas.microsoft.com/office/powerpoint/2010/main" val="45936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657E-55D3-8C41-B066-1F5B5698C80C}"/>
              </a:ext>
            </a:extLst>
          </p:cNvPr>
          <p:cNvSpPr>
            <a:spLocks noGrp="1"/>
          </p:cNvSpPr>
          <p:nvPr>
            <p:ph type="title"/>
          </p:nvPr>
        </p:nvSpPr>
        <p:spPr>
          <a:xfrm>
            <a:off x="457200" y="273050"/>
            <a:ext cx="3008313" cy="1162050"/>
          </a:xfrm>
        </p:spPr>
        <p:txBody>
          <a:bodyPr anchor="b">
            <a:normAutofit/>
          </a:bodyPr>
          <a:lstStyle/>
          <a:p>
            <a:br>
              <a:rPr lang="en-IN"/>
            </a:br>
            <a:endParaRPr lang="en-IN"/>
          </a:p>
        </p:txBody>
      </p:sp>
      <p:sp>
        <p:nvSpPr>
          <p:cNvPr id="14" name="Text Placeholder 4">
            <a:extLst>
              <a:ext uri="{FF2B5EF4-FFF2-40B4-BE49-F238E27FC236}">
                <a16:creationId xmlns:a16="http://schemas.microsoft.com/office/drawing/2014/main" id="{6D31BD22-94AC-F09F-F40D-C2563429BB00}"/>
              </a:ext>
            </a:extLst>
          </p:cNvPr>
          <p:cNvSpPr>
            <a:spLocks noGrp="1"/>
          </p:cNvSpPr>
          <p:nvPr>
            <p:ph type="body" sz="half" idx="2"/>
          </p:nvPr>
        </p:nvSpPr>
        <p:spPr>
          <a:xfrm>
            <a:off x="457200" y="854075"/>
            <a:ext cx="3008313" cy="1028401"/>
          </a:xfrm>
        </p:spPr>
        <p:txBody>
          <a:bodyPr>
            <a:normAutofit/>
          </a:bodyPr>
          <a:lstStyle/>
          <a:p>
            <a:r>
              <a:rPr lang="en-IN" sz="4000" dirty="0">
                <a:latin typeface="Times New Roman" panose="02020603050405020304" pitchFamily="18" charset="0"/>
                <a:cs typeface="Times New Roman" panose="02020603050405020304" pitchFamily="18" charset="0"/>
              </a:rPr>
              <a:t>CONTENTS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935843-9642-0236-29E5-99F02C07CBEE}"/>
              </a:ext>
            </a:extLst>
          </p:cNvPr>
          <p:cNvSpPr>
            <a:spLocks noGrp="1"/>
          </p:cNvSpPr>
          <p:nvPr>
            <p:ph type="sldNum" sz="quarter" idx="12"/>
          </p:nvPr>
        </p:nvSpPr>
        <p:spPr>
          <a:xfrm>
            <a:off x="6553200" y="6356350"/>
            <a:ext cx="2133600" cy="365125"/>
          </a:xfrm>
        </p:spPr>
        <p:txBody>
          <a:bodyPr anchor="ctr">
            <a:normAutofit/>
          </a:bodyPr>
          <a:lstStyle/>
          <a:p>
            <a:pPr>
              <a:spcAft>
                <a:spcPts val="600"/>
              </a:spcAft>
            </a:pPr>
            <a:fld id="{05DD08D8-B32A-4000-A19F-399103995130}" type="slidenum">
              <a:rPr lang="en-IN" smtClean="0"/>
              <a:pPr>
                <a:spcAft>
                  <a:spcPts val="600"/>
                </a:spcAft>
              </a:pPr>
              <a:t>2</a:t>
            </a:fld>
            <a:endParaRPr lang="en-IN"/>
          </a:p>
        </p:txBody>
      </p:sp>
      <p:graphicFrame>
        <p:nvGraphicFramePr>
          <p:cNvPr id="6" name="Content Placeholder 2">
            <a:extLst>
              <a:ext uri="{FF2B5EF4-FFF2-40B4-BE49-F238E27FC236}">
                <a16:creationId xmlns:a16="http://schemas.microsoft.com/office/drawing/2014/main" id="{D8915E64-9DF0-09E8-9166-EF553A37D47E}"/>
              </a:ext>
            </a:extLst>
          </p:cNvPr>
          <p:cNvGraphicFramePr>
            <a:graphicFrameLocks noGrp="1"/>
          </p:cNvGraphicFramePr>
          <p:nvPr>
            <p:ph idx="1"/>
            <p:extLst>
              <p:ext uri="{D42A27DB-BD31-4B8C-83A1-F6EECF244321}">
                <p14:modId xmlns:p14="http://schemas.microsoft.com/office/powerpoint/2010/main" val="3445837133"/>
              </p:ext>
            </p:extLst>
          </p:nvPr>
        </p:nvGraphicFramePr>
        <p:xfrm>
          <a:off x="3868234" y="854076"/>
          <a:ext cx="5111750" cy="5632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244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4304-A668-4A7B-F8AD-3C51CFA8440B}"/>
              </a:ext>
            </a:extLst>
          </p:cNvPr>
          <p:cNvSpPr>
            <a:spLocks noGrp="1"/>
          </p:cNvSpPr>
          <p:nvPr>
            <p:ph type="title"/>
          </p:nvPr>
        </p:nvSpPr>
        <p:spPr>
          <a:xfrm>
            <a:off x="328108" y="1033051"/>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AIM</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78FDE65-1DFB-0FBF-C796-075A45363397}"/>
              </a:ext>
            </a:extLst>
          </p:cNvPr>
          <p:cNvSpPr>
            <a:spLocks noGrp="1"/>
          </p:cNvSpPr>
          <p:nvPr>
            <p:ph type="sldNum" sz="quarter" idx="12"/>
          </p:nvPr>
        </p:nvSpPr>
        <p:spPr/>
        <p:txBody>
          <a:bodyPr/>
          <a:lstStyle/>
          <a:p>
            <a:fld id="{05DD08D8-B32A-4000-A19F-399103995130}" type="slidenum">
              <a:rPr lang="en-IN" smtClean="0"/>
              <a:t>3</a:t>
            </a:fld>
            <a:endParaRPr lang="en-IN"/>
          </a:p>
        </p:txBody>
      </p:sp>
      <p:sp>
        <p:nvSpPr>
          <p:cNvPr id="6" name="Content Placeholder 5">
            <a:extLst>
              <a:ext uri="{FF2B5EF4-FFF2-40B4-BE49-F238E27FC236}">
                <a16:creationId xmlns:a16="http://schemas.microsoft.com/office/drawing/2014/main" id="{50E26E5B-8B3A-9DA5-8DE2-14434A525DE7}"/>
              </a:ext>
            </a:extLst>
          </p:cNvPr>
          <p:cNvSpPr>
            <a:spLocks noGrp="1"/>
          </p:cNvSpPr>
          <p:nvPr>
            <p:ph idx="1"/>
          </p:nvPr>
        </p:nvSpPr>
        <p:spPr>
          <a:xfrm>
            <a:off x="457200" y="2421105"/>
            <a:ext cx="8229600" cy="2302137"/>
          </a:xfrm>
        </p:spPr>
        <p:txBody>
          <a:bodyPr>
            <a:noAutofit/>
          </a:bodyPr>
          <a:lstStyle/>
          <a:p>
            <a:pPr marL="342900" lvl="0" indent="-342900" algn="just">
              <a:lnSpc>
                <a:spcPct val="107000"/>
              </a:lnSpc>
              <a:spcAft>
                <a:spcPts val="800"/>
              </a:spcAft>
              <a:tabLst>
                <a:tab pos="457200" algn="l"/>
              </a:tabLst>
            </a:pPr>
            <a:r>
              <a:rPr lang="en-US" sz="2400" dirty="0">
                <a:latin typeface="Times New Roman" panose="02020603050405020304" pitchFamily="18" charset="0"/>
                <a:cs typeface="Times New Roman" panose="02020603050405020304" pitchFamily="18" charset="0"/>
              </a:rPr>
              <a:t>To develop an interactive web application that performs semantic analysis on YouTube comments to determine overall sentiment. The application also compares the sentiments of two videos to provide recommendations and insights on which video has a more positive reception, helping users understand audience feedback and make informed decisions.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42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EA14CE-1D99-316A-9890-291E8DECCF66}"/>
              </a:ext>
            </a:extLst>
          </p:cNvPr>
          <p:cNvSpPr>
            <a:spLocks noGrp="1"/>
          </p:cNvSpPr>
          <p:nvPr>
            <p:ph type="title"/>
          </p:nvPr>
        </p:nvSpPr>
        <p:spPr>
          <a:xfrm>
            <a:off x="457200" y="629640"/>
            <a:ext cx="8229600" cy="1143000"/>
          </a:xfrm>
        </p:spPr>
        <p:txBody>
          <a:bodyPr>
            <a:normAutofit fontScale="90000"/>
          </a:bodyPr>
          <a:lstStyle/>
          <a:p>
            <a:r>
              <a:rPr lang="en-US" sz="4400" dirty="0">
                <a:latin typeface="Times New Roman" panose="02020603050405020304" pitchFamily="18" charset="0"/>
                <a:cs typeface="Times New Roman" panose="02020603050405020304" pitchFamily="18" charset="0"/>
              </a:rPr>
              <a:t>INTRODUCTION</a:t>
            </a:r>
            <a:br>
              <a:rPr lang="en-IN" sz="4400" dirty="0">
                <a:latin typeface="Times New Roman" panose="02020603050405020304" pitchFamily="18" charset="0"/>
                <a:cs typeface="Times New Roman" panose="02020603050405020304" pitchFamily="18" charset="0"/>
              </a:rPr>
            </a:br>
            <a:endParaRPr lang="en-IN" dirty="0"/>
          </a:p>
        </p:txBody>
      </p:sp>
      <p:sp>
        <p:nvSpPr>
          <p:cNvPr id="4" name="Content Placeholder 3">
            <a:extLst>
              <a:ext uri="{FF2B5EF4-FFF2-40B4-BE49-F238E27FC236}">
                <a16:creationId xmlns:a16="http://schemas.microsoft.com/office/drawing/2014/main" id="{8D65B760-82C6-02D6-7F12-16838B90BFAC}"/>
              </a:ext>
            </a:extLst>
          </p:cNvPr>
          <p:cNvSpPr>
            <a:spLocks noGrp="1"/>
          </p:cNvSpPr>
          <p:nvPr>
            <p:ph idx="1"/>
          </p:nvPr>
        </p:nvSpPr>
        <p:spPr>
          <a:xfrm>
            <a:off x="457200" y="1702397"/>
            <a:ext cx="8229600" cy="4525963"/>
          </a:xfrm>
        </p:spPr>
        <p:txBody>
          <a:bodyPr>
            <a:normAutofit/>
          </a:bodyPr>
          <a:lstStyle/>
          <a:p>
            <a:r>
              <a:rPr lang="en-US" sz="2400" dirty="0">
                <a:latin typeface="Times New Roman" panose="02020603050405020304" pitchFamily="18" charset="0"/>
                <a:cs typeface="Times New Roman" panose="02020603050405020304" pitchFamily="18" charset="0"/>
              </a:rPr>
              <a:t>Real-time Sentiment Analysis: Utilizes advanced NLP techniques to analyze YouTube comments in real-time, providing instant insights into viewer sentiments.</a:t>
            </a:r>
          </a:p>
          <a:p>
            <a:r>
              <a:rPr lang="en-US" sz="2400" dirty="0">
                <a:latin typeface="Times New Roman" panose="02020603050405020304" pitchFamily="18" charset="0"/>
                <a:cs typeface="Times New Roman" panose="02020603050405020304" pitchFamily="18" charset="0"/>
              </a:rPr>
              <a:t>Detection Methods: Incorporates rule-based and statistical NLP algorithms to detect and classify sentiments as positive, negative, or neutral.</a:t>
            </a:r>
          </a:p>
          <a:p>
            <a:r>
              <a:rPr lang="en-US" sz="2400" dirty="0">
                <a:latin typeface="Times New Roman" panose="02020603050405020304" pitchFamily="18" charset="0"/>
                <a:cs typeface="Times New Roman" panose="02020603050405020304" pitchFamily="18" charset="0"/>
              </a:rPr>
              <a:t>Flexible Deployment: Can be deployed via cloud-based software applications, standalone hardware appliances, or virtual appliances, ensuring adaptability to diverse infrastructures.</a:t>
            </a:r>
            <a:endParaRPr lang="en-IN"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E1ED7DB-2CF7-8C0B-C107-63FA454C2680}"/>
              </a:ext>
            </a:extLst>
          </p:cNvPr>
          <p:cNvSpPr>
            <a:spLocks noGrp="1"/>
          </p:cNvSpPr>
          <p:nvPr>
            <p:ph type="sldNum" sz="quarter" idx="12"/>
          </p:nvPr>
        </p:nvSpPr>
        <p:spPr/>
        <p:txBody>
          <a:bodyPr/>
          <a:lstStyle/>
          <a:p>
            <a:fld id="{05DD08D8-B32A-4000-A19F-399103995130}" type="slidenum">
              <a:rPr lang="en-IN" smtClean="0"/>
              <a:t>4</a:t>
            </a:fld>
            <a:endParaRPr lang="en-IN"/>
          </a:p>
        </p:txBody>
      </p:sp>
    </p:spTree>
    <p:extLst>
      <p:ext uri="{BB962C8B-B14F-4D97-AF65-F5344CB8AC3E}">
        <p14:creationId xmlns:p14="http://schemas.microsoft.com/office/powerpoint/2010/main" val="185625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224CA96-2E28-D2DE-CCE6-C0008B3CE67A}"/>
              </a:ext>
            </a:extLst>
          </p:cNvPr>
          <p:cNvSpPr txBox="1"/>
          <p:nvPr/>
        </p:nvSpPr>
        <p:spPr>
          <a:xfrm flipH="1">
            <a:off x="506258" y="2913596"/>
            <a:ext cx="8710603" cy="959430"/>
          </a:xfrm>
          <a:prstGeom prst="rect">
            <a:avLst/>
          </a:prstGeom>
          <a:noFill/>
        </p:spPr>
        <p:txBody>
          <a:bodyPr wrap="square" rtlCol="0">
            <a:spAutoFit/>
          </a:bodyPr>
          <a:lstStyle/>
          <a:p>
            <a:pPr marR="165100" algn="just">
              <a:lnSpc>
                <a:spcPct val="107000"/>
              </a:lnSpc>
              <a:spcAft>
                <a:spcPts val="800"/>
              </a:spcAft>
            </a:pPr>
            <a:r>
              <a:rPr lang="en-IN"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59B86003-F4F0-0A55-14DB-EB00216263EB}"/>
              </a:ext>
            </a:extLst>
          </p:cNvPr>
          <p:cNvSpPr>
            <a:spLocks noGrp="1"/>
          </p:cNvSpPr>
          <p:nvPr>
            <p:ph type="title"/>
          </p:nvPr>
        </p:nvSpPr>
        <p:spPr>
          <a:xfrm>
            <a:off x="506258" y="1025171"/>
            <a:ext cx="8361381" cy="959430"/>
          </a:xfrm>
        </p:spPr>
        <p:txBody>
          <a:bodyPr>
            <a:noAutofit/>
          </a:bodyPr>
          <a:lstStyle/>
          <a:p>
            <a:r>
              <a:rPr lang="en-IN" sz="3000" dirty="0">
                <a:latin typeface="Times New Roman" panose="02020603050405020304" pitchFamily="18" charset="0"/>
                <a:cs typeface="Times New Roman" panose="02020603050405020304" pitchFamily="18" charset="0"/>
              </a:rPr>
              <a:t>TECHNOLOGIES AND METHODOLOGY USED :</a:t>
            </a:r>
            <a:br>
              <a:rPr lang="en-IN" sz="2800" dirty="0"/>
            </a:br>
            <a:br>
              <a:rPr lang="en-IN" sz="2800" dirty="0"/>
            </a:br>
            <a:endParaRPr lang="en-IN" sz="2800" dirty="0"/>
          </a:p>
        </p:txBody>
      </p:sp>
      <p:sp>
        <p:nvSpPr>
          <p:cNvPr id="4" name="Content Placeholder 3">
            <a:extLst>
              <a:ext uri="{FF2B5EF4-FFF2-40B4-BE49-F238E27FC236}">
                <a16:creationId xmlns:a16="http://schemas.microsoft.com/office/drawing/2014/main" id="{5BFD0BAC-FFE1-1C01-42E4-C539536C6D00}"/>
              </a:ext>
            </a:extLst>
          </p:cNvPr>
          <p:cNvSpPr>
            <a:spLocks noGrp="1"/>
          </p:cNvSpPr>
          <p:nvPr>
            <p:ph idx="1"/>
          </p:nvPr>
        </p:nvSpPr>
        <p:spPr>
          <a:xfrm>
            <a:off x="632012" y="1871832"/>
            <a:ext cx="7879976" cy="3684766"/>
          </a:xfrm>
        </p:spPr>
        <p:txBody>
          <a:bodyPr>
            <a:normAutofit fontScale="62500" lnSpcReduction="20000"/>
          </a:bodyPr>
          <a:lstStyle/>
          <a:p>
            <a:pPr marL="0" indent="0">
              <a:buNone/>
            </a:pPr>
            <a:r>
              <a:rPr lang="en-IN" sz="4500" u="sng" dirty="0">
                <a:latin typeface="Times New Roman" panose="02020603050405020304" pitchFamily="18" charset="0"/>
                <a:cs typeface="Times New Roman" panose="02020603050405020304" pitchFamily="18" charset="0"/>
              </a:rPr>
              <a:t>3.1 Natural Language Processing (NLP)</a:t>
            </a:r>
          </a:p>
          <a:p>
            <a:pPr marL="0" indent="0">
              <a:buNone/>
            </a:pPr>
            <a:endParaRPr lang="en-US" dirty="0"/>
          </a:p>
          <a:p>
            <a:r>
              <a:rPr lang="en-US" dirty="0">
                <a:latin typeface="Times New Roman" panose="02020603050405020304" pitchFamily="18" charset="0"/>
                <a:cs typeface="Times New Roman" panose="02020603050405020304" pitchFamily="18" charset="0"/>
              </a:rPr>
              <a:t>NLP, a subfield of artificial intelligence, deals with the interaction between computers and human language. Its primary goal is to enable computers to understand, interpret, and generate human language in a meaningful way. NLP involves various tasks such as text classification, sentiment analysis, named entity recognition, and more. </a:t>
            </a:r>
          </a:p>
          <a:p>
            <a:r>
              <a:rPr lang="en-US" dirty="0">
                <a:latin typeface="Times New Roman" panose="02020603050405020304" pitchFamily="18" charset="0"/>
                <a:cs typeface="Times New Roman" panose="02020603050405020304" pitchFamily="18" charset="0"/>
              </a:rPr>
              <a:t>TextBlob is a powerful Python library that simplifies NLP tasks by providing easy-to-use APIs and pre-trained models. Sentiment analysis, one of the common applications of NLP, involves analyzing text to determine the sentiment expressed, whether it's positive, negative, or neutral.</a:t>
            </a:r>
            <a:endParaRPr lang="en-IN"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E4C5B0B-C8E4-083E-3743-3E25B4667FC7}"/>
              </a:ext>
            </a:extLst>
          </p:cNvPr>
          <p:cNvSpPr>
            <a:spLocks noGrp="1"/>
          </p:cNvSpPr>
          <p:nvPr>
            <p:ph type="sldNum" sz="quarter" idx="12"/>
          </p:nvPr>
        </p:nvSpPr>
        <p:spPr/>
        <p:txBody>
          <a:bodyPr/>
          <a:lstStyle/>
          <a:p>
            <a:fld id="{05DD08D8-B32A-4000-A19F-399103995130}" type="slidenum">
              <a:rPr lang="en-IN" smtClean="0"/>
              <a:t>5</a:t>
            </a:fld>
            <a:endParaRPr lang="en-IN"/>
          </a:p>
        </p:txBody>
      </p:sp>
    </p:spTree>
    <p:extLst>
      <p:ext uri="{BB962C8B-B14F-4D97-AF65-F5344CB8AC3E}">
        <p14:creationId xmlns:p14="http://schemas.microsoft.com/office/powerpoint/2010/main" val="29842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AE07-D22E-10F8-5AEB-29DFF18177A9}"/>
              </a:ext>
            </a:extLst>
          </p:cNvPr>
          <p:cNvSpPr>
            <a:spLocks noGrp="1"/>
          </p:cNvSpPr>
          <p:nvPr>
            <p:ph type="title"/>
          </p:nvPr>
        </p:nvSpPr>
        <p:spPr>
          <a:xfrm>
            <a:off x="457200" y="912028"/>
            <a:ext cx="3749040" cy="1143000"/>
          </a:xfrm>
        </p:spPr>
        <p:txBody>
          <a:bodyPr>
            <a:normAutofit/>
          </a:bodyPr>
          <a:lstStyle/>
          <a:p>
            <a:r>
              <a:rPr lang="en-US" sz="3000" u="sng" dirty="0">
                <a:latin typeface="Times New Roman" panose="02020603050405020304" pitchFamily="18" charset="0"/>
                <a:cs typeface="Times New Roman" panose="02020603050405020304" pitchFamily="18" charset="0"/>
              </a:rPr>
              <a:t>3.2 YouTube Data API</a:t>
            </a:r>
          </a:p>
        </p:txBody>
      </p:sp>
      <p:sp>
        <p:nvSpPr>
          <p:cNvPr id="3" name="Content Placeholder 2">
            <a:extLst>
              <a:ext uri="{FF2B5EF4-FFF2-40B4-BE49-F238E27FC236}">
                <a16:creationId xmlns:a16="http://schemas.microsoft.com/office/drawing/2014/main" id="{3AF2E1AB-95F1-9042-0EF6-E018F5CD39D8}"/>
              </a:ext>
            </a:extLst>
          </p:cNvPr>
          <p:cNvSpPr>
            <a:spLocks noGrp="1"/>
          </p:cNvSpPr>
          <p:nvPr>
            <p:ph idx="1"/>
          </p:nvPr>
        </p:nvSpPr>
        <p:spPr>
          <a:xfrm>
            <a:off x="457200" y="2055028"/>
            <a:ext cx="8331798" cy="4301322"/>
          </a:xfrm>
        </p:spPr>
        <p:txBody>
          <a:bodyPr>
            <a:noAutofit/>
          </a:bodyPr>
          <a:lstStyle/>
          <a:p>
            <a:pPr>
              <a:spcAft>
                <a:spcPts val="12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 YouTube Data API allows developers to programmatically access and manage YouTube data, including videos, channels, and playlists. </a:t>
            </a:r>
          </a:p>
          <a:p>
            <a:pPr>
              <a:spcAft>
                <a:spcPts val="12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It provides methods for retrieving detailed information about YouTube videos, such as title, description, tags, and more.</a:t>
            </a:r>
          </a:p>
          <a:p>
            <a:pPr>
              <a:spcAft>
                <a:spcPts val="12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Developers can also fetch comments posted by users on specific videos using the API. </a:t>
            </a:r>
          </a:p>
          <a:p>
            <a:pPr>
              <a:spcAft>
                <a:spcPts val="12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Additionally, the API offers statistical data about videos, including view count, like count, dislike count, and more.</a:t>
            </a:r>
          </a:p>
          <a:p>
            <a:pPr>
              <a:spcAft>
                <a:spcPts val="12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Integrating the YouTube Data API into applications enables the retrieval and analysis of valuable insights from YouTube's vast content repository.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4160CB-3D05-B880-AC3E-11D20BD72C87}"/>
              </a:ext>
            </a:extLst>
          </p:cNvPr>
          <p:cNvSpPr>
            <a:spLocks noGrp="1"/>
          </p:cNvSpPr>
          <p:nvPr>
            <p:ph type="sldNum" sz="quarter" idx="12"/>
          </p:nvPr>
        </p:nvSpPr>
        <p:spPr>
          <a:xfrm>
            <a:off x="8154296" y="6356350"/>
            <a:ext cx="532504" cy="365125"/>
          </a:xfrm>
        </p:spPr>
        <p:txBody>
          <a:bodyPr/>
          <a:lstStyle/>
          <a:p>
            <a:fld id="{05DD08D8-B32A-4000-A19F-399103995130}" type="slidenum">
              <a:rPr lang="en-IN" smtClean="0"/>
              <a:t>6</a:t>
            </a:fld>
            <a:endParaRPr lang="en-IN" dirty="0"/>
          </a:p>
        </p:txBody>
      </p:sp>
    </p:spTree>
    <p:extLst>
      <p:ext uri="{BB962C8B-B14F-4D97-AF65-F5344CB8AC3E}">
        <p14:creationId xmlns:p14="http://schemas.microsoft.com/office/powerpoint/2010/main" val="369362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D99B19B-784E-95F9-8656-BB6602BA3472}"/>
              </a:ext>
            </a:extLst>
          </p:cNvPr>
          <p:cNvSpPr>
            <a:spLocks noGrp="1"/>
          </p:cNvSpPr>
          <p:nvPr>
            <p:ph type="title"/>
          </p:nvPr>
        </p:nvSpPr>
        <p:spPr>
          <a:xfrm>
            <a:off x="457200" y="798513"/>
            <a:ext cx="3587675" cy="1143000"/>
          </a:xfrm>
        </p:spPr>
        <p:txBody>
          <a:bodyPr>
            <a:normAutofit/>
          </a:bodyPr>
          <a:lstStyle/>
          <a:p>
            <a:r>
              <a:rPr lang="en-IN" sz="3000" u="sng" dirty="0">
                <a:latin typeface="Times New Roman" panose="02020603050405020304" pitchFamily="18" charset="0"/>
                <a:cs typeface="Times New Roman" panose="02020603050405020304" pitchFamily="18" charset="0"/>
              </a:rPr>
              <a:t>3.3 Data Visualization</a:t>
            </a:r>
          </a:p>
        </p:txBody>
      </p:sp>
      <p:sp>
        <p:nvSpPr>
          <p:cNvPr id="3" name="Content Placeholder 2">
            <a:extLst>
              <a:ext uri="{FF2B5EF4-FFF2-40B4-BE49-F238E27FC236}">
                <a16:creationId xmlns:a16="http://schemas.microsoft.com/office/drawing/2014/main" id="{C0DD2950-6887-D150-B3E5-768E6329A5F8}"/>
              </a:ext>
            </a:extLst>
          </p:cNvPr>
          <p:cNvSpPr>
            <a:spLocks noGrp="1"/>
          </p:cNvSpPr>
          <p:nvPr>
            <p:ph idx="1"/>
          </p:nvPr>
        </p:nvSpPr>
        <p:spPr>
          <a:xfrm>
            <a:off x="457200" y="1600200"/>
            <a:ext cx="8229600" cy="4459287"/>
          </a:xfrm>
        </p:spPr>
        <p:txBody>
          <a:bodyPr>
            <a:normAutofit fontScale="92500" lnSpcReduction="20000"/>
          </a:bodyPr>
          <a:lstStyle/>
          <a:p>
            <a:pPr marL="0" indent="0">
              <a:buNone/>
            </a:pPr>
            <a:r>
              <a:rPr lang="en-US" sz="19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nSpc>
                <a:spcPct val="110000"/>
              </a:lnSpc>
            </a:pPr>
            <a:r>
              <a:rPr lang="en-US" sz="2000" dirty="0">
                <a:effectLst/>
                <a:latin typeface="Times New Roman" panose="02020603050405020304" pitchFamily="18" charset="0"/>
                <a:ea typeface="Times New Roman" panose="02020603050405020304" pitchFamily="18" charset="0"/>
              </a:rPr>
              <a:t>Matplotlib, a popular Python library, is used for creating static, animated, and interactive visualizations. It offers a wide range of plotting functions for generating various types of plots, including line plots, scatter plots, histograms, and more.</a:t>
            </a:r>
          </a:p>
          <a:p>
            <a:pPr marL="0" indent="0">
              <a:lnSpc>
                <a:spcPct val="110000"/>
              </a:lnSpc>
              <a:buNone/>
            </a:pPr>
            <a:r>
              <a:rPr lang="en-US" sz="2000" dirty="0">
                <a:effectLst/>
                <a:latin typeface="Times New Roman" panose="02020603050405020304" pitchFamily="18" charset="0"/>
                <a:ea typeface="Times New Roman" panose="02020603050405020304" pitchFamily="18" charset="0"/>
              </a:rPr>
              <a:t> </a:t>
            </a:r>
          </a:p>
          <a:p>
            <a:pPr>
              <a:lnSpc>
                <a:spcPct val="110000"/>
              </a:lnSpc>
            </a:pPr>
            <a:r>
              <a:rPr lang="en-US" sz="2000" dirty="0">
                <a:effectLst/>
                <a:latin typeface="Times New Roman" panose="02020603050405020304" pitchFamily="18" charset="0"/>
                <a:ea typeface="Times New Roman" panose="02020603050405020304" pitchFamily="18" charset="0"/>
              </a:rPr>
              <a:t>Matplotlib provides extensive customization options to control the appearance and style of plots, such as colors, labels, titles, and annotations. </a:t>
            </a:r>
          </a:p>
          <a:p>
            <a:pPr marL="0" indent="0">
              <a:lnSpc>
                <a:spcPct val="110000"/>
              </a:lnSpc>
              <a:buNone/>
            </a:pPr>
            <a:endParaRPr lang="en-US" sz="2000" dirty="0">
              <a:effectLst/>
              <a:latin typeface="Times New Roman" panose="02020603050405020304" pitchFamily="18" charset="0"/>
              <a:ea typeface="Times New Roman" panose="02020603050405020304" pitchFamily="18" charset="0"/>
            </a:endParaRPr>
          </a:p>
          <a:p>
            <a:pPr>
              <a:lnSpc>
                <a:spcPct val="110000"/>
              </a:lnSpc>
            </a:pPr>
            <a:r>
              <a:rPr lang="en-US" sz="2000" dirty="0">
                <a:effectLst/>
                <a:latin typeface="Times New Roman" panose="02020603050405020304" pitchFamily="18" charset="0"/>
                <a:ea typeface="Times New Roman" panose="02020603050405020304" pitchFamily="18" charset="0"/>
              </a:rPr>
              <a:t>With Matplotlib, developers can visualize data to gain insights, identify patterns, and communicate findings effectively. </a:t>
            </a:r>
          </a:p>
          <a:p>
            <a:pPr marL="0" indent="0">
              <a:lnSpc>
                <a:spcPct val="110000"/>
              </a:lnSpc>
              <a:buNone/>
            </a:pPr>
            <a:endParaRPr lang="en-US" sz="2000" dirty="0">
              <a:effectLst/>
              <a:latin typeface="Times New Roman" panose="02020603050405020304" pitchFamily="18" charset="0"/>
              <a:ea typeface="Times New Roman" panose="02020603050405020304" pitchFamily="18" charset="0"/>
            </a:endParaRPr>
          </a:p>
          <a:p>
            <a:pPr>
              <a:lnSpc>
                <a:spcPct val="110000"/>
              </a:lnSpc>
            </a:pPr>
            <a:r>
              <a:rPr lang="en-US" sz="2000" dirty="0">
                <a:effectLst/>
                <a:latin typeface="Times New Roman" panose="02020603050405020304" pitchFamily="18" charset="0"/>
                <a:ea typeface="Times New Roman" panose="02020603050405020304" pitchFamily="18" charset="0"/>
              </a:rPr>
              <a:t>Its versatility and flexibility make it a preferred choice for data visualization tasks across different domains and industries.</a:t>
            </a:r>
            <a:endParaRPr lang="en-IN" sz="20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77D9C9E6-F1FF-5979-0880-9463A4B9DEF4}"/>
              </a:ext>
            </a:extLst>
          </p:cNvPr>
          <p:cNvSpPr>
            <a:spLocks noGrp="1"/>
          </p:cNvSpPr>
          <p:nvPr>
            <p:ph type="sldNum" sz="quarter" idx="12"/>
          </p:nvPr>
        </p:nvSpPr>
        <p:spPr/>
        <p:txBody>
          <a:bodyPr/>
          <a:lstStyle/>
          <a:p>
            <a:fld id="{05DD08D8-B32A-4000-A19F-399103995130}" type="slidenum">
              <a:rPr lang="en-IN" smtClean="0"/>
              <a:t>7</a:t>
            </a:fld>
            <a:endParaRPr lang="en-IN"/>
          </a:p>
        </p:txBody>
      </p:sp>
    </p:spTree>
    <p:extLst>
      <p:ext uri="{BB962C8B-B14F-4D97-AF65-F5344CB8AC3E}">
        <p14:creationId xmlns:p14="http://schemas.microsoft.com/office/powerpoint/2010/main" val="3568949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0407-3791-4D95-66D4-ECF6659409A7}"/>
              </a:ext>
            </a:extLst>
          </p:cNvPr>
          <p:cNvSpPr>
            <a:spLocks noGrp="1"/>
          </p:cNvSpPr>
          <p:nvPr>
            <p:ph type="title"/>
          </p:nvPr>
        </p:nvSpPr>
        <p:spPr>
          <a:xfrm>
            <a:off x="457200" y="450719"/>
            <a:ext cx="5201322" cy="1143000"/>
          </a:xfrm>
        </p:spPr>
        <p:txBody>
          <a:bodyPr>
            <a:normAutofit/>
          </a:bodyPr>
          <a:lstStyle/>
          <a:p>
            <a:r>
              <a:rPr lang="en-IN" sz="3000" u="sng" dirty="0">
                <a:latin typeface="Times New Roman" panose="02020603050405020304" pitchFamily="18" charset="0"/>
                <a:cs typeface="Times New Roman" panose="02020603050405020304" pitchFamily="18" charset="0"/>
              </a:rPr>
              <a:t>3.4 Web Application Framework</a:t>
            </a:r>
          </a:p>
        </p:txBody>
      </p:sp>
      <p:sp>
        <p:nvSpPr>
          <p:cNvPr id="5" name="Content Placeholder 4">
            <a:extLst>
              <a:ext uri="{FF2B5EF4-FFF2-40B4-BE49-F238E27FC236}">
                <a16:creationId xmlns:a16="http://schemas.microsoft.com/office/drawing/2014/main" id="{2F06E800-86BB-3786-3BD3-B80BE397F82A}"/>
              </a:ext>
            </a:extLst>
          </p:cNvPr>
          <p:cNvSpPr>
            <a:spLocks noGrp="1"/>
          </p:cNvSpPr>
          <p:nvPr>
            <p:ph idx="1"/>
          </p:nvPr>
        </p:nvSpPr>
        <p:spPr>
          <a:xfrm>
            <a:off x="457200" y="1464627"/>
            <a:ext cx="8229600" cy="4525963"/>
          </a:xfrm>
        </p:spPr>
        <p:txBody>
          <a:bodyPr>
            <a:noAutofit/>
          </a:bodyPr>
          <a:lstStyle/>
          <a:p>
            <a:r>
              <a:rPr lang="en-US" sz="2000" dirty="0">
                <a:latin typeface="Times New Roman" panose="02020603050405020304" pitchFamily="18" charset="0"/>
                <a:cs typeface="Times New Roman" panose="02020603050405020304" pitchFamily="18" charset="0"/>
              </a:rPr>
              <a:t>Streamlit is a Python library designed for building interactive web applications effortlessly.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simplifies the process of creating web applications by allowing developers to write Python scripts that generate web pages.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Streamlit offers various built-in components and widgets for creating interactive elements, such as buttons, sliders, and text inputs.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Developers can easily integrate data visualization libraries like Matplotlib and Plotly with Streamlit to create dynamic and interactive visualizations.</a:t>
            </a:r>
          </a:p>
          <a:p>
            <a:pPr marL="0" indent="0">
              <a:buNone/>
            </a:pP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Streamlit's fast iteration cycle and real-time updates make it ideal for prototyping, experimenting, and deploying data-driven web applications with ease</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15D684-A3BC-E321-B1A0-3933DB05AB69}"/>
              </a:ext>
            </a:extLst>
          </p:cNvPr>
          <p:cNvSpPr>
            <a:spLocks noGrp="1"/>
          </p:cNvSpPr>
          <p:nvPr>
            <p:ph type="sldNum" sz="quarter" idx="12"/>
          </p:nvPr>
        </p:nvSpPr>
        <p:spPr/>
        <p:txBody>
          <a:bodyPr/>
          <a:lstStyle/>
          <a:p>
            <a:fld id="{05DD08D8-B32A-4000-A19F-399103995130}" type="slidenum">
              <a:rPr lang="en-IN" smtClean="0"/>
              <a:t>8</a:t>
            </a:fld>
            <a:endParaRPr lang="en-IN"/>
          </a:p>
        </p:txBody>
      </p:sp>
    </p:spTree>
    <p:extLst>
      <p:ext uri="{BB962C8B-B14F-4D97-AF65-F5344CB8AC3E}">
        <p14:creationId xmlns:p14="http://schemas.microsoft.com/office/powerpoint/2010/main" val="1989849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4CFA-B6E5-C3B2-3315-A7373D6F2631}"/>
              </a:ext>
            </a:extLst>
          </p:cNvPr>
          <p:cNvSpPr>
            <a:spLocks noGrp="1"/>
          </p:cNvSpPr>
          <p:nvPr>
            <p:ph type="title"/>
          </p:nvPr>
        </p:nvSpPr>
        <p:spPr>
          <a:xfrm>
            <a:off x="457200" y="1072218"/>
            <a:ext cx="8229600" cy="94352"/>
          </a:xfrm>
        </p:spPr>
        <p:txBody>
          <a:bodyPr>
            <a:normAutofit fontScale="90000"/>
          </a:bodyPr>
          <a:lstStyle/>
          <a:p>
            <a:r>
              <a:rPr lang="en-IN" dirty="0">
                <a:latin typeface="Times New Roman" panose="02020603050405020304" pitchFamily="18" charset="0"/>
                <a:cs typeface="Times New Roman" panose="02020603050405020304" pitchFamily="18" charset="0"/>
              </a:rPr>
              <a:t>CODE OVERVIEW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40C862E-E55B-0A09-96AF-5C3BA4DCD84F}"/>
              </a:ext>
            </a:extLst>
          </p:cNvPr>
          <p:cNvPicPr>
            <a:picLocks noGrp="1" noChangeAspect="1"/>
          </p:cNvPicPr>
          <p:nvPr>
            <p:ph idx="1"/>
          </p:nvPr>
        </p:nvPicPr>
        <p:blipFill>
          <a:blip r:embed="rId2"/>
          <a:stretch>
            <a:fillRect/>
          </a:stretch>
        </p:blipFill>
        <p:spPr>
          <a:xfrm>
            <a:off x="457200" y="4125991"/>
            <a:ext cx="8229600" cy="2482200"/>
          </a:xfrm>
        </p:spPr>
      </p:pic>
      <p:sp>
        <p:nvSpPr>
          <p:cNvPr id="4" name="Slide Number Placeholder 3">
            <a:extLst>
              <a:ext uri="{FF2B5EF4-FFF2-40B4-BE49-F238E27FC236}">
                <a16:creationId xmlns:a16="http://schemas.microsoft.com/office/drawing/2014/main" id="{6315D684-A3BC-E321-B1A0-3933DB05AB69}"/>
              </a:ext>
            </a:extLst>
          </p:cNvPr>
          <p:cNvSpPr>
            <a:spLocks noGrp="1"/>
          </p:cNvSpPr>
          <p:nvPr>
            <p:ph type="sldNum" sz="quarter" idx="12"/>
          </p:nvPr>
        </p:nvSpPr>
        <p:spPr/>
        <p:txBody>
          <a:bodyPr/>
          <a:lstStyle/>
          <a:p>
            <a:fld id="{05DD08D8-B32A-4000-A19F-399103995130}" type="slidenum">
              <a:rPr lang="en-IN" smtClean="0"/>
              <a:t>9</a:t>
            </a:fld>
            <a:endParaRPr lang="en-IN"/>
          </a:p>
        </p:txBody>
      </p:sp>
      <p:sp>
        <p:nvSpPr>
          <p:cNvPr id="9" name="Content Placeholder 8">
            <a:extLst>
              <a:ext uri="{FF2B5EF4-FFF2-40B4-BE49-F238E27FC236}">
                <a16:creationId xmlns:a16="http://schemas.microsoft.com/office/drawing/2014/main" id="{5BADF194-427B-4573-2B83-D53A4326EE71}"/>
              </a:ext>
            </a:extLst>
          </p:cNvPr>
          <p:cNvSpPr>
            <a:spLocks noGrp="1"/>
          </p:cNvSpPr>
          <p:nvPr>
            <p:ph idx="4294967295"/>
          </p:nvPr>
        </p:nvSpPr>
        <p:spPr>
          <a:xfrm>
            <a:off x="457200" y="1546634"/>
            <a:ext cx="8229600" cy="4587141"/>
          </a:xfrm>
        </p:spPr>
        <p:txBody>
          <a:bodyPr>
            <a:normAutofit/>
          </a:bodyPr>
          <a:lstStyle/>
          <a:p>
            <a:pPr marL="0" indent="0">
              <a:buNone/>
            </a:pPr>
            <a:r>
              <a:rPr lang="en-IN" sz="3000" u="sng" dirty="0">
                <a:latin typeface="Times New Roman" panose="02020603050405020304" pitchFamily="18" charset="0"/>
                <a:cs typeface="Times New Roman" panose="02020603050405020304" pitchFamily="18" charset="0"/>
              </a:rPr>
              <a:t>4.1 Video URL Extraction</a:t>
            </a:r>
            <a:endParaRPr lang="en-US" sz="3000" u="sng" dirty="0"/>
          </a:p>
          <a:p>
            <a:r>
              <a:rPr lang="en-US" sz="1800" dirty="0"/>
              <a:t>In this part of the code, regular expressions (regex) are used to extract video IDs from YouTube video URLs. Regex patterns are applied to extract the video ID from the URL provided by the user.</a:t>
            </a:r>
          </a:p>
          <a:p>
            <a:r>
              <a:rPr lang="en-US" sz="1800" dirty="0"/>
              <a:t>Implementation: The extract_video_id function uses regex to extract the video ID from the YouTube video URL. It checks for patterns like v=VIDEO_ID or be/VIDEO_ID to identify and extract the video ID.</a:t>
            </a:r>
            <a:endParaRPr lang="en-IN" sz="1800" dirty="0"/>
          </a:p>
        </p:txBody>
      </p:sp>
    </p:spTree>
    <p:extLst>
      <p:ext uri="{BB962C8B-B14F-4D97-AF65-F5344CB8AC3E}">
        <p14:creationId xmlns:p14="http://schemas.microsoft.com/office/powerpoint/2010/main" val="3448437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1486</Words>
  <Application>Microsoft Office PowerPoint</Application>
  <PresentationFormat>On-screen Show (4:3)</PresentationFormat>
  <Paragraphs>115</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Office Theme</vt:lpstr>
      <vt:lpstr>SEMANTIC ANALYSIS OF YOUTUBE COMMENTS</vt:lpstr>
      <vt:lpstr> </vt:lpstr>
      <vt:lpstr>AIM</vt:lpstr>
      <vt:lpstr>INTRODUCTION </vt:lpstr>
      <vt:lpstr>TECHNOLOGIES AND METHODOLOGY USED :  </vt:lpstr>
      <vt:lpstr>3.2 YouTube Data API</vt:lpstr>
      <vt:lpstr>3.3 Data Visualization</vt:lpstr>
      <vt:lpstr>3.4 Web Application Framework</vt:lpstr>
      <vt:lpstr>CODE OVERVIEW  </vt:lpstr>
      <vt:lpstr>4.2 API Requests</vt:lpstr>
      <vt:lpstr>4.3 Sentiment Analysis</vt:lpstr>
      <vt:lpstr>4.4 Sentiment Metrics Calculation</vt:lpstr>
      <vt:lpstr>4.5 Data Visualization</vt:lpstr>
      <vt:lpstr>Web Application Framework</vt:lpstr>
      <vt:lpstr>RESULT</vt:lpstr>
      <vt:lpstr>ADVANTAGES</vt:lpstr>
      <vt:lpstr>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SKINTELLIGENT</dc:title>
  <dc:creator>Chinmay Ankolekar</dc:creator>
  <cp:lastModifiedBy>sayanth p m</cp:lastModifiedBy>
  <cp:revision>27</cp:revision>
  <dcterms:modified xsi:type="dcterms:W3CDTF">2024-06-01T03:36:24Z</dcterms:modified>
</cp:coreProperties>
</file>