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February 24,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8978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February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37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February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934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February 24,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2496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February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4031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February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8123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February 24,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7256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February 24,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9012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February 24,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787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February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364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February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8735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February 24,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771381662"/>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ypi.org/project/pycaret/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48ECC-1D8B-46BF-A048-BBC652AD6F1E}"/>
              </a:ext>
            </a:extLst>
          </p:cNvPr>
          <p:cNvSpPr>
            <a:spLocks noGrp="1"/>
          </p:cNvSpPr>
          <p:nvPr>
            <p:ph type="ctrTitle"/>
          </p:nvPr>
        </p:nvSpPr>
        <p:spPr>
          <a:xfrm>
            <a:off x="720000" y="720000"/>
            <a:ext cx="5015638" cy="2804400"/>
          </a:xfrm>
        </p:spPr>
        <p:txBody>
          <a:bodyPr>
            <a:normAutofit fontScale="90000"/>
          </a:bodyPr>
          <a:lstStyle/>
          <a:p>
            <a:pPr>
              <a:lnSpc>
                <a:spcPct val="90000"/>
              </a:lnSpc>
            </a:pPr>
            <a:r>
              <a:rPr lang="en-IN" sz="5400" b="1" dirty="0"/>
              <a:t>Anomaly Detection using </a:t>
            </a:r>
            <a:r>
              <a:rPr lang="en-IN" sz="5400" b="1" dirty="0" err="1"/>
              <a:t>PyCaret</a:t>
            </a:r>
            <a:r>
              <a:rPr lang="en-IN" sz="5400" b="1" dirty="0"/>
              <a:t> Library</a:t>
            </a:r>
            <a:br>
              <a:rPr lang="en-IN" sz="4800" dirty="0"/>
            </a:br>
            <a:endParaRPr lang="en-IN" sz="4800" dirty="0"/>
          </a:p>
        </p:txBody>
      </p:sp>
      <p:pic>
        <p:nvPicPr>
          <p:cNvPr id="4" name="Picture 2">
            <a:extLst>
              <a:ext uri="{FF2B5EF4-FFF2-40B4-BE49-F238E27FC236}">
                <a16:creationId xmlns:a16="http://schemas.microsoft.com/office/drawing/2014/main" id="{D1D8A4F4-6902-40FC-8072-A11C323FCCDB}"/>
              </a:ext>
            </a:extLst>
          </p:cNvPr>
          <p:cNvPicPr>
            <a:picLocks noChangeAspect="1"/>
          </p:cNvPicPr>
          <p:nvPr/>
        </p:nvPicPr>
        <p:blipFill rotWithShape="1">
          <a:blip r:embed="rId2"/>
          <a:srcRect l="29113" r="13704"/>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
        <p:nvSpPr>
          <p:cNvPr id="5" name="TextBox 4">
            <a:extLst>
              <a:ext uri="{FF2B5EF4-FFF2-40B4-BE49-F238E27FC236}">
                <a16:creationId xmlns:a16="http://schemas.microsoft.com/office/drawing/2014/main" id="{FCE06E34-3F7B-445D-949C-5728B8DEAF3D}"/>
              </a:ext>
            </a:extLst>
          </p:cNvPr>
          <p:cNvSpPr txBox="1"/>
          <p:nvPr/>
        </p:nvSpPr>
        <p:spPr>
          <a:xfrm>
            <a:off x="2204720" y="6488668"/>
            <a:ext cx="2682240" cy="369332"/>
          </a:xfrm>
          <a:prstGeom prst="rect">
            <a:avLst/>
          </a:prstGeom>
          <a:noFill/>
        </p:spPr>
        <p:txBody>
          <a:bodyPr wrap="square" rtlCol="0">
            <a:spAutoFit/>
          </a:bodyPr>
          <a:lstStyle/>
          <a:p>
            <a:r>
              <a:rPr lang="en-IN" dirty="0"/>
              <a:t>Sayantika Ghosh</a:t>
            </a:r>
          </a:p>
        </p:txBody>
      </p:sp>
    </p:spTree>
    <p:extLst>
      <p:ext uri="{BB962C8B-B14F-4D97-AF65-F5344CB8AC3E}">
        <p14:creationId xmlns:p14="http://schemas.microsoft.com/office/powerpoint/2010/main" val="270466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6AFE-22C2-40F6-88B3-D9C1A90D15EF}"/>
              </a:ext>
            </a:extLst>
          </p:cNvPr>
          <p:cNvSpPr>
            <a:spLocks noGrp="1"/>
          </p:cNvSpPr>
          <p:nvPr>
            <p:ph type="title"/>
          </p:nvPr>
        </p:nvSpPr>
        <p:spPr/>
        <p:txBody>
          <a:bodyPr>
            <a:normAutofit/>
          </a:bodyPr>
          <a:lstStyle/>
          <a:p>
            <a:r>
              <a:rPr lang="en-IN" sz="4400" b="1" dirty="0" err="1"/>
              <a:t>PyCaret</a:t>
            </a:r>
            <a:r>
              <a:rPr lang="en-IN" sz="4400" b="1" dirty="0"/>
              <a:t> Library</a:t>
            </a:r>
          </a:p>
        </p:txBody>
      </p:sp>
      <p:sp>
        <p:nvSpPr>
          <p:cNvPr id="3" name="Content Placeholder 2">
            <a:extLst>
              <a:ext uri="{FF2B5EF4-FFF2-40B4-BE49-F238E27FC236}">
                <a16:creationId xmlns:a16="http://schemas.microsoft.com/office/drawing/2014/main" id="{A5678AE7-D03E-44DA-BF61-5540B9C1640B}"/>
              </a:ext>
            </a:extLst>
          </p:cNvPr>
          <p:cNvSpPr>
            <a:spLocks noGrp="1"/>
          </p:cNvSpPr>
          <p:nvPr>
            <p:ph idx="1"/>
          </p:nvPr>
        </p:nvSpPr>
        <p:spPr>
          <a:xfrm>
            <a:off x="743678" y="1658545"/>
            <a:ext cx="10728325" cy="4580255"/>
          </a:xfrm>
        </p:spPr>
        <p:txBody>
          <a:bodyPr>
            <a:normAutofit/>
          </a:bodyPr>
          <a:lstStyle/>
          <a:p>
            <a:endParaRPr lang="en-IN" dirty="0"/>
          </a:p>
          <a:p>
            <a:pPr algn="just"/>
            <a:r>
              <a:rPr lang="en-US" sz="2400" b="0" i="0" dirty="0" err="1">
                <a:solidFill>
                  <a:schemeClr val="tx1">
                    <a:lumMod val="65000"/>
                  </a:schemeClr>
                </a:solidFill>
                <a:effectLst/>
                <a:latin typeface="Calibri" panose="020F0502020204030204" pitchFamily="34" charset="0"/>
                <a:cs typeface="Calibri" panose="020F0502020204030204" pitchFamily="34" charset="0"/>
              </a:rPr>
              <a:t>PyCaret</a:t>
            </a:r>
            <a:r>
              <a:rPr lang="en-US" sz="2400" b="0" i="0" dirty="0">
                <a:solidFill>
                  <a:schemeClr val="tx1">
                    <a:lumMod val="65000"/>
                  </a:schemeClr>
                </a:solidFill>
                <a:effectLst/>
                <a:latin typeface="Calibri" panose="020F0502020204030204" pitchFamily="34" charset="0"/>
                <a:cs typeface="Calibri" panose="020F0502020204030204" pitchFamily="34" charset="0"/>
              </a:rPr>
              <a:t> is an open-source, low-code machine learning library in Python that automates machine learning workflow with simple and easy implementation.</a:t>
            </a:r>
          </a:p>
          <a:p>
            <a:pPr algn="just"/>
            <a:r>
              <a:rPr lang="en-US" sz="2400" dirty="0">
                <a:solidFill>
                  <a:schemeClr val="tx1">
                    <a:lumMod val="65000"/>
                  </a:schemeClr>
                </a:solidFill>
                <a:latin typeface="Calibri" panose="020F0502020204030204" pitchFamily="34" charset="0"/>
                <a:cs typeface="Calibri" panose="020F0502020204030204" pitchFamily="34" charset="0"/>
              </a:rPr>
              <a:t>It</a:t>
            </a:r>
            <a:r>
              <a:rPr lang="en-US" sz="2400" b="0" i="0" dirty="0">
                <a:solidFill>
                  <a:schemeClr val="tx1">
                    <a:lumMod val="65000"/>
                  </a:schemeClr>
                </a:solidFill>
                <a:effectLst/>
                <a:latin typeface="Calibri" panose="020F0502020204030204" pitchFamily="34" charset="0"/>
                <a:cs typeface="Calibri" panose="020F0502020204030204" pitchFamily="34" charset="0"/>
              </a:rPr>
              <a:t> is essentially a Python wrapper around several machine learning libraries and frameworks such as </a:t>
            </a:r>
            <a:r>
              <a:rPr lang="en-US" sz="2400" b="0" i="0" u="none" strike="noStrike" dirty="0">
                <a:solidFill>
                  <a:schemeClr val="tx1">
                    <a:lumMod val="65000"/>
                  </a:schemeClr>
                </a:solidFill>
                <a:effectLst/>
                <a:latin typeface="Calibri" panose="020F0502020204030204" pitchFamily="34" charset="0"/>
                <a:cs typeface="Calibri" panose="020F0502020204030204" pitchFamily="34" charset="0"/>
              </a:rPr>
              <a:t>scikitlearn</a:t>
            </a:r>
            <a:r>
              <a:rPr lang="en-US" sz="2400" b="0" i="0" dirty="0">
                <a:solidFill>
                  <a:schemeClr val="tx1">
                    <a:lumMod val="65000"/>
                  </a:schemeClr>
                </a:solidFill>
                <a:effectLst/>
                <a:latin typeface="Calibri" panose="020F0502020204030204" pitchFamily="34" charset="0"/>
                <a:cs typeface="Calibri" panose="020F0502020204030204" pitchFamily="34" charset="0"/>
              </a:rPr>
              <a:t>,  </a:t>
            </a:r>
            <a:r>
              <a:rPr lang="en-US" sz="2400" b="0" i="0" u="none" strike="noStrike" dirty="0">
                <a:solidFill>
                  <a:schemeClr val="tx1">
                    <a:lumMod val="65000"/>
                  </a:schemeClr>
                </a:solidFill>
                <a:effectLst/>
                <a:latin typeface="Calibri" panose="020F0502020204030204" pitchFamily="34" charset="0"/>
                <a:cs typeface="Calibri" panose="020F0502020204030204" pitchFamily="34" charset="0"/>
              </a:rPr>
              <a:t>XGBoost</a:t>
            </a:r>
            <a:r>
              <a:rPr lang="en-US" sz="2400" u="none" strike="noStrike" dirty="0">
                <a:solidFill>
                  <a:schemeClr val="tx1">
                    <a:lumMod val="65000"/>
                  </a:schemeClr>
                </a:solidFill>
                <a:latin typeface="Calibri" panose="020F0502020204030204" pitchFamily="34" charset="0"/>
                <a:cs typeface="Calibri" panose="020F0502020204030204" pitchFamily="34" charset="0"/>
              </a:rPr>
              <a:t>, and many others</a:t>
            </a:r>
            <a:r>
              <a:rPr lang="en-US" sz="2400" b="0" i="0" dirty="0">
                <a:solidFill>
                  <a:schemeClr val="tx1">
                    <a:lumMod val="65000"/>
                  </a:schemeClr>
                </a:solidFill>
                <a:effectLst/>
                <a:latin typeface="Calibri" panose="020F0502020204030204" pitchFamily="34" charset="0"/>
                <a:cs typeface="Calibri" panose="020F0502020204030204" pitchFamily="34" charset="0"/>
              </a:rPr>
              <a:t>.</a:t>
            </a:r>
          </a:p>
          <a:p>
            <a:pPr algn="just"/>
            <a:r>
              <a:rPr lang="en-US" sz="2400" dirty="0">
                <a:solidFill>
                  <a:schemeClr val="tx1">
                    <a:lumMod val="65000"/>
                  </a:schemeClr>
                </a:solidFill>
                <a:latin typeface="Calibri" panose="020F0502020204030204" pitchFamily="34" charset="0"/>
                <a:cs typeface="Calibri" panose="020F0502020204030204" pitchFamily="34" charset="0"/>
              </a:rPr>
              <a:t>It includes several modules including that of anomaly detection, regression and classification.</a:t>
            </a:r>
            <a:endParaRPr lang="en-US" sz="2400" b="0" i="0" dirty="0">
              <a:solidFill>
                <a:schemeClr val="tx1">
                  <a:lumMod val="6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793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E8A-765A-4E6B-AA8A-578CD02B8678}"/>
              </a:ext>
            </a:extLst>
          </p:cNvPr>
          <p:cNvSpPr>
            <a:spLocks noGrp="1"/>
          </p:cNvSpPr>
          <p:nvPr>
            <p:ph type="title"/>
          </p:nvPr>
        </p:nvSpPr>
        <p:spPr/>
        <p:txBody>
          <a:bodyPr>
            <a:normAutofit/>
          </a:bodyPr>
          <a:lstStyle/>
          <a:p>
            <a:r>
              <a:rPr lang="en-IN" sz="4400" b="1" dirty="0"/>
              <a:t>Task Performed</a:t>
            </a:r>
          </a:p>
        </p:txBody>
      </p:sp>
      <p:sp>
        <p:nvSpPr>
          <p:cNvPr id="3" name="Content Placeholder 2">
            <a:extLst>
              <a:ext uri="{FF2B5EF4-FFF2-40B4-BE49-F238E27FC236}">
                <a16:creationId xmlns:a16="http://schemas.microsoft.com/office/drawing/2014/main" id="{C2FC4DF9-93B9-4315-908D-3C4608B1DF34}"/>
              </a:ext>
            </a:extLst>
          </p:cNvPr>
          <p:cNvSpPr>
            <a:spLocks noGrp="1"/>
          </p:cNvSpPr>
          <p:nvPr>
            <p:ph idx="1"/>
          </p:nvPr>
        </p:nvSpPr>
        <p:spPr>
          <a:xfrm>
            <a:off x="720000" y="1615440"/>
            <a:ext cx="10728325" cy="4623360"/>
          </a:xfrm>
        </p:spPr>
        <p:txBody>
          <a:bodyPr>
            <a:normAutofit fontScale="92500" lnSpcReduction="20000"/>
          </a:bodyPr>
          <a:lstStyle/>
          <a:p>
            <a:pPr algn="just"/>
            <a:r>
              <a:rPr lang="en-IN" sz="2400" dirty="0">
                <a:latin typeface="Calibri" panose="020F0502020204030204" pitchFamily="34" charset="0"/>
                <a:cs typeface="Calibri" panose="020F0502020204030204" pitchFamily="34" charset="0"/>
              </a:rPr>
              <a:t>Implemented </a:t>
            </a:r>
            <a:r>
              <a:rPr lang="en-IN" sz="2400" dirty="0" err="1">
                <a:latin typeface="Calibri" panose="020F0502020204030204" pitchFamily="34" charset="0"/>
                <a:cs typeface="Calibri" panose="020F0502020204030204" pitchFamily="34" charset="0"/>
              </a:rPr>
              <a:t>pycaret</a:t>
            </a:r>
            <a:r>
              <a:rPr lang="en-IN" sz="2400" dirty="0">
                <a:latin typeface="Calibri" panose="020F0502020204030204" pitchFamily="34" charset="0"/>
                <a:cs typeface="Calibri" panose="020F0502020204030204" pitchFamily="34" charset="0"/>
              </a:rPr>
              <a:t> .anomaly module on NASA milling dataset.</a:t>
            </a:r>
          </a:p>
          <a:p>
            <a:pPr algn="just"/>
            <a:r>
              <a:rPr lang="en-IN" sz="2400" dirty="0">
                <a:latin typeface="Calibri" panose="020F0502020204030204" pitchFamily="34" charset="0"/>
                <a:cs typeface="Calibri" panose="020F0502020204030204" pitchFamily="34" charset="0"/>
              </a:rPr>
              <a:t>Made three different dataset one for average, second for minimum and the third for maximum value out of the 9000 different values given for each feature and compared the anomalous result obtained from these.</a:t>
            </a:r>
          </a:p>
          <a:p>
            <a:pPr algn="just"/>
            <a:r>
              <a:rPr lang="en-IN" sz="2400" dirty="0">
                <a:latin typeface="Calibri" panose="020F0502020204030204" pitchFamily="34" charset="0"/>
                <a:cs typeface="Calibri" panose="020F0502020204030204" pitchFamily="34" charset="0"/>
              </a:rPr>
              <a:t>Implemented three different models for anomaly detection – Isolation Forest, One-Class Support Vector Machines (OCSVM) and K-Nearest </a:t>
            </a:r>
            <a:r>
              <a:rPr lang="en-IN" sz="2400" dirty="0" err="1">
                <a:latin typeface="Calibri" panose="020F0502020204030204" pitchFamily="34" charset="0"/>
                <a:cs typeface="Calibri" panose="020F0502020204030204" pitchFamily="34" charset="0"/>
              </a:rPr>
              <a:t>Neighbor</a:t>
            </a:r>
            <a:r>
              <a:rPr lang="en-IN" sz="2400" dirty="0">
                <a:latin typeface="Calibri" panose="020F0502020204030204" pitchFamily="34" charset="0"/>
                <a:cs typeface="Calibri" panose="020F0502020204030204" pitchFamily="34" charset="0"/>
              </a:rPr>
              <a:t> (KNN) and compared the results obtained from these for a particular random state parameter.</a:t>
            </a:r>
          </a:p>
          <a:p>
            <a:pPr algn="just"/>
            <a:r>
              <a:rPr lang="en-IN" sz="2400" dirty="0">
                <a:latin typeface="Calibri" panose="020F0502020204030204" pitchFamily="34" charset="0"/>
                <a:cs typeface="Calibri" panose="020F0502020204030204" pitchFamily="34" charset="0"/>
              </a:rPr>
              <a:t>Changed the random state parameter to check for whether the anomalous data are consistent throughout or not.</a:t>
            </a:r>
          </a:p>
          <a:p>
            <a:pPr algn="just"/>
            <a:r>
              <a:rPr lang="en-IN" sz="2400" dirty="0">
                <a:latin typeface="Calibri" panose="020F0502020204030204" pitchFamily="34" charset="0"/>
                <a:cs typeface="Calibri" panose="020F0502020204030204" pitchFamily="34" charset="0"/>
              </a:rPr>
              <a:t>Predicted the anomaly labels and implemented classification models on it to get the values of different performance metric for classification such as F1, Recall, Precision, AUC score and also the best classification model for the data.</a:t>
            </a:r>
          </a:p>
          <a:p>
            <a:endParaRPr lang="en-IN" dirty="0"/>
          </a:p>
        </p:txBody>
      </p:sp>
    </p:spTree>
    <p:extLst>
      <p:ext uri="{BB962C8B-B14F-4D97-AF65-F5344CB8AC3E}">
        <p14:creationId xmlns:p14="http://schemas.microsoft.com/office/powerpoint/2010/main" val="278002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C344-3106-42C1-80E4-1ED463ADC8CD}"/>
              </a:ext>
            </a:extLst>
          </p:cNvPr>
          <p:cNvSpPr>
            <a:spLocks noGrp="1"/>
          </p:cNvSpPr>
          <p:nvPr>
            <p:ph type="title"/>
          </p:nvPr>
        </p:nvSpPr>
        <p:spPr/>
        <p:txBody>
          <a:bodyPr>
            <a:normAutofit/>
          </a:bodyPr>
          <a:lstStyle/>
          <a:p>
            <a:r>
              <a:rPr lang="en-IN" sz="4400" b="1" dirty="0"/>
              <a:t>Results Obtained</a:t>
            </a:r>
          </a:p>
        </p:txBody>
      </p:sp>
      <p:sp>
        <p:nvSpPr>
          <p:cNvPr id="3" name="Content Placeholder 2">
            <a:extLst>
              <a:ext uri="{FF2B5EF4-FFF2-40B4-BE49-F238E27FC236}">
                <a16:creationId xmlns:a16="http://schemas.microsoft.com/office/drawing/2014/main" id="{4308A875-AA58-4B0D-A892-6940712B1245}"/>
              </a:ext>
            </a:extLst>
          </p:cNvPr>
          <p:cNvSpPr>
            <a:spLocks noGrp="1"/>
          </p:cNvSpPr>
          <p:nvPr>
            <p:ph idx="1"/>
          </p:nvPr>
        </p:nvSpPr>
        <p:spPr>
          <a:xfrm>
            <a:off x="731837" y="1815312"/>
            <a:ext cx="10728325" cy="3227375"/>
          </a:xfrm>
        </p:spPr>
        <p:txBody>
          <a:bodyPr>
            <a:normAutofit fontScale="92500" lnSpcReduction="20000"/>
          </a:bodyPr>
          <a:lstStyle/>
          <a:p>
            <a:pPr algn="just"/>
            <a:r>
              <a:rPr lang="en-IN" sz="2400" dirty="0">
                <a:latin typeface="Calibri" panose="020F0502020204030204" pitchFamily="34" charset="0"/>
                <a:cs typeface="Calibri" panose="020F0502020204030204" pitchFamily="34" charset="0"/>
              </a:rPr>
              <a:t>Some consistency were found in the training and testing examples which were predicted as anomalous from the minimum, maximum and average dataset.</a:t>
            </a:r>
          </a:p>
          <a:p>
            <a:pPr algn="just"/>
            <a:r>
              <a:rPr lang="en-IN" sz="2400" dirty="0">
                <a:latin typeface="Calibri" panose="020F0502020204030204" pitchFamily="34" charset="0"/>
                <a:cs typeface="Calibri" panose="020F0502020204030204" pitchFamily="34" charset="0"/>
              </a:rPr>
              <a:t>For a particular random state the anomalous prediction were highly consistent for the three different models trained.</a:t>
            </a:r>
          </a:p>
          <a:p>
            <a:pPr algn="just"/>
            <a:r>
              <a:rPr lang="en-IN" sz="2400" dirty="0">
                <a:latin typeface="Calibri" panose="020F0502020204030204" pitchFamily="34" charset="0"/>
                <a:cs typeface="Calibri" panose="020F0502020204030204" pitchFamily="34" charset="0"/>
              </a:rPr>
              <a:t>When the random state parameter was changed the anomalous predictions were different.</a:t>
            </a:r>
          </a:p>
          <a:p>
            <a:pPr algn="just"/>
            <a:r>
              <a:rPr lang="en-IN" sz="2400" dirty="0">
                <a:latin typeface="Calibri" panose="020F0502020204030204" pitchFamily="34" charset="0"/>
                <a:cs typeface="Calibri" panose="020F0502020204030204" pitchFamily="34" charset="0"/>
              </a:rPr>
              <a:t>The classification metric parameter value of F1, recall and precision score were not that high (highest being 0.4) but the accuracy was coming close to one.</a:t>
            </a:r>
          </a:p>
          <a:p>
            <a:endParaRPr lang="en-IN" dirty="0"/>
          </a:p>
          <a:p>
            <a:endParaRPr lang="en-IN" dirty="0"/>
          </a:p>
        </p:txBody>
      </p:sp>
    </p:spTree>
    <p:extLst>
      <p:ext uri="{BB962C8B-B14F-4D97-AF65-F5344CB8AC3E}">
        <p14:creationId xmlns:p14="http://schemas.microsoft.com/office/powerpoint/2010/main" val="110448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203E-77D2-49CF-B138-30DFA480BD13}"/>
              </a:ext>
            </a:extLst>
          </p:cNvPr>
          <p:cNvSpPr>
            <a:spLocks noGrp="1"/>
          </p:cNvSpPr>
          <p:nvPr>
            <p:ph type="title"/>
          </p:nvPr>
        </p:nvSpPr>
        <p:spPr/>
        <p:txBody>
          <a:bodyPr>
            <a:normAutofit/>
          </a:bodyPr>
          <a:lstStyle/>
          <a:p>
            <a:r>
              <a:rPr lang="en-IN" sz="4400" b="1" dirty="0"/>
              <a:t>Future Tasks</a:t>
            </a:r>
          </a:p>
        </p:txBody>
      </p:sp>
      <p:sp>
        <p:nvSpPr>
          <p:cNvPr id="3" name="Content Placeholder 2">
            <a:extLst>
              <a:ext uri="{FF2B5EF4-FFF2-40B4-BE49-F238E27FC236}">
                <a16:creationId xmlns:a16="http://schemas.microsoft.com/office/drawing/2014/main" id="{050BECFD-E797-43B5-B12A-A048F3EB879D}"/>
              </a:ext>
            </a:extLst>
          </p:cNvPr>
          <p:cNvSpPr>
            <a:spLocks noGrp="1"/>
          </p:cNvSpPr>
          <p:nvPr>
            <p:ph idx="1"/>
          </p:nvPr>
        </p:nvSpPr>
        <p:spPr>
          <a:xfrm>
            <a:off x="719997" y="2013280"/>
            <a:ext cx="10728325" cy="3227375"/>
          </a:xfrm>
        </p:spPr>
        <p:txBody>
          <a:bodyPr/>
          <a:lstStyle/>
          <a:p>
            <a:pPr algn="just"/>
            <a:r>
              <a:rPr lang="en-IN" sz="2200" dirty="0">
                <a:latin typeface="Calibri" panose="020F0502020204030204" pitchFamily="34" charset="0"/>
                <a:cs typeface="Calibri" panose="020F0502020204030204" pitchFamily="34" charset="0"/>
              </a:rPr>
              <a:t>To plot the distribution of the various features present in the dataset to check what kind of data has actually been labelled as anomalous.</a:t>
            </a:r>
          </a:p>
          <a:p>
            <a:pPr algn="just"/>
            <a:r>
              <a:rPr lang="en-IN" sz="2200" dirty="0">
                <a:latin typeface="Calibri" panose="020F0502020204030204" pitchFamily="34" charset="0"/>
                <a:cs typeface="Calibri" panose="020F0502020204030204" pitchFamily="34" charset="0"/>
              </a:rPr>
              <a:t>To check whether the data that has been labelled as anomalous in the training data will be labelled as anomalous in the testing data also or not if they are shuffled. Basically to check for how consistent the anomalous predictions are.</a:t>
            </a:r>
          </a:p>
          <a:p>
            <a:pPr algn="just"/>
            <a:r>
              <a:rPr lang="en-IN" sz="2200" dirty="0">
                <a:latin typeface="Calibri" panose="020F0502020204030204" pitchFamily="34" charset="0"/>
                <a:cs typeface="Calibri" panose="020F0502020204030204" pitchFamily="34" charset="0"/>
              </a:rPr>
              <a:t>To check for the reason of the difference in result when the random state parameter is changed and why the performance metric values are not that high.</a:t>
            </a:r>
          </a:p>
          <a:p>
            <a:pPr algn="just"/>
            <a:endParaRPr lang="en-IN" sz="22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84476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CAD0-23E9-4420-BC5B-338763483C93}"/>
              </a:ext>
            </a:extLst>
          </p:cNvPr>
          <p:cNvSpPr>
            <a:spLocks noGrp="1"/>
          </p:cNvSpPr>
          <p:nvPr>
            <p:ph type="title"/>
          </p:nvPr>
        </p:nvSpPr>
        <p:spPr/>
        <p:txBody>
          <a:bodyPr>
            <a:normAutofit/>
          </a:bodyPr>
          <a:lstStyle/>
          <a:p>
            <a:r>
              <a:rPr lang="en-IN" sz="4400" b="1" dirty="0"/>
              <a:t>References</a:t>
            </a:r>
          </a:p>
        </p:txBody>
      </p:sp>
      <p:sp>
        <p:nvSpPr>
          <p:cNvPr id="3" name="Content Placeholder 2">
            <a:extLst>
              <a:ext uri="{FF2B5EF4-FFF2-40B4-BE49-F238E27FC236}">
                <a16:creationId xmlns:a16="http://schemas.microsoft.com/office/drawing/2014/main" id="{6CF67CE2-38BD-42C4-8064-8F5B519F91EF}"/>
              </a:ext>
            </a:extLst>
          </p:cNvPr>
          <p:cNvSpPr>
            <a:spLocks noGrp="1"/>
          </p:cNvSpPr>
          <p:nvPr>
            <p:ph idx="1"/>
          </p:nvPr>
        </p:nvSpPr>
        <p:spPr/>
        <p:txBody>
          <a:bodyPr>
            <a:normAutofit/>
          </a:bodyPr>
          <a:lstStyle/>
          <a:p>
            <a:r>
              <a:rPr lang="en-IN" sz="2400" b="0" i="0" u="sng" dirty="0">
                <a:solidFill>
                  <a:srgbClr val="E9711C"/>
                </a:solidFill>
                <a:effectLst/>
                <a:latin typeface="NexusSerif"/>
                <a:hlinkClick r:id="rId2"/>
              </a:rPr>
              <a:t>https://pypi.org/project/pycaret/2.0/</a:t>
            </a:r>
            <a:endParaRPr lang="en-IN" sz="2400" dirty="0"/>
          </a:p>
        </p:txBody>
      </p:sp>
    </p:spTree>
    <p:extLst>
      <p:ext uri="{BB962C8B-B14F-4D97-AF65-F5344CB8AC3E}">
        <p14:creationId xmlns:p14="http://schemas.microsoft.com/office/powerpoint/2010/main" val="3878204888"/>
      </p:ext>
    </p:extLst>
  </p:cSld>
  <p:clrMapOvr>
    <a:masterClrMapping/>
  </p:clrMapOvr>
</p:sld>
</file>

<file path=ppt/theme/theme1.xml><?xml version="1.0" encoding="utf-8"?>
<a:theme xmlns:a="http://schemas.openxmlformats.org/drawingml/2006/main" name="BlobVTI">
  <a:themeElements>
    <a:clrScheme name="AnalogousFromRegularSeedLeftStep">
      <a:dk1>
        <a:srgbClr val="000000"/>
      </a:dk1>
      <a:lt1>
        <a:srgbClr val="FFFFFF"/>
      </a:lt1>
      <a:dk2>
        <a:srgbClr val="1C2032"/>
      </a:dk2>
      <a:lt2>
        <a:srgbClr val="F1F3F0"/>
      </a:lt2>
      <a:accent1>
        <a:srgbClr val="9A48C8"/>
      </a:accent1>
      <a:accent2>
        <a:srgbClr val="5438B7"/>
      </a:accent2>
      <a:accent3>
        <a:srgbClr val="4861C8"/>
      </a:accent3>
      <a:accent4>
        <a:srgbClr val="3684B6"/>
      </a:accent4>
      <a:accent5>
        <a:srgbClr val="44BDB9"/>
      </a:accent5>
      <a:accent6>
        <a:srgbClr val="36B67D"/>
      </a:accent6>
      <a:hlink>
        <a:srgbClr val="5A9C34"/>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83</TotalTime>
  <Words>411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Calibri</vt:lpstr>
      <vt:lpstr>NexusSerif</vt:lpstr>
      <vt:lpstr>Rockwell Nova Light</vt:lpstr>
      <vt:lpstr>The Hand Extrablack</vt:lpstr>
      <vt:lpstr>BlobVTI</vt:lpstr>
      <vt:lpstr>Anomaly Detection using PyCaret Library </vt:lpstr>
      <vt:lpstr>PyCaret Library</vt:lpstr>
      <vt:lpstr>Task Performed</vt:lpstr>
      <vt:lpstr>Results Obtained</vt:lpstr>
      <vt:lpstr>Future Tasks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using Pycaret Library </dc:title>
  <dc:creator>Sayantika Ghosh</dc:creator>
  <cp:lastModifiedBy>Sayantika Ghosh</cp:lastModifiedBy>
  <cp:revision>10</cp:revision>
  <dcterms:created xsi:type="dcterms:W3CDTF">2021-02-23T23:45:13Z</dcterms:created>
  <dcterms:modified xsi:type="dcterms:W3CDTF">2021-02-24T01:08:27Z</dcterms:modified>
</cp:coreProperties>
</file>