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62" r:id="rId6"/>
    <p:sldId id="264" r:id="rId7"/>
    <p:sldId id="288" r:id="rId8"/>
    <p:sldId id="266" r:id="rId9"/>
    <p:sldId id="267" r:id="rId10"/>
    <p:sldId id="268" r:id="rId11"/>
    <p:sldId id="270" r:id="rId12"/>
    <p:sldId id="271" r:id="rId13"/>
    <p:sldId id="272" r:id="rId14"/>
    <p:sldId id="274" r:id="rId15"/>
    <p:sldId id="287" r:id="rId16"/>
    <p:sldId id="277" r:id="rId17"/>
    <p:sldId id="279" r:id="rId18"/>
    <p:sldId id="280" r:id="rId19"/>
    <p:sldId id="282" r:id="rId20"/>
    <p:sldId id="285" r:id="rId21"/>
    <p:sldId id="286" r:id="rId22"/>
    <p:sldId id="283" r:id="rId23"/>
    <p:sldId id="275" r:id="rId24"/>
    <p:sldId id="284"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1" autoAdjust="0"/>
    <p:restoredTop sz="94660"/>
  </p:normalViewPr>
  <p:slideViewPr>
    <p:cSldViewPr>
      <p:cViewPr>
        <p:scale>
          <a:sx n="63" d="100"/>
          <a:sy n="63" d="100"/>
        </p:scale>
        <p:origin x="1328" y="3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73381DCD-C269-4E6D-9AFB-BECEE2749D18}">
      <dgm:prSet custT="1"/>
      <dgm:spPr>
        <a:noFill/>
        <a:ln>
          <a:solidFill>
            <a:schemeClr val="accent1"/>
          </a:solidFill>
        </a:ln>
      </dgm:spPr>
      <dgm:t>
        <a:bodyPr/>
        <a:lstStyle/>
        <a:p>
          <a:pPr rtl="0"/>
          <a:r>
            <a:rPr lang="en-US" sz="1600" dirty="0">
              <a:solidFill>
                <a:schemeClr val="bg2"/>
              </a:solidFill>
            </a:rPr>
            <a:t>Signal having LOW peaks in BOTH the domains</a:t>
          </a: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dirty="0">
              <a:solidFill>
                <a:schemeClr val="bg2"/>
              </a:solidFill>
            </a:rPr>
            <a:t>INTERMEDIATE CHATTER</a:t>
          </a: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r>
            <a:rPr lang="en-US" sz="1600" dirty="0">
              <a:solidFill>
                <a:schemeClr val="bg2"/>
              </a:solidFill>
            </a:rPr>
            <a:t>Signal having LOW peaks in the TIME domain but having HIGH peaks in the FREQUENCY domain.</a:t>
          </a: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96F225B3-2268-4CB1-9A6D-DD3D78235A90}">
      <dgm:prSet custT="1"/>
      <dgm:spPr>
        <a:solidFill>
          <a:schemeClr val="accent2"/>
        </a:solidFill>
        <a:ln>
          <a:noFill/>
        </a:ln>
      </dgm:spPr>
      <dgm:t>
        <a:bodyPr/>
        <a:lstStyle/>
        <a:p>
          <a:pPr rtl="0"/>
          <a:r>
            <a:rPr lang="en-US" sz="1800" b="1" dirty="0">
              <a:solidFill>
                <a:schemeClr val="bg2"/>
              </a:solidFill>
            </a:rPr>
            <a:t>STABLE OR CHATTER FREE</a:t>
          </a:r>
        </a:p>
      </dgm:t>
    </dgm:pt>
    <dgm:pt modelId="{F7D5E32B-2816-47FB-95E5-01C708BBC493}" type="sibTrans" cxnId="{667C7982-07DA-481C-9497-BB8D1BD54CE6}">
      <dgm:prSet/>
      <dgm:spPr/>
      <dgm:t>
        <a:bodyPr/>
        <a:lstStyle/>
        <a:p>
          <a:endParaRPr lang="en-US" sz="1200"/>
        </a:p>
      </dgm:t>
    </dgm:pt>
    <dgm:pt modelId="{BB73B217-FF8F-4C8F-8CD2-4750708F0382}" type="parTrans" cxnId="{667C7982-07DA-481C-9497-BB8D1BD54CE6}">
      <dgm:prSet/>
      <dgm:spPr/>
      <dgm:t>
        <a:bodyPr/>
        <a:lstStyle/>
        <a:p>
          <a:endParaRPr lang="en-US" sz="1200"/>
        </a:p>
      </dgm:t>
    </dgm:pt>
    <dgm:pt modelId="{0CDF1DFE-EAA2-477B-8413-E267D12F13E8}">
      <dgm:prSet custT="1"/>
      <dgm:spPr>
        <a:solidFill>
          <a:schemeClr val="accent2"/>
        </a:solidFill>
        <a:ln>
          <a:noFill/>
        </a:ln>
      </dgm:spPr>
      <dgm:t>
        <a:bodyPr/>
        <a:lstStyle/>
        <a:p>
          <a:pPr rtl="0"/>
          <a:r>
            <a:rPr lang="en-US" sz="1800" b="1" dirty="0">
              <a:solidFill>
                <a:schemeClr val="bg2"/>
              </a:solidFill>
            </a:rPr>
            <a:t>FULL CHATTER</a:t>
          </a:r>
          <a:endParaRPr lang="en-US" sz="1800" dirty="0">
            <a:solidFill>
              <a:schemeClr val="bg2"/>
            </a:solidFill>
          </a:endParaRPr>
        </a:p>
      </dgm:t>
    </dgm:pt>
    <dgm:pt modelId="{90DAAEA0-CB37-4C91-BC77-6BE6CD66CC69}" type="parTrans" cxnId="{E9201400-9AE6-4857-B09D-DC3297268FD2}">
      <dgm:prSet/>
      <dgm:spPr/>
      <dgm:t>
        <a:bodyPr/>
        <a:lstStyle/>
        <a:p>
          <a:endParaRPr lang="en-IN"/>
        </a:p>
      </dgm:t>
    </dgm:pt>
    <dgm:pt modelId="{BA601748-10C5-45C2-A273-3701C5E6E415}" type="sibTrans" cxnId="{E9201400-9AE6-4857-B09D-DC3297268FD2}">
      <dgm:prSet/>
      <dgm:spPr/>
      <dgm:t>
        <a:bodyPr/>
        <a:lstStyle/>
        <a:p>
          <a:endParaRPr lang="en-IN"/>
        </a:p>
      </dgm:t>
    </dgm:pt>
    <dgm:pt modelId="{538CD2B4-6EA7-40F1-854C-BD7FA678E0B1}">
      <dgm:prSet custT="1"/>
      <dgm:spPr>
        <a:noFill/>
        <a:ln>
          <a:solidFill>
            <a:schemeClr val="accent1"/>
          </a:solidFill>
        </a:ln>
      </dgm:spPr>
      <dgm:t>
        <a:bodyPr/>
        <a:lstStyle/>
        <a:p>
          <a:r>
            <a:rPr lang="en-US" sz="1600" dirty="0">
              <a:solidFill>
                <a:schemeClr val="bg2"/>
              </a:solidFill>
            </a:rPr>
            <a:t>Signal having HIGH peaks in both the domains.</a:t>
          </a:r>
          <a:endParaRPr lang="en-IN" sz="1600" dirty="0"/>
        </a:p>
      </dgm:t>
    </dgm:pt>
    <dgm:pt modelId="{3A0C1BFC-E393-40DF-9918-ECFEFC73C2C3}" type="parTrans" cxnId="{CA98719F-BFD5-498C-876D-B15F47CBA63E}">
      <dgm:prSet/>
      <dgm:spPr/>
      <dgm:t>
        <a:bodyPr/>
        <a:lstStyle/>
        <a:p>
          <a:endParaRPr lang="en-IN"/>
        </a:p>
      </dgm:t>
    </dgm:pt>
    <dgm:pt modelId="{557C96BA-5253-4316-8321-ECE3DD6DC036}" type="sibTrans" cxnId="{CA98719F-BFD5-498C-876D-B15F47CBA63E}">
      <dgm:prSet/>
      <dgm:spPr/>
      <dgm:t>
        <a:bodyPr/>
        <a:lstStyle/>
        <a:p>
          <a:endParaRPr lang="en-IN"/>
        </a:p>
      </dgm:t>
    </dgm:pt>
    <dgm:pt modelId="{E1A4B06D-2F8D-47B9-844E-37D36560F617}">
      <dgm:prSet custT="1"/>
      <dgm:spPr>
        <a:solidFill>
          <a:schemeClr val="accent2"/>
        </a:solidFill>
        <a:ln>
          <a:noFill/>
        </a:ln>
      </dgm:spPr>
      <dgm:t>
        <a:bodyPr/>
        <a:lstStyle/>
        <a:p>
          <a:pPr rtl="0"/>
          <a:r>
            <a:rPr lang="en-IN" sz="1800" b="1" dirty="0">
              <a:solidFill>
                <a:schemeClr val="bg1"/>
              </a:solidFill>
            </a:rPr>
            <a:t>UNKNOWN</a:t>
          </a:r>
        </a:p>
      </dgm:t>
    </dgm:pt>
    <dgm:pt modelId="{7278C39E-52C6-4182-A95E-36E65800FE3E}" type="parTrans" cxnId="{5FBE25BB-E57C-4AE3-BE9D-8EB312A207BE}">
      <dgm:prSet/>
      <dgm:spPr/>
      <dgm:t>
        <a:bodyPr/>
        <a:lstStyle/>
        <a:p>
          <a:endParaRPr lang="en-IN"/>
        </a:p>
      </dgm:t>
    </dgm:pt>
    <dgm:pt modelId="{3E6BF9E2-3899-403B-89C3-2BA4EDE988B5}" type="sibTrans" cxnId="{5FBE25BB-E57C-4AE3-BE9D-8EB312A207BE}">
      <dgm:prSet/>
      <dgm:spPr/>
      <dgm:t>
        <a:bodyPr/>
        <a:lstStyle/>
        <a:p>
          <a:endParaRPr lang="en-IN"/>
        </a:p>
      </dgm:t>
    </dgm:pt>
    <dgm:pt modelId="{97601E85-64BB-4E51-BEC9-0CC171F9551E}">
      <dgm:prSet custT="1"/>
      <dgm:spPr>
        <a:noFill/>
        <a:ln>
          <a:solidFill>
            <a:schemeClr val="accent1"/>
          </a:solidFill>
        </a:ln>
      </dgm:spPr>
      <dgm:t>
        <a:bodyPr/>
        <a:lstStyle/>
        <a:p>
          <a:r>
            <a:rPr lang="en-IN" sz="1600" dirty="0">
              <a:solidFill>
                <a:schemeClr val="bg1"/>
              </a:solidFill>
            </a:rPr>
            <a:t>Any signal that did not fit any of the above criteria.</a:t>
          </a:r>
        </a:p>
      </dgm:t>
    </dgm:pt>
    <dgm:pt modelId="{D4FE6F89-CB89-47EB-B80F-0C4FC3793A15}" type="parTrans" cxnId="{2E79DE50-5E28-4E71-A0A4-EA368A550767}">
      <dgm:prSet/>
      <dgm:spPr/>
      <dgm:t>
        <a:bodyPr/>
        <a:lstStyle/>
        <a:p>
          <a:endParaRPr lang="en-IN"/>
        </a:p>
      </dgm:t>
    </dgm:pt>
    <dgm:pt modelId="{B62E0B54-A4B5-409A-9D90-15F5C5BA913C}" type="sibTrans" cxnId="{2E79DE50-5E28-4E71-A0A4-EA368A550767}">
      <dgm:prSet/>
      <dgm:spPr/>
      <dgm:t>
        <a:bodyPr/>
        <a:lstStyle/>
        <a:p>
          <a:endParaRPr lang="en-IN"/>
        </a:p>
      </dgm:t>
    </dgm:pt>
    <dgm:pt modelId="{1A148C7C-2DF7-4A3E-8B60-CD1BB656DEB0}" type="pres">
      <dgm:prSet presAssocID="{1E11E206-3F6C-4535-B4C2-1852A1175E7D}" presName="linear" presStyleCnt="0">
        <dgm:presLayoutVars>
          <dgm:dir/>
          <dgm:animLvl val="lvl"/>
          <dgm:resizeHandles val="exact"/>
        </dgm:presLayoutVars>
      </dgm:prSet>
      <dgm:spPr/>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4"/>
      <dgm:spPr/>
    </dgm:pt>
    <dgm:pt modelId="{8B3DCA86-CC99-48ED-8764-6E81C7AE6BE9}" type="pres">
      <dgm:prSet presAssocID="{96F225B3-2268-4CB1-9A6D-DD3D78235A90}" presName="parentText" presStyleLbl="node1" presStyleIdx="0" presStyleCnt="4" custScaleX="96693" custScaleY="56703">
        <dgm:presLayoutVars>
          <dgm:chMax val="0"/>
          <dgm:bulletEnabled val="1"/>
        </dgm:presLayoutVars>
      </dgm:prSet>
      <dgm:spPr>
        <a:prstGeom prst="rect">
          <a:avLst/>
        </a:prstGeom>
      </dgm:spPr>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4" custScaleY="94176">
        <dgm:presLayoutVars>
          <dgm:bulletEnabled val="1"/>
        </dgm:presLayoutVars>
      </dgm:prSet>
      <dgm:spPr/>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4"/>
      <dgm:spPr/>
    </dgm:pt>
    <dgm:pt modelId="{388E0281-7FCC-4892-BD85-59C45354E9DA}" type="pres">
      <dgm:prSet presAssocID="{9270810E-5EDA-493C-94A3-CD56D6BDC201}" presName="parentText" presStyleLbl="node1" presStyleIdx="1" presStyleCnt="4" custScaleX="98677" custScaleY="52955">
        <dgm:presLayoutVars>
          <dgm:chMax val="0"/>
          <dgm:bulletEnabled val="1"/>
        </dgm:presLayoutVars>
      </dgm:prSet>
      <dgm:spPr>
        <a:prstGeom prst="rect">
          <a:avLst/>
        </a:prstGeom>
      </dgm:spPr>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4" custScaleY="96340">
        <dgm:presLayoutVars>
          <dgm:bulletEnabled val="1"/>
        </dgm:presLayoutVars>
      </dgm:prSet>
      <dgm:spPr/>
    </dgm:pt>
    <dgm:pt modelId="{A8381E4B-FE88-4556-80E1-3516E5656103}" type="pres">
      <dgm:prSet presAssocID="{C6C5529E-8F47-4FCC-A5E6-616381E60A8A}" presName="spaceBetweenRectangles" presStyleCnt="0"/>
      <dgm:spPr/>
    </dgm:pt>
    <dgm:pt modelId="{0CF3BD07-903F-490F-8657-EAE48BBE4418}" type="pres">
      <dgm:prSet presAssocID="{0CDF1DFE-EAA2-477B-8413-E267D12F13E8}" presName="parentLin" presStyleCnt="0"/>
      <dgm:spPr/>
    </dgm:pt>
    <dgm:pt modelId="{15E13A5B-8770-4889-971D-3C68C60FC986}" type="pres">
      <dgm:prSet presAssocID="{0CDF1DFE-EAA2-477B-8413-E267D12F13E8}" presName="parentLeftMargin" presStyleLbl="node1" presStyleIdx="1" presStyleCnt="4"/>
      <dgm:spPr/>
    </dgm:pt>
    <dgm:pt modelId="{2FF02E72-04C1-42F3-8A27-913CC9DD9F55}" type="pres">
      <dgm:prSet presAssocID="{0CDF1DFE-EAA2-477B-8413-E267D12F13E8}" presName="parentText" presStyleLbl="node1" presStyleIdx="2" presStyleCnt="4" custScaleX="98677" custScaleY="52955">
        <dgm:presLayoutVars>
          <dgm:chMax val="0"/>
          <dgm:bulletEnabled val="1"/>
        </dgm:presLayoutVars>
      </dgm:prSet>
      <dgm:spPr>
        <a:prstGeom prst="rect">
          <a:avLst/>
        </a:prstGeom>
      </dgm:spPr>
    </dgm:pt>
    <dgm:pt modelId="{01A258DD-E833-429F-8A1A-FB6C229C8047}" type="pres">
      <dgm:prSet presAssocID="{0CDF1DFE-EAA2-477B-8413-E267D12F13E8}" presName="negativeSpace" presStyleCnt="0"/>
      <dgm:spPr/>
    </dgm:pt>
    <dgm:pt modelId="{8EFAF313-290E-41F5-9DAE-0859DD50D7FF}" type="pres">
      <dgm:prSet presAssocID="{0CDF1DFE-EAA2-477B-8413-E267D12F13E8}" presName="childText" presStyleLbl="conFgAcc1" presStyleIdx="2" presStyleCnt="4" custScaleY="96340">
        <dgm:presLayoutVars>
          <dgm:bulletEnabled val="1"/>
        </dgm:presLayoutVars>
      </dgm:prSet>
      <dgm:spPr/>
    </dgm:pt>
    <dgm:pt modelId="{9D00C3CD-067B-4E97-B130-34928D55E5FF}" type="pres">
      <dgm:prSet presAssocID="{BA601748-10C5-45C2-A273-3701C5E6E415}" presName="spaceBetweenRectangles" presStyleCnt="0"/>
      <dgm:spPr/>
    </dgm:pt>
    <dgm:pt modelId="{6C18694D-DE8C-4AF0-B10E-0C6D5EDB2C92}" type="pres">
      <dgm:prSet presAssocID="{E1A4B06D-2F8D-47B9-844E-37D36560F617}" presName="parentLin" presStyleCnt="0"/>
      <dgm:spPr/>
    </dgm:pt>
    <dgm:pt modelId="{AAF1AE51-B62D-448B-B75B-88FB10777AC1}" type="pres">
      <dgm:prSet presAssocID="{E1A4B06D-2F8D-47B9-844E-37D36560F617}" presName="parentLeftMargin" presStyleLbl="node1" presStyleIdx="2" presStyleCnt="4"/>
      <dgm:spPr/>
    </dgm:pt>
    <dgm:pt modelId="{B1194008-C097-4501-A1FB-E7D8BA9FEC18}" type="pres">
      <dgm:prSet presAssocID="{E1A4B06D-2F8D-47B9-844E-37D36560F617}" presName="parentText" presStyleLbl="node1" presStyleIdx="3" presStyleCnt="4" custScaleX="98677" custScaleY="52955" custLinFactNeighborX="-6806" custLinFactNeighborY="5557">
        <dgm:presLayoutVars>
          <dgm:chMax val="0"/>
          <dgm:bulletEnabled val="1"/>
        </dgm:presLayoutVars>
      </dgm:prSet>
      <dgm:spPr>
        <a:prstGeom prst="rect">
          <a:avLst/>
        </a:prstGeom>
      </dgm:spPr>
    </dgm:pt>
    <dgm:pt modelId="{DB241380-DADB-45F2-A662-32C5569C0363}" type="pres">
      <dgm:prSet presAssocID="{E1A4B06D-2F8D-47B9-844E-37D36560F617}" presName="negativeSpace" presStyleCnt="0"/>
      <dgm:spPr/>
    </dgm:pt>
    <dgm:pt modelId="{86D2E205-5223-4419-B972-27B397CEDF3D}" type="pres">
      <dgm:prSet presAssocID="{E1A4B06D-2F8D-47B9-844E-37D36560F617}" presName="childText" presStyleLbl="conFgAcc1" presStyleIdx="3" presStyleCnt="4" custScaleY="96340">
        <dgm:presLayoutVars>
          <dgm:bulletEnabled val="1"/>
        </dgm:presLayoutVars>
      </dgm:prSet>
      <dgm:spPr/>
    </dgm:pt>
  </dgm:ptLst>
  <dgm:cxnLst>
    <dgm:cxn modelId="{E9201400-9AE6-4857-B09D-DC3297268FD2}" srcId="{1E11E206-3F6C-4535-B4C2-1852A1175E7D}" destId="{0CDF1DFE-EAA2-477B-8413-E267D12F13E8}" srcOrd="2" destOrd="0" parTransId="{90DAAEA0-CB37-4C91-BC77-6BE6CD66CC69}" sibTransId="{BA601748-10C5-45C2-A273-3701C5E6E415}"/>
    <dgm:cxn modelId="{1241750C-17B0-41AC-A5D7-BAD76B0CFB82}" type="presOf" srcId="{E1A4B06D-2F8D-47B9-844E-37D36560F617}" destId="{AAF1AE51-B62D-448B-B75B-88FB10777AC1}" srcOrd="0" destOrd="0" presId="urn:microsoft.com/office/officeart/2005/8/layout/list1"/>
    <dgm:cxn modelId="{AD96510F-D505-48C8-AC6C-CB22D2D81BD3}" type="presOf" srcId="{97601E85-64BB-4E51-BEC9-0CC171F9551E}" destId="{86D2E205-5223-4419-B972-27B397CEDF3D}" srcOrd="0" destOrd="0" presId="urn:microsoft.com/office/officeart/2005/8/layout/list1"/>
    <dgm:cxn modelId="{54A50D16-642D-490C-9399-CCD1E1840E49}" type="presOf" srcId="{0CDF1DFE-EAA2-477B-8413-E267D12F13E8}" destId="{2FF02E72-04C1-42F3-8A27-913CC9DD9F55}" srcOrd="1" destOrd="0" presId="urn:microsoft.com/office/officeart/2005/8/layout/list1"/>
    <dgm:cxn modelId="{FDB70021-1166-434D-985E-ECB250AF01DF}" type="presOf" srcId="{9270810E-5EDA-493C-94A3-CD56D6BDC201}" destId="{388E0281-7FCC-4892-BD85-59C45354E9DA}" srcOrd="1" destOrd="0" presId="urn:microsoft.com/office/officeart/2005/8/layout/list1"/>
    <dgm:cxn modelId="{73C5C824-C2D2-4A36-B9C4-848428156F4C}" type="presOf" srcId="{0CDF1DFE-EAA2-477B-8413-E267D12F13E8}" destId="{15E13A5B-8770-4889-971D-3C68C60FC986}" srcOrd="0" destOrd="0" presId="urn:microsoft.com/office/officeart/2005/8/layout/list1"/>
    <dgm:cxn modelId="{B5600540-9D1F-4DD1-934D-3AB836928311}" type="presOf" srcId="{E1A4B06D-2F8D-47B9-844E-37D36560F617}" destId="{B1194008-C097-4501-A1FB-E7D8BA9FEC18}" srcOrd="1" destOrd="0" presId="urn:microsoft.com/office/officeart/2005/8/layout/list1"/>
    <dgm:cxn modelId="{606D715F-4BB7-40D4-B96D-3A1EE6FD1F64}" srcId="{9270810E-5EDA-493C-94A3-CD56D6BDC201}" destId="{6A69E878-6E4C-4840-B8F1-E395DA9854AF}" srcOrd="0" destOrd="0" parTransId="{E57BA40C-1429-48A7-B536-012502266669}" sibTransId="{29EBC539-22E0-4AC6-97FB-361BDF867572}"/>
    <dgm:cxn modelId="{6D673346-6ECA-4422-95A7-26EBB2249461}" type="presOf" srcId="{6A69E878-6E4C-4840-B8F1-E395DA9854AF}" destId="{EA904451-CA9C-48CF-A3F7-6C4003934218}" srcOrd="0" destOrd="0" presId="urn:microsoft.com/office/officeart/2005/8/layout/list1"/>
    <dgm:cxn modelId="{06648C68-17D5-4856-978E-753512428FD8}" type="presOf" srcId="{73381DCD-C269-4E6D-9AFB-BECEE2749D18}" destId="{D96AA0FF-3772-4C88-B9D9-D7702591B9A7}" srcOrd="0" destOrd="0" presId="urn:microsoft.com/office/officeart/2005/8/layout/list1"/>
    <dgm:cxn modelId="{2E79DE50-5E28-4E71-A0A4-EA368A550767}" srcId="{E1A4B06D-2F8D-47B9-844E-37D36560F617}" destId="{97601E85-64BB-4E51-BEC9-0CC171F9551E}" srcOrd="0" destOrd="0" parTransId="{D4FE6F89-CB89-47EB-B80F-0C4FC3793A15}" sibTransId="{B62E0B54-A4B5-409A-9D90-15F5C5BA913C}"/>
    <dgm:cxn modelId="{98E5AC7D-827F-4FB2-A78A-1018D4A6B493}" type="presOf" srcId="{1E11E206-3F6C-4535-B4C2-1852A1175E7D}" destId="{1A148C7C-2DF7-4A3E-8B60-CD1BB656DEB0}"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64ADF198-D21B-4827-A5CE-B8972422049E}" type="presOf" srcId="{9270810E-5EDA-493C-94A3-CD56D6BDC201}" destId="{1A4914B0-4ADB-4422-A669-ADF399C2B1C5}" srcOrd="0" destOrd="0" presId="urn:microsoft.com/office/officeart/2005/8/layout/list1"/>
    <dgm:cxn modelId="{866DEE99-4B1C-4646-8BD9-42A31F64E454}" type="presOf" srcId="{538CD2B4-6EA7-40F1-854C-BD7FA678E0B1}" destId="{8EFAF313-290E-41F5-9DAE-0859DD50D7FF}" srcOrd="0" destOrd="0" presId="urn:microsoft.com/office/officeart/2005/8/layout/list1"/>
    <dgm:cxn modelId="{CA98719F-BFD5-498C-876D-B15F47CBA63E}" srcId="{0CDF1DFE-EAA2-477B-8413-E267D12F13E8}" destId="{538CD2B4-6EA7-40F1-854C-BD7FA678E0B1}" srcOrd="0" destOrd="0" parTransId="{3A0C1BFC-E393-40DF-9918-ECFEFC73C2C3}" sibTransId="{557C96BA-5253-4316-8321-ECE3DD6DC036}"/>
    <dgm:cxn modelId="{5FBE25BB-E57C-4AE3-BE9D-8EB312A207BE}" srcId="{1E11E206-3F6C-4535-B4C2-1852A1175E7D}" destId="{E1A4B06D-2F8D-47B9-844E-37D36560F617}" srcOrd="3" destOrd="0" parTransId="{7278C39E-52C6-4182-A95E-36E65800FE3E}" sibTransId="{3E6BF9E2-3899-403B-89C3-2BA4EDE988B5}"/>
    <dgm:cxn modelId="{16FB6CCA-CB32-45F7-9201-709782784D93}" type="presOf" srcId="{96F225B3-2268-4CB1-9A6D-DD3D78235A90}" destId="{626BC4C1-7783-44BE-91BE-44C956F5D34C}" srcOrd="0" destOrd="0" presId="urn:microsoft.com/office/officeart/2005/8/layout/list1"/>
    <dgm:cxn modelId="{F7EA77E1-FDB7-4D5D-BCAF-1E12512C1E86}" type="presOf" srcId="{96F225B3-2268-4CB1-9A6D-DD3D78235A90}" destId="{8B3DCA86-CC99-48ED-8764-6E81C7AE6BE9}" srcOrd="1" destOrd="0"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304B3FEF-A04A-4EB6-B224-EBD06900C776}" srcId="{1E11E206-3F6C-4535-B4C2-1852A1175E7D}" destId="{9270810E-5EDA-493C-94A3-CD56D6BDC201}" srcOrd="1" destOrd="0" parTransId="{8AFFD4DB-1827-4550-B581-D6836D1A7B41}" sibTransId="{C6C5529E-8F47-4FCC-A5E6-616381E60A8A}"/>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 modelId="{00D259FC-7B64-4A99-9122-93857AADB575}" type="presParOf" srcId="{1A148C7C-2DF7-4A3E-8B60-CD1BB656DEB0}" destId="{A8381E4B-FE88-4556-80E1-3516E5656103}" srcOrd="7" destOrd="0" presId="urn:microsoft.com/office/officeart/2005/8/layout/list1"/>
    <dgm:cxn modelId="{D457D3D7-1C42-45EA-9E18-9C68F5804ED1}" type="presParOf" srcId="{1A148C7C-2DF7-4A3E-8B60-CD1BB656DEB0}" destId="{0CF3BD07-903F-490F-8657-EAE48BBE4418}" srcOrd="8" destOrd="0" presId="urn:microsoft.com/office/officeart/2005/8/layout/list1"/>
    <dgm:cxn modelId="{FC5CA8BE-38EC-4F8D-BDF8-A1042B100215}" type="presParOf" srcId="{0CF3BD07-903F-490F-8657-EAE48BBE4418}" destId="{15E13A5B-8770-4889-971D-3C68C60FC986}" srcOrd="0" destOrd="0" presId="urn:microsoft.com/office/officeart/2005/8/layout/list1"/>
    <dgm:cxn modelId="{29FC79AC-F0AD-45DD-9099-04F114689873}" type="presParOf" srcId="{0CF3BD07-903F-490F-8657-EAE48BBE4418}" destId="{2FF02E72-04C1-42F3-8A27-913CC9DD9F55}" srcOrd="1" destOrd="0" presId="urn:microsoft.com/office/officeart/2005/8/layout/list1"/>
    <dgm:cxn modelId="{B01D6861-A963-4996-9C68-35633119BB49}" type="presParOf" srcId="{1A148C7C-2DF7-4A3E-8B60-CD1BB656DEB0}" destId="{01A258DD-E833-429F-8A1A-FB6C229C8047}" srcOrd="9" destOrd="0" presId="urn:microsoft.com/office/officeart/2005/8/layout/list1"/>
    <dgm:cxn modelId="{05B6EEC2-7B4D-4F1B-8713-EAFE61E43652}" type="presParOf" srcId="{1A148C7C-2DF7-4A3E-8B60-CD1BB656DEB0}" destId="{8EFAF313-290E-41F5-9DAE-0859DD50D7FF}" srcOrd="10" destOrd="0" presId="urn:microsoft.com/office/officeart/2005/8/layout/list1"/>
    <dgm:cxn modelId="{54FFBC09-0422-435D-B469-98AFD4FA0BE7}" type="presParOf" srcId="{1A148C7C-2DF7-4A3E-8B60-CD1BB656DEB0}" destId="{9D00C3CD-067B-4E97-B130-34928D55E5FF}" srcOrd="11" destOrd="0" presId="urn:microsoft.com/office/officeart/2005/8/layout/list1"/>
    <dgm:cxn modelId="{D8F120C1-B22B-436F-BE91-691CF486022E}" type="presParOf" srcId="{1A148C7C-2DF7-4A3E-8B60-CD1BB656DEB0}" destId="{6C18694D-DE8C-4AF0-B10E-0C6D5EDB2C92}" srcOrd="12" destOrd="0" presId="urn:microsoft.com/office/officeart/2005/8/layout/list1"/>
    <dgm:cxn modelId="{04ADA0DD-4657-4382-84FC-0DB59BAC8EC8}" type="presParOf" srcId="{6C18694D-DE8C-4AF0-B10E-0C6D5EDB2C92}" destId="{AAF1AE51-B62D-448B-B75B-88FB10777AC1}" srcOrd="0" destOrd="0" presId="urn:microsoft.com/office/officeart/2005/8/layout/list1"/>
    <dgm:cxn modelId="{7365AAC3-DB95-4108-B777-E089F4BA3CFC}" type="presParOf" srcId="{6C18694D-DE8C-4AF0-B10E-0C6D5EDB2C92}" destId="{B1194008-C097-4501-A1FB-E7D8BA9FEC18}" srcOrd="1" destOrd="0" presId="urn:microsoft.com/office/officeart/2005/8/layout/list1"/>
    <dgm:cxn modelId="{2905AE72-F1C0-4CF7-B227-D6A4EF6555ED}" type="presParOf" srcId="{1A148C7C-2DF7-4A3E-8B60-CD1BB656DEB0}" destId="{DB241380-DADB-45F2-A662-32C5569C0363}" srcOrd="13" destOrd="0" presId="urn:microsoft.com/office/officeart/2005/8/layout/list1"/>
    <dgm:cxn modelId="{2A9087F1-9216-4CEE-B31F-3DC1C9190330}" type="presParOf" srcId="{1A148C7C-2DF7-4A3E-8B60-CD1BB656DEB0}" destId="{86D2E205-5223-4419-B972-27B397CEDF3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74501"/>
          <a:ext cx="7920880" cy="750535"/>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4748" tIns="416560" rIns="61474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bg2"/>
              </a:solidFill>
            </a:rPr>
            <a:t>Signal having LOW peaks in BOTH the domains</a:t>
          </a:r>
        </a:p>
      </dsp:txBody>
      <dsp:txXfrm>
        <a:off x="0" y="74501"/>
        <a:ext cx="7920880" cy="750535"/>
      </dsp:txXfrm>
    </dsp:sp>
    <dsp:sp modelId="{8B3DCA86-CC99-48ED-8764-6E81C7AE6BE9}">
      <dsp:nvSpPr>
        <dsp:cNvPr id="0" name=""/>
        <dsp:cNvSpPr/>
      </dsp:nvSpPr>
      <dsp:spPr>
        <a:xfrm>
          <a:off x="396044" y="30969"/>
          <a:ext cx="5361255" cy="368251"/>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2"/>
              </a:solidFill>
            </a:rPr>
            <a:t>STABLE OR CHATTER FREE</a:t>
          </a:r>
        </a:p>
      </dsp:txBody>
      <dsp:txXfrm>
        <a:off x="396044" y="30969"/>
        <a:ext cx="5361255" cy="368251"/>
      </dsp:txXfrm>
    </dsp:sp>
    <dsp:sp modelId="{EA904451-CA9C-48CF-A3F7-6C4003934218}">
      <dsp:nvSpPr>
        <dsp:cNvPr id="0" name=""/>
        <dsp:cNvSpPr/>
      </dsp:nvSpPr>
      <dsp:spPr>
        <a:xfrm>
          <a:off x="0" y="963027"/>
          <a:ext cx="7920880" cy="968072"/>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4748" tIns="416560" rIns="61474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bg2"/>
              </a:solidFill>
            </a:rPr>
            <a:t>Signal having LOW peaks in the TIME domain but having HIGH peaks in the FREQUENCY domain.</a:t>
          </a:r>
        </a:p>
      </dsp:txBody>
      <dsp:txXfrm>
        <a:off x="0" y="963027"/>
        <a:ext cx="7920880" cy="968072"/>
      </dsp:txXfrm>
    </dsp:sp>
    <dsp:sp modelId="{388E0281-7FCC-4892-BD85-59C45354E9DA}">
      <dsp:nvSpPr>
        <dsp:cNvPr id="0" name=""/>
        <dsp:cNvSpPr/>
      </dsp:nvSpPr>
      <dsp:spPr>
        <a:xfrm>
          <a:off x="396044" y="943836"/>
          <a:ext cx="5471260" cy="34391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2"/>
              </a:solidFill>
            </a:rPr>
            <a:t>INTERMEDIATE CHATTER</a:t>
          </a:r>
        </a:p>
      </dsp:txBody>
      <dsp:txXfrm>
        <a:off x="396044" y="943836"/>
        <a:ext cx="5471260" cy="343910"/>
      </dsp:txXfrm>
    </dsp:sp>
    <dsp:sp modelId="{8EFAF313-290E-41F5-9DAE-0859DD50D7FF}">
      <dsp:nvSpPr>
        <dsp:cNvPr id="0" name=""/>
        <dsp:cNvSpPr/>
      </dsp:nvSpPr>
      <dsp:spPr>
        <a:xfrm>
          <a:off x="0" y="2069091"/>
          <a:ext cx="7920880" cy="767781"/>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4748" tIns="416560" rIns="61474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bg2"/>
              </a:solidFill>
            </a:rPr>
            <a:t>Signal having HIGH peaks in both the domains.</a:t>
          </a:r>
          <a:endParaRPr lang="en-IN" sz="1600" kern="1200" dirty="0"/>
        </a:p>
      </dsp:txBody>
      <dsp:txXfrm>
        <a:off x="0" y="2069091"/>
        <a:ext cx="7920880" cy="767781"/>
      </dsp:txXfrm>
    </dsp:sp>
    <dsp:sp modelId="{2FF02E72-04C1-42F3-8A27-913CC9DD9F55}">
      <dsp:nvSpPr>
        <dsp:cNvPr id="0" name=""/>
        <dsp:cNvSpPr/>
      </dsp:nvSpPr>
      <dsp:spPr>
        <a:xfrm>
          <a:off x="396044" y="2049900"/>
          <a:ext cx="5471260" cy="34391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2"/>
              </a:solidFill>
            </a:rPr>
            <a:t>FULL CHATTER</a:t>
          </a:r>
          <a:endParaRPr lang="en-US" sz="1800" kern="1200" dirty="0">
            <a:solidFill>
              <a:schemeClr val="bg2"/>
            </a:solidFill>
          </a:endParaRPr>
        </a:p>
      </dsp:txBody>
      <dsp:txXfrm>
        <a:off x="396044" y="2049900"/>
        <a:ext cx="5471260" cy="343910"/>
      </dsp:txXfrm>
    </dsp:sp>
    <dsp:sp modelId="{86D2E205-5223-4419-B972-27B397CEDF3D}">
      <dsp:nvSpPr>
        <dsp:cNvPr id="0" name=""/>
        <dsp:cNvSpPr/>
      </dsp:nvSpPr>
      <dsp:spPr>
        <a:xfrm>
          <a:off x="0" y="2974863"/>
          <a:ext cx="7920880" cy="767781"/>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4748" tIns="416560" rIns="614748"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solidFill>
                <a:schemeClr val="bg1"/>
              </a:solidFill>
            </a:rPr>
            <a:t>Any signal that did not fit any of the above criteria.</a:t>
          </a:r>
        </a:p>
      </dsp:txBody>
      <dsp:txXfrm>
        <a:off x="0" y="2974863"/>
        <a:ext cx="7920880" cy="767781"/>
      </dsp:txXfrm>
    </dsp:sp>
    <dsp:sp modelId="{B1194008-C097-4501-A1FB-E7D8BA9FEC18}">
      <dsp:nvSpPr>
        <dsp:cNvPr id="0" name=""/>
        <dsp:cNvSpPr/>
      </dsp:nvSpPr>
      <dsp:spPr>
        <a:xfrm>
          <a:off x="369089" y="2991762"/>
          <a:ext cx="5471260" cy="34391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800100" rtl="0">
            <a:lnSpc>
              <a:spcPct val="90000"/>
            </a:lnSpc>
            <a:spcBef>
              <a:spcPct val="0"/>
            </a:spcBef>
            <a:spcAft>
              <a:spcPct val="35000"/>
            </a:spcAft>
            <a:buNone/>
          </a:pPr>
          <a:r>
            <a:rPr lang="en-IN" sz="1800" b="1" kern="1200" dirty="0">
              <a:solidFill>
                <a:schemeClr val="bg1"/>
              </a:solidFill>
            </a:rPr>
            <a:t>UNKNOWN</a:t>
          </a:r>
        </a:p>
      </dsp:txBody>
      <dsp:txXfrm>
        <a:off x="369089" y="2991762"/>
        <a:ext cx="5471260" cy="3439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3/30/2021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3/30/2021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394922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133899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87717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1555713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400859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1469489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34233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37147388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3/30/2021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139952" y="1772816"/>
            <a:ext cx="4463504" cy="1425577"/>
          </a:xfrm>
        </p:spPr>
        <p:txBody>
          <a:bodyPr/>
          <a:lstStyle/>
          <a:p>
            <a:pPr algn="ctr"/>
            <a:r>
              <a:rPr lang="en-US" dirty="0"/>
              <a:t>Detection of chatter from time series data in turning</a:t>
            </a:r>
          </a:p>
        </p:txBody>
      </p:sp>
      <p:sp>
        <p:nvSpPr>
          <p:cNvPr id="3" name="Rectangle 2"/>
          <p:cNvSpPr>
            <a:spLocks noGrp="1"/>
          </p:cNvSpPr>
          <p:nvPr>
            <p:ph type="subTitle" idx="1"/>
          </p:nvPr>
        </p:nvSpPr>
        <p:spPr>
          <a:xfrm>
            <a:off x="4432176" y="4077072"/>
            <a:ext cx="3879056" cy="1234575"/>
          </a:xfrm>
        </p:spPr>
        <p:txBody>
          <a:bodyPr>
            <a:normAutofit/>
          </a:bodyPr>
          <a:lstStyle/>
          <a:p>
            <a:pPr algn="ctr"/>
            <a:endParaRPr lang="en-US" sz="1600" b="1" dirty="0"/>
          </a:p>
          <a:p>
            <a:pPr algn="ctr"/>
            <a:r>
              <a:rPr lang="en-US" sz="1600" b="1" dirty="0"/>
              <a:t>Sayantika Ghosh</a:t>
            </a:r>
          </a:p>
          <a:p>
            <a:pPr algn="ctr"/>
            <a:r>
              <a:rPr lang="en-US" sz="1600" b="1" dirty="0" err="1"/>
              <a:t>M.Tech</a:t>
            </a:r>
            <a:r>
              <a:rPr lang="en-US" sz="1600" b="1" dirty="0"/>
              <a:t> Smart Manufacturing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5395"/>
            <a:ext cx="5257800" cy="799306"/>
          </a:xfrm>
        </p:spPr>
        <p:txBody>
          <a:bodyPr/>
          <a:lstStyle/>
          <a:p>
            <a:r>
              <a:rPr lang="en-US" dirty="0"/>
              <a:t>Future Prospect</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p:txBody>
          <a:bodyPr>
            <a:normAutofit/>
          </a:bodyPr>
          <a:lstStyle/>
          <a:p>
            <a:pPr lvl="1" algn="just"/>
            <a:r>
              <a:rPr lang="en-US" sz="1600" dirty="0"/>
              <a:t>To use the optimized version of DTW which reduces the running time of the algorithm discussed in one of the paper given in references.</a:t>
            </a:r>
          </a:p>
          <a:p>
            <a:pPr lvl="1" algn="just"/>
            <a:r>
              <a:rPr lang="en-US" sz="1600" dirty="0"/>
              <a:t>Can use different combination of classifiers and compare the result obtained.</a:t>
            </a:r>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Tree>
    <p:extLst>
      <p:ext uri="{BB962C8B-B14F-4D97-AF65-F5344CB8AC3E}">
        <p14:creationId xmlns:p14="http://schemas.microsoft.com/office/powerpoint/2010/main" val="69199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Paper title</a:t>
            </a:r>
          </a:p>
        </p:txBody>
      </p:sp>
      <p:sp>
        <p:nvSpPr>
          <p:cNvPr id="3" name="Rectangle 2"/>
          <p:cNvSpPr>
            <a:spLocks noGrp="1"/>
          </p:cNvSpPr>
          <p:nvPr>
            <p:ph idx="1"/>
          </p:nvPr>
        </p:nvSpPr>
        <p:spPr/>
        <p:txBody>
          <a:bodyPr>
            <a:normAutofit/>
          </a:bodyPr>
          <a:lstStyle/>
          <a:p>
            <a:pPr marL="537210" lvl="1" indent="0" algn="just">
              <a:buNone/>
            </a:pPr>
            <a:endParaRPr lang="en-US" dirty="0"/>
          </a:p>
          <a:p>
            <a:pPr marL="0" lvl="1" indent="0" algn="just">
              <a:buNone/>
            </a:pPr>
            <a:r>
              <a:rPr lang="en-US" dirty="0"/>
              <a:t>Permutation entropy based real-time chatter detection using audio signal in turning process</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Tree>
    <p:extLst>
      <p:ext uri="{BB962C8B-B14F-4D97-AF65-F5344CB8AC3E}">
        <p14:creationId xmlns:p14="http://schemas.microsoft.com/office/powerpoint/2010/main" val="286565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6DAA-94F4-4AA2-A7A0-0FEE12F116F2}"/>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893029D1-EBAB-421F-81AD-0118B9C86916}"/>
              </a:ext>
            </a:extLst>
          </p:cNvPr>
          <p:cNvSpPr>
            <a:spLocks noGrp="1"/>
          </p:cNvSpPr>
          <p:nvPr>
            <p:ph idx="1"/>
          </p:nvPr>
        </p:nvSpPr>
        <p:spPr>
          <a:xfrm>
            <a:off x="457200" y="1556792"/>
            <a:ext cx="8229600" cy="4158208"/>
          </a:xfrm>
        </p:spPr>
        <p:txBody>
          <a:bodyPr>
            <a:noAutofit/>
          </a:bodyPr>
          <a:lstStyle/>
          <a:p>
            <a:pPr algn="just"/>
            <a:r>
              <a:rPr lang="en-IN" sz="1600" dirty="0"/>
              <a:t>Used permutation entropy (PE) for the detection of onset of chatter from the time series using the audio signals recorded with a unidirectional microphone.</a:t>
            </a:r>
          </a:p>
          <a:p>
            <a:pPr algn="just"/>
            <a:r>
              <a:rPr lang="en-US" sz="1600" dirty="0"/>
              <a:t>In the present study, the variation of PE under two cutting conditions is analyzed - sudden increase of depth of cut (b) continuous increase of depth of cut on mild steel work pieces.</a:t>
            </a:r>
            <a:endParaRPr lang="en-IN" sz="1600" dirty="0"/>
          </a:p>
          <a:p>
            <a:pPr algn="just"/>
            <a:r>
              <a:rPr lang="en-US" sz="1600" dirty="0"/>
              <a:t>The results are verified using frequency spectra of the signals and the</a:t>
            </a:r>
            <a:r>
              <a:rPr lang="en-IN" sz="1600" dirty="0"/>
              <a:t> </a:t>
            </a:r>
            <a:r>
              <a:rPr lang="en-US" sz="1600" dirty="0"/>
              <a:t>nonlinear measure, normalized coarse-grained information rate (NCIR). For highly regular and thereby predictable systems, NCIR is close to 1 whereas for irregular systems it is close to 0.</a:t>
            </a:r>
          </a:p>
        </p:txBody>
      </p:sp>
    </p:spTree>
    <p:extLst>
      <p:ext uri="{BB962C8B-B14F-4D97-AF65-F5344CB8AC3E}">
        <p14:creationId xmlns:p14="http://schemas.microsoft.com/office/powerpoint/2010/main" val="364457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6DAA-94F4-4AA2-A7A0-0FEE12F116F2}"/>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893029D1-EBAB-421F-81AD-0118B9C86916}"/>
              </a:ext>
            </a:extLst>
          </p:cNvPr>
          <p:cNvSpPr>
            <a:spLocks noGrp="1"/>
          </p:cNvSpPr>
          <p:nvPr>
            <p:ph idx="1"/>
          </p:nvPr>
        </p:nvSpPr>
        <p:spPr>
          <a:xfrm>
            <a:off x="457200" y="1628800"/>
            <a:ext cx="8229600" cy="4086200"/>
          </a:xfrm>
        </p:spPr>
        <p:txBody>
          <a:bodyPr>
            <a:noAutofit/>
          </a:bodyPr>
          <a:lstStyle/>
          <a:p>
            <a:pPr algn="just"/>
            <a:r>
              <a:rPr lang="en-US" sz="1600" dirty="0"/>
              <a:t>PE characterizes the system dynamics, with low values indicating regular behavior. Any increase in PE value will thus represent a tendency of increase in irregularity in the dynamics. For detection of dynamical changes from time series, it is first partitioned into nonoverlapping windows of suitable length T. PE for each window is calculated. Any change in the dynamics of the system will be reflected in the variation of PE with respect to a moving window. The window length T should be greater than n! where n is the order of PE. Optimum values of order of PE are reported to be around 5 to 8. PE of order 6 is used for a window size of 1,024 samples were used here. Variation of PE with respect to moving windows is used for detection of onset of chatter.</a:t>
            </a:r>
          </a:p>
          <a:p>
            <a:pPr algn="just"/>
            <a:r>
              <a:rPr lang="en-US" sz="1600" dirty="0"/>
              <a:t>Fifteen records are acquired for each cutting process and the corresponding time series are used for PE analysis</a:t>
            </a:r>
            <a:r>
              <a:rPr lang="en-IN" sz="1600" dirty="0"/>
              <a:t> and signals </a:t>
            </a:r>
            <a:r>
              <a:rPr lang="en-US" sz="1600" dirty="0"/>
              <a:t>are sampled at 11 kHz to generate the time series.</a:t>
            </a:r>
          </a:p>
        </p:txBody>
      </p:sp>
    </p:spTree>
    <p:extLst>
      <p:ext uri="{BB962C8B-B14F-4D97-AF65-F5344CB8AC3E}">
        <p14:creationId xmlns:p14="http://schemas.microsoft.com/office/powerpoint/2010/main" val="387736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6564-EA72-4CC0-8D01-5B2B2377295A}"/>
              </a:ext>
            </a:extLst>
          </p:cNvPr>
          <p:cNvSpPr>
            <a:spLocks noGrp="1"/>
          </p:cNvSpPr>
          <p:nvPr>
            <p:ph type="title"/>
          </p:nvPr>
        </p:nvSpPr>
        <p:spPr>
          <a:xfrm>
            <a:off x="323528" y="836712"/>
            <a:ext cx="5482952" cy="799306"/>
          </a:xfrm>
        </p:spPr>
        <p:txBody>
          <a:bodyPr/>
          <a:lstStyle/>
          <a:p>
            <a:r>
              <a:rPr lang="en-IN" dirty="0" err="1"/>
              <a:t>Adavntages</a:t>
            </a:r>
            <a:r>
              <a:rPr lang="en-IN" dirty="0"/>
              <a:t> of using PE for chatter detection</a:t>
            </a:r>
          </a:p>
        </p:txBody>
      </p:sp>
      <p:sp>
        <p:nvSpPr>
          <p:cNvPr id="3" name="Content Placeholder 2">
            <a:extLst>
              <a:ext uri="{FF2B5EF4-FFF2-40B4-BE49-F238E27FC236}">
                <a16:creationId xmlns:a16="http://schemas.microsoft.com/office/drawing/2014/main" id="{E5F5985D-48A5-4462-9F59-80885D5145C5}"/>
              </a:ext>
            </a:extLst>
          </p:cNvPr>
          <p:cNvSpPr>
            <a:spLocks noGrp="1"/>
          </p:cNvSpPr>
          <p:nvPr>
            <p:ph idx="1"/>
          </p:nvPr>
        </p:nvSpPr>
        <p:spPr>
          <a:xfrm>
            <a:off x="483975" y="2492896"/>
            <a:ext cx="8229600" cy="4572000"/>
          </a:xfrm>
        </p:spPr>
        <p:txBody>
          <a:bodyPr>
            <a:normAutofit/>
          </a:bodyPr>
          <a:lstStyle/>
          <a:p>
            <a:pPr algn="just"/>
            <a:r>
              <a:rPr lang="en-IN" sz="1600" dirty="0"/>
              <a:t>Simple measurement </a:t>
            </a:r>
          </a:p>
          <a:p>
            <a:pPr algn="just"/>
            <a:r>
              <a:rPr lang="en-IN" sz="1600" dirty="0"/>
              <a:t>Computationally fast</a:t>
            </a:r>
          </a:p>
          <a:p>
            <a:pPr algn="just"/>
            <a:r>
              <a:rPr lang="en-US" sz="1600" dirty="0"/>
              <a:t>In situations where the data sets are huge and there is no time for preprocessing and fine-tuning, PE can effectively detect dynamical changes of the system.</a:t>
            </a:r>
          </a:p>
          <a:p>
            <a:pPr algn="just"/>
            <a:r>
              <a:rPr lang="en-US" sz="1600" dirty="0"/>
              <a:t>There is no need for embedding dimension and reconstruction of state space which is computationally intensive.</a:t>
            </a:r>
          </a:p>
          <a:p>
            <a:pPr algn="just"/>
            <a:r>
              <a:rPr lang="en-US" sz="1600" dirty="0"/>
              <a:t>It gives reliable results even in the presence of noise.</a:t>
            </a:r>
            <a:endParaRPr lang="en-IN" sz="1600" dirty="0"/>
          </a:p>
        </p:txBody>
      </p:sp>
    </p:spTree>
    <p:extLst>
      <p:ext uri="{BB962C8B-B14F-4D97-AF65-F5344CB8AC3E}">
        <p14:creationId xmlns:p14="http://schemas.microsoft.com/office/powerpoint/2010/main" val="367773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1A18-0F1E-49D2-A67C-98170C4A7A8F}"/>
              </a:ext>
            </a:extLst>
          </p:cNvPr>
          <p:cNvSpPr>
            <a:spLocks noGrp="1"/>
          </p:cNvSpPr>
          <p:nvPr>
            <p:ph type="title"/>
          </p:nvPr>
        </p:nvSpPr>
        <p:spPr/>
        <p:txBody>
          <a:bodyPr/>
          <a:lstStyle/>
          <a:p>
            <a:r>
              <a:rPr lang="en-IN" dirty="0"/>
              <a:t>Prediction of chatter using PE</a:t>
            </a:r>
          </a:p>
        </p:txBody>
      </p:sp>
      <p:sp>
        <p:nvSpPr>
          <p:cNvPr id="3" name="Content Placeholder 2">
            <a:extLst>
              <a:ext uri="{FF2B5EF4-FFF2-40B4-BE49-F238E27FC236}">
                <a16:creationId xmlns:a16="http://schemas.microsoft.com/office/drawing/2014/main" id="{92AF0EAF-E186-428B-B04F-514539D57D22}"/>
              </a:ext>
            </a:extLst>
          </p:cNvPr>
          <p:cNvSpPr>
            <a:spLocks noGrp="1"/>
          </p:cNvSpPr>
          <p:nvPr>
            <p:ph idx="1"/>
          </p:nvPr>
        </p:nvSpPr>
        <p:spPr>
          <a:xfrm>
            <a:off x="482285" y="2060848"/>
            <a:ext cx="8229600" cy="4572000"/>
          </a:xfrm>
        </p:spPr>
        <p:txBody>
          <a:bodyPr>
            <a:normAutofit/>
          </a:bodyPr>
          <a:lstStyle/>
          <a:p>
            <a:pPr algn="just"/>
            <a:r>
              <a:rPr lang="en-US" sz="1600" dirty="0"/>
              <a:t>PE is expected to show relatively no change during chatter-free cutting. As the chatter vibrations develop during the cutting process, due to the increased predictability of the system dynamics PE values are expected to decrease.</a:t>
            </a:r>
            <a:endParaRPr lang="en-IN" sz="1600" dirty="0"/>
          </a:p>
        </p:txBody>
      </p:sp>
    </p:spTree>
    <p:extLst>
      <p:ext uri="{BB962C8B-B14F-4D97-AF65-F5344CB8AC3E}">
        <p14:creationId xmlns:p14="http://schemas.microsoft.com/office/powerpoint/2010/main" val="374081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C8FE-BB60-4624-8E76-DCFF7FC67EC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740BF8F-414D-4A17-B157-B13201100906}"/>
              </a:ext>
            </a:extLst>
          </p:cNvPr>
          <p:cNvSpPr>
            <a:spLocks noGrp="1"/>
          </p:cNvSpPr>
          <p:nvPr>
            <p:ph idx="1"/>
          </p:nvPr>
        </p:nvSpPr>
        <p:spPr/>
        <p:txBody>
          <a:bodyPr>
            <a:normAutofit/>
          </a:bodyPr>
          <a:lstStyle/>
          <a:p>
            <a:pPr algn="just"/>
            <a:r>
              <a:rPr lang="en-US" sz="1900" dirty="0"/>
              <a:t>The results of our study show concurrence of a drop of PE with increase in NCIR.</a:t>
            </a:r>
          </a:p>
          <a:p>
            <a:pPr marL="64008" indent="0" algn="just">
              <a:buNone/>
            </a:pPr>
            <a:r>
              <a:rPr lang="en-US" dirty="0"/>
              <a:t>FIRST EXPERIMENT</a:t>
            </a:r>
          </a:p>
          <a:p>
            <a:pPr algn="just"/>
            <a:r>
              <a:rPr lang="en-US" sz="1600" dirty="0"/>
              <a:t>There is drop in PE which indicates increase in regularity of the dynamics thereby indicating the onset of chatter when the depth of cut is abruptly increased.</a:t>
            </a:r>
          </a:p>
          <a:p>
            <a:pPr algn="just"/>
            <a:r>
              <a:rPr lang="en-US" sz="1600" dirty="0"/>
              <a:t>From the statistical analysis, it is observed that p values of all the cases are found to be less than 1e−15, indicating that the null hypothesis of the two samples of pre-chatter PE and chatter PE coming from distributions with equal means should be rejected. From these results, a simple threshold for PE of sudden change in depth of cut can be set at a value of 0.8620.</a:t>
            </a:r>
            <a:endParaRPr lang="en-IN" sz="1600" dirty="0"/>
          </a:p>
        </p:txBody>
      </p:sp>
    </p:spTree>
    <p:extLst>
      <p:ext uri="{BB962C8B-B14F-4D97-AF65-F5344CB8AC3E}">
        <p14:creationId xmlns:p14="http://schemas.microsoft.com/office/powerpoint/2010/main" val="256528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C8FE-BB60-4624-8E76-DCFF7FC67EC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740BF8F-414D-4A17-B157-B13201100906}"/>
              </a:ext>
            </a:extLst>
          </p:cNvPr>
          <p:cNvSpPr>
            <a:spLocks noGrp="1"/>
          </p:cNvSpPr>
          <p:nvPr>
            <p:ph idx="1"/>
          </p:nvPr>
        </p:nvSpPr>
        <p:spPr/>
        <p:txBody>
          <a:bodyPr>
            <a:normAutofit/>
          </a:bodyPr>
          <a:lstStyle/>
          <a:p>
            <a:pPr algn="just"/>
            <a:r>
              <a:rPr lang="en-US" sz="1700" dirty="0"/>
              <a:t>The development of harmonic peaks is indicative of more regular behavior which in turn represents the presence of chatter vibrations.</a:t>
            </a:r>
          </a:p>
          <a:p>
            <a:pPr algn="just"/>
            <a:r>
              <a:rPr lang="en-US" sz="1700" dirty="0"/>
              <a:t>Increase in NCIR values confirms the presence of chatter vibrations as indicated by change in PE values</a:t>
            </a:r>
            <a:r>
              <a:rPr lang="en-US" dirty="0"/>
              <a:t>.</a:t>
            </a:r>
          </a:p>
          <a:p>
            <a:pPr marL="64008" indent="0">
              <a:buNone/>
            </a:pPr>
            <a:r>
              <a:rPr lang="en-US" dirty="0"/>
              <a:t>SECOND EXPERIMENT</a:t>
            </a:r>
          </a:p>
          <a:p>
            <a:pPr algn="just"/>
            <a:r>
              <a:rPr lang="en-US" sz="1600" dirty="0"/>
              <a:t>PE values do not undergo any drastic variation along the range of depth of cut from 0 to 0.4 mm.</a:t>
            </a:r>
          </a:p>
          <a:p>
            <a:pPr algn="just"/>
            <a:r>
              <a:rPr lang="en-US" sz="1600" dirty="0"/>
              <a:t>From 0.4 mm depth of cut onwards there is change in PE value </a:t>
            </a:r>
            <a:r>
              <a:rPr lang="en-IN" sz="1600" dirty="0"/>
              <a:t>thereby indicating onset of chatter.</a:t>
            </a:r>
            <a:endParaRPr lang="en-US" sz="1600" dirty="0"/>
          </a:p>
          <a:p>
            <a:pPr marL="64008" indent="0">
              <a:buNone/>
            </a:pPr>
            <a:endParaRPr lang="en-US" dirty="0"/>
          </a:p>
          <a:p>
            <a:endParaRPr lang="en-US" dirty="0"/>
          </a:p>
          <a:p>
            <a:endParaRPr lang="en-IN" dirty="0"/>
          </a:p>
        </p:txBody>
      </p:sp>
    </p:spTree>
    <p:extLst>
      <p:ext uri="{BB962C8B-B14F-4D97-AF65-F5344CB8AC3E}">
        <p14:creationId xmlns:p14="http://schemas.microsoft.com/office/powerpoint/2010/main" val="415647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C8FE-BB60-4624-8E76-DCFF7FC67EC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740BF8F-414D-4A17-B157-B13201100906}"/>
              </a:ext>
            </a:extLst>
          </p:cNvPr>
          <p:cNvSpPr>
            <a:spLocks noGrp="1"/>
          </p:cNvSpPr>
          <p:nvPr>
            <p:ph idx="1"/>
          </p:nvPr>
        </p:nvSpPr>
        <p:spPr/>
        <p:txBody>
          <a:bodyPr>
            <a:normAutofit/>
          </a:bodyPr>
          <a:lstStyle/>
          <a:p>
            <a:pPr algn="just"/>
            <a:r>
              <a:rPr lang="en-US" sz="1600" dirty="0"/>
              <a:t>p values of all the cases are found to be less than 0.05, indicating that the null hypothesis of the two samples of pre-chatter PE and chatter PE coming from distributions with equal means should be rejected. From the results of this statistical analysis, a simple threshold for PE for continuously increasing depth of cut can be set at a value of 0.86.</a:t>
            </a:r>
          </a:p>
          <a:p>
            <a:pPr algn="just"/>
            <a:r>
              <a:rPr lang="en-US" sz="1600" dirty="0"/>
              <a:t>At 0.46 mm depth of cut change in PE is more pronounced than in other regions.</a:t>
            </a:r>
          </a:p>
          <a:p>
            <a:pPr algn="just"/>
            <a:r>
              <a:rPr lang="en-US" sz="1600" dirty="0"/>
              <a:t>It can be inferred from the figure that NCIR values show an increase at 0.46 mm depth of cut. </a:t>
            </a:r>
          </a:p>
          <a:p>
            <a:endParaRPr lang="en-US" dirty="0"/>
          </a:p>
          <a:p>
            <a:endParaRPr lang="en-IN" dirty="0"/>
          </a:p>
        </p:txBody>
      </p:sp>
    </p:spTree>
    <p:extLst>
      <p:ext uri="{BB962C8B-B14F-4D97-AF65-F5344CB8AC3E}">
        <p14:creationId xmlns:p14="http://schemas.microsoft.com/office/powerpoint/2010/main" val="184303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A38C-BFC8-47DF-8BBA-3DEDCCF1CAC8}"/>
              </a:ext>
            </a:extLst>
          </p:cNvPr>
          <p:cNvSpPr>
            <a:spLocks noGrp="1"/>
          </p:cNvSpPr>
          <p:nvPr>
            <p:ph type="title"/>
          </p:nvPr>
        </p:nvSpPr>
        <p:spPr/>
        <p:txBody>
          <a:bodyPr/>
          <a:lstStyle/>
          <a:p>
            <a:r>
              <a:rPr lang="en-IN" dirty="0"/>
              <a:t>Future Prospects</a:t>
            </a:r>
          </a:p>
        </p:txBody>
      </p:sp>
      <p:sp>
        <p:nvSpPr>
          <p:cNvPr id="3" name="Content Placeholder 2">
            <a:extLst>
              <a:ext uri="{FF2B5EF4-FFF2-40B4-BE49-F238E27FC236}">
                <a16:creationId xmlns:a16="http://schemas.microsoft.com/office/drawing/2014/main" id="{C14CA158-270C-4BA1-8FC4-BC982AE6BD84}"/>
              </a:ext>
            </a:extLst>
          </p:cNvPr>
          <p:cNvSpPr>
            <a:spLocks noGrp="1"/>
          </p:cNvSpPr>
          <p:nvPr>
            <p:ph idx="1"/>
          </p:nvPr>
        </p:nvSpPr>
        <p:spPr/>
        <p:txBody>
          <a:bodyPr>
            <a:normAutofit/>
          </a:bodyPr>
          <a:lstStyle/>
          <a:p>
            <a:pPr algn="just"/>
            <a:r>
              <a:rPr lang="en-IN" sz="1600" dirty="0"/>
              <a:t>Can this measure be applied to signals coming from a variety of sensors like dynamometer, accelerometer and perform a comparative study on how well this performs.</a:t>
            </a:r>
          </a:p>
        </p:txBody>
      </p:sp>
    </p:spTree>
    <p:extLst>
      <p:ext uri="{BB962C8B-B14F-4D97-AF65-F5344CB8AC3E}">
        <p14:creationId xmlns:p14="http://schemas.microsoft.com/office/powerpoint/2010/main" val="209083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Paper title</a:t>
            </a:r>
          </a:p>
        </p:txBody>
      </p:sp>
      <p:sp>
        <p:nvSpPr>
          <p:cNvPr id="3" name="Rectangle 2"/>
          <p:cNvSpPr>
            <a:spLocks noGrp="1"/>
          </p:cNvSpPr>
          <p:nvPr>
            <p:ph idx="1"/>
          </p:nvPr>
        </p:nvSpPr>
        <p:spPr/>
        <p:txBody>
          <a:bodyPr>
            <a:normAutofit/>
          </a:bodyPr>
          <a:lstStyle/>
          <a:p>
            <a:pPr marL="537210" lvl="1" indent="0" algn="just">
              <a:buNone/>
            </a:pPr>
            <a:endParaRPr lang="en-US" dirty="0"/>
          </a:p>
          <a:p>
            <a:pPr marL="0" lvl="1" indent="0" algn="just">
              <a:buNone/>
            </a:pPr>
            <a:r>
              <a:rPr lang="en-US" sz="2400" dirty="0"/>
              <a:t>Chatter Detection in Turning Using Machine Learning and Similarity Measures of Time Series via Dynamic Time Warping</a:t>
            </a:r>
            <a:r>
              <a:rPr lang="en-US" sz="3200" dirty="0"/>
              <a:t> </a:t>
            </a:r>
            <a:endParaRPr lang="en-US" sz="1800" dirty="0"/>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References</a:t>
            </a:r>
          </a:p>
        </p:txBody>
      </p:sp>
      <p:sp>
        <p:nvSpPr>
          <p:cNvPr id="3" name="Rectangle 2"/>
          <p:cNvSpPr>
            <a:spLocks noGrp="1"/>
          </p:cNvSpPr>
          <p:nvPr>
            <p:ph idx="1"/>
          </p:nvPr>
        </p:nvSpPr>
        <p:spPr>
          <a:xfrm>
            <a:off x="457200" y="1484784"/>
            <a:ext cx="8229600" cy="4572000"/>
          </a:xfrm>
        </p:spPr>
        <p:txBody>
          <a:bodyPr>
            <a:normAutofit/>
          </a:bodyPr>
          <a:lstStyle/>
          <a:p>
            <a:pPr lvl="1" algn="just"/>
            <a:endParaRPr lang="en-US" dirty="0"/>
          </a:p>
          <a:p>
            <a:pPr marL="285750" lvl="1" algn="just"/>
            <a:r>
              <a:rPr lang="en-IN" sz="1600" dirty="0" err="1"/>
              <a:t>Yesilli</a:t>
            </a:r>
            <a:r>
              <a:rPr lang="en-IN" sz="1600" dirty="0"/>
              <a:t> MC, </a:t>
            </a:r>
            <a:r>
              <a:rPr lang="en-IN" sz="1600" dirty="0" err="1"/>
              <a:t>Khasawneh</a:t>
            </a:r>
            <a:r>
              <a:rPr lang="en-IN" sz="1600" dirty="0"/>
              <a:t> FA, Otto A. </a:t>
            </a:r>
            <a:r>
              <a:rPr lang="en-US" sz="1600" dirty="0"/>
              <a:t>Chatter Detection in Turning Using Machine Learning and Similarity Measures of Time Series via Dynamic Time Warping. </a:t>
            </a:r>
            <a:r>
              <a:rPr lang="en-IN" sz="1600" dirty="0"/>
              <a:t>ArXiv:1908.01678v1 [</a:t>
            </a:r>
            <a:r>
              <a:rPr lang="en-IN" sz="1600" dirty="0" err="1"/>
              <a:t>eess.SP</a:t>
            </a:r>
            <a:r>
              <a:rPr lang="en-IN" sz="1600" dirty="0"/>
              <a:t>]. 5 Aug 2019. </a:t>
            </a:r>
          </a:p>
          <a:p>
            <a:pPr marL="285750" lvl="1" algn="just"/>
            <a:r>
              <a:rPr lang="en-IN" sz="1600" dirty="0" err="1"/>
              <a:t>Rakthanmanon</a:t>
            </a:r>
            <a:r>
              <a:rPr lang="en-IN" sz="1600" dirty="0"/>
              <a:t> T, Campana B, </a:t>
            </a:r>
            <a:r>
              <a:rPr lang="en-IN" sz="1600" dirty="0" err="1"/>
              <a:t>Mueen</a:t>
            </a:r>
            <a:r>
              <a:rPr lang="en-IN" sz="1600" dirty="0"/>
              <a:t> A, Batista G, Westover B, Zhu Q, Zakaria J, and Keogh E. Searching and mining trillions of time series </a:t>
            </a:r>
            <a:r>
              <a:rPr lang="en-IN" sz="1600" dirty="0" err="1"/>
              <a:t>subsequences</a:t>
            </a:r>
            <a:r>
              <a:rPr lang="en-IN" sz="1600" dirty="0"/>
              <a:t> under dynamic time warping. Proceedings of the 18th ACM SIGKDD international conference on Knowledge discovery and data mining; pp. 262– 270; ACM, 2012.</a:t>
            </a:r>
          </a:p>
          <a:p>
            <a:pPr marL="285750" lvl="1" algn="just"/>
            <a:r>
              <a:rPr lang="en-IN" sz="1600" dirty="0"/>
              <a:t>Nair U, Krishna BM &amp; Namboothiri VNN &amp; </a:t>
            </a:r>
            <a:r>
              <a:rPr lang="en-IN" sz="1600" dirty="0" err="1"/>
              <a:t>Nampoori</a:t>
            </a:r>
            <a:r>
              <a:rPr lang="en-IN" sz="1600" dirty="0"/>
              <a:t> VPN. </a:t>
            </a:r>
            <a:r>
              <a:rPr lang="en-US" sz="1600" dirty="0"/>
              <a:t>Permutation entropy based real-time chatter detection using audio signal in turning process</a:t>
            </a:r>
            <a:r>
              <a:rPr lang="en-IN" sz="1600" dirty="0"/>
              <a:t>. Int J Adv </a:t>
            </a:r>
            <a:r>
              <a:rPr lang="en-IN" sz="1600" dirty="0" err="1"/>
              <a:t>Manuf</a:t>
            </a:r>
            <a:r>
              <a:rPr lang="en-IN" sz="1600" dirty="0"/>
              <a:t> </a:t>
            </a:r>
            <a:r>
              <a:rPr lang="en-IN" sz="1600" dirty="0" err="1"/>
              <a:t>Technol</a:t>
            </a:r>
            <a:r>
              <a:rPr lang="en-IN" sz="1600" dirty="0"/>
              <a:t> (2010) 46:61–68 DOI 10.1007/s00170-009-2075-y.</a:t>
            </a:r>
          </a:p>
          <a:p>
            <a:pPr marL="285750" lvl="1" algn="just"/>
            <a:endParaRPr lang="en-US" sz="1800" dirty="0"/>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20</a:t>
            </a:fld>
            <a:endParaRPr lang="en-US" dirty="0"/>
          </a:p>
        </p:txBody>
      </p:sp>
    </p:spTree>
    <p:extLst>
      <p:ext uri="{BB962C8B-B14F-4D97-AF65-F5344CB8AC3E}">
        <p14:creationId xmlns:p14="http://schemas.microsoft.com/office/powerpoint/2010/main" val="399094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37B8-3D40-41BD-8682-75DB76D3083E}"/>
              </a:ext>
            </a:extLst>
          </p:cNvPr>
          <p:cNvSpPr>
            <a:spLocks noGrp="1"/>
          </p:cNvSpPr>
          <p:nvPr>
            <p:ph type="title"/>
          </p:nvPr>
        </p:nvSpPr>
        <p:spPr>
          <a:xfrm>
            <a:off x="457200" y="365395"/>
            <a:ext cx="5050904" cy="799306"/>
          </a:xfrm>
        </p:spPr>
        <p:txBody>
          <a:bodyPr/>
          <a:lstStyle/>
          <a:p>
            <a:r>
              <a:rPr lang="en-IN" dirty="0"/>
              <a:t>Task For Next Week</a:t>
            </a:r>
          </a:p>
        </p:txBody>
      </p:sp>
      <p:sp>
        <p:nvSpPr>
          <p:cNvPr id="3" name="Content Placeholder 2">
            <a:extLst>
              <a:ext uri="{FF2B5EF4-FFF2-40B4-BE49-F238E27FC236}">
                <a16:creationId xmlns:a16="http://schemas.microsoft.com/office/drawing/2014/main" id="{58E6A0B8-5B6E-4D41-B7A4-4AE33EF891AF}"/>
              </a:ext>
            </a:extLst>
          </p:cNvPr>
          <p:cNvSpPr>
            <a:spLocks noGrp="1"/>
          </p:cNvSpPr>
          <p:nvPr>
            <p:ph idx="1"/>
          </p:nvPr>
        </p:nvSpPr>
        <p:spPr/>
        <p:txBody>
          <a:bodyPr/>
          <a:lstStyle/>
          <a:p>
            <a:pPr algn="just"/>
            <a:r>
              <a:rPr lang="en-IN" dirty="0"/>
              <a:t>Practical implementation of these methods using the dataset given in the first paper.</a:t>
            </a:r>
          </a:p>
          <a:p>
            <a:pPr algn="just"/>
            <a:r>
              <a:rPr lang="en-IN" dirty="0"/>
              <a:t>Look for papers wherein autoencoders were used for chatter detection in turning.</a:t>
            </a:r>
          </a:p>
        </p:txBody>
      </p:sp>
    </p:spTree>
    <p:extLst>
      <p:ext uri="{BB962C8B-B14F-4D97-AF65-F5344CB8AC3E}">
        <p14:creationId xmlns:p14="http://schemas.microsoft.com/office/powerpoint/2010/main" val="1037599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C466-AC4D-4FA1-BA60-645AC37A4C2C}"/>
              </a:ext>
            </a:extLst>
          </p:cNvPr>
          <p:cNvSpPr>
            <a:spLocks noGrp="1"/>
          </p:cNvSpPr>
          <p:nvPr>
            <p:ph type="title"/>
          </p:nvPr>
        </p:nvSpPr>
        <p:spPr>
          <a:xfrm>
            <a:off x="2133600" y="2629694"/>
            <a:ext cx="4876800" cy="799306"/>
          </a:xfrm>
        </p:spPr>
        <p:txBody>
          <a:bodyPr/>
          <a:lstStyle/>
          <a:p>
            <a:pPr algn="ctr"/>
            <a:r>
              <a:rPr lang="en-IN" dirty="0"/>
              <a:t>Thank You</a:t>
            </a:r>
          </a:p>
        </p:txBody>
      </p:sp>
    </p:spTree>
    <p:extLst>
      <p:ext uri="{BB962C8B-B14F-4D97-AF65-F5344CB8AC3E}">
        <p14:creationId xmlns:p14="http://schemas.microsoft.com/office/powerpoint/2010/main" val="239897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p:txBody>
          <a:bodyPr>
            <a:normAutofit/>
          </a:bodyPr>
          <a:lstStyle/>
          <a:p>
            <a:pPr marL="64008" indent="0">
              <a:buNone/>
            </a:pPr>
            <a:endParaRPr lang="en-US" sz="2000" b="1" dirty="0">
              <a:solidFill>
                <a:schemeClr val="accent1"/>
              </a:solidFill>
            </a:endParaRPr>
          </a:p>
          <a:p>
            <a:pPr lvl="1" algn="just"/>
            <a:r>
              <a:rPr lang="en-US" sz="1600" dirty="0"/>
              <a:t>Used K-Nearest Neighbor (</a:t>
            </a:r>
            <a:r>
              <a:rPr lang="en-US" sz="1600" dirty="0" err="1"/>
              <a:t>kNN</a:t>
            </a:r>
            <a:r>
              <a:rPr lang="en-US" sz="1600" dirty="0"/>
              <a:t>) algorithm for classification and Dynamic Time Warping (DTW) as time series similarity measure.</a:t>
            </a:r>
          </a:p>
          <a:p>
            <a:pPr lvl="1" algn="just"/>
            <a:r>
              <a:rPr lang="en-US" sz="1600" dirty="0"/>
              <a:t>Used the x-axis signal from tri-axial accelerometer obtained from a series of turning experiments for analysis.</a:t>
            </a:r>
          </a:p>
          <a:p>
            <a:pPr lvl="1" algn="just"/>
            <a:r>
              <a:rPr lang="en-US" sz="1600" dirty="0"/>
              <a:t>A set of four cutting configurations were used and for each of them various values of cutting speed and depth of cut were tested. These cutting configurations were based on the </a:t>
            </a:r>
            <a:r>
              <a:rPr lang="en-US" sz="1600" dirty="0" err="1"/>
              <a:t>stickout</a:t>
            </a:r>
            <a:r>
              <a:rPr lang="en-US" sz="1600" dirty="0"/>
              <a:t> distances which is the distance between back side of the cutting tool holder and the hell of the boring bar. Changing the </a:t>
            </a:r>
            <a:r>
              <a:rPr lang="en-US" sz="1600" dirty="0" err="1"/>
              <a:t>stickout</a:t>
            </a:r>
            <a:r>
              <a:rPr lang="en-US" sz="1600" dirty="0"/>
              <a:t> distance varies the stiffness of the boring rod, and consequently the corresponding chatter frequencies.</a:t>
            </a:r>
          </a:p>
          <a:p>
            <a:pPr lvl="1" algn="just"/>
            <a:r>
              <a:rPr lang="en-US" sz="1600" dirty="0"/>
              <a:t>For each cutting configuration data, it was split into training and testing set.</a:t>
            </a:r>
          </a:p>
          <a:p>
            <a:pPr lvl="1" algn="just"/>
            <a:endParaRPr lang="en-US" sz="1600" dirty="0"/>
          </a:p>
          <a:p>
            <a:pPr lvl="1"/>
            <a:endParaRPr lang="en-US" sz="1600" dirty="0"/>
          </a:p>
          <a:p>
            <a:pPr lvl="1"/>
            <a:endParaRPr lang="en-US" sz="1600"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A77C3F07-144A-4E7D-AA4D-0CC9003B2203}"/>
              </a:ext>
            </a:extLst>
          </p:cNvPr>
          <p:cNvPicPr>
            <a:picLocks noGrp="1" noChangeAspect="1"/>
          </p:cNvPicPr>
          <p:nvPr>
            <p:ph idx="1"/>
          </p:nvPr>
        </p:nvPicPr>
        <p:blipFill rotWithShape="1">
          <a:blip r:embed="rId2"/>
          <a:srcRect l="19878" t="28975" r="21651" b="12750"/>
          <a:stretch/>
        </p:blipFill>
        <p:spPr>
          <a:xfrm>
            <a:off x="1043608" y="1340768"/>
            <a:ext cx="7632848" cy="4536504"/>
          </a:xfrm>
        </p:spPr>
      </p:pic>
    </p:spTree>
    <p:extLst>
      <p:ext uri="{BB962C8B-B14F-4D97-AF65-F5344CB8AC3E}">
        <p14:creationId xmlns:p14="http://schemas.microsoft.com/office/powerpoint/2010/main" val="135638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p:txBody>
          <a:bodyPr/>
          <a:lstStyle/>
          <a:p>
            <a:pPr marL="64008" indent="0">
              <a:buNone/>
            </a:pPr>
            <a:endParaRPr lang="en-US" sz="2000" b="1" dirty="0">
              <a:solidFill>
                <a:schemeClr val="accent1"/>
              </a:solidFill>
            </a:endParaRPr>
          </a:p>
          <a:p>
            <a:pPr lvl="1" algn="just"/>
            <a:r>
              <a:rPr lang="en-US" sz="1600" dirty="0"/>
              <a:t>Pairwise distance matrices were computed in the training set using DTW and then KNN classifier was trained to classify signals as chatter or no chatter. In this implementation Euclidean distance was used.</a:t>
            </a:r>
          </a:p>
          <a:p>
            <a:pPr lvl="1" algn="just"/>
            <a:r>
              <a:rPr lang="en-US" sz="1600" dirty="0"/>
              <a:t>These train test split was randomly varied ten times and the average test accuracy and standard deviation was noted.</a:t>
            </a:r>
          </a:p>
          <a:p>
            <a:pPr lvl="1" algn="just"/>
            <a:r>
              <a:rPr lang="en-US" sz="1600" dirty="0"/>
              <a:t>A criteria for classifying the signal as no-chatter, intermediate chatter and full chatter were established.</a:t>
            </a:r>
          </a:p>
          <a:p>
            <a:pPr lvl="1" algn="just"/>
            <a:r>
              <a:rPr lang="en-US" sz="1600" dirty="0"/>
              <a:t>Compared the result obtained with the traditional methods – Wavelet Packet Transform (WPT) and Ensemble Empirical Mode Decomposition (EEMD) as well as the Topological Data Analysis (TDA) based approach.</a:t>
            </a:r>
          </a:p>
          <a:p>
            <a:pPr lvl="1"/>
            <a:endParaRPr lang="en-US" sz="1600" dirty="0"/>
          </a:p>
          <a:p>
            <a:pPr lvl="1"/>
            <a:endParaRPr lang="en-US" sz="1600" dirty="0"/>
          </a:p>
          <a:p>
            <a:pPr lvl="1"/>
            <a:endParaRPr lang="en-US" sz="1600"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5</a:t>
            </a:fld>
            <a:endParaRPr lang="en-US" dirty="0"/>
          </a:p>
        </p:txBody>
      </p:sp>
    </p:spTree>
    <p:extLst>
      <p:ext uri="{BB962C8B-B14F-4D97-AF65-F5344CB8AC3E}">
        <p14:creationId xmlns:p14="http://schemas.microsoft.com/office/powerpoint/2010/main" val="371675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5395"/>
            <a:ext cx="5257800" cy="799306"/>
          </a:xfrm>
        </p:spPr>
        <p:txBody>
          <a:bodyPr/>
          <a:lstStyle/>
          <a:p>
            <a:r>
              <a:rPr lang="en-US" dirty="0"/>
              <a:t>Issues in the past methods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457200" y="1168464"/>
            <a:ext cx="8229600" cy="4892405"/>
          </a:xfrm>
        </p:spPr>
        <p:txBody>
          <a:bodyPr>
            <a:noAutofit/>
          </a:bodyPr>
          <a:lstStyle/>
          <a:p>
            <a:pPr marL="64008" indent="0" algn="just">
              <a:buNone/>
            </a:pPr>
            <a:endParaRPr lang="en-US" sz="1600" b="1" dirty="0">
              <a:solidFill>
                <a:schemeClr val="accent1"/>
              </a:solidFill>
            </a:endParaRPr>
          </a:p>
          <a:p>
            <a:pPr lvl="1" algn="just"/>
            <a:r>
              <a:rPr lang="en-US" sz="1600" dirty="0"/>
              <a:t>Traditional methods using WPT and EEMD required a significant amount of pre-processing of data for training the classifier which required skilled knowledge.</a:t>
            </a:r>
          </a:p>
          <a:p>
            <a:pPr lvl="1" algn="just"/>
            <a:r>
              <a:rPr lang="en-US" sz="1600" dirty="0"/>
              <a:t>It was sensitive to the train and test set used. These methods showed a decrease in accuracy if the cutting conditions were shifted, or two different chatter frequency were used.</a:t>
            </a:r>
          </a:p>
          <a:p>
            <a:pPr lvl="1" algn="just"/>
            <a:r>
              <a:rPr lang="en-US" sz="1600" dirty="0"/>
              <a:t>These algorithms like Variational Mode Decomposition (VMD) were highly specialized to the process generating the data.</a:t>
            </a:r>
          </a:p>
          <a:p>
            <a:pPr lvl="1" algn="just"/>
            <a:r>
              <a:rPr lang="en-US" sz="1600" dirty="0"/>
              <a:t>Using WPT and EEMD for distinguishing chatter from intermediate chatter is difficult because although the time-domain signals in these two cases are different, their corresponding frequency spectra are too close.</a:t>
            </a:r>
          </a:p>
          <a:p>
            <a:pPr lvl="1" algn="just"/>
            <a:r>
              <a:rPr lang="en-US" sz="1600" dirty="0"/>
              <a:t>Artificial Neural Networks (ANN) were also used to classify chatter, but these requires large training set which is not always available for small batch production.</a:t>
            </a:r>
          </a:p>
          <a:p>
            <a:pPr lvl="1" algn="just"/>
            <a:r>
              <a:rPr lang="en-US" sz="1600" dirty="0"/>
              <a:t>Recent methods like TDA produced reasonable accuracy but the transfer learning capabilities of these methods have not been tested yet and reducing their computational time is a current topic of research. TDA requires embedding the data into a point cloud which is a very complicated process.</a:t>
            </a:r>
          </a:p>
          <a:p>
            <a:pPr lvl="1"/>
            <a:endParaRPr lang="en-US" sz="1600" dirty="0"/>
          </a:p>
          <a:p>
            <a:pPr lvl="1"/>
            <a:endParaRPr lang="en-US" sz="1600"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6</a:t>
            </a:fld>
            <a:endParaRPr lang="en-US" dirty="0"/>
          </a:p>
        </p:txBody>
      </p:sp>
    </p:spTree>
    <p:extLst>
      <p:ext uri="{BB962C8B-B14F-4D97-AF65-F5344CB8AC3E}">
        <p14:creationId xmlns:p14="http://schemas.microsoft.com/office/powerpoint/2010/main" val="243971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5395"/>
            <a:ext cx="5257800" cy="799306"/>
          </a:xfrm>
        </p:spPr>
        <p:txBody>
          <a:bodyPr/>
          <a:lstStyle/>
          <a:p>
            <a:r>
              <a:rPr lang="en-US" dirty="0"/>
              <a:t>Solution to the above issues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453819" y="1164701"/>
            <a:ext cx="8229600" cy="4892405"/>
          </a:xfrm>
        </p:spPr>
        <p:txBody>
          <a:bodyPr>
            <a:noAutofit/>
          </a:bodyPr>
          <a:lstStyle/>
          <a:p>
            <a:pPr marL="64008" indent="0">
              <a:buNone/>
            </a:pPr>
            <a:endParaRPr lang="en-US" sz="1600" b="1" dirty="0">
              <a:solidFill>
                <a:schemeClr val="accent1"/>
              </a:solidFill>
            </a:endParaRPr>
          </a:p>
          <a:p>
            <a:pPr lvl="1" algn="just"/>
            <a:r>
              <a:rPr lang="en-US" sz="1600" dirty="0"/>
              <a:t>In contrast to WPT and EEMD, no pre-processing is necessary for DTW since it operates on the original signals, and it does not require the signals to have the same lengths.</a:t>
            </a:r>
          </a:p>
          <a:p>
            <a:pPr lvl="1" algn="just"/>
            <a:r>
              <a:rPr lang="en-US" sz="1600" dirty="0"/>
              <a:t>DTW have excellent transfer learning capabilities which means that the classifier trained on one training set with some cutting configuration is robust enough to the dynamic changes in the cutting parameters during manufacturing.</a:t>
            </a:r>
          </a:p>
          <a:p>
            <a:pPr lvl="1" algn="just"/>
            <a:r>
              <a:rPr lang="en-US" sz="1600" dirty="0"/>
              <a:t>DTW could classify signals into chatter and intermediate chatter using features extracted in the time domain because the power spectrum in time domain significantly varied as compared to the frequency domain which were similar making featurization in the frequency domain extremely challenging.</a:t>
            </a:r>
          </a:p>
          <a:p>
            <a:pPr lvl="1" algn="just"/>
            <a:r>
              <a:rPr lang="en-US" sz="1600" dirty="0"/>
              <a:t>This uses reasonable sized dataset unlike ANN.</a:t>
            </a:r>
          </a:p>
          <a:p>
            <a:pPr lvl="1" algn="just"/>
            <a:r>
              <a:rPr lang="en-US" sz="1600" dirty="0"/>
              <a:t>However, DTW has the longest running time as compared to other methods and this is because the current python implementation is not the most optimized one. Further optimization can be made in the code to get a better running time.</a:t>
            </a:r>
          </a:p>
          <a:p>
            <a:pPr lvl="1" algn="just"/>
            <a:r>
              <a:rPr lang="en-US" sz="1600" dirty="0"/>
              <a:t>DTW avoids the complication associated with choosing appropriate embedding parameters. </a:t>
            </a:r>
          </a:p>
          <a:p>
            <a:pPr lvl="1"/>
            <a:endParaRPr lang="en-US" sz="1600" dirty="0"/>
          </a:p>
          <a:p>
            <a:pPr lvl="1"/>
            <a:endParaRPr lang="en-US" sz="1600"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7</a:t>
            </a:fld>
            <a:endParaRPr lang="en-US" dirty="0"/>
          </a:p>
        </p:txBody>
      </p:sp>
    </p:spTree>
    <p:extLst>
      <p:ext uri="{BB962C8B-B14F-4D97-AF65-F5344CB8AC3E}">
        <p14:creationId xmlns:p14="http://schemas.microsoft.com/office/powerpoint/2010/main" val="100450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474026"/>
            <a:ext cx="5842992" cy="799306"/>
          </a:xfrm>
        </p:spPr>
        <p:txBody>
          <a:bodyPr/>
          <a:lstStyle/>
          <a:p>
            <a:r>
              <a:rPr lang="en-US" dirty="0"/>
              <a:t>Criterion for classification of signals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457200" y="1811974"/>
            <a:ext cx="8229600" cy="4572000"/>
          </a:xfrm>
        </p:spPr>
        <p:txBody>
          <a:bodyPr>
            <a:normAutofit/>
          </a:bodyPr>
          <a:lstStyle/>
          <a:p>
            <a:pPr marL="537210" lvl="1" indent="0">
              <a:buNone/>
            </a:pPr>
            <a:r>
              <a:rPr lang="en-US" sz="1600" dirty="0"/>
              <a:t>For classifying the time series, the peaks in both the time and frequency domains were observed. These tags were verified by measuring the surface roughness of the workpiece.</a:t>
            </a:r>
          </a:p>
          <a:p>
            <a:pPr marL="537210" lvl="1" indent="0">
              <a:buNone/>
            </a:pPr>
            <a:endParaRPr lang="en-US" sz="1600" dirty="0"/>
          </a:p>
          <a:p>
            <a:pPr marL="537210" lvl="1" indent="0">
              <a:buNone/>
            </a:pPr>
            <a:endParaRPr lang="en-US" sz="1600" dirty="0"/>
          </a:p>
          <a:p>
            <a:pPr lvl="1"/>
            <a:endParaRPr lang="en-US" sz="1600" dirty="0"/>
          </a:p>
          <a:p>
            <a:pPr lvl="1"/>
            <a:endParaRPr lang="en-US" sz="1600"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8</a:t>
            </a:fld>
            <a:endParaRPr lang="en-US" dirty="0"/>
          </a:p>
        </p:txBody>
      </p:sp>
      <p:graphicFrame>
        <p:nvGraphicFramePr>
          <p:cNvPr id="6" name="Content Placeholder 3" descr="list smart graphic design">
            <a:extLst>
              <a:ext uri="{FF2B5EF4-FFF2-40B4-BE49-F238E27FC236}">
                <a16:creationId xmlns:a16="http://schemas.microsoft.com/office/drawing/2014/main" id="{AECDB7FD-2EB6-449A-B78B-9095D0B8579C}"/>
              </a:ext>
            </a:extLst>
          </p:cNvPr>
          <p:cNvGraphicFramePr>
            <a:graphicFrameLocks/>
          </p:cNvGraphicFramePr>
          <p:nvPr>
            <p:extLst>
              <p:ext uri="{D42A27DB-BD31-4B8C-83A1-F6EECF244321}">
                <p14:modId xmlns:p14="http://schemas.microsoft.com/office/powerpoint/2010/main" val="4236703645"/>
              </p:ext>
            </p:extLst>
          </p:nvPr>
        </p:nvGraphicFramePr>
        <p:xfrm>
          <a:off x="611560" y="2610359"/>
          <a:ext cx="7920880" cy="3773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457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5395"/>
            <a:ext cx="5257800" cy="799306"/>
          </a:xfrm>
        </p:spPr>
        <p:txBody>
          <a:bodyPr/>
          <a:lstStyle/>
          <a:p>
            <a:r>
              <a:rPr lang="en-US" dirty="0"/>
              <a:t>Results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p:txBody>
          <a:bodyPr>
            <a:normAutofit/>
          </a:bodyPr>
          <a:lstStyle/>
          <a:p>
            <a:pPr lvl="1" algn="just"/>
            <a:r>
              <a:rPr lang="en-US" sz="1600" dirty="0"/>
              <a:t>For three out of four cutting configurations, DTW-based approach attains the highest average classification rate reaching in one case as high as 99% accuracy. </a:t>
            </a:r>
          </a:p>
          <a:p>
            <a:pPr lvl="1" algn="just"/>
            <a:r>
              <a:rPr lang="en-US" sz="1600" dirty="0"/>
              <a:t>DTW possesses excellent transfer learning accuracy whereby the classifier is tested on a cutting configuration different from the one that was used for training. It achieve high classification accuracies even if the system parameters shift during the manufacturing process. </a:t>
            </a:r>
          </a:p>
          <a:p>
            <a:pPr lvl="1" algn="just"/>
            <a:r>
              <a:rPr lang="en-US" sz="1600" dirty="0"/>
              <a:t>It successfully distinguishes between chatter and intermediate chatter. These comparisons are difficult or impossible using only frequency domain features because the frequency content in these two cases is too similar while the time domain signals are different.</a:t>
            </a:r>
          </a:p>
          <a:p>
            <a:pPr lvl="1"/>
            <a:endParaRPr lang="en-US" sz="1600"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Tree>
    <p:extLst>
      <p:ext uri="{BB962C8B-B14F-4D97-AF65-F5344CB8AC3E}">
        <p14:creationId xmlns:p14="http://schemas.microsoft.com/office/powerpoint/2010/main" val="448285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438</TotalTime>
  <Words>1827</Words>
  <Application>Microsoft Office PowerPoint</Application>
  <PresentationFormat>On-screen Show (4:3)</PresentationFormat>
  <Paragraphs>122</Paragraphs>
  <Slides>22</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Wingdings 2</vt:lpstr>
      <vt:lpstr>Verve</vt:lpstr>
      <vt:lpstr>Detection of chatter from time series data in turning</vt:lpstr>
      <vt:lpstr>Paper title</vt:lpstr>
      <vt:lpstr>Summary</vt:lpstr>
      <vt:lpstr>PowerPoint Presentation</vt:lpstr>
      <vt:lpstr>Summary</vt:lpstr>
      <vt:lpstr>Issues in the past methods</vt:lpstr>
      <vt:lpstr>Solution to the above issues</vt:lpstr>
      <vt:lpstr>Criterion for classification of signals</vt:lpstr>
      <vt:lpstr>Results</vt:lpstr>
      <vt:lpstr>Future Prospect</vt:lpstr>
      <vt:lpstr>Paper title</vt:lpstr>
      <vt:lpstr>Summary</vt:lpstr>
      <vt:lpstr>Summary</vt:lpstr>
      <vt:lpstr>Adavntages of using PE for chatter detection</vt:lpstr>
      <vt:lpstr>Prediction of chatter using PE</vt:lpstr>
      <vt:lpstr>Results</vt:lpstr>
      <vt:lpstr>Results</vt:lpstr>
      <vt:lpstr>Results</vt:lpstr>
      <vt:lpstr>Future Prospects</vt:lpstr>
      <vt:lpstr>References</vt:lpstr>
      <vt:lpstr>Task For 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chatter from time series data in turning</dc:title>
  <dc:creator>Sayantika Ghosh</dc:creator>
  <cp:lastModifiedBy>Sayantika Ghosh</cp:lastModifiedBy>
  <cp:revision>32</cp:revision>
  <dcterms:created xsi:type="dcterms:W3CDTF">2021-03-29T13:34:29Z</dcterms:created>
  <dcterms:modified xsi:type="dcterms:W3CDTF">2021-03-30T10:59:47Z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