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8" r:id="rId4"/>
    <p:sldId id="262" r:id="rId5"/>
    <p:sldId id="263" r:id="rId6"/>
    <p:sldId id="261" r:id="rId7"/>
    <p:sldId id="264" r:id="rId8"/>
    <p:sldId id="265" r:id="rId9"/>
    <p:sldId id="266" r:id="rId10"/>
    <p:sldId id="267" r:id="rId11"/>
    <p:sldId id="269" r:id="rId12"/>
    <p:sldId id="270" r:id="rId13"/>
    <p:sldId id="271" r:id="rId14"/>
    <p:sldId id="27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p:scale>
          <a:sx n="75" d="100"/>
          <a:sy n="75" d="100"/>
        </p:scale>
        <p:origin x="292" y="-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E9D8A-34FE-4D4E-BF13-17A0635B08F8}" type="datetimeFigureOut">
              <a:rPr lang="en-IN" smtClean="0"/>
              <a:t>11-11-2020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893CD-E324-4311-8734-2C2F855E27FC}" type="slidenum">
              <a:rPr lang="en-IN" smtClean="0"/>
              <a:t>‹#›</a:t>
            </a:fld>
            <a:endParaRPr lang="en-IN"/>
          </a:p>
        </p:txBody>
      </p:sp>
    </p:spTree>
    <p:extLst>
      <p:ext uri="{BB962C8B-B14F-4D97-AF65-F5344CB8AC3E}">
        <p14:creationId xmlns:p14="http://schemas.microsoft.com/office/powerpoint/2010/main" val="229642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D92A-6EA8-46C3-A6F0-3866ADCDD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6E5D19-DF90-4F54-82E5-9A6399B60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9BDA5AB5-BFFA-42C4-ADC2-A9E112E27F5D}"/>
              </a:ext>
            </a:extLst>
          </p:cNvPr>
          <p:cNvSpPr>
            <a:spLocks noGrp="1"/>
          </p:cNvSpPr>
          <p:nvPr>
            <p:ph type="dt" sz="half" idx="10"/>
          </p:nvPr>
        </p:nvSpPr>
        <p:spPr/>
        <p:txBody>
          <a:bodyPr/>
          <a:lstStyle/>
          <a:p>
            <a:fld id="{D8F2B68A-7CA6-4E13-9A77-DE782BC30F49}" type="datetime1">
              <a:rPr lang="en-IN" smtClean="0"/>
              <a:t>11-11-2020</a:t>
            </a:fld>
            <a:endParaRPr lang="en-IN"/>
          </a:p>
        </p:txBody>
      </p:sp>
      <p:sp>
        <p:nvSpPr>
          <p:cNvPr id="5" name="Footer Placeholder 4">
            <a:extLst>
              <a:ext uri="{FF2B5EF4-FFF2-40B4-BE49-F238E27FC236}">
                <a16:creationId xmlns:a16="http://schemas.microsoft.com/office/drawing/2014/main" id="{C9631779-2888-49DC-B08D-F113E8F9C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23B2E-9C1F-4080-B13F-A41303A44838}"/>
              </a:ext>
            </a:extLst>
          </p:cNvPr>
          <p:cNvSpPr>
            <a:spLocks noGrp="1"/>
          </p:cNvSpPr>
          <p:nvPr>
            <p:ph type="sldNum" sz="quarter" idx="12"/>
          </p:nvPr>
        </p:nvSpPr>
        <p:spPr>
          <a:xfrm>
            <a:off x="10897298" y="6356350"/>
            <a:ext cx="456501" cy="365125"/>
          </a:xfrm>
        </p:spPr>
        <p:txBody>
          <a:bodyPr/>
          <a:lstStyle>
            <a:lvl1pPr>
              <a:defRPr sz="1400" b="1"/>
            </a:lvl1pPr>
          </a:lstStyle>
          <a:p>
            <a:fld id="{544AF80D-7193-419B-967F-CFBAF47A4453}" type="slidenum">
              <a:rPr lang="en-IN" smtClean="0"/>
              <a:pPr/>
              <a:t>‹#›</a:t>
            </a:fld>
            <a:endParaRPr lang="en-IN" b="1" dirty="0"/>
          </a:p>
        </p:txBody>
      </p:sp>
    </p:spTree>
    <p:extLst>
      <p:ext uri="{BB962C8B-B14F-4D97-AF65-F5344CB8AC3E}">
        <p14:creationId xmlns:p14="http://schemas.microsoft.com/office/powerpoint/2010/main" val="41693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BD53-4BA6-48CA-8B27-03B26D0D38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AA832-26C2-4D9D-94E2-C585285B4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FAD40-5F46-49F6-926D-4B480D836906}"/>
              </a:ext>
            </a:extLst>
          </p:cNvPr>
          <p:cNvSpPr>
            <a:spLocks noGrp="1"/>
          </p:cNvSpPr>
          <p:nvPr>
            <p:ph type="dt" sz="half" idx="10"/>
          </p:nvPr>
        </p:nvSpPr>
        <p:spPr/>
        <p:txBody>
          <a:bodyPr/>
          <a:lstStyle/>
          <a:p>
            <a:fld id="{166FD4FF-B0CB-452D-A89A-F59CF318AA8C}" type="datetime1">
              <a:rPr lang="en-IN" smtClean="0"/>
              <a:t>11-11-2020</a:t>
            </a:fld>
            <a:endParaRPr lang="en-IN"/>
          </a:p>
        </p:txBody>
      </p:sp>
      <p:sp>
        <p:nvSpPr>
          <p:cNvPr id="5" name="Footer Placeholder 4">
            <a:extLst>
              <a:ext uri="{FF2B5EF4-FFF2-40B4-BE49-F238E27FC236}">
                <a16:creationId xmlns:a16="http://schemas.microsoft.com/office/drawing/2014/main" id="{6098CAA9-A6A1-4948-B37B-6CBC5DE24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6F11F-B02C-434E-97B4-8C652142E6EF}"/>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29025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ED43C2-3777-4F5B-9265-BAF8D5122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448C20-3A7F-4B63-90E1-E08034117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C548D0-D84D-41E8-A3BC-28938FD2A655}"/>
              </a:ext>
            </a:extLst>
          </p:cNvPr>
          <p:cNvSpPr>
            <a:spLocks noGrp="1"/>
          </p:cNvSpPr>
          <p:nvPr>
            <p:ph type="dt" sz="half" idx="10"/>
          </p:nvPr>
        </p:nvSpPr>
        <p:spPr/>
        <p:txBody>
          <a:bodyPr/>
          <a:lstStyle/>
          <a:p>
            <a:fld id="{BA1E2920-45B2-404A-BC53-1962481BCB05}" type="datetime1">
              <a:rPr lang="en-IN" smtClean="0"/>
              <a:t>11-11-2020</a:t>
            </a:fld>
            <a:endParaRPr lang="en-IN"/>
          </a:p>
        </p:txBody>
      </p:sp>
      <p:sp>
        <p:nvSpPr>
          <p:cNvPr id="5" name="Footer Placeholder 4">
            <a:extLst>
              <a:ext uri="{FF2B5EF4-FFF2-40B4-BE49-F238E27FC236}">
                <a16:creationId xmlns:a16="http://schemas.microsoft.com/office/drawing/2014/main" id="{65A2AB1B-B857-4902-B9C3-E5C61B19C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A4FE1-6246-4BD7-8726-70B354390805}"/>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8284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469F-3782-42C3-9200-FB3516A69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89A1A-C4DC-4A0C-9096-DE89D4E91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66C40-E9F0-470E-9149-46604DC82FFB}"/>
              </a:ext>
            </a:extLst>
          </p:cNvPr>
          <p:cNvSpPr>
            <a:spLocks noGrp="1"/>
          </p:cNvSpPr>
          <p:nvPr>
            <p:ph type="dt" sz="half" idx="10"/>
          </p:nvPr>
        </p:nvSpPr>
        <p:spPr/>
        <p:txBody>
          <a:bodyPr/>
          <a:lstStyle/>
          <a:p>
            <a:fld id="{AE6213DE-4080-494C-8C23-705788D3025C}" type="datetime1">
              <a:rPr lang="en-IN" smtClean="0"/>
              <a:t>11-11-2020</a:t>
            </a:fld>
            <a:endParaRPr lang="en-IN"/>
          </a:p>
        </p:txBody>
      </p:sp>
      <p:sp>
        <p:nvSpPr>
          <p:cNvPr id="5" name="Footer Placeholder 4">
            <a:extLst>
              <a:ext uri="{FF2B5EF4-FFF2-40B4-BE49-F238E27FC236}">
                <a16:creationId xmlns:a16="http://schemas.microsoft.com/office/drawing/2014/main" id="{FB70369B-1E9B-4BAB-9DA9-58ABD84CE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EA5A4-6DD0-4A5A-8239-7971E9D9005B}"/>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51299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E11D-9E8E-4C26-9AF1-C1648346F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85009-760F-4A35-85A7-0DB71C297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B7F2F-183D-45BE-9F7B-B12CC93272FF}"/>
              </a:ext>
            </a:extLst>
          </p:cNvPr>
          <p:cNvSpPr>
            <a:spLocks noGrp="1"/>
          </p:cNvSpPr>
          <p:nvPr>
            <p:ph type="dt" sz="half" idx="10"/>
          </p:nvPr>
        </p:nvSpPr>
        <p:spPr/>
        <p:txBody>
          <a:bodyPr/>
          <a:lstStyle/>
          <a:p>
            <a:fld id="{3A6F37E8-4018-4228-B830-1CD5CE809587}" type="datetime1">
              <a:rPr lang="en-IN" smtClean="0"/>
              <a:t>11-11-2020</a:t>
            </a:fld>
            <a:endParaRPr lang="en-IN"/>
          </a:p>
        </p:txBody>
      </p:sp>
      <p:sp>
        <p:nvSpPr>
          <p:cNvPr id="5" name="Footer Placeholder 4">
            <a:extLst>
              <a:ext uri="{FF2B5EF4-FFF2-40B4-BE49-F238E27FC236}">
                <a16:creationId xmlns:a16="http://schemas.microsoft.com/office/drawing/2014/main" id="{F7C686C1-C233-4780-9FA6-970EC5003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51ED0-4A50-4E6B-B348-116FE48445E3}"/>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2270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A059-5C56-4C43-81D5-813A410B1C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E99AE-AE32-47FA-A5C9-B4460DE345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044756-FB63-4E35-A66B-8B9596F0A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B30B17-C0DB-4CB8-BB06-F2A5DC34067B}"/>
              </a:ext>
            </a:extLst>
          </p:cNvPr>
          <p:cNvSpPr>
            <a:spLocks noGrp="1"/>
          </p:cNvSpPr>
          <p:nvPr>
            <p:ph type="dt" sz="half" idx="10"/>
          </p:nvPr>
        </p:nvSpPr>
        <p:spPr/>
        <p:txBody>
          <a:bodyPr/>
          <a:lstStyle/>
          <a:p>
            <a:fld id="{AA383901-353F-4902-8A8F-8220A37C68B4}" type="datetime1">
              <a:rPr lang="en-IN" smtClean="0"/>
              <a:t>11-11-2020</a:t>
            </a:fld>
            <a:endParaRPr lang="en-IN"/>
          </a:p>
        </p:txBody>
      </p:sp>
      <p:sp>
        <p:nvSpPr>
          <p:cNvPr id="6" name="Footer Placeholder 5">
            <a:extLst>
              <a:ext uri="{FF2B5EF4-FFF2-40B4-BE49-F238E27FC236}">
                <a16:creationId xmlns:a16="http://schemas.microsoft.com/office/drawing/2014/main" id="{88A238AD-4C8C-4364-BFA5-A6D7A2E67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970914-4992-4128-A7A1-416AE7B9FCC9}"/>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14461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3AB7-7733-44D1-9905-3AB38E5290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6245B-63FE-4901-8608-224AB7D75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3EDDB-AA4D-4345-8312-3AC9402C2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ECCB6B-B5EE-4A90-B2A3-97EEBE809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11784-D23E-4223-9998-11F5849DF6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8B26AE-57C8-4C9D-8F67-75F4A5FA71F5}"/>
              </a:ext>
            </a:extLst>
          </p:cNvPr>
          <p:cNvSpPr>
            <a:spLocks noGrp="1"/>
          </p:cNvSpPr>
          <p:nvPr>
            <p:ph type="dt" sz="half" idx="10"/>
          </p:nvPr>
        </p:nvSpPr>
        <p:spPr/>
        <p:txBody>
          <a:bodyPr/>
          <a:lstStyle/>
          <a:p>
            <a:fld id="{887ECBC8-8CE5-40AE-BA12-96F661E7B145}" type="datetime1">
              <a:rPr lang="en-IN" smtClean="0"/>
              <a:t>11-11-2020</a:t>
            </a:fld>
            <a:endParaRPr lang="en-IN"/>
          </a:p>
        </p:txBody>
      </p:sp>
      <p:sp>
        <p:nvSpPr>
          <p:cNvPr id="8" name="Footer Placeholder 7">
            <a:extLst>
              <a:ext uri="{FF2B5EF4-FFF2-40B4-BE49-F238E27FC236}">
                <a16:creationId xmlns:a16="http://schemas.microsoft.com/office/drawing/2014/main" id="{5E01DF78-51DD-48B6-A68D-F4CD258A50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C20834-FEA1-4EE8-AC66-F95C6BFAC9B6}"/>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67072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5FA3-AD2C-4D79-A975-2BFD44807D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5AF54E-8DC1-45FE-A1FC-C55E77D70DEC}"/>
              </a:ext>
            </a:extLst>
          </p:cNvPr>
          <p:cNvSpPr>
            <a:spLocks noGrp="1"/>
          </p:cNvSpPr>
          <p:nvPr>
            <p:ph type="dt" sz="half" idx="10"/>
          </p:nvPr>
        </p:nvSpPr>
        <p:spPr/>
        <p:txBody>
          <a:bodyPr/>
          <a:lstStyle/>
          <a:p>
            <a:fld id="{1A76E473-BF2A-493E-8FBB-1AFCCBA01702}" type="datetime1">
              <a:rPr lang="en-IN" smtClean="0"/>
              <a:t>11-11-2020</a:t>
            </a:fld>
            <a:endParaRPr lang="en-IN"/>
          </a:p>
        </p:txBody>
      </p:sp>
      <p:sp>
        <p:nvSpPr>
          <p:cNvPr id="4" name="Footer Placeholder 3">
            <a:extLst>
              <a:ext uri="{FF2B5EF4-FFF2-40B4-BE49-F238E27FC236}">
                <a16:creationId xmlns:a16="http://schemas.microsoft.com/office/drawing/2014/main" id="{2FBF5728-37FB-4D6A-8847-BCD2901351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EB216E-90DA-4AA1-90E4-CFDD685587A8}"/>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32547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B4816-D353-4148-A471-F7E5AD5E77CA}"/>
              </a:ext>
            </a:extLst>
          </p:cNvPr>
          <p:cNvSpPr>
            <a:spLocks noGrp="1"/>
          </p:cNvSpPr>
          <p:nvPr>
            <p:ph type="dt" sz="half" idx="10"/>
          </p:nvPr>
        </p:nvSpPr>
        <p:spPr/>
        <p:txBody>
          <a:bodyPr/>
          <a:lstStyle/>
          <a:p>
            <a:fld id="{219FD90E-8ADF-4F39-A003-C5FC338F7673}" type="datetime1">
              <a:rPr lang="en-IN" smtClean="0"/>
              <a:t>11-11-2020</a:t>
            </a:fld>
            <a:endParaRPr lang="en-IN"/>
          </a:p>
        </p:txBody>
      </p:sp>
      <p:sp>
        <p:nvSpPr>
          <p:cNvPr id="3" name="Footer Placeholder 2">
            <a:extLst>
              <a:ext uri="{FF2B5EF4-FFF2-40B4-BE49-F238E27FC236}">
                <a16:creationId xmlns:a16="http://schemas.microsoft.com/office/drawing/2014/main" id="{09B25B05-A599-4E90-84CF-F9EB86E90E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C6AC02-5997-4097-8EB4-0A0DD6D10791}"/>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223197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1C5E-2F01-4977-AA71-D6F3E23A0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BBB83F-75B6-4B15-896D-7C6EEBBF7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8F7ED-515F-494B-9B75-B0E421542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090EB-EF39-4509-9165-04497E87870A}"/>
              </a:ext>
            </a:extLst>
          </p:cNvPr>
          <p:cNvSpPr>
            <a:spLocks noGrp="1"/>
          </p:cNvSpPr>
          <p:nvPr>
            <p:ph type="dt" sz="half" idx="10"/>
          </p:nvPr>
        </p:nvSpPr>
        <p:spPr/>
        <p:txBody>
          <a:bodyPr/>
          <a:lstStyle/>
          <a:p>
            <a:fld id="{4C1B4C57-0688-4F25-BD40-18A69EBE48F2}" type="datetime1">
              <a:rPr lang="en-IN" smtClean="0"/>
              <a:t>11-11-2020</a:t>
            </a:fld>
            <a:endParaRPr lang="en-IN"/>
          </a:p>
        </p:txBody>
      </p:sp>
      <p:sp>
        <p:nvSpPr>
          <p:cNvPr id="6" name="Footer Placeholder 5">
            <a:extLst>
              <a:ext uri="{FF2B5EF4-FFF2-40B4-BE49-F238E27FC236}">
                <a16:creationId xmlns:a16="http://schemas.microsoft.com/office/drawing/2014/main" id="{8E5D9CBF-0FFB-424E-BD96-158A37EBA1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3B770-F00E-4431-99EA-43A368A7A1E0}"/>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16964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BD03-5AE9-46E9-AFAD-6CB9EA510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B74434-B8BB-4DC8-BE06-A850C27DF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5A742-8F67-4096-BE73-C10FFDB27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8ED30-AB1F-47B9-A772-BF8997F326E0}"/>
              </a:ext>
            </a:extLst>
          </p:cNvPr>
          <p:cNvSpPr>
            <a:spLocks noGrp="1"/>
          </p:cNvSpPr>
          <p:nvPr>
            <p:ph type="dt" sz="half" idx="10"/>
          </p:nvPr>
        </p:nvSpPr>
        <p:spPr/>
        <p:txBody>
          <a:bodyPr/>
          <a:lstStyle/>
          <a:p>
            <a:fld id="{B045305B-2A3D-40FB-9B39-2DEF44AC572F}" type="datetime1">
              <a:rPr lang="en-IN" smtClean="0"/>
              <a:t>11-11-2020</a:t>
            </a:fld>
            <a:endParaRPr lang="en-IN"/>
          </a:p>
        </p:txBody>
      </p:sp>
      <p:sp>
        <p:nvSpPr>
          <p:cNvPr id="6" name="Footer Placeholder 5">
            <a:extLst>
              <a:ext uri="{FF2B5EF4-FFF2-40B4-BE49-F238E27FC236}">
                <a16:creationId xmlns:a16="http://schemas.microsoft.com/office/drawing/2014/main" id="{F1075A75-86E6-4CC1-B2DA-E8275757A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E16F68-B667-49DB-8835-2ABE89C4DA54}"/>
              </a:ext>
            </a:extLst>
          </p:cNvPr>
          <p:cNvSpPr>
            <a:spLocks noGrp="1"/>
          </p:cNvSpPr>
          <p:nvPr>
            <p:ph type="sldNum" sz="quarter" idx="12"/>
          </p:nvPr>
        </p:nvSpPr>
        <p:spPr/>
        <p:txBody>
          <a:bodyPr/>
          <a:lstStyle/>
          <a:p>
            <a:fld id="{544AF80D-7193-419B-967F-CFBAF47A4453}" type="slidenum">
              <a:rPr lang="en-IN" smtClean="0"/>
              <a:t>‹#›</a:t>
            </a:fld>
            <a:endParaRPr lang="en-IN"/>
          </a:p>
        </p:txBody>
      </p:sp>
    </p:spTree>
    <p:extLst>
      <p:ext uri="{BB962C8B-B14F-4D97-AF65-F5344CB8AC3E}">
        <p14:creationId xmlns:p14="http://schemas.microsoft.com/office/powerpoint/2010/main" val="348630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3B018-5795-4147-AB6A-F5B7136E4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7CFD12-60B8-4559-A4DF-55D145209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44F98-0BD0-4C27-9141-CBEFBCBF8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50998-5B9D-4F24-B6CB-C8D334A36221}" type="datetime1">
              <a:rPr lang="en-IN" smtClean="0"/>
              <a:t>11-11-2020</a:t>
            </a:fld>
            <a:endParaRPr lang="en-IN"/>
          </a:p>
        </p:txBody>
      </p:sp>
      <p:sp>
        <p:nvSpPr>
          <p:cNvPr id="5" name="Footer Placeholder 4">
            <a:extLst>
              <a:ext uri="{FF2B5EF4-FFF2-40B4-BE49-F238E27FC236}">
                <a16:creationId xmlns:a16="http://schemas.microsoft.com/office/drawing/2014/main" id="{9BFE2C2F-13BE-4214-8930-ED23D7590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33CED1-5E92-442B-B8E4-31108C6E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AF80D-7193-419B-967F-CFBAF47A4453}" type="slidenum">
              <a:rPr lang="en-IN" smtClean="0"/>
              <a:t>‹#›</a:t>
            </a:fld>
            <a:endParaRPr lang="en-IN"/>
          </a:p>
        </p:txBody>
      </p:sp>
    </p:spTree>
    <p:extLst>
      <p:ext uri="{BB962C8B-B14F-4D97-AF65-F5344CB8AC3E}">
        <p14:creationId xmlns:p14="http://schemas.microsoft.com/office/powerpoint/2010/main" val="673301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016/j.measurement.2020.108582" TargetMode="External"/><Relationship Id="rId3" Type="http://schemas.openxmlformats.org/officeDocument/2006/relationships/hyperlink" Target="https://doi.org/10.1016/j.ijmachtools.2018.02.001" TargetMode="External"/><Relationship Id="rId7" Type="http://schemas.openxmlformats.org/officeDocument/2006/relationships/hyperlink" Target="http://dx.doi.org/10.1016/j.measurement.2012.06.002" TargetMode="External"/><Relationship Id="rId2" Type="http://schemas.openxmlformats.org/officeDocument/2006/relationships/hyperlink" Target="https://doi.org/10.1016/j.procs.2018.10.322" TargetMode="External"/><Relationship Id="rId1" Type="http://schemas.openxmlformats.org/officeDocument/2006/relationships/slideLayout" Target="../slideLayouts/slideLayout2.xml"/><Relationship Id="rId6" Type="http://schemas.openxmlformats.org/officeDocument/2006/relationships/hyperlink" Target="http://dx.doi.org/10.1016/j.measurement.2016.06.048" TargetMode="External"/><Relationship Id="rId5" Type="http://schemas.openxmlformats.org/officeDocument/2006/relationships/hyperlink" Target="https://doi.org/10.1016/j.apacoust.2019.107102" TargetMode="External"/><Relationship Id="rId4" Type="http://schemas.openxmlformats.org/officeDocument/2006/relationships/hyperlink" Target="https://doi.org/10.1016/j.measurement.2020.107860" TargetMode="External"/><Relationship Id="rId9" Type="http://schemas.openxmlformats.org/officeDocument/2006/relationships/hyperlink" Target="http://dx.doi.org/10.1016/j.infrared.2016.1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C8D0-7551-44F6-93BE-77D87C75EE02}"/>
              </a:ext>
            </a:extLst>
          </p:cNvPr>
          <p:cNvSpPr>
            <a:spLocks noGrp="1"/>
          </p:cNvSpPr>
          <p:nvPr>
            <p:ph type="title"/>
          </p:nvPr>
        </p:nvSpPr>
        <p:spPr>
          <a:xfrm>
            <a:off x="838200" y="2103437"/>
            <a:ext cx="10515600" cy="1325563"/>
          </a:xfrm>
        </p:spPr>
        <p:txBody>
          <a:bodyPr>
            <a:normAutofit fontScale="90000"/>
          </a:bodyPr>
          <a:lstStyle/>
          <a:p>
            <a:pPr algn="ctr"/>
            <a:br>
              <a:rPr lang="en-IN" b="1" dirty="0"/>
            </a:br>
            <a:br>
              <a:rPr lang="en-IN" b="1" dirty="0"/>
            </a:br>
            <a:br>
              <a:rPr lang="en-IN" b="1" dirty="0"/>
            </a:br>
            <a:br>
              <a:rPr lang="en-IN" b="1" dirty="0"/>
            </a:br>
            <a:r>
              <a:rPr lang="en-IN" b="1" dirty="0"/>
              <a:t>Surface Roughness and Tool Wear Prediction</a:t>
            </a:r>
            <a:br>
              <a:rPr lang="en-IN" b="1" dirty="0"/>
            </a:br>
            <a:br>
              <a:rPr lang="en-IN" b="1" dirty="0"/>
            </a:br>
            <a:br>
              <a:rPr lang="en-IN" b="1" dirty="0"/>
            </a:br>
            <a:br>
              <a:rPr lang="en-IN" b="1" dirty="0"/>
            </a:br>
            <a:r>
              <a:rPr lang="en-IN" sz="1700" b="1" dirty="0"/>
              <a:t>Sayantika Ghosh</a:t>
            </a:r>
            <a:br>
              <a:rPr lang="en-IN" sz="1700" b="1" dirty="0"/>
            </a:br>
            <a:r>
              <a:rPr lang="en-IN" sz="1700" b="1" dirty="0" err="1"/>
              <a:t>M.Tech</a:t>
            </a:r>
            <a:r>
              <a:rPr lang="en-IN" sz="1700" b="1" dirty="0"/>
              <a:t> Smart Manufacturing</a:t>
            </a:r>
            <a:br>
              <a:rPr lang="en-IN" sz="1700" b="1" dirty="0"/>
            </a:br>
            <a:endParaRPr lang="en-IN" sz="1700" b="1" dirty="0"/>
          </a:p>
        </p:txBody>
      </p:sp>
      <p:sp>
        <p:nvSpPr>
          <p:cNvPr id="6" name="Slide Number Placeholder 5">
            <a:extLst>
              <a:ext uri="{FF2B5EF4-FFF2-40B4-BE49-F238E27FC236}">
                <a16:creationId xmlns:a16="http://schemas.microsoft.com/office/drawing/2014/main" id="{6084F6BE-CED0-44D8-A3C6-FA95EE80302B}"/>
              </a:ext>
            </a:extLst>
          </p:cNvPr>
          <p:cNvSpPr>
            <a:spLocks noGrp="1"/>
          </p:cNvSpPr>
          <p:nvPr>
            <p:ph type="sldNum" sz="quarter" idx="12"/>
          </p:nvPr>
        </p:nvSpPr>
        <p:spPr/>
        <p:txBody>
          <a:bodyPr/>
          <a:lstStyle/>
          <a:p>
            <a:fld id="{544AF80D-7193-419B-967F-CFBAF47A4453}" type="slidenum">
              <a:rPr lang="en-IN" smtClean="0"/>
              <a:t>1</a:t>
            </a:fld>
            <a:endParaRPr lang="en-IN"/>
          </a:p>
        </p:txBody>
      </p:sp>
    </p:spTree>
    <p:extLst>
      <p:ext uri="{BB962C8B-B14F-4D97-AF65-F5344CB8AC3E}">
        <p14:creationId xmlns:p14="http://schemas.microsoft.com/office/powerpoint/2010/main" val="77386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effectLst/>
                <a:latin typeface="+mn-lt"/>
              </a:rPr>
              <a:t>In-process prediction of surface roughness in turning of </a:t>
            </a:r>
            <a:r>
              <a:rPr lang="en-IN" sz="2800" b="1" dirty="0" err="1">
                <a:effectLst/>
                <a:latin typeface="+mn-lt"/>
              </a:rPr>
              <a:t>Ti</a:t>
            </a:r>
            <a:r>
              <a:rPr lang="en-IN" sz="2800" b="1" dirty="0">
                <a:effectLst/>
                <a:latin typeface="+mn-lt"/>
              </a:rPr>
              <a:t>–6Al–4V alloy using cutting parameters and vibration signals [9]</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7"/>
            <a:ext cx="10563461" cy="5128907"/>
          </a:xfrm>
        </p:spPr>
        <p:txBody>
          <a:bodyPr>
            <a:normAutofit fontScale="55000" lnSpcReduction="20000"/>
          </a:bodyPr>
          <a:lstStyle/>
          <a:p>
            <a:pPr algn="just"/>
            <a:endParaRPr lang="en-IN" sz="1800" b="1" dirty="0">
              <a:effectLst/>
              <a:latin typeface="Calibri" panose="020F0502020204030204" pitchFamily="34" charset="0"/>
            </a:endParaRPr>
          </a:p>
          <a:p>
            <a:pPr algn="just">
              <a:lnSpc>
                <a:spcPct val="120000"/>
              </a:lnSpc>
            </a:pPr>
            <a:r>
              <a:rPr lang="en-IN" sz="2200" dirty="0">
                <a:effectLst/>
                <a:latin typeface="Calibri" panose="020F0502020204030204" pitchFamily="34" charset="0"/>
              </a:rPr>
              <a:t>In this work, an attempt has been made to use only vibration signals for in-process prediction of surface roughness during turning of </a:t>
            </a:r>
            <a:r>
              <a:rPr lang="en-IN" sz="2200" dirty="0" err="1">
                <a:effectLst/>
                <a:latin typeface="Calibri" panose="020F0502020204030204" pitchFamily="34" charset="0"/>
              </a:rPr>
              <a:t>Ti</a:t>
            </a:r>
            <a:r>
              <a:rPr lang="en-IN" sz="2200" dirty="0">
                <a:effectLst/>
                <a:latin typeface="Calibri" panose="020F0502020204030204" pitchFamily="34" charset="0"/>
              </a:rPr>
              <a:t>–6Al–4V alloy. If only vibration signals </a:t>
            </a:r>
            <a:r>
              <a:rPr lang="en-IN" sz="2200" dirty="0">
                <a:latin typeface="Calibri" panose="020F0502020204030204" pitchFamily="34" charset="0"/>
              </a:rPr>
              <a:t>wer</a:t>
            </a:r>
            <a:r>
              <a:rPr lang="en-IN" sz="2200" dirty="0">
                <a:effectLst/>
                <a:latin typeface="Calibri" panose="020F0502020204030204" pitchFamily="34" charset="0"/>
              </a:rPr>
              <a:t>e not able to provide good prediction then to select a set of significant cutting parameters and vibration signals to predict surface roughness with sufficient accuracy using multiple regression and artificial neural network technique.</a:t>
            </a:r>
          </a:p>
          <a:p>
            <a:pPr algn="just">
              <a:lnSpc>
                <a:spcPct val="120000"/>
              </a:lnSpc>
            </a:pPr>
            <a:r>
              <a:rPr lang="en-IN" sz="2700" b="1" dirty="0"/>
              <a:t>Results:</a:t>
            </a:r>
          </a:p>
          <a:p>
            <a:pPr marL="285750" indent="-285750" algn="l">
              <a:lnSpc>
                <a:spcPct val="120000"/>
              </a:lnSpc>
              <a:buFont typeface="Arial" panose="020B0604020202020204" pitchFamily="34" charset="0"/>
              <a:buChar char="•"/>
            </a:pPr>
            <a:r>
              <a:rPr lang="en-IN" sz="2200" dirty="0">
                <a:effectLst/>
                <a:latin typeface="Calibri" panose="020F0502020204030204" pitchFamily="34" charset="0"/>
              </a:rPr>
              <a:t>This model provided good prediction accuracy (maximum percentage error 7.45%) of surface roughness.</a:t>
            </a:r>
          </a:p>
          <a:p>
            <a:pPr marL="285750" indent="-285750" algn="l">
              <a:lnSpc>
                <a:spcPct val="120000"/>
              </a:lnSpc>
              <a:buFont typeface="Arial" panose="020B0604020202020204" pitchFamily="34" charset="0"/>
              <a:buChar char="•"/>
            </a:pPr>
            <a:r>
              <a:rPr lang="en-IN" sz="2200" dirty="0">
                <a:effectLst/>
                <a:latin typeface="Calibri" panose="020F0502020204030204" pitchFamily="34" charset="0"/>
              </a:rPr>
              <a:t>Prediction accuracy for the model having considered only the vibration signal is not that great so in order to improve the accuracy included the cutting parameters along with the vibration signal.</a:t>
            </a:r>
          </a:p>
          <a:p>
            <a:pPr marL="285750" indent="-285750" algn="l">
              <a:lnSpc>
                <a:spcPct val="120000"/>
              </a:lnSpc>
              <a:buFont typeface="Arial" panose="020B0604020202020204" pitchFamily="34" charset="0"/>
              <a:buChar char="•"/>
            </a:pPr>
            <a:r>
              <a:rPr lang="en-IN" sz="2200" dirty="0">
                <a:effectLst/>
                <a:latin typeface="Calibri" panose="020F0502020204030204" pitchFamily="34" charset="0"/>
              </a:rPr>
              <a:t>It is evident that cutting speed and acceleration amplitude of vibration in axial direction are weakly related with surface roughness as the correlation coefficient is close to zero.</a:t>
            </a:r>
          </a:p>
          <a:p>
            <a:pPr marL="285750" indent="-285750" algn="l">
              <a:lnSpc>
                <a:spcPct val="120000"/>
              </a:lnSpc>
              <a:buFont typeface="Arial" panose="020B0604020202020204" pitchFamily="34" charset="0"/>
              <a:buChar char="•"/>
            </a:pPr>
            <a:r>
              <a:rPr lang="en-IN" sz="2200" dirty="0">
                <a:effectLst/>
                <a:latin typeface="Calibri" panose="020F0502020204030204" pitchFamily="34" charset="0"/>
              </a:rPr>
              <a:t>Pearson correlation coefficient for feed rate was maximum followed by acceleration amplitude of vibration in radial direction, depth of cut and acceleration amplitude of vibration in tangential direction</a:t>
            </a:r>
          </a:p>
          <a:p>
            <a:pPr algn="just"/>
            <a:endParaRPr lang="en-IN" b="1" dirty="0"/>
          </a:p>
          <a:p>
            <a:pPr algn="just">
              <a:lnSpc>
                <a:spcPct val="120000"/>
              </a:lnSpc>
            </a:pPr>
            <a:r>
              <a:rPr lang="en-IN" sz="2700" b="1" dirty="0">
                <a:effectLst/>
                <a:latin typeface="Calibri" panose="020F0502020204030204" pitchFamily="34" charset="0"/>
              </a:rPr>
              <a:t>Novelty of the paper:</a:t>
            </a:r>
          </a:p>
          <a:p>
            <a:pPr algn="just">
              <a:lnSpc>
                <a:spcPct val="120000"/>
              </a:lnSpc>
            </a:pPr>
            <a:r>
              <a:rPr lang="en-IN" sz="2200" dirty="0">
                <a:effectLst/>
                <a:latin typeface="Calibri" panose="020F0502020204030204" pitchFamily="34" charset="0"/>
              </a:rPr>
              <a:t>An effort has been made in this work to determine whether the cutting parameters can be completely replaced by vibration signals to predict the surface roughness. From the fundamental concepts of design of experiment, it follows that in Box Behnken Design of Response Surface Methodology, use of vibration signals to predict the surface roughness is not possible as the vibrations cannot be directly controlled to serve as independent variables. </a:t>
            </a:r>
          </a:p>
          <a:p>
            <a:pPr marL="0" marR="0">
              <a:spcBef>
                <a:spcPts val="0"/>
              </a:spcBef>
              <a:spcAft>
                <a:spcPts val="0"/>
              </a:spcAft>
            </a:pPr>
            <a:r>
              <a:rPr lang="en-IN" sz="1800" dirty="0">
                <a:effectLst/>
                <a:latin typeface="Calibri" panose="020F0502020204030204" pitchFamily="34" charset="0"/>
              </a:rPr>
              <a:t> </a:t>
            </a:r>
            <a:endParaRPr lang="en-IN" b="1" dirty="0">
              <a:effectLst/>
              <a:latin typeface="Calibri" panose="020F0502020204030204" pitchFamily="34" charset="0"/>
            </a:endParaRPr>
          </a:p>
          <a:p>
            <a:pPr algn="just"/>
            <a:r>
              <a:rPr lang="en-IN" sz="2700" b="1" dirty="0"/>
              <a:t>Research  Gaps Identified:</a:t>
            </a:r>
          </a:p>
          <a:p>
            <a:pPr algn="just"/>
            <a:r>
              <a:rPr lang="en-IN" sz="2200" dirty="0"/>
              <a:t>Accuracy of the prediction model could be improved further.</a:t>
            </a:r>
          </a:p>
          <a:p>
            <a:endParaRPr lang="en-IN" dirty="0"/>
          </a:p>
        </p:txBody>
      </p:sp>
      <p:sp>
        <p:nvSpPr>
          <p:cNvPr id="4" name="Slide Number Placeholder 3">
            <a:extLst>
              <a:ext uri="{FF2B5EF4-FFF2-40B4-BE49-F238E27FC236}">
                <a16:creationId xmlns:a16="http://schemas.microsoft.com/office/drawing/2014/main" id="{4EB56121-AEB8-48AE-9CD8-33BF407B1325}"/>
              </a:ext>
            </a:extLst>
          </p:cNvPr>
          <p:cNvSpPr>
            <a:spLocks noGrp="1"/>
          </p:cNvSpPr>
          <p:nvPr>
            <p:ph type="sldNum" sz="quarter" idx="12"/>
          </p:nvPr>
        </p:nvSpPr>
        <p:spPr/>
        <p:txBody>
          <a:bodyPr/>
          <a:lstStyle/>
          <a:p>
            <a:fld id="{544AF80D-7193-419B-967F-CFBAF47A4453}" type="slidenum">
              <a:rPr lang="en-IN" smtClean="0"/>
              <a:pPr/>
              <a:t>10</a:t>
            </a:fld>
            <a:endParaRPr lang="en-IN" b="1" dirty="0"/>
          </a:p>
        </p:txBody>
      </p:sp>
    </p:spTree>
    <p:extLst>
      <p:ext uri="{BB962C8B-B14F-4D97-AF65-F5344CB8AC3E}">
        <p14:creationId xmlns:p14="http://schemas.microsoft.com/office/powerpoint/2010/main" val="30044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143135"/>
            <a:ext cx="10710982" cy="1188720"/>
          </a:xfrm>
        </p:spPr>
        <p:txBody>
          <a:bodyPr>
            <a:noAutofit/>
          </a:bodyPr>
          <a:lstStyle/>
          <a:p>
            <a:r>
              <a:rPr lang="en-IN" sz="2800" b="1" dirty="0">
                <a:effectLst/>
                <a:latin typeface="+mn-lt"/>
              </a:rPr>
              <a:t>Investigation of signal behaviors for sensor fusion with tool condition monitoring system in turning [10]</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8"/>
            <a:ext cx="10563461" cy="4808232"/>
          </a:xfrm>
        </p:spPr>
        <p:txBody>
          <a:bodyPr>
            <a:normAutofit fontScale="70000" lnSpcReduction="20000"/>
          </a:bodyPr>
          <a:lstStyle/>
          <a:p>
            <a:pPr algn="just"/>
            <a:endParaRPr lang="en-IN" sz="1800" b="1" dirty="0">
              <a:effectLst/>
              <a:latin typeface="Calibri" panose="020F0502020204030204" pitchFamily="34" charset="0"/>
            </a:endParaRPr>
          </a:p>
          <a:p>
            <a:pPr algn="just">
              <a:lnSpc>
                <a:spcPct val="120000"/>
              </a:lnSpc>
            </a:pPr>
            <a:r>
              <a:rPr lang="en-IN" sz="1700" dirty="0">
                <a:effectLst/>
                <a:latin typeface="Calibri" panose="020F0502020204030204" pitchFamily="34" charset="0"/>
              </a:rPr>
              <a:t>First, the relationship between sensor signals and </a:t>
            </a:r>
            <a:r>
              <a:rPr lang="en-IN" sz="1700" dirty="0">
                <a:latin typeface="Calibri" panose="020F0502020204030204" pitchFamily="34" charset="0"/>
              </a:rPr>
              <a:t>tool wear</a:t>
            </a:r>
            <a:r>
              <a:rPr lang="en-IN" sz="1700" dirty="0">
                <a:effectLst/>
                <a:latin typeface="Calibri" panose="020F0502020204030204" pitchFamily="34" charset="0"/>
              </a:rPr>
              <a:t> has been investigated. Secondly, the sensor signal behaviors at the moment of tool breakage were observed. Lastly, the effects of cutting parameters on averaged values of VB were examined. </a:t>
            </a:r>
          </a:p>
          <a:p>
            <a:pPr algn="just"/>
            <a:endParaRPr lang="en-IN" b="1" dirty="0"/>
          </a:p>
          <a:p>
            <a:pPr algn="just"/>
            <a:r>
              <a:rPr lang="en-IN" sz="2900" b="1" dirty="0"/>
              <a:t>Results:</a:t>
            </a:r>
          </a:p>
          <a:p>
            <a:pPr marL="342900" indent="-342900" algn="just">
              <a:lnSpc>
                <a:spcPct val="120000"/>
              </a:lnSpc>
              <a:buFont typeface="Arial" panose="020B0604020202020204" pitchFamily="34" charset="0"/>
              <a:buChar char="•"/>
            </a:pPr>
            <a:r>
              <a:rPr lang="en-US" sz="1900" dirty="0"/>
              <a:t>Temperature and AE signals were compatible with each other and demonstrated good correlation (74%) between tool wear.</a:t>
            </a:r>
          </a:p>
          <a:p>
            <a:pPr marL="342900" indent="-342900" algn="just">
              <a:lnSpc>
                <a:spcPct val="120000"/>
              </a:lnSpc>
              <a:buFont typeface="Arial" panose="020B0604020202020204" pitchFamily="34" charset="0"/>
              <a:buChar char="•"/>
            </a:pPr>
            <a:r>
              <a:rPr lang="en-US" sz="1900" dirty="0"/>
              <a:t>Cutting force components demonstrate weak correlation with VB (27% for FT and FF, 19% for FR).</a:t>
            </a:r>
          </a:p>
          <a:p>
            <a:pPr marL="342900" indent="-342900" algn="just">
              <a:lnSpc>
                <a:spcPct val="120000"/>
              </a:lnSpc>
              <a:buFont typeface="Arial" panose="020B0604020202020204" pitchFamily="34" charset="0"/>
              <a:buChar char="•"/>
            </a:pPr>
            <a:r>
              <a:rPr lang="en-US" sz="1900" dirty="0"/>
              <a:t>Dynamically fluctuating of AE signals during entire turning refer to the minor tool breakage, irregular chip formation and fracture namely deterioration of cutting geometry and possible tool breakage. Accelerometer and current sensor also provide reliable information for tool breakage.</a:t>
            </a:r>
          </a:p>
          <a:p>
            <a:pPr marL="342900" indent="-342900" algn="just">
              <a:lnSpc>
                <a:spcPct val="120000"/>
              </a:lnSpc>
              <a:buFont typeface="Arial" panose="020B0604020202020204" pitchFamily="34" charset="0"/>
              <a:buChar char="•"/>
            </a:pPr>
            <a:r>
              <a:rPr lang="en-US" sz="1900" dirty="0"/>
              <a:t>The increase in feed rate and cutting speed enhances VB values </a:t>
            </a:r>
            <a:endParaRPr lang="en-IN" sz="1900" b="1" dirty="0"/>
          </a:p>
          <a:p>
            <a:pPr algn="just">
              <a:lnSpc>
                <a:spcPct val="120000"/>
              </a:lnSpc>
            </a:pPr>
            <a:r>
              <a:rPr lang="en-IN" sz="2900" b="1" dirty="0">
                <a:effectLst/>
                <a:latin typeface="Calibri" panose="020F0502020204030204" pitchFamily="34" charset="0"/>
              </a:rPr>
              <a:t>Novelty of the paper:</a:t>
            </a:r>
          </a:p>
          <a:p>
            <a:pPr algn="just">
              <a:lnSpc>
                <a:spcPct val="120000"/>
              </a:lnSpc>
            </a:pPr>
            <a:r>
              <a:rPr lang="en-IN" sz="1700" dirty="0">
                <a:latin typeface="Calibri" panose="020F0502020204030204" pitchFamily="34" charset="0"/>
              </a:rPr>
              <a:t>This was the</a:t>
            </a:r>
            <a:r>
              <a:rPr lang="en-IN" sz="1700" dirty="0">
                <a:effectLst/>
                <a:latin typeface="Calibri" panose="020F0502020204030204" pitchFamily="34" charset="0"/>
              </a:rPr>
              <a:t> first time in indirect TCM, five different sensors were adopted to a lathe for collecting data to measure the capability of each sensor in reflecting the tool wear. </a:t>
            </a:r>
          </a:p>
          <a:p>
            <a:pPr marL="0" marR="0">
              <a:spcBef>
                <a:spcPts val="0"/>
              </a:spcBef>
              <a:spcAft>
                <a:spcPts val="0"/>
              </a:spcAft>
            </a:pPr>
            <a:r>
              <a:rPr lang="en-IN" sz="1800" dirty="0">
                <a:effectLst/>
                <a:latin typeface="Calibri" panose="020F0502020204030204" pitchFamily="34" charset="0"/>
              </a:rPr>
              <a:t> </a:t>
            </a:r>
            <a:endParaRPr lang="en-IN" b="1" dirty="0">
              <a:effectLst/>
              <a:latin typeface="Calibri" panose="020F0502020204030204" pitchFamily="34" charset="0"/>
            </a:endParaRPr>
          </a:p>
          <a:p>
            <a:pPr algn="just"/>
            <a:r>
              <a:rPr lang="en-IN" sz="2900" b="1" dirty="0"/>
              <a:t>Research  Gaps Identified:</a:t>
            </a:r>
          </a:p>
          <a:p>
            <a:pPr marL="342900" indent="-342900" algn="just">
              <a:buFont typeface="Arial" panose="020B0604020202020204" pitchFamily="34" charset="0"/>
              <a:buChar char="•"/>
            </a:pPr>
            <a:r>
              <a:rPr lang="en-IN" sz="1700" dirty="0"/>
              <a:t>Other tool wear types and surface roughness parameters could be analysed.</a:t>
            </a:r>
          </a:p>
          <a:p>
            <a:endParaRPr lang="en-IN" dirty="0"/>
          </a:p>
        </p:txBody>
      </p:sp>
      <p:sp>
        <p:nvSpPr>
          <p:cNvPr id="4" name="Slide Number Placeholder 3">
            <a:extLst>
              <a:ext uri="{FF2B5EF4-FFF2-40B4-BE49-F238E27FC236}">
                <a16:creationId xmlns:a16="http://schemas.microsoft.com/office/drawing/2014/main" id="{CB96DBE6-5C67-4171-8B7A-D61AFD40ED43}"/>
              </a:ext>
            </a:extLst>
          </p:cNvPr>
          <p:cNvSpPr>
            <a:spLocks noGrp="1"/>
          </p:cNvSpPr>
          <p:nvPr>
            <p:ph type="sldNum" sz="quarter" idx="12"/>
          </p:nvPr>
        </p:nvSpPr>
        <p:spPr/>
        <p:txBody>
          <a:bodyPr/>
          <a:lstStyle/>
          <a:p>
            <a:fld id="{544AF80D-7193-419B-967F-CFBAF47A4453}" type="slidenum">
              <a:rPr lang="en-IN" smtClean="0"/>
              <a:pPr/>
              <a:t>11</a:t>
            </a:fld>
            <a:endParaRPr lang="en-IN" b="1" dirty="0"/>
          </a:p>
        </p:txBody>
      </p:sp>
    </p:spTree>
    <p:extLst>
      <p:ext uri="{BB962C8B-B14F-4D97-AF65-F5344CB8AC3E}">
        <p14:creationId xmlns:p14="http://schemas.microsoft.com/office/powerpoint/2010/main" val="243684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effectLst/>
                <a:latin typeface="+mn-lt"/>
              </a:rPr>
              <a:t>Tool condition monitoring during hard turning of AISI 52100 Steel: A case study [11]</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7"/>
            <a:ext cx="10563461" cy="4925275"/>
          </a:xfrm>
        </p:spPr>
        <p:txBody>
          <a:bodyPr>
            <a:normAutofit fontScale="47500" lnSpcReduction="20000"/>
          </a:bodyPr>
          <a:lstStyle/>
          <a:p>
            <a:pPr algn="just"/>
            <a:endParaRPr lang="en-IN" sz="1800" b="1" dirty="0">
              <a:effectLst/>
              <a:latin typeface="Calibri" panose="020F0502020204030204" pitchFamily="34" charset="0"/>
            </a:endParaRPr>
          </a:p>
          <a:p>
            <a:pPr algn="just">
              <a:lnSpc>
                <a:spcPct val="120000"/>
              </a:lnSpc>
            </a:pPr>
            <a:r>
              <a:rPr lang="en-IN" sz="2500" dirty="0">
                <a:effectLst/>
                <a:latin typeface="Calibri" panose="020F0502020204030204" pitchFamily="34" charset="0"/>
              </a:rPr>
              <a:t>This paper deals with an online monitoring of flank wear and roughness of turned surface while turning of AISI 52100 hardened bearing steel by means of multilayer carbide insert (coated) under dry condition considering process parameters and vibration signals. </a:t>
            </a:r>
          </a:p>
          <a:p>
            <a:pPr algn="just">
              <a:lnSpc>
                <a:spcPct val="120000"/>
              </a:lnSpc>
            </a:pPr>
            <a:endParaRPr lang="en-IN" sz="2000" dirty="0">
              <a:latin typeface="Calibri" panose="020F0502020204030204" pitchFamily="34" charset="0"/>
            </a:endParaRPr>
          </a:p>
          <a:p>
            <a:pPr algn="just"/>
            <a:r>
              <a:rPr lang="en-IN" sz="3200" b="1" dirty="0"/>
              <a:t>Results:</a:t>
            </a:r>
          </a:p>
          <a:p>
            <a:pPr marL="342900" marR="0" indent="-342900" algn="l">
              <a:lnSpc>
                <a:spcPct val="120000"/>
              </a:lnSpc>
              <a:spcBef>
                <a:spcPts val="0"/>
              </a:spcBef>
              <a:spcAft>
                <a:spcPts val="0"/>
              </a:spcAft>
              <a:buFont typeface="Arial" panose="020B0604020202020204" pitchFamily="34" charset="0"/>
              <a:buChar char="•"/>
            </a:pPr>
            <a:r>
              <a:rPr lang="en-IN" sz="2500" dirty="0">
                <a:effectLst/>
                <a:latin typeface="Calibri" panose="020F0502020204030204" pitchFamily="34" charset="0"/>
              </a:rPr>
              <a:t>From the main effect plot, cutting speed is predominant factor for tool flank wear, surface roughness and acceleration amplitude of vibration.  </a:t>
            </a:r>
          </a:p>
          <a:p>
            <a:pPr marL="342900" marR="0" indent="-342900" algn="l">
              <a:lnSpc>
                <a:spcPct val="120000"/>
              </a:lnSpc>
              <a:spcBef>
                <a:spcPts val="0"/>
              </a:spcBef>
              <a:spcAft>
                <a:spcPts val="0"/>
              </a:spcAft>
              <a:buFont typeface="Arial" panose="020B0604020202020204" pitchFamily="34" charset="0"/>
              <a:buChar char="•"/>
            </a:pPr>
            <a:endParaRPr lang="en-IN" sz="2500" dirty="0">
              <a:effectLst/>
              <a:latin typeface="Calibri" panose="020F0502020204030204" pitchFamily="34" charset="0"/>
            </a:endParaRPr>
          </a:p>
          <a:p>
            <a:pPr marL="342900" marR="0" indent="-342900" algn="l">
              <a:lnSpc>
                <a:spcPct val="120000"/>
              </a:lnSpc>
              <a:spcBef>
                <a:spcPts val="0"/>
              </a:spcBef>
              <a:spcAft>
                <a:spcPts val="0"/>
              </a:spcAft>
              <a:buFont typeface="Arial" panose="020B0604020202020204" pitchFamily="34" charset="0"/>
              <a:buChar char="•"/>
            </a:pPr>
            <a:r>
              <a:rPr lang="en-IN" sz="2500" dirty="0">
                <a:effectLst/>
                <a:latin typeface="Calibri" panose="020F0502020204030204" pitchFamily="34" charset="0"/>
              </a:rPr>
              <a:t>Result data indicates that the highest acceleration amplitude of vibration (0.924 m/s2) noticed with highest speed combination whereas lowest acceleration (0.316 m/s2 ) is noticed with lowest speed combination.</a:t>
            </a:r>
            <a:r>
              <a:rPr lang="en-IN" sz="2500" dirty="0">
                <a:latin typeface="Calibri" panose="020F0502020204030204" pitchFamily="34" charset="0"/>
              </a:rPr>
              <a:t> </a:t>
            </a:r>
            <a:r>
              <a:rPr lang="en-IN" sz="2500" dirty="0">
                <a:effectLst/>
                <a:latin typeface="Calibri" panose="020F0502020204030204" pitchFamily="34" charset="0"/>
              </a:rPr>
              <a:t>Higher values of feed are more prominent to produce higher surface roughness. Highest tool wear achieved at highest speed 150 m/min whereas lowest wear noticed at lowest speed 70 m/min. </a:t>
            </a:r>
            <a:r>
              <a:rPr lang="en-IN" sz="2500" dirty="0">
                <a:latin typeface="Calibri" panose="020F0502020204030204" pitchFamily="34" charset="0"/>
              </a:rPr>
              <a:t>C</a:t>
            </a:r>
            <a:r>
              <a:rPr lang="en-IN" sz="2500" dirty="0">
                <a:effectLst/>
                <a:latin typeface="Calibri" panose="020F0502020204030204" pitchFamily="34" charset="0"/>
              </a:rPr>
              <a:t>hipping of tool or breakage of tooltip are noticed at highest speed (150 mm/min), lowest feed (0.04 mm/rev) and moderate depth of cut (0.2 mm) but mostly abrasion were observed.</a:t>
            </a:r>
          </a:p>
          <a:p>
            <a:pPr marR="0" algn="l">
              <a:lnSpc>
                <a:spcPct val="120000"/>
              </a:lnSpc>
              <a:spcBef>
                <a:spcPts val="0"/>
              </a:spcBef>
              <a:spcAft>
                <a:spcPts val="0"/>
              </a:spcAft>
            </a:pPr>
            <a:endParaRPr lang="en-IN" sz="2500" dirty="0">
              <a:effectLst/>
              <a:latin typeface="Calibri" panose="020F0502020204030204" pitchFamily="34" charset="0"/>
            </a:endParaRPr>
          </a:p>
          <a:p>
            <a:pPr marL="342900" marR="0" indent="-342900" algn="l">
              <a:lnSpc>
                <a:spcPct val="120000"/>
              </a:lnSpc>
              <a:spcBef>
                <a:spcPts val="0"/>
              </a:spcBef>
              <a:spcAft>
                <a:spcPts val="0"/>
              </a:spcAft>
              <a:buFont typeface="Arial" panose="020B0604020202020204" pitchFamily="34" charset="0"/>
              <a:buChar char="•"/>
            </a:pPr>
            <a:r>
              <a:rPr lang="en-IN" sz="2500" dirty="0">
                <a:effectLst/>
                <a:latin typeface="Calibri" panose="020F0502020204030204" pitchFamily="34" charset="0"/>
              </a:rPr>
              <a:t>Process parameters such as depth of cut, cutting speed and vibration signals (</a:t>
            </a:r>
            <a:r>
              <a:rPr lang="en-IN" sz="2500" dirty="0" err="1">
                <a:effectLst/>
                <a:latin typeface="Calibri" panose="020F0502020204030204" pitchFamily="34" charset="0"/>
              </a:rPr>
              <a:t>d,v,Vy</a:t>
            </a:r>
            <a:r>
              <a:rPr lang="en-IN" sz="2500" dirty="0">
                <a:effectLst/>
                <a:latin typeface="Calibri" panose="020F0502020204030204" pitchFamily="34" charset="0"/>
              </a:rPr>
              <a:t>) have strong correlations with the flank wear as Pearson correlation coefficients are positive except feed (f) as it is negative.</a:t>
            </a:r>
          </a:p>
          <a:p>
            <a:pPr marL="342900" marR="0" indent="-342900" algn="l">
              <a:lnSpc>
                <a:spcPct val="120000"/>
              </a:lnSpc>
              <a:spcBef>
                <a:spcPts val="0"/>
              </a:spcBef>
              <a:spcAft>
                <a:spcPts val="0"/>
              </a:spcAft>
              <a:buFont typeface="Arial" panose="020B0604020202020204" pitchFamily="34" charset="0"/>
              <a:buChar char="•"/>
            </a:pPr>
            <a:r>
              <a:rPr lang="en-IN" sz="2500" dirty="0">
                <a:effectLst/>
                <a:latin typeface="Calibri" panose="020F0502020204030204" pitchFamily="34" charset="0"/>
              </a:rPr>
              <a:t>Similarly, for surface roughness, acceleration amplitude (0.599), cutting speed (0.357) and feed (0.65) have strong correlation except for depth of cut as it yields negative value and referred as weak correlations.</a:t>
            </a:r>
          </a:p>
          <a:p>
            <a:pPr marL="342900" marR="0" indent="-342900" algn="l">
              <a:lnSpc>
                <a:spcPct val="120000"/>
              </a:lnSpc>
              <a:spcBef>
                <a:spcPts val="0"/>
              </a:spcBef>
              <a:spcAft>
                <a:spcPts val="0"/>
              </a:spcAft>
              <a:buFont typeface="Arial" panose="020B0604020202020204" pitchFamily="34" charset="0"/>
              <a:buChar char="•"/>
            </a:pPr>
            <a:r>
              <a:rPr lang="en-IN" sz="2500" dirty="0">
                <a:effectLst/>
                <a:latin typeface="Calibri" panose="020F0502020204030204" pitchFamily="34" charset="0"/>
              </a:rPr>
              <a:t>Prediction models through linear regression are significant as its P-values are less than 0.05 and accuracy of the predictions have been improved significantly.  </a:t>
            </a:r>
          </a:p>
          <a:p>
            <a:pPr marL="342900" marR="0" indent="-342900" algn="l">
              <a:lnSpc>
                <a:spcPct val="120000"/>
              </a:lnSpc>
              <a:spcBef>
                <a:spcPts val="0"/>
              </a:spcBef>
              <a:spcAft>
                <a:spcPts val="0"/>
              </a:spcAft>
              <a:buFont typeface="Arial" panose="020B0604020202020204" pitchFamily="34" charset="0"/>
              <a:buChar char="•"/>
            </a:pPr>
            <a:r>
              <a:rPr lang="en-IN" sz="2500" dirty="0">
                <a:latin typeface="Calibri" panose="020F0502020204030204" pitchFamily="34" charset="0"/>
              </a:rPr>
              <a:t>I</a:t>
            </a:r>
            <a:r>
              <a:rPr lang="en-IN" sz="2500" dirty="0">
                <a:effectLst/>
                <a:latin typeface="Calibri" panose="020F0502020204030204" pitchFamily="34" charset="0"/>
              </a:rPr>
              <a:t>t has been observed that the value of machining time depends on the cutting conditions [15], i.e. values for </a:t>
            </a:r>
            <a:r>
              <a:rPr lang="en-IN" sz="2500" dirty="0" err="1">
                <a:effectLst/>
                <a:latin typeface="Calibri" panose="020F0502020204030204" pitchFamily="34" charset="0"/>
              </a:rPr>
              <a:t>Vc</a:t>
            </a:r>
            <a:r>
              <a:rPr lang="en-IN" sz="2500" dirty="0">
                <a:effectLst/>
                <a:latin typeface="Calibri" panose="020F0502020204030204" pitchFamily="34" charset="0"/>
              </a:rPr>
              <a:t>, f and d. Once more cutting speed and feed are predominant, depth of the cut seems to less influent.</a:t>
            </a:r>
          </a:p>
          <a:p>
            <a:pPr marL="0" marR="0" algn="l">
              <a:lnSpc>
                <a:spcPct val="120000"/>
              </a:lnSpc>
              <a:spcBef>
                <a:spcPts val="0"/>
              </a:spcBef>
              <a:spcAft>
                <a:spcPts val="0"/>
              </a:spcAft>
            </a:pPr>
            <a:r>
              <a:rPr lang="en-IN" sz="2500" dirty="0">
                <a:effectLst/>
                <a:latin typeface="Calibri" panose="020F0502020204030204" pitchFamily="34" charset="0"/>
              </a:rPr>
              <a:t> </a:t>
            </a:r>
          </a:p>
          <a:p>
            <a:pPr algn="just">
              <a:lnSpc>
                <a:spcPct val="120000"/>
              </a:lnSpc>
            </a:pPr>
            <a:endParaRPr lang="en-IN" b="1" dirty="0">
              <a:effectLst/>
              <a:latin typeface="Calibri" panose="020F0502020204030204" pitchFamily="34" charset="0"/>
            </a:endParaRPr>
          </a:p>
          <a:p>
            <a:pPr algn="just"/>
            <a:r>
              <a:rPr lang="en-IN" sz="3200" b="1" dirty="0"/>
              <a:t>Research  Gaps Identified:</a:t>
            </a:r>
          </a:p>
          <a:p>
            <a:pPr marL="342900" indent="-342900" algn="just">
              <a:buFont typeface="Arial" panose="020B0604020202020204" pitchFamily="34" charset="0"/>
              <a:buChar char="•"/>
            </a:pPr>
            <a:r>
              <a:rPr lang="en-IN" sz="2500" dirty="0"/>
              <a:t>Only linear regression was considered</a:t>
            </a:r>
            <a:r>
              <a:rPr lang="en-IN" dirty="0"/>
              <a:t> </a:t>
            </a:r>
          </a:p>
          <a:p>
            <a:endParaRPr lang="en-IN" dirty="0"/>
          </a:p>
        </p:txBody>
      </p:sp>
      <p:sp>
        <p:nvSpPr>
          <p:cNvPr id="4" name="Slide Number Placeholder 3">
            <a:extLst>
              <a:ext uri="{FF2B5EF4-FFF2-40B4-BE49-F238E27FC236}">
                <a16:creationId xmlns:a16="http://schemas.microsoft.com/office/drawing/2014/main" id="{DE3B9D7A-3467-4F94-91A3-8E7087E526A4}"/>
              </a:ext>
            </a:extLst>
          </p:cNvPr>
          <p:cNvSpPr>
            <a:spLocks noGrp="1"/>
          </p:cNvSpPr>
          <p:nvPr>
            <p:ph type="sldNum" sz="quarter" idx="12"/>
          </p:nvPr>
        </p:nvSpPr>
        <p:spPr/>
        <p:txBody>
          <a:bodyPr/>
          <a:lstStyle/>
          <a:p>
            <a:fld id="{544AF80D-7193-419B-967F-CFBAF47A4453}" type="slidenum">
              <a:rPr lang="en-IN" smtClean="0"/>
              <a:pPr/>
              <a:t>12</a:t>
            </a:fld>
            <a:endParaRPr lang="en-IN" b="1" dirty="0"/>
          </a:p>
        </p:txBody>
      </p:sp>
    </p:spTree>
    <p:extLst>
      <p:ext uri="{BB962C8B-B14F-4D97-AF65-F5344CB8AC3E}">
        <p14:creationId xmlns:p14="http://schemas.microsoft.com/office/powerpoint/2010/main" val="231512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effectLst/>
                <a:latin typeface="+mn-lt"/>
              </a:rPr>
              <a:t>Condition monitoring of turning process using infrared thermography technique – An experimental approach [12]</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8"/>
            <a:ext cx="10563461" cy="4808232"/>
          </a:xfrm>
        </p:spPr>
        <p:txBody>
          <a:bodyPr>
            <a:normAutofit fontScale="92500" lnSpcReduction="20000"/>
          </a:bodyPr>
          <a:lstStyle/>
          <a:p>
            <a:pPr algn="just"/>
            <a:endParaRPr lang="en-IN" sz="1800" b="1" dirty="0">
              <a:effectLst/>
              <a:latin typeface="Calibri" panose="020F0502020204030204" pitchFamily="34" charset="0"/>
            </a:endParaRPr>
          </a:p>
          <a:p>
            <a:pPr algn="just"/>
            <a:r>
              <a:rPr lang="en-IN" sz="1500" dirty="0">
                <a:effectLst/>
                <a:latin typeface="Calibri" panose="020F0502020204030204" pitchFamily="34" charset="0"/>
              </a:rPr>
              <a:t>In the present work, a real time process monitoring method of the tool condition </a:t>
            </a:r>
            <a:r>
              <a:rPr lang="en-IN" sz="1500" dirty="0">
                <a:latin typeface="Calibri" panose="020F0502020204030204" pitchFamily="34" charset="0"/>
              </a:rPr>
              <a:t>was</a:t>
            </a:r>
            <a:r>
              <a:rPr lang="en-IN" sz="1500" dirty="0">
                <a:effectLst/>
                <a:latin typeface="Calibri" panose="020F0502020204030204" pitchFamily="34" charset="0"/>
              </a:rPr>
              <a:t> explored using multiple sensors in turning of AISI 316L steel by using both coated and uncoated carbide inserts.</a:t>
            </a:r>
          </a:p>
          <a:p>
            <a:pPr marL="0" marR="0" algn="l">
              <a:spcBef>
                <a:spcPts val="0"/>
              </a:spcBef>
              <a:spcAft>
                <a:spcPts val="0"/>
              </a:spcAft>
            </a:pPr>
            <a:r>
              <a:rPr lang="en-IN" sz="1500" dirty="0">
                <a:effectLst/>
                <a:latin typeface="Calibri" panose="020F0502020204030204" pitchFamily="34" charset="0"/>
              </a:rPr>
              <a:t> </a:t>
            </a:r>
          </a:p>
          <a:p>
            <a:pPr algn="just">
              <a:lnSpc>
                <a:spcPct val="120000"/>
              </a:lnSpc>
            </a:pPr>
            <a:endParaRPr lang="en-IN" sz="2000" dirty="0">
              <a:latin typeface="Calibri" panose="020F0502020204030204" pitchFamily="34" charset="0"/>
            </a:endParaRPr>
          </a:p>
          <a:p>
            <a:pPr algn="just"/>
            <a:r>
              <a:rPr lang="en-IN" b="1" dirty="0"/>
              <a:t>Results:</a:t>
            </a:r>
          </a:p>
          <a:p>
            <a:pPr marL="285750" marR="0" indent="-285750" algn="l">
              <a:lnSpc>
                <a:spcPct val="120000"/>
              </a:lnSpc>
              <a:spcBef>
                <a:spcPts val="0"/>
              </a:spcBef>
              <a:spcAft>
                <a:spcPts val="0"/>
              </a:spcAft>
              <a:buFont typeface="Arial" panose="020B0604020202020204" pitchFamily="34" charset="0"/>
              <a:buChar char="•"/>
            </a:pPr>
            <a:r>
              <a:rPr lang="en-IN" sz="1500" dirty="0">
                <a:effectLst/>
                <a:latin typeface="Calibri" panose="020F0502020204030204" pitchFamily="34" charset="0"/>
              </a:rPr>
              <a:t>While cutting speed and feed rate proved to be influential parameter on the depicted temperatures and depth of cut was the least influential parameter.</a:t>
            </a:r>
          </a:p>
          <a:p>
            <a:pPr marR="0" algn="l">
              <a:lnSpc>
                <a:spcPct val="120000"/>
              </a:lnSpc>
              <a:spcBef>
                <a:spcPts val="0"/>
              </a:spcBef>
              <a:spcAft>
                <a:spcPts val="0"/>
              </a:spcAft>
            </a:pPr>
            <a:r>
              <a:rPr lang="en-IN" sz="1500" dirty="0">
                <a:effectLst/>
                <a:latin typeface="Calibri" panose="020F0502020204030204" pitchFamily="34" charset="0"/>
              </a:rPr>
              <a:t> </a:t>
            </a:r>
          </a:p>
          <a:p>
            <a:pPr marL="285750" marR="0" indent="-285750" algn="l">
              <a:lnSpc>
                <a:spcPct val="120000"/>
              </a:lnSpc>
              <a:spcBef>
                <a:spcPts val="0"/>
              </a:spcBef>
              <a:spcAft>
                <a:spcPts val="0"/>
              </a:spcAft>
              <a:buFont typeface="Arial" panose="020B0604020202020204" pitchFamily="34" charset="0"/>
              <a:buChar char="•"/>
            </a:pPr>
            <a:r>
              <a:rPr lang="en-IN" sz="1500" dirty="0">
                <a:effectLst/>
                <a:latin typeface="Calibri" panose="020F0502020204030204" pitchFamily="34" charset="0"/>
              </a:rPr>
              <a:t>Generally, it is observed that lower heat and temperatures are generated when coated inserts are employed. It is found that cutting temperatures are gradually increased as edge wear and deformation developed.</a:t>
            </a:r>
          </a:p>
          <a:p>
            <a:pPr marL="0" marR="0">
              <a:spcBef>
                <a:spcPts val="0"/>
              </a:spcBef>
              <a:spcAft>
                <a:spcPts val="0"/>
              </a:spcAft>
            </a:pPr>
            <a:r>
              <a:rPr lang="en-IN" sz="1500" dirty="0">
                <a:effectLst/>
                <a:latin typeface="Calibri" panose="020F0502020204030204" pitchFamily="34" charset="0"/>
              </a:rPr>
              <a:t> </a:t>
            </a:r>
          </a:p>
          <a:p>
            <a:pPr algn="just"/>
            <a:endParaRPr lang="en-IN" b="1" dirty="0"/>
          </a:p>
          <a:p>
            <a:pPr algn="just">
              <a:lnSpc>
                <a:spcPct val="120000"/>
              </a:lnSpc>
            </a:pPr>
            <a:r>
              <a:rPr lang="en-IN" b="1" dirty="0">
                <a:effectLst/>
                <a:latin typeface="Calibri" panose="020F0502020204030204" pitchFamily="34" charset="0"/>
              </a:rPr>
              <a:t>Novelty of the paper:</a:t>
            </a:r>
          </a:p>
          <a:p>
            <a:pPr algn="just">
              <a:lnSpc>
                <a:spcPct val="120000"/>
              </a:lnSpc>
            </a:pPr>
            <a:r>
              <a:rPr lang="en-IN" sz="1500" dirty="0">
                <a:latin typeface="Calibri" panose="020F0502020204030204" pitchFamily="34" charset="0"/>
              </a:rPr>
              <a:t>T</a:t>
            </a:r>
            <a:r>
              <a:rPr lang="en-IN" sz="1500" dirty="0">
                <a:effectLst/>
                <a:latin typeface="Calibri" panose="020F0502020204030204" pitchFamily="34" charset="0"/>
              </a:rPr>
              <a:t>he design of tool condition monitoring system for reduced complexity and increased robustness has been rarely studied. Therefore, present work concentrates on design of effective multi sensor-based TCM with reduced complexity while machining AISI 316L steel using both coated and uncoated inserts.</a:t>
            </a:r>
          </a:p>
          <a:p>
            <a:pPr algn="just">
              <a:lnSpc>
                <a:spcPct val="120000"/>
              </a:lnSpc>
            </a:pPr>
            <a:endParaRPr lang="en-IN" sz="1500" b="1" dirty="0">
              <a:effectLst/>
              <a:latin typeface="Calibri" panose="020F0502020204030204" pitchFamily="34" charset="0"/>
            </a:endParaRPr>
          </a:p>
          <a:p>
            <a:pPr algn="just"/>
            <a:endParaRPr lang="en-IN" b="1" dirty="0"/>
          </a:p>
          <a:p>
            <a:endParaRPr lang="en-IN" dirty="0"/>
          </a:p>
        </p:txBody>
      </p:sp>
      <p:sp>
        <p:nvSpPr>
          <p:cNvPr id="4" name="Slide Number Placeholder 3">
            <a:extLst>
              <a:ext uri="{FF2B5EF4-FFF2-40B4-BE49-F238E27FC236}">
                <a16:creationId xmlns:a16="http://schemas.microsoft.com/office/drawing/2014/main" id="{44159315-2383-4957-AA0D-9A034B00C701}"/>
              </a:ext>
            </a:extLst>
          </p:cNvPr>
          <p:cNvSpPr>
            <a:spLocks noGrp="1"/>
          </p:cNvSpPr>
          <p:nvPr>
            <p:ph type="sldNum" sz="quarter" idx="12"/>
          </p:nvPr>
        </p:nvSpPr>
        <p:spPr/>
        <p:txBody>
          <a:bodyPr/>
          <a:lstStyle/>
          <a:p>
            <a:fld id="{544AF80D-7193-419B-967F-CFBAF47A4453}" type="slidenum">
              <a:rPr lang="en-IN" smtClean="0"/>
              <a:pPr/>
              <a:t>13</a:t>
            </a:fld>
            <a:endParaRPr lang="en-IN" b="1" dirty="0"/>
          </a:p>
        </p:txBody>
      </p:sp>
    </p:spTree>
    <p:extLst>
      <p:ext uri="{BB962C8B-B14F-4D97-AF65-F5344CB8AC3E}">
        <p14:creationId xmlns:p14="http://schemas.microsoft.com/office/powerpoint/2010/main" val="54319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1"/>
            <a:ext cx="10710982" cy="1009498"/>
          </a:xfrm>
        </p:spPr>
        <p:txBody>
          <a:bodyPr>
            <a:noAutofit/>
          </a:bodyPr>
          <a:lstStyle/>
          <a:p>
            <a:r>
              <a:rPr lang="en-IN" sz="2800" b="1" dirty="0">
                <a:effectLst/>
                <a:latin typeface="+mn-lt"/>
              </a:rPr>
              <a:t>Real Time Tool Wear Condition Monitoring in Hard Turning of Inconel 718 Using Sensor Fusion System [13]</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8" y="1336535"/>
            <a:ext cx="10563461" cy="5276406"/>
          </a:xfrm>
        </p:spPr>
        <p:txBody>
          <a:bodyPr>
            <a:normAutofit fontScale="62500" lnSpcReduction="20000"/>
          </a:bodyPr>
          <a:lstStyle/>
          <a:p>
            <a:pPr algn="just"/>
            <a:endParaRPr lang="en-IN" sz="1800" b="1" dirty="0">
              <a:effectLst/>
              <a:latin typeface="Calibri" panose="020F0502020204030204" pitchFamily="34" charset="0"/>
            </a:endParaRPr>
          </a:p>
          <a:p>
            <a:pPr algn="just">
              <a:lnSpc>
                <a:spcPct val="120000"/>
              </a:lnSpc>
            </a:pPr>
            <a:r>
              <a:rPr lang="en-IN" sz="1900" dirty="0">
                <a:latin typeface="Calibri" panose="020F0502020204030204" pitchFamily="34" charset="0"/>
              </a:rPr>
              <a:t>T</a:t>
            </a:r>
            <a:r>
              <a:rPr lang="en-IN" sz="1900" dirty="0">
                <a:effectLst/>
                <a:latin typeface="Calibri" panose="020F0502020204030204" pitchFamily="34" charset="0"/>
              </a:rPr>
              <a:t>o introduce a sensor based tool wear monitoring system for hard turning of Inconel718 material consisting of a vibration sensor and a force based measurement system. </a:t>
            </a:r>
          </a:p>
          <a:p>
            <a:pPr algn="just">
              <a:lnSpc>
                <a:spcPct val="120000"/>
              </a:lnSpc>
            </a:pPr>
            <a:endParaRPr lang="en-IN" sz="2000" dirty="0">
              <a:latin typeface="Calibri" panose="020F0502020204030204" pitchFamily="34" charset="0"/>
            </a:endParaRPr>
          </a:p>
          <a:p>
            <a:pPr algn="just"/>
            <a:r>
              <a:rPr lang="en-IN" b="1" dirty="0"/>
              <a:t>Results:</a:t>
            </a:r>
          </a:p>
          <a:p>
            <a:pPr marL="285750" marR="0" indent="-285750" algn="l">
              <a:lnSpc>
                <a:spcPct val="120000"/>
              </a:lnSpc>
              <a:spcBef>
                <a:spcPts val="0"/>
              </a:spcBef>
              <a:spcAft>
                <a:spcPts val="0"/>
              </a:spcAft>
              <a:buFont typeface="Arial" panose="020B0604020202020204" pitchFamily="34" charset="0"/>
              <a:buChar char="•"/>
            </a:pPr>
            <a:r>
              <a:rPr lang="en-IN" sz="1900" dirty="0">
                <a:effectLst/>
                <a:latin typeface="Calibri" panose="020F0502020204030204" pitchFamily="34" charset="0"/>
              </a:rPr>
              <a:t>The study shows that force data is quite useful to establish a strong correlation between the cutting force and tool wear.</a:t>
            </a:r>
          </a:p>
          <a:p>
            <a:pPr marR="0" algn="l">
              <a:lnSpc>
                <a:spcPct val="120000"/>
              </a:lnSpc>
              <a:spcBef>
                <a:spcPts val="0"/>
              </a:spcBef>
              <a:spcAft>
                <a:spcPts val="0"/>
              </a:spcAft>
            </a:pPr>
            <a:r>
              <a:rPr lang="en-IN" sz="1900" dirty="0">
                <a:effectLst/>
                <a:latin typeface="Calibri" panose="020F0502020204030204" pitchFamily="34" charset="0"/>
              </a:rPr>
              <a:t> </a:t>
            </a:r>
          </a:p>
          <a:p>
            <a:pPr marL="285750" marR="0" indent="-285750" algn="l">
              <a:lnSpc>
                <a:spcPct val="120000"/>
              </a:lnSpc>
              <a:spcBef>
                <a:spcPts val="0"/>
              </a:spcBef>
              <a:spcAft>
                <a:spcPts val="0"/>
              </a:spcAft>
              <a:buFont typeface="Arial" panose="020B0604020202020204" pitchFamily="34" charset="0"/>
              <a:buChar char="•"/>
            </a:pPr>
            <a:r>
              <a:rPr lang="en-IN" sz="1900" dirty="0">
                <a:effectLst/>
                <a:latin typeface="Calibri" panose="020F0502020204030204" pitchFamily="34" charset="0"/>
              </a:rPr>
              <a:t>Statistical ANOVA results showed that speed is influencing the most with 73.3% contribution, followed by depth of cut with 25.4% contribution, while feed has negligible effect on the tool wear. </a:t>
            </a:r>
          </a:p>
          <a:p>
            <a:pPr marR="0" algn="l">
              <a:lnSpc>
                <a:spcPct val="120000"/>
              </a:lnSpc>
              <a:spcBef>
                <a:spcPts val="0"/>
              </a:spcBef>
              <a:spcAft>
                <a:spcPts val="0"/>
              </a:spcAft>
            </a:pPr>
            <a:endParaRPr lang="en-IN" sz="1900" dirty="0">
              <a:effectLst/>
              <a:latin typeface="Calibri" panose="020F0502020204030204" pitchFamily="34" charset="0"/>
            </a:endParaRPr>
          </a:p>
          <a:p>
            <a:pPr marL="285750" marR="0" indent="-285750" algn="l">
              <a:lnSpc>
                <a:spcPct val="120000"/>
              </a:lnSpc>
              <a:spcBef>
                <a:spcPts val="0"/>
              </a:spcBef>
              <a:spcAft>
                <a:spcPts val="0"/>
              </a:spcAft>
              <a:buFont typeface="Arial" panose="020B0604020202020204" pitchFamily="34" charset="0"/>
              <a:buChar char="•"/>
            </a:pPr>
            <a:r>
              <a:rPr lang="en-IN" sz="1900" dirty="0">
                <a:effectLst/>
                <a:latin typeface="Calibri" panose="020F0502020204030204" pitchFamily="34" charset="0"/>
              </a:rPr>
              <a:t>Tool wear rate increases with time. Three distinct phases of tool wear namely initial wear, gradual wear and rapid wear are observed during machining. </a:t>
            </a:r>
          </a:p>
          <a:p>
            <a:pPr marR="0" algn="l">
              <a:lnSpc>
                <a:spcPct val="120000"/>
              </a:lnSpc>
              <a:spcBef>
                <a:spcPts val="0"/>
              </a:spcBef>
              <a:spcAft>
                <a:spcPts val="0"/>
              </a:spcAft>
            </a:pPr>
            <a:endParaRPr lang="en-IN" sz="1900" dirty="0">
              <a:effectLst/>
              <a:latin typeface="Calibri" panose="020F0502020204030204" pitchFamily="34" charset="0"/>
            </a:endParaRPr>
          </a:p>
          <a:p>
            <a:pPr marL="285750" marR="0" indent="-285750" algn="l">
              <a:lnSpc>
                <a:spcPct val="120000"/>
              </a:lnSpc>
              <a:spcBef>
                <a:spcPts val="0"/>
              </a:spcBef>
              <a:spcAft>
                <a:spcPts val="0"/>
              </a:spcAft>
              <a:buFont typeface="Arial" panose="020B0604020202020204" pitchFamily="34" charset="0"/>
              <a:buChar char="•"/>
            </a:pPr>
            <a:r>
              <a:rPr lang="en-IN" sz="1900" dirty="0">
                <a:latin typeface="Calibri" panose="020F0502020204030204" pitchFamily="34" charset="0"/>
              </a:rPr>
              <a:t>It was observed that only </a:t>
            </a:r>
            <a:r>
              <a:rPr lang="en-IN" sz="1900" dirty="0">
                <a:effectLst/>
                <a:latin typeface="Calibri" panose="020F0502020204030204" pitchFamily="34" charset="0"/>
              </a:rPr>
              <a:t>vibration in general shows the non-linear trend with the actual tool wear. </a:t>
            </a:r>
            <a:r>
              <a:rPr lang="en-IN" sz="1900" dirty="0">
                <a:latin typeface="Calibri" panose="020F0502020204030204" pitchFamily="34" charset="0"/>
              </a:rPr>
              <a:t>It </a:t>
            </a:r>
            <a:r>
              <a:rPr lang="en-IN" sz="1900" dirty="0">
                <a:effectLst/>
                <a:latin typeface="Calibri" panose="020F0502020204030204" pitchFamily="34" charset="0"/>
              </a:rPr>
              <a:t>can predict only tool wear state and not the actual tool wear values because of its non-linearity. So in order </a:t>
            </a:r>
            <a:r>
              <a:rPr lang="en-IN" sz="1900" dirty="0">
                <a:latin typeface="Calibri" panose="020F0502020204030204" pitchFamily="34" charset="0"/>
              </a:rPr>
              <a:t>to model the vibration parameters, </a:t>
            </a:r>
            <a:r>
              <a:rPr lang="en-IN" sz="1900" dirty="0">
                <a:effectLst/>
                <a:latin typeface="Calibri" panose="020F0502020204030204" pitchFamily="34" charset="0"/>
              </a:rPr>
              <a:t>advanced approaches like artificial neural network, genetic algorithm and/or fuzzy logic etc. or some other approach like force data acquisition in combination with vibrations is to be used for establishing the relation between tool wear and vibration signal.</a:t>
            </a:r>
          </a:p>
          <a:p>
            <a:pPr marR="0">
              <a:spcBef>
                <a:spcPts val="0"/>
              </a:spcBef>
              <a:spcAft>
                <a:spcPts val="0"/>
              </a:spcAft>
            </a:pPr>
            <a:endParaRPr lang="en-IN" b="1" dirty="0"/>
          </a:p>
          <a:p>
            <a:pPr algn="just">
              <a:lnSpc>
                <a:spcPct val="120000"/>
              </a:lnSpc>
            </a:pPr>
            <a:r>
              <a:rPr lang="en-IN" b="1" dirty="0">
                <a:effectLst/>
                <a:latin typeface="Calibri" panose="020F0502020204030204" pitchFamily="34" charset="0"/>
              </a:rPr>
              <a:t>Novelty of the paper:</a:t>
            </a:r>
          </a:p>
          <a:p>
            <a:pPr algn="just">
              <a:lnSpc>
                <a:spcPct val="120000"/>
              </a:lnSpc>
            </a:pPr>
            <a:r>
              <a:rPr lang="en-IN" sz="1900" dirty="0">
                <a:effectLst/>
                <a:latin typeface="Calibri" panose="020F0502020204030204" pitchFamily="34" charset="0"/>
              </a:rPr>
              <a:t>This study uses more than one sensor </a:t>
            </a:r>
            <a:r>
              <a:rPr lang="en-IN" sz="1900" dirty="0">
                <a:latin typeface="Calibri" panose="020F0502020204030204" pitchFamily="34" charset="0"/>
              </a:rPr>
              <a:t>which is advantageous</a:t>
            </a:r>
            <a:r>
              <a:rPr lang="en-IN" sz="1900" dirty="0">
                <a:effectLst/>
                <a:latin typeface="Calibri" panose="020F0502020204030204" pitchFamily="34" charset="0"/>
              </a:rPr>
              <a:t> since the loss of sensitivity in one sensor domain can be offset by information from the other sensor ensuring more accurate and reliable results. Hence, on-line tool monitoring system with sensor fusion system can be used effectively to estimate the state of tool in real time more accurately and reliably.</a:t>
            </a:r>
            <a:endParaRPr lang="en-IN" sz="1900" b="1" dirty="0">
              <a:effectLst/>
              <a:latin typeface="Calibri" panose="020F0502020204030204" pitchFamily="34" charset="0"/>
            </a:endParaRPr>
          </a:p>
          <a:p>
            <a:pPr algn="just"/>
            <a:r>
              <a:rPr lang="en-IN" b="1" dirty="0"/>
              <a:t>Research  Gaps Identified:</a:t>
            </a:r>
          </a:p>
          <a:p>
            <a:pPr marL="285750" indent="-285750" algn="just">
              <a:lnSpc>
                <a:spcPct val="120000"/>
              </a:lnSpc>
              <a:buFont typeface="Arial" panose="020B0604020202020204" pitchFamily="34" charset="0"/>
              <a:buChar char="•"/>
            </a:pPr>
            <a:r>
              <a:rPr lang="en-IN" sz="1900" dirty="0">
                <a:latin typeface="Calibri" panose="020F0502020204030204" pitchFamily="34" charset="0"/>
              </a:rPr>
              <a:t>M</a:t>
            </a:r>
            <a:r>
              <a:rPr lang="en-IN" sz="1900" dirty="0">
                <a:effectLst/>
                <a:latin typeface="Calibri" panose="020F0502020204030204" pitchFamily="34" charset="0"/>
              </a:rPr>
              <a:t>ore sensors can be added with existing dual sensing method to ensure the highest accuracy in online tool wear monitoring system.</a:t>
            </a:r>
          </a:p>
          <a:p>
            <a:pPr marL="0" marR="0">
              <a:spcBef>
                <a:spcPts val="0"/>
              </a:spcBef>
              <a:spcAft>
                <a:spcPts val="0"/>
              </a:spcAft>
            </a:pPr>
            <a:r>
              <a:rPr lang="en-IN" sz="1800" dirty="0">
                <a:effectLst/>
                <a:latin typeface="Calibri" panose="020F0502020204030204" pitchFamily="34" charset="0"/>
              </a:rPr>
              <a:t> </a:t>
            </a:r>
          </a:p>
          <a:p>
            <a:pPr algn="just"/>
            <a:endParaRPr lang="en-IN" b="1" dirty="0"/>
          </a:p>
          <a:p>
            <a:endParaRPr lang="en-IN" dirty="0"/>
          </a:p>
        </p:txBody>
      </p:sp>
      <p:sp>
        <p:nvSpPr>
          <p:cNvPr id="4" name="Slide Number Placeholder 3">
            <a:extLst>
              <a:ext uri="{FF2B5EF4-FFF2-40B4-BE49-F238E27FC236}">
                <a16:creationId xmlns:a16="http://schemas.microsoft.com/office/drawing/2014/main" id="{1D2B6422-51EA-4352-BC16-4BAFB5F77085}"/>
              </a:ext>
            </a:extLst>
          </p:cNvPr>
          <p:cNvSpPr>
            <a:spLocks noGrp="1"/>
          </p:cNvSpPr>
          <p:nvPr>
            <p:ph type="sldNum" sz="quarter" idx="12"/>
          </p:nvPr>
        </p:nvSpPr>
        <p:spPr/>
        <p:txBody>
          <a:bodyPr/>
          <a:lstStyle/>
          <a:p>
            <a:fld id="{544AF80D-7193-419B-967F-CFBAF47A4453}" type="slidenum">
              <a:rPr lang="en-IN" smtClean="0"/>
              <a:pPr/>
              <a:t>14</a:t>
            </a:fld>
            <a:endParaRPr lang="en-IN" b="1" dirty="0"/>
          </a:p>
        </p:txBody>
      </p:sp>
    </p:spTree>
    <p:extLst>
      <p:ext uri="{BB962C8B-B14F-4D97-AF65-F5344CB8AC3E}">
        <p14:creationId xmlns:p14="http://schemas.microsoft.com/office/powerpoint/2010/main" val="390134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298B-79C9-4F6C-81C2-817304BDB662}"/>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3DE0F3D7-4FB0-4992-ABC9-84522BF4C575}"/>
              </a:ext>
            </a:extLst>
          </p:cNvPr>
          <p:cNvSpPr>
            <a:spLocks noGrp="1"/>
          </p:cNvSpPr>
          <p:nvPr>
            <p:ph idx="1"/>
          </p:nvPr>
        </p:nvSpPr>
        <p:spPr>
          <a:xfrm>
            <a:off x="838200" y="1351370"/>
            <a:ext cx="10515600" cy="5272454"/>
          </a:xfrm>
        </p:spPr>
        <p:txBody>
          <a:bodyPr>
            <a:normAutofit fontScale="70000" lnSpcReduction="20000"/>
          </a:bodyPr>
          <a:lstStyle/>
          <a:p>
            <a:pPr marL="514350" indent="-514350" algn="just">
              <a:buFont typeface="+mj-lt"/>
              <a:buAutoNum type="arabicPeriod"/>
            </a:pPr>
            <a:r>
              <a:rPr lang="en-IN" sz="1800" dirty="0">
                <a:effectLst/>
                <a:latin typeface="Calibri" panose="020F0502020204030204" pitchFamily="34" charset="0"/>
              </a:rPr>
              <a:t>Abu-Mahfouz I, Rahman AE, Banerjee A. Surface Roughness Prediction in Turning Using Three Artificial Intelligence Techniques; A Comparative Study. Procedia Computer Science. 2018; 140:258–267. Available from: </a:t>
            </a:r>
            <a:r>
              <a:rPr lang="en-IN" sz="1800" dirty="0">
                <a:effectLst/>
                <a:latin typeface="Calibri" panose="020F0502020204030204" pitchFamily="34" charset="0"/>
                <a:hlinkClick r:id="rId2"/>
              </a:rPr>
              <a:t>https://doi.org/10.1016/j.procs.2018.10.322</a:t>
            </a:r>
            <a:endParaRPr lang="en-IN" sz="1800" dirty="0">
              <a:effectLst/>
              <a:latin typeface="Calibri" panose="020F0502020204030204" pitchFamily="34" charset="0"/>
            </a:endParaRPr>
          </a:p>
          <a:p>
            <a:pPr marL="514350" indent="-514350" algn="just">
              <a:buFont typeface="+mj-lt"/>
              <a:buAutoNum type="arabicPeriod"/>
            </a:pPr>
            <a:r>
              <a:rPr lang="en-IN" sz="1800" dirty="0">
                <a:effectLst/>
                <a:latin typeface="Calibri" panose="020F0502020204030204" pitchFamily="34" charset="0"/>
              </a:rPr>
              <a:t>Kishore DSC, Rao KP, Basha SMJ, Rao BJP. Investigation Of Surface Roughness In Turning of In-situ Al6061- </a:t>
            </a:r>
            <a:r>
              <a:rPr lang="en-IN" sz="1800" dirty="0" err="1">
                <a:effectLst/>
                <a:latin typeface="Calibri" panose="020F0502020204030204" pitchFamily="34" charset="0"/>
              </a:rPr>
              <a:t>TiC</a:t>
            </a:r>
            <a:r>
              <a:rPr lang="en-IN" sz="1800" dirty="0">
                <a:effectLst/>
                <a:latin typeface="Calibri" panose="020F0502020204030204" pitchFamily="34" charset="0"/>
              </a:rPr>
              <a:t> Metal Matrix Composite By Taguchi And Prediction Of Response by ANN. Materials Today: Proceedings. 2018; 5:18070–18079.</a:t>
            </a:r>
          </a:p>
          <a:p>
            <a:pPr marL="514350" indent="-514350" algn="just">
              <a:buFont typeface="+mj-lt"/>
              <a:buAutoNum type="arabicPeriod"/>
            </a:pPr>
            <a:r>
              <a:rPr lang="en-IN" sz="1800" dirty="0" err="1">
                <a:effectLst/>
                <a:latin typeface="Calibri" panose="020F0502020204030204" pitchFamily="34" charset="0"/>
              </a:rPr>
              <a:t>Paturi</a:t>
            </a:r>
            <a:r>
              <a:rPr lang="en-IN" sz="1800" dirty="0">
                <a:effectLst/>
                <a:latin typeface="Calibri" panose="020F0502020204030204" pitchFamily="34" charset="0"/>
              </a:rPr>
              <a:t> UMR, </a:t>
            </a:r>
            <a:r>
              <a:rPr lang="en-IN" sz="1800" dirty="0" err="1">
                <a:effectLst/>
                <a:latin typeface="Calibri" panose="020F0502020204030204" pitchFamily="34" charset="0"/>
              </a:rPr>
              <a:t>Devarasetti</a:t>
            </a:r>
            <a:r>
              <a:rPr lang="en-IN" sz="1800" dirty="0">
                <a:effectLst/>
                <a:latin typeface="Calibri" panose="020F0502020204030204" pitchFamily="34" charset="0"/>
              </a:rPr>
              <a:t> H, </a:t>
            </a:r>
            <a:r>
              <a:rPr lang="en-IN" sz="1800" dirty="0" err="1">
                <a:effectLst/>
                <a:latin typeface="Calibri" panose="020F0502020204030204" pitchFamily="34" charset="0"/>
              </a:rPr>
              <a:t>Narala</a:t>
            </a:r>
            <a:r>
              <a:rPr lang="en-IN" sz="1800" dirty="0">
                <a:effectLst/>
                <a:latin typeface="Calibri" panose="020F0502020204030204" pitchFamily="34" charset="0"/>
              </a:rPr>
              <a:t> </a:t>
            </a:r>
            <a:r>
              <a:rPr lang="en-IN" sz="1800" dirty="0" err="1">
                <a:effectLst/>
                <a:latin typeface="Calibri" panose="020F0502020204030204" pitchFamily="34" charset="0"/>
              </a:rPr>
              <a:t>SKR.Application</a:t>
            </a:r>
            <a:r>
              <a:rPr lang="en-IN" sz="1800" dirty="0">
                <a:effectLst/>
                <a:latin typeface="Calibri" panose="020F0502020204030204" pitchFamily="34" charset="0"/>
              </a:rPr>
              <a:t> Of Regression And Artificial Neural Network Analysis In Modelling Of Surface Roughness In Hard Turning Of AISI 52100 Steel. Materials Today: Proceedings. 2018; 5:4766–4777.</a:t>
            </a:r>
          </a:p>
          <a:p>
            <a:pPr marL="514350" indent="-514350" algn="just">
              <a:buFont typeface="+mj-lt"/>
              <a:buAutoNum type="arabicPeriod"/>
            </a:pPr>
            <a:r>
              <a:rPr lang="en-IN" sz="1800" dirty="0">
                <a:effectLst/>
                <a:latin typeface="Calibri" panose="020F0502020204030204" pitchFamily="34" charset="0"/>
              </a:rPr>
              <a:t>He CL, </a:t>
            </a:r>
            <a:r>
              <a:rPr lang="en-IN" sz="1800" dirty="0" err="1">
                <a:effectLst/>
                <a:latin typeface="Calibri" panose="020F0502020204030204" pitchFamily="34" charset="0"/>
              </a:rPr>
              <a:t>Zong</a:t>
            </a:r>
            <a:r>
              <a:rPr lang="en-IN" sz="1800" dirty="0">
                <a:effectLst/>
                <a:latin typeface="Calibri" panose="020F0502020204030204" pitchFamily="34" charset="0"/>
              </a:rPr>
              <a:t> WJ, Zhang JJ. Influencing factors and theoretical modeling methods of surface roughness in turning process: State-of-the-art. International Journal of Machine Tools and Manufacture. 2018; 129: 15-26. Available from: </a:t>
            </a:r>
            <a:r>
              <a:rPr lang="en-GB" sz="1800" dirty="0">
                <a:effectLst/>
                <a:latin typeface="Calibri" panose="020F0502020204030204" pitchFamily="34" charset="0"/>
                <a:hlinkClick r:id="rId3"/>
              </a:rPr>
              <a:t>https://doi.org/10.1016/j.ijmachtools.2018.02.001</a:t>
            </a:r>
            <a:r>
              <a:rPr lang="en-IN" sz="1800" dirty="0">
                <a:effectLst/>
                <a:latin typeface="Calibri" panose="020F0502020204030204" pitchFamily="34" charset="0"/>
              </a:rPr>
              <a:t> .</a:t>
            </a:r>
          </a:p>
          <a:p>
            <a:pPr marL="514350" indent="-514350" algn="just">
              <a:buFont typeface="+mj-lt"/>
              <a:buAutoNum type="arabicPeriod"/>
            </a:pPr>
            <a:r>
              <a:rPr lang="en-IN" sz="1800" dirty="0">
                <a:effectLst/>
                <a:latin typeface="Calibri" panose="020F0502020204030204" pitchFamily="34" charset="0"/>
              </a:rPr>
              <a:t>Rifai AP, Aoyama H, </a:t>
            </a:r>
            <a:r>
              <a:rPr lang="en-IN" sz="1800" dirty="0" err="1">
                <a:effectLst/>
                <a:latin typeface="Calibri" panose="020F0502020204030204" pitchFamily="34" charset="0"/>
              </a:rPr>
              <a:t>Tho</a:t>
            </a:r>
            <a:r>
              <a:rPr lang="en-IN" sz="1800" dirty="0">
                <a:effectLst/>
                <a:latin typeface="Calibri" panose="020F0502020204030204" pitchFamily="34" charset="0"/>
              </a:rPr>
              <a:t> NH, </a:t>
            </a:r>
            <a:r>
              <a:rPr lang="en-IN" sz="1800" dirty="0" err="1">
                <a:effectLst/>
                <a:latin typeface="Calibri" panose="020F0502020204030204" pitchFamily="34" charset="0"/>
              </a:rPr>
              <a:t>Dawal</a:t>
            </a:r>
            <a:r>
              <a:rPr lang="en-IN" sz="1800" dirty="0">
                <a:effectLst/>
                <a:latin typeface="Calibri" panose="020F0502020204030204" pitchFamily="34" charset="0"/>
              </a:rPr>
              <a:t> SZM, </a:t>
            </a:r>
            <a:r>
              <a:rPr lang="en-IN" sz="1800" dirty="0" err="1">
                <a:effectLst/>
                <a:latin typeface="Calibri" panose="020F0502020204030204" pitchFamily="34" charset="0"/>
              </a:rPr>
              <a:t>Masruroh</a:t>
            </a:r>
            <a:r>
              <a:rPr lang="en-IN" sz="1800" dirty="0">
                <a:effectLst/>
                <a:latin typeface="Calibri" panose="020F0502020204030204" pitchFamily="34" charset="0"/>
              </a:rPr>
              <a:t> NA. Evaluation of turned and milled surfaces roughness using convolutional neural network. Measurement. 2020; 161: 107860. Available from: </a:t>
            </a:r>
            <a:r>
              <a:rPr lang="en-IN" sz="1800" dirty="0">
                <a:effectLst/>
                <a:latin typeface="Calibri" panose="020F0502020204030204" pitchFamily="34" charset="0"/>
                <a:hlinkClick r:id="rId4"/>
              </a:rPr>
              <a:t>https://doi.org/10.1016/j.measurement.2020.107860</a:t>
            </a:r>
            <a:r>
              <a:rPr lang="en-IN" sz="1800" dirty="0">
                <a:effectLst/>
                <a:latin typeface="Calibri" panose="020F0502020204030204" pitchFamily="34" charset="0"/>
              </a:rPr>
              <a:t>.</a:t>
            </a:r>
          </a:p>
          <a:p>
            <a:pPr marL="514350" indent="-514350" algn="just">
              <a:buFont typeface="+mj-lt"/>
              <a:buAutoNum type="arabicPeriod"/>
            </a:pPr>
            <a:r>
              <a:rPr lang="en-IN" sz="1800" dirty="0" err="1">
                <a:solidFill>
                  <a:srgbClr val="000000"/>
                </a:solidFill>
                <a:effectLst/>
                <a:latin typeface="Calibri" panose="020F0502020204030204" pitchFamily="34" charset="0"/>
              </a:rPr>
              <a:t>D’Mello</a:t>
            </a:r>
            <a:r>
              <a:rPr lang="en-IN" sz="1800" dirty="0">
                <a:solidFill>
                  <a:srgbClr val="000000"/>
                </a:solidFill>
                <a:effectLst/>
                <a:latin typeface="Calibri" panose="020F0502020204030204" pitchFamily="34" charset="0"/>
              </a:rPr>
              <a:t> G, P. SP, Shetty RP. Surface roughness modeling in high speed turning of Ti-6Al-4V – Artificial Neural Network approach. Materials Today: Proceedings. 2017; 4:7654–7664. </a:t>
            </a:r>
          </a:p>
          <a:p>
            <a:pPr marL="514350" indent="-514350" algn="just">
              <a:buFont typeface="+mj-lt"/>
              <a:buAutoNum type="arabicPeriod"/>
            </a:pPr>
            <a:r>
              <a:rPr lang="en-IN" sz="1800" dirty="0" err="1">
                <a:solidFill>
                  <a:srgbClr val="000000"/>
                </a:solidFill>
                <a:effectLst/>
                <a:latin typeface="Calibri" panose="020F0502020204030204" pitchFamily="34" charset="0"/>
              </a:rPr>
              <a:t>Papandrea</a:t>
            </a:r>
            <a:r>
              <a:rPr lang="en-IN" sz="1800" dirty="0">
                <a:solidFill>
                  <a:srgbClr val="000000"/>
                </a:solidFill>
                <a:effectLst/>
                <a:latin typeface="Calibri" panose="020F0502020204030204" pitchFamily="34" charset="0"/>
              </a:rPr>
              <a:t> PJ, </a:t>
            </a:r>
            <a:r>
              <a:rPr lang="en-IN" sz="1800" dirty="0" err="1">
                <a:solidFill>
                  <a:srgbClr val="000000"/>
                </a:solidFill>
                <a:effectLst/>
                <a:latin typeface="Calibri" panose="020F0502020204030204" pitchFamily="34" charset="0"/>
              </a:rPr>
              <a:t>Frigieri</a:t>
            </a:r>
            <a:r>
              <a:rPr lang="en-IN" sz="1800" dirty="0">
                <a:solidFill>
                  <a:srgbClr val="000000"/>
                </a:solidFill>
                <a:effectLst/>
                <a:latin typeface="Calibri" panose="020F0502020204030204" pitchFamily="34" charset="0"/>
              </a:rPr>
              <a:t> EP, Maia PR, Oliveira LG, Paiva AP. Surface roughness diagnosis in hard turning using acoustic signals and support vector machine: A PCA-based approach. Applied Acoustics. 2020; 159:107102. Available from: </a:t>
            </a:r>
            <a:r>
              <a:rPr lang="en-IN" sz="1800" dirty="0">
                <a:solidFill>
                  <a:srgbClr val="000000"/>
                </a:solidFill>
                <a:effectLst/>
                <a:latin typeface="Calibri" panose="020F0502020204030204" pitchFamily="34" charset="0"/>
                <a:hlinkClick r:id="rId5"/>
              </a:rPr>
              <a:t>https://doi.org/10.1016/j.apacoust.2019.107102</a:t>
            </a:r>
            <a:r>
              <a:rPr lang="en-IN" sz="1800" dirty="0">
                <a:solidFill>
                  <a:srgbClr val="000000"/>
                </a:solidFill>
                <a:effectLst/>
                <a:latin typeface="Calibri" panose="020F0502020204030204" pitchFamily="34" charset="0"/>
              </a:rPr>
              <a:t> .</a:t>
            </a:r>
          </a:p>
          <a:p>
            <a:pPr marL="514350" indent="-514350" algn="just">
              <a:buFont typeface="+mj-lt"/>
              <a:buAutoNum type="arabicPeriod"/>
            </a:pPr>
            <a:r>
              <a:rPr lang="en-IN" sz="1800" dirty="0">
                <a:effectLst/>
                <a:latin typeface="Calibri" panose="020F0502020204030204" pitchFamily="34" charset="0"/>
              </a:rPr>
              <a:t>Mia  M, Dhar NR. Prediction of surface roughness in hard turning under high pressure coolant using Artificial Neural Network. 2016; 92: 464-474. Available from: </a:t>
            </a:r>
            <a:r>
              <a:rPr lang="en-IN" sz="1800" dirty="0">
                <a:effectLst/>
                <a:latin typeface="Calibri" panose="020F0502020204030204" pitchFamily="34" charset="0"/>
                <a:hlinkClick r:id="rId6"/>
              </a:rPr>
              <a:t>http://dx.doi.org/10.1016/j.measurement.2016.06.048</a:t>
            </a:r>
            <a:r>
              <a:rPr lang="en-IN" sz="1800" dirty="0">
                <a:effectLst/>
                <a:latin typeface="Calibri" panose="020F0502020204030204" pitchFamily="34" charset="0"/>
              </a:rPr>
              <a:t> .</a:t>
            </a:r>
          </a:p>
          <a:p>
            <a:pPr marL="514350" indent="-514350" algn="just">
              <a:buFont typeface="+mj-lt"/>
              <a:buAutoNum type="arabicPeriod"/>
            </a:pPr>
            <a:r>
              <a:rPr lang="en-IN" sz="1800" dirty="0">
                <a:effectLst/>
                <a:latin typeface="Calibri" panose="020F0502020204030204" pitchFamily="34" charset="0"/>
              </a:rPr>
              <a:t>Upadhyay V, Jain PK, Mehta NK. In-process prediction of surface roughness in turning of </a:t>
            </a:r>
            <a:r>
              <a:rPr lang="en-IN" sz="1800" dirty="0" err="1">
                <a:effectLst/>
                <a:latin typeface="Calibri" panose="020F0502020204030204" pitchFamily="34" charset="0"/>
              </a:rPr>
              <a:t>Ti</a:t>
            </a:r>
            <a:r>
              <a:rPr lang="en-IN" sz="1800" dirty="0">
                <a:effectLst/>
                <a:latin typeface="Calibri" panose="020F0502020204030204" pitchFamily="34" charset="0"/>
              </a:rPr>
              <a:t>–6Al–4V alloy using cutting parameters and vibration signals. Measurement. 2013; 46: 154-160. Available from: </a:t>
            </a:r>
            <a:r>
              <a:rPr lang="en-IN" sz="1800" dirty="0">
                <a:effectLst/>
                <a:latin typeface="Calibri" panose="020F0502020204030204" pitchFamily="34" charset="0"/>
                <a:hlinkClick r:id="rId7"/>
              </a:rPr>
              <a:t>http://dx.doi.org/10.1016/j.measurement.2012.06.002</a:t>
            </a:r>
            <a:endParaRPr lang="en-IN" sz="1800" dirty="0">
              <a:latin typeface="Calibri" panose="020F0502020204030204" pitchFamily="34" charset="0"/>
            </a:endParaRPr>
          </a:p>
          <a:p>
            <a:pPr marL="514350" indent="-514350" algn="just">
              <a:buFont typeface="+mj-lt"/>
              <a:buAutoNum type="arabicPeriod"/>
            </a:pPr>
            <a:r>
              <a:rPr lang="en-IN" sz="1800" dirty="0" err="1">
                <a:effectLst/>
                <a:latin typeface="Calibri" panose="020F0502020204030204" pitchFamily="34" charset="0"/>
              </a:rPr>
              <a:t>Kuntoglu</a:t>
            </a:r>
            <a:r>
              <a:rPr lang="en-IN" sz="1800" dirty="0">
                <a:effectLst/>
                <a:latin typeface="Calibri" panose="020F0502020204030204" pitchFamily="34" charset="0"/>
              </a:rPr>
              <a:t> M, </a:t>
            </a:r>
            <a:r>
              <a:rPr lang="en-IN" sz="1800" dirty="0" err="1">
                <a:effectLst/>
                <a:latin typeface="Calibri" panose="020F0502020204030204" pitchFamily="34" charset="0"/>
              </a:rPr>
              <a:t>Saglam</a:t>
            </a:r>
            <a:r>
              <a:rPr lang="en-IN" sz="1800" dirty="0">
                <a:effectLst/>
                <a:latin typeface="Calibri" panose="020F0502020204030204" pitchFamily="34" charset="0"/>
              </a:rPr>
              <a:t> H. Investigation of signal behaviors for sensor fusion with tool condition monitoring system in turning. Measurement. 2020; 108582. Available from: </a:t>
            </a:r>
            <a:r>
              <a:rPr lang="en-IN" sz="1800" dirty="0">
                <a:effectLst/>
                <a:latin typeface="Calibri" panose="020F0502020204030204" pitchFamily="34" charset="0"/>
                <a:hlinkClick r:id="rId8"/>
              </a:rPr>
              <a:t>https://doi.org/10.1016/j.measurement.2020.108582</a:t>
            </a:r>
            <a:r>
              <a:rPr lang="en-IN" sz="1800" dirty="0">
                <a:effectLst/>
                <a:latin typeface="Calibri" panose="020F0502020204030204" pitchFamily="34" charset="0"/>
              </a:rPr>
              <a:t> .</a:t>
            </a:r>
          </a:p>
          <a:p>
            <a:pPr marL="514350" indent="-514350" algn="just">
              <a:buFont typeface="+mj-lt"/>
              <a:buAutoNum type="arabicPeriod"/>
            </a:pPr>
            <a:r>
              <a:rPr lang="en-IN" sz="1800" dirty="0">
                <a:effectLst/>
                <a:latin typeface="Calibri" panose="020F0502020204030204" pitchFamily="34" charset="0"/>
              </a:rPr>
              <a:t>Panda A, Sahoo AK, </a:t>
            </a:r>
            <a:r>
              <a:rPr lang="en-IN" sz="1800" dirty="0" err="1">
                <a:effectLst/>
                <a:latin typeface="Calibri" panose="020F0502020204030204" pitchFamily="34" charset="0"/>
              </a:rPr>
              <a:t>Panigrahi</a:t>
            </a:r>
            <a:r>
              <a:rPr lang="en-IN" sz="1800" dirty="0">
                <a:effectLst/>
                <a:latin typeface="Calibri" panose="020F0502020204030204" pitchFamily="34" charset="0"/>
              </a:rPr>
              <a:t> I, Kumar R. Tool condition monitoring during hard turning of AISI 52100 Steel: A case study. Materials Today: Proceedings. 2018; 5: 18585-18592. </a:t>
            </a:r>
          </a:p>
          <a:p>
            <a:pPr marL="514350" indent="-514350" algn="just">
              <a:buFont typeface="+mj-lt"/>
              <a:buAutoNum type="arabicPeriod"/>
            </a:pPr>
            <a:r>
              <a:rPr lang="en-IN" sz="1800" dirty="0">
                <a:effectLst/>
                <a:latin typeface="Calibri" panose="020F0502020204030204" pitchFamily="34" charset="0"/>
              </a:rPr>
              <a:t>Prasad BS, Prabha KA, Kumar PVSG. Condition monitoring of turning process using infrared thermography technique – An experimental approach . Infrared Physics &amp; Technology. 2017; 81: 137-147. Available from: </a:t>
            </a:r>
            <a:r>
              <a:rPr lang="en-IN" sz="1800" dirty="0">
                <a:effectLst/>
                <a:latin typeface="Calibri" panose="020F0502020204030204" pitchFamily="34" charset="0"/>
                <a:hlinkClick r:id="rId9"/>
              </a:rPr>
              <a:t>http://dx.doi.org/10.1016/j.infrared.2016.12.023</a:t>
            </a:r>
            <a:r>
              <a:rPr lang="en-IN" sz="1800" dirty="0">
                <a:effectLst/>
                <a:latin typeface="Calibri" panose="020F0502020204030204" pitchFamily="34" charset="0"/>
              </a:rPr>
              <a:t> .</a:t>
            </a:r>
          </a:p>
          <a:p>
            <a:pPr marL="514350" indent="-514350" algn="just">
              <a:buFont typeface="+mj-lt"/>
              <a:buAutoNum type="arabicPeriod"/>
            </a:pPr>
            <a:r>
              <a:rPr lang="en-IN" sz="1800" dirty="0">
                <a:effectLst/>
                <a:latin typeface="Calibri" panose="020F0502020204030204" pitchFamily="34" charset="0"/>
              </a:rPr>
              <a:t>Mali R, </a:t>
            </a:r>
            <a:r>
              <a:rPr lang="en-IN" sz="1800" dirty="0" err="1">
                <a:effectLst/>
                <a:latin typeface="Calibri" panose="020F0502020204030204" pitchFamily="34" charset="0"/>
              </a:rPr>
              <a:t>Telsang</a:t>
            </a:r>
            <a:r>
              <a:rPr lang="en-IN" sz="1800" dirty="0">
                <a:effectLst/>
                <a:latin typeface="Calibri" panose="020F0502020204030204" pitchFamily="34" charset="0"/>
              </a:rPr>
              <a:t> MT, Gupta TVK. Real Time Tool Wear Condition Monitoring in Hard Turning of Inconel 718 Using Sensor Fusion System. Materials Today: Proceedings. 2017; 4: 8605-8612.  </a:t>
            </a:r>
          </a:p>
          <a:p>
            <a:pPr marL="514350" indent="-514350" algn="just">
              <a:buFont typeface="+mj-lt"/>
              <a:buAutoNum type="arabicPeriod"/>
            </a:pPr>
            <a:endParaRPr lang="en-IN" dirty="0"/>
          </a:p>
        </p:txBody>
      </p:sp>
      <p:sp>
        <p:nvSpPr>
          <p:cNvPr id="4" name="Slide Number Placeholder 3">
            <a:extLst>
              <a:ext uri="{FF2B5EF4-FFF2-40B4-BE49-F238E27FC236}">
                <a16:creationId xmlns:a16="http://schemas.microsoft.com/office/drawing/2014/main" id="{7C6FC631-7004-4392-AFF4-F5A9F9699C45}"/>
              </a:ext>
            </a:extLst>
          </p:cNvPr>
          <p:cNvSpPr>
            <a:spLocks noGrp="1"/>
          </p:cNvSpPr>
          <p:nvPr>
            <p:ph type="sldNum" sz="quarter" idx="12"/>
          </p:nvPr>
        </p:nvSpPr>
        <p:spPr/>
        <p:txBody>
          <a:bodyPr/>
          <a:lstStyle/>
          <a:p>
            <a:fld id="{544AF80D-7193-419B-967F-CFBAF47A4453}" type="slidenum">
              <a:rPr lang="en-IN" smtClean="0"/>
              <a:t>15</a:t>
            </a:fld>
            <a:endParaRPr lang="en-IN"/>
          </a:p>
        </p:txBody>
      </p:sp>
    </p:spTree>
    <p:extLst>
      <p:ext uri="{BB962C8B-B14F-4D97-AF65-F5344CB8AC3E}">
        <p14:creationId xmlns:p14="http://schemas.microsoft.com/office/powerpoint/2010/main" val="93245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814269" y="280930"/>
            <a:ext cx="10563461" cy="1188720"/>
          </a:xfrm>
        </p:spPr>
        <p:txBody>
          <a:bodyPr>
            <a:normAutofit/>
          </a:bodyPr>
          <a:lstStyle/>
          <a:p>
            <a:r>
              <a:rPr lang="en-IN" sz="2800" b="1" dirty="0">
                <a:effectLst/>
                <a:latin typeface="+mn-lt"/>
              </a:rPr>
              <a:t>Surface Roughness Prediction in Turning Using Three Artificial Intelligence Techniques; A Comparative Study [1]</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770076"/>
            <a:ext cx="10563461" cy="4630723"/>
          </a:xfrm>
        </p:spPr>
        <p:txBody>
          <a:bodyPr>
            <a:normAutofit lnSpcReduction="10000"/>
          </a:bodyPr>
          <a:lstStyle/>
          <a:p>
            <a:pPr algn="just">
              <a:lnSpc>
                <a:spcPct val="120000"/>
              </a:lnSpc>
            </a:pPr>
            <a:r>
              <a:rPr lang="en-IN" sz="1400" dirty="0">
                <a:effectLst/>
                <a:latin typeface="Calibri" panose="020F0502020204030204" pitchFamily="34" charset="0"/>
              </a:rPr>
              <a:t>In this work vibration signals collected during the turning process of steel rods at different </a:t>
            </a:r>
            <a:r>
              <a:rPr lang="en-IN" sz="1400" dirty="0">
                <a:latin typeface="Calibri" panose="020F0502020204030204" pitchFamily="34" charset="0"/>
              </a:rPr>
              <a:t>cutting conditions</a:t>
            </a:r>
            <a:r>
              <a:rPr lang="en-IN" sz="1400" dirty="0">
                <a:effectLst/>
                <a:latin typeface="Calibri" panose="020F0502020204030204" pitchFamily="34" charset="0"/>
              </a:rPr>
              <a:t> were processed and analysed using three AI techniques to predict the class of surface roughness (smooth, medium and rough surface finish).</a:t>
            </a:r>
          </a:p>
          <a:p>
            <a:pPr algn="just">
              <a:lnSpc>
                <a:spcPct val="120000"/>
              </a:lnSpc>
            </a:pPr>
            <a:endParaRPr lang="en-IN" sz="2000" dirty="0">
              <a:latin typeface="Calibri" panose="020F0502020204030204" pitchFamily="34" charset="0"/>
            </a:endParaRPr>
          </a:p>
          <a:p>
            <a:pPr algn="just"/>
            <a:r>
              <a:rPr lang="en-IN" b="1" dirty="0"/>
              <a:t>Results:</a:t>
            </a:r>
          </a:p>
          <a:p>
            <a:pPr marL="285750" indent="-285750" algn="just">
              <a:lnSpc>
                <a:spcPct val="120000"/>
              </a:lnSpc>
              <a:buFont typeface="Arial" panose="020B0604020202020204" pitchFamily="34" charset="0"/>
              <a:buChar char="•"/>
            </a:pPr>
            <a:r>
              <a:rPr lang="en-IN" sz="1400" dirty="0">
                <a:effectLst/>
              </a:rPr>
              <a:t>Differential Evolution algorithm performed better than particle swarm optimization and genetic algorithm.</a:t>
            </a:r>
          </a:p>
          <a:p>
            <a:pPr marL="285750" indent="-285750" algn="just">
              <a:lnSpc>
                <a:spcPct val="120000"/>
              </a:lnSpc>
              <a:buFont typeface="Arial" panose="020B0604020202020204" pitchFamily="34" charset="0"/>
              <a:buChar char="•"/>
            </a:pPr>
            <a:r>
              <a:rPr lang="en-IN" sz="1400" dirty="0">
                <a:effectLst/>
              </a:rPr>
              <a:t>Feed rate plays a dominant role in determining surface roughness and </a:t>
            </a:r>
            <a:r>
              <a:rPr lang="en-IN" sz="1400" dirty="0"/>
              <a:t>it</a:t>
            </a:r>
            <a:r>
              <a:rPr lang="en-IN" sz="1400" dirty="0">
                <a:effectLst/>
              </a:rPr>
              <a:t> generally increases with increasing feed rate.</a:t>
            </a:r>
          </a:p>
          <a:p>
            <a:pPr marL="285750" indent="-285750" algn="just">
              <a:lnSpc>
                <a:spcPct val="120000"/>
              </a:lnSpc>
              <a:buFont typeface="Arial" panose="020B0604020202020204" pitchFamily="34" charset="0"/>
              <a:buChar char="•"/>
            </a:pPr>
            <a:r>
              <a:rPr lang="en-IN" sz="1400" dirty="0">
                <a:effectLst/>
              </a:rPr>
              <a:t>Accuracy of 80% was obtained in the best case.</a:t>
            </a:r>
          </a:p>
          <a:p>
            <a:pPr algn="just">
              <a:lnSpc>
                <a:spcPct val="120000"/>
              </a:lnSpc>
            </a:pPr>
            <a:endParaRPr lang="en-IN" sz="1800" dirty="0">
              <a:effectLst/>
              <a:latin typeface="Calibri" panose="020F0502020204030204" pitchFamily="34" charset="0"/>
            </a:endParaRPr>
          </a:p>
          <a:p>
            <a:pPr algn="just"/>
            <a:r>
              <a:rPr lang="en-IN" b="1" dirty="0"/>
              <a:t>Research  Gaps Identified:</a:t>
            </a:r>
          </a:p>
          <a:p>
            <a:pPr marL="342900" indent="-342900" algn="just">
              <a:buFont typeface="Arial" panose="020B0604020202020204" pitchFamily="34" charset="0"/>
              <a:buChar char="•"/>
            </a:pPr>
            <a:r>
              <a:rPr lang="en-IN" sz="1400" dirty="0"/>
              <a:t>Relationship between the cutting parameters (except the feed rate) and the surface roughness was not explicitly mentioned. </a:t>
            </a:r>
          </a:p>
          <a:p>
            <a:pPr marL="342900" indent="-342900" algn="just">
              <a:lnSpc>
                <a:spcPct val="120000"/>
              </a:lnSpc>
              <a:buFont typeface="Arial" panose="020B0604020202020204" pitchFamily="34" charset="0"/>
              <a:buChar char="•"/>
            </a:pPr>
            <a:r>
              <a:rPr lang="en-IN" sz="1400" dirty="0">
                <a:effectLst/>
              </a:rPr>
              <a:t>Can be extended to acoustic signals along with the vibration signals.</a:t>
            </a:r>
          </a:p>
          <a:p>
            <a:pPr marL="342900" indent="-342900" algn="just">
              <a:lnSpc>
                <a:spcPct val="120000"/>
              </a:lnSpc>
              <a:buFont typeface="Arial" panose="020B0604020202020204" pitchFamily="34" charset="0"/>
              <a:buChar char="•"/>
            </a:pPr>
            <a:r>
              <a:rPr lang="en-IN" sz="1400" dirty="0">
                <a:effectLst/>
              </a:rPr>
              <a:t>Features can be combined to obtain more features which can help in increasing the overall accuracy.</a:t>
            </a:r>
          </a:p>
          <a:p>
            <a:endParaRPr lang="en-IN" dirty="0"/>
          </a:p>
        </p:txBody>
      </p:sp>
      <p:sp>
        <p:nvSpPr>
          <p:cNvPr id="4" name="Slide Number Placeholder 3">
            <a:extLst>
              <a:ext uri="{FF2B5EF4-FFF2-40B4-BE49-F238E27FC236}">
                <a16:creationId xmlns:a16="http://schemas.microsoft.com/office/drawing/2014/main" id="{FAE0D1A7-447B-4318-BBC7-3FA59DBFBF48}"/>
              </a:ext>
            </a:extLst>
          </p:cNvPr>
          <p:cNvSpPr>
            <a:spLocks noGrp="1"/>
          </p:cNvSpPr>
          <p:nvPr>
            <p:ph type="sldNum" sz="quarter" idx="12"/>
          </p:nvPr>
        </p:nvSpPr>
        <p:spPr/>
        <p:txBody>
          <a:bodyPr/>
          <a:lstStyle/>
          <a:p>
            <a:fld id="{544AF80D-7193-419B-967F-CFBAF47A4453}" type="slidenum">
              <a:rPr lang="en-IN" smtClean="0"/>
              <a:pPr/>
              <a:t>2</a:t>
            </a:fld>
            <a:endParaRPr lang="en-IN" b="1" dirty="0"/>
          </a:p>
        </p:txBody>
      </p:sp>
    </p:spTree>
    <p:extLst>
      <p:ext uri="{BB962C8B-B14F-4D97-AF65-F5344CB8AC3E}">
        <p14:creationId xmlns:p14="http://schemas.microsoft.com/office/powerpoint/2010/main" val="210855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814269" y="0"/>
            <a:ext cx="10563461" cy="998290"/>
          </a:xfrm>
        </p:spPr>
        <p:txBody>
          <a:bodyPr>
            <a:noAutofit/>
          </a:bodyPr>
          <a:lstStyle/>
          <a:p>
            <a:r>
              <a:rPr lang="en-IN" sz="2400" b="1" dirty="0">
                <a:effectLst/>
                <a:latin typeface="+mn-lt"/>
              </a:rPr>
              <a:t>Investigation Of Surface Roughness In Turning of In-situ Al6061- </a:t>
            </a:r>
            <a:r>
              <a:rPr lang="en-IN" sz="2400" b="1" dirty="0" err="1">
                <a:effectLst/>
                <a:latin typeface="+mn-lt"/>
              </a:rPr>
              <a:t>TiC</a:t>
            </a:r>
            <a:r>
              <a:rPr lang="en-IN" sz="2400" b="1" dirty="0">
                <a:effectLst/>
                <a:latin typeface="+mn-lt"/>
              </a:rPr>
              <a:t> Metal Matrix Composite By Taguchi And Prediction Of Response by ANN [</a:t>
            </a:r>
            <a:r>
              <a:rPr lang="en-IN" sz="2400" b="1" dirty="0">
                <a:latin typeface="+mn-lt"/>
              </a:rPr>
              <a:t>2</a:t>
            </a:r>
            <a:r>
              <a:rPr lang="en-IN" sz="2400" b="1" dirty="0">
                <a:effectLst/>
                <a:latin typeface="+mn-lt"/>
              </a:rPr>
              <a:t>]</a:t>
            </a:r>
            <a:endParaRPr lang="en-IN" sz="24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073791"/>
            <a:ext cx="10563461" cy="5327009"/>
          </a:xfrm>
        </p:spPr>
        <p:txBody>
          <a:bodyPr>
            <a:normAutofit fontScale="85000" lnSpcReduction="20000"/>
          </a:bodyPr>
          <a:lstStyle/>
          <a:p>
            <a:pPr algn="just"/>
            <a:endParaRPr lang="en-IN" sz="1800" b="1" dirty="0">
              <a:effectLst/>
              <a:latin typeface="Calibri" panose="020F0502020204030204" pitchFamily="34" charset="0"/>
            </a:endParaRPr>
          </a:p>
          <a:p>
            <a:pPr algn="just">
              <a:lnSpc>
                <a:spcPct val="120000"/>
              </a:lnSpc>
            </a:pPr>
            <a:r>
              <a:rPr lang="en-IN" sz="1800" dirty="0">
                <a:effectLst/>
                <a:latin typeface="Calibri" panose="020F0502020204030204" pitchFamily="34" charset="0"/>
              </a:rPr>
              <a:t>In the present investigation, the effect of surface roughness in turning of in-situ developed Al6061-10 </a:t>
            </a:r>
            <a:r>
              <a:rPr lang="en-IN" sz="1800" dirty="0" err="1">
                <a:effectLst/>
                <a:latin typeface="Calibri" panose="020F0502020204030204" pitchFamily="34" charset="0"/>
              </a:rPr>
              <a:t>Wt</a:t>
            </a:r>
            <a:r>
              <a:rPr lang="en-IN" sz="1800" dirty="0">
                <a:effectLst/>
                <a:latin typeface="Calibri" panose="020F0502020204030204" pitchFamily="34" charset="0"/>
              </a:rPr>
              <a:t>% </a:t>
            </a:r>
            <a:r>
              <a:rPr lang="en-IN" sz="1800" dirty="0" err="1">
                <a:effectLst/>
                <a:latin typeface="Calibri" panose="020F0502020204030204" pitchFamily="34" charset="0"/>
              </a:rPr>
              <a:t>TiC</a:t>
            </a:r>
            <a:r>
              <a:rPr lang="en-IN" sz="1800" dirty="0">
                <a:effectLst/>
                <a:latin typeface="Calibri" panose="020F0502020204030204" pitchFamily="34" charset="0"/>
              </a:rPr>
              <a:t> metal matrix composite rod </a:t>
            </a:r>
            <a:r>
              <a:rPr lang="en-IN" sz="1800" dirty="0">
                <a:latin typeface="Calibri" panose="020F0502020204030204" pitchFamily="34" charset="0"/>
              </a:rPr>
              <a:t>was</a:t>
            </a:r>
            <a:r>
              <a:rPr lang="en-IN" sz="1800" dirty="0">
                <a:effectLst/>
                <a:latin typeface="Calibri" panose="020F0502020204030204" pitchFamily="34" charset="0"/>
              </a:rPr>
              <a:t> studied in dry cutting condition by applying Taguchi technique</a:t>
            </a:r>
            <a:r>
              <a:rPr lang="en-IN" sz="1800" dirty="0">
                <a:latin typeface="Calibri" panose="020F0502020204030204" pitchFamily="34" charset="0"/>
              </a:rPr>
              <a:t> </a:t>
            </a:r>
            <a:r>
              <a:rPr lang="en-IN" sz="1800" dirty="0">
                <a:effectLst/>
                <a:latin typeface="Calibri" panose="020F0502020204030204" pitchFamily="34" charset="0"/>
              </a:rPr>
              <a:t>and ANOVA and finally an </a:t>
            </a:r>
            <a:r>
              <a:rPr lang="en-IN" sz="1800" dirty="0">
                <a:latin typeface="Calibri" panose="020F0502020204030204" pitchFamily="34" charset="0"/>
              </a:rPr>
              <a:t>ANN m</a:t>
            </a:r>
            <a:r>
              <a:rPr lang="en-IN" sz="1800" dirty="0">
                <a:effectLst/>
                <a:latin typeface="Calibri" panose="020F0502020204030204" pitchFamily="34" charset="0"/>
              </a:rPr>
              <a:t>odel </a:t>
            </a:r>
            <a:r>
              <a:rPr lang="en-IN" sz="1800" dirty="0">
                <a:latin typeface="Calibri" panose="020F0502020204030204" pitchFamily="34" charset="0"/>
              </a:rPr>
              <a:t>was</a:t>
            </a:r>
            <a:r>
              <a:rPr lang="en-IN" sz="1800" dirty="0">
                <a:effectLst/>
                <a:latin typeface="Calibri" panose="020F0502020204030204" pitchFamily="34" charset="0"/>
              </a:rPr>
              <a:t> developed to predict the surface roughness.  </a:t>
            </a:r>
            <a:endParaRPr lang="en-IN" sz="2000" dirty="0">
              <a:latin typeface="Calibri" panose="020F0502020204030204" pitchFamily="34" charset="0"/>
            </a:endParaRPr>
          </a:p>
          <a:p>
            <a:pPr algn="just"/>
            <a:r>
              <a:rPr lang="en-IN" b="1" dirty="0"/>
              <a:t>Results:</a:t>
            </a:r>
          </a:p>
          <a:p>
            <a:pPr marL="285750" indent="-285750" algn="just">
              <a:lnSpc>
                <a:spcPct val="120000"/>
              </a:lnSpc>
              <a:buFont typeface="Arial" panose="020B0604020202020204" pitchFamily="34" charset="0"/>
              <a:buChar char="•"/>
            </a:pPr>
            <a:r>
              <a:rPr lang="en-IN" sz="1800" dirty="0">
                <a:latin typeface="Calibri" panose="020F0502020204030204" pitchFamily="34" charset="0"/>
              </a:rPr>
              <a:t>S/N ratio</a:t>
            </a:r>
            <a:r>
              <a:rPr lang="en-IN" sz="1800" dirty="0">
                <a:effectLst/>
                <a:latin typeface="Calibri" panose="020F0502020204030204" pitchFamily="34" charset="0"/>
              </a:rPr>
              <a:t> showed that the optimal surface roughness value </a:t>
            </a:r>
            <a:r>
              <a:rPr lang="en-IN" sz="1800" dirty="0">
                <a:latin typeface="Calibri" panose="020F0502020204030204" pitchFamily="34" charset="0"/>
              </a:rPr>
              <a:t>was</a:t>
            </a:r>
            <a:r>
              <a:rPr lang="en-IN" sz="1800" dirty="0">
                <a:effectLst/>
                <a:latin typeface="Calibri" panose="020F0502020204030204" pitchFamily="34" charset="0"/>
              </a:rPr>
              <a:t> obtained at higher cutting speeds and lower feed rate and depth of cut. </a:t>
            </a:r>
          </a:p>
          <a:p>
            <a:pPr marL="285750" indent="-285750" algn="just">
              <a:lnSpc>
                <a:spcPct val="120000"/>
              </a:lnSpc>
              <a:buFont typeface="Arial" panose="020B0604020202020204" pitchFamily="34" charset="0"/>
              <a:buChar char="•"/>
            </a:pPr>
            <a:r>
              <a:rPr lang="en-IN" sz="1800" dirty="0">
                <a:effectLst/>
                <a:latin typeface="Calibri" panose="020F0502020204030204" pitchFamily="34" charset="0"/>
              </a:rPr>
              <a:t>From ANOVA and regression analysis it was found that highest contribution comes from cutting speed followed by feed rate and depth of cut. (ANOVA ---&gt; cutting speed - 43%, feed rate - 31% and depth of cut - 26%)</a:t>
            </a:r>
          </a:p>
          <a:p>
            <a:pPr marL="285750" indent="-285750" algn="just">
              <a:lnSpc>
                <a:spcPct val="120000"/>
              </a:lnSpc>
              <a:buFont typeface="Arial" panose="020B0604020202020204" pitchFamily="34" charset="0"/>
              <a:buChar char="•"/>
            </a:pPr>
            <a:r>
              <a:rPr lang="en-IN" sz="1800" dirty="0">
                <a:effectLst/>
                <a:latin typeface="Calibri" panose="020F0502020204030204" pitchFamily="34" charset="0"/>
              </a:rPr>
              <a:t>From p values it was found that all  the three process parameters </a:t>
            </a:r>
            <a:r>
              <a:rPr lang="en-IN" sz="1800" dirty="0">
                <a:latin typeface="Calibri" panose="020F0502020204030204" pitchFamily="34" charset="0"/>
              </a:rPr>
              <a:t>were</a:t>
            </a:r>
            <a:r>
              <a:rPr lang="en-IN" sz="1800" dirty="0">
                <a:effectLst/>
                <a:latin typeface="Calibri" panose="020F0502020204030204" pitchFamily="34" charset="0"/>
              </a:rPr>
              <a:t> significant.</a:t>
            </a:r>
          </a:p>
          <a:p>
            <a:pPr marL="285750" indent="-285750" algn="just">
              <a:lnSpc>
                <a:spcPct val="120000"/>
              </a:lnSpc>
              <a:buFont typeface="Arial" panose="020B0604020202020204" pitchFamily="34" charset="0"/>
              <a:buChar char="•"/>
            </a:pPr>
            <a:r>
              <a:rPr lang="en-IN" sz="1800" dirty="0">
                <a:latin typeface="Calibri" panose="020F0502020204030204" pitchFamily="34" charset="0"/>
              </a:rPr>
              <a:t>Average percentage error was 1.51 so ANN could be used further to predict surface roughness.</a:t>
            </a:r>
          </a:p>
          <a:p>
            <a:pPr algn="just">
              <a:lnSpc>
                <a:spcPct val="120000"/>
              </a:lnSpc>
            </a:pPr>
            <a:r>
              <a:rPr lang="en-IN" b="1" dirty="0">
                <a:effectLst/>
                <a:latin typeface="Calibri" panose="020F0502020204030204" pitchFamily="34" charset="0"/>
              </a:rPr>
              <a:t>Novelty of the paper:</a:t>
            </a:r>
          </a:p>
          <a:p>
            <a:pPr algn="just">
              <a:lnSpc>
                <a:spcPct val="120000"/>
              </a:lnSpc>
            </a:pPr>
            <a:r>
              <a:rPr lang="en-IN" sz="1800" dirty="0">
                <a:effectLst/>
                <a:latin typeface="Calibri" panose="020F0502020204030204" pitchFamily="34" charset="0"/>
              </a:rPr>
              <a:t>New material (Al-</a:t>
            </a:r>
            <a:r>
              <a:rPr lang="en-IN" sz="1800" dirty="0" err="1">
                <a:effectLst/>
                <a:latin typeface="Calibri" panose="020F0502020204030204" pitchFamily="34" charset="0"/>
              </a:rPr>
              <a:t>TiC</a:t>
            </a:r>
            <a:r>
              <a:rPr lang="en-IN" sz="1800" dirty="0">
                <a:effectLst/>
                <a:latin typeface="Calibri" panose="020F0502020204030204" pitchFamily="34" charset="0"/>
              </a:rPr>
              <a:t> metal matrix composites) was </a:t>
            </a:r>
            <a:r>
              <a:rPr lang="en-IN" sz="1800" dirty="0">
                <a:latin typeface="Calibri" panose="020F0502020204030204" pitchFamily="34" charset="0"/>
              </a:rPr>
              <a:t>used here</a:t>
            </a:r>
            <a:r>
              <a:rPr lang="en-IN" sz="1800" dirty="0">
                <a:effectLst/>
                <a:latin typeface="Calibri" panose="020F0502020204030204" pitchFamily="34" charset="0"/>
              </a:rPr>
              <a:t>.</a:t>
            </a:r>
          </a:p>
          <a:p>
            <a:pPr algn="just"/>
            <a:r>
              <a:rPr lang="en-IN" b="1" dirty="0"/>
              <a:t>Research  Gaps Identified:</a:t>
            </a:r>
          </a:p>
          <a:p>
            <a:pPr marL="342900" indent="-342900" algn="just">
              <a:lnSpc>
                <a:spcPct val="120000"/>
              </a:lnSpc>
              <a:buFont typeface="Arial" panose="020B0604020202020204" pitchFamily="34" charset="0"/>
              <a:buChar char="•"/>
            </a:pPr>
            <a:r>
              <a:rPr lang="en-IN" sz="1600" dirty="0">
                <a:latin typeface="Calibri" panose="020F0502020204030204" pitchFamily="34" charset="0"/>
              </a:rPr>
              <a:t>F</a:t>
            </a:r>
            <a:r>
              <a:rPr lang="en-IN" sz="1600" dirty="0">
                <a:effectLst/>
                <a:latin typeface="Calibri" panose="020F0502020204030204" pitchFamily="34" charset="0"/>
              </a:rPr>
              <a:t>rom ANOVA result it was found that cutting speed had the highest contribution followed by feed rate but there are papers in the literature which states that feed rate have the highest influence on the surface roughness. </a:t>
            </a:r>
          </a:p>
          <a:p>
            <a:pPr marL="342900" indent="-342900" algn="just">
              <a:lnSpc>
                <a:spcPct val="120000"/>
              </a:lnSpc>
              <a:buFont typeface="Arial" panose="020B0604020202020204" pitchFamily="34" charset="0"/>
              <a:buChar char="•"/>
            </a:pPr>
            <a:r>
              <a:rPr lang="en-IN" sz="1600" dirty="0">
                <a:latin typeface="Calibri" panose="020F0502020204030204" pitchFamily="34" charset="0"/>
              </a:rPr>
              <a:t>Different ANN architecture might be tried to improve the overall accuracy.</a:t>
            </a:r>
            <a:endParaRPr lang="en-IN" sz="1600" dirty="0">
              <a:effectLst/>
              <a:latin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93FB5C8B-CC64-4ED5-B28F-5158EA9CB7B1}"/>
              </a:ext>
            </a:extLst>
          </p:cNvPr>
          <p:cNvSpPr>
            <a:spLocks noGrp="1"/>
          </p:cNvSpPr>
          <p:nvPr>
            <p:ph type="sldNum" sz="quarter" idx="12"/>
          </p:nvPr>
        </p:nvSpPr>
        <p:spPr/>
        <p:txBody>
          <a:bodyPr/>
          <a:lstStyle/>
          <a:p>
            <a:fld id="{544AF80D-7193-419B-967F-CFBAF47A4453}" type="slidenum">
              <a:rPr lang="en-IN" smtClean="0"/>
              <a:pPr/>
              <a:t>3</a:t>
            </a:fld>
            <a:endParaRPr lang="en-IN" b="1" dirty="0"/>
          </a:p>
        </p:txBody>
      </p:sp>
    </p:spTree>
    <p:extLst>
      <p:ext uri="{BB962C8B-B14F-4D97-AF65-F5344CB8AC3E}">
        <p14:creationId xmlns:p14="http://schemas.microsoft.com/office/powerpoint/2010/main" val="184000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pPr algn="just"/>
            <a:r>
              <a:rPr lang="en-IN" sz="2800" b="1" dirty="0">
                <a:effectLst/>
                <a:latin typeface="+mn-lt"/>
              </a:rPr>
              <a:t>Application Of Regression And Artificial Neural Network Analysis In Modelling Of Surface Roughness In Hard Turning Of AISI 52100 Steel [3]</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8"/>
            <a:ext cx="10563461" cy="4808232"/>
          </a:xfrm>
        </p:spPr>
        <p:txBody>
          <a:bodyPr>
            <a:normAutofit/>
          </a:bodyPr>
          <a:lstStyle/>
          <a:p>
            <a:pPr algn="just"/>
            <a:endParaRPr lang="en-IN" sz="1800" b="1" dirty="0">
              <a:effectLst/>
              <a:latin typeface="Calibri" panose="020F0502020204030204" pitchFamily="34" charset="0"/>
            </a:endParaRPr>
          </a:p>
          <a:p>
            <a:pPr algn="just"/>
            <a:r>
              <a:rPr lang="en-IN" sz="1400" dirty="0">
                <a:effectLst/>
                <a:latin typeface="Calibri" panose="020F0502020204030204" pitchFamily="34" charset="0"/>
              </a:rPr>
              <a:t>The aim of </a:t>
            </a:r>
            <a:r>
              <a:rPr lang="en-IN" sz="1400" dirty="0">
                <a:latin typeface="Calibri" panose="020F0502020204030204" pitchFamily="34" charset="0"/>
              </a:rPr>
              <a:t>this</a:t>
            </a:r>
            <a:r>
              <a:rPr lang="en-IN" sz="1400" dirty="0">
                <a:effectLst/>
                <a:latin typeface="Calibri" panose="020F0502020204030204" pitchFamily="34" charset="0"/>
              </a:rPr>
              <a:t> present study is to analyze the effects of cutting parameters such as cutting speed, feed rate and depth of cut on surface roughness and to predict the values of surface roughness by developing RA and ANN models during turning of AISI 52100 steel in dry machining condition.</a:t>
            </a:r>
          </a:p>
          <a:p>
            <a:pPr algn="just">
              <a:lnSpc>
                <a:spcPct val="120000"/>
              </a:lnSpc>
            </a:pPr>
            <a:endParaRPr lang="en-IN" sz="2000" dirty="0">
              <a:latin typeface="Calibri" panose="020F0502020204030204" pitchFamily="34" charset="0"/>
            </a:endParaRPr>
          </a:p>
          <a:p>
            <a:pPr algn="just"/>
            <a:r>
              <a:rPr lang="en-IN" b="1" dirty="0"/>
              <a:t>Results:</a:t>
            </a:r>
          </a:p>
          <a:p>
            <a:pPr marL="285750" indent="-285750" algn="just">
              <a:buFont typeface="Arial" panose="020B0604020202020204" pitchFamily="34" charset="0"/>
              <a:buChar char="•"/>
            </a:pPr>
            <a:r>
              <a:rPr lang="en-IN" sz="1400" dirty="0">
                <a:latin typeface="Calibri" panose="020F0502020204030204" pitchFamily="34" charset="0"/>
              </a:rPr>
              <a:t>P</a:t>
            </a:r>
            <a:r>
              <a:rPr lang="en-IN" sz="1400" dirty="0">
                <a:effectLst/>
                <a:latin typeface="Calibri" panose="020F0502020204030204" pitchFamily="34" charset="0"/>
              </a:rPr>
              <a:t>rediction capability of ANN model was better than the RA model presented in this work with the best ANN architecture being 3-6-6-1. </a:t>
            </a:r>
          </a:p>
          <a:p>
            <a:pPr marL="285750" indent="-285750" algn="just">
              <a:buFont typeface="Arial" panose="020B0604020202020204" pitchFamily="34" charset="0"/>
              <a:buChar char="•"/>
            </a:pPr>
            <a:r>
              <a:rPr lang="en-IN" sz="1400" dirty="0">
                <a:latin typeface="Calibri" panose="020F0502020204030204" pitchFamily="34" charset="0"/>
              </a:rPr>
              <a:t>From </a:t>
            </a:r>
            <a:r>
              <a:rPr lang="en-IN" sz="1400" dirty="0">
                <a:effectLst/>
                <a:latin typeface="Calibri" panose="020F0502020204030204" pitchFamily="34" charset="0"/>
              </a:rPr>
              <a:t>ANOVA result, it was observed that the feed rate is the most significant parameter among the factors considered. The percent contribution of each factor on the measured surface roughness is as follows: feed rate factors (83.15%), cutting speed factors (9.52%) and depth of cut factors (5.12%). </a:t>
            </a:r>
          </a:p>
          <a:p>
            <a:pPr marL="285750" indent="-285750" algn="just">
              <a:buFont typeface="Arial" panose="020B0604020202020204" pitchFamily="34" charset="0"/>
              <a:buChar char="•"/>
            </a:pPr>
            <a:r>
              <a:rPr lang="en-IN" sz="1400" dirty="0">
                <a:effectLst/>
                <a:latin typeface="Calibri" panose="020F0502020204030204" pitchFamily="34" charset="0"/>
              </a:rPr>
              <a:t>Optimal surface roughness was obtained at higher value of cutting speed and lower value of feed rate and depth of cut.</a:t>
            </a:r>
          </a:p>
          <a:p>
            <a:pPr algn="just"/>
            <a:endParaRPr lang="en-IN" b="1" dirty="0">
              <a:effectLst/>
              <a:latin typeface="Calibri" panose="020F0502020204030204" pitchFamily="34" charset="0"/>
            </a:endParaRPr>
          </a:p>
          <a:p>
            <a:pPr algn="just"/>
            <a:r>
              <a:rPr lang="en-IN" b="1" dirty="0"/>
              <a:t>Research  Gaps Identified:</a:t>
            </a:r>
          </a:p>
          <a:p>
            <a:pPr marL="342900" indent="-342900" algn="just">
              <a:buFont typeface="Arial" panose="020B0604020202020204" pitchFamily="34" charset="0"/>
              <a:buChar char="•"/>
            </a:pPr>
            <a:r>
              <a:rPr lang="en-IN" sz="1400" dirty="0"/>
              <a:t>Here feed rate was the most dominant factor which is different from the result obtained in paper 2.</a:t>
            </a:r>
          </a:p>
          <a:p>
            <a:endParaRPr lang="en-IN" dirty="0"/>
          </a:p>
        </p:txBody>
      </p:sp>
      <p:sp>
        <p:nvSpPr>
          <p:cNvPr id="4" name="Slide Number Placeholder 3">
            <a:extLst>
              <a:ext uri="{FF2B5EF4-FFF2-40B4-BE49-F238E27FC236}">
                <a16:creationId xmlns:a16="http://schemas.microsoft.com/office/drawing/2014/main" id="{7264BD12-3D3D-4FF8-BCBD-3F0B81460840}"/>
              </a:ext>
            </a:extLst>
          </p:cNvPr>
          <p:cNvSpPr>
            <a:spLocks noGrp="1"/>
          </p:cNvSpPr>
          <p:nvPr>
            <p:ph type="sldNum" sz="quarter" idx="12"/>
          </p:nvPr>
        </p:nvSpPr>
        <p:spPr/>
        <p:txBody>
          <a:bodyPr/>
          <a:lstStyle/>
          <a:p>
            <a:fld id="{544AF80D-7193-419B-967F-CFBAF47A4453}" type="slidenum">
              <a:rPr lang="en-IN" smtClean="0"/>
              <a:pPr/>
              <a:t>4</a:t>
            </a:fld>
            <a:endParaRPr lang="en-IN" b="1" dirty="0"/>
          </a:p>
        </p:txBody>
      </p:sp>
    </p:spTree>
    <p:extLst>
      <p:ext uri="{BB962C8B-B14F-4D97-AF65-F5344CB8AC3E}">
        <p14:creationId xmlns:p14="http://schemas.microsoft.com/office/powerpoint/2010/main" val="408176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effectLst/>
                <a:latin typeface="+mn-lt"/>
              </a:rPr>
              <a:t>Influencing factors and theoretical modeling methods of surface roughness in turning process: State-of-the-art [4]</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7"/>
            <a:ext cx="10563461" cy="5051177"/>
          </a:xfrm>
        </p:spPr>
        <p:txBody>
          <a:bodyPr>
            <a:normAutofit/>
          </a:bodyPr>
          <a:lstStyle/>
          <a:p>
            <a:pPr algn="just"/>
            <a:endParaRPr lang="en-IN" sz="1800" b="1" dirty="0">
              <a:effectLst/>
              <a:latin typeface="Calibri" panose="020F0502020204030204" pitchFamily="34" charset="0"/>
            </a:endParaRPr>
          </a:p>
          <a:p>
            <a:pPr algn="just">
              <a:lnSpc>
                <a:spcPct val="100000"/>
              </a:lnSpc>
            </a:pPr>
            <a:r>
              <a:rPr lang="en-IN" sz="1400" dirty="0">
                <a:effectLst/>
                <a:latin typeface="Calibri" panose="020F0502020204030204" pitchFamily="34" charset="0"/>
              </a:rPr>
              <a:t>A systematic review of influencing factors and theoretical modeling methods of surface roughness in turning process are analyzed in the present work with its advantages, disadvantages and challenges.</a:t>
            </a:r>
          </a:p>
          <a:p>
            <a:pPr algn="just">
              <a:lnSpc>
                <a:spcPct val="100000"/>
              </a:lnSpc>
            </a:pPr>
            <a:endParaRPr lang="en-IN" sz="1500" dirty="0">
              <a:latin typeface="Calibri" panose="020F0502020204030204" pitchFamily="34" charset="0"/>
            </a:endParaRPr>
          </a:p>
          <a:p>
            <a:pPr algn="just"/>
            <a:r>
              <a:rPr lang="en-IN" sz="2100" b="1" dirty="0"/>
              <a:t>Results:</a:t>
            </a:r>
          </a:p>
          <a:p>
            <a:pPr marL="285750" indent="-285750" algn="just">
              <a:lnSpc>
                <a:spcPct val="110000"/>
              </a:lnSpc>
              <a:buFont typeface="Arial" panose="020B0604020202020204" pitchFamily="34" charset="0"/>
              <a:buChar char="•"/>
            </a:pPr>
            <a:r>
              <a:rPr lang="en-IN" sz="1400" dirty="0">
                <a:latin typeface="Calibri" panose="020F0502020204030204" pitchFamily="34" charset="0"/>
              </a:rPr>
              <a:t>F</a:t>
            </a:r>
            <a:r>
              <a:rPr lang="en-IN" sz="1400" dirty="0">
                <a:effectLst/>
                <a:latin typeface="Calibri" panose="020F0502020204030204" pitchFamily="34" charset="0"/>
              </a:rPr>
              <a:t>eed rate has a more pronounced influence on surface roughness than the other two factors, i.e. the cutting velocity and cutting depth.</a:t>
            </a:r>
          </a:p>
          <a:p>
            <a:pPr marL="285750" indent="-285750" algn="just">
              <a:lnSpc>
                <a:spcPct val="110000"/>
              </a:lnSpc>
              <a:buFont typeface="Arial" panose="020B0604020202020204" pitchFamily="34" charset="0"/>
              <a:buChar char="•"/>
            </a:pPr>
            <a:r>
              <a:rPr lang="en-IN" sz="1400" dirty="0">
                <a:effectLst/>
                <a:latin typeface="Calibri" panose="020F0502020204030204" pitchFamily="34" charset="0"/>
              </a:rPr>
              <a:t>Feed rate showed non-linear behaviour and the relation between tool tip cannot be understood.</a:t>
            </a:r>
          </a:p>
          <a:p>
            <a:pPr marL="285750" indent="-285750" algn="just">
              <a:lnSpc>
                <a:spcPct val="110000"/>
              </a:lnSpc>
              <a:buFont typeface="Arial" panose="020B0604020202020204" pitchFamily="34" charset="0"/>
              <a:buChar char="•"/>
            </a:pPr>
            <a:r>
              <a:rPr lang="en-IN" sz="1400" dirty="0">
                <a:latin typeface="Calibri" panose="020F0502020204030204" pitchFamily="34" charset="0"/>
              </a:rPr>
              <a:t>I</a:t>
            </a:r>
            <a:r>
              <a:rPr lang="en-IN" sz="1400" dirty="0">
                <a:effectLst/>
                <a:latin typeface="Calibri" panose="020F0502020204030204" pitchFamily="34" charset="0"/>
              </a:rPr>
              <a:t>nfluencing factors of surface roughness were classified into the ‘easy’ modeling factors and ‘difficult’ modeling factors.</a:t>
            </a:r>
          </a:p>
          <a:p>
            <a:pPr algn="just">
              <a:lnSpc>
                <a:spcPct val="110000"/>
              </a:lnSpc>
            </a:pPr>
            <a:endParaRPr lang="en-IN" sz="1400" b="1" dirty="0">
              <a:effectLst/>
              <a:latin typeface="Calibri" panose="020F0502020204030204" pitchFamily="34" charset="0"/>
            </a:endParaRPr>
          </a:p>
          <a:p>
            <a:pPr algn="just"/>
            <a:r>
              <a:rPr lang="en-IN" sz="2100" b="1" dirty="0"/>
              <a:t>Research  Gaps Identified:</a:t>
            </a:r>
          </a:p>
          <a:p>
            <a:pPr marL="285750" indent="-285750" algn="just">
              <a:lnSpc>
                <a:spcPct val="100000"/>
              </a:lnSpc>
              <a:buFont typeface="Arial" panose="020B0604020202020204" pitchFamily="34" charset="0"/>
              <a:buChar char="•"/>
            </a:pPr>
            <a:r>
              <a:rPr lang="en-IN" sz="1400" dirty="0">
                <a:effectLst/>
                <a:latin typeface="Calibri" panose="020F0502020204030204" pitchFamily="34" charset="0"/>
              </a:rPr>
              <a:t>Difficult modeling factors can be further divided based on their influencing modes- certain and uncertain factors. </a:t>
            </a:r>
          </a:p>
          <a:p>
            <a:pPr marL="285750" indent="-285750" algn="just">
              <a:lnSpc>
                <a:spcPct val="100000"/>
              </a:lnSpc>
              <a:buFont typeface="Arial" panose="020B0604020202020204" pitchFamily="34" charset="0"/>
              <a:buChar char="•"/>
            </a:pPr>
            <a:r>
              <a:rPr lang="en-IN" sz="1400" dirty="0">
                <a:effectLst/>
                <a:latin typeface="Calibri" panose="020F0502020204030204" pitchFamily="34" charset="0"/>
              </a:rPr>
              <a:t>The influential factors (tool wear) for the established models of surface roughness is in the spatial dimension but they are not investigated in the time domain. Therefore, the effects of influencing factors in time dimension on turned surface roughness should be further investigated. </a:t>
            </a:r>
          </a:p>
          <a:p>
            <a:pPr algn="just"/>
            <a:endParaRPr lang="en-IN" b="1" dirty="0"/>
          </a:p>
          <a:p>
            <a:endParaRPr lang="en-IN" dirty="0"/>
          </a:p>
        </p:txBody>
      </p:sp>
      <p:sp>
        <p:nvSpPr>
          <p:cNvPr id="4" name="Slide Number Placeholder 3">
            <a:extLst>
              <a:ext uri="{FF2B5EF4-FFF2-40B4-BE49-F238E27FC236}">
                <a16:creationId xmlns:a16="http://schemas.microsoft.com/office/drawing/2014/main" id="{CBEE9CC1-FD38-4762-A570-D09051D5CBD4}"/>
              </a:ext>
            </a:extLst>
          </p:cNvPr>
          <p:cNvSpPr>
            <a:spLocks noGrp="1"/>
          </p:cNvSpPr>
          <p:nvPr>
            <p:ph type="sldNum" sz="quarter" idx="12"/>
          </p:nvPr>
        </p:nvSpPr>
        <p:spPr/>
        <p:txBody>
          <a:bodyPr/>
          <a:lstStyle/>
          <a:p>
            <a:fld id="{544AF80D-7193-419B-967F-CFBAF47A4453}" type="slidenum">
              <a:rPr lang="en-IN" smtClean="0"/>
              <a:pPr/>
              <a:t>5</a:t>
            </a:fld>
            <a:endParaRPr lang="en-IN" b="1" dirty="0"/>
          </a:p>
        </p:txBody>
      </p:sp>
    </p:spTree>
    <p:extLst>
      <p:ext uri="{BB962C8B-B14F-4D97-AF65-F5344CB8AC3E}">
        <p14:creationId xmlns:p14="http://schemas.microsoft.com/office/powerpoint/2010/main" val="303289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effectLst/>
                <a:latin typeface="+mn-lt"/>
              </a:rPr>
              <a:t>Evaluation of turned and milled surfaces roughness using convolutional neural network [5]</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7"/>
            <a:ext cx="10563461" cy="4985849"/>
          </a:xfrm>
        </p:spPr>
        <p:txBody>
          <a:bodyPr>
            <a:normAutofit fontScale="25000" lnSpcReduction="20000"/>
          </a:bodyPr>
          <a:lstStyle/>
          <a:p>
            <a:pPr algn="just"/>
            <a:endParaRPr lang="en-IN" sz="1800" b="1" dirty="0">
              <a:effectLst/>
              <a:latin typeface="Calibri" panose="020F0502020204030204" pitchFamily="34" charset="0"/>
            </a:endParaRPr>
          </a:p>
          <a:p>
            <a:pPr algn="just">
              <a:lnSpc>
                <a:spcPct val="120000"/>
              </a:lnSpc>
            </a:pPr>
            <a:r>
              <a:rPr lang="en-IN" sz="4400" dirty="0">
                <a:effectLst/>
                <a:latin typeface="Calibri" panose="020F0502020204030204" pitchFamily="34" charset="0"/>
              </a:rPr>
              <a:t>This study proposes the use of convolutional neural network to predict the arithmetic average value of roughness profile (Ra) and the average height of the roughness profile (Rz) by analysing the pattern of ridges and valleys in the digital image of surface textures. </a:t>
            </a:r>
          </a:p>
          <a:p>
            <a:pPr algn="just">
              <a:lnSpc>
                <a:spcPct val="120000"/>
              </a:lnSpc>
            </a:pPr>
            <a:endParaRPr lang="en-IN" sz="4400" dirty="0">
              <a:latin typeface="Calibri" panose="020F0502020204030204" pitchFamily="34" charset="0"/>
            </a:endParaRPr>
          </a:p>
          <a:p>
            <a:pPr algn="just"/>
            <a:r>
              <a:rPr lang="en-IN" sz="5800" b="1" dirty="0"/>
              <a:t>Results:</a:t>
            </a:r>
          </a:p>
          <a:p>
            <a:pPr marL="285750" indent="-285750" algn="just">
              <a:lnSpc>
                <a:spcPct val="120000"/>
              </a:lnSpc>
              <a:buFont typeface="Arial" panose="020B0604020202020204" pitchFamily="34" charset="0"/>
              <a:buChar char="•"/>
            </a:pPr>
            <a:r>
              <a:rPr lang="en-IN" sz="4400" dirty="0">
                <a:latin typeface="Calibri" panose="020F0502020204030204" pitchFamily="34" charset="0"/>
              </a:rPr>
              <a:t>Other</a:t>
            </a:r>
            <a:r>
              <a:rPr lang="en-IN" sz="4400" dirty="0">
                <a:effectLst/>
                <a:latin typeface="Calibri" panose="020F0502020204030204" pitchFamily="34" charset="0"/>
              </a:rPr>
              <a:t> loss functions used here (MAE, MAPE, log-cosh, Huber) outperformed the standard MSE because the machine image dataset did not show gaussian distribution.</a:t>
            </a:r>
          </a:p>
          <a:p>
            <a:pPr marL="285750" indent="-285750" algn="just">
              <a:lnSpc>
                <a:spcPct val="120000"/>
              </a:lnSpc>
              <a:buFont typeface="Arial" panose="020B0604020202020204" pitchFamily="34" charset="0"/>
              <a:buChar char="•"/>
            </a:pPr>
            <a:r>
              <a:rPr lang="en-IN" sz="4400" dirty="0">
                <a:effectLst/>
                <a:latin typeface="Calibri" panose="020F0502020204030204" pitchFamily="34" charset="0"/>
              </a:rPr>
              <a:t>The models with MAPE loss function achieved the highest accuracy as it is less susceptible to outlier data.</a:t>
            </a:r>
          </a:p>
          <a:p>
            <a:pPr marL="285750" indent="-285750" algn="just">
              <a:lnSpc>
                <a:spcPct val="120000"/>
              </a:lnSpc>
              <a:buFont typeface="Arial" panose="020B0604020202020204" pitchFamily="34" charset="0"/>
              <a:buChar char="•"/>
            </a:pPr>
            <a:r>
              <a:rPr lang="en-IN" sz="4400" dirty="0">
                <a:effectLst/>
                <a:latin typeface="Calibri" panose="020F0502020204030204" pitchFamily="34" charset="0"/>
              </a:rPr>
              <a:t>The average error of Ra, Rz prediction using the best model is verified to be within 10% of the actual measured surface roughness values.</a:t>
            </a:r>
          </a:p>
          <a:p>
            <a:pPr marL="285750" indent="-285750" algn="just">
              <a:lnSpc>
                <a:spcPct val="120000"/>
              </a:lnSpc>
              <a:buFont typeface="Arial" panose="020B0604020202020204" pitchFamily="34" charset="0"/>
              <a:buChar char="•"/>
            </a:pPr>
            <a:r>
              <a:rPr lang="en-IN" sz="4400" dirty="0">
                <a:effectLst/>
                <a:latin typeface="Calibri" panose="020F0502020204030204" pitchFamily="34" charset="0"/>
              </a:rPr>
              <a:t>The experiment results indicate the computational time for estimation is within the desired range, thus confirming the method’s practicability to be applied for in-between process roughness evaluations.</a:t>
            </a:r>
          </a:p>
          <a:p>
            <a:pPr algn="just"/>
            <a:endParaRPr lang="en-IN" b="1" dirty="0"/>
          </a:p>
          <a:p>
            <a:pPr algn="just">
              <a:lnSpc>
                <a:spcPct val="120000"/>
              </a:lnSpc>
            </a:pPr>
            <a:r>
              <a:rPr lang="en-IN" sz="5800" b="1" dirty="0">
                <a:effectLst/>
                <a:latin typeface="Calibri" panose="020F0502020204030204" pitchFamily="34" charset="0"/>
              </a:rPr>
              <a:t>Novelty of the paper:</a:t>
            </a:r>
          </a:p>
          <a:p>
            <a:pPr algn="just">
              <a:lnSpc>
                <a:spcPct val="120000"/>
              </a:lnSpc>
            </a:pPr>
            <a:r>
              <a:rPr lang="en-IN" sz="4400" dirty="0">
                <a:effectLst/>
                <a:latin typeface="Calibri" panose="020F0502020204030204" pitchFamily="34" charset="0"/>
              </a:rPr>
              <a:t>Existing computer vision techniques to measure surface roughness rely on feature extraction</a:t>
            </a:r>
            <a:r>
              <a:rPr lang="en-IN" sz="4400" dirty="0">
                <a:latin typeface="Calibri" panose="020F0502020204030204" pitchFamily="34" charset="0"/>
              </a:rPr>
              <a:t> which </a:t>
            </a:r>
            <a:r>
              <a:rPr lang="en-IN" sz="4400" dirty="0">
                <a:effectLst/>
                <a:latin typeface="Calibri" panose="020F0502020204030204" pitchFamily="34" charset="0"/>
              </a:rPr>
              <a:t>is a complicated process requiring complicated setups, long prediction time, requiring high computational and expert decisions in selecting appropriate surface features. So this study proposes the use of convolutional neural network to evaluate the surface roughness directly from the array of image of surface textures as the input of the algorithm.</a:t>
            </a:r>
          </a:p>
          <a:p>
            <a:pPr marL="342900" indent="-342900" algn="just">
              <a:lnSpc>
                <a:spcPct val="120000"/>
              </a:lnSpc>
              <a:buFont typeface="Arial" panose="020B0604020202020204" pitchFamily="34" charset="0"/>
              <a:buChar char="•"/>
            </a:pPr>
            <a:endParaRPr lang="en-IN" b="1" dirty="0">
              <a:effectLst/>
              <a:latin typeface="Calibri" panose="020F0502020204030204" pitchFamily="34" charset="0"/>
            </a:endParaRPr>
          </a:p>
          <a:p>
            <a:pPr algn="just"/>
            <a:r>
              <a:rPr lang="en-IN" sz="6000" b="1" dirty="0"/>
              <a:t>Research  Gaps Identified:</a:t>
            </a:r>
          </a:p>
          <a:p>
            <a:pPr marL="285750" indent="-285750" algn="just">
              <a:lnSpc>
                <a:spcPct val="120000"/>
              </a:lnSpc>
              <a:buFont typeface="Arial" panose="020B0604020202020204" pitchFamily="34" charset="0"/>
              <a:buChar char="•"/>
            </a:pPr>
            <a:r>
              <a:rPr lang="en-IN" sz="4400" dirty="0">
                <a:latin typeface="Calibri" panose="020F0502020204030204" pitchFamily="34" charset="0"/>
              </a:rPr>
              <a:t>T</a:t>
            </a:r>
            <a:r>
              <a:rPr lang="en-IN" sz="4400" dirty="0">
                <a:effectLst/>
                <a:latin typeface="Calibri" panose="020F0502020204030204" pitchFamily="34" charset="0"/>
              </a:rPr>
              <a:t>he proposed evaluation models using CNN took relatively longer training time than other vision-based prediction methods. To address this issue, developing an adaptive model which can automatically adjust hyperparameters value based on its real time performance during the training process could be considered in future studies.</a:t>
            </a:r>
          </a:p>
          <a:p>
            <a:pPr algn="just">
              <a:lnSpc>
                <a:spcPct val="120000"/>
              </a:lnSpc>
            </a:pPr>
            <a:endParaRPr lang="en-IN" sz="4400" b="1" dirty="0"/>
          </a:p>
          <a:p>
            <a:endParaRPr lang="en-IN" dirty="0"/>
          </a:p>
        </p:txBody>
      </p:sp>
      <p:sp>
        <p:nvSpPr>
          <p:cNvPr id="4" name="Slide Number Placeholder 3">
            <a:extLst>
              <a:ext uri="{FF2B5EF4-FFF2-40B4-BE49-F238E27FC236}">
                <a16:creationId xmlns:a16="http://schemas.microsoft.com/office/drawing/2014/main" id="{506C9376-B602-4C23-90C9-5707D9E81265}"/>
              </a:ext>
            </a:extLst>
          </p:cNvPr>
          <p:cNvSpPr>
            <a:spLocks noGrp="1"/>
          </p:cNvSpPr>
          <p:nvPr>
            <p:ph type="sldNum" sz="quarter" idx="12"/>
          </p:nvPr>
        </p:nvSpPr>
        <p:spPr/>
        <p:txBody>
          <a:bodyPr/>
          <a:lstStyle/>
          <a:p>
            <a:fld id="{544AF80D-7193-419B-967F-CFBAF47A4453}" type="slidenum">
              <a:rPr lang="en-IN" smtClean="0"/>
              <a:pPr/>
              <a:t>6</a:t>
            </a:fld>
            <a:endParaRPr lang="en-IN" b="1" dirty="0"/>
          </a:p>
        </p:txBody>
      </p:sp>
    </p:spTree>
    <p:extLst>
      <p:ext uri="{BB962C8B-B14F-4D97-AF65-F5344CB8AC3E}">
        <p14:creationId xmlns:p14="http://schemas.microsoft.com/office/powerpoint/2010/main" val="393277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solidFill>
                  <a:srgbClr val="000000"/>
                </a:solidFill>
                <a:effectLst/>
                <a:latin typeface="+mn-lt"/>
              </a:rPr>
              <a:t>Surface roughness modeling in high speed turning of Ti-6Al-4V – Artificial Neural Network approach</a:t>
            </a:r>
            <a:r>
              <a:rPr lang="en-IN" sz="2800" b="1" dirty="0">
                <a:effectLst/>
                <a:latin typeface="+mn-lt"/>
              </a:rPr>
              <a:t> [6]</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8"/>
            <a:ext cx="10563461" cy="4808232"/>
          </a:xfrm>
        </p:spPr>
        <p:txBody>
          <a:bodyPr>
            <a:normAutofit fontScale="85000" lnSpcReduction="20000"/>
          </a:bodyPr>
          <a:lstStyle/>
          <a:p>
            <a:pPr algn="just"/>
            <a:endParaRPr lang="en-IN" sz="1800" b="1" dirty="0">
              <a:effectLst/>
              <a:latin typeface="Calibri" panose="020F0502020204030204" pitchFamily="34" charset="0"/>
            </a:endParaRPr>
          </a:p>
          <a:p>
            <a:pPr algn="just">
              <a:lnSpc>
                <a:spcPct val="120000"/>
              </a:lnSpc>
            </a:pPr>
            <a:r>
              <a:rPr lang="en-IN" sz="1600" dirty="0">
                <a:solidFill>
                  <a:srgbClr val="000000"/>
                </a:solidFill>
                <a:effectLst/>
                <a:latin typeface="Calibri" panose="020F0502020204030204" pitchFamily="34" charset="0"/>
              </a:rPr>
              <a:t>This study deals with the modeling of surface roughness parameters Ra and Rt by considering machining parameters like cutting speed, feed rate and depth of cut along with uncontrollable parameters like tool flank wear and cutting tool vibrations in high speed dry turning of Ti-6Al-4V alloy.</a:t>
            </a:r>
          </a:p>
          <a:p>
            <a:pPr algn="just">
              <a:lnSpc>
                <a:spcPct val="120000"/>
              </a:lnSpc>
            </a:pPr>
            <a:endParaRPr lang="en-IN" sz="2000" dirty="0">
              <a:latin typeface="Calibri" panose="020F0502020204030204" pitchFamily="34" charset="0"/>
            </a:endParaRPr>
          </a:p>
          <a:p>
            <a:pPr algn="just"/>
            <a:r>
              <a:rPr lang="en-IN" b="1" dirty="0"/>
              <a:t>Results:</a:t>
            </a:r>
          </a:p>
          <a:p>
            <a:pPr marL="285750" indent="-285750" algn="just">
              <a:lnSpc>
                <a:spcPct val="120000"/>
              </a:lnSpc>
              <a:buFont typeface="Arial" panose="020B0604020202020204" pitchFamily="34" charset="0"/>
              <a:buChar char="•"/>
            </a:pPr>
            <a:r>
              <a:rPr lang="en-IN" sz="1600" dirty="0">
                <a:solidFill>
                  <a:srgbClr val="000000"/>
                </a:solidFill>
                <a:effectLst/>
                <a:latin typeface="Calibri" panose="020F0502020204030204" pitchFamily="34" charset="0"/>
              </a:rPr>
              <a:t>SW-ELM outperformed with its prediction accuracy, MSE and execution time when compared to MLP and RBFNN.  SW-ELM prediction accuracy was 100% on both Ra and Rt, with a MSE of 0.00683 in case of Ra whereas 0.004837 for Rt for 30 hidden neurons and least execution time when compared to MLP and RBFNN.</a:t>
            </a:r>
          </a:p>
          <a:p>
            <a:pPr marL="285750" indent="-285750" algn="just">
              <a:lnSpc>
                <a:spcPct val="120000"/>
              </a:lnSpc>
              <a:buFont typeface="Arial" panose="020B0604020202020204" pitchFamily="34" charset="0"/>
              <a:buChar char="•"/>
            </a:pPr>
            <a:r>
              <a:rPr lang="en-IN" sz="1600" dirty="0">
                <a:solidFill>
                  <a:srgbClr val="000000"/>
                </a:solidFill>
                <a:effectLst/>
                <a:latin typeface="Calibri" panose="020F0502020204030204" pitchFamily="34" charset="0"/>
              </a:rPr>
              <a:t>SW-ELM </a:t>
            </a:r>
            <a:r>
              <a:rPr lang="en-IN" sz="1600" dirty="0">
                <a:solidFill>
                  <a:srgbClr val="000000"/>
                </a:solidFill>
                <a:latin typeface="Calibri" panose="020F0502020204030204" pitchFamily="34" charset="0"/>
              </a:rPr>
              <a:t>gave the highest prediction accuracy with maximum number of hidden neurons making the model</a:t>
            </a:r>
            <a:r>
              <a:rPr lang="en-IN" sz="1600" dirty="0">
                <a:solidFill>
                  <a:srgbClr val="000000"/>
                </a:solidFill>
                <a:effectLst/>
                <a:latin typeface="Calibri" panose="020F0502020204030204" pitchFamily="34" charset="0"/>
              </a:rPr>
              <a:t> less compact.</a:t>
            </a:r>
          </a:p>
          <a:p>
            <a:pPr marL="285750" indent="-285750" algn="just">
              <a:lnSpc>
                <a:spcPct val="120000"/>
              </a:lnSpc>
              <a:buFont typeface="Arial" panose="020B0604020202020204" pitchFamily="34" charset="0"/>
              <a:buChar char="•"/>
            </a:pPr>
            <a:r>
              <a:rPr lang="en-IN" sz="1600" dirty="0">
                <a:solidFill>
                  <a:srgbClr val="000000"/>
                </a:solidFill>
                <a:effectLst/>
                <a:latin typeface="Calibri" panose="020F0502020204030204" pitchFamily="34" charset="0"/>
              </a:rPr>
              <a:t>MLPNN on the other hand generated compact network with least number of hidden neurons.</a:t>
            </a:r>
          </a:p>
          <a:p>
            <a:pPr marL="0" marR="0">
              <a:spcBef>
                <a:spcPts val="0"/>
              </a:spcBef>
              <a:spcAft>
                <a:spcPts val="0"/>
              </a:spcAft>
            </a:pPr>
            <a:r>
              <a:rPr lang="en-IN" sz="1800" dirty="0">
                <a:effectLst/>
                <a:latin typeface="Calibri" panose="020F0502020204030204" pitchFamily="34" charset="0"/>
              </a:rPr>
              <a:t> </a:t>
            </a:r>
          </a:p>
          <a:p>
            <a:pPr algn="just"/>
            <a:endParaRPr lang="en-IN" b="1" dirty="0"/>
          </a:p>
          <a:p>
            <a:pPr algn="just">
              <a:lnSpc>
                <a:spcPct val="120000"/>
              </a:lnSpc>
            </a:pPr>
            <a:r>
              <a:rPr lang="en-IN" b="1" dirty="0">
                <a:effectLst/>
                <a:latin typeface="Calibri" panose="020F0502020204030204" pitchFamily="34" charset="0"/>
              </a:rPr>
              <a:t>Novelty of the paper:</a:t>
            </a:r>
          </a:p>
          <a:p>
            <a:pPr algn="just">
              <a:lnSpc>
                <a:spcPct val="120000"/>
              </a:lnSpc>
            </a:pPr>
            <a:r>
              <a:rPr lang="en-IN" sz="1600" dirty="0">
                <a:effectLst/>
                <a:latin typeface="Calibri" panose="020F0502020204030204" pitchFamily="34" charset="0"/>
              </a:rPr>
              <a:t>New model like SW-ELM was used for the prediction of surface roughness in titanium alloy and uncontrollable parameters like tool wear and cutting tool vibration were used.</a:t>
            </a:r>
          </a:p>
          <a:p>
            <a:pPr algn="just"/>
            <a:endParaRPr lang="en-IN" b="1" dirty="0"/>
          </a:p>
          <a:p>
            <a:endParaRPr lang="en-IN" dirty="0"/>
          </a:p>
        </p:txBody>
      </p:sp>
      <p:sp>
        <p:nvSpPr>
          <p:cNvPr id="4" name="Slide Number Placeholder 3">
            <a:extLst>
              <a:ext uri="{FF2B5EF4-FFF2-40B4-BE49-F238E27FC236}">
                <a16:creationId xmlns:a16="http://schemas.microsoft.com/office/drawing/2014/main" id="{D0D3E5B5-BC22-4F29-A4C4-3959204BC69B}"/>
              </a:ext>
            </a:extLst>
          </p:cNvPr>
          <p:cNvSpPr>
            <a:spLocks noGrp="1"/>
          </p:cNvSpPr>
          <p:nvPr>
            <p:ph type="sldNum" sz="quarter" idx="12"/>
          </p:nvPr>
        </p:nvSpPr>
        <p:spPr/>
        <p:txBody>
          <a:bodyPr/>
          <a:lstStyle/>
          <a:p>
            <a:fld id="{544AF80D-7193-419B-967F-CFBAF47A4453}" type="slidenum">
              <a:rPr lang="en-IN" smtClean="0"/>
              <a:pPr/>
              <a:t>7</a:t>
            </a:fld>
            <a:endParaRPr lang="en-IN" b="1" dirty="0"/>
          </a:p>
        </p:txBody>
      </p:sp>
    </p:spTree>
    <p:extLst>
      <p:ext uri="{BB962C8B-B14F-4D97-AF65-F5344CB8AC3E}">
        <p14:creationId xmlns:p14="http://schemas.microsoft.com/office/powerpoint/2010/main" val="24958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214255"/>
            <a:ext cx="10710982" cy="1188720"/>
          </a:xfrm>
        </p:spPr>
        <p:txBody>
          <a:bodyPr>
            <a:noAutofit/>
          </a:bodyPr>
          <a:lstStyle/>
          <a:p>
            <a:r>
              <a:rPr lang="en-IN" sz="2800" b="1" dirty="0">
                <a:solidFill>
                  <a:srgbClr val="000000"/>
                </a:solidFill>
                <a:effectLst/>
                <a:latin typeface="+mn-lt"/>
              </a:rPr>
              <a:t>Surface roughness diagnosis in hard turning using acoustic signals and support vector machine: A PCA-based approach </a:t>
            </a:r>
            <a:r>
              <a:rPr lang="en-IN" sz="2800" b="1" dirty="0">
                <a:effectLst/>
                <a:latin typeface="+mn-lt"/>
              </a:rPr>
              <a:t>[7]</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9" y="1592568"/>
            <a:ext cx="10563461" cy="4808232"/>
          </a:xfrm>
        </p:spPr>
        <p:txBody>
          <a:bodyPr>
            <a:normAutofit fontScale="55000" lnSpcReduction="20000"/>
          </a:bodyPr>
          <a:lstStyle/>
          <a:p>
            <a:pPr algn="just"/>
            <a:endParaRPr lang="en-IN" sz="1800" b="1" dirty="0">
              <a:effectLst/>
              <a:latin typeface="Calibri" panose="020F0502020204030204" pitchFamily="34" charset="0"/>
            </a:endParaRPr>
          </a:p>
          <a:p>
            <a:pPr algn="just">
              <a:lnSpc>
                <a:spcPct val="120000"/>
              </a:lnSpc>
            </a:pPr>
            <a:r>
              <a:rPr lang="en-IN" sz="2200" dirty="0">
                <a:solidFill>
                  <a:srgbClr val="000000"/>
                </a:solidFill>
                <a:effectLst/>
                <a:latin typeface="Calibri" panose="020F0502020204030204" pitchFamily="34" charset="0"/>
              </a:rPr>
              <a:t>To monitor the surface quality during the cycle without interrupting the machining process and to establish the relation between audible sound emitted during process and the resulted surface finish.</a:t>
            </a:r>
          </a:p>
          <a:p>
            <a:pPr marL="0" marR="0">
              <a:spcBef>
                <a:spcPts val="0"/>
              </a:spcBef>
              <a:spcAft>
                <a:spcPts val="0"/>
              </a:spcAft>
            </a:pPr>
            <a:r>
              <a:rPr lang="en-IN" sz="1800" dirty="0">
                <a:effectLst/>
                <a:latin typeface="Calibri" panose="020F0502020204030204" pitchFamily="34" charset="0"/>
              </a:rPr>
              <a:t> </a:t>
            </a:r>
          </a:p>
          <a:p>
            <a:pPr algn="just">
              <a:lnSpc>
                <a:spcPct val="120000"/>
              </a:lnSpc>
            </a:pPr>
            <a:endParaRPr lang="en-IN" sz="2000" dirty="0">
              <a:latin typeface="Calibri" panose="020F0502020204030204" pitchFamily="34" charset="0"/>
            </a:endParaRPr>
          </a:p>
          <a:p>
            <a:pPr algn="just"/>
            <a:r>
              <a:rPr lang="en-IN" b="1" dirty="0"/>
              <a:t>Results:</a:t>
            </a:r>
          </a:p>
          <a:p>
            <a:pPr marL="285750" indent="-285750" algn="just">
              <a:lnSpc>
                <a:spcPct val="120000"/>
              </a:lnSpc>
              <a:buFont typeface="Arial" panose="020B0604020202020204" pitchFamily="34" charset="0"/>
              <a:buChar char="•"/>
            </a:pPr>
            <a:r>
              <a:rPr lang="en-IN" sz="2200" dirty="0">
                <a:solidFill>
                  <a:srgbClr val="000000"/>
                </a:solidFill>
                <a:latin typeface="Calibri" panose="020F0502020204030204" pitchFamily="34" charset="0"/>
              </a:rPr>
              <a:t>A</a:t>
            </a:r>
            <a:r>
              <a:rPr lang="en-IN" sz="2200" dirty="0">
                <a:solidFill>
                  <a:srgbClr val="000000"/>
                </a:solidFill>
                <a:effectLst/>
                <a:latin typeface="Calibri" panose="020F0502020204030204" pitchFamily="34" charset="0"/>
              </a:rPr>
              <a:t> correlation does exist between the surface roughness and the sound energy.</a:t>
            </a:r>
          </a:p>
          <a:p>
            <a:pPr marL="285750" indent="-285750" algn="just">
              <a:lnSpc>
                <a:spcPct val="120000"/>
              </a:lnSpc>
              <a:buFont typeface="Arial" panose="020B0604020202020204" pitchFamily="34" charset="0"/>
              <a:buChar char="•"/>
            </a:pPr>
            <a:r>
              <a:rPr lang="en-IN" sz="2200" dirty="0">
                <a:solidFill>
                  <a:srgbClr val="000000"/>
                </a:solidFill>
                <a:latin typeface="Calibri" panose="020F0502020204030204" pitchFamily="34" charset="0"/>
              </a:rPr>
              <a:t>Could</a:t>
            </a:r>
            <a:r>
              <a:rPr lang="en-IN" sz="2200" dirty="0">
                <a:solidFill>
                  <a:srgbClr val="000000"/>
                </a:solidFill>
                <a:effectLst/>
                <a:latin typeface="Calibri" panose="020F0502020204030204" pitchFamily="34" charset="0"/>
              </a:rPr>
              <a:t> identify three different levels of surface roughness achieving an average accuracy of 100.00%.</a:t>
            </a:r>
          </a:p>
          <a:p>
            <a:pPr marL="285750" indent="-285750" algn="just">
              <a:lnSpc>
                <a:spcPct val="120000"/>
              </a:lnSpc>
              <a:buFont typeface="Arial" panose="020B0604020202020204" pitchFamily="34" charset="0"/>
              <a:buChar char="•"/>
            </a:pPr>
            <a:r>
              <a:rPr lang="en-IN" sz="2200" dirty="0">
                <a:solidFill>
                  <a:srgbClr val="000000"/>
                </a:solidFill>
                <a:effectLst/>
                <a:latin typeface="Calibri" panose="020F0502020204030204" pitchFamily="34" charset="0"/>
              </a:rPr>
              <a:t>RBF kernel has a better performance when compared to the Linear one, while the multi-class classification approach has not affected the system accuracy.</a:t>
            </a:r>
          </a:p>
          <a:p>
            <a:pPr algn="just"/>
            <a:endParaRPr lang="en-IN" b="1" dirty="0"/>
          </a:p>
          <a:p>
            <a:pPr algn="just">
              <a:lnSpc>
                <a:spcPct val="120000"/>
              </a:lnSpc>
            </a:pPr>
            <a:r>
              <a:rPr lang="en-IN" b="1" dirty="0">
                <a:effectLst/>
                <a:latin typeface="Calibri" panose="020F0502020204030204" pitchFamily="34" charset="0"/>
              </a:rPr>
              <a:t>Novelty of the paper:</a:t>
            </a:r>
          </a:p>
          <a:p>
            <a:pPr algn="just">
              <a:lnSpc>
                <a:spcPct val="120000"/>
              </a:lnSpc>
            </a:pPr>
            <a:r>
              <a:rPr lang="en-IN" sz="2200" dirty="0">
                <a:solidFill>
                  <a:srgbClr val="000000"/>
                </a:solidFill>
                <a:effectLst/>
                <a:latin typeface="Calibri" panose="020F0502020204030204" pitchFamily="34" charset="0"/>
              </a:rPr>
              <a:t>The use of sound has not been explored for surface roughness diagnosis with the PCA dimensionality reduction, and that makes it the major contribution of this work.</a:t>
            </a:r>
          </a:p>
          <a:p>
            <a:pPr algn="just">
              <a:lnSpc>
                <a:spcPct val="120000"/>
              </a:lnSpc>
            </a:pPr>
            <a:endParaRPr lang="en-IN" b="1" dirty="0">
              <a:effectLst/>
              <a:latin typeface="Calibri" panose="020F0502020204030204" pitchFamily="34" charset="0"/>
            </a:endParaRPr>
          </a:p>
          <a:p>
            <a:pPr algn="just"/>
            <a:r>
              <a:rPr lang="en-IN" b="1" dirty="0"/>
              <a:t>Research  Gaps Identified:</a:t>
            </a:r>
            <a:endParaRPr lang="en-IN" sz="1800" b="1" dirty="0">
              <a:solidFill>
                <a:srgbClr val="000000"/>
              </a:solidFill>
              <a:latin typeface="Calibri" panose="020F0502020204030204" pitchFamily="34" charset="0"/>
            </a:endParaRPr>
          </a:p>
          <a:p>
            <a:pPr marL="285750" indent="-285750" algn="just">
              <a:lnSpc>
                <a:spcPct val="120000"/>
              </a:lnSpc>
              <a:buFont typeface="Arial" panose="020B0604020202020204" pitchFamily="34" charset="0"/>
              <a:buChar char="•"/>
            </a:pPr>
            <a:r>
              <a:rPr lang="en-IN" sz="2200" dirty="0">
                <a:solidFill>
                  <a:srgbClr val="000000"/>
                </a:solidFill>
                <a:effectLst/>
                <a:latin typeface="Calibri" panose="020F0502020204030204" pitchFamily="34" charset="0"/>
              </a:rPr>
              <a:t>Evaluate the influence of noise coming from other machines, or even from the environment in this process </a:t>
            </a:r>
          </a:p>
          <a:p>
            <a:pPr marL="285750" indent="-285750" algn="just">
              <a:lnSpc>
                <a:spcPct val="120000"/>
              </a:lnSpc>
              <a:buFont typeface="Arial" panose="020B0604020202020204" pitchFamily="34" charset="0"/>
              <a:buChar char="•"/>
            </a:pPr>
            <a:r>
              <a:rPr lang="en-IN" sz="2200" dirty="0">
                <a:solidFill>
                  <a:srgbClr val="000000"/>
                </a:solidFill>
                <a:effectLst/>
                <a:latin typeface="Calibri" panose="020F0502020204030204" pitchFamily="34" charset="0"/>
              </a:rPr>
              <a:t>To test the proposed method for monitoring tool usage, wear.</a:t>
            </a:r>
          </a:p>
          <a:p>
            <a:pPr algn="just"/>
            <a:endParaRPr lang="en-IN" b="1" dirty="0"/>
          </a:p>
          <a:p>
            <a:endParaRPr lang="en-IN" dirty="0"/>
          </a:p>
        </p:txBody>
      </p:sp>
      <p:sp>
        <p:nvSpPr>
          <p:cNvPr id="4" name="Slide Number Placeholder 3">
            <a:extLst>
              <a:ext uri="{FF2B5EF4-FFF2-40B4-BE49-F238E27FC236}">
                <a16:creationId xmlns:a16="http://schemas.microsoft.com/office/drawing/2014/main" id="{2E4A6814-7C0D-4B7D-98B1-560C0F958E49}"/>
              </a:ext>
            </a:extLst>
          </p:cNvPr>
          <p:cNvSpPr>
            <a:spLocks noGrp="1"/>
          </p:cNvSpPr>
          <p:nvPr>
            <p:ph type="sldNum" sz="quarter" idx="12"/>
          </p:nvPr>
        </p:nvSpPr>
        <p:spPr/>
        <p:txBody>
          <a:bodyPr/>
          <a:lstStyle/>
          <a:p>
            <a:fld id="{544AF80D-7193-419B-967F-CFBAF47A4453}" type="slidenum">
              <a:rPr lang="en-IN" smtClean="0"/>
              <a:pPr/>
              <a:t>8</a:t>
            </a:fld>
            <a:endParaRPr lang="en-IN" b="1" dirty="0"/>
          </a:p>
        </p:txBody>
      </p:sp>
    </p:spTree>
    <p:extLst>
      <p:ext uri="{BB962C8B-B14F-4D97-AF65-F5344CB8AC3E}">
        <p14:creationId xmlns:p14="http://schemas.microsoft.com/office/powerpoint/2010/main" val="75998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4E7-7910-4968-9A45-4AE42FB1D105}"/>
              </a:ext>
            </a:extLst>
          </p:cNvPr>
          <p:cNvSpPr>
            <a:spLocks noGrp="1"/>
          </p:cNvSpPr>
          <p:nvPr>
            <p:ph type="ctrTitle"/>
          </p:nvPr>
        </p:nvSpPr>
        <p:spPr>
          <a:xfrm>
            <a:off x="740508" y="0"/>
            <a:ext cx="10710982" cy="1188720"/>
          </a:xfrm>
        </p:spPr>
        <p:txBody>
          <a:bodyPr>
            <a:noAutofit/>
          </a:bodyPr>
          <a:lstStyle/>
          <a:p>
            <a:r>
              <a:rPr lang="en-IN" sz="2800" b="1" dirty="0">
                <a:effectLst/>
                <a:latin typeface="+mn-lt"/>
              </a:rPr>
              <a:t>Prediction of surface roughness in hard turning under high pressure coolant using Artificial Neural Network [8]</a:t>
            </a:r>
            <a:endParaRPr lang="en-IN" sz="2800" b="1" dirty="0">
              <a:latin typeface="+mn-lt"/>
            </a:endParaRPr>
          </a:p>
        </p:txBody>
      </p:sp>
      <p:sp>
        <p:nvSpPr>
          <p:cNvPr id="3" name="Subtitle 2">
            <a:extLst>
              <a:ext uri="{FF2B5EF4-FFF2-40B4-BE49-F238E27FC236}">
                <a16:creationId xmlns:a16="http://schemas.microsoft.com/office/drawing/2014/main" id="{011CC309-51A0-4637-8996-30EF9CCC9AA1}"/>
              </a:ext>
            </a:extLst>
          </p:cNvPr>
          <p:cNvSpPr>
            <a:spLocks noGrp="1"/>
          </p:cNvSpPr>
          <p:nvPr>
            <p:ph type="subTitle" idx="1"/>
          </p:nvPr>
        </p:nvSpPr>
        <p:spPr>
          <a:xfrm>
            <a:off x="814268" y="1368419"/>
            <a:ext cx="10563461" cy="5353056"/>
          </a:xfrm>
        </p:spPr>
        <p:txBody>
          <a:bodyPr>
            <a:normAutofit fontScale="55000" lnSpcReduction="20000"/>
          </a:bodyPr>
          <a:lstStyle/>
          <a:p>
            <a:pPr algn="just"/>
            <a:endParaRPr lang="en-IN" sz="1800" b="1" dirty="0">
              <a:effectLst/>
              <a:latin typeface="Calibri" panose="020F0502020204030204" pitchFamily="34" charset="0"/>
            </a:endParaRPr>
          </a:p>
          <a:p>
            <a:pPr algn="just"/>
            <a:r>
              <a:rPr lang="en-IN" sz="2500" dirty="0">
                <a:effectLst/>
                <a:latin typeface="Calibri" panose="020F0502020204030204" pitchFamily="34" charset="0"/>
              </a:rPr>
              <a:t>The aim of the present work is to employ artificial neural network to develop a model to predict average surface roughness parameter in hard turning of steels. </a:t>
            </a:r>
          </a:p>
          <a:p>
            <a:pPr algn="just"/>
            <a:endParaRPr lang="en-IN" sz="2500" dirty="0">
              <a:latin typeface="Calibri" panose="020F0502020204030204" pitchFamily="34" charset="0"/>
            </a:endParaRPr>
          </a:p>
          <a:p>
            <a:pPr algn="just"/>
            <a:r>
              <a:rPr lang="en-IN" sz="2900" b="1" dirty="0"/>
              <a:t>Results:</a:t>
            </a:r>
          </a:p>
          <a:p>
            <a:pPr marL="285750" indent="-285750" algn="just">
              <a:lnSpc>
                <a:spcPct val="120000"/>
              </a:lnSpc>
              <a:buFont typeface="Arial" panose="020B0604020202020204" pitchFamily="34" charset="0"/>
              <a:buChar char="•"/>
            </a:pPr>
            <a:r>
              <a:rPr lang="en-IN" sz="2200" dirty="0">
                <a:effectLst/>
                <a:latin typeface="Calibri" panose="020F0502020204030204" pitchFamily="34" charset="0"/>
              </a:rPr>
              <a:t>The 3-10-1 and 3-4-2 ANN models, trained by Bayesian Regularization, revealed the lowest RMSE.</a:t>
            </a:r>
          </a:p>
          <a:p>
            <a:pPr marL="285750" indent="-285750" algn="just">
              <a:lnSpc>
                <a:spcPct val="120000"/>
              </a:lnSpc>
              <a:buFont typeface="Arial" panose="020B0604020202020204" pitchFamily="34" charset="0"/>
              <a:buChar char="•"/>
            </a:pPr>
            <a:r>
              <a:rPr lang="en-IN" sz="2200" dirty="0">
                <a:effectLst/>
                <a:latin typeface="Calibri" panose="020F0502020204030204" pitchFamily="34" charset="0"/>
              </a:rPr>
              <a:t>Two possible solutions </a:t>
            </a:r>
            <a:r>
              <a:rPr lang="en-IN" sz="2200" dirty="0">
                <a:latin typeface="Calibri" panose="020F0502020204030204" pitchFamily="34" charset="0"/>
              </a:rPr>
              <a:t>were </a:t>
            </a:r>
            <a:r>
              <a:rPr lang="en-IN" sz="2200" dirty="0">
                <a:effectLst/>
                <a:latin typeface="Calibri" panose="020F0502020204030204" pitchFamily="34" charset="0"/>
              </a:rPr>
              <a:t>advised: (a) use of 3-10-1 for only high pressure coolant assisted turning but not for dry turning, (b) use of 3-4-2 for both dry and HPC applied turning. In addition, using ‘3-n-2’ provides less setup time with acceptable accuracy. </a:t>
            </a:r>
            <a:endParaRPr lang="en-IN" sz="2200" dirty="0">
              <a:latin typeface="Calibri" panose="020F0502020204030204" pitchFamily="34" charset="0"/>
            </a:endParaRPr>
          </a:p>
          <a:p>
            <a:pPr algn="just">
              <a:lnSpc>
                <a:spcPct val="120000"/>
              </a:lnSpc>
            </a:pPr>
            <a:endParaRPr lang="en-IN" sz="2200" dirty="0">
              <a:effectLst/>
              <a:latin typeface="Calibri" panose="020F0502020204030204" pitchFamily="34" charset="0"/>
            </a:endParaRPr>
          </a:p>
          <a:p>
            <a:pPr marL="285750" marR="0" indent="-285750" algn="l">
              <a:lnSpc>
                <a:spcPct val="120000"/>
              </a:lnSpc>
              <a:spcBef>
                <a:spcPts val="0"/>
              </a:spcBef>
              <a:spcAft>
                <a:spcPts val="0"/>
              </a:spcAft>
              <a:buFont typeface="Arial" panose="020B0604020202020204" pitchFamily="34" charset="0"/>
              <a:buChar char="•"/>
            </a:pPr>
            <a:r>
              <a:rPr lang="en-IN" sz="2200" dirty="0">
                <a:effectLst/>
                <a:latin typeface="Calibri" panose="020F0502020204030204" pitchFamily="34" charset="0"/>
              </a:rPr>
              <a:t>Preferable cutting parameters are - higher cutting speed, lower feed rate, lower to moderate hardness of material, and lastly application of HPC .</a:t>
            </a:r>
          </a:p>
          <a:p>
            <a:pPr marL="342900" indent="-342900" algn="just">
              <a:buFont typeface="Arial" panose="020B0604020202020204" pitchFamily="34" charset="0"/>
              <a:buChar char="•"/>
            </a:pPr>
            <a:endParaRPr lang="en-IN" b="1" dirty="0"/>
          </a:p>
          <a:p>
            <a:pPr algn="just">
              <a:lnSpc>
                <a:spcPct val="120000"/>
              </a:lnSpc>
            </a:pPr>
            <a:r>
              <a:rPr lang="en-IN" sz="2900" b="1" dirty="0">
                <a:effectLst/>
                <a:latin typeface="Calibri" panose="020F0502020204030204" pitchFamily="34" charset="0"/>
              </a:rPr>
              <a:t>Novelty of the paper:</a:t>
            </a:r>
          </a:p>
          <a:p>
            <a:pPr marL="285750" marR="0" indent="-285750" algn="l">
              <a:lnSpc>
                <a:spcPct val="120000"/>
              </a:lnSpc>
              <a:spcBef>
                <a:spcPts val="0"/>
              </a:spcBef>
              <a:spcAft>
                <a:spcPts val="0"/>
              </a:spcAft>
              <a:buFont typeface="Arial" panose="020B0604020202020204" pitchFamily="34" charset="0"/>
              <a:buChar char="•"/>
            </a:pPr>
            <a:r>
              <a:rPr lang="en-IN" sz="2200" dirty="0">
                <a:latin typeface="Calibri" panose="020F0502020204030204" pitchFamily="34" charset="0"/>
              </a:rPr>
              <a:t>D</a:t>
            </a:r>
            <a:r>
              <a:rPr lang="en-IN" sz="2200" dirty="0">
                <a:effectLst/>
                <a:latin typeface="Calibri" panose="020F0502020204030204" pitchFamily="34" charset="0"/>
              </a:rPr>
              <a:t>evelopment of models for high pressure coolant assisted turning, besides dry cutting;</a:t>
            </a:r>
          </a:p>
          <a:p>
            <a:pPr marL="285750" marR="0" indent="-285750" algn="l">
              <a:lnSpc>
                <a:spcPct val="120000"/>
              </a:lnSpc>
              <a:spcBef>
                <a:spcPts val="0"/>
              </a:spcBef>
              <a:spcAft>
                <a:spcPts val="0"/>
              </a:spcAft>
              <a:buFont typeface="Arial" panose="020B0604020202020204" pitchFamily="34" charset="0"/>
              <a:buChar char="•"/>
            </a:pPr>
            <a:r>
              <a:rPr lang="en-IN" sz="2200" dirty="0">
                <a:latin typeface="Calibri" panose="020F0502020204030204" pitchFamily="34" charset="0"/>
              </a:rPr>
              <a:t>I</a:t>
            </a:r>
            <a:r>
              <a:rPr lang="en-IN" sz="2200" dirty="0">
                <a:effectLst/>
                <a:latin typeface="Calibri" panose="020F0502020204030204" pitchFamily="34" charset="0"/>
              </a:rPr>
              <a:t>nclusion of material hardness as input; </a:t>
            </a:r>
          </a:p>
          <a:p>
            <a:pPr marL="285750" marR="0" indent="-285750" algn="l">
              <a:lnSpc>
                <a:spcPct val="120000"/>
              </a:lnSpc>
              <a:spcBef>
                <a:spcPts val="0"/>
              </a:spcBef>
              <a:spcAft>
                <a:spcPts val="0"/>
              </a:spcAft>
              <a:buFont typeface="Arial" panose="020B0604020202020204" pitchFamily="34" charset="0"/>
              <a:buChar char="•"/>
            </a:pPr>
            <a:r>
              <a:rPr lang="en-IN" sz="2200" dirty="0">
                <a:latin typeface="Calibri" panose="020F0502020204030204" pitchFamily="34" charset="0"/>
              </a:rPr>
              <a:t>N</a:t>
            </a:r>
            <a:r>
              <a:rPr lang="en-IN" sz="2200" dirty="0">
                <a:effectLst/>
                <a:latin typeface="Calibri" panose="020F0502020204030204" pitchFamily="34" charset="0"/>
              </a:rPr>
              <a:t>eural network based model wherein all possible architectures were used; </a:t>
            </a:r>
          </a:p>
          <a:p>
            <a:pPr marL="285750" marR="0" indent="-285750" algn="l">
              <a:lnSpc>
                <a:spcPct val="120000"/>
              </a:lnSpc>
              <a:spcBef>
                <a:spcPts val="0"/>
              </a:spcBef>
              <a:spcAft>
                <a:spcPts val="0"/>
              </a:spcAft>
              <a:buFont typeface="Arial" panose="020B0604020202020204" pitchFamily="34" charset="0"/>
              <a:buChar char="•"/>
            </a:pPr>
            <a:r>
              <a:rPr lang="en-IN" sz="2200" dirty="0">
                <a:latin typeface="Calibri" panose="020F0502020204030204" pitchFamily="34" charset="0"/>
              </a:rPr>
              <a:t>D</a:t>
            </a:r>
            <a:r>
              <a:rPr lang="en-IN" sz="2200" dirty="0">
                <a:effectLst/>
                <a:latin typeface="Calibri" panose="020F0502020204030204" pitchFamily="34" charset="0"/>
              </a:rPr>
              <a:t>etermination of the effect of hidden neuron number on the prediction accuracy; </a:t>
            </a:r>
          </a:p>
          <a:p>
            <a:pPr marL="285750" marR="0" indent="-285750" algn="l">
              <a:lnSpc>
                <a:spcPct val="120000"/>
              </a:lnSpc>
              <a:spcBef>
                <a:spcPts val="0"/>
              </a:spcBef>
              <a:spcAft>
                <a:spcPts val="0"/>
              </a:spcAft>
              <a:buFont typeface="Arial" panose="020B0604020202020204" pitchFamily="34" charset="0"/>
              <a:buChar char="•"/>
            </a:pPr>
            <a:r>
              <a:rPr lang="en-IN" sz="2200" dirty="0">
                <a:latin typeface="Calibri" panose="020F0502020204030204" pitchFamily="34" charset="0"/>
              </a:rPr>
              <a:t>S</a:t>
            </a:r>
            <a:r>
              <a:rPr lang="en-IN" sz="2200" dirty="0">
                <a:effectLst/>
                <a:latin typeface="Calibri" panose="020F0502020204030204" pitchFamily="34" charset="0"/>
              </a:rPr>
              <a:t>election of the best training algorithm from Levenberg–Marquardt (LM), Bayesian Regularization (BR) and Scaled Conjugate Gradient (SCG) algorithms which makes the work accurate and more reliable from other presented works.</a:t>
            </a:r>
          </a:p>
          <a:p>
            <a:pPr algn="just">
              <a:lnSpc>
                <a:spcPct val="120000"/>
              </a:lnSpc>
            </a:pPr>
            <a:endParaRPr lang="en-IN" b="1" dirty="0">
              <a:effectLst/>
              <a:latin typeface="Calibri" panose="020F0502020204030204" pitchFamily="34" charset="0"/>
            </a:endParaRPr>
          </a:p>
          <a:p>
            <a:pPr algn="just"/>
            <a:r>
              <a:rPr lang="en-IN" sz="2900" b="1" dirty="0"/>
              <a:t>Research  Gaps Identified:</a:t>
            </a:r>
          </a:p>
          <a:p>
            <a:pPr marL="285750" indent="-285750" algn="just">
              <a:buFont typeface="Arial" panose="020B0604020202020204" pitchFamily="34" charset="0"/>
              <a:buChar char="•"/>
            </a:pPr>
            <a:r>
              <a:rPr lang="en-IN" sz="2200" dirty="0">
                <a:latin typeface="Calibri" panose="020F0502020204030204" pitchFamily="34" charset="0"/>
              </a:rPr>
              <a:t>Other prediction models could be tried further.</a:t>
            </a:r>
            <a:endParaRPr lang="en-IN" sz="2200" b="1" dirty="0"/>
          </a:p>
          <a:p>
            <a:endParaRPr lang="en-IN" dirty="0"/>
          </a:p>
        </p:txBody>
      </p:sp>
      <p:sp>
        <p:nvSpPr>
          <p:cNvPr id="4" name="Slide Number Placeholder 3">
            <a:extLst>
              <a:ext uri="{FF2B5EF4-FFF2-40B4-BE49-F238E27FC236}">
                <a16:creationId xmlns:a16="http://schemas.microsoft.com/office/drawing/2014/main" id="{9A54113A-C01C-4523-AB1B-0E250814D54C}"/>
              </a:ext>
            </a:extLst>
          </p:cNvPr>
          <p:cNvSpPr>
            <a:spLocks noGrp="1"/>
          </p:cNvSpPr>
          <p:nvPr>
            <p:ph type="sldNum" sz="quarter" idx="12"/>
          </p:nvPr>
        </p:nvSpPr>
        <p:spPr/>
        <p:txBody>
          <a:bodyPr/>
          <a:lstStyle/>
          <a:p>
            <a:fld id="{544AF80D-7193-419B-967F-CFBAF47A4453}" type="slidenum">
              <a:rPr lang="en-IN" smtClean="0"/>
              <a:pPr/>
              <a:t>9</a:t>
            </a:fld>
            <a:endParaRPr lang="en-IN" b="1" dirty="0"/>
          </a:p>
        </p:txBody>
      </p:sp>
    </p:spTree>
    <p:extLst>
      <p:ext uri="{BB962C8B-B14F-4D97-AF65-F5344CB8AC3E}">
        <p14:creationId xmlns:p14="http://schemas.microsoft.com/office/powerpoint/2010/main" val="371993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3684</Words>
  <Application>Microsoft Office PowerPoint</Application>
  <PresentationFormat>Widescreen</PresentationFormat>
  <Paragraphs>217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Surface Roughness and Tool Wear Prediction    Sayantika Ghosh M.Tech Smart Manufacturing </vt:lpstr>
      <vt:lpstr>Surface Roughness Prediction in Turning Using Three Artificial Intelligence Techniques; A Comparative Study [1]</vt:lpstr>
      <vt:lpstr>Investigation Of Surface Roughness In Turning of In-situ Al6061- TiC Metal Matrix Composite By Taguchi And Prediction Of Response by ANN [2]</vt:lpstr>
      <vt:lpstr>Application Of Regression And Artificial Neural Network Analysis In Modelling Of Surface Roughness In Hard Turning Of AISI 52100 Steel [3]</vt:lpstr>
      <vt:lpstr>Influencing factors and theoretical modeling methods of surface roughness in turning process: State-of-the-art [4]</vt:lpstr>
      <vt:lpstr>Evaluation of turned and milled surfaces roughness using convolutional neural network [5]</vt:lpstr>
      <vt:lpstr>Surface roughness modeling in high speed turning of Ti-6Al-4V – Artificial Neural Network approach [6]</vt:lpstr>
      <vt:lpstr>Surface roughness diagnosis in hard turning using acoustic signals and support vector machine: A PCA-based approach [7]</vt:lpstr>
      <vt:lpstr>Prediction of surface roughness in hard turning under high pressure coolant using Artificial Neural Network [8]</vt:lpstr>
      <vt:lpstr>In-process prediction of surface roughness in turning of Ti–6Al–4V alloy using cutting parameters and vibration signals [9]</vt:lpstr>
      <vt:lpstr>Investigation of signal behaviors for sensor fusion with tool condition monitoring system in turning [10]</vt:lpstr>
      <vt:lpstr>Tool condition monitoring during hard turning of AISI 52100 Steel: A case study [11]</vt:lpstr>
      <vt:lpstr>Condition monitoring of turning process using infrared thermography technique – An experimental approach [12]</vt:lpstr>
      <vt:lpstr>Real Time Tool Wear Condition Monitoring in Hard Turning of Inconel 718 Using Sensor Fusion System [13]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Roughness Prediction in Turning Using Three Artificial Intelligence Techniques; A Comparative Study</dc:title>
  <dc:creator>Sayantika Ghosh</dc:creator>
  <cp:lastModifiedBy>Sayantika Ghosh</cp:lastModifiedBy>
  <cp:revision>49</cp:revision>
  <dcterms:created xsi:type="dcterms:W3CDTF">2020-11-10T15:29:40Z</dcterms:created>
  <dcterms:modified xsi:type="dcterms:W3CDTF">2020-11-11T05:57:24Z</dcterms:modified>
</cp:coreProperties>
</file>