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0"/>
  </p:notesMasterIdLst>
  <p:sldIdLst>
    <p:sldId id="256" r:id="rId5"/>
    <p:sldId id="538" r:id="rId6"/>
    <p:sldId id="516" r:id="rId7"/>
    <p:sldId id="565" r:id="rId8"/>
    <p:sldId id="524" r:id="rId9"/>
    <p:sldId id="539" r:id="rId10"/>
    <p:sldId id="435" r:id="rId11"/>
    <p:sldId id="525" r:id="rId12"/>
    <p:sldId id="526" r:id="rId13"/>
    <p:sldId id="527" r:id="rId14"/>
    <p:sldId id="567" r:id="rId15"/>
    <p:sldId id="568" r:id="rId16"/>
    <p:sldId id="569" r:id="rId17"/>
    <p:sldId id="570" r:id="rId18"/>
    <p:sldId id="571" r:id="rId19"/>
    <p:sldId id="528" r:id="rId20"/>
    <p:sldId id="529" r:id="rId21"/>
    <p:sldId id="555" r:id="rId22"/>
    <p:sldId id="530" r:id="rId23"/>
    <p:sldId id="566" r:id="rId24"/>
    <p:sldId id="556" r:id="rId25"/>
    <p:sldId id="563" r:id="rId26"/>
    <p:sldId id="564" r:id="rId27"/>
    <p:sldId id="560" r:id="rId28"/>
    <p:sldId id="574" r:id="rId29"/>
    <p:sldId id="561" r:id="rId30"/>
    <p:sldId id="557" r:id="rId31"/>
    <p:sldId id="558" r:id="rId32"/>
    <p:sldId id="559" r:id="rId33"/>
    <p:sldId id="540" r:id="rId34"/>
    <p:sldId id="545" r:id="rId35"/>
    <p:sldId id="541" r:id="rId36"/>
    <p:sldId id="578" r:id="rId37"/>
    <p:sldId id="543" r:id="rId38"/>
    <p:sldId id="544" r:id="rId39"/>
    <p:sldId id="546" r:id="rId40"/>
    <p:sldId id="552" r:id="rId41"/>
    <p:sldId id="553" r:id="rId42"/>
    <p:sldId id="554" r:id="rId43"/>
    <p:sldId id="572" r:id="rId44"/>
    <p:sldId id="573" r:id="rId45"/>
    <p:sldId id="580" r:id="rId46"/>
    <p:sldId id="575" r:id="rId47"/>
    <p:sldId id="576" r:id="rId48"/>
    <p:sldId id="581" r:id="rId49"/>
    <p:sldId id="577" r:id="rId50"/>
    <p:sldId id="579" r:id="rId51"/>
    <p:sldId id="551" r:id="rId52"/>
    <p:sldId id="531" r:id="rId53"/>
    <p:sldId id="535" r:id="rId54"/>
    <p:sldId id="536" r:id="rId55"/>
    <p:sldId id="537" r:id="rId56"/>
    <p:sldId id="598" r:id="rId57"/>
    <p:sldId id="599" r:id="rId58"/>
    <p:sldId id="600" r:id="rId59"/>
    <p:sldId id="601" r:id="rId60"/>
    <p:sldId id="603" r:id="rId61"/>
    <p:sldId id="582" r:id="rId62"/>
    <p:sldId id="583" r:id="rId63"/>
    <p:sldId id="584" r:id="rId64"/>
    <p:sldId id="585" r:id="rId65"/>
    <p:sldId id="586" r:id="rId66"/>
    <p:sldId id="587" r:id="rId67"/>
    <p:sldId id="588" r:id="rId68"/>
    <p:sldId id="589" r:id="rId69"/>
    <p:sldId id="590" r:id="rId70"/>
    <p:sldId id="591" r:id="rId71"/>
    <p:sldId id="592" r:id="rId72"/>
    <p:sldId id="593" r:id="rId73"/>
    <p:sldId id="594" r:id="rId74"/>
    <p:sldId id="595" r:id="rId75"/>
    <p:sldId id="596" r:id="rId76"/>
    <p:sldId id="597" r:id="rId77"/>
    <p:sldId id="495" r:id="rId78"/>
    <p:sldId id="454" r:id="rId7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67"/>
            <p14:sldId id="568"/>
            <p14:sldId id="569"/>
            <p14:sldId id="570"/>
            <p14:sldId id="571"/>
            <p14:sldId id="528"/>
            <p14:sldId id="529"/>
            <p14:sldId id="555"/>
            <p14:sldId id="530"/>
            <p14:sldId id="566"/>
            <p14:sldId id="556"/>
            <p14:sldId id="563"/>
            <p14:sldId id="564"/>
            <p14:sldId id="560"/>
            <p14:sldId id="574"/>
            <p14:sldId id="561"/>
            <p14:sldId id="557"/>
            <p14:sldId id="558"/>
            <p14:sldId id="559"/>
            <p14:sldId id="540"/>
            <p14:sldId id="545"/>
            <p14:sldId id="541"/>
            <p14:sldId id="578"/>
            <p14:sldId id="543"/>
            <p14:sldId id="544"/>
            <p14:sldId id="546"/>
            <p14:sldId id="552"/>
            <p14:sldId id="553"/>
            <p14:sldId id="554"/>
            <p14:sldId id="572"/>
            <p14:sldId id="573"/>
          </p14:sldIdLst>
        </p14:section>
        <p14:section name="Scale" id="{31FE145C-B601-48F4-9D1A-7B73F26E97BB}">
          <p14:sldIdLst>
            <p14:sldId id="580"/>
            <p14:sldId id="575"/>
            <p14:sldId id="576"/>
            <p14:sldId id="581"/>
            <p14:sldId id="577"/>
            <p14:sldId id="579"/>
          </p14:sldIdLst>
        </p14:section>
        <p14:section name="Virtual Networks" id="{0DCC1F4F-3C43-448F-AEEB-EC60FF65E578}">
          <p14:sldIdLst>
            <p14:sldId id="551"/>
            <p14:sldId id="531"/>
            <p14:sldId id="535"/>
            <p14:sldId id="536"/>
            <p14:sldId id="537"/>
          </p14:sldIdLst>
        </p14:section>
        <p14:section name="Docker" id="{CEC8190B-D614-4853-91DE-F3036DF852D4}">
          <p14:sldIdLst>
            <p14:sldId id="598"/>
            <p14:sldId id="599"/>
            <p14:sldId id="600"/>
            <p14:sldId id="601"/>
            <p14:sldId id="603"/>
          </p14:sldIdLst>
        </p14:section>
        <p14:section name="Closing" id="{20E1A705-EE69-4D2A-9982-B6E322B5AA11}">
          <p14:sldIdLst>
            <p14:sldId id="582"/>
            <p14:sldId id="583"/>
            <p14:sldId id="584"/>
            <p14:sldId id="585"/>
            <p14:sldId id="586"/>
            <p14:sldId id="587"/>
            <p14:sldId id="588"/>
            <p14:sldId id="589"/>
            <p14:sldId id="590"/>
            <p14:sldId id="591"/>
            <p14:sldId id="592"/>
            <p14:sldId id="593"/>
            <p14:sldId id="594"/>
            <p14:sldId id="595"/>
            <p14:sldId id="596"/>
            <p14:sldId id="597"/>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75E6FF"/>
    <a:srgbClr val="4472C4"/>
    <a:srgbClr val="00B0F0"/>
    <a:srgbClr val="548235"/>
    <a:srgbClr val="FFF2CC"/>
    <a:srgbClr val="012456"/>
    <a:srgbClr val="CCFF66"/>
    <a:srgbClr val="19396C"/>
    <a:srgbClr val="081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67" autoAdjust="0"/>
    <p:restoredTop sz="53892" autoAdjust="0"/>
  </p:normalViewPr>
  <p:slideViewPr>
    <p:cSldViewPr snapToGrid="0">
      <p:cViewPr varScale="1">
        <p:scale>
          <a:sx n="48" d="100"/>
          <a:sy n="48" d="100"/>
        </p:scale>
        <p:origin x="168" y="48"/>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5/20/2015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p>
          <a:p>
            <a:pPr marL="171450" indent="-171450" algn="l">
              <a:buFont typeface="Arial" panose="020B0604020202020204" pitchFamily="34" charset="0"/>
              <a:buChar char="•"/>
            </a:pPr>
            <a:r>
              <a:rPr lang="en-US" b="0" baseline="0" dirty="0" smtClean="0"/>
              <a:t>Basic is limited to A0-A4, lower disk speed and does not include load balancing or auto-scaling, but is cheaper</a:t>
            </a:r>
          </a:p>
          <a:p>
            <a:pPr marL="0" indent="0" algn="l">
              <a:buFont typeface="Arial" panose="020B0604020202020204" pitchFamily="34" charset="0"/>
              <a:buNone/>
            </a:pPr>
            <a:endParaRPr lang="en-US" b="0" dirty="0" smtClean="0"/>
          </a:p>
          <a:p>
            <a:pPr marL="0" indent="0">
              <a:buFont typeface="Arial" panose="020B0604020202020204" pitchFamily="34" charset="0"/>
              <a:buNone/>
            </a:pPr>
            <a:r>
              <a:rPr lang="en-US" baseline="0" dirty="0" smtClean="0"/>
              <a:t>http://azure.microsoft.com/en-us/pricing/details/virtual-machines/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r>
              <a:rPr lang="en-US" b="0" dirty="0" smtClean="0"/>
              <a:t>see</a:t>
            </a:r>
            <a:r>
              <a:rPr lang="en-US" b="0" baseline="0" dirty="0" smtClean="0"/>
              <a:t> Demos\001 - Provisioning VM\Provisioning VM - Current Portal.html</a:t>
            </a:r>
          </a:p>
          <a:p>
            <a:endParaRPr lang="en-US" b="0" baseline="0" dirty="0" smtClean="0"/>
          </a:p>
          <a:p>
            <a:r>
              <a:rPr lang="en-US" b="0" baseline="0" dirty="0" smtClean="0"/>
              <a:t>-----------------------------------------------------------------------------------------------------</a:t>
            </a:r>
          </a:p>
          <a:p>
            <a:endParaRPr lang="en-US" b="1" dirty="0" smtClean="0"/>
          </a:p>
          <a:p>
            <a:endParaRPr lang="en-US" b="1" dirty="0" smtClean="0"/>
          </a:p>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that with Azure VMs you have two methods to add more storage to your VMS or to persist file data either by attaching data disks (</a:t>
            </a:r>
            <a:r>
              <a:rPr lang="en-US" baseline="0" dirty="0" err="1" smtClean="0"/>
              <a:t>vhd</a:t>
            </a:r>
            <a:r>
              <a:rPr lang="en-US" baseline="0" dirty="0" smtClean="0"/>
              <a:t> files from your storage account) or Azure Files which can be accessed like any SMB share over UNC. This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p>
          <a:p>
            <a:endParaRPr lang="en-US" baseline="0" dirty="0" smtClean="0"/>
          </a:p>
          <a:p>
            <a:r>
              <a:rPr lang="en-US" b="1" baseline="0" dirty="0" smtClean="0"/>
              <a:t>Notes:</a:t>
            </a:r>
          </a:p>
          <a:p>
            <a:pPr marL="171450" indent="-171450">
              <a:buFont typeface="Arial" panose="020B0604020202020204" pitchFamily="34" charset="0"/>
              <a:buChar char="•"/>
            </a:pPr>
            <a:r>
              <a:rPr lang="en-US" b="0" baseline="0" dirty="0" smtClean="0"/>
              <a:t>OS Images from </a:t>
            </a:r>
            <a:r>
              <a:rPr lang="en-US" b="0" baseline="0" dirty="0" err="1" smtClean="0"/>
              <a:t>from</a:t>
            </a:r>
            <a:r>
              <a:rPr lang="en-US" b="0" baseline="0" dirty="0" smtClean="0"/>
              <a:t> the gallery, from the VM Depot or are user supplied, they are used to create new VMs</a:t>
            </a:r>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74241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Microsoft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Microsoft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a:t>
            </a:r>
            <a:r>
              <a:rPr lang="en-US" baseline="0" dirty="0" smtClean="0"/>
              <a:t> Azure Files is essentially a File Share as a Service and accessible by SMB (UNC) and HTTP REST APIs and can be connected to by multiple VMs or PaaS services.</a:t>
            </a:r>
            <a:endParaRPr lang="en-US" dirty="0" smtClean="0"/>
          </a:p>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5/20/2015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1769943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5/20/2015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There is a lot</a:t>
            </a:r>
            <a:r>
              <a:rPr lang="en-NZ" b="0" baseline="0" dirty="0" smtClean="0"/>
              <a:t> of misunderstanding of “uptime” and what “five nines uptime” means (which is 5.2 minutes of downtime a year. Most companies should be fine with three nines (9 hours a year).</a:t>
            </a:r>
          </a:p>
          <a:p>
            <a:pPr defTabSz="721141">
              <a:lnSpc>
                <a:spcPct val="90000"/>
              </a:lnSpc>
              <a:spcAft>
                <a:spcPts val="263"/>
              </a:spcAft>
              <a:defRPr/>
            </a:pPr>
            <a:endParaRPr lang="en-NZ" b="0" baseline="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marL="171450" indent="-171450" defTabSz="721141">
              <a:lnSpc>
                <a:spcPct val="90000"/>
              </a:lnSpc>
              <a:spcAft>
                <a:spcPts val="263"/>
              </a:spcAft>
              <a:buFont typeface="Arial" panose="020B0604020202020204" pitchFamily="34" charset="0"/>
              <a:buChar char="•"/>
              <a:defRPr/>
            </a:pPr>
            <a:r>
              <a:rPr lang="en-CA" dirty="0" smtClean="0"/>
              <a:t>Emphasize that to get 99.95% SLA</a:t>
            </a:r>
            <a:r>
              <a:rPr lang="en-CA" baseline="0" dirty="0" smtClean="0"/>
              <a:t> you will need at least two instances of everything you are running.</a:t>
            </a:r>
            <a:endParaRPr lang="en-CA"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3492491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what</a:t>
            </a:r>
            <a:r>
              <a:rPr lang="en-US" baseline="0" dirty="0" smtClean="0"/>
              <a:t> our SLA is (99.95%), what it includes and what it does not include</a:t>
            </a:r>
          </a:p>
          <a:p>
            <a:pPr defTabSz="924458">
              <a:defRPr/>
            </a:pPr>
            <a:endParaRPr lang="en-US" baseline="0"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a recommended</a:t>
            </a:r>
            <a:r>
              <a:rPr lang="en-NZ" b="0" baseline="0" dirty="0" smtClean="0"/>
              <a:t> </a:t>
            </a:r>
            <a:r>
              <a:rPr lang="en-NZ" b="1" baseline="0" dirty="0" smtClean="0"/>
              <a:t>best practice</a:t>
            </a:r>
            <a:r>
              <a:rPr lang="en-NZ" b="0" baseline="0" dirty="0" smtClean="0"/>
              <a:t> availability set configuration and explain how availability sets work at a high level (will cover more in next slides)</a:t>
            </a:r>
          </a:p>
          <a:p>
            <a:pPr defTabSz="721141">
              <a:lnSpc>
                <a:spcPct val="90000"/>
              </a:lnSpc>
              <a:spcAft>
                <a:spcPts val="263"/>
              </a:spcAft>
              <a:defRPr/>
            </a:pPr>
            <a:endParaRPr lang="en-NZ" b="0" baseline="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marL="171450" indent="-171450" defTabSz="721141">
              <a:lnSpc>
                <a:spcPct val="90000"/>
              </a:lnSpc>
              <a:spcAft>
                <a:spcPts val="263"/>
              </a:spcAft>
              <a:buFont typeface="Arial" panose="020B0604020202020204" pitchFamily="34" charset="0"/>
              <a:buChar char="•"/>
              <a:defRPr/>
            </a:pPr>
            <a:r>
              <a:rPr lang="en-CA" dirty="0" smtClean="0"/>
              <a:t>To provide redundancy to your application, we recommend that you group two or more virtual machines in an Availability Set</a:t>
            </a:r>
          </a:p>
          <a:p>
            <a:pPr marL="171450" indent="-171450" defTabSz="721141">
              <a:lnSpc>
                <a:spcPct val="90000"/>
              </a:lnSpc>
              <a:spcAft>
                <a:spcPts val="263"/>
              </a:spcAft>
              <a:buFont typeface="Arial" panose="020B0604020202020204" pitchFamily="34" charset="0"/>
              <a:buChar char="•"/>
              <a:defRPr/>
            </a:pPr>
            <a:r>
              <a:rPr lang="en-CA" dirty="0" smtClean="0"/>
              <a:t>This configuration ensures that during either a planned or unplanned maintenance event, at least one virtual machine will be available and meet the 99.95% Azure SLA</a:t>
            </a:r>
          </a:p>
          <a:p>
            <a:pPr marL="171450" indent="-171450" defTabSz="721141">
              <a:lnSpc>
                <a:spcPct val="90000"/>
              </a:lnSpc>
              <a:spcAft>
                <a:spcPts val="263"/>
              </a:spcAft>
              <a:buFont typeface="Arial" panose="020B0604020202020204" pitchFamily="34" charset="0"/>
              <a:buChar char="•"/>
              <a:defRPr/>
            </a:pPr>
            <a:r>
              <a:rPr lang="en-CA" b="0" baseline="0" dirty="0" smtClean="0"/>
              <a:t>Virtual machines in the same availability set are distributed across fault &amp; update domains ensuring that at least </a:t>
            </a:r>
            <a:r>
              <a:rPr lang="en-CA" b="1" baseline="0" dirty="0" smtClean="0"/>
              <a:t>ONE</a:t>
            </a:r>
            <a:r>
              <a:rPr lang="en-CA" b="0" baseline="0" dirty="0" smtClean="0"/>
              <a:t> of the machines in the availability set is running during either planned or unplanned maintenance.</a:t>
            </a:r>
          </a:p>
          <a:p>
            <a:pPr marL="171450" indent="-171450" defTabSz="721141">
              <a:lnSpc>
                <a:spcPct val="90000"/>
              </a:lnSpc>
              <a:spcAft>
                <a:spcPts val="263"/>
              </a:spcAft>
              <a:buFont typeface="Arial" panose="020B0604020202020204" pitchFamily="34" charset="0"/>
              <a:buChar char="•"/>
              <a:defRPr/>
            </a:pPr>
            <a:r>
              <a:rPr lang="en-CA" b="0" baseline="0" dirty="0" smtClean="0"/>
              <a:t>By placing services in an Availability Set, Azure knows to distribute these across upgrade and fault domains which means they will be maintained separately and sequentially.</a:t>
            </a:r>
          </a:p>
          <a:p>
            <a:pPr marL="171450" indent="-171450" defTabSz="721141">
              <a:lnSpc>
                <a:spcPct val="90000"/>
              </a:lnSpc>
              <a:spcAft>
                <a:spcPts val="263"/>
              </a:spcAft>
              <a:buFont typeface="Arial" panose="020B0604020202020204" pitchFamily="34" charset="0"/>
              <a:buChar char="•"/>
              <a:defRPr/>
            </a:pPr>
            <a:r>
              <a:rPr lang="en-NZ" dirty="0" smtClean="0"/>
              <a:t>Availability sets</a:t>
            </a:r>
            <a:r>
              <a:rPr lang="en-NZ" baseline="0" dirty="0" smtClean="0"/>
              <a:t> tell the Fabric Controller to place VMs in the same set on different racks for faults and in separate upgrade domains for updates. </a:t>
            </a:r>
          </a:p>
          <a:p>
            <a:pPr marL="171450" indent="-171450" defTabSz="721141">
              <a:lnSpc>
                <a:spcPct val="90000"/>
              </a:lnSpc>
              <a:spcAft>
                <a:spcPts val="263"/>
              </a:spcAft>
              <a:buFont typeface="Arial" panose="020B0604020202020204" pitchFamily="34" charset="0"/>
              <a:buChar char="•"/>
              <a:defRPr/>
            </a:pPr>
            <a:r>
              <a:rPr lang="en-NZ" baseline="0" dirty="0" smtClean="0"/>
              <a:t>This essentially tells the FC not to take the guest OS down of all VMs in the same set for host updates. </a:t>
            </a:r>
            <a:endParaRPr lang="en-NZ" dirty="0" smtClean="0"/>
          </a:p>
          <a:p>
            <a:pPr marL="171450" indent="-171450" defTabSz="721141">
              <a:lnSpc>
                <a:spcPct val="90000"/>
              </a:lnSpc>
              <a:spcAft>
                <a:spcPts val="263"/>
              </a:spcAft>
              <a:buFont typeface="Arial" panose="020B0604020202020204" pitchFamily="34" charset="0"/>
              <a:buChar char="•"/>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http://azure.microsoft.com/en-us/documentation/articles/virtual-machines-manage-availability/</a:t>
            </a:r>
            <a:endParaRPr lang="en-NZ"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80695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marL="0" marR="0" indent="0" algn="l" defTabSz="924458" rtl="0" eaLnBrk="1" fontAlgn="auto" latinLnBrk="0" hangingPunct="1">
              <a:lnSpc>
                <a:spcPct val="100000"/>
              </a:lnSpc>
              <a:spcBef>
                <a:spcPts val="0"/>
              </a:spcBef>
              <a:spcAft>
                <a:spcPts val="0"/>
              </a:spcAft>
              <a:buClrTx/>
              <a:buSzTx/>
              <a:buFontTx/>
              <a:buNone/>
              <a:tabLst/>
              <a:defRPr/>
            </a:pPr>
            <a:r>
              <a:rPr lang="en-US" b="0" baseline="0" dirty="0" smtClean="0"/>
              <a:t>Explain that basic round-robin load balancing is free in Azure, however Traffic Manager is a more robust solution that includes failover and configurable load balancing at a very low cost</a:t>
            </a:r>
          </a:p>
          <a:p>
            <a:pPr marL="0" marR="0" indent="0" algn="l" defTabSz="924458"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24458" rtl="0" eaLnBrk="1" fontAlgn="auto" latinLnBrk="0" hangingPunct="1">
              <a:lnSpc>
                <a:spcPct val="100000"/>
              </a:lnSpc>
              <a:spcBef>
                <a:spcPts val="0"/>
              </a:spcBef>
              <a:spcAft>
                <a:spcPts val="0"/>
              </a:spcAft>
              <a:buClrTx/>
              <a:buSzTx/>
              <a:buFontTx/>
              <a:buNone/>
              <a:tabLst/>
              <a:defRPr/>
            </a:pPr>
            <a:r>
              <a:rPr lang="en-US" b="1" baseline="0" dirty="0" smtClean="0"/>
              <a:t>Notes</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Failover: </a:t>
            </a:r>
            <a:r>
              <a:rPr lang="en-CA" b="0" baseline="0" dirty="0" smtClean="0"/>
              <a:t>Select Failover when you have endpoints in the same or different Azure datacenters (known as regions in the Management Portal) and want to use a primary endpoint for all traffic, but provide backups in case the primary or the backup endpoints are unavailable. For more information, see Failover load balancing method.</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Round Robin: </a:t>
            </a:r>
            <a:r>
              <a:rPr lang="en-CA" b="0" baseline="0" dirty="0" smtClean="0"/>
              <a:t>Select Round Robin when you want to distribute load across a set of endpoints in the same datacenter or across different datacenters. For more information, see Round Robin load balancing method.</a:t>
            </a:r>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1" baseline="0" dirty="0" smtClean="0"/>
              <a:t>Performance: </a:t>
            </a:r>
            <a:r>
              <a:rPr lang="en-CA" b="0" baseline="0" dirty="0" smtClean="0"/>
              <a:t>Select Performance when you have endpoints in different geographic locations and you want requesting clients to use the "closest" endpoint in terms of the lowest latency. For more information, see Performance load balancing method.</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b="1" baseline="0" dirty="0" smtClean="0"/>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r>
              <a:rPr lang="en-CA" b="1" baseline="0" dirty="0" smtClean="0"/>
              <a:t>Reading</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r>
              <a:rPr lang="en-CA" b="0" baseline="0" dirty="0" smtClean="0"/>
              <a:t>https://msdn.microsoft.com/library/azure/dn339010.aspx</a:t>
            </a:r>
          </a:p>
          <a:p>
            <a:pPr marL="0" marR="0" indent="0" algn="l" defTabSz="92445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b="0" baseline="0" dirty="0" smtClean="0"/>
          </a:p>
          <a:p>
            <a:pPr marL="171450" marR="0" indent="-171450" algn="l" defTabSz="92445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39</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Key Vault offers an easy, cost-effective way to safeguard keys and other secrets used by cloud apps and services. With Key Vault, customers can streamline key management and maintain control of keys used to access and encrypt their data. </a:t>
            </a:r>
            <a:endParaRPr lang="en-US" dirty="0"/>
          </a:p>
        </p:txBody>
      </p:sp>
      <p:sp>
        <p:nvSpPr>
          <p:cNvPr id="4" name="Slide Number Placeholder 3"/>
          <p:cNvSpPr>
            <a:spLocks noGrp="1"/>
          </p:cNvSpPr>
          <p:nvPr>
            <p:ph type="sldNum" sz="quarter" idx="10"/>
          </p:nvPr>
        </p:nvSpPr>
        <p:spPr/>
        <p:txBody>
          <a:bodyPr/>
          <a:lstStyle/>
          <a:p>
            <a:fld id="{E98C02C0-98AB-4661-8FF3-2C79CAD8CBF9}"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3305559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Enhance data protection and compliance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Encrypt keys and small secrets like passwords using keys stored in tightly controlled and monitored Hardware Security Modules (HSMs)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505050"/>
                </a:solidFill>
              </a:rPr>
              <a:t>Import or generate your keys in HSMs for added assurance.</a:t>
            </a:r>
            <a:r>
              <a:rPr lang="en-US" sz="1200" baseline="0" dirty="0" smtClean="0">
                <a:solidFill>
                  <a:srgbClr val="505050"/>
                </a:solidFill>
              </a:rPr>
              <a:t> Key Vault is designed so that </a:t>
            </a:r>
            <a:r>
              <a:rPr lang="en-US" sz="1200" dirty="0" smtClean="0">
                <a:solidFill>
                  <a:srgbClr val="505050"/>
                </a:solidFill>
              </a:rPr>
              <a:t>keys stay within the HSM boundary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rgbClr val="505050"/>
                </a:solidFill>
              </a:rPr>
              <a:t>Comply with regulatory standards for secure key management, including the US Government FIPS 140-2 and Common Criteria EAL 4+</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Monitor and audit key use through Azure logging – pipe logs into HDInsight or your SIEM for additional analysis (coming soon)</a:t>
            </a:r>
            <a:endParaRPr lang="en-US" dirty="0" smtClean="0">
              <a:gradFill>
                <a:gsLst>
                  <a:gs pos="2917">
                    <a:schemeClr val="tx1"/>
                  </a:gs>
                  <a:gs pos="30000">
                    <a:schemeClr val="tx1"/>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50505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gradFill>
                <a:gsLst>
                  <a:gs pos="2917">
                    <a:srgbClr val="505050"/>
                  </a:gs>
                  <a:gs pos="30000">
                    <a:srgbClr val="505050"/>
                  </a:gs>
                </a:gsLst>
                <a:lin ang="5400000" scaled="0"/>
              </a:gradFill>
            </a:endParaRPr>
          </a:p>
          <a:p>
            <a:endParaRPr lang="en-US" dirty="0"/>
          </a:p>
        </p:txBody>
      </p:sp>
      <p:sp>
        <p:nvSpPr>
          <p:cNvPr id="4" name="Slide Number Placeholder 3"/>
          <p:cNvSpPr>
            <a:spLocks noGrp="1"/>
          </p:cNvSpPr>
          <p:nvPr>
            <p:ph type="sldNum" sz="quarter" idx="10"/>
          </p:nvPr>
        </p:nvSpPr>
        <p:spPr/>
        <p:txBody>
          <a:bodyPr/>
          <a:lstStyle/>
          <a:p>
            <a:fld id="{97745441-626C-4E73-AD28-AF6ABED9ACED}" type="slidenum">
              <a:rPr lang="en-US" smtClean="0"/>
              <a:t>41</a:t>
            </a:fld>
            <a:endParaRPr lang="en-US"/>
          </a:p>
        </p:txBody>
      </p:sp>
    </p:spTree>
    <p:extLst>
      <p:ext uri="{BB962C8B-B14F-4D97-AF65-F5344CB8AC3E}">
        <p14:creationId xmlns:p14="http://schemas.microsoft.com/office/powerpoint/2010/main" val="41524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42</a:t>
            </a:fld>
            <a:endParaRPr lang="en-US"/>
          </a:p>
        </p:txBody>
      </p:sp>
    </p:spTree>
    <p:extLst>
      <p:ext uri="{BB962C8B-B14F-4D97-AF65-F5344CB8AC3E}">
        <p14:creationId xmlns:p14="http://schemas.microsoft.com/office/powerpoint/2010/main" val="1789060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Simply explain that it’s very easy to scale up a VM through the portal simply by configuring a larger machine size.</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You can easily change between</a:t>
            </a:r>
            <a:r>
              <a:rPr lang="en-US" baseline="0" dirty="0" smtClean="0"/>
              <a:t> basic &amp; standard</a:t>
            </a:r>
          </a:p>
          <a:p>
            <a:pPr marL="171450" indent="-171450">
              <a:buFont typeface="Arial" panose="020B0604020202020204" pitchFamily="34" charset="0"/>
              <a:buChar char="•"/>
            </a:pPr>
            <a:r>
              <a:rPr lang="en-US" baseline="0" dirty="0" smtClean="0"/>
              <a:t>You can scale up to G (Godzilla) class or down to a shared core and very little memory indeed depending on your needs</a:t>
            </a:r>
          </a:p>
          <a:p>
            <a:pPr marL="171450" indent="-171450">
              <a:buFont typeface="Arial" panose="020B0604020202020204" pitchFamily="34" charset="0"/>
              <a:buChar char="•"/>
            </a:pPr>
            <a:r>
              <a:rPr lang="en-US" baseline="0" dirty="0" smtClean="0"/>
              <a:t>Changing the tier or size will result in downtime as a new system is prepared, the disks are detached and re-attached to the new system and it is then booted and swapped for your current system.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43</a:t>
            </a:fld>
            <a:endParaRPr lang="en-US"/>
          </a:p>
        </p:txBody>
      </p:sp>
    </p:spTree>
    <p:extLst>
      <p:ext uri="{BB962C8B-B14F-4D97-AF65-F5344CB8AC3E}">
        <p14:creationId xmlns:p14="http://schemas.microsoft.com/office/powerpoint/2010/main" val="2478695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that you can also change a VMs scale through </a:t>
            </a:r>
            <a:r>
              <a:rPr lang="en-US" b="0" baseline="0" dirty="0" err="1" smtClean="0"/>
              <a:t>Powershell</a:t>
            </a:r>
            <a:r>
              <a:rPr lang="en-US" b="0" baseline="0" dirty="0" smtClean="0"/>
              <a:t> (Windows only) with the Set-</a:t>
            </a:r>
            <a:r>
              <a:rPr lang="en-US" b="0" baseline="0" dirty="0" err="1" smtClean="0"/>
              <a:t>AzureVMSize</a:t>
            </a:r>
            <a:r>
              <a:rPr lang="en-US" b="0" baseline="0" dirty="0" smtClean="0"/>
              <a:t> command.</a:t>
            </a:r>
          </a:p>
        </p:txBody>
      </p:sp>
      <p:sp>
        <p:nvSpPr>
          <p:cNvPr id="4" name="Slide Number Placeholder 3"/>
          <p:cNvSpPr>
            <a:spLocks noGrp="1"/>
          </p:cNvSpPr>
          <p:nvPr>
            <p:ph type="sldNum" sz="quarter" idx="10"/>
          </p:nvPr>
        </p:nvSpPr>
        <p:spPr/>
        <p:txBody>
          <a:bodyPr/>
          <a:lstStyle/>
          <a:p>
            <a:fld id="{2C52CFDC-D2D5-4B9F-BA75-89F771E01AEB}" type="slidenum">
              <a:rPr lang="en-US" smtClean="0"/>
              <a:t>44</a:t>
            </a:fld>
            <a:endParaRPr lang="en-US"/>
          </a:p>
        </p:txBody>
      </p:sp>
    </p:spTree>
    <p:extLst>
      <p:ext uri="{BB962C8B-B14F-4D97-AF65-F5344CB8AC3E}">
        <p14:creationId xmlns:p14="http://schemas.microsoft.com/office/powerpoint/2010/main" val="11591670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that you can also change a VMs scale (and many other properties of a VM) through the HTTP based Azure Service Management API or through one of the many SDKs including .NET, PHP, Python and more.</a:t>
            </a:r>
          </a:p>
        </p:txBody>
      </p:sp>
      <p:sp>
        <p:nvSpPr>
          <p:cNvPr id="4" name="Slide Number Placeholder 3"/>
          <p:cNvSpPr>
            <a:spLocks noGrp="1"/>
          </p:cNvSpPr>
          <p:nvPr>
            <p:ph type="sldNum" sz="quarter" idx="10"/>
          </p:nvPr>
        </p:nvSpPr>
        <p:spPr/>
        <p:txBody>
          <a:bodyPr/>
          <a:lstStyle/>
          <a:p>
            <a:fld id="{2C52CFDC-D2D5-4B9F-BA75-89F771E01AEB}" type="slidenum">
              <a:rPr lang="en-US" smtClean="0"/>
              <a:t>45</a:t>
            </a:fld>
            <a:endParaRPr lang="en-US"/>
          </a:p>
        </p:txBody>
      </p:sp>
    </p:spTree>
    <p:extLst>
      <p:ext uri="{BB962C8B-B14F-4D97-AF65-F5344CB8AC3E}">
        <p14:creationId xmlns:p14="http://schemas.microsoft.com/office/powerpoint/2010/main" val="2425005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r>
              <a:rPr lang="en-US" b="0" dirty="0" smtClean="0"/>
              <a:t>see</a:t>
            </a:r>
            <a:r>
              <a:rPr lang="en-US" b="0" baseline="0" dirty="0" smtClean="0"/>
              <a:t> Demos\002 - </a:t>
            </a:r>
            <a:r>
              <a:rPr lang="en-US" b="0" baseline="0" dirty="0" err="1" smtClean="0"/>
              <a:t>Autoscaling</a:t>
            </a:r>
            <a:r>
              <a:rPr lang="en-US" b="0" baseline="0" dirty="0" smtClean="0"/>
              <a:t> VM\</a:t>
            </a:r>
            <a:r>
              <a:rPr lang="en-US" b="0" baseline="0" dirty="0" err="1" smtClean="0"/>
              <a:t>Autoscaling</a:t>
            </a:r>
            <a:r>
              <a:rPr lang="en-US" b="0" baseline="0" dirty="0" smtClean="0"/>
              <a:t> VM.html</a:t>
            </a:r>
          </a:p>
        </p:txBody>
      </p:sp>
      <p:sp>
        <p:nvSpPr>
          <p:cNvPr id="4" name="Slide Number Placeholder 3"/>
          <p:cNvSpPr>
            <a:spLocks noGrp="1"/>
          </p:cNvSpPr>
          <p:nvPr>
            <p:ph type="sldNum" sz="quarter" idx="10"/>
          </p:nvPr>
        </p:nvSpPr>
        <p:spPr/>
        <p:txBody>
          <a:bodyPr/>
          <a:lstStyle/>
          <a:p>
            <a:fld id="{2C52CFDC-D2D5-4B9F-BA75-89F771E01AEB}" type="slidenum">
              <a:rPr lang="en-US" smtClean="0"/>
              <a:t>47</a:t>
            </a:fld>
            <a:endParaRPr lang="en-US"/>
          </a:p>
        </p:txBody>
      </p:sp>
    </p:spTree>
    <p:extLst>
      <p:ext uri="{BB962C8B-B14F-4D97-AF65-F5344CB8AC3E}">
        <p14:creationId xmlns:p14="http://schemas.microsoft.com/office/powerpoint/2010/main" val="35691344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48</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49</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Microsoft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Microsoft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Microsoft Azure so Microsoft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Microsoft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\\10.0.1.4\Share.</a:t>
            </a:r>
          </a:p>
        </p:txBody>
      </p:sp>
      <p:sp>
        <p:nvSpPr>
          <p:cNvPr id="4" name="Slide Number Placeholder 3"/>
          <p:cNvSpPr>
            <a:spLocks noGrp="1"/>
          </p:cNvSpPr>
          <p:nvPr>
            <p:ph type="sldNum" sz="quarter" idx="10"/>
          </p:nvPr>
        </p:nvSpPr>
        <p:spPr/>
        <p:txBody>
          <a:bodyPr/>
          <a:lstStyle/>
          <a:p>
            <a:fld id="{2C52CFDC-D2D5-4B9F-BA75-89F771E01AEB}" type="slidenum">
              <a:rPr lang="en-US" smtClean="0"/>
              <a:t>52</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53</a:t>
            </a:fld>
            <a:endParaRPr lang="en-US"/>
          </a:p>
        </p:txBody>
      </p:sp>
    </p:spTree>
    <p:extLst>
      <p:ext uri="{BB962C8B-B14F-4D97-AF65-F5344CB8AC3E}">
        <p14:creationId xmlns:p14="http://schemas.microsoft.com/office/powerpoint/2010/main" val="3365723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54</a:t>
            </a:fld>
            <a:endParaRPr lang="en-US"/>
          </a:p>
        </p:txBody>
      </p:sp>
    </p:spTree>
    <p:extLst>
      <p:ext uri="{BB962C8B-B14F-4D97-AF65-F5344CB8AC3E}">
        <p14:creationId xmlns:p14="http://schemas.microsoft.com/office/powerpoint/2010/main" val="2608640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a:t>
            </a:r>
            <a:r>
              <a:rPr lang="en-US" baseline="0" dirty="0" smtClean="0"/>
              <a:t> Notes:</a:t>
            </a:r>
          </a:p>
          <a:p>
            <a:pPr marL="171450" indent="-171450">
              <a:buFont typeface="Arial" panose="020B0604020202020204" pitchFamily="34" charset="0"/>
              <a:buChar char="•"/>
            </a:pPr>
            <a:r>
              <a:rPr lang="en-US" baseline="0" dirty="0" err="1" smtClean="0"/>
              <a:t>Docker</a:t>
            </a:r>
            <a:r>
              <a:rPr lang="en-US" baseline="0" dirty="0" smtClean="0"/>
              <a:t> uses a client-server architecture. </a:t>
            </a:r>
            <a:r>
              <a:rPr lang="en-US" baseline="0" dirty="0" err="1" smtClean="0"/>
              <a:t>Docker</a:t>
            </a:r>
            <a:r>
              <a:rPr lang="en-US" baseline="0" dirty="0" smtClean="0"/>
              <a:t> client talks to the </a:t>
            </a:r>
            <a:r>
              <a:rPr lang="en-US" baseline="0" dirty="0" err="1" smtClean="0"/>
              <a:t>Docker</a:t>
            </a:r>
            <a:r>
              <a:rPr lang="en-US" baseline="0" dirty="0" smtClean="0"/>
              <a:t> daemon on your target machine. The daemon builds, runs and deploys containers on the host machine. </a:t>
            </a:r>
          </a:p>
          <a:p>
            <a:pPr marL="171450" indent="-171450">
              <a:buFont typeface="Arial" panose="020B0604020202020204" pitchFamily="34" charset="0"/>
              <a:buChar char="•"/>
            </a:pPr>
            <a:r>
              <a:rPr lang="en-US" baseline="0" dirty="0" err="1" smtClean="0"/>
              <a:t>Docker</a:t>
            </a:r>
            <a:r>
              <a:rPr lang="en-US" baseline="0" dirty="0" smtClean="0"/>
              <a:t> client is the primary interface to </a:t>
            </a:r>
            <a:r>
              <a:rPr lang="en-US" baseline="0" dirty="0" err="1" smtClean="0"/>
              <a:t>Docker</a:t>
            </a:r>
            <a:r>
              <a:rPr lang="en-US" baseline="0" dirty="0" smtClean="0"/>
              <a:t>.</a:t>
            </a:r>
          </a:p>
          <a:p>
            <a:pPr marL="171450" indent="-171450">
              <a:buFont typeface="Arial" panose="020B0604020202020204" pitchFamily="34" charset="0"/>
              <a:buChar char="•"/>
            </a:pPr>
            <a:r>
              <a:rPr lang="en-US" baseline="0" dirty="0" smtClean="0"/>
              <a:t>A </a:t>
            </a:r>
            <a:r>
              <a:rPr lang="en-US" baseline="0" dirty="0" err="1" smtClean="0"/>
              <a:t>Docker</a:t>
            </a:r>
            <a:r>
              <a:rPr lang="en-US" baseline="0" dirty="0" smtClean="0"/>
              <a:t> image is a read-only template for containers e.g. a Linux distribution with Apache.</a:t>
            </a:r>
          </a:p>
          <a:p>
            <a:pPr marL="171450" indent="-171450">
              <a:buFont typeface="Arial" panose="020B0604020202020204" pitchFamily="34" charset="0"/>
              <a:buChar char="•"/>
            </a:pPr>
            <a:r>
              <a:rPr lang="en-US" baseline="0" dirty="0" smtClean="0"/>
              <a:t>A </a:t>
            </a:r>
            <a:r>
              <a:rPr lang="en-US" baseline="0" dirty="0" err="1" smtClean="0"/>
              <a:t>Docker</a:t>
            </a:r>
            <a:r>
              <a:rPr lang="en-US" baseline="0" dirty="0" smtClean="0"/>
              <a:t> registry holds images. </a:t>
            </a:r>
            <a:r>
              <a:rPr lang="en-US" baseline="0" dirty="0" err="1" smtClean="0"/>
              <a:t>Docker</a:t>
            </a:r>
            <a:r>
              <a:rPr lang="en-US" baseline="0" dirty="0" smtClean="0"/>
              <a:t> Hub is the public </a:t>
            </a:r>
            <a:r>
              <a:rPr lang="en-US" baseline="0" dirty="0" err="1" smtClean="0"/>
              <a:t>Docker</a:t>
            </a:r>
            <a:r>
              <a:rPr lang="en-US" baseline="0" dirty="0" smtClean="0"/>
              <a:t> registry and contains a huge collection of images. </a:t>
            </a:r>
          </a:p>
          <a:p>
            <a:pPr marL="171450" indent="-171450">
              <a:buFont typeface="Arial" panose="020B0604020202020204" pitchFamily="34" charset="0"/>
              <a:buChar char="•"/>
            </a:pPr>
            <a:r>
              <a:rPr lang="en-US" baseline="0" dirty="0" smtClean="0"/>
              <a:t>A </a:t>
            </a:r>
            <a:r>
              <a:rPr lang="en-US" baseline="0" dirty="0" err="1" smtClean="0"/>
              <a:t>Docker</a:t>
            </a:r>
            <a:r>
              <a:rPr lang="en-US" baseline="0" dirty="0" smtClean="0"/>
              <a:t> container is created from an image. Containers can be run, started, moved, etc… A container is isolated and secure.  </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169218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DX Canada Custom Demo: </a:t>
            </a:r>
            <a:r>
              <a:rPr lang="en-US" b="0" dirty="0" smtClean="0"/>
              <a:t>see</a:t>
            </a:r>
            <a:r>
              <a:rPr lang="en-US" b="0" baseline="0" dirty="0" smtClean="0"/>
              <a:t> </a:t>
            </a:r>
            <a:r>
              <a:rPr lang="en-US" b="0" baseline="0" dirty="0" smtClean="0"/>
              <a:t>Demos\003 - Creating </a:t>
            </a:r>
            <a:r>
              <a:rPr lang="en-US" b="0" baseline="0" dirty="0" err="1" smtClean="0"/>
              <a:t>Docker</a:t>
            </a:r>
            <a:r>
              <a:rPr lang="en-US" b="0" baseline="0" dirty="0" smtClean="0"/>
              <a:t> LAMP Stack\</a:t>
            </a:r>
            <a:r>
              <a:rPr lang="en-US" b="0" baseline="0" dirty="0" err="1" smtClean="0"/>
              <a:t>Docker</a:t>
            </a:r>
            <a:r>
              <a:rPr lang="en-US" b="0" baseline="0" dirty="0" smtClean="0"/>
              <a:t> LAMP Stack.html</a:t>
            </a:r>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57</a:t>
            </a:fld>
            <a:endParaRPr lang="en-US"/>
          </a:p>
        </p:txBody>
      </p:sp>
    </p:spTree>
    <p:extLst>
      <p:ext uri="{BB962C8B-B14F-4D97-AF65-F5344CB8AC3E}">
        <p14:creationId xmlns:p14="http://schemas.microsoft.com/office/powerpoint/2010/main" val="14278119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Azur</a:t>
            </a:r>
            <a:r>
              <a:rPr lang="en-US" baseline="0" dirty="0" smtClean="0"/>
              <a:t>e VMs</a:t>
            </a:r>
            <a:r>
              <a:rPr lang="en-US" dirty="0" smtClean="0"/>
              <a:t> is just one of many services in Azure</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1092875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asides from</a:t>
            </a:r>
            <a:r>
              <a:rPr lang="en-US" baseline="0" dirty="0" smtClean="0"/>
              <a:t> Virtual Machines (IaaS) most of Azure is PaaS which means you can treat it like a set of building blocks that you can use to construct your product while focusing on your core business by not developing solutions such as an account solution (AD), security (AD, Multifactor Authentication), Mobile back end (Mobile services), Notification systems (Notification Hubs) etc.</a:t>
            </a:r>
            <a:endParaRPr lang="en-CA" dirty="0" smtClean="0"/>
          </a:p>
          <a:p>
            <a:endParaRPr lang="en-US" dirty="0" smtClean="0"/>
          </a:p>
          <a:p>
            <a:pPr marL="0" indent="0">
              <a:buNone/>
            </a:pP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59</a:t>
            </a:fld>
            <a:endParaRPr lang="en-US"/>
          </a:p>
        </p:txBody>
      </p:sp>
    </p:spTree>
    <p:extLst>
      <p:ext uri="{BB962C8B-B14F-4D97-AF65-F5344CB8AC3E}">
        <p14:creationId xmlns:p14="http://schemas.microsoft.com/office/powerpoint/2010/main" val="30354052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Azur</a:t>
            </a:r>
            <a:r>
              <a:rPr lang="en-US" baseline="0" dirty="0" smtClean="0"/>
              <a:t>e W</a:t>
            </a:r>
            <a:r>
              <a:rPr lang="en-US" dirty="0" smtClean="0"/>
              <a:t>ebsites isn’t the only Platform as a Service offering on Azure, in fact we are the</a:t>
            </a:r>
            <a:r>
              <a:rPr lang="en-US" baseline="0" dirty="0" smtClean="0"/>
              <a:t> leaders in PaaS offerings</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23621178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5/20/2015 4:16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96154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beyond the free trial</a:t>
            </a:r>
            <a:r>
              <a:rPr lang="en-US" baseline="0" dirty="0" smtClean="0"/>
              <a:t> we have a pretty awesome program for startups</a:t>
            </a:r>
            <a:endParaRPr lang="en-CA"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874323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BizSpark is the name</a:t>
            </a:r>
            <a:r>
              <a:rPr lang="en-US" baseline="0" dirty="0" smtClean="0"/>
              <a:t> of the program (set of offers) we have for tech startups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Video:</a:t>
            </a:r>
          </a:p>
          <a:p>
            <a:pPr marL="171450" indent="-171450">
              <a:buFont typeface="Arial" panose="020B0604020202020204" pitchFamily="34" charset="0"/>
              <a:buChar char="•"/>
            </a:pPr>
            <a:r>
              <a:rPr lang="en-US" b="0" baseline="0" dirty="0" smtClean="0"/>
              <a:t>Watch this video (http://aka.ms/bizsparkvid) to get familiar with BizSpark and our offers</a:t>
            </a:r>
            <a:endParaRPr lang="en-CA" b="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63</a:t>
            </a:fld>
            <a:endParaRPr lang="en-US"/>
          </a:p>
        </p:txBody>
      </p:sp>
    </p:spTree>
    <p:extLst>
      <p:ext uri="{BB962C8B-B14F-4D97-AF65-F5344CB8AC3E}">
        <p14:creationId xmlns:p14="http://schemas.microsoft.com/office/powerpoint/2010/main" val="13439434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lgn="l">
              <a:buFont typeface="Arial" panose="020B0604020202020204" pitchFamily="34" charset="0"/>
              <a:buChar char="•"/>
            </a:pPr>
            <a:r>
              <a:rPr lang="en-US" dirty="0" smtClean="0"/>
              <a:t>Explain that BizSpark is for tech startups who are developing 1</a:t>
            </a:r>
            <a:r>
              <a:rPr lang="en-US" baseline="30000" dirty="0" smtClean="0"/>
              <a:t>st</a:t>
            </a:r>
            <a:r>
              <a:rPr lang="en-US" dirty="0" smtClean="0"/>
              <a:t> party IP/Hardware/Software.</a:t>
            </a:r>
            <a:endParaRPr lang="en-US" baseline="0" dirty="0" smtClean="0"/>
          </a:p>
          <a:p>
            <a:pPr marL="171450" indent="-171450" algn="l">
              <a:buFont typeface="Arial" panose="020B0604020202020204" pitchFamily="34" charset="0"/>
              <a:buChar char="•"/>
            </a:pPr>
            <a:r>
              <a:rPr lang="en-US" baseline="0" dirty="0" smtClean="0"/>
              <a:t>The #1 reason startups are denied their application to BizSpark is that they are consultants/contract workers etc.</a:t>
            </a:r>
          </a:p>
          <a:p>
            <a:pPr marL="171450" indent="-171450">
              <a:buFont typeface="Arial" panose="020B0604020202020204" pitchFamily="34" charset="0"/>
              <a:buChar char="•"/>
            </a:pPr>
            <a:r>
              <a:rPr lang="en-US" baseline="0" dirty="0" smtClean="0"/>
              <a:t>In short if you company is developing something it will sell (not on a contract for someone else) then you are set.</a:t>
            </a:r>
          </a:p>
        </p:txBody>
      </p:sp>
      <p:sp>
        <p:nvSpPr>
          <p:cNvPr id="4" name="Slide Number Placeholder 3"/>
          <p:cNvSpPr>
            <a:spLocks noGrp="1"/>
          </p:cNvSpPr>
          <p:nvPr>
            <p:ph type="sldNum" sz="quarter" idx="10"/>
          </p:nvPr>
        </p:nvSpPr>
        <p:spPr/>
        <p:txBody>
          <a:bodyPr/>
          <a:lstStyle/>
          <a:p>
            <a:fld id="{2C52CFDC-D2D5-4B9F-BA75-89F771E01AEB}" type="slidenum">
              <a:rPr lang="en-US" smtClean="0"/>
              <a:t>64</a:t>
            </a:fld>
            <a:endParaRPr lang="en-US"/>
          </a:p>
        </p:txBody>
      </p:sp>
    </p:spTree>
    <p:extLst>
      <p:ext uri="{BB962C8B-B14F-4D97-AF65-F5344CB8AC3E}">
        <p14:creationId xmlns:p14="http://schemas.microsoft.com/office/powerpoint/2010/main" val="4459328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these are the common reasons a</a:t>
            </a:r>
            <a:r>
              <a:rPr lang="en-US" baseline="0" dirty="0" smtClean="0"/>
              <a:t> startups a</a:t>
            </a:r>
            <a:r>
              <a:rPr lang="en-US" dirty="0" smtClean="0"/>
              <a:t>pplication is denied from BizSpark</a:t>
            </a:r>
          </a:p>
          <a:p>
            <a:pPr marL="171450" indent="-171450">
              <a:buFont typeface="Arial" panose="020B0604020202020204" pitchFamily="34" charset="0"/>
              <a:buChar char="•"/>
            </a:pPr>
            <a:r>
              <a:rPr lang="en-US" baseline="0" dirty="0" smtClean="0"/>
              <a:t>We get asked “what if a consulting/contracting company otherwise meets all the requirements as they are now working on a 1</a:t>
            </a:r>
            <a:r>
              <a:rPr lang="en-US" baseline="30000" dirty="0" smtClean="0"/>
              <a:t>st</a:t>
            </a:r>
            <a:r>
              <a:rPr lang="en-US" baseline="0" dirty="0" smtClean="0"/>
              <a:t> party app. The answer is connect with us (bizsparkca@Microsoft.com) as we can make an exception provided the benefits we give them only apply to that work.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5690791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 core of the benefits</a:t>
            </a:r>
            <a:r>
              <a:rPr lang="en-US" baseline="0" dirty="0" smtClean="0"/>
              <a:t> include cloud credits, free MS software &amp; access to a loaner pool of devices for </a:t>
            </a:r>
            <a:r>
              <a:rPr lang="en-US" baseline="0" dirty="0" err="1" smtClean="0"/>
              <a:t>dev</a:t>
            </a:r>
            <a:r>
              <a:rPr lang="en-US" baseline="0" dirty="0" smtClean="0"/>
              <a:t>/test.</a:t>
            </a:r>
          </a:p>
        </p:txBody>
      </p:sp>
      <p:sp>
        <p:nvSpPr>
          <p:cNvPr id="4" name="Slide Number Placeholder 3"/>
          <p:cNvSpPr>
            <a:spLocks noGrp="1"/>
          </p:cNvSpPr>
          <p:nvPr>
            <p:ph type="sldNum" sz="quarter" idx="10"/>
          </p:nvPr>
        </p:nvSpPr>
        <p:spPr/>
        <p:txBody>
          <a:bodyPr/>
          <a:lstStyle/>
          <a:p>
            <a:fld id="{2C52CFDC-D2D5-4B9F-BA75-89F771E01AEB}" type="slidenum">
              <a:rPr lang="en-US" smtClean="0"/>
              <a:t>66</a:t>
            </a:fld>
            <a:endParaRPr lang="en-US"/>
          </a:p>
        </p:txBody>
      </p:sp>
    </p:spTree>
    <p:extLst>
      <p:ext uri="{BB962C8B-B14F-4D97-AF65-F5344CB8AC3E}">
        <p14:creationId xmlns:p14="http://schemas.microsoft.com/office/powerpoint/2010/main" val="39831587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$150</a:t>
            </a:r>
            <a:r>
              <a:rPr lang="en-US" baseline="0" dirty="0" smtClean="0"/>
              <a:t> a month in azure credits (per developer) while an active member of BizSpark (max 3 years)</a:t>
            </a:r>
            <a:endParaRPr lang="en-US" dirty="0" smtClean="0"/>
          </a:p>
          <a:p>
            <a:pPr marL="628650" lvl="1" indent="-171450">
              <a:buFont typeface="Arial" panose="020B0604020202020204" pitchFamily="34" charset="0"/>
              <a:buChar char="•"/>
            </a:pPr>
            <a:r>
              <a:rPr lang="en-US" baseline="0" dirty="0" smtClean="0"/>
              <a:t>There are Windows and </a:t>
            </a:r>
            <a:r>
              <a:rPr lang="en-US" b="1" baseline="0" dirty="0" smtClean="0"/>
              <a:t>Linux </a:t>
            </a:r>
            <a:r>
              <a:rPr lang="en-US" b="0" baseline="0" dirty="0" smtClean="0"/>
              <a:t>virtual machines on Azure including ready to deploy images of Windows Server, Ubuntu, CentOS and more.</a:t>
            </a:r>
          </a:p>
          <a:p>
            <a:pPr marL="628650" lvl="1" indent="-171450">
              <a:buFont typeface="Arial" panose="020B0604020202020204" pitchFamily="34" charset="0"/>
              <a:buChar char="•"/>
            </a:pPr>
            <a:r>
              <a:rPr lang="en-US" b="0" baseline="0" dirty="0" smtClean="0"/>
              <a:t>Websites (PaaS) support for .NET, Node.js, PHP, Python and more</a:t>
            </a:r>
          </a:p>
          <a:p>
            <a:pPr marL="628650" lvl="1" indent="-171450">
              <a:buFont typeface="Arial" panose="020B0604020202020204" pitchFamily="34" charset="0"/>
              <a:buChar char="•"/>
            </a:pPr>
            <a:r>
              <a:rPr lang="en-US" b="0" baseline="0" dirty="0" smtClean="0"/>
              <a:t>Mobile Services for iOS, Android, Windows &amp; Web</a:t>
            </a:r>
          </a:p>
          <a:p>
            <a:pPr marL="628650" lvl="1" indent="-171450">
              <a:buFont typeface="Arial" panose="020B0604020202020204" pitchFamily="34" charset="0"/>
              <a:buChar char="•"/>
            </a:pPr>
            <a:r>
              <a:rPr lang="en-US" b="0" baseline="0" dirty="0" smtClean="0"/>
              <a:t>If you go past the credits you get a 40% discount on paid usage</a:t>
            </a:r>
            <a:endParaRPr lang="en-US" b="1"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67</a:t>
            </a:fld>
            <a:endParaRPr lang="en-US"/>
          </a:p>
        </p:txBody>
      </p:sp>
    </p:spTree>
    <p:extLst>
      <p:ext uri="{BB962C8B-B14F-4D97-AF65-F5344CB8AC3E}">
        <p14:creationId xmlns:p14="http://schemas.microsoft.com/office/powerpoint/2010/main" val="32037279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The core of the BizSpark offer is free MSDN Ultimate Subscriptions</a:t>
            </a:r>
            <a:r>
              <a:rPr lang="en-US" baseline="0" dirty="0" smtClean="0"/>
              <a:t> (again one per developer)</a:t>
            </a:r>
          </a:p>
          <a:p>
            <a:pPr marL="628650" lvl="1" indent="-171450">
              <a:buFont typeface="Arial" panose="020B0604020202020204" pitchFamily="34" charset="0"/>
              <a:buChar char="•"/>
            </a:pPr>
            <a:r>
              <a:rPr lang="en-US" b="0" baseline="0" dirty="0" smtClean="0"/>
              <a:t>Normally these sell for over $13,000 each to our enterprise customers</a:t>
            </a:r>
          </a:p>
          <a:p>
            <a:pPr marL="628650" lvl="1" indent="-171450">
              <a:buFont typeface="Arial" panose="020B0604020202020204" pitchFamily="34" charset="0"/>
              <a:buChar char="•"/>
            </a:pPr>
            <a:r>
              <a:rPr lang="en-US" b="0" baseline="0" dirty="0" smtClean="0"/>
              <a:t>Startups get them for free!</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68</a:t>
            </a:fld>
            <a:endParaRPr lang="en-US"/>
          </a:p>
        </p:txBody>
      </p:sp>
    </p:spTree>
    <p:extLst>
      <p:ext uri="{BB962C8B-B14F-4D97-AF65-F5344CB8AC3E}">
        <p14:creationId xmlns:p14="http://schemas.microsoft.com/office/powerpoint/2010/main" val="13514428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Key points to hit are</a:t>
            </a:r>
          </a:p>
          <a:p>
            <a:pPr marL="628650" lvl="1" indent="-171450">
              <a:buFont typeface="Arial" panose="020B0604020202020204" pitchFamily="34" charset="0"/>
              <a:buChar char="•"/>
            </a:pPr>
            <a:r>
              <a:rPr lang="en-US" dirty="0" smtClean="0"/>
              <a:t>BizSpark</a:t>
            </a:r>
            <a:r>
              <a:rPr lang="en-US" baseline="0" dirty="0" smtClean="0"/>
              <a:t> Plus (aka the Azure 60k) is for BizSpark startups who are/need more than $500 a month in azure</a:t>
            </a:r>
          </a:p>
          <a:p>
            <a:pPr marL="628650" lvl="1" indent="-171450">
              <a:buFont typeface="Arial" panose="020B0604020202020204" pitchFamily="34" charset="0"/>
              <a:buChar char="•"/>
            </a:pPr>
            <a:r>
              <a:rPr lang="en-US" b="0" baseline="0" dirty="0" smtClean="0"/>
              <a:t>We can offer this even if they are on another cloud provider as long as they commit to migrating to Azure</a:t>
            </a:r>
          </a:p>
          <a:p>
            <a:pPr marL="628650" lvl="1" indent="-171450">
              <a:buFont typeface="Arial" panose="020B0604020202020204" pitchFamily="34" charset="0"/>
              <a:buChar char="•"/>
            </a:pPr>
            <a:r>
              <a:rPr lang="en-US" b="0" baseline="0" dirty="0" smtClean="0"/>
              <a:t>It’s by nomination only</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69</a:t>
            </a:fld>
            <a:endParaRPr lang="en-US"/>
          </a:p>
        </p:txBody>
      </p:sp>
    </p:spTree>
    <p:extLst>
      <p:ext uri="{BB962C8B-B14F-4D97-AF65-F5344CB8AC3E}">
        <p14:creationId xmlns:p14="http://schemas.microsoft.com/office/powerpoint/2010/main" val="252464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the benefits scale when they add</a:t>
            </a:r>
            <a:r>
              <a:rPr lang="en-US" baseline="0" dirty="0" smtClean="0"/>
              <a:t> more developers</a:t>
            </a:r>
          </a:p>
          <a:p>
            <a:pPr marL="171450" indent="-171450">
              <a:buFont typeface="Arial" panose="020B0604020202020204" pitchFamily="34" charset="0"/>
              <a:buChar char="•"/>
            </a:pPr>
            <a:r>
              <a:rPr lang="en-US" b="0" baseline="0" dirty="0" smtClean="0"/>
              <a:t>Each developer gets their own MSDN subscription (and therefore their own benefits) including their own Azure subscription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70</a:t>
            </a:fld>
            <a:endParaRPr lang="en-US"/>
          </a:p>
        </p:txBody>
      </p:sp>
    </p:spTree>
    <p:extLst>
      <p:ext uri="{BB962C8B-B14F-4D97-AF65-F5344CB8AC3E}">
        <p14:creationId xmlns:p14="http://schemas.microsoft.com/office/powerpoint/2010/main" val="3621675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you can have</a:t>
            </a:r>
            <a:r>
              <a:rPr lang="en-US" baseline="0" dirty="0" smtClean="0"/>
              <a:t> one developer apply their benefits towards a </a:t>
            </a:r>
            <a:r>
              <a:rPr lang="en-US" baseline="0" dirty="0" err="1" smtClean="0"/>
              <a:t>dev</a:t>
            </a:r>
            <a:r>
              <a:rPr lang="en-US" baseline="0" dirty="0" smtClean="0"/>
              <a:t> environment, another to a test </a:t>
            </a:r>
            <a:r>
              <a:rPr lang="en-US" baseline="0" dirty="0" err="1" smtClean="0"/>
              <a:t>env</a:t>
            </a:r>
            <a:r>
              <a:rPr lang="en-US" baseline="0" dirty="0" smtClean="0"/>
              <a:t>, another to a production </a:t>
            </a:r>
            <a:r>
              <a:rPr lang="en-US" baseline="0" dirty="0" err="1" smtClean="0"/>
              <a:t>env</a:t>
            </a:r>
            <a:endParaRPr lang="en-US" baseline="0" dirty="0" smtClean="0"/>
          </a:p>
          <a:p>
            <a:pPr marL="171450" indent="-171450">
              <a:buFont typeface="Arial" panose="020B0604020202020204" pitchFamily="34" charset="0"/>
              <a:buChar char="•"/>
            </a:pPr>
            <a:r>
              <a:rPr lang="en-US" b="0" baseline="0" dirty="0" smtClean="0"/>
              <a:t>Need more? Just email </a:t>
            </a:r>
            <a:r>
              <a:rPr lang="en-US" b="0" baseline="0" dirty="0" err="1" smtClean="0"/>
              <a:t>bizspark</a:t>
            </a:r>
            <a:r>
              <a:rPr lang="en-US" b="0" baseline="0" dirty="0" smtClean="0"/>
              <a:t> and explain why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71</a:t>
            </a:fld>
            <a:endParaRPr lang="en-US"/>
          </a:p>
        </p:txBody>
      </p:sp>
    </p:spTree>
    <p:extLst>
      <p:ext uri="{BB962C8B-B14F-4D97-AF65-F5344CB8AC3E}">
        <p14:creationId xmlns:p14="http://schemas.microsoft.com/office/powerpoint/2010/main" val="292293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Segoe UI" pitchFamily="34" charset="0"/>
                <a:ea typeface="+mn-ea"/>
                <a:cs typeface="+mn-cs"/>
              </a:rPr>
              <a:t>Slide Objectives:</a:t>
            </a:r>
          </a:p>
          <a:p>
            <a:pPr marL="171450" indent="-171450">
              <a:buFont typeface="Arial" panose="020B0604020202020204" pitchFamily="34" charset="0"/>
              <a:buChar char="•"/>
            </a:pPr>
            <a:r>
              <a:rPr lang="en-US" dirty="0" smtClean="0"/>
              <a:t>Explain that over 2800 startups are</a:t>
            </a:r>
            <a:r>
              <a:rPr lang="en-US" baseline="0" dirty="0" smtClean="0"/>
              <a:t> active or have graduated through the program!</a:t>
            </a:r>
          </a:p>
          <a:p>
            <a:pPr marL="171450" indent="-171450">
              <a:buFont typeface="Arial" panose="020B0604020202020204" pitchFamily="34" charset="0"/>
              <a:buChar char="•"/>
            </a:pPr>
            <a:r>
              <a:rPr lang="en-US" b="0" baseline="0" dirty="0" smtClean="0"/>
              <a:t>Currently there are over 1900 startups active in the program (03.16.2015)</a:t>
            </a:r>
          </a:p>
          <a:p>
            <a:pPr marL="171450" indent="-171450">
              <a:buFont typeface="Arial" panose="020B0604020202020204" pitchFamily="34" charset="0"/>
              <a:buChar char="•"/>
            </a:pPr>
            <a:r>
              <a:rPr lang="en-US" b="0" baseline="0" dirty="0" smtClean="0"/>
              <a:t>Feel free to edit the startups being shown to highlight local ones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72</a:t>
            </a:fld>
            <a:endParaRPr lang="en-US"/>
          </a:p>
        </p:txBody>
      </p:sp>
    </p:spTree>
    <p:extLst>
      <p:ext uri="{BB962C8B-B14F-4D97-AF65-F5344CB8AC3E}">
        <p14:creationId xmlns:p14="http://schemas.microsoft.com/office/powerpoint/2010/main" val="2472822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5/20/2015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296"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14933695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 y="2084173"/>
            <a:ext cx="11475214" cy="1796217"/>
          </a:xfrm>
          <a:noFill/>
        </p:spPr>
        <p:txBody>
          <a:bodyPr tIns="91440" bIns="91440" anchor="t" anchorCtr="0"/>
          <a:lstStyle>
            <a:lvl1pPr>
              <a:defRPr sz="706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198043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57.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28.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12.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35.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6" Type="http://schemas.openxmlformats.org/officeDocument/2006/relationships/notesSlide" Target="../notesSlides/notesSlide29.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slideLayout" Target="../slideLayouts/slideLayout12.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3.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76.emf"/><Relationship Id="rId18" Type="http://schemas.openxmlformats.org/officeDocument/2006/relationships/image" Target="../media/image80.emf"/><Relationship Id="rId26" Type="http://schemas.openxmlformats.org/officeDocument/2006/relationships/image" Target="../media/image14.emf"/><Relationship Id="rId3" Type="http://schemas.openxmlformats.org/officeDocument/2006/relationships/image" Target="../media/image13.emf"/><Relationship Id="rId21" Type="http://schemas.openxmlformats.org/officeDocument/2006/relationships/image" Target="../media/image82.emf"/><Relationship Id="rId7" Type="http://schemas.openxmlformats.org/officeDocument/2006/relationships/image" Target="../media/image73.emf"/><Relationship Id="rId12" Type="http://schemas.openxmlformats.org/officeDocument/2006/relationships/image" Target="../media/image9.emf"/><Relationship Id="rId17" Type="http://schemas.openxmlformats.org/officeDocument/2006/relationships/image" Target="../media/image79.emf"/><Relationship Id="rId25" Type="http://schemas.openxmlformats.org/officeDocument/2006/relationships/image" Target="../media/image86.emf"/><Relationship Id="rId2" Type="http://schemas.openxmlformats.org/officeDocument/2006/relationships/notesSlide" Target="../notesSlides/notesSlide47.xml"/><Relationship Id="rId16" Type="http://schemas.openxmlformats.org/officeDocument/2006/relationships/image" Target="../media/image16.emf"/><Relationship Id="rId20" Type="http://schemas.openxmlformats.org/officeDocument/2006/relationships/image" Target="../media/image81.emf"/><Relationship Id="rId1" Type="http://schemas.openxmlformats.org/officeDocument/2006/relationships/slideLayout" Target="../slideLayouts/slideLayout13.xml"/><Relationship Id="rId6" Type="http://schemas.openxmlformats.org/officeDocument/2006/relationships/image" Target="../media/image72.emf"/><Relationship Id="rId11" Type="http://schemas.openxmlformats.org/officeDocument/2006/relationships/image" Target="../media/image75.png"/><Relationship Id="rId24" Type="http://schemas.openxmlformats.org/officeDocument/2006/relationships/image" Target="../media/image85.emf"/><Relationship Id="rId5" Type="http://schemas.openxmlformats.org/officeDocument/2006/relationships/image" Target="../media/image15.emf"/><Relationship Id="rId15" Type="http://schemas.openxmlformats.org/officeDocument/2006/relationships/image" Target="../media/image78.emf"/><Relationship Id="rId23" Type="http://schemas.openxmlformats.org/officeDocument/2006/relationships/image" Target="../media/image84.emf"/><Relationship Id="rId28" Type="http://schemas.openxmlformats.org/officeDocument/2006/relationships/image" Target="../media/image88.png"/><Relationship Id="rId10" Type="http://schemas.openxmlformats.org/officeDocument/2006/relationships/image" Target="../media/image74.png"/><Relationship Id="rId19" Type="http://schemas.openxmlformats.org/officeDocument/2006/relationships/image" Target="../media/image8.emf"/><Relationship Id="rId4" Type="http://schemas.openxmlformats.org/officeDocument/2006/relationships/image" Target="../media/image71.emf"/><Relationship Id="rId9" Type="http://schemas.openxmlformats.org/officeDocument/2006/relationships/image" Target="../media/image18.emf"/><Relationship Id="rId14" Type="http://schemas.openxmlformats.org/officeDocument/2006/relationships/image" Target="../media/image77.emf"/><Relationship Id="rId22" Type="http://schemas.openxmlformats.org/officeDocument/2006/relationships/image" Target="../media/image83.emf"/><Relationship Id="rId27" Type="http://schemas.openxmlformats.org/officeDocument/2006/relationships/image" Target="../media/image8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90.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image" Target="../media/image93.png"/><Relationship Id="rId4" Type="http://schemas.openxmlformats.org/officeDocument/2006/relationships/image" Target="../media/image92.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4.xml"/><Relationship Id="rId1" Type="http://schemas.openxmlformats.org/officeDocument/2006/relationships/slideLayout" Target="../slideLayouts/slideLayout6.xml"/><Relationship Id="rId5" Type="http://schemas.openxmlformats.org/officeDocument/2006/relationships/image" Target="../media/image96.png"/><Relationship Id="rId4" Type="http://schemas.openxmlformats.org/officeDocument/2006/relationships/image" Target="../media/image95.png"/></Relationships>
</file>

<file path=ppt/slides/_rels/slide67.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58.xml"/><Relationship Id="rId1" Type="http://schemas.openxmlformats.org/officeDocument/2006/relationships/slideLayout" Target="../slideLayouts/slideLayout6.xml"/><Relationship Id="rId5" Type="http://schemas.openxmlformats.org/officeDocument/2006/relationships/image" Target="../media/image108.png"/><Relationship Id="rId4" Type="http://schemas.openxmlformats.org/officeDocument/2006/relationships/image" Target="../media/image10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notesSlide" Target="../notesSlides/notesSlide60.xml"/><Relationship Id="rId1" Type="http://schemas.openxmlformats.org/officeDocument/2006/relationships/slideLayout" Target="../slideLayouts/slideLayout12.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s>
</file>

<file path=ppt/slides/_rels/slide7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1.xml"/><Relationship Id="rId1" Type="http://schemas.openxmlformats.org/officeDocument/2006/relationships/slideLayout" Target="../slideLayouts/slideLayout10.xml"/><Relationship Id="rId4" Type="http://schemas.openxmlformats.org/officeDocument/2006/relationships/image" Target="../media/image1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489312"/>
            <a:ext cx="11079822" cy="957600"/>
          </a:xfrm>
        </p:spPr>
        <p:txBody>
          <a:bodyPr/>
          <a:lstStyle/>
          <a:p>
            <a:r>
              <a:rPr lang="en-US" dirty="0"/>
              <a:t>Virtual Machine Sizes</a:t>
            </a:r>
          </a:p>
        </p:txBody>
      </p:sp>
      <p:sp>
        <p:nvSpPr>
          <p:cNvPr id="3" name="TextBox 2"/>
          <p:cNvSpPr txBox="1"/>
          <p:nvPr/>
        </p:nvSpPr>
        <p:spPr>
          <a:xfrm>
            <a:off x="560798" y="1763485"/>
            <a:ext cx="8906541" cy="3354765"/>
          </a:xfrm>
          <a:prstGeom prst="rect">
            <a:avLst/>
          </a:prstGeom>
          <a:noFill/>
        </p:spPr>
        <p:txBody>
          <a:bodyPr wrap="none" rtlCol="0">
            <a:spAutoFit/>
          </a:bodyPr>
          <a:lstStyle/>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General </a:t>
            </a:r>
            <a:r>
              <a:rPr lang="en-US" sz="4000" dirty="0" smtClean="0">
                <a:solidFill>
                  <a:schemeClr val="bg1"/>
                </a:solidFill>
              </a:rPr>
              <a:t>Purpose compute: Basic</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General Purpose compute: Standard</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Optimized Compute</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Performance Optimized</a:t>
            </a:r>
          </a:p>
          <a:p>
            <a:pPr marL="571500" indent="-571500">
              <a:lnSpc>
                <a:spcPct val="90000"/>
              </a:lnSpc>
              <a:spcBef>
                <a:spcPct val="20000"/>
              </a:spcBef>
              <a:buSzPct val="80000"/>
              <a:buFont typeface="Arial" panose="020B0604020202020204" pitchFamily="34" charset="0"/>
              <a:buChar char="•"/>
            </a:pPr>
            <a:r>
              <a:rPr lang="en-US" sz="4000" dirty="0">
                <a:solidFill>
                  <a:schemeClr val="bg1"/>
                </a:solidFill>
              </a:rPr>
              <a:t>Network Optimized</a:t>
            </a:r>
          </a:p>
        </p:txBody>
      </p:sp>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16014179"/>
              </p:ext>
            </p:extLst>
          </p:nvPr>
        </p:nvGraphicFramePr>
        <p:xfrm>
          <a:off x="544470" y="2462438"/>
          <a:ext cx="10640604" cy="4070652"/>
        </p:xfrm>
        <a:graphic>
          <a:graphicData uri="http://schemas.openxmlformats.org/drawingml/2006/table">
            <a:tbl>
              <a:tblPr firstRow="1" bandRow="1">
                <a:tableStyleId>{073A0DAA-6AF3-43AB-8588-CEC1D06C72B9}</a:tableStyleId>
              </a:tblPr>
              <a:tblGrid>
                <a:gridCol w="2660151">
                  <a:extLst>
                    <a:ext uri="{9D8B030D-6E8A-4147-A177-3AD203B41FA5}">
                      <a16:colId xmlns:a16="http://schemas.microsoft.com/office/drawing/2014/main" xmlns="" val="20000"/>
                    </a:ext>
                  </a:extLst>
                </a:gridCol>
                <a:gridCol w="2660151">
                  <a:extLst>
                    <a:ext uri="{9D8B030D-6E8A-4147-A177-3AD203B41FA5}">
                      <a16:colId xmlns:a16="http://schemas.microsoft.com/office/drawing/2014/main" xmlns="" val="20001"/>
                    </a:ext>
                  </a:extLst>
                </a:gridCol>
                <a:gridCol w="2660151">
                  <a:extLst>
                    <a:ext uri="{9D8B030D-6E8A-4147-A177-3AD203B41FA5}">
                      <a16:colId xmlns:a16="http://schemas.microsoft.com/office/drawing/2014/main" xmlns="" val="20002"/>
                    </a:ext>
                  </a:extLst>
                </a:gridCol>
                <a:gridCol w="2660151">
                  <a:extLst>
                    <a:ext uri="{9D8B030D-6E8A-4147-A177-3AD203B41FA5}">
                      <a16:colId xmlns:a16="http://schemas.microsoft.com/office/drawing/2014/main" xmlns="" val="20003"/>
                    </a:ext>
                  </a:extLst>
                </a:gridCol>
              </a:tblGrid>
              <a:tr h="678442">
                <a:tc>
                  <a:txBody>
                    <a:bodyPr/>
                    <a:lstStyle/>
                    <a:p>
                      <a:r>
                        <a:rPr lang="en-US" sz="2800" dirty="0"/>
                        <a:t>Instance</a:t>
                      </a:r>
                      <a:endParaRPr lang="en-US" sz="2800" dirty="0">
                        <a:solidFill>
                          <a:schemeClr val="bg1"/>
                        </a:solidFill>
                      </a:endParaRPr>
                    </a:p>
                  </a:txBody>
                  <a:tcPr marL="12485" marR="12485" marT="6242" marB="6242" anchor="ctr"/>
                </a:tc>
                <a:tc>
                  <a:txBody>
                    <a:bodyPr/>
                    <a:lstStyle/>
                    <a:p>
                      <a:r>
                        <a:rPr lang="en-US" sz="2800"/>
                        <a:t>Cores</a:t>
                      </a:r>
                      <a:endParaRPr lang="en-US" sz="2800">
                        <a:solidFill>
                          <a:schemeClr val="bg1"/>
                        </a:solidFill>
                      </a:endParaRPr>
                    </a:p>
                  </a:txBody>
                  <a:tcPr marL="12485" marR="12485" marT="6242" marB="6242" anchor="ctr"/>
                </a:tc>
                <a:tc>
                  <a:txBody>
                    <a:bodyPr/>
                    <a:lstStyle/>
                    <a:p>
                      <a:r>
                        <a:rPr lang="en-US" sz="2800"/>
                        <a:t>RAM</a:t>
                      </a:r>
                      <a:endParaRPr lang="en-US" sz="2800">
                        <a:solidFill>
                          <a:schemeClr val="bg1"/>
                        </a:solidFill>
                      </a:endParaRPr>
                    </a:p>
                  </a:txBody>
                  <a:tcPr marL="12485" marR="12485" marT="6242" marB="6242" anchor="ctr"/>
                </a:tc>
                <a:tc>
                  <a:txBody>
                    <a:bodyPr/>
                    <a:lstStyle/>
                    <a:p>
                      <a:r>
                        <a:rPr lang="en-US" sz="2800"/>
                        <a:t>Disk sizes</a:t>
                      </a:r>
                      <a:endParaRPr lang="en-US" sz="2800">
                        <a:solidFill>
                          <a:schemeClr val="bg1"/>
                        </a:solidFill>
                      </a:endParaRPr>
                    </a:p>
                  </a:txBody>
                  <a:tcPr marL="12485" marR="12485" marT="6242" marB="6242" anchor="ctr"/>
                </a:tc>
                <a:extLst>
                  <a:ext uri="{0D108BD9-81ED-4DB2-BD59-A6C34878D82A}">
                    <a16:rowId xmlns:a16="http://schemas.microsoft.com/office/drawing/2014/main" xmlns="" val="10000"/>
                  </a:ext>
                </a:extLst>
              </a:tr>
              <a:tr h="678442">
                <a:tc>
                  <a:txBody>
                    <a:bodyPr/>
                    <a:lstStyle/>
                    <a:p>
                      <a:r>
                        <a:rPr lang="en-US" sz="2800" dirty="0"/>
                        <a:t>A0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0.75 GB</a:t>
                      </a:r>
                      <a:endParaRPr lang="en-US" sz="2800" dirty="0">
                        <a:solidFill>
                          <a:schemeClr val="bg1"/>
                        </a:solidFill>
                      </a:endParaRPr>
                    </a:p>
                  </a:txBody>
                  <a:tcPr marL="12485" marR="12485" marT="6242" marB="6242" anchor="ctr"/>
                </a:tc>
                <a:tc>
                  <a:txBody>
                    <a:bodyPr/>
                    <a:lstStyle/>
                    <a:p>
                      <a:r>
                        <a:rPr lang="en-US" sz="2800"/>
                        <a:t>20 GB</a:t>
                      </a:r>
                      <a:endParaRPr lang="en-US" sz="2800">
                        <a:solidFill>
                          <a:schemeClr val="bg1"/>
                        </a:solidFill>
                      </a:endParaRPr>
                    </a:p>
                  </a:txBody>
                  <a:tcPr marL="12485" marR="12485" marT="6242" marB="6242" anchor="ctr"/>
                </a:tc>
                <a:extLst>
                  <a:ext uri="{0D108BD9-81ED-4DB2-BD59-A6C34878D82A}">
                    <a16:rowId xmlns:a16="http://schemas.microsoft.com/office/drawing/2014/main" xmlns="" val="10001"/>
                  </a:ext>
                </a:extLst>
              </a:tr>
              <a:tr h="678442">
                <a:tc>
                  <a:txBody>
                    <a:bodyPr/>
                    <a:lstStyle/>
                    <a:p>
                      <a:r>
                        <a:rPr lang="en-US" sz="2800" dirty="0"/>
                        <a:t>A1 </a:t>
                      </a:r>
                      <a:endParaRPr lang="en-US" sz="2800" dirty="0">
                        <a:solidFill>
                          <a:schemeClr val="bg1"/>
                        </a:solidFill>
                      </a:endParaRPr>
                    </a:p>
                  </a:txBody>
                  <a:tcPr marL="12485" marR="12485" marT="6242" marB="6242" anchor="ctr"/>
                </a:tc>
                <a:tc>
                  <a:txBody>
                    <a:bodyPr/>
                    <a:lstStyle/>
                    <a:p>
                      <a:r>
                        <a:rPr lang="en-US" sz="2800"/>
                        <a:t>1</a:t>
                      </a:r>
                      <a:endParaRPr lang="en-US" sz="2800">
                        <a:solidFill>
                          <a:schemeClr val="bg1"/>
                        </a:solidFill>
                      </a:endParaRPr>
                    </a:p>
                  </a:txBody>
                  <a:tcPr marL="12485" marR="12485" marT="6242" marB="6242" anchor="ctr"/>
                </a:tc>
                <a:tc>
                  <a:txBody>
                    <a:bodyPr/>
                    <a:lstStyle/>
                    <a:p>
                      <a:r>
                        <a:rPr lang="en-US" sz="2800" dirty="0"/>
                        <a:t>1.75 GB</a:t>
                      </a:r>
                      <a:endParaRPr lang="en-US" sz="2800" dirty="0">
                        <a:solidFill>
                          <a:schemeClr val="bg1"/>
                        </a:solidFill>
                      </a:endParaRPr>
                    </a:p>
                  </a:txBody>
                  <a:tcPr marL="12485" marR="12485" marT="6242" marB="6242" anchor="ctr"/>
                </a:tc>
                <a:tc>
                  <a:txBody>
                    <a:bodyPr/>
                    <a:lstStyle/>
                    <a:p>
                      <a:r>
                        <a:rPr lang="en-US" sz="2800"/>
                        <a:t>40 GB</a:t>
                      </a:r>
                      <a:endParaRPr lang="en-US" sz="2800">
                        <a:solidFill>
                          <a:schemeClr val="bg1"/>
                        </a:solidFill>
                      </a:endParaRPr>
                    </a:p>
                  </a:txBody>
                  <a:tcPr marL="12485" marR="12485" marT="6242" marB="6242" anchor="ctr"/>
                </a:tc>
                <a:extLst>
                  <a:ext uri="{0D108BD9-81ED-4DB2-BD59-A6C34878D82A}">
                    <a16:rowId xmlns:a16="http://schemas.microsoft.com/office/drawing/2014/main" xmlns="" val="10002"/>
                  </a:ext>
                </a:extLst>
              </a:tr>
              <a:tr h="678442">
                <a:tc>
                  <a:txBody>
                    <a:bodyPr/>
                    <a:lstStyle/>
                    <a:p>
                      <a:r>
                        <a:rPr lang="en-US" sz="2800"/>
                        <a:t>A2 </a:t>
                      </a:r>
                      <a:endParaRPr lang="en-US" sz="2800">
                        <a:solidFill>
                          <a:schemeClr val="bg1"/>
                        </a:solidFill>
                      </a:endParaRPr>
                    </a:p>
                  </a:txBody>
                  <a:tcPr marL="12485" marR="12485" marT="6242" marB="6242" anchor="ctr"/>
                </a:tc>
                <a:tc>
                  <a:txBody>
                    <a:bodyPr/>
                    <a:lstStyle/>
                    <a:p>
                      <a:r>
                        <a:rPr lang="en-US" sz="2800"/>
                        <a:t>2</a:t>
                      </a:r>
                      <a:endParaRPr lang="en-US" sz="2800">
                        <a:solidFill>
                          <a:schemeClr val="bg1"/>
                        </a:solidFill>
                      </a:endParaRPr>
                    </a:p>
                  </a:txBody>
                  <a:tcPr marL="12485" marR="12485" marT="6242" marB="6242" anchor="ctr"/>
                </a:tc>
                <a:tc>
                  <a:txBody>
                    <a:bodyPr/>
                    <a:lstStyle/>
                    <a:p>
                      <a:r>
                        <a:rPr lang="en-US" sz="2800"/>
                        <a:t>3.5 GB</a:t>
                      </a:r>
                      <a:endParaRPr lang="en-US" sz="2800">
                        <a:solidFill>
                          <a:schemeClr val="bg1"/>
                        </a:solidFill>
                      </a:endParaRPr>
                    </a:p>
                  </a:txBody>
                  <a:tcPr marL="12485" marR="12485" marT="6242" marB="6242" anchor="ctr"/>
                </a:tc>
                <a:tc>
                  <a:txBody>
                    <a:bodyPr/>
                    <a:lstStyle/>
                    <a:p>
                      <a:r>
                        <a:rPr lang="en-US" sz="2800"/>
                        <a:t>60 GB</a:t>
                      </a:r>
                      <a:endParaRPr lang="en-US" sz="2800">
                        <a:solidFill>
                          <a:schemeClr val="bg1"/>
                        </a:solidFill>
                      </a:endParaRPr>
                    </a:p>
                  </a:txBody>
                  <a:tcPr marL="12485" marR="12485" marT="6242" marB="6242" anchor="ctr"/>
                </a:tc>
                <a:extLst>
                  <a:ext uri="{0D108BD9-81ED-4DB2-BD59-A6C34878D82A}">
                    <a16:rowId xmlns:a16="http://schemas.microsoft.com/office/drawing/2014/main" xmlns="" val="10003"/>
                  </a:ext>
                </a:extLst>
              </a:tr>
              <a:tr h="678442">
                <a:tc>
                  <a:txBody>
                    <a:bodyPr/>
                    <a:lstStyle/>
                    <a:p>
                      <a:r>
                        <a:rPr lang="en-US" sz="2800"/>
                        <a:t>A3 </a:t>
                      </a:r>
                      <a:endParaRPr lang="en-US" sz="2800">
                        <a:solidFill>
                          <a:schemeClr val="bg1"/>
                        </a:solidFill>
                      </a:endParaRPr>
                    </a:p>
                  </a:txBody>
                  <a:tcPr marL="12485" marR="12485" marT="6242" marB="6242" anchor="ctr"/>
                </a:tc>
                <a:tc>
                  <a:txBody>
                    <a:bodyPr/>
                    <a:lstStyle/>
                    <a:p>
                      <a:r>
                        <a:rPr lang="en-US" sz="2800"/>
                        <a:t>4</a:t>
                      </a:r>
                      <a:endParaRPr lang="en-US" sz="2800">
                        <a:solidFill>
                          <a:schemeClr val="bg1"/>
                        </a:solidFill>
                      </a:endParaRPr>
                    </a:p>
                  </a:txBody>
                  <a:tcPr marL="12485" marR="12485" marT="6242" marB="6242" anchor="ctr"/>
                </a:tc>
                <a:tc>
                  <a:txBody>
                    <a:bodyPr/>
                    <a:lstStyle/>
                    <a:p>
                      <a:r>
                        <a:rPr lang="en-US" sz="2800"/>
                        <a:t>7 GB</a:t>
                      </a:r>
                      <a:endParaRPr lang="en-US" sz="2800">
                        <a:solidFill>
                          <a:schemeClr val="bg1"/>
                        </a:solidFill>
                      </a:endParaRPr>
                    </a:p>
                  </a:txBody>
                  <a:tcPr marL="12485" marR="12485" marT="6242" marB="6242" anchor="ctr"/>
                </a:tc>
                <a:tc>
                  <a:txBody>
                    <a:bodyPr/>
                    <a:lstStyle/>
                    <a:p>
                      <a:r>
                        <a:rPr lang="en-US" sz="2800"/>
                        <a:t>120 GB</a:t>
                      </a:r>
                      <a:endParaRPr lang="en-US" sz="2800">
                        <a:solidFill>
                          <a:schemeClr val="bg1"/>
                        </a:solidFill>
                      </a:endParaRPr>
                    </a:p>
                  </a:txBody>
                  <a:tcPr marL="12485" marR="12485" marT="6242" marB="6242" anchor="ctr"/>
                </a:tc>
                <a:extLst>
                  <a:ext uri="{0D108BD9-81ED-4DB2-BD59-A6C34878D82A}">
                    <a16:rowId xmlns:a16="http://schemas.microsoft.com/office/drawing/2014/main" xmlns="" val="10004"/>
                  </a:ext>
                </a:extLst>
              </a:tr>
              <a:tr h="678442">
                <a:tc>
                  <a:txBody>
                    <a:bodyPr/>
                    <a:lstStyle/>
                    <a:p>
                      <a:r>
                        <a:rPr lang="en-US" sz="2800" dirty="0"/>
                        <a:t>A4 </a:t>
                      </a:r>
                      <a:endParaRPr lang="en-US" sz="2800" dirty="0">
                        <a:solidFill>
                          <a:schemeClr val="bg1"/>
                        </a:solidFill>
                      </a:endParaRPr>
                    </a:p>
                  </a:txBody>
                  <a:tcPr marL="12485" marR="12485" marT="6242" marB="6242" anchor="ctr"/>
                </a:tc>
                <a:tc>
                  <a:txBody>
                    <a:bodyPr/>
                    <a:lstStyle/>
                    <a:p>
                      <a:r>
                        <a:rPr lang="en-US" sz="2800" dirty="0"/>
                        <a:t>8</a:t>
                      </a:r>
                      <a:endParaRPr lang="en-US" sz="2800" dirty="0">
                        <a:solidFill>
                          <a:schemeClr val="bg1"/>
                        </a:solidFill>
                      </a:endParaRPr>
                    </a:p>
                  </a:txBody>
                  <a:tcPr marL="12485" marR="12485" marT="6242" marB="6242" anchor="ctr"/>
                </a:tc>
                <a:tc>
                  <a:txBody>
                    <a:bodyPr/>
                    <a:lstStyle/>
                    <a:p>
                      <a:r>
                        <a:rPr lang="en-US" sz="2800"/>
                        <a:t>14 GB</a:t>
                      </a:r>
                      <a:endParaRPr lang="en-US" sz="2800">
                        <a:solidFill>
                          <a:schemeClr val="bg1"/>
                        </a:solidFill>
                      </a:endParaRPr>
                    </a:p>
                  </a:txBody>
                  <a:tcPr marL="12485" marR="12485" marT="6242" marB="6242" anchor="ctr"/>
                </a:tc>
                <a:tc>
                  <a:txBody>
                    <a:bodyPr/>
                    <a:lstStyle/>
                    <a:p>
                      <a:r>
                        <a:rPr lang="en-US" sz="2800" dirty="0"/>
                        <a:t>240 GB</a:t>
                      </a:r>
                      <a:endParaRPr lang="en-US" sz="2800" dirty="0">
                        <a:solidFill>
                          <a:schemeClr val="bg1"/>
                        </a:solidFill>
                      </a:endParaRPr>
                    </a:p>
                  </a:txBody>
                  <a:tcPr marL="12485" marR="12485" marT="6242" marB="6242" anchor="ctr"/>
                </a:tc>
                <a:extLst>
                  <a:ext uri="{0D108BD9-81ED-4DB2-BD59-A6C34878D82A}">
                    <a16:rowId xmlns:a16="http://schemas.microsoft.com/office/drawing/2014/main" xmlns="" val="10005"/>
                  </a:ext>
                </a:extLst>
              </a:tr>
            </a:tbl>
          </a:graphicData>
        </a:graphic>
      </p:graphicFrame>
      <p:sp>
        <p:nvSpPr>
          <p:cNvPr id="4" name="Rectangle 1"/>
          <p:cNvSpPr>
            <a:spLocks noChangeArrowheads="1"/>
          </p:cNvSpPr>
          <p:nvPr/>
        </p:nvSpPr>
        <p:spPr bwMode="auto">
          <a:xfrm>
            <a:off x="511813" y="201673"/>
            <a:ext cx="10950845" cy="234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i="0" u="none" strike="noStrike" cap="none" normalizeH="0" baseline="0" dirty="0" smtClean="0">
                <a:ln>
                  <a:noFill/>
                </a:ln>
                <a:solidFill>
                  <a:srgbClr val="FFFFFF"/>
                </a:solidFill>
                <a:effectLst/>
              </a:rPr>
              <a:t>General purpose compute: Basic tier</a:t>
            </a:r>
          </a:p>
          <a:p>
            <a:pPr lvl="0" eaLnBrk="0" fontAlgn="base" hangingPunct="0">
              <a:spcBef>
                <a:spcPct val="0"/>
              </a:spcBef>
              <a:spcAft>
                <a:spcPct val="0"/>
              </a:spcAft>
            </a:pPr>
            <a:r>
              <a:rPr lang="en-US" sz="2800" dirty="0"/>
              <a:t>An economical option for development workloads, test servers, and other applications that don't require load balancing, auto-scaling, or memory-intensive virtual machines.</a:t>
            </a:r>
            <a:endParaRPr kumimoji="0" lang="en-US" altLang="en-US" sz="2800" i="0" u="none" strike="noStrike" cap="none" normalizeH="0" baseline="0" dirty="0" smtClean="0">
              <a:ln>
                <a:noFill/>
              </a:ln>
              <a:solidFill>
                <a:srgbClr val="FFFFF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720980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195397"/>
            <a:ext cx="11079822" cy="1225188"/>
          </a:xfrm>
        </p:spPr>
        <p:txBody>
          <a:bodyPr>
            <a:normAutofit fontScale="90000"/>
          </a:bodyPr>
          <a:lstStyle/>
          <a:p>
            <a:r>
              <a:rPr lang="en-US" sz="4900" dirty="0"/>
              <a:t>General purpose </a:t>
            </a:r>
            <a:r>
              <a:rPr lang="en-US" sz="4900" dirty="0" smtClean="0"/>
              <a:t>compute: Standard </a:t>
            </a:r>
            <a:r>
              <a:rPr lang="en-US" sz="4900" dirty="0"/>
              <a:t>tier</a:t>
            </a:r>
            <a:r>
              <a:rPr lang="en-US" sz="3600" b="1" dirty="0"/>
              <a:t/>
            </a:r>
            <a:br>
              <a:rPr lang="en-US" sz="3600" b="1" dirty="0"/>
            </a:br>
            <a:r>
              <a:rPr lang="en-US" sz="3600" dirty="0">
                <a:solidFill>
                  <a:schemeClr val="tx1"/>
                </a:solidFill>
              </a:rPr>
              <a:t>Offers the most flexibility. Supports all virtual machine configurations and </a:t>
            </a:r>
            <a:r>
              <a:rPr lang="en-US" sz="3600" dirty="0" smtClean="0">
                <a:solidFill>
                  <a:schemeClr val="tx1"/>
                </a:solidFill>
              </a:rPr>
              <a:t>features</a:t>
            </a:r>
            <a:r>
              <a:rPr lang="en-US" sz="3100" dirty="0"/>
              <a:t/>
            </a:r>
            <a:br>
              <a:rPr lang="en-US" sz="3100" dirty="0"/>
            </a:br>
            <a:endParaRPr lang="en-US" sz="3100" dirty="0"/>
          </a:p>
        </p:txBody>
      </p:sp>
      <p:graphicFrame>
        <p:nvGraphicFramePr>
          <p:cNvPr id="3" name="Table 2"/>
          <p:cNvGraphicFramePr>
            <a:graphicFrameLocks noGrp="1"/>
          </p:cNvGraphicFramePr>
          <p:nvPr>
            <p:extLst>
              <p:ext uri="{D42A27DB-BD31-4B8C-83A1-F6EECF244321}">
                <p14:modId xmlns:p14="http://schemas.microsoft.com/office/powerpoint/2010/main" val="1023457293"/>
              </p:ext>
            </p:extLst>
          </p:nvPr>
        </p:nvGraphicFramePr>
        <p:xfrm>
          <a:off x="560798" y="1856799"/>
          <a:ext cx="11079824" cy="4759992"/>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xmlns="" val="20000"/>
                    </a:ext>
                  </a:extLst>
                </a:gridCol>
                <a:gridCol w="2769956">
                  <a:extLst>
                    <a:ext uri="{9D8B030D-6E8A-4147-A177-3AD203B41FA5}">
                      <a16:colId xmlns:a16="http://schemas.microsoft.com/office/drawing/2014/main" xmlns="" val="20001"/>
                    </a:ext>
                  </a:extLst>
                </a:gridCol>
                <a:gridCol w="2769956">
                  <a:extLst>
                    <a:ext uri="{9D8B030D-6E8A-4147-A177-3AD203B41FA5}">
                      <a16:colId xmlns:a16="http://schemas.microsoft.com/office/drawing/2014/main" xmlns="" val="20002"/>
                    </a:ext>
                  </a:extLst>
                </a:gridCol>
                <a:gridCol w="2769956">
                  <a:extLst>
                    <a:ext uri="{9D8B030D-6E8A-4147-A177-3AD203B41FA5}">
                      <a16:colId xmlns:a16="http://schemas.microsoft.com/office/drawing/2014/main" xmlns="" val="20003"/>
                    </a:ext>
                  </a:extLst>
                </a:gridCol>
              </a:tblGrid>
              <a:tr h="528888">
                <a:tc>
                  <a:txBody>
                    <a:bodyPr/>
                    <a:lstStyle/>
                    <a:p>
                      <a:r>
                        <a:rPr lang="en-US" sz="2800" dirty="0"/>
                        <a:t>Instance</a:t>
                      </a:r>
                    </a:p>
                  </a:txBody>
                  <a:tcPr marL="7478" marR="7478" marT="3739" marB="3739" anchor="ctr"/>
                </a:tc>
                <a:tc>
                  <a:txBody>
                    <a:bodyPr/>
                    <a:lstStyle/>
                    <a:p>
                      <a:r>
                        <a:rPr lang="en-US" sz="2800"/>
                        <a:t>Cores</a:t>
                      </a:r>
                    </a:p>
                  </a:txBody>
                  <a:tcPr marL="7478" marR="7478" marT="3739" marB="3739" anchor="ctr"/>
                </a:tc>
                <a:tc>
                  <a:txBody>
                    <a:bodyPr/>
                    <a:lstStyle/>
                    <a:p>
                      <a:r>
                        <a:rPr lang="en-US" sz="2800"/>
                        <a:t>RAM</a:t>
                      </a:r>
                    </a:p>
                  </a:txBody>
                  <a:tcPr marL="7478" marR="7478" marT="3739" marB="3739" anchor="ctr"/>
                </a:tc>
                <a:tc>
                  <a:txBody>
                    <a:bodyPr/>
                    <a:lstStyle/>
                    <a:p>
                      <a:r>
                        <a:rPr lang="en-US" sz="2800"/>
                        <a:t>Disk sizes</a:t>
                      </a:r>
                    </a:p>
                  </a:txBody>
                  <a:tcPr marL="7478" marR="7478" marT="3739" marB="3739" anchor="ctr"/>
                </a:tc>
                <a:extLst>
                  <a:ext uri="{0D108BD9-81ED-4DB2-BD59-A6C34878D82A}">
                    <a16:rowId xmlns:a16="http://schemas.microsoft.com/office/drawing/2014/main" xmlns="" val="10000"/>
                  </a:ext>
                </a:extLst>
              </a:tr>
              <a:tr h="528888">
                <a:tc>
                  <a:txBody>
                    <a:bodyPr/>
                    <a:lstStyle/>
                    <a:p>
                      <a:r>
                        <a:rPr lang="en-US" sz="2800" dirty="0"/>
                        <a:t>A0 </a:t>
                      </a:r>
                    </a:p>
                  </a:txBody>
                  <a:tcPr marL="7478" marR="7478" marT="3739" marB="3739" anchor="ctr"/>
                </a:tc>
                <a:tc>
                  <a:txBody>
                    <a:bodyPr/>
                    <a:lstStyle/>
                    <a:p>
                      <a:r>
                        <a:rPr lang="en-US" sz="2800"/>
                        <a:t>1</a:t>
                      </a:r>
                    </a:p>
                  </a:txBody>
                  <a:tcPr marL="7478" marR="7478" marT="3739" marB="3739" anchor="ctr"/>
                </a:tc>
                <a:tc>
                  <a:txBody>
                    <a:bodyPr/>
                    <a:lstStyle/>
                    <a:p>
                      <a:r>
                        <a:rPr lang="en-US" sz="2800"/>
                        <a:t>0.75 GB</a:t>
                      </a:r>
                    </a:p>
                  </a:txBody>
                  <a:tcPr marL="7478" marR="7478" marT="3739" marB="3739" anchor="ctr"/>
                </a:tc>
                <a:tc>
                  <a:txBody>
                    <a:bodyPr/>
                    <a:lstStyle/>
                    <a:p>
                      <a:r>
                        <a:rPr lang="en-US" sz="2800"/>
                        <a:t>20 GB</a:t>
                      </a:r>
                    </a:p>
                  </a:txBody>
                  <a:tcPr marL="7478" marR="7478" marT="3739" marB="3739" anchor="ctr"/>
                </a:tc>
                <a:extLst>
                  <a:ext uri="{0D108BD9-81ED-4DB2-BD59-A6C34878D82A}">
                    <a16:rowId xmlns:a16="http://schemas.microsoft.com/office/drawing/2014/main" xmlns="" val="10001"/>
                  </a:ext>
                </a:extLst>
              </a:tr>
              <a:tr h="528888">
                <a:tc>
                  <a:txBody>
                    <a:bodyPr/>
                    <a:lstStyle/>
                    <a:p>
                      <a:r>
                        <a:rPr lang="en-US" sz="2800"/>
                        <a:t>A1 </a:t>
                      </a:r>
                    </a:p>
                  </a:txBody>
                  <a:tcPr marL="7478" marR="7478" marT="3739" marB="3739" anchor="ctr"/>
                </a:tc>
                <a:tc>
                  <a:txBody>
                    <a:bodyPr/>
                    <a:lstStyle/>
                    <a:p>
                      <a:r>
                        <a:rPr lang="en-US" sz="2800"/>
                        <a:t>1</a:t>
                      </a:r>
                    </a:p>
                  </a:txBody>
                  <a:tcPr marL="7478" marR="7478" marT="3739" marB="3739" anchor="ctr"/>
                </a:tc>
                <a:tc>
                  <a:txBody>
                    <a:bodyPr/>
                    <a:lstStyle/>
                    <a:p>
                      <a:r>
                        <a:rPr lang="en-US" sz="2800"/>
                        <a:t>1.75 GB</a:t>
                      </a:r>
                    </a:p>
                  </a:txBody>
                  <a:tcPr marL="7478" marR="7478" marT="3739" marB="3739" anchor="ctr"/>
                </a:tc>
                <a:tc>
                  <a:txBody>
                    <a:bodyPr/>
                    <a:lstStyle/>
                    <a:p>
                      <a:r>
                        <a:rPr lang="en-US" sz="2800"/>
                        <a:t>70 GB</a:t>
                      </a:r>
                    </a:p>
                  </a:txBody>
                  <a:tcPr marL="7478" marR="7478" marT="3739" marB="3739" anchor="ctr"/>
                </a:tc>
                <a:extLst>
                  <a:ext uri="{0D108BD9-81ED-4DB2-BD59-A6C34878D82A}">
                    <a16:rowId xmlns:a16="http://schemas.microsoft.com/office/drawing/2014/main" xmlns="" val="10002"/>
                  </a:ext>
                </a:extLst>
              </a:tr>
              <a:tr h="528888">
                <a:tc>
                  <a:txBody>
                    <a:bodyPr/>
                    <a:lstStyle/>
                    <a:p>
                      <a:r>
                        <a:rPr lang="en-US" sz="2800"/>
                        <a:t>A2 </a:t>
                      </a:r>
                    </a:p>
                  </a:txBody>
                  <a:tcPr marL="7478" marR="7478" marT="3739" marB="3739" anchor="ctr"/>
                </a:tc>
                <a:tc>
                  <a:txBody>
                    <a:bodyPr/>
                    <a:lstStyle/>
                    <a:p>
                      <a:r>
                        <a:rPr lang="en-US" sz="2800" dirty="0"/>
                        <a:t>2</a:t>
                      </a:r>
                    </a:p>
                  </a:txBody>
                  <a:tcPr marL="7478" marR="7478" marT="3739" marB="3739" anchor="ctr"/>
                </a:tc>
                <a:tc>
                  <a:txBody>
                    <a:bodyPr/>
                    <a:lstStyle/>
                    <a:p>
                      <a:r>
                        <a:rPr lang="en-US" sz="2800"/>
                        <a:t>3.5 GB</a:t>
                      </a:r>
                    </a:p>
                  </a:txBody>
                  <a:tcPr marL="7478" marR="7478" marT="3739" marB="3739" anchor="ctr"/>
                </a:tc>
                <a:tc>
                  <a:txBody>
                    <a:bodyPr/>
                    <a:lstStyle/>
                    <a:p>
                      <a:r>
                        <a:rPr lang="en-US" sz="2800"/>
                        <a:t>135 GB</a:t>
                      </a:r>
                    </a:p>
                  </a:txBody>
                  <a:tcPr marL="7478" marR="7478" marT="3739" marB="3739" anchor="ctr"/>
                </a:tc>
                <a:extLst>
                  <a:ext uri="{0D108BD9-81ED-4DB2-BD59-A6C34878D82A}">
                    <a16:rowId xmlns:a16="http://schemas.microsoft.com/office/drawing/2014/main" xmlns="" val="10003"/>
                  </a:ext>
                </a:extLst>
              </a:tr>
              <a:tr h="528888">
                <a:tc>
                  <a:txBody>
                    <a:bodyPr/>
                    <a:lstStyle/>
                    <a:p>
                      <a:r>
                        <a:rPr lang="en-US" sz="2800"/>
                        <a:t>A3 </a:t>
                      </a:r>
                    </a:p>
                  </a:txBody>
                  <a:tcPr marL="7478" marR="7478" marT="3739" marB="3739" anchor="ctr"/>
                </a:tc>
                <a:tc>
                  <a:txBody>
                    <a:bodyPr/>
                    <a:lstStyle/>
                    <a:p>
                      <a:r>
                        <a:rPr lang="en-US" sz="2800" dirty="0"/>
                        <a:t>4</a:t>
                      </a:r>
                    </a:p>
                  </a:txBody>
                  <a:tcPr marL="7478" marR="7478" marT="3739" marB="3739" anchor="ctr"/>
                </a:tc>
                <a:tc>
                  <a:txBody>
                    <a:bodyPr/>
                    <a:lstStyle/>
                    <a:p>
                      <a:r>
                        <a:rPr lang="en-US" sz="2800" dirty="0"/>
                        <a:t>7 GB</a:t>
                      </a:r>
                    </a:p>
                  </a:txBody>
                  <a:tcPr marL="7478" marR="7478" marT="3739" marB="3739" anchor="ctr"/>
                </a:tc>
                <a:tc>
                  <a:txBody>
                    <a:bodyPr/>
                    <a:lstStyle/>
                    <a:p>
                      <a:r>
                        <a:rPr lang="en-US" sz="2800"/>
                        <a:t>285 GB</a:t>
                      </a:r>
                    </a:p>
                  </a:txBody>
                  <a:tcPr marL="7478" marR="7478" marT="3739" marB="3739" anchor="ctr"/>
                </a:tc>
                <a:extLst>
                  <a:ext uri="{0D108BD9-81ED-4DB2-BD59-A6C34878D82A}">
                    <a16:rowId xmlns:a16="http://schemas.microsoft.com/office/drawing/2014/main" xmlns="" val="10004"/>
                  </a:ext>
                </a:extLst>
              </a:tr>
              <a:tr h="528888">
                <a:tc>
                  <a:txBody>
                    <a:bodyPr/>
                    <a:lstStyle/>
                    <a:p>
                      <a:r>
                        <a:rPr lang="en-US" sz="2800"/>
                        <a:t>A4 </a:t>
                      </a:r>
                    </a:p>
                  </a:txBody>
                  <a:tcPr marL="7478" marR="7478" marT="3739" marB="3739" anchor="ctr"/>
                </a:tc>
                <a:tc>
                  <a:txBody>
                    <a:bodyPr/>
                    <a:lstStyle/>
                    <a:p>
                      <a:r>
                        <a:rPr lang="en-US" sz="2800"/>
                        <a:t>8</a:t>
                      </a:r>
                    </a:p>
                  </a:txBody>
                  <a:tcPr marL="7478" marR="7478" marT="3739" marB="3739" anchor="ctr"/>
                </a:tc>
                <a:tc>
                  <a:txBody>
                    <a:bodyPr/>
                    <a:lstStyle/>
                    <a:p>
                      <a:r>
                        <a:rPr lang="en-US" sz="2800"/>
                        <a:t>14 GB</a:t>
                      </a:r>
                    </a:p>
                  </a:txBody>
                  <a:tcPr marL="7478" marR="7478" marT="3739" marB="3739" anchor="ctr"/>
                </a:tc>
                <a:tc>
                  <a:txBody>
                    <a:bodyPr/>
                    <a:lstStyle/>
                    <a:p>
                      <a:r>
                        <a:rPr lang="en-US" sz="2800" dirty="0"/>
                        <a:t>605 GB</a:t>
                      </a:r>
                    </a:p>
                  </a:txBody>
                  <a:tcPr marL="7478" marR="7478" marT="3739" marB="3739" anchor="ctr"/>
                </a:tc>
                <a:extLst>
                  <a:ext uri="{0D108BD9-81ED-4DB2-BD59-A6C34878D82A}">
                    <a16:rowId xmlns:a16="http://schemas.microsoft.com/office/drawing/2014/main" xmlns="" val="10005"/>
                  </a:ext>
                </a:extLst>
              </a:tr>
              <a:tr h="528888">
                <a:tc>
                  <a:txBody>
                    <a:bodyPr/>
                    <a:lstStyle/>
                    <a:p>
                      <a:r>
                        <a:rPr lang="en-US" sz="2800"/>
                        <a:t>A5 </a:t>
                      </a:r>
                    </a:p>
                  </a:txBody>
                  <a:tcPr marL="7478" marR="7478" marT="3739" marB="3739" anchor="ctr"/>
                </a:tc>
                <a:tc>
                  <a:txBody>
                    <a:bodyPr/>
                    <a:lstStyle/>
                    <a:p>
                      <a:r>
                        <a:rPr lang="en-US" sz="2800"/>
                        <a:t>2</a:t>
                      </a:r>
                    </a:p>
                  </a:txBody>
                  <a:tcPr marL="7478" marR="7478" marT="3739" marB="3739" anchor="ctr"/>
                </a:tc>
                <a:tc>
                  <a:txBody>
                    <a:bodyPr/>
                    <a:lstStyle/>
                    <a:p>
                      <a:r>
                        <a:rPr lang="en-US" sz="2800" dirty="0"/>
                        <a:t>14 GB</a:t>
                      </a:r>
                    </a:p>
                  </a:txBody>
                  <a:tcPr marL="7478" marR="7478" marT="3739" marB="3739" anchor="ctr"/>
                </a:tc>
                <a:tc>
                  <a:txBody>
                    <a:bodyPr/>
                    <a:lstStyle/>
                    <a:p>
                      <a:r>
                        <a:rPr lang="en-US" sz="2800"/>
                        <a:t>135 GB</a:t>
                      </a:r>
                    </a:p>
                  </a:txBody>
                  <a:tcPr marL="7478" marR="7478" marT="3739" marB="3739" anchor="ctr"/>
                </a:tc>
                <a:extLst>
                  <a:ext uri="{0D108BD9-81ED-4DB2-BD59-A6C34878D82A}">
                    <a16:rowId xmlns:a16="http://schemas.microsoft.com/office/drawing/2014/main" xmlns="" val="10006"/>
                  </a:ext>
                </a:extLst>
              </a:tr>
              <a:tr h="528888">
                <a:tc>
                  <a:txBody>
                    <a:bodyPr/>
                    <a:lstStyle/>
                    <a:p>
                      <a:r>
                        <a:rPr lang="en-US" sz="2800"/>
                        <a:t>A6 </a:t>
                      </a:r>
                    </a:p>
                  </a:txBody>
                  <a:tcPr marL="7478" marR="7478" marT="3739" marB="3739" anchor="ctr"/>
                </a:tc>
                <a:tc>
                  <a:txBody>
                    <a:bodyPr/>
                    <a:lstStyle/>
                    <a:p>
                      <a:r>
                        <a:rPr lang="en-US" sz="2800"/>
                        <a:t>4</a:t>
                      </a:r>
                    </a:p>
                  </a:txBody>
                  <a:tcPr marL="7478" marR="7478" marT="3739" marB="3739" anchor="ctr"/>
                </a:tc>
                <a:tc>
                  <a:txBody>
                    <a:bodyPr/>
                    <a:lstStyle/>
                    <a:p>
                      <a:r>
                        <a:rPr lang="en-US" sz="2800"/>
                        <a:t>28 GB</a:t>
                      </a:r>
                    </a:p>
                  </a:txBody>
                  <a:tcPr marL="7478" marR="7478" marT="3739" marB="3739" anchor="ctr"/>
                </a:tc>
                <a:tc>
                  <a:txBody>
                    <a:bodyPr/>
                    <a:lstStyle/>
                    <a:p>
                      <a:r>
                        <a:rPr lang="en-US" sz="2800"/>
                        <a:t>285 GB</a:t>
                      </a:r>
                    </a:p>
                  </a:txBody>
                  <a:tcPr marL="7478" marR="7478" marT="3739" marB="3739" anchor="ctr"/>
                </a:tc>
                <a:extLst>
                  <a:ext uri="{0D108BD9-81ED-4DB2-BD59-A6C34878D82A}">
                    <a16:rowId xmlns:a16="http://schemas.microsoft.com/office/drawing/2014/main" xmlns="" val="10007"/>
                  </a:ext>
                </a:extLst>
              </a:tr>
              <a:tr h="528888">
                <a:tc>
                  <a:txBody>
                    <a:bodyPr/>
                    <a:lstStyle/>
                    <a:p>
                      <a:r>
                        <a:rPr lang="en-US" sz="2800"/>
                        <a:t>A7 </a:t>
                      </a:r>
                    </a:p>
                  </a:txBody>
                  <a:tcPr marL="7478" marR="7478" marT="3739" marB="3739" anchor="ctr"/>
                </a:tc>
                <a:tc>
                  <a:txBody>
                    <a:bodyPr/>
                    <a:lstStyle/>
                    <a:p>
                      <a:r>
                        <a:rPr lang="en-US" sz="2800"/>
                        <a:t>8</a:t>
                      </a:r>
                    </a:p>
                  </a:txBody>
                  <a:tcPr marL="7478" marR="7478" marT="3739" marB="3739" anchor="ctr"/>
                </a:tc>
                <a:tc>
                  <a:txBody>
                    <a:bodyPr/>
                    <a:lstStyle/>
                    <a:p>
                      <a:r>
                        <a:rPr lang="en-US" sz="2800"/>
                        <a:t>56 GB</a:t>
                      </a:r>
                    </a:p>
                  </a:txBody>
                  <a:tcPr marL="7478" marR="7478" marT="3739" marB="3739" anchor="ctr"/>
                </a:tc>
                <a:tc>
                  <a:txBody>
                    <a:bodyPr/>
                    <a:lstStyle/>
                    <a:p>
                      <a:r>
                        <a:rPr lang="en-US" sz="2800" dirty="0"/>
                        <a:t>605 GB</a:t>
                      </a:r>
                    </a:p>
                  </a:txBody>
                  <a:tcPr marL="7478" marR="7478" marT="3739" marB="3739"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62009031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141" y="195398"/>
            <a:ext cx="11079822" cy="957600"/>
          </a:xfrm>
        </p:spPr>
        <p:txBody>
          <a:bodyPr>
            <a:normAutofit fontScale="90000"/>
          </a:bodyPr>
          <a:lstStyle/>
          <a:p>
            <a:r>
              <a:rPr lang="en-US" b="1" dirty="0"/>
              <a:t>Optimized </a:t>
            </a:r>
            <a:r>
              <a:rPr lang="en-US" b="1" dirty="0" smtClean="0"/>
              <a:t>compute</a:t>
            </a:r>
            <a:br>
              <a:rPr lang="en-US" b="1" dirty="0" smtClean="0"/>
            </a:br>
            <a:r>
              <a:rPr lang="en-US" sz="4000" b="1" dirty="0" smtClean="0">
                <a:solidFill>
                  <a:schemeClr val="tx1"/>
                </a:solidFill>
              </a:rPr>
              <a:t>60</a:t>
            </a:r>
            <a:r>
              <a:rPr lang="en-US" sz="4000" b="1" dirty="0">
                <a:solidFill>
                  <a:schemeClr val="tx1"/>
                </a:solidFill>
              </a:rPr>
              <a:t>% faster CPUs, more memory, and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0024642"/>
              </p:ext>
            </p:extLst>
          </p:nvPr>
        </p:nvGraphicFramePr>
        <p:xfrm>
          <a:off x="642441" y="1595541"/>
          <a:ext cx="11079824" cy="4881908"/>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xmlns="" val="20000"/>
                    </a:ext>
                  </a:extLst>
                </a:gridCol>
                <a:gridCol w="2769956">
                  <a:extLst>
                    <a:ext uri="{9D8B030D-6E8A-4147-A177-3AD203B41FA5}">
                      <a16:colId xmlns:a16="http://schemas.microsoft.com/office/drawing/2014/main" xmlns="" val="20001"/>
                    </a:ext>
                  </a:extLst>
                </a:gridCol>
                <a:gridCol w="2769956">
                  <a:extLst>
                    <a:ext uri="{9D8B030D-6E8A-4147-A177-3AD203B41FA5}">
                      <a16:colId xmlns:a16="http://schemas.microsoft.com/office/drawing/2014/main" xmlns="" val="20002"/>
                    </a:ext>
                  </a:extLst>
                </a:gridCol>
                <a:gridCol w="2769956">
                  <a:extLst>
                    <a:ext uri="{9D8B030D-6E8A-4147-A177-3AD203B41FA5}">
                      <a16:colId xmlns:a16="http://schemas.microsoft.com/office/drawing/2014/main" xmlns="" val="20003"/>
                    </a:ext>
                  </a:extLst>
                </a:gridCol>
              </a:tblGrid>
              <a:tr h="0">
                <a:tc>
                  <a:txBody>
                    <a:bodyPr/>
                    <a:lstStyle/>
                    <a:p>
                      <a:r>
                        <a:rPr lang="en-US" sz="2400"/>
                        <a:t>Instance</a:t>
                      </a:r>
                    </a:p>
                  </a:txBody>
                  <a:tcPr marL="7478" marR="7478" marT="3739" marB="3739" anchor="ctr"/>
                </a:tc>
                <a:tc>
                  <a:txBody>
                    <a:bodyPr/>
                    <a:lstStyle/>
                    <a:p>
                      <a:r>
                        <a:rPr lang="en-US" sz="2400"/>
                        <a:t>Cores</a:t>
                      </a:r>
                    </a:p>
                  </a:txBody>
                  <a:tcPr marL="7478" marR="7478" marT="3739" marB="3739" anchor="ctr"/>
                </a:tc>
                <a:tc>
                  <a:txBody>
                    <a:bodyPr/>
                    <a:lstStyle/>
                    <a:p>
                      <a:r>
                        <a:rPr lang="en-US" sz="2400"/>
                        <a:t>RAM</a:t>
                      </a:r>
                    </a:p>
                  </a:txBody>
                  <a:tcPr marL="7478" marR="7478" marT="3739" marB="3739" anchor="ctr"/>
                </a:tc>
                <a:tc>
                  <a:txBody>
                    <a:bodyPr/>
                    <a:lstStyle/>
                    <a:p>
                      <a:r>
                        <a:rPr lang="en-US" sz="2400"/>
                        <a:t>Disk sizes</a:t>
                      </a:r>
                    </a:p>
                  </a:txBody>
                  <a:tcPr marL="7478" marR="7478" marT="3739" marB="3739" anchor="ctr"/>
                </a:tc>
                <a:extLst>
                  <a:ext uri="{0D108BD9-81ED-4DB2-BD59-A6C34878D82A}">
                    <a16:rowId xmlns:a16="http://schemas.microsoft.com/office/drawing/2014/main" xmlns="" val="10000"/>
                  </a:ext>
                </a:extLst>
              </a:tr>
              <a:tr h="590776">
                <a:tc>
                  <a:txBody>
                    <a:bodyPr/>
                    <a:lstStyle/>
                    <a:p>
                      <a:r>
                        <a:rPr lang="en-US" sz="2400" dirty="0"/>
                        <a:t>D1 </a:t>
                      </a:r>
                    </a:p>
                  </a:txBody>
                  <a:tcPr marL="7478" marR="7478" marT="3739" marB="3739" anchor="ctr"/>
                </a:tc>
                <a:tc>
                  <a:txBody>
                    <a:bodyPr/>
                    <a:lstStyle/>
                    <a:p>
                      <a:r>
                        <a:rPr lang="en-US" sz="2400"/>
                        <a:t>1</a:t>
                      </a:r>
                    </a:p>
                  </a:txBody>
                  <a:tcPr marL="7478" marR="7478" marT="3739" marB="3739" anchor="ctr"/>
                </a:tc>
                <a:tc>
                  <a:txBody>
                    <a:bodyPr/>
                    <a:lstStyle/>
                    <a:p>
                      <a:r>
                        <a:rPr lang="en-US" sz="2400"/>
                        <a:t>3.5 GB</a:t>
                      </a:r>
                    </a:p>
                  </a:txBody>
                  <a:tcPr marL="7478" marR="7478" marT="3739" marB="3739" anchor="ctr"/>
                </a:tc>
                <a:tc>
                  <a:txBody>
                    <a:bodyPr/>
                    <a:lstStyle/>
                    <a:p>
                      <a:r>
                        <a:rPr lang="en-US" sz="2400"/>
                        <a:t>50 GB</a:t>
                      </a:r>
                    </a:p>
                  </a:txBody>
                  <a:tcPr marL="7478" marR="7478" marT="3739" marB="3739" anchor="ctr"/>
                </a:tc>
                <a:extLst>
                  <a:ext uri="{0D108BD9-81ED-4DB2-BD59-A6C34878D82A}">
                    <a16:rowId xmlns:a16="http://schemas.microsoft.com/office/drawing/2014/main" xmlns="" val="10001"/>
                  </a:ext>
                </a:extLst>
              </a:tr>
              <a:tr h="590776">
                <a:tc>
                  <a:txBody>
                    <a:bodyPr/>
                    <a:lstStyle/>
                    <a:p>
                      <a:r>
                        <a:rPr lang="en-US" sz="2400"/>
                        <a:t>D2 </a:t>
                      </a:r>
                    </a:p>
                  </a:txBody>
                  <a:tcPr marL="7478" marR="7478" marT="3739" marB="3739" anchor="ctr"/>
                </a:tc>
                <a:tc>
                  <a:txBody>
                    <a:bodyPr/>
                    <a:lstStyle/>
                    <a:p>
                      <a:r>
                        <a:rPr lang="en-US" sz="2400"/>
                        <a:t>2</a:t>
                      </a:r>
                    </a:p>
                  </a:txBody>
                  <a:tcPr marL="7478" marR="7478" marT="3739" marB="3739" anchor="ctr"/>
                </a:tc>
                <a:tc>
                  <a:txBody>
                    <a:bodyPr/>
                    <a:lstStyle/>
                    <a:p>
                      <a:r>
                        <a:rPr lang="en-US" sz="2400"/>
                        <a:t>7 GB</a:t>
                      </a:r>
                    </a:p>
                  </a:txBody>
                  <a:tcPr marL="7478" marR="7478" marT="3739" marB="3739" anchor="ctr"/>
                </a:tc>
                <a:tc>
                  <a:txBody>
                    <a:bodyPr/>
                    <a:lstStyle/>
                    <a:p>
                      <a:r>
                        <a:rPr lang="en-US" sz="2400"/>
                        <a:t>100 GB</a:t>
                      </a:r>
                    </a:p>
                  </a:txBody>
                  <a:tcPr marL="7478" marR="7478" marT="3739" marB="3739" anchor="ctr"/>
                </a:tc>
                <a:extLst>
                  <a:ext uri="{0D108BD9-81ED-4DB2-BD59-A6C34878D82A}">
                    <a16:rowId xmlns:a16="http://schemas.microsoft.com/office/drawing/2014/main" xmlns="" val="10002"/>
                  </a:ext>
                </a:extLst>
              </a:tr>
              <a:tr h="590776">
                <a:tc>
                  <a:txBody>
                    <a:bodyPr/>
                    <a:lstStyle/>
                    <a:p>
                      <a:r>
                        <a:rPr lang="en-US" sz="2400"/>
                        <a:t>D3 </a:t>
                      </a:r>
                    </a:p>
                  </a:txBody>
                  <a:tcPr marL="7478" marR="7478" marT="3739" marB="3739" anchor="ctr"/>
                </a:tc>
                <a:tc>
                  <a:txBody>
                    <a:bodyPr/>
                    <a:lstStyle/>
                    <a:p>
                      <a:r>
                        <a:rPr lang="en-US" sz="2400"/>
                        <a:t>4</a:t>
                      </a:r>
                    </a:p>
                  </a:txBody>
                  <a:tcPr marL="7478" marR="7478" marT="3739" marB="3739" anchor="ctr"/>
                </a:tc>
                <a:tc>
                  <a:txBody>
                    <a:bodyPr/>
                    <a:lstStyle/>
                    <a:p>
                      <a:r>
                        <a:rPr lang="en-US" sz="2400"/>
                        <a:t>14 GB</a:t>
                      </a:r>
                    </a:p>
                  </a:txBody>
                  <a:tcPr marL="7478" marR="7478" marT="3739" marB="3739" anchor="ctr"/>
                </a:tc>
                <a:tc>
                  <a:txBody>
                    <a:bodyPr/>
                    <a:lstStyle/>
                    <a:p>
                      <a:r>
                        <a:rPr lang="en-US" sz="2400"/>
                        <a:t>200 GB</a:t>
                      </a:r>
                    </a:p>
                  </a:txBody>
                  <a:tcPr marL="7478" marR="7478" marT="3739" marB="3739" anchor="ctr"/>
                </a:tc>
                <a:extLst>
                  <a:ext uri="{0D108BD9-81ED-4DB2-BD59-A6C34878D82A}">
                    <a16:rowId xmlns:a16="http://schemas.microsoft.com/office/drawing/2014/main" xmlns="" val="10003"/>
                  </a:ext>
                </a:extLst>
              </a:tr>
              <a:tr h="590776">
                <a:tc>
                  <a:txBody>
                    <a:bodyPr/>
                    <a:lstStyle/>
                    <a:p>
                      <a:r>
                        <a:rPr lang="en-US" sz="2400" dirty="0"/>
                        <a:t>D4 </a:t>
                      </a:r>
                    </a:p>
                  </a:txBody>
                  <a:tcPr marL="7478" marR="7478" marT="3739" marB="3739" anchor="ctr"/>
                </a:tc>
                <a:tc>
                  <a:txBody>
                    <a:bodyPr/>
                    <a:lstStyle/>
                    <a:p>
                      <a:r>
                        <a:rPr lang="en-US" sz="2400"/>
                        <a:t>8</a:t>
                      </a:r>
                    </a:p>
                  </a:txBody>
                  <a:tcPr marL="7478" marR="7478" marT="3739" marB="3739" anchor="ctr"/>
                </a:tc>
                <a:tc>
                  <a:txBody>
                    <a:bodyPr/>
                    <a:lstStyle/>
                    <a:p>
                      <a:r>
                        <a:rPr lang="en-US" sz="2400"/>
                        <a:t>28 GB</a:t>
                      </a:r>
                    </a:p>
                  </a:txBody>
                  <a:tcPr marL="7478" marR="7478" marT="3739" marB="3739" anchor="ctr"/>
                </a:tc>
                <a:tc>
                  <a:txBody>
                    <a:bodyPr/>
                    <a:lstStyle/>
                    <a:p>
                      <a:r>
                        <a:rPr lang="en-US" sz="2400"/>
                        <a:t>400 GB</a:t>
                      </a:r>
                    </a:p>
                  </a:txBody>
                  <a:tcPr marL="7478" marR="7478" marT="3739" marB="3739" anchor="ctr"/>
                </a:tc>
                <a:extLst>
                  <a:ext uri="{0D108BD9-81ED-4DB2-BD59-A6C34878D82A}">
                    <a16:rowId xmlns:a16="http://schemas.microsoft.com/office/drawing/2014/main" xmlns="" val="10004"/>
                  </a:ext>
                </a:extLst>
              </a:tr>
              <a:tr h="590776">
                <a:tc>
                  <a:txBody>
                    <a:bodyPr/>
                    <a:lstStyle/>
                    <a:p>
                      <a:r>
                        <a:rPr lang="en-US" sz="2400"/>
                        <a:t>D11 </a:t>
                      </a:r>
                    </a:p>
                  </a:txBody>
                  <a:tcPr marL="7478" marR="7478" marT="3739" marB="3739" anchor="ctr"/>
                </a:tc>
                <a:tc>
                  <a:txBody>
                    <a:bodyPr/>
                    <a:lstStyle/>
                    <a:p>
                      <a:r>
                        <a:rPr lang="en-US" sz="2400"/>
                        <a:t>2</a:t>
                      </a:r>
                    </a:p>
                  </a:txBody>
                  <a:tcPr marL="7478" marR="7478" marT="3739" marB="3739" anchor="ctr"/>
                </a:tc>
                <a:tc>
                  <a:txBody>
                    <a:bodyPr/>
                    <a:lstStyle/>
                    <a:p>
                      <a:r>
                        <a:rPr lang="en-US" sz="2400"/>
                        <a:t>14 GB</a:t>
                      </a:r>
                    </a:p>
                  </a:txBody>
                  <a:tcPr marL="7478" marR="7478" marT="3739" marB="3739" anchor="ctr"/>
                </a:tc>
                <a:tc>
                  <a:txBody>
                    <a:bodyPr/>
                    <a:lstStyle/>
                    <a:p>
                      <a:r>
                        <a:rPr lang="en-US" sz="2400"/>
                        <a:t>100 GB</a:t>
                      </a:r>
                    </a:p>
                  </a:txBody>
                  <a:tcPr marL="7478" marR="7478" marT="3739" marB="3739" anchor="ctr"/>
                </a:tc>
                <a:extLst>
                  <a:ext uri="{0D108BD9-81ED-4DB2-BD59-A6C34878D82A}">
                    <a16:rowId xmlns:a16="http://schemas.microsoft.com/office/drawing/2014/main" xmlns="" val="10005"/>
                  </a:ext>
                </a:extLst>
              </a:tr>
              <a:tr h="590776">
                <a:tc>
                  <a:txBody>
                    <a:bodyPr/>
                    <a:lstStyle/>
                    <a:p>
                      <a:r>
                        <a:rPr lang="en-US" sz="2400"/>
                        <a:t>D12 </a:t>
                      </a:r>
                    </a:p>
                  </a:txBody>
                  <a:tcPr marL="7478" marR="7478" marT="3739" marB="3739" anchor="ctr"/>
                </a:tc>
                <a:tc>
                  <a:txBody>
                    <a:bodyPr/>
                    <a:lstStyle/>
                    <a:p>
                      <a:r>
                        <a:rPr lang="en-US" sz="2400"/>
                        <a:t>4</a:t>
                      </a:r>
                    </a:p>
                  </a:txBody>
                  <a:tcPr marL="7478" marR="7478" marT="3739" marB="3739" anchor="ctr"/>
                </a:tc>
                <a:tc>
                  <a:txBody>
                    <a:bodyPr/>
                    <a:lstStyle/>
                    <a:p>
                      <a:r>
                        <a:rPr lang="en-US" sz="2400"/>
                        <a:t>28 GB</a:t>
                      </a:r>
                    </a:p>
                  </a:txBody>
                  <a:tcPr marL="7478" marR="7478" marT="3739" marB="3739" anchor="ctr"/>
                </a:tc>
                <a:tc>
                  <a:txBody>
                    <a:bodyPr/>
                    <a:lstStyle/>
                    <a:p>
                      <a:r>
                        <a:rPr lang="en-US" sz="2400"/>
                        <a:t>200 GB</a:t>
                      </a:r>
                    </a:p>
                  </a:txBody>
                  <a:tcPr marL="7478" marR="7478" marT="3739" marB="3739" anchor="ctr"/>
                </a:tc>
                <a:extLst>
                  <a:ext uri="{0D108BD9-81ED-4DB2-BD59-A6C34878D82A}">
                    <a16:rowId xmlns:a16="http://schemas.microsoft.com/office/drawing/2014/main" xmlns="" val="10006"/>
                  </a:ext>
                </a:extLst>
              </a:tr>
              <a:tr h="590776">
                <a:tc>
                  <a:txBody>
                    <a:bodyPr/>
                    <a:lstStyle/>
                    <a:p>
                      <a:r>
                        <a:rPr lang="en-US" sz="2400"/>
                        <a:t>D13 </a:t>
                      </a:r>
                    </a:p>
                  </a:txBody>
                  <a:tcPr marL="7478" marR="7478" marT="3739" marB="3739" anchor="ctr"/>
                </a:tc>
                <a:tc>
                  <a:txBody>
                    <a:bodyPr/>
                    <a:lstStyle/>
                    <a:p>
                      <a:r>
                        <a:rPr lang="en-US" sz="2400"/>
                        <a:t>8</a:t>
                      </a:r>
                    </a:p>
                  </a:txBody>
                  <a:tcPr marL="7478" marR="7478" marT="3739" marB="3739" anchor="ctr"/>
                </a:tc>
                <a:tc>
                  <a:txBody>
                    <a:bodyPr/>
                    <a:lstStyle/>
                    <a:p>
                      <a:r>
                        <a:rPr lang="en-US" sz="2400"/>
                        <a:t>56 GB</a:t>
                      </a:r>
                    </a:p>
                  </a:txBody>
                  <a:tcPr marL="7478" marR="7478" marT="3739" marB="3739" anchor="ctr"/>
                </a:tc>
                <a:tc>
                  <a:txBody>
                    <a:bodyPr/>
                    <a:lstStyle/>
                    <a:p>
                      <a:r>
                        <a:rPr lang="en-US" sz="2400"/>
                        <a:t>400 GB</a:t>
                      </a:r>
                    </a:p>
                  </a:txBody>
                  <a:tcPr marL="7478" marR="7478" marT="3739" marB="3739" anchor="ctr"/>
                </a:tc>
                <a:extLst>
                  <a:ext uri="{0D108BD9-81ED-4DB2-BD59-A6C34878D82A}">
                    <a16:rowId xmlns:a16="http://schemas.microsoft.com/office/drawing/2014/main" xmlns="" val="10007"/>
                  </a:ext>
                </a:extLst>
              </a:tr>
              <a:tr h="254258">
                <a:tc>
                  <a:txBody>
                    <a:bodyPr/>
                    <a:lstStyle/>
                    <a:p>
                      <a:r>
                        <a:rPr lang="en-US" sz="2400"/>
                        <a:t>D14 </a:t>
                      </a:r>
                    </a:p>
                  </a:txBody>
                  <a:tcPr marL="7478" marR="7478" marT="3739" marB="3739" anchor="ctr"/>
                </a:tc>
                <a:tc>
                  <a:txBody>
                    <a:bodyPr/>
                    <a:lstStyle/>
                    <a:p>
                      <a:r>
                        <a:rPr lang="en-US" sz="2400"/>
                        <a:t>16</a:t>
                      </a:r>
                    </a:p>
                  </a:txBody>
                  <a:tcPr marL="7478" marR="7478" marT="3739" marB="3739" anchor="ctr"/>
                </a:tc>
                <a:tc>
                  <a:txBody>
                    <a:bodyPr/>
                    <a:lstStyle/>
                    <a:p>
                      <a:r>
                        <a:rPr lang="en-US" sz="2400"/>
                        <a:t>112 GB</a:t>
                      </a:r>
                    </a:p>
                  </a:txBody>
                  <a:tcPr marL="7478" marR="7478" marT="3739" marB="3739" anchor="ctr"/>
                </a:tc>
                <a:tc>
                  <a:txBody>
                    <a:bodyPr/>
                    <a:lstStyle/>
                    <a:p>
                      <a:r>
                        <a:rPr lang="en-US" sz="2400" dirty="0"/>
                        <a:t>800 GB</a:t>
                      </a:r>
                    </a:p>
                  </a:txBody>
                  <a:tcPr marL="7478" marR="7478" marT="3739" marB="3739"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43888092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55" y="309698"/>
            <a:ext cx="11079822" cy="957600"/>
          </a:xfrm>
        </p:spPr>
        <p:txBody>
          <a:bodyPr>
            <a:normAutofit fontScale="90000"/>
          </a:bodyPr>
          <a:lstStyle/>
          <a:p>
            <a:r>
              <a:rPr lang="en-US" b="1" dirty="0"/>
              <a:t>Performance optimized </a:t>
            </a:r>
            <a:r>
              <a:rPr lang="en-US" b="1" dirty="0" smtClean="0"/>
              <a:t>compute </a:t>
            </a:r>
            <a:r>
              <a:rPr lang="en-US" sz="4000" b="1" dirty="0" smtClean="0">
                <a:solidFill>
                  <a:schemeClr val="tx1"/>
                </a:solidFill>
              </a:rPr>
              <a:t>Unparalleled </a:t>
            </a:r>
            <a:r>
              <a:rPr lang="en-US" sz="4000" b="1" dirty="0">
                <a:solidFill>
                  <a:schemeClr val="tx1"/>
                </a:solidFill>
              </a:rPr>
              <a:t>computational performance with latest CPUs, more memory, and more local SSD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38617208"/>
              </p:ext>
            </p:extLst>
          </p:nvPr>
        </p:nvGraphicFramePr>
        <p:xfrm>
          <a:off x="560796" y="2086882"/>
          <a:ext cx="11079824" cy="4565028"/>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xmlns="" val="20000"/>
                    </a:ext>
                  </a:extLst>
                </a:gridCol>
                <a:gridCol w="2769956">
                  <a:extLst>
                    <a:ext uri="{9D8B030D-6E8A-4147-A177-3AD203B41FA5}">
                      <a16:colId xmlns:a16="http://schemas.microsoft.com/office/drawing/2014/main" xmlns="" val="20001"/>
                    </a:ext>
                  </a:extLst>
                </a:gridCol>
                <a:gridCol w="2769956">
                  <a:extLst>
                    <a:ext uri="{9D8B030D-6E8A-4147-A177-3AD203B41FA5}">
                      <a16:colId xmlns:a16="http://schemas.microsoft.com/office/drawing/2014/main" xmlns="" val="20002"/>
                    </a:ext>
                  </a:extLst>
                </a:gridCol>
                <a:gridCol w="2769956">
                  <a:extLst>
                    <a:ext uri="{9D8B030D-6E8A-4147-A177-3AD203B41FA5}">
                      <a16:colId xmlns:a16="http://schemas.microsoft.com/office/drawing/2014/main" xmlns="" val="20003"/>
                    </a:ext>
                  </a:extLst>
                </a:gridCol>
              </a:tblGrid>
              <a:tr h="760838">
                <a:tc>
                  <a:txBody>
                    <a:bodyPr/>
                    <a:lstStyle/>
                    <a:p>
                      <a:r>
                        <a:rPr lang="en-US" sz="2800"/>
                        <a:t>Instance</a:t>
                      </a:r>
                    </a:p>
                  </a:txBody>
                  <a:tcPr marL="12485" marR="12485" marT="6242" marB="6242" anchor="ctr"/>
                </a:tc>
                <a:tc>
                  <a:txBody>
                    <a:bodyPr/>
                    <a:lstStyle/>
                    <a:p>
                      <a:r>
                        <a:rPr lang="en-US" sz="2800"/>
                        <a:t>Cores</a:t>
                      </a:r>
                    </a:p>
                  </a:txBody>
                  <a:tcPr marL="12485" marR="12485" marT="6242" marB="6242" anchor="ctr"/>
                </a:tc>
                <a:tc>
                  <a:txBody>
                    <a:bodyPr/>
                    <a:lstStyle/>
                    <a:p>
                      <a:r>
                        <a:rPr lang="en-US" sz="2800"/>
                        <a:t>RAM</a:t>
                      </a:r>
                    </a:p>
                  </a:txBody>
                  <a:tcPr marL="12485" marR="12485" marT="6242" marB="6242" anchor="ctr"/>
                </a:tc>
                <a:tc>
                  <a:txBody>
                    <a:bodyPr/>
                    <a:lstStyle/>
                    <a:p>
                      <a:r>
                        <a:rPr lang="en-US" sz="2800"/>
                        <a:t>Disk sizes</a:t>
                      </a:r>
                    </a:p>
                  </a:txBody>
                  <a:tcPr marL="12485" marR="12485" marT="6242" marB="6242" anchor="ctr"/>
                </a:tc>
                <a:extLst>
                  <a:ext uri="{0D108BD9-81ED-4DB2-BD59-A6C34878D82A}">
                    <a16:rowId xmlns:a16="http://schemas.microsoft.com/office/drawing/2014/main" xmlns="" val="10000"/>
                  </a:ext>
                </a:extLst>
              </a:tr>
              <a:tr h="760838">
                <a:tc>
                  <a:txBody>
                    <a:bodyPr/>
                    <a:lstStyle/>
                    <a:p>
                      <a:r>
                        <a:rPr lang="en-US" sz="2800"/>
                        <a:t>G1 </a:t>
                      </a:r>
                    </a:p>
                  </a:txBody>
                  <a:tcPr marL="12485" marR="12485" marT="6242" marB="6242" anchor="ctr"/>
                </a:tc>
                <a:tc>
                  <a:txBody>
                    <a:bodyPr/>
                    <a:lstStyle/>
                    <a:p>
                      <a:r>
                        <a:rPr lang="en-US" sz="2800" dirty="0"/>
                        <a:t>2</a:t>
                      </a:r>
                    </a:p>
                  </a:txBody>
                  <a:tcPr marL="12485" marR="12485" marT="6242" marB="6242" anchor="ctr"/>
                </a:tc>
                <a:tc>
                  <a:txBody>
                    <a:bodyPr/>
                    <a:lstStyle/>
                    <a:p>
                      <a:r>
                        <a:rPr lang="en-US" sz="2800"/>
                        <a:t>28 GB</a:t>
                      </a:r>
                    </a:p>
                  </a:txBody>
                  <a:tcPr marL="12485" marR="12485" marT="6242" marB="6242" anchor="ctr"/>
                </a:tc>
                <a:tc>
                  <a:txBody>
                    <a:bodyPr/>
                    <a:lstStyle/>
                    <a:p>
                      <a:r>
                        <a:rPr lang="en-US" sz="2800"/>
                        <a:t>384 GB</a:t>
                      </a:r>
                    </a:p>
                  </a:txBody>
                  <a:tcPr marL="12485" marR="12485" marT="6242" marB="6242" anchor="ctr"/>
                </a:tc>
                <a:extLst>
                  <a:ext uri="{0D108BD9-81ED-4DB2-BD59-A6C34878D82A}">
                    <a16:rowId xmlns:a16="http://schemas.microsoft.com/office/drawing/2014/main" xmlns="" val="10001"/>
                  </a:ext>
                </a:extLst>
              </a:tr>
              <a:tr h="760838">
                <a:tc>
                  <a:txBody>
                    <a:bodyPr/>
                    <a:lstStyle/>
                    <a:p>
                      <a:r>
                        <a:rPr lang="en-US" sz="2800"/>
                        <a:t>G2 </a:t>
                      </a:r>
                    </a:p>
                  </a:txBody>
                  <a:tcPr marL="12485" marR="12485" marT="6242" marB="6242" anchor="ctr"/>
                </a:tc>
                <a:tc>
                  <a:txBody>
                    <a:bodyPr/>
                    <a:lstStyle/>
                    <a:p>
                      <a:r>
                        <a:rPr lang="en-US" sz="2800"/>
                        <a:t>4</a:t>
                      </a:r>
                    </a:p>
                  </a:txBody>
                  <a:tcPr marL="12485" marR="12485" marT="6242" marB="6242" anchor="ctr"/>
                </a:tc>
                <a:tc>
                  <a:txBody>
                    <a:bodyPr/>
                    <a:lstStyle/>
                    <a:p>
                      <a:r>
                        <a:rPr lang="en-US" sz="2800"/>
                        <a:t>56 GB</a:t>
                      </a:r>
                    </a:p>
                  </a:txBody>
                  <a:tcPr marL="12485" marR="12485" marT="6242" marB="6242" anchor="ctr"/>
                </a:tc>
                <a:tc>
                  <a:txBody>
                    <a:bodyPr/>
                    <a:lstStyle/>
                    <a:p>
                      <a:r>
                        <a:rPr lang="en-US" sz="2800" dirty="0"/>
                        <a:t>768 GB</a:t>
                      </a:r>
                    </a:p>
                  </a:txBody>
                  <a:tcPr marL="12485" marR="12485" marT="6242" marB="6242" anchor="ctr"/>
                </a:tc>
                <a:extLst>
                  <a:ext uri="{0D108BD9-81ED-4DB2-BD59-A6C34878D82A}">
                    <a16:rowId xmlns:a16="http://schemas.microsoft.com/office/drawing/2014/main" xmlns="" val="10002"/>
                  </a:ext>
                </a:extLst>
              </a:tr>
              <a:tr h="760838">
                <a:tc>
                  <a:txBody>
                    <a:bodyPr/>
                    <a:lstStyle/>
                    <a:p>
                      <a:r>
                        <a:rPr lang="en-US" sz="2800"/>
                        <a:t>G3 </a:t>
                      </a:r>
                    </a:p>
                  </a:txBody>
                  <a:tcPr marL="12485" marR="12485" marT="6242" marB="6242" anchor="ctr"/>
                </a:tc>
                <a:tc>
                  <a:txBody>
                    <a:bodyPr/>
                    <a:lstStyle/>
                    <a:p>
                      <a:r>
                        <a:rPr lang="en-US" sz="2800"/>
                        <a:t>8</a:t>
                      </a:r>
                    </a:p>
                  </a:txBody>
                  <a:tcPr marL="12485" marR="12485" marT="6242" marB="6242" anchor="ctr"/>
                </a:tc>
                <a:tc>
                  <a:txBody>
                    <a:bodyPr/>
                    <a:lstStyle/>
                    <a:p>
                      <a:r>
                        <a:rPr lang="en-US" sz="2800"/>
                        <a:t>112 GB</a:t>
                      </a:r>
                    </a:p>
                  </a:txBody>
                  <a:tcPr marL="12485" marR="12485" marT="6242" marB="6242" anchor="ctr"/>
                </a:tc>
                <a:tc>
                  <a:txBody>
                    <a:bodyPr/>
                    <a:lstStyle/>
                    <a:p>
                      <a:r>
                        <a:rPr lang="en-US" sz="2800"/>
                        <a:t>1,536 GB</a:t>
                      </a:r>
                    </a:p>
                  </a:txBody>
                  <a:tcPr marL="12485" marR="12485" marT="6242" marB="6242" anchor="ctr"/>
                </a:tc>
                <a:extLst>
                  <a:ext uri="{0D108BD9-81ED-4DB2-BD59-A6C34878D82A}">
                    <a16:rowId xmlns:a16="http://schemas.microsoft.com/office/drawing/2014/main" xmlns="" val="10003"/>
                  </a:ext>
                </a:extLst>
              </a:tr>
              <a:tr h="760838">
                <a:tc>
                  <a:txBody>
                    <a:bodyPr/>
                    <a:lstStyle/>
                    <a:p>
                      <a:r>
                        <a:rPr lang="en-US" sz="2800"/>
                        <a:t>G4 </a:t>
                      </a:r>
                    </a:p>
                  </a:txBody>
                  <a:tcPr marL="12485" marR="12485" marT="6242" marB="6242" anchor="ctr"/>
                </a:tc>
                <a:tc>
                  <a:txBody>
                    <a:bodyPr/>
                    <a:lstStyle/>
                    <a:p>
                      <a:r>
                        <a:rPr lang="en-US" sz="2800"/>
                        <a:t>16</a:t>
                      </a:r>
                    </a:p>
                  </a:txBody>
                  <a:tcPr marL="12485" marR="12485" marT="6242" marB="6242" anchor="ctr"/>
                </a:tc>
                <a:tc>
                  <a:txBody>
                    <a:bodyPr/>
                    <a:lstStyle/>
                    <a:p>
                      <a:r>
                        <a:rPr lang="en-US" sz="2800"/>
                        <a:t>224 GB</a:t>
                      </a:r>
                    </a:p>
                  </a:txBody>
                  <a:tcPr marL="12485" marR="12485" marT="6242" marB="6242" anchor="ctr"/>
                </a:tc>
                <a:tc>
                  <a:txBody>
                    <a:bodyPr/>
                    <a:lstStyle/>
                    <a:p>
                      <a:r>
                        <a:rPr lang="en-US" sz="2800"/>
                        <a:t>3,072 GB</a:t>
                      </a:r>
                    </a:p>
                  </a:txBody>
                  <a:tcPr marL="12485" marR="12485" marT="6242" marB="6242" anchor="ctr"/>
                </a:tc>
                <a:extLst>
                  <a:ext uri="{0D108BD9-81ED-4DB2-BD59-A6C34878D82A}">
                    <a16:rowId xmlns:a16="http://schemas.microsoft.com/office/drawing/2014/main" xmlns="" val="10004"/>
                  </a:ext>
                </a:extLst>
              </a:tr>
              <a:tr h="760838">
                <a:tc>
                  <a:txBody>
                    <a:bodyPr/>
                    <a:lstStyle/>
                    <a:p>
                      <a:r>
                        <a:rPr lang="en-US" sz="2800"/>
                        <a:t>G5 </a:t>
                      </a:r>
                    </a:p>
                  </a:txBody>
                  <a:tcPr marL="12485" marR="12485" marT="6242" marB="6242" anchor="ctr"/>
                </a:tc>
                <a:tc>
                  <a:txBody>
                    <a:bodyPr/>
                    <a:lstStyle/>
                    <a:p>
                      <a:r>
                        <a:rPr lang="en-US" sz="2800"/>
                        <a:t>32</a:t>
                      </a:r>
                    </a:p>
                  </a:txBody>
                  <a:tcPr marL="12485" marR="12485" marT="6242" marB="6242" anchor="ctr"/>
                </a:tc>
                <a:tc>
                  <a:txBody>
                    <a:bodyPr/>
                    <a:lstStyle/>
                    <a:p>
                      <a:r>
                        <a:rPr lang="en-US" sz="2800"/>
                        <a:t>448 GB</a:t>
                      </a:r>
                    </a:p>
                  </a:txBody>
                  <a:tcPr marL="12485" marR="12485" marT="6242" marB="6242" anchor="ctr"/>
                </a:tc>
                <a:tc>
                  <a:txBody>
                    <a:bodyPr/>
                    <a:lstStyle/>
                    <a:p>
                      <a:r>
                        <a:rPr lang="en-US" sz="2800" dirty="0"/>
                        <a:t>6,144 GB</a:t>
                      </a:r>
                    </a:p>
                  </a:txBody>
                  <a:tcPr marL="12485" marR="12485" marT="6242" marB="6242"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258502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t>
            </a:r>
            <a:r>
              <a:rPr lang="en-US" b="1" dirty="0" smtClean="0"/>
              <a:t>optimized</a:t>
            </a:r>
            <a:br>
              <a:rPr lang="en-US" b="1" dirty="0" smtClean="0"/>
            </a:br>
            <a:r>
              <a:rPr lang="en-US" sz="4900" b="1" dirty="0">
                <a:solidFill>
                  <a:schemeClr val="tx1"/>
                </a:solidFill>
              </a:rPr>
              <a:t>F</a:t>
            </a:r>
            <a:r>
              <a:rPr lang="en-US" sz="4900" b="1" dirty="0" smtClean="0">
                <a:solidFill>
                  <a:schemeClr val="tx1"/>
                </a:solidFill>
              </a:rPr>
              <a:t>ast </a:t>
            </a:r>
            <a:r>
              <a:rPr lang="en-US" sz="4900" b="1" dirty="0">
                <a:solidFill>
                  <a:schemeClr val="tx1"/>
                </a:solidFill>
              </a:rPr>
              <a:t>networking with </a:t>
            </a:r>
            <a:r>
              <a:rPr lang="en-US" sz="4900" b="1" dirty="0" err="1">
                <a:solidFill>
                  <a:schemeClr val="tx1"/>
                </a:solidFill>
              </a:rPr>
              <a:t>Infiniband</a:t>
            </a:r>
            <a:r>
              <a:rPr lang="en-US" sz="4900" b="1" dirty="0">
                <a:solidFill>
                  <a:schemeClr val="tx1"/>
                </a:solidFill>
              </a:rPr>
              <a:t> </a:t>
            </a:r>
            <a:r>
              <a:rPr lang="en-US" sz="4900" b="1" dirty="0" smtClean="0">
                <a:solidFill>
                  <a:schemeClr val="tx1"/>
                </a:solidFill>
              </a:rPr>
              <a:t>support</a:t>
            </a:r>
            <a:br>
              <a:rPr lang="en-US" sz="4900" b="1" dirty="0" smtClean="0">
                <a:solidFill>
                  <a:schemeClr val="tx1"/>
                </a:solidFill>
              </a:rPr>
            </a:br>
            <a:r>
              <a:rPr lang="en-US" sz="3100" dirty="0">
                <a:solidFill>
                  <a:schemeClr val="tx1"/>
                </a:solidFill>
              </a:rPr>
              <a:t>Adds a 40Gbit/s </a:t>
            </a:r>
            <a:r>
              <a:rPr lang="en-US" sz="3100" dirty="0" err="1">
                <a:solidFill>
                  <a:schemeClr val="tx1"/>
                </a:solidFill>
              </a:rPr>
              <a:t>InfiniBand</a:t>
            </a:r>
            <a:r>
              <a:rPr lang="en-US" sz="3100" dirty="0">
                <a:solidFill>
                  <a:schemeClr val="tx1"/>
                </a:solidFill>
              </a:rPr>
              <a:t> network with remote direct memory access (RDMA) technology. Ideal for Message Passing Interface (MPI) applications, high-performance clusters, modeling and simulations, video encoding, and other compute or network intensive scenarios.</a:t>
            </a:r>
          </a:p>
        </p:txBody>
      </p:sp>
      <p:graphicFrame>
        <p:nvGraphicFramePr>
          <p:cNvPr id="3" name="Table 2"/>
          <p:cNvGraphicFramePr>
            <a:graphicFrameLocks noGrp="1"/>
          </p:cNvGraphicFramePr>
          <p:nvPr>
            <p:extLst>
              <p:ext uri="{D42A27DB-BD31-4B8C-83A1-F6EECF244321}">
                <p14:modId xmlns:p14="http://schemas.microsoft.com/office/powerpoint/2010/main" val="1467440609"/>
              </p:ext>
            </p:extLst>
          </p:nvPr>
        </p:nvGraphicFramePr>
        <p:xfrm>
          <a:off x="560798" y="3654425"/>
          <a:ext cx="11079824" cy="2550432"/>
        </p:xfrm>
        <a:graphic>
          <a:graphicData uri="http://schemas.openxmlformats.org/drawingml/2006/table">
            <a:tbl>
              <a:tblPr firstRow="1" bandRow="1">
                <a:tableStyleId>{073A0DAA-6AF3-43AB-8588-CEC1D06C72B9}</a:tableStyleId>
              </a:tblPr>
              <a:tblGrid>
                <a:gridCol w="2769956">
                  <a:extLst>
                    <a:ext uri="{9D8B030D-6E8A-4147-A177-3AD203B41FA5}">
                      <a16:colId xmlns:a16="http://schemas.microsoft.com/office/drawing/2014/main" xmlns="" val="20000"/>
                    </a:ext>
                  </a:extLst>
                </a:gridCol>
                <a:gridCol w="2769956">
                  <a:extLst>
                    <a:ext uri="{9D8B030D-6E8A-4147-A177-3AD203B41FA5}">
                      <a16:colId xmlns:a16="http://schemas.microsoft.com/office/drawing/2014/main" xmlns="" val="20001"/>
                    </a:ext>
                  </a:extLst>
                </a:gridCol>
                <a:gridCol w="2769956">
                  <a:extLst>
                    <a:ext uri="{9D8B030D-6E8A-4147-A177-3AD203B41FA5}">
                      <a16:colId xmlns:a16="http://schemas.microsoft.com/office/drawing/2014/main" xmlns="" val="20002"/>
                    </a:ext>
                  </a:extLst>
                </a:gridCol>
                <a:gridCol w="2769956">
                  <a:extLst>
                    <a:ext uri="{9D8B030D-6E8A-4147-A177-3AD203B41FA5}">
                      <a16:colId xmlns:a16="http://schemas.microsoft.com/office/drawing/2014/main" xmlns="" val="20003"/>
                    </a:ext>
                  </a:extLst>
                </a:gridCol>
              </a:tblGrid>
              <a:tr h="850144">
                <a:tc>
                  <a:txBody>
                    <a:bodyPr/>
                    <a:lstStyle/>
                    <a:p>
                      <a:r>
                        <a:rPr lang="en-US" sz="2800"/>
                        <a:t>Instance</a:t>
                      </a:r>
                    </a:p>
                  </a:txBody>
                  <a:tcPr marL="37774" marR="37774" marT="18887" marB="18887" anchor="ctr"/>
                </a:tc>
                <a:tc>
                  <a:txBody>
                    <a:bodyPr/>
                    <a:lstStyle/>
                    <a:p>
                      <a:r>
                        <a:rPr lang="en-US" sz="2800" dirty="0"/>
                        <a:t>Cores</a:t>
                      </a:r>
                    </a:p>
                  </a:txBody>
                  <a:tcPr marL="37774" marR="37774" marT="18887" marB="18887" anchor="ctr"/>
                </a:tc>
                <a:tc>
                  <a:txBody>
                    <a:bodyPr/>
                    <a:lstStyle/>
                    <a:p>
                      <a:r>
                        <a:rPr lang="en-US" sz="2800"/>
                        <a:t>RAM</a:t>
                      </a:r>
                    </a:p>
                  </a:txBody>
                  <a:tcPr marL="37774" marR="37774" marT="18887" marB="18887" anchor="ctr"/>
                </a:tc>
                <a:tc>
                  <a:txBody>
                    <a:bodyPr/>
                    <a:lstStyle/>
                    <a:p>
                      <a:r>
                        <a:rPr lang="en-US" sz="2800"/>
                        <a:t>Disk sizes</a:t>
                      </a:r>
                    </a:p>
                  </a:txBody>
                  <a:tcPr marL="37774" marR="37774" marT="18887" marB="18887" anchor="ctr"/>
                </a:tc>
                <a:extLst>
                  <a:ext uri="{0D108BD9-81ED-4DB2-BD59-A6C34878D82A}">
                    <a16:rowId xmlns:a16="http://schemas.microsoft.com/office/drawing/2014/main" xmlns="" val="10000"/>
                  </a:ext>
                </a:extLst>
              </a:tr>
              <a:tr h="850144">
                <a:tc>
                  <a:txBody>
                    <a:bodyPr/>
                    <a:lstStyle/>
                    <a:p>
                      <a:r>
                        <a:rPr lang="en-US" sz="2800"/>
                        <a:t>A8 </a:t>
                      </a:r>
                    </a:p>
                  </a:txBody>
                  <a:tcPr marL="37774" marR="37774" marT="18887" marB="18887" anchor="ctr"/>
                </a:tc>
                <a:tc>
                  <a:txBody>
                    <a:bodyPr/>
                    <a:lstStyle/>
                    <a:p>
                      <a:r>
                        <a:rPr lang="en-US" sz="2800"/>
                        <a:t>8</a:t>
                      </a:r>
                    </a:p>
                  </a:txBody>
                  <a:tcPr marL="37774" marR="37774" marT="18887" marB="18887" anchor="ctr"/>
                </a:tc>
                <a:tc>
                  <a:txBody>
                    <a:bodyPr/>
                    <a:lstStyle/>
                    <a:p>
                      <a:r>
                        <a:rPr lang="en-US" sz="2800" dirty="0"/>
                        <a:t>56 GB</a:t>
                      </a:r>
                    </a:p>
                  </a:txBody>
                  <a:tcPr marL="37774" marR="37774" marT="18887" marB="18887" anchor="ctr"/>
                </a:tc>
                <a:tc>
                  <a:txBody>
                    <a:bodyPr/>
                    <a:lstStyle/>
                    <a:p>
                      <a:r>
                        <a:rPr lang="en-US" sz="2800"/>
                        <a:t>382 GB</a:t>
                      </a:r>
                    </a:p>
                  </a:txBody>
                  <a:tcPr marL="37774" marR="37774" marT="18887" marB="18887" anchor="ctr"/>
                </a:tc>
                <a:extLst>
                  <a:ext uri="{0D108BD9-81ED-4DB2-BD59-A6C34878D82A}">
                    <a16:rowId xmlns:a16="http://schemas.microsoft.com/office/drawing/2014/main" xmlns="" val="10001"/>
                  </a:ext>
                </a:extLst>
              </a:tr>
              <a:tr h="850144">
                <a:tc>
                  <a:txBody>
                    <a:bodyPr/>
                    <a:lstStyle/>
                    <a:p>
                      <a:r>
                        <a:rPr lang="en-US" sz="2800"/>
                        <a:t>A9 </a:t>
                      </a:r>
                    </a:p>
                  </a:txBody>
                  <a:tcPr marL="37774" marR="37774" marT="18887" marB="18887" anchor="ctr"/>
                </a:tc>
                <a:tc>
                  <a:txBody>
                    <a:bodyPr/>
                    <a:lstStyle/>
                    <a:p>
                      <a:r>
                        <a:rPr lang="en-US" sz="2800" dirty="0"/>
                        <a:t>16</a:t>
                      </a:r>
                    </a:p>
                  </a:txBody>
                  <a:tcPr marL="37774" marR="37774" marT="18887" marB="18887" anchor="ctr"/>
                </a:tc>
                <a:tc>
                  <a:txBody>
                    <a:bodyPr/>
                    <a:lstStyle/>
                    <a:p>
                      <a:r>
                        <a:rPr lang="en-US" sz="2800"/>
                        <a:t>112 GB</a:t>
                      </a:r>
                    </a:p>
                  </a:txBody>
                  <a:tcPr marL="37774" marR="37774" marT="18887" marB="18887" anchor="ctr"/>
                </a:tc>
                <a:tc>
                  <a:txBody>
                    <a:bodyPr/>
                    <a:lstStyle/>
                    <a:p>
                      <a:r>
                        <a:rPr lang="en-US" sz="2800" dirty="0"/>
                        <a:t>382 GB</a:t>
                      </a:r>
                    </a:p>
                  </a:txBody>
                  <a:tcPr marL="37774" marR="37774" marT="18887" marB="18887"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1006584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Virtual machines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Virtual Networks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Availability Sets</a:t>
            </a:r>
          </a:p>
          <a:p>
            <a:pPr marL="571500" indent="-571500">
              <a:buFont typeface="Wingdings" panose="05000000000000000000" pitchFamily="2" charset="2"/>
              <a:buChar char="à"/>
            </a:pPr>
            <a:r>
              <a:rPr lang="en-US" dirty="0" smtClean="0">
                <a:solidFill>
                  <a:schemeClr val="bg1"/>
                </a:solidFill>
                <a:sym typeface="Wingdings" panose="05000000000000000000" pitchFamily="2" charset="2"/>
              </a:rPr>
              <a:t>Scaling</a:t>
            </a:r>
          </a:p>
          <a:p>
            <a:endParaRPr lang="en-US" dirty="0" smtClean="0">
              <a:solidFill>
                <a:schemeClr val="bg1"/>
              </a:solidFill>
              <a:sym typeface="Wingdings" panose="05000000000000000000" pitchFamily="2" charset="2"/>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a:t>
            </a:r>
            <a:r>
              <a:rPr lang="en-US" dirty="0" smtClean="0"/>
              <a:t>layout - Windows</a:t>
            </a:r>
            <a:endParaRPr lang="en-US" dirty="0"/>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1844549" y="1826221"/>
            <a:ext cx="7947389" cy="5885026"/>
          </a:xfrm>
          <a:prstGeom prst="rect">
            <a:avLst/>
          </a:prstGeom>
        </p:spPr>
      </p:pic>
      <p:sp>
        <p:nvSpPr>
          <p:cNvPr id="2" name="Title 1"/>
          <p:cNvSpPr>
            <a:spLocks noGrp="1"/>
          </p:cNvSpPr>
          <p:nvPr>
            <p:ph type="title"/>
          </p:nvPr>
        </p:nvSpPr>
        <p:spPr/>
        <p:txBody>
          <a:bodyPr/>
          <a:lstStyle/>
          <a:p>
            <a:r>
              <a:rPr lang="en-US" dirty="0"/>
              <a:t>VM disk </a:t>
            </a:r>
            <a:r>
              <a:rPr lang="en-US" dirty="0" smtClean="0"/>
              <a:t>layout - Linux</a:t>
            </a:r>
            <a:endParaRPr lang="en-US" dirty="0"/>
          </a:p>
        </p:txBody>
      </p:sp>
      <p:cxnSp>
        <p:nvCxnSpPr>
          <p:cNvPr id="13" name="Straight Arrow Connector 12"/>
          <p:cNvCxnSpPr/>
          <p:nvPr/>
        </p:nvCxnSpPr>
        <p:spPr>
          <a:xfrm flipH="1">
            <a:off x="5173108" y="2518518"/>
            <a:ext cx="544299" cy="364681"/>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7665677" y="2599978"/>
            <a:ext cx="4403266"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SATA </a:t>
            </a:r>
            <a:endParaRPr lang="en-US" sz="2199" dirty="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Ubuntu: /</a:t>
            </a:r>
            <a:r>
              <a:rPr lang="en-US" sz="2199" dirty="0" err="1" smtClean="0">
                <a:solidFill>
                  <a:srgbClr val="FFFFFF">
                    <a:alpha val="98824"/>
                  </a:srgbClr>
                </a:solidFill>
                <a:latin typeface="Segoe UI" pitchFamily="34" charset="0"/>
                <a:ea typeface="Segoe UI" pitchFamily="34" charset="0"/>
                <a:cs typeface="Segoe UI" pitchFamily="34" charset="0"/>
              </a:rPr>
              <a:t>mnt</a:t>
            </a:r>
            <a:endParaRPr lang="en-US" sz="2199" dirty="0" smtClean="0">
              <a:solidFill>
                <a:srgbClr val="FFFFFF">
                  <a:alpha val="98824"/>
                </a:srgbClr>
              </a:solidFill>
              <a:latin typeface="Segoe UI" pitchFamily="34" charset="0"/>
              <a:ea typeface="Segoe UI" pitchFamily="34" charset="0"/>
              <a:cs typeface="Segoe UI" pitchFamily="34" charset="0"/>
            </a:endParaRP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Others: /</a:t>
            </a:r>
            <a:r>
              <a:rPr lang="en-US" sz="2199" dirty="0" err="1" smtClean="0">
                <a:solidFill>
                  <a:srgbClr val="FFFFFF">
                    <a:alpha val="98824"/>
                  </a:srgbClr>
                </a:solidFill>
                <a:latin typeface="Segoe UI" pitchFamily="34" charset="0"/>
                <a:ea typeface="Segoe UI" pitchFamily="34" charset="0"/>
                <a:cs typeface="Segoe UI" pitchFamily="34" charset="0"/>
              </a:rPr>
              <a:t>mnt</a:t>
            </a:r>
            <a:r>
              <a:rPr lang="en-US" sz="2199" dirty="0" smtClean="0">
                <a:solidFill>
                  <a:srgbClr val="FFFFFF">
                    <a:alpha val="98824"/>
                  </a:srgbClr>
                </a:solidFill>
                <a:latin typeface="Segoe UI" pitchFamily="34" charset="0"/>
                <a:ea typeface="Segoe UI" pitchFamily="34" charset="0"/>
                <a:cs typeface="Segoe UI" pitchFamily="34" charset="0"/>
              </a:rPr>
              <a:t>/resource</a:t>
            </a:r>
            <a:endParaRPr lang="en-US" sz="2199" dirty="0">
              <a:solidFill>
                <a:srgbClr val="FFFFFF">
                  <a:alpha val="98824"/>
                </a:srgbClr>
              </a:solidFill>
              <a:latin typeface="Segoe UI" pitchFamily="34" charset="0"/>
              <a:ea typeface="Segoe UI" pitchFamily="34" charset="0"/>
              <a:cs typeface="Segoe UI" pitchFamily="34" charset="0"/>
            </a:endParaRPr>
          </a:p>
        </p:txBody>
      </p:sp>
      <p:cxnSp>
        <p:nvCxnSpPr>
          <p:cNvPr id="10" name="Straight Arrow Connector 9"/>
          <p:cNvCxnSpPr/>
          <p:nvPr/>
        </p:nvCxnSpPr>
        <p:spPr>
          <a:xfrm flipH="1" flipV="1">
            <a:off x="5173108" y="3303684"/>
            <a:ext cx="2524540" cy="55001"/>
          </a:xfrm>
          <a:prstGeom prst="straightConnector1">
            <a:avLst/>
          </a:prstGeom>
          <a:ln w="57150">
            <a:solidFill>
              <a:srgbClr val="00B0F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flipV="1">
            <a:off x="5173108" y="3737837"/>
            <a:ext cx="1868037" cy="1190298"/>
          </a:xfrm>
          <a:prstGeom prst="straightConnector1">
            <a:avLst/>
          </a:prstGeom>
          <a:ln w="57150">
            <a:solidFill>
              <a:srgbClr val="548235"/>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5699005" y="1225980"/>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SATA</a:t>
            </a:r>
            <a:endParaRPr lang="en-US" sz="2199" dirty="0">
              <a:solidFill>
                <a:srgbClr val="FFFFFF">
                  <a:alpha val="98824"/>
                </a:srgbClr>
              </a:solidFill>
              <a:latin typeface="Segoe UI" pitchFamily="34" charset="0"/>
              <a:ea typeface="Segoe UI" pitchFamily="34" charset="0"/>
              <a:cs typeface="Segoe UI" pitchFamily="34" charset="0"/>
            </a:endParaRPr>
          </a:p>
        </p:txBody>
      </p:sp>
      <p:sp>
        <p:nvSpPr>
          <p:cNvPr id="11" name="Rectangle 10"/>
          <p:cNvSpPr/>
          <p:nvPr/>
        </p:nvSpPr>
        <p:spPr bwMode="auto">
          <a:xfrm>
            <a:off x="6560695" y="4573995"/>
            <a:ext cx="524183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dirty="0" smtClean="0">
                <a:solidFill>
                  <a:srgbClr val="FFFFFF">
                    <a:alpha val="98824"/>
                  </a:srgbClr>
                </a:solidFill>
                <a:latin typeface="Segoe UI" pitchFamily="34" charset="0"/>
                <a:ea typeface="Segoe UI" pitchFamily="34" charset="0"/>
                <a:cs typeface="Segoe UI" pitchFamily="34" charset="0"/>
              </a:rPr>
              <a:t>User Defined Mount Location</a:t>
            </a:r>
            <a:endParaRPr lang="en-US" sz="2199" dirty="0">
              <a:solidFill>
                <a:srgbClr val="FFFFFF">
                  <a:alpha val="98824"/>
                </a:srgbClr>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076052349"/>
      </p:ext>
    </p:extLst>
  </p:cSld>
  <p:clrMapOvr>
    <a:masterClrMapping/>
  </p:clrMapOvr>
  <p:transition advTm="16679">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77500" lnSpcReduction="20000"/>
          </a:bodyPr>
          <a:lstStyle/>
          <a:p>
            <a:pPr>
              <a:lnSpc>
                <a:spcPct val="120000"/>
              </a:lnSpc>
              <a:buFont typeface="Arial" panose="020B0604020202020204" pitchFamily="34" charset="0"/>
              <a:buChar char="•"/>
            </a:pPr>
            <a:r>
              <a:rPr lang="en-US" dirty="0" smtClean="0"/>
              <a:t>Share </a:t>
            </a:r>
            <a:r>
              <a:rPr lang="en-US" dirty="0"/>
              <a:t>data </a:t>
            </a:r>
            <a:r>
              <a:rPr lang="en-US" dirty="0" smtClean="0"/>
              <a:t>across VMs and applications</a:t>
            </a:r>
          </a:p>
          <a:p>
            <a:pPr lvl="1">
              <a:lnSpc>
                <a:spcPct val="120000"/>
              </a:lnSpc>
              <a:buFont typeface="Arial" panose="020B0604020202020204" pitchFamily="34" charset="0"/>
              <a:buChar char="•"/>
            </a:pPr>
            <a:r>
              <a:rPr lang="en-US" dirty="0" smtClean="0">
                <a:latin typeface="+mj-lt"/>
              </a:rPr>
              <a:t>Multiple writers, multiple readers using standard file system semantics.</a:t>
            </a:r>
          </a:p>
          <a:p>
            <a:pPr>
              <a:lnSpc>
                <a:spcPct val="120000"/>
              </a:lnSpc>
              <a:buFont typeface="Arial" panose="020B0604020202020204" pitchFamily="34" charset="0"/>
              <a:buChar char="•"/>
            </a:pPr>
            <a:r>
              <a:rPr lang="en-US" dirty="0" smtClean="0"/>
              <a:t>Share settings throughout services</a:t>
            </a:r>
          </a:p>
          <a:p>
            <a:pPr lvl="1">
              <a:lnSpc>
                <a:spcPct val="120000"/>
              </a:lnSpc>
              <a:buFont typeface="Arial" panose="020B0604020202020204" pitchFamily="34" charset="0"/>
              <a:buChar char="•"/>
            </a:pPr>
            <a:r>
              <a:rPr lang="en-US" dirty="0" smtClean="0">
                <a:latin typeface="+mj-lt"/>
              </a:rPr>
              <a:t>VMs can read settings and files from a common, shared location.  These can be updated externally via REST.</a:t>
            </a:r>
          </a:p>
          <a:p>
            <a:pPr>
              <a:lnSpc>
                <a:spcPct val="120000"/>
              </a:lnSpc>
              <a:buFont typeface="Arial" panose="020B0604020202020204" pitchFamily="34" charset="0"/>
              <a:buChar char="•"/>
            </a:pPr>
            <a:r>
              <a:rPr lang="en-US" dirty="0" smtClean="0"/>
              <a:t>Dev/Test/Debug</a:t>
            </a:r>
          </a:p>
          <a:p>
            <a:pPr lvl="1">
              <a:lnSpc>
                <a:spcPct val="120000"/>
              </a:lnSpc>
              <a:buFont typeface="Arial" panose="020B0604020202020204" pitchFamily="34" charset="0"/>
              <a:buChar char="•"/>
            </a:pPr>
            <a:r>
              <a:rPr lang="en-US" dirty="0" smtClean="0">
                <a:latin typeface="+mj-lt"/>
              </a:rPr>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extLst>
                    <a:ext uri="{9D8B030D-6E8A-4147-A177-3AD203B41FA5}">
                      <a16:colId xmlns:a16="http://schemas.microsoft.com/office/drawing/2014/main" xmlns="" val="20000"/>
                    </a:ext>
                  </a:extLst>
                </a:gridCol>
                <a:gridCol w="5360850">
                  <a:extLst>
                    <a:ext uri="{9D8B030D-6E8A-4147-A177-3AD203B41FA5}">
                      <a16:colId xmlns:a16="http://schemas.microsoft.com/office/drawing/2014/main" xmlns="" val="20001"/>
                    </a:ext>
                  </a:extLst>
                </a:gridCol>
                <a:gridCol w="3764942">
                  <a:extLst>
                    <a:ext uri="{9D8B030D-6E8A-4147-A177-3AD203B41FA5}">
                      <a16:colId xmlns:a16="http://schemas.microsoft.com/office/drawing/2014/main" xmlns="" val="20002"/>
                    </a:ext>
                  </a:extLst>
                </a:gridCol>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0"/>
                  </a:ext>
                </a:extLst>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extLst>
                  <a:ext uri="{0D108BD9-81ED-4DB2-BD59-A6C34878D82A}">
                    <a16:rowId xmlns:a16="http://schemas.microsoft.com/office/drawing/2014/main" xmlns="" val="10001"/>
                  </a:ext>
                </a:extLst>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2"/>
                  </a:ext>
                </a:extLst>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3"/>
                  </a:ext>
                </a:extLst>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4"/>
                  </a:ext>
                </a:extLst>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5"/>
                  </a:ext>
                </a:extLst>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6"/>
                  </a:ext>
                </a:extLst>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7"/>
                  </a:ext>
                </a:extLst>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8"/>
                  </a:ext>
                </a:extLst>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09"/>
                  </a:ext>
                </a:extLst>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extLst>
                  <a:ext uri="{0D108BD9-81ED-4DB2-BD59-A6C34878D82A}">
                    <a16:rowId xmlns:a16="http://schemas.microsoft.com/office/drawing/2014/main" xmlns="" val="10010"/>
                  </a:ext>
                </a:extLst>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31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extLst>
                    <a:ext uri="{9D8B030D-6E8A-4147-A177-3AD203B41FA5}">
                      <a16:colId xmlns:a16="http://schemas.microsoft.com/office/drawing/2014/main" xmlns="" val="20000"/>
                    </a:ext>
                  </a:extLst>
                </a:gridCol>
                <a:gridCol w="1500027">
                  <a:extLst>
                    <a:ext uri="{9D8B030D-6E8A-4147-A177-3AD203B41FA5}">
                      <a16:colId xmlns:a16="http://schemas.microsoft.com/office/drawing/2014/main" xmlns="" val="20001"/>
                    </a:ext>
                  </a:extLst>
                </a:gridCol>
                <a:gridCol w="1510301">
                  <a:extLst>
                    <a:ext uri="{9D8B030D-6E8A-4147-A177-3AD203B41FA5}">
                      <a16:colId xmlns:a16="http://schemas.microsoft.com/office/drawing/2014/main" xmlns="" val="20002"/>
                    </a:ext>
                  </a:extLst>
                </a:gridCol>
                <a:gridCol w="1500027">
                  <a:extLst>
                    <a:ext uri="{9D8B030D-6E8A-4147-A177-3AD203B41FA5}">
                      <a16:colId xmlns:a16="http://schemas.microsoft.com/office/drawing/2014/main" xmlns="" val="20003"/>
                    </a:ext>
                  </a:extLst>
                </a:gridCol>
                <a:gridCol w="1397285">
                  <a:extLst>
                    <a:ext uri="{9D8B030D-6E8A-4147-A177-3AD203B41FA5}">
                      <a16:colId xmlns:a16="http://schemas.microsoft.com/office/drawing/2014/main" xmlns="" val="20004"/>
                    </a:ext>
                  </a:extLst>
                </a:gridCol>
                <a:gridCol w="2225598">
                  <a:extLst>
                    <a:ext uri="{9D8B030D-6E8A-4147-A177-3AD203B41FA5}">
                      <a16:colId xmlns:a16="http://schemas.microsoft.com/office/drawing/2014/main" xmlns="" val="20005"/>
                    </a:ext>
                  </a:extLst>
                </a:gridCol>
                <a:gridCol w="1579489">
                  <a:extLst>
                    <a:ext uri="{9D8B030D-6E8A-4147-A177-3AD203B41FA5}">
                      <a16:colId xmlns:a16="http://schemas.microsoft.com/office/drawing/2014/main" xmlns="" val="20006"/>
                    </a:ext>
                  </a:extLst>
                </a:gridCol>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sp>
        <p:nvSpPr>
          <p:cNvPr id="5" name="Freeform 82"/>
          <p:cNvSpPr>
            <a:spLocks noEditPoints="1"/>
          </p:cNvSpPr>
          <p:nvPr/>
        </p:nvSpPr>
        <p:spPr bwMode="black">
          <a:xfrm>
            <a:off x="745166" y="1899132"/>
            <a:ext cx="3394886" cy="3295709"/>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chemeClr val="accent5"/>
          </a:solid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12" name="Content Placeholder 2"/>
          <p:cNvSpPr txBox="1">
            <a:spLocks/>
          </p:cNvSpPr>
          <p:nvPr/>
        </p:nvSpPr>
        <p:spPr>
          <a:xfrm>
            <a:off x="4522013" y="3002944"/>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22014" y="4461934"/>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22013" y="2068385"/>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Availability Sets</a:t>
            </a:r>
            <a:endParaRPr lang="en-US" dirty="0"/>
          </a:p>
        </p:txBody>
      </p:sp>
      <p:grpSp>
        <p:nvGrpSpPr>
          <p:cNvPr id="23" name="Group 22"/>
          <p:cNvGrpSpPr/>
          <p:nvPr/>
        </p:nvGrpSpPr>
        <p:grpSpPr>
          <a:xfrm>
            <a:off x="278460" y="1626521"/>
            <a:ext cx="4736761" cy="3323422"/>
            <a:chOff x="362009" y="2018600"/>
            <a:chExt cx="6319193" cy="4433691"/>
          </a:xfrm>
        </p:grpSpPr>
        <p:grpSp>
          <p:nvGrpSpPr>
            <p:cNvPr id="12" name="Group 11"/>
            <p:cNvGrpSpPr/>
            <p:nvPr/>
          </p:nvGrpSpPr>
          <p:grpSpPr>
            <a:xfrm>
              <a:off x="461404" y="3227827"/>
              <a:ext cx="2763669" cy="3224464"/>
              <a:chOff x="522296" y="2082421"/>
              <a:chExt cx="2763669" cy="3224464"/>
            </a:xfrm>
            <a:noFill/>
          </p:grpSpPr>
          <p:sp>
            <p:nvSpPr>
              <p:cNvPr id="9" name="Rounded Rectangle 8"/>
              <p:cNvSpPr/>
              <p:nvPr/>
            </p:nvSpPr>
            <p:spPr>
              <a:xfrm>
                <a:off x="522296" y="2082421"/>
                <a:ext cx="2763669" cy="3224464"/>
              </a:xfrm>
              <a:prstGeom prst="roundRect">
                <a:avLst/>
              </a:prstGeom>
              <a:grpFill/>
              <a:ln w="57150">
                <a:solidFill>
                  <a:srgbClr val="75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57606" y="2487715"/>
                <a:ext cx="1893048" cy="2366780"/>
                <a:chOff x="957606" y="2423631"/>
                <a:chExt cx="1893048" cy="2366780"/>
              </a:xfrm>
              <a:grpFill/>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2423631"/>
                  <a:ext cx="1893048" cy="508250"/>
                </a:xfrm>
                <a:prstGeom prst="rect">
                  <a:avLst/>
                </a:prstGeom>
                <a:grp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3352897"/>
                  <a:ext cx="1893048" cy="508250"/>
                </a:xfrm>
                <a:prstGeom prst="rect">
                  <a:avLst/>
                </a:prstGeom>
                <a:grp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4282161"/>
                  <a:ext cx="1893048" cy="508250"/>
                </a:xfrm>
                <a:prstGeom prst="rect">
                  <a:avLst/>
                </a:prstGeom>
                <a:grpFill/>
              </p:spPr>
            </p:pic>
          </p:grpSp>
        </p:grpSp>
        <p:sp>
          <p:nvSpPr>
            <p:cNvPr id="11" name="Text Placeholder 5"/>
            <p:cNvSpPr txBox="1">
              <a:spLocks/>
            </p:cNvSpPr>
            <p:nvPr/>
          </p:nvSpPr>
          <p:spPr>
            <a:xfrm>
              <a:off x="362009" y="2018600"/>
              <a:ext cx="2962458" cy="1121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cap="all" dirty="0" smtClean="0">
                  <a:solidFill>
                    <a:srgbClr val="75E6FF"/>
                  </a:solidFill>
                </a:rPr>
                <a:t>Web Tier</a:t>
              </a:r>
            </a:p>
            <a:p>
              <a:pPr marL="0" indent="0" algn="ctr">
                <a:buNone/>
              </a:pPr>
              <a:r>
                <a:rPr lang="en-US" sz="1800" b="1" cap="all" dirty="0" smtClean="0">
                  <a:solidFill>
                    <a:srgbClr val="75E6FF"/>
                  </a:solidFill>
                </a:rPr>
                <a:t>Availability Set</a:t>
              </a:r>
              <a:endParaRPr lang="en-US" sz="1800" b="1" cap="all" dirty="0">
                <a:solidFill>
                  <a:srgbClr val="75E6FF"/>
                </a:solidFill>
              </a:endParaRPr>
            </a:p>
          </p:txBody>
        </p:sp>
        <p:grpSp>
          <p:nvGrpSpPr>
            <p:cNvPr id="13" name="Group 12"/>
            <p:cNvGrpSpPr/>
            <p:nvPr/>
          </p:nvGrpSpPr>
          <p:grpSpPr>
            <a:xfrm>
              <a:off x="3818139" y="3227827"/>
              <a:ext cx="2763669" cy="2396691"/>
              <a:chOff x="522296" y="2082421"/>
              <a:chExt cx="2763669" cy="2396691"/>
            </a:xfrm>
            <a:noFill/>
          </p:grpSpPr>
          <p:sp>
            <p:nvSpPr>
              <p:cNvPr id="14" name="Rounded Rectangle 13"/>
              <p:cNvSpPr/>
              <p:nvPr/>
            </p:nvSpPr>
            <p:spPr>
              <a:xfrm>
                <a:off x="522296" y="2082421"/>
                <a:ext cx="2763669" cy="2396691"/>
              </a:xfrm>
              <a:prstGeom prst="roundRect">
                <a:avLst/>
              </a:prstGeom>
              <a:grpFill/>
              <a:ln w="57150">
                <a:solidFill>
                  <a:srgbClr val="75E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957606" y="2487715"/>
                <a:ext cx="1893048" cy="1437514"/>
                <a:chOff x="957606" y="2423631"/>
                <a:chExt cx="1893048" cy="1437514"/>
              </a:xfrm>
              <a:grpFill/>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2423631"/>
                  <a:ext cx="1893048" cy="508250"/>
                </a:xfrm>
                <a:prstGeom prst="rect">
                  <a:avLst/>
                </a:prstGeom>
                <a:grpFill/>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606" y="3352895"/>
                  <a:ext cx="1893048" cy="508250"/>
                </a:xfrm>
                <a:prstGeom prst="rect">
                  <a:avLst/>
                </a:prstGeom>
                <a:grpFill/>
              </p:spPr>
            </p:pic>
          </p:grpSp>
        </p:grpSp>
        <p:sp>
          <p:nvSpPr>
            <p:cNvPr id="19" name="Text Placeholder 5"/>
            <p:cNvSpPr txBox="1">
              <a:spLocks/>
            </p:cNvSpPr>
            <p:nvPr/>
          </p:nvSpPr>
          <p:spPr>
            <a:xfrm>
              <a:off x="3718744" y="2018600"/>
              <a:ext cx="2962458" cy="11217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cap="all" dirty="0" smtClean="0">
                  <a:solidFill>
                    <a:srgbClr val="75E6FF"/>
                  </a:solidFill>
                </a:rPr>
                <a:t>Data Tier</a:t>
              </a:r>
            </a:p>
            <a:p>
              <a:pPr marL="0" indent="0" algn="ctr">
                <a:buNone/>
              </a:pPr>
              <a:r>
                <a:rPr lang="en-US" sz="1800" b="1" cap="all" dirty="0" smtClean="0">
                  <a:solidFill>
                    <a:srgbClr val="75E6FF"/>
                  </a:solidFill>
                </a:rPr>
                <a:t>Availability Set</a:t>
              </a:r>
              <a:endParaRPr lang="en-US" sz="1800" b="1" cap="all" dirty="0">
                <a:solidFill>
                  <a:srgbClr val="75E6FF"/>
                </a:solidFill>
              </a:endParaRPr>
            </a:p>
          </p:txBody>
        </p:sp>
      </p:grpSp>
      <p:sp>
        <p:nvSpPr>
          <p:cNvPr id="20" name="Content Placeholder 2"/>
          <p:cNvSpPr txBox="1">
            <a:spLocks/>
          </p:cNvSpPr>
          <p:nvPr/>
        </p:nvSpPr>
        <p:spPr>
          <a:xfrm>
            <a:off x="5773839" y="3099533"/>
            <a:ext cx="6142237"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smtClean="0">
                <a:solidFill>
                  <a:schemeClr val="bg1">
                    <a:alpha val="99000"/>
                  </a:schemeClr>
                </a:solidFill>
                <a:latin typeface="+mn-lt"/>
              </a:rPr>
              <a:t>Why use Availability Sets?</a:t>
            </a:r>
          </a:p>
          <a:p>
            <a:pPr lvl="1"/>
            <a:r>
              <a:rPr lang="en-CA" sz="2000" dirty="0">
                <a:solidFill>
                  <a:schemeClr val="tx1">
                    <a:alpha val="99000"/>
                  </a:schemeClr>
                </a:solidFill>
              </a:rPr>
              <a:t>By configuring at least two virtual machines in an Availability Set for each tier, you guarantee that at least one virtual machine in each tier will </a:t>
            </a:r>
            <a:r>
              <a:rPr lang="en-CA" sz="2000" dirty="0" smtClean="0">
                <a:solidFill>
                  <a:schemeClr val="tx1">
                    <a:alpha val="99000"/>
                  </a:schemeClr>
                </a:solidFill>
              </a:rPr>
              <a:t>be. </a:t>
            </a:r>
            <a:endParaRPr lang="en-US" sz="2000" dirty="0">
              <a:solidFill>
                <a:schemeClr val="tx1">
                  <a:alpha val="99000"/>
                </a:schemeClr>
              </a:solidFill>
            </a:endParaRPr>
          </a:p>
        </p:txBody>
      </p:sp>
      <p:sp>
        <p:nvSpPr>
          <p:cNvPr id="21" name="Content Placeholder 2"/>
          <p:cNvSpPr txBox="1">
            <a:spLocks/>
          </p:cNvSpPr>
          <p:nvPr/>
        </p:nvSpPr>
        <p:spPr>
          <a:xfrm>
            <a:off x="5773838" y="4812418"/>
            <a:ext cx="6142237" cy="1107996"/>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smtClean="0">
                <a:solidFill>
                  <a:schemeClr val="bg1">
                    <a:alpha val="99000"/>
                  </a:schemeClr>
                </a:solidFill>
                <a:latin typeface="+mn-lt"/>
              </a:rPr>
              <a:t>Highly Available</a:t>
            </a:r>
            <a:endParaRPr lang="en-US" sz="4000" dirty="0">
              <a:solidFill>
                <a:schemeClr val="bg1">
                  <a:alpha val="99000"/>
                </a:schemeClr>
              </a:solidFill>
              <a:latin typeface="+mn-lt"/>
            </a:endParaRPr>
          </a:p>
          <a:p>
            <a:pPr lvl="1"/>
            <a:r>
              <a:rPr lang="en-CA" sz="2000" dirty="0" smtClean="0">
                <a:solidFill>
                  <a:schemeClr val="tx1">
                    <a:alpha val="99000"/>
                  </a:schemeClr>
                </a:solidFill>
              </a:rPr>
              <a:t>You guarantee </a:t>
            </a:r>
            <a:r>
              <a:rPr lang="en-CA" sz="2000" dirty="0">
                <a:solidFill>
                  <a:schemeClr val="tx1">
                    <a:alpha val="99000"/>
                  </a:schemeClr>
                </a:solidFill>
              </a:rPr>
              <a:t>that at least one virtual machine in each tier will be </a:t>
            </a:r>
            <a:r>
              <a:rPr lang="en-CA" sz="2000" dirty="0" smtClean="0">
                <a:solidFill>
                  <a:schemeClr val="tx1">
                    <a:alpha val="99000"/>
                  </a:schemeClr>
                </a:solidFill>
              </a:rPr>
              <a:t>available.</a:t>
            </a:r>
            <a:endParaRPr lang="en-US" sz="2000" dirty="0">
              <a:solidFill>
                <a:schemeClr val="tx1">
                  <a:alpha val="99000"/>
                </a:schemeClr>
              </a:solidFill>
            </a:endParaRPr>
          </a:p>
        </p:txBody>
      </p:sp>
      <p:sp>
        <p:nvSpPr>
          <p:cNvPr id="22" name="Content Placeholder 2"/>
          <p:cNvSpPr txBox="1">
            <a:spLocks/>
          </p:cNvSpPr>
          <p:nvPr/>
        </p:nvSpPr>
        <p:spPr>
          <a:xfrm>
            <a:off x="5773838" y="1626521"/>
            <a:ext cx="6142237" cy="1107996"/>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4"/>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4"/>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4"/>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smtClean="0">
                <a:solidFill>
                  <a:schemeClr val="bg1">
                    <a:alpha val="99000"/>
                  </a:schemeClr>
                </a:solidFill>
                <a:latin typeface="+mn-lt"/>
              </a:rPr>
              <a:t>Best Practice</a:t>
            </a:r>
            <a:endParaRPr lang="en-US" sz="4000" dirty="0">
              <a:solidFill>
                <a:schemeClr val="bg1">
                  <a:alpha val="99000"/>
                </a:schemeClr>
              </a:solidFill>
              <a:latin typeface="+mn-lt"/>
            </a:endParaRPr>
          </a:p>
          <a:p>
            <a:pPr lvl="1"/>
            <a:r>
              <a:rPr lang="en-US" sz="2000" dirty="0" smtClean="0">
                <a:solidFill>
                  <a:schemeClr val="tx1">
                    <a:alpha val="99000"/>
                  </a:schemeClr>
                </a:solidFill>
              </a:rPr>
              <a:t>Group each tier of your application into an </a:t>
            </a:r>
            <a:r>
              <a:rPr lang="en-US" sz="2000" dirty="0">
                <a:solidFill>
                  <a:schemeClr val="tx1">
                    <a:alpha val="99000"/>
                  </a:schemeClr>
                </a:solidFill>
              </a:rPr>
              <a:t>a</a:t>
            </a:r>
            <a:r>
              <a:rPr lang="en-US" sz="2000" dirty="0" smtClean="0">
                <a:solidFill>
                  <a:schemeClr val="tx1">
                    <a:alpha val="99000"/>
                  </a:schemeClr>
                </a:solidFill>
              </a:rPr>
              <a:t>vailability set.</a:t>
            </a:r>
            <a:endParaRPr lang="en-US" sz="2000" dirty="0">
              <a:solidFill>
                <a:schemeClr val="tx1">
                  <a:alpha val="99000"/>
                </a:schemeClr>
              </a:solidFill>
            </a:endParaRPr>
          </a:p>
        </p:txBody>
      </p:sp>
    </p:spTree>
    <p:extLst>
      <p:ext uri="{BB962C8B-B14F-4D97-AF65-F5344CB8AC3E}">
        <p14:creationId xmlns:p14="http://schemas.microsoft.com/office/powerpoint/2010/main" val="1647110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a:t>
            </a:r>
            <a:r>
              <a:rPr lang="en-US" sz="2133" dirty="0" smtClean="0">
                <a:ln>
                  <a:solidFill>
                    <a:srgbClr val="FFFFFF">
                      <a:alpha val="0"/>
                    </a:srgbClr>
                  </a:solidFill>
                </a:ln>
                <a:solidFill>
                  <a:schemeClr val="bg1">
                    <a:alpha val="99000"/>
                  </a:schemeClr>
                </a:solidFill>
              </a:rPr>
              <a:t>Domain #2</a:t>
            </a:r>
          </a:p>
          <a:p>
            <a:pPr algn="ctr" defTabSz="1218490" fontAlgn="base">
              <a:spcBef>
                <a:spcPct val="0"/>
              </a:spcBef>
              <a:spcAft>
                <a:spcPct val="0"/>
              </a:spcAft>
            </a:pPr>
            <a:r>
              <a:rPr lang="en-US" sz="2133" dirty="0" smtClean="0">
                <a:ln>
                  <a:solidFill>
                    <a:srgbClr val="FFFFFF">
                      <a:alpha val="0"/>
                    </a:srgbClr>
                  </a:solidFill>
                </a:ln>
                <a:solidFill>
                  <a:schemeClr val="bg1">
                    <a:alpha val="99000"/>
                  </a:schemeClr>
                </a:solidFill>
              </a:rPr>
              <a:t>(Rack #2)</a:t>
            </a:r>
            <a:endParaRPr lang="en-US" sz="2133" dirty="0">
              <a:ln>
                <a:solidFill>
                  <a:srgbClr val="FFFFFF">
                    <a:alpha val="0"/>
                  </a:srgbClr>
                </a:solidFill>
              </a:ln>
              <a:solidFill>
                <a:schemeClr val="bg1">
                  <a:alpha val="99000"/>
                </a:schemeClr>
              </a:solidFill>
            </a:endParaRPr>
          </a:p>
        </p:txBody>
      </p:sp>
      <p:sp>
        <p:nvSpPr>
          <p:cNvPr id="12" name="Rectangle 11"/>
          <p:cNvSpPr/>
          <p:nvPr>
            <p:custDataLst>
              <p:tags r:id="rId2"/>
            </p:custDataLst>
          </p:nvPr>
        </p:nvSpPr>
        <p:spPr bwMode="auto">
          <a:xfrm>
            <a:off x="7396690" y="2423238"/>
            <a:ext cx="2377439" cy="4215068"/>
          </a:xfrm>
          <a:prstGeom prst="rect">
            <a:avLst/>
          </a:prstGeom>
          <a:no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endParaRPr lang="en-US" sz="1466" dirty="0">
              <a:ln>
                <a:solidFill>
                  <a:srgbClr val="FFFFFF">
                    <a:alpha val="0"/>
                  </a:srgbClr>
                </a:solidFill>
              </a:ln>
              <a:solidFill>
                <a:schemeClr val="bg1">
                  <a:alpha val="99000"/>
                </a:schemeClr>
              </a:solidFill>
            </a:endParaRPr>
          </a:p>
        </p:txBody>
      </p:sp>
      <p:sp>
        <p:nvSpPr>
          <p:cNvPr id="31" name="Title 30"/>
          <p:cNvSpPr>
            <a:spLocks noGrp="1"/>
          </p:cNvSpPr>
          <p:nvPr>
            <p:ph type="title"/>
          </p:nvPr>
        </p:nvSpPr>
        <p:spPr/>
        <p:txBody>
          <a:bodyPr>
            <a:normAutofit/>
          </a:bodyPr>
          <a:lstStyle/>
          <a:p>
            <a:r>
              <a:rPr lang="en-NZ" dirty="0"/>
              <a:t>Fault and Update </a:t>
            </a:r>
            <a:r>
              <a:rPr lang="en-NZ" dirty="0" smtClean="0"/>
              <a:t>Domains (FD &amp; UD)</a:t>
            </a:r>
            <a:endParaRPr lang="en-NZ" dirty="0"/>
          </a:p>
        </p:txBody>
      </p:sp>
      <p:sp>
        <p:nvSpPr>
          <p:cNvPr id="3" name="Rectangle 2"/>
          <p:cNvSpPr/>
          <p:nvPr>
            <p:custDataLst>
              <p:tags r:id="rId3"/>
            </p:custDataLst>
          </p:nvPr>
        </p:nvSpPr>
        <p:spPr bwMode="auto">
          <a:xfrm>
            <a:off x="2252325" y="1492211"/>
            <a:ext cx="2664373" cy="4774503"/>
          </a:xfrm>
          <a:prstGeom prst="rect">
            <a:avLst/>
          </a:prstGeom>
          <a:noFill/>
          <a:ln w="1270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a:t>
            </a:r>
            <a:r>
              <a:rPr lang="en-US" sz="2133" dirty="0" smtClean="0">
                <a:ln>
                  <a:solidFill>
                    <a:srgbClr val="FFFFFF">
                      <a:alpha val="0"/>
                    </a:srgbClr>
                  </a:solidFill>
                </a:ln>
                <a:solidFill>
                  <a:schemeClr val="bg1">
                    <a:alpha val="99000"/>
                  </a:schemeClr>
                </a:solidFill>
              </a:rPr>
              <a:t>Domain #1</a:t>
            </a:r>
          </a:p>
          <a:p>
            <a:pPr algn="ctr" defTabSz="1218490" fontAlgn="base">
              <a:spcBef>
                <a:spcPct val="0"/>
              </a:spcBef>
              <a:spcAft>
                <a:spcPct val="0"/>
              </a:spcAft>
            </a:pPr>
            <a:r>
              <a:rPr lang="en-US" sz="2133" dirty="0" smtClean="0">
                <a:ln>
                  <a:solidFill>
                    <a:srgbClr val="FFFFFF">
                      <a:alpha val="0"/>
                    </a:srgbClr>
                  </a:solidFill>
                </a:ln>
                <a:solidFill>
                  <a:schemeClr val="bg1">
                    <a:alpha val="99000"/>
                  </a:schemeClr>
                </a:solidFill>
              </a:rPr>
              <a:t>(Rack #1)</a:t>
            </a:r>
            <a:endParaRPr lang="en-US" sz="2133" dirty="0">
              <a:ln>
                <a:solidFill>
                  <a:srgbClr val="FFFFFF">
                    <a:alpha val="0"/>
                  </a:srgbClr>
                </a:solidFill>
              </a:ln>
              <a:solidFill>
                <a:schemeClr val="bg1">
                  <a:alpha val="99000"/>
                </a:schemeClr>
              </a:solidFill>
            </a:endParaRPr>
          </a:p>
        </p:txBody>
      </p:sp>
      <p:sp>
        <p:nvSpPr>
          <p:cNvPr id="4" name="Rectangle 3"/>
          <p:cNvSpPr/>
          <p:nvPr>
            <p:custDataLst>
              <p:tags r:id="rId4"/>
            </p:custDataLst>
          </p:nvPr>
        </p:nvSpPr>
        <p:spPr bwMode="auto">
          <a:xfrm>
            <a:off x="2411032" y="2423238"/>
            <a:ext cx="2377439" cy="4215068"/>
          </a:xfrm>
          <a:prstGeom prst="rect">
            <a:avLst/>
          </a:prstGeom>
          <a:noFill/>
          <a:ln w="571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endParaRPr lang="en-US" sz="1466" dirty="0">
              <a:ln>
                <a:solidFill>
                  <a:srgbClr val="FFFFFF">
                    <a:alpha val="0"/>
                  </a:srgbClr>
                </a:solidFill>
              </a:ln>
              <a:solidFill>
                <a:schemeClr val="bg1">
                  <a:alpha val="99000"/>
                </a:schemeClr>
              </a:solidFill>
            </a:endParaRPr>
          </a:p>
        </p:txBody>
      </p:sp>
      <p:grpSp>
        <p:nvGrpSpPr>
          <p:cNvPr id="20" name="Group 19"/>
          <p:cNvGrpSpPr/>
          <p:nvPr/>
        </p:nvGrpSpPr>
        <p:grpSpPr>
          <a:xfrm>
            <a:off x="2578672" y="2613238"/>
            <a:ext cx="6997336" cy="1746523"/>
            <a:chOff x="2578672" y="2423238"/>
            <a:chExt cx="6997336" cy="1746523"/>
          </a:xfrm>
        </p:grpSpPr>
        <p:sp>
          <p:nvSpPr>
            <p:cNvPr id="5" name="Rectangle 4"/>
            <p:cNvSpPr/>
            <p:nvPr>
              <p:custDataLst>
                <p:tags r:id="rId8"/>
              </p:custDataLst>
            </p:nvPr>
          </p:nvSpPr>
          <p:spPr bwMode="auto">
            <a:xfrm>
              <a:off x="2578672" y="2423238"/>
              <a:ext cx="6997336" cy="1746523"/>
            </a:xfrm>
            <a:prstGeom prst="rect">
              <a:avLst/>
            </a:prstGeom>
            <a:noFill/>
            <a:ln w="19050">
              <a:solidFill>
                <a:srgbClr val="FFC00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a:t>
              </a:r>
              <a:r>
                <a:rPr lang="en-US" sz="2133" dirty="0" smtClean="0">
                  <a:ln>
                    <a:solidFill>
                      <a:srgbClr val="FFFFFF">
                        <a:alpha val="0"/>
                      </a:srgbClr>
                    </a:solidFill>
                  </a:ln>
                  <a:solidFill>
                    <a:schemeClr val="bg1">
                      <a:alpha val="99000"/>
                    </a:schemeClr>
                  </a:solidFill>
                </a:rPr>
                <a:t>Role</a:t>
              </a:r>
            </a:p>
            <a:p>
              <a:pPr algn="ctr" defTabSz="913878" fontAlgn="base">
                <a:spcBef>
                  <a:spcPct val="0"/>
                </a:spcBef>
                <a:spcAft>
                  <a:spcPct val="0"/>
                </a:spcAft>
              </a:pPr>
              <a:r>
                <a:rPr lang="en-US" sz="1600" dirty="0" smtClean="0">
                  <a:ln>
                    <a:solidFill>
                      <a:srgbClr val="FFFFFF">
                        <a:alpha val="0"/>
                      </a:srgbClr>
                    </a:solidFill>
                  </a:ln>
                  <a:solidFill>
                    <a:schemeClr val="bg1">
                      <a:alpha val="99000"/>
                    </a:schemeClr>
                  </a:solidFill>
                </a:rPr>
                <a:t>(Availability Set)</a:t>
              </a:r>
            </a:p>
          </p:txBody>
        </p:sp>
        <p:sp>
          <p:nvSpPr>
            <p:cNvPr id="19" name="Rectangle 18"/>
            <p:cNvSpPr/>
            <p:nvPr>
              <p:custDataLst>
                <p:tags r:id="rId9"/>
              </p:custDataLst>
            </p:nvPr>
          </p:nvSpPr>
          <p:spPr bwMode="auto">
            <a:xfrm>
              <a:off x="2683133" y="2763288"/>
              <a:ext cx="1759431" cy="1248453"/>
            </a:xfrm>
            <a:prstGeom prst="rect">
              <a:avLst/>
            </a:prstGeom>
            <a:noFill/>
            <a:ln w="19050">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0"/>
              </p:custDataLst>
            </p:nvPr>
          </p:nvSpPr>
          <p:spPr bwMode="auto">
            <a:xfrm>
              <a:off x="7681623" y="276328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46694"/>
              <a:ext cx="514243" cy="246221"/>
            </a:xfrm>
            <a:prstGeom prst="rect">
              <a:avLst/>
            </a:prstGeom>
            <a:noFill/>
          </p:spPr>
          <p:txBody>
            <a:bodyPr wrap="none" lIns="0" tIns="0" rIns="0" bIns="0" rtlCol="0">
              <a:spAutoFit/>
            </a:bodyPr>
            <a:lstStyle/>
            <a:p>
              <a:pPr defTabSz="1218490"/>
              <a:r>
                <a:rPr lang="en-US" sz="1600" spc="-93" dirty="0">
                  <a:solidFill>
                    <a:schemeClr val="bg1"/>
                  </a:solidFill>
                </a:rPr>
                <a:t>UD #1</a:t>
              </a:r>
            </a:p>
          </p:txBody>
        </p:sp>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2943214"/>
              <a:ext cx="1418997" cy="380976"/>
            </a:xfrm>
            <a:prstGeom prst="rect">
              <a:avLst/>
            </a:prstGeom>
            <a:noFill/>
          </p:spPr>
        </p:pic>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3487171"/>
              <a:ext cx="1418997" cy="380976"/>
            </a:xfrm>
            <a:prstGeom prst="rect">
              <a:avLst/>
            </a:prstGeom>
            <a:noFill/>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2946909"/>
              <a:ext cx="1418997" cy="380976"/>
            </a:xfrm>
            <a:prstGeom prst="rect">
              <a:avLst/>
            </a:prstGeom>
            <a:noFill/>
          </p:spPr>
        </p:pic>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3490866"/>
              <a:ext cx="1418997" cy="380976"/>
            </a:xfrm>
            <a:prstGeom prst="rect">
              <a:avLst/>
            </a:prstGeom>
            <a:noFill/>
          </p:spPr>
        </p:pic>
      </p:grpSp>
      <p:grpSp>
        <p:nvGrpSpPr>
          <p:cNvPr id="16" name="Group 15"/>
          <p:cNvGrpSpPr/>
          <p:nvPr/>
        </p:nvGrpSpPr>
        <p:grpSpPr>
          <a:xfrm>
            <a:off x="2592067" y="4636000"/>
            <a:ext cx="6997336" cy="1822953"/>
            <a:chOff x="2592067" y="4255995"/>
            <a:chExt cx="6997336" cy="1822953"/>
          </a:xfrm>
        </p:grpSpPr>
        <p:sp>
          <p:nvSpPr>
            <p:cNvPr id="8" name="Rectangle 7"/>
            <p:cNvSpPr/>
            <p:nvPr>
              <p:custDataLst>
                <p:tags r:id="rId5"/>
              </p:custDataLst>
            </p:nvPr>
          </p:nvSpPr>
          <p:spPr bwMode="auto">
            <a:xfrm>
              <a:off x="2592067" y="4255995"/>
              <a:ext cx="6997336" cy="1822953"/>
            </a:xfrm>
            <a:prstGeom prst="rect">
              <a:avLst/>
            </a:prstGeom>
            <a:noFill/>
            <a:ln w="19050">
              <a:solidFill>
                <a:schemeClr val="accent6">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a:t>
              </a:r>
              <a:r>
                <a:rPr lang="en-US" sz="2133" dirty="0" smtClean="0">
                  <a:ln>
                    <a:solidFill>
                      <a:srgbClr val="FFFFFF">
                        <a:alpha val="0"/>
                      </a:srgbClr>
                    </a:solidFill>
                  </a:ln>
                  <a:solidFill>
                    <a:schemeClr val="bg1"/>
                  </a:solidFill>
                </a:rPr>
                <a:t>Role</a:t>
              </a:r>
            </a:p>
            <a:p>
              <a:pPr algn="ctr" defTabSz="913878" fontAlgn="base">
                <a:spcBef>
                  <a:spcPct val="0"/>
                </a:spcBef>
                <a:spcAft>
                  <a:spcPct val="0"/>
                </a:spcAft>
              </a:pPr>
              <a:r>
                <a:rPr lang="en-US" sz="1600" dirty="0">
                  <a:ln>
                    <a:solidFill>
                      <a:srgbClr val="FFFFFF">
                        <a:alpha val="0"/>
                      </a:srgbClr>
                    </a:solidFill>
                  </a:ln>
                  <a:solidFill>
                    <a:schemeClr val="bg1">
                      <a:alpha val="99000"/>
                    </a:schemeClr>
                  </a:solidFill>
                </a:rPr>
                <a:t>(Availability Set)</a:t>
              </a:r>
            </a:p>
            <a:p>
              <a:pPr algn="ctr" defTabSz="913878" fontAlgn="base">
                <a:spcBef>
                  <a:spcPct val="0"/>
                </a:spcBef>
                <a:spcAft>
                  <a:spcPct val="0"/>
                </a:spcAft>
              </a:pPr>
              <a:endParaRPr lang="en-US" sz="2133" dirty="0">
                <a:ln>
                  <a:solidFill>
                    <a:srgbClr val="FFFFFF">
                      <a:alpha val="0"/>
                    </a:srgbClr>
                  </a:solidFill>
                </a:ln>
                <a:solidFill>
                  <a:schemeClr val="bg1"/>
                </a:solidFill>
              </a:endParaRPr>
            </a:p>
          </p:txBody>
        </p:sp>
        <p:sp>
          <p:nvSpPr>
            <p:cNvPr id="21" name="Rectangle 20"/>
            <p:cNvSpPr/>
            <p:nvPr>
              <p:custDataLst>
                <p:tags r:id="rId6"/>
              </p:custDataLst>
            </p:nvPr>
          </p:nvSpPr>
          <p:spPr bwMode="auto">
            <a:xfrm>
              <a:off x="2683133" y="4622048"/>
              <a:ext cx="1759431" cy="1227904"/>
            </a:xfrm>
            <a:prstGeom prst="rect">
              <a:avLst/>
            </a:prstGeom>
            <a:noFill/>
            <a:ln w="22225">
              <a:solidFill>
                <a:schemeClr val="bg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solidFill>
                    <a:schemeClr val="bg1"/>
                  </a:solidFill>
                </a:rPr>
                <a:t>UD #1</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solidFill>
                    <a:schemeClr val="bg1"/>
                  </a:solidFill>
                </a:rPr>
                <a:t>UD #2</a:t>
              </a:r>
            </a:p>
          </p:txBody>
        </p:sp>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4790749"/>
              <a:ext cx="1418997" cy="380976"/>
            </a:xfrm>
            <a:prstGeom prst="rect">
              <a:avLst/>
            </a:prstGeom>
            <a:noFill/>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263" y="5334706"/>
              <a:ext cx="1418997" cy="380976"/>
            </a:xfrm>
            <a:prstGeom prst="rect">
              <a:avLst/>
            </a:prstGeom>
            <a:noFill/>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5338401"/>
              <a:ext cx="1418997" cy="380976"/>
            </a:xfrm>
            <a:prstGeom prst="rect">
              <a:avLst/>
            </a:prstGeom>
            <a:noFill/>
          </p:spPr>
        </p:pic>
      </p:gr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38648" y="5170754"/>
            <a:ext cx="1418997" cy="380976"/>
          </a:xfrm>
          <a:prstGeom prst="rect">
            <a:avLst/>
          </a:prstGeom>
          <a:noFill/>
        </p:spPr>
      </p:pic>
      <p:sp>
        <p:nvSpPr>
          <p:cNvPr id="44" name="TextBox 43"/>
          <p:cNvSpPr txBox="1"/>
          <p:nvPr/>
        </p:nvSpPr>
        <p:spPr>
          <a:xfrm>
            <a:off x="8288122" y="2636694"/>
            <a:ext cx="514243" cy="246221"/>
          </a:xfrm>
          <a:prstGeom prst="rect">
            <a:avLst/>
          </a:prstGeom>
          <a:noFill/>
        </p:spPr>
        <p:txBody>
          <a:bodyPr wrap="none" lIns="0" tIns="0" rIns="0" bIns="0" rtlCol="0">
            <a:spAutoFit/>
          </a:bodyPr>
          <a:lstStyle/>
          <a:p>
            <a:pPr defTabSz="1218490"/>
            <a:r>
              <a:rPr lang="en-US" sz="1600" spc="-93" dirty="0">
                <a:solidFill>
                  <a:schemeClr val="bg1"/>
                </a:solidFill>
              </a:rPr>
              <a:t>UD </a:t>
            </a:r>
            <a:r>
              <a:rPr lang="en-US" sz="1600" spc="-93" dirty="0" smtClean="0">
                <a:solidFill>
                  <a:schemeClr val="bg1"/>
                </a:solidFill>
              </a:rPr>
              <a:t>#2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a:xfrm>
            <a:off x="560798" y="1482812"/>
            <a:ext cx="6287514" cy="4419734"/>
          </a:xfrm>
        </p:spPr>
        <p:txBody>
          <a:bodyPr>
            <a:noAutofit/>
          </a:bodyPr>
          <a:lstStyle/>
          <a:p>
            <a:r>
              <a:rPr lang="en-US" sz="2800" dirty="0" smtClean="0"/>
              <a:t>Failover</a:t>
            </a:r>
          </a:p>
          <a:p>
            <a:pPr lvl="1"/>
            <a:r>
              <a:rPr lang="en-US" sz="2400" dirty="0" smtClean="0"/>
              <a:t>For auto swapping between primary and secondary endpoints</a:t>
            </a:r>
          </a:p>
          <a:p>
            <a:r>
              <a:rPr lang="en-US" sz="2800" dirty="0" smtClean="0"/>
              <a:t>Round Robin</a:t>
            </a:r>
          </a:p>
          <a:p>
            <a:pPr lvl="1"/>
            <a:r>
              <a:rPr lang="en-CA" sz="2400" dirty="0" smtClean="0"/>
              <a:t>To </a:t>
            </a:r>
            <a:r>
              <a:rPr lang="en-CA" sz="2400" dirty="0"/>
              <a:t>distribute load across a set of </a:t>
            </a:r>
            <a:r>
              <a:rPr lang="en-CA" sz="2400" dirty="0" smtClean="0"/>
              <a:t>endpoints</a:t>
            </a:r>
            <a:endParaRPr lang="en-US" sz="2400" dirty="0" smtClean="0"/>
          </a:p>
          <a:p>
            <a:r>
              <a:rPr lang="en-US" sz="2800" dirty="0" smtClean="0"/>
              <a:t>Performance</a:t>
            </a:r>
          </a:p>
          <a:p>
            <a:pPr lvl="1"/>
            <a:r>
              <a:rPr lang="en-US" sz="2400" dirty="0" smtClean="0"/>
              <a:t>To direct clients to the “closest” endpoint in terms of latency</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10335883"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8114664"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7361967"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8467336"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7791033"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7051808"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9600744"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9703171"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6879433"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7406003"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10076708"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 name="Freeform 12"/>
          <p:cNvSpPr>
            <a:spLocks/>
          </p:cNvSpPr>
          <p:nvPr/>
        </p:nvSpPr>
        <p:spPr bwMode="auto">
          <a:xfrm>
            <a:off x="5560275" y="1042437"/>
            <a:ext cx="3907110" cy="2497724"/>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12"/>
          <p:cNvSpPr>
            <a:spLocks/>
          </p:cNvSpPr>
          <p:nvPr/>
        </p:nvSpPr>
        <p:spPr bwMode="auto">
          <a:xfrm>
            <a:off x="7895971" y="2193451"/>
            <a:ext cx="2098230" cy="1341349"/>
          </a:xfrm>
          <a:custGeom>
            <a:avLst/>
            <a:gdLst>
              <a:gd name="T0" fmla="*/ 22 w 136"/>
              <a:gd name="T1" fmla="*/ 39 h 90"/>
              <a:gd name="T2" fmla="*/ 22 w 136"/>
              <a:gd name="T3" fmla="*/ 38 h 90"/>
              <a:gd name="T4" fmla="*/ 59 w 136"/>
              <a:gd name="T5" fmla="*/ 0 h 90"/>
              <a:gd name="T6" fmla="*/ 91 w 136"/>
              <a:gd name="T7" fmla="*/ 17 h 90"/>
              <a:gd name="T8" fmla="*/ 101 w 136"/>
              <a:gd name="T9" fmla="*/ 14 h 90"/>
              <a:gd name="T10" fmla="*/ 113 w 136"/>
              <a:gd name="T11" fmla="*/ 18 h 90"/>
              <a:gd name="T12" fmla="*/ 123 w 136"/>
              <a:gd name="T13" fmla="*/ 35 h 90"/>
              <a:gd name="T14" fmla="*/ 136 w 136"/>
              <a:gd name="T15" fmla="*/ 60 h 90"/>
              <a:gd name="T16" fmla="*/ 110 w 136"/>
              <a:gd name="T17" fmla="*/ 90 h 90"/>
              <a:gd name="T18" fmla="*/ 107 w 136"/>
              <a:gd name="T19" fmla="*/ 90 h 90"/>
              <a:gd name="T20" fmla="*/ 104 w 136"/>
              <a:gd name="T21" fmla="*/ 90 h 90"/>
              <a:gd name="T22" fmla="*/ 42 w 136"/>
              <a:gd name="T23" fmla="*/ 90 h 90"/>
              <a:gd name="T24" fmla="*/ 41 w 136"/>
              <a:gd name="T25" fmla="*/ 90 h 90"/>
              <a:gd name="T26" fmla="*/ 39 w 136"/>
              <a:gd name="T27" fmla="*/ 90 h 90"/>
              <a:gd name="T28" fmla="*/ 35 w 136"/>
              <a:gd name="T29" fmla="*/ 90 h 90"/>
              <a:gd name="T30" fmla="*/ 25 w 136"/>
              <a:gd name="T31" fmla="*/ 90 h 90"/>
              <a:gd name="T32" fmla="*/ 0 w 136"/>
              <a:gd name="T33" fmla="*/ 64 h 90"/>
              <a:gd name="T34" fmla="*/ 22 w 136"/>
              <a:gd name="T35"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90">
                <a:moveTo>
                  <a:pt x="22" y="39"/>
                </a:moveTo>
                <a:cubicBezTo>
                  <a:pt x="22" y="39"/>
                  <a:pt x="22" y="38"/>
                  <a:pt x="22" y="38"/>
                </a:cubicBezTo>
                <a:cubicBezTo>
                  <a:pt x="22" y="17"/>
                  <a:pt x="38" y="0"/>
                  <a:pt x="59" y="0"/>
                </a:cubicBezTo>
                <a:cubicBezTo>
                  <a:pt x="72" y="0"/>
                  <a:pt x="84" y="7"/>
                  <a:pt x="91" y="17"/>
                </a:cubicBezTo>
                <a:cubicBezTo>
                  <a:pt x="94" y="15"/>
                  <a:pt x="97" y="14"/>
                  <a:pt x="101" y="14"/>
                </a:cubicBezTo>
                <a:cubicBezTo>
                  <a:pt x="106" y="14"/>
                  <a:pt x="110" y="16"/>
                  <a:pt x="113" y="18"/>
                </a:cubicBezTo>
                <a:cubicBezTo>
                  <a:pt x="119" y="22"/>
                  <a:pt x="123" y="28"/>
                  <a:pt x="123" y="35"/>
                </a:cubicBezTo>
                <a:cubicBezTo>
                  <a:pt x="131" y="41"/>
                  <a:pt x="136" y="50"/>
                  <a:pt x="136" y="60"/>
                </a:cubicBezTo>
                <a:cubicBezTo>
                  <a:pt x="136" y="75"/>
                  <a:pt x="125" y="88"/>
                  <a:pt x="110" y="90"/>
                </a:cubicBezTo>
                <a:cubicBezTo>
                  <a:pt x="109" y="90"/>
                  <a:pt x="108" y="90"/>
                  <a:pt x="107" y="90"/>
                </a:cubicBezTo>
                <a:cubicBezTo>
                  <a:pt x="106" y="90"/>
                  <a:pt x="105" y="90"/>
                  <a:pt x="104" y="90"/>
                </a:cubicBezTo>
                <a:cubicBezTo>
                  <a:pt x="90" y="90"/>
                  <a:pt x="58" y="90"/>
                  <a:pt x="42" y="90"/>
                </a:cubicBezTo>
                <a:cubicBezTo>
                  <a:pt x="42" y="90"/>
                  <a:pt x="41" y="90"/>
                  <a:pt x="41" y="90"/>
                </a:cubicBezTo>
                <a:cubicBezTo>
                  <a:pt x="39" y="90"/>
                  <a:pt x="39" y="90"/>
                  <a:pt x="39" y="90"/>
                </a:cubicBezTo>
                <a:cubicBezTo>
                  <a:pt x="39" y="90"/>
                  <a:pt x="36" y="90"/>
                  <a:pt x="35" y="90"/>
                </a:cubicBezTo>
                <a:cubicBezTo>
                  <a:pt x="25" y="90"/>
                  <a:pt x="25" y="90"/>
                  <a:pt x="25" y="90"/>
                </a:cubicBezTo>
                <a:cubicBezTo>
                  <a:pt x="11" y="89"/>
                  <a:pt x="0" y="78"/>
                  <a:pt x="0" y="64"/>
                </a:cubicBezTo>
                <a:cubicBezTo>
                  <a:pt x="0" y="52"/>
                  <a:pt x="9" y="41"/>
                  <a:pt x="22" y="39"/>
                </a:cubicBezTo>
                <a:close/>
              </a:path>
            </a:pathLst>
          </a:custGeom>
          <a:solidFill>
            <a:srgbClr val="68217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8" name="TextBox 297"/>
          <p:cNvSpPr txBox="1"/>
          <p:nvPr/>
        </p:nvSpPr>
        <p:spPr>
          <a:xfrm>
            <a:off x="6223047" y="1633802"/>
            <a:ext cx="2195363" cy="544765"/>
          </a:xfrm>
          <a:prstGeom prst="rect">
            <a:avLst/>
          </a:prstGeom>
          <a:noFill/>
        </p:spPr>
        <p:txBody>
          <a:bodyPr wrap="square" lIns="182880" tIns="146304" rIns="182880" bIns="146304" rtlCol="0">
            <a:spAutoFit/>
          </a:bodyPr>
          <a:lstStyle/>
          <a:p>
            <a:pPr algn="ctr">
              <a:lnSpc>
                <a:spcPct val="90000"/>
              </a:lnSpc>
            </a:pPr>
            <a:r>
              <a:rPr lang="en-US" spc="-70" dirty="0" smtClean="0">
                <a:solidFill>
                  <a:schemeClr val="bg1"/>
                </a:solidFill>
              </a:rPr>
              <a:t>Microsoft Azure</a:t>
            </a:r>
          </a:p>
        </p:txBody>
      </p:sp>
      <p:sp>
        <p:nvSpPr>
          <p:cNvPr id="299" name="Flowchart: Process 298"/>
          <p:cNvSpPr/>
          <p:nvPr/>
        </p:nvSpPr>
        <p:spPr bwMode="auto">
          <a:xfrm>
            <a:off x="5590557"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IaaS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0" name="Flowchart: Process 299"/>
          <p:cNvSpPr/>
          <p:nvPr/>
        </p:nvSpPr>
        <p:spPr bwMode="auto">
          <a:xfrm>
            <a:off x="8376646"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1"/>
                </a:solidFill>
                <a:latin typeface="Segoe UI Semibold" panose="020B0702040204020203" pitchFamily="34" charset="0"/>
                <a:ea typeface="Segoe UI" pitchFamily="34" charset="0"/>
                <a:cs typeface="Segoe UI Semibold" panose="020B0702040204020203" pitchFamily="34" charset="0"/>
              </a:rPr>
              <a:t>SaaS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sp>
        <p:nvSpPr>
          <p:cNvPr id="301" name="Flowchart: Process 300"/>
          <p:cNvSpPr/>
          <p:nvPr/>
        </p:nvSpPr>
        <p:spPr bwMode="auto">
          <a:xfrm>
            <a:off x="6864172" y="2683831"/>
            <a:ext cx="1170935" cy="353247"/>
          </a:xfrm>
          <a:prstGeom prst="flowChartProcess">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smtClean="0">
                <a:solidFill>
                  <a:schemeClr val="bg1"/>
                </a:solidFill>
                <a:latin typeface="Segoe UI Semibold" panose="020B0702040204020203" pitchFamily="34" charset="0"/>
                <a:ea typeface="Segoe UI" pitchFamily="34" charset="0"/>
                <a:cs typeface="Segoe UI Semibold" panose="020B0702040204020203" pitchFamily="34" charset="0"/>
              </a:rPr>
              <a:t>PaaS</a:t>
            </a:r>
            <a:endParaRPr lang="en-US" sz="1600" dirty="0">
              <a:solidFill>
                <a:schemeClr val="bg1"/>
              </a:solidFill>
              <a:latin typeface="Segoe UI Semibold" panose="020B0702040204020203" pitchFamily="34" charset="0"/>
              <a:ea typeface="Segoe UI" pitchFamily="34" charset="0"/>
              <a:cs typeface="Segoe UI Semibold" panose="020B0702040204020203" pitchFamily="34" charset="0"/>
            </a:endParaRPr>
          </a:p>
        </p:txBody>
      </p:sp>
      <p:cxnSp>
        <p:nvCxnSpPr>
          <p:cNvPr id="302" name="Straight Connector 301"/>
          <p:cNvCxnSpPr/>
          <p:nvPr/>
        </p:nvCxnSpPr>
        <p:spPr>
          <a:xfrm flipH="1">
            <a:off x="6811910" y="2354690"/>
            <a:ext cx="1844" cy="1026237"/>
          </a:xfrm>
          <a:prstGeom prst="line">
            <a:avLst/>
          </a:prstGeom>
          <a:ln w="38100">
            <a:solidFill>
              <a:srgbClr val="FFFFFF">
                <a:alpha val="25098"/>
              </a:srgb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03" name="Group 302"/>
          <p:cNvGrpSpPr/>
          <p:nvPr/>
        </p:nvGrpSpPr>
        <p:grpSpPr>
          <a:xfrm>
            <a:off x="6097160" y="3310613"/>
            <a:ext cx="338604" cy="650132"/>
            <a:chOff x="9071737" y="5772887"/>
            <a:chExt cx="377892" cy="725566"/>
          </a:xfrm>
        </p:grpSpPr>
        <p:sp>
          <p:nvSpPr>
            <p:cNvPr id="304" name="Oval 30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5" name="Oval 30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8" name="Group 307"/>
          <p:cNvGrpSpPr/>
          <p:nvPr/>
        </p:nvGrpSpPr>
        <p:grpSpPr>
          <a:xfrm>
            <a:off x="7274768" y="3287941"/>
            <a:ext cx="338604" cy="650132"/>
            <a:chOff x="9071737" y="5772887"/>
            <a:chExt cx="377892" cy="725566"/>
          </a:xfrm>
        </p:grpSpPr>
        <p:sp>
          <p:nvSpPr>
            <p:cNvPr id="309" name="Oval 308"/>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0" name="Oval 309"/>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1" name="Rectangle 310"/>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ectangle 311"/>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3" name="Group 312"/>
          <p:cNvGrpSpPr/>
          <p:nvPr/>
        </p:nvGrpSpPr>
        <p:grpSpPr>
          <a:xfrm>
            <a:off x="8767751" y="3304370"/>
            <a:ext cx="338604" cy="650132"/>
            <a:chOff x="9071737" y="5772887"/>
            <a:chExt cx="377892" cy="725566"/>
          </a:xfrm>
        </p:grpSpPr>
        <p:sp>
          <p:nvSpPr>
            <p:cNvPr id="314" name="Oval 313"/>
            <p:cNvSpPr/>
            <p:nvPr/>
          </p:nvSpPr>
          <p:spPr bwMode="auto">
            <a:xfrm>
              <a:off x="9071737" y="5772887"/>
              <a:ext cx="377892" cy="37789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Oval 314"/>
            <p:cNvSpPr/>
            <p:nvPr/>
          </p:nvSpPr>
          <p:spPr bwMode="auto">
            <a:xfrm>
              <a:off x="9187636" y="5886568"/>
              <a:ext cx="150692" cy="15069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6" name="Rectangle 315"/>
            <p:cNvSpPr/>
            <p:nvPr/>
          </p:nvSpPr>
          <p:spPr bwMode="auto">
            <a:xfrm>
              <a:off x="9199420" y="6095996"/>
              <a:ext cx="138908" cy="4024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7" name="Rectangle 316"/>
            <p:cNvSpPr/>
            <p:nvPr/>
          </p:nvSpPr>
          <p:spPr bwMode="auto">
            <a:xfrm>
              <a:off x="9101276" y="6312592"/>
              <a:ext cx="161213" cy="1179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77" name="Group 376"/>
          <p:cNvGrpSpPr/>
          <p:nvPr/>
        </p:nvGrpSpPr>
        <p:grpSpPr>
          <a:xfrm>
            <a:off x="2292657" y="4785030"/>
            <a:ext cx="6549920" cy="1758532"/>
            <a:chOff x="2292657" y="4785030"/>
            <a:chExt cx="6549920" cy="1758532"/>
          </a:xfrm>
        </p:grpSpPr>
        <p:sp>
          <p:nvSpPr>
            <p:cNvPr id="378" name="Rectangle 377"/>
            <p:cNvSpPr>
              <a:spLocks noChangeArrowheads="1"/>
            </p:cNvSpPr>
            <p:nvPr/>
          </p:nvSpPr>
          <p:spPr bwMode="auto">
            <a:xfrm>
              <a:off x="5668668" y="5394212"/>
              <a:ext cx="687388" cy="100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17"/>
            <p:cNvSpPr>
              <a:spLocks/>
            </p:cNvSpPr>
            <p:nvPr/>
          </p:nvSpPr>
          <p:spPr bwMode="auto">
            <a:xfrm>
              <a:off x="5311826" y="5812528"/>
              <a:ext cx="3530751" cy="729142"/>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380" name="Rectangle 9"/>
            <p:cNvSpPr>
              <a:spLocks noChangeArrowheads="1"/>
            </p:cNvSpPr>
            <p:nvPr/>
          </p:nvSpPr>
          <p:spPr bwMode="auto">
            <a:xfrm>
              <a:off x="4569903" y="5031137"/>
              <a:ext cx="649288" cy="147478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Rectangle 11"/>
            <p:cNvSpPr>
              <a:spLocks noChangeArrowheads="1"/>
            </p:cNvSpPr>
            <p:nvPr/>
          </p:nvSpPr>
          <p:spPr bwMode="auto">
            <a:xfrm>
              <a:off x="4374641" y="5461349"/>
              <a:ext cx="258763" cy="1044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82" name="Group 381"/>
            <p:cNvGrpSpPr/>
            <p:nvPr/>
          </p:nvGrpSpPr>
          <p:grpSpPr>
            <a:xfrm>
              <a:off x="4801678" y="4785030"/>
              <a:ext cx="1082461" cy="1758532"/>
              <a:chOff x="10761663" y="4627563"/>
              <a:chExt cx="1382713" cy="2246312"/>
            </a:xfrm>
          </p:grpSpPr>
          <p:sp>
            <p:nvSpPr>
              <p:cNvPr id="391" name="Rectangle 23"/>
              <p:cNvSpPr>
                <a:spLocks noChangeArrowheads="1"/>
              </p:cNvSpPr>
              <p:nvPr/>
            </p:nvSpPr>
            <p:spPr bwMode="auto">
              <a:xfrm>
                <a:off x="10826751" y="4652963"/>
                <a:ext cx="1254125" cy="2220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Rectangle 24"/>
              <p:cNvSpPr>
                <a:spLocks noChangeArrowheads="1"/>
              </p:cNvSpPr>
              <p:nvPr/>
            </p:nvSpPr>
            <p:spPr bwMode="auto">
              <a:xfrm>
                <a:off x="11517313" y="6556375"/>
                <a:ext cx="161925"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Rectangle 27"/>
              <p:cNvSpPr>
                <a:spLocks noChangeArrowheads="1"/>
              </p:cNvSpPr>
              <p:nvPr/>
            </p:nvSpPr>
            <p:spPr bwMode="auto">
              <a:xfrm>
                <a:off x="11231563" y="6556375"/>
                <a:ext cx="165100" cy="3175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Rectangle 28"/>
              <p:cNvSpPr>
                <a:spLocks noChangeArrowheads="1"/>
              </p:cNvSpPr>
              <p:nvPr/>
            </p:nvSpPr>
            <p:spPr bwMode="auto">
              <a:xfrm>
                <a:off x="10950576" y="544512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9"/>
              <p:cNvSpPr>
                <a:spLocks noChangeArrowheads="1"/>
              </p:cNvSpPr>
              <p:nvPr/>
            </p:nvSpPr>
            <p:spPr bwMode="auto">
              <a:xfrm>
                <a:off x="10950576" y="572770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Rectangle 30"/>
              <p:cNvSpPr>
                <a:spLocks noChangeArrowheads="1"/>
              </p:cNvSpPr>
              <p:nvPr/>
            </p:nvSpPr>
            <p:spPr bwMode="auto">
              <a:xfrm>
                <a:off x="10950576" y="60102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Rectangle 31"/>
              <p:cNvSpPr>
                <a:spLocks noChangeArrowheads="1"/>
              </p:cNvSpPr>
              <p:nvPr/>
            </p:nvSpPr>
            <p:spPr bwMode="auto">
              <a:xfrm>
                <a:off x="10950576" y="62928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Rectangle 32"/>
              <p:cNvSpPr>
                <a:spLocks noChangeArrowheads="1"/>
              </p:cNvSpPr>
              <p:nvPr/>
            </p:nvSpPr>
            <p:spPr bwMode="auto">
              <a:xfrm>
                <a:off x="10950576" y="4879975"/>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Rectangle 33"/>
              <p:cNvSpPr>
                <a:spLocks noChangeArrowheads="1"/>
              </p:cNvSpPr>
              <p:nvPr/>
            </p:nvSpPr>
            <p:spPr bwMode="auto">
              <a:xfrm>
                <a:off x="10950576" y="5162550"/>
                <a:ext cx="1014413" cy="1619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Rectangle 52"/>
              <p:cNvSpPr>
                <a:spLocks noChangeArrowheads="1"/>
              </p:cNvSpPr>
              <p:nvPr/>
            </p:nvSpPr>
            <p:spPr bwMode="auto">
              <a:xfrm>
                <a:off x="10761663" y="4627563"/>
                <a:ext cx="1382713" cy="47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3" name="Rectangle 35"/>
            <p:cNvSpPr>
              <a:spLocks noChangeArrowheads="1"/>
            </p:cNvSpPr>
            <p:nvPr/>
          </p:nvSpPr>
          <p:spPr bwMode="auto">
            <a:xfrm>
              <a:off x="4429042" y="6268519"/>
              <a:ext cx="54320"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Rectangle 34"/>
            <p:cNvSpPr>
              <a:spLocks noChangeArrowheads="1"/>
            </p:cNvSpPr>
            <p:nvPr/>
          </p:nvSpPr>
          <p:spPr bwMode="auto">
            <a:xfrm>
              <a:off x="2292657" y="6472557"/>
              <a:ext cx="2850214" cy="67516"/>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Oval 36"/>
            <p:cNvSpPr>
              <a:spLocks noChangeArrowheads="1"/>
            </p:cNvSpPr>
            <p:nvPr/>
          </p:nvSpPr>
          <p:spPr bwMode="auto">
            <a:xfrm>
              <a:off x="4318313" y="6087800"/>
              <a:ext cx="271599"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Oval 37"/>
            <p:cNvSpPr>
              <a:spLocks noChangeArrowheads="1"/>
            </p:cNvSpPr>
            <p:nvPr/>
          </p:nvSpPr>
          <p:spPr bwMode="auto">
            <a:xfrm>
              <a:off x="4354874" y="5947823"/>
              <a:ext cx="200564"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Rectangle 38"/>
            <p:cNvSpPr>
              <a:spLocks noChangeArrowheads="1"/>
            </p:cNvSpPr>
            <p:nvPr/>
          </p:nvSpPr>
          <p:spPr bwMode="auto">
            <a:xfrm>
              <a:off x="4785254" y="6268519"/>
              <a:ext cx="53275" cy="20474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Oval 39"/>
            <p:cNvSpPr>
              <a:spLocks noChangeArrowheads="1"/>
            </p:cNvSpPr>
            <p:nvPr/>
          </p:nvSpPr>
          <p:spPr bwMode="auto">
            <a:xfrm>
              <a:off x="4673480" y="6087800"/>
              <a:ext cx="273688" cy="271599"/>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Oval 40"/>
            <p:cNvSpPr>
              <a:spLocks noChangeArrowheads="1"/>
            </p:cNvSpPr>
            <p:nvPr/>
          </p:nvSpPr>
          <p:spPr bwMode="auto">
            <a:xfrm>
              <a:off x="4711086" y="5947823"/>
              <a:ext cx="199521" cy="19952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Rectangle 93"/>
            <p:cNvSpPr>
              <a:spLocks noChangeArrowheads="1"/>
            </p:cNvSpPr>
            <p:nvPr/>
          </p:nvSpPr>
          <p:spPr bwMode="auto">
            <a:xfrm>
              <a:off x="5768832" y="6473261"/>
              <a:ext cx="498723" cy="6681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2" name="Freeform 9"/>
          <p:cNvSpPr>
            <a:spLocks/>
          </p:cNvSpPr>
          <p:nvPr/>
        </p:nvSpPr>
        <p:spPr bwMode="auto">
          <a:xfrm>
            <a:off x="7297977" y="5621745"/>
            <a:ext cx="4907737" cy="919922"/>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 name="Title 1"/>
          <p:cNvSpPr>
            <a:spLocks noGrp="1"/>
          </p:cNvSpPr>
          <p:nvPr>
            <p:ph type="title"/>
          </p:nvPr>
        </p:nvSpPr>
        <p:spPr>
          <a:xfrm>
            <a:off x="269240" y="289512"/>
            <a:ext cx="11655840" cy="899665"/>
          </a:xfrm>
        </p:spPr>
        <p:txBody>
          <a:bodyPr/>
          <a:lstStyle/>
          <a:p>
            <a:r>
              <a:rPr lang="da-DK" sz="4800" dirty="0" smtClean="0"/>
              <a:t>Microsoft Azure Key Vault</a:t>
            </a:r>
            <a:endParaRPr lang="da-DK" sz="4800" dirty="0"/>
          </a:p>
        </p:txBody>
      </p:sp>
      <p:grpSp>
        <p:nvGrpSpPr>
          <p:cNvPr id="219" name="Group 218"/>
          <p:cNvGrpSpPr/>
          <p:nvPr/>
        </p:nvGrpSpPr>
        <p:grpSpPr>
          <a:xfrm>
            <a:off x="11263454" y="5463999"/>
            <a:ext cx="283540" cy="498956"/>
            <a:chOff x="3431945" y="4082032"/>
            <a:chExt cx="291687" cy="559995"/>
          </a:xfrm>
        </p:grpSpPr>
        <p:sp>
          <p:nvSpPr>
            <p:cNvPr id="220"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1"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222"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56" name="TextBox 155"/>
          <p:cNvSpPr txBox="1"/>
          <p:nvPr/>
        </p:nvSpPr>
        <p:spPr>
          <a:xfrm>
            <a:off x="-75304" y="6497620"/>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nvGrpSpPr>
          <p:cNvPr id="97" name="Group 96"/>
          <p:cNvGrpSpPr/>
          <p:nvPr/>
        </p:nvGrpSpPr>
        <p:grpSpPr>
          <a:xfrm>
            <a:off x="10801980" y="5309253"/>
            <a:ext cx="283540" cy="498956"/>
            <a:chOff x="3431945" y="4082032"/>
            <a:chExt cx="291687" cy="559995"/>
          </a:xfrm>
        </p:grpSpPr>
        <p:sp>
          <p:nvSpPr>
            <p:cNvPr id="98" name="Rectangle 7"/>
            <p:cNvSpPr>
              <a:spLocks noChangeArrowheads="1"/>
            </p:cNvSpPr>
            <p:nvPr/>
          </p:nvSpPr>
          <p:spPr bwMode="auto">
            <a:xfrm>
              <a:off x="3551069" y="4423818"/>
              <a:ext cx="57892" cy="2182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99" name="Oval 8"/>
            <p:cNvSpPr>
              <a:spLocks noChangeArrowheads="1"/>
            </p:cNvSpPr>
            <p:nvPr/>
          </p:nvSpPr>
          <p:spPr bwMode="auto">
            <a:xfrm>
              <a:off x="3431945" y="4231215"/>
              <a:ext cx="291687" cy="28946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sp>
          <p:nvSpPr>
            <p:cNvPr id="100" name="Oval 9"/>
            <p:cNvSpPr>
              <a:spLocks noChangeArrowheads="1"/>
            </p:cNvSpPr>
            <p:nvPr/>
          </p:nvSpPr>
          <p:spPr bwMode="auto">
            <a:xfrm>
              <a:off x="3472024" y="4082032"/>
              <a:ext cx="212642" cy="21264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defRPr/>
              </a:pPr>
              <a:endParaRPr lang="en-US" kern="0" smtClean="0">
                <a:solidFill>
                  <a:srgbClr val="505050"/>
                </a:solidFill>
                <a:latin typeface="Segoe UI Light"/>
              </a:endParaRPr>
            </a:p>
          </p:txBody>
        </p:sp>
      </p:grpSp>
      <p:sp>
        <p:nvSpPr>
          <p:cNvPr id="195" name="Rectangle 194"/>
          <p:cNvSpPr/>
          <p:nvPr>
            <p:custDataLst>
              <p:tags r:id="rId1"/>
            </p:custDataLst>
          </p:nvPr>
        </p:nvSpPr>
        <p:spPr bwMode="auto">
          <a:xfrm>
            <a:off x="269240" y="1389240"/>
            <a:ext cx="5020344" cy="2215991"/>
          </a:xfrm>
          <a:prstGeom prst="rect">
            <a:avLst/>
          </a:prstGeom>
          <a:ln>
            <a:noFill/>
          </a:ln>
        </p:spPr>
        <p:txBody>
          <a:bodyPr vert="horz" wrap="square" lIns="146304" tIns="0" rIns="0" bIns="0" rtlCol="0">
            <a:spAutoFit/>
          </a:bodyPr>
          <a:lstStyle/>
          <a:p>
            <a:r>
              <a:rPr lang="en-US" sz="2000" dirty="0" smtClean="0">
                <a:solidFill>
                  <a:schemeClr val="bg1"/>
                </a:solidFill>
                <a:latin typeface="+mj-lt"/>
              </a:rPr>
              <a:t>Key Vault offers an easy</a:t>
            </a:r>
            <a:r>
              <a:rPr lang="en-US" sz="2000" dirty="0">
                <a:solidFill>
                  <a:schemeClr val="bg1"/>
                </a:solidFill>
                <a:latin typeface="+mj-lt"/>
              </a:rPr>
              <a:t>, cost-effective way to safeguard keys and other secrets used by cloud apps and </a:t>
            </a:r>
            <a:r>
              <a:rPr lang="en-US" sz="2000" dirty="0" smtClean="0">
                <a:solidFill>
                  <a:schemeClr val="bg1"/>
                </a:solidFill>
                <a:latin typeface="+mj-lt"/>
              </a:rPr>
              <a:t>services</a:t>
            </a:r>
            <a:r>
              <a:rPr lang="en-US" sz="2000" dirty="0">
                <a:solidFill>
                  <a:schemeClr val="bg1"/>
                </a:solidFill>
                <a:latin typeface="+mj-lt"/>
              </a:rPr>
              <a:t> </a:t>
            </a:r>
            <a:r>
              <a:rPr lang="en-US" sz="2000" dirty="0" smtClean="0">
                <a:solidFill>
                  <a:schemeClr val="bg1"/>
                </a:solidFill>
                <a:latin typeface="+mj-lt"/>
              </a:rPr>
              <a:t>using HSMs</a:t>
            </a:r>
            <a:r>
              <a:rPr lang="en-US" sz="2000" dirty="0">
                <a:solidFill>
                  <a:schemeClr val="bg1"/>
                </a:solidFill>
                <a:latin typeface="+mj-lt"/>
              </a:rPr>
              <a:t>.</a:t>
            </a:r>
            <a:endParaRPr lang="en-US" sz="2000" dirty="0" smtClean="0">
              <a:solidFill>
                <a:schemeClr val="bg1"/>
              </a:solidFill>
              <a:latin typeface="+mj-lt"/>
            </a:endParaRPr>
          </a:p>
          <a:p>
            <a:endParaRPr lang="en-US" sz="2000" dirty="0">
              <a:solidFill>
                <a:schemeClr val="bg1"/>
              </a:solidFill>
              <a:latin typeface="+mj-lt"/>
            </a:endParaRPr>
          </a:p>
          <a:p>
            <a:r>
              <a:rPr lang="en-US" sz="1600" dirty="0" smtClean="0">
                <a:solidFill>
                  <a:schemeClr val="bg1"/>
                </a:solidFill>
              </a:rPr>
              <a:t>You manage your keys and secrets</a:t>
            </a:r>
          </a:p>
          <a:p>
            <a:endParaRPr lang="en-US" sz="1600" dirty="0">
              <a:solidFill>
                <a:schemeClr val="bg1"/>
              </a:solidFill>
            </a:endParaRPr>
          </a:p>
          <a:p>
            <a:r>
              <a:rPr lang="en-US" sz="1600" dirty="0" smtClean="0">
                <a:solidFill>
                  <a:schemeClr val="bg1"/>
                </a:solidFill>
              </a:rPr>
              <a:t>Applications get high performance access to your keys and secrets… on your terms</a:t>
            </a:r>
            <a:endParaRPr lang="en-US" sz="1600" dirty="0">
              <a:solidFill>
                <a:schemeClr val="bg1"/>
              </a:solidFill>
            </a:endParaRPr>
          </a:p>
        </p:txBody>
      </p:sp>
      <p:sp>
        <p:nvSpPr>
          <p:cNvPr id="132" name="Rectangle 131"/>
          <p:cNvSpPr/>
          <p:nvPr>
            <p:custDataLst>
              <p:tags r:id="rId2"/>
            </p:custDataLst>
          </p:nvPr>
        </p:nvSpPr>
        <p:spPr bwMode="auto">
          <a:xfrm>
            <a:off x="5952382" y="4812618"/>
            <a:ext cx="674907" cy="338554"/>
          </a:xfrm>
          <a:prstGeom prst="rect">
            <a:avLst/>
          </a:prstGeom>
          <a:ln>
            <a:noFill/>
          </a:ln>
        </p:spPr>
        <p:txBody>
          <a:bodyPr vert="horz" wrap="square" lIns="0" tIns="0" rIns="0" bIns="0" rtlCol="0">
            <a:spAutoFit/>
          </a:bodyPr>
          <a:lstStyle/>
          <a:p>
            <a:r>
              <a:rPr lang="en-US" sz="1100" dirty="0" smtClean="0">
                <a:solidFill>
                  <a:srgbClr val="505050"/>
                </a:solidFill>
              </a:rPr>
              <a:t>Import </a:t>
            </a:r>
            <a:br>
              <a:rPr lang="en-US" sz="1100" dirty="0" smtClean="0">
                <a:solidFill>
                  <a:srgbClr val="505050"/>
                </a:solidFill>
              </a:rPr>
            </a:br>
            <a:r>
              <a:rPr lang="en-US" sz="1100" dirty="0" smtClean="0">
                <a:solidFill>
                  <a:srgbClr val="505050"/>
                </a:solidFill>
              </a:rPr>
              <a:t>keys</a:t>
            </a:r>
            <a:endParaRPr lang="en-US" sz="1100" dirty="0">
              <a:solidFill>
                <a:srgbClr val="505050"/>
              </a:solidFill>
            </a:endParaRPr>
          </a:p>
        </p:txBody>
      </p:sp>
      <p:grpSp>
        <p:nvGrpSpPr>
          <p:cNvPr id="401" name="Group 400"/>
          <p:cNvGrpSpPr/>
          <p:nvPr/>
        </p:nvGrpSpPr>
        <p:grpSpPr>
          <a:xfrm>
            <a:off x="5678392" y="5204679"/>
            <a:ext cx="1051821" cy="1318575"/>
            <a:chOff x="5765674" y="5228743"/>
            <a:chExt cx="1051821" cy="1318575"/>
          </a:xfrm>
        </p:grpSpPr>
        <p:sp>
          <p:nvSpPr>
            <p:cNvPr id="402" name="Rectangle 5"/>
            <p:cNvSpPr>
              <a:spLocks noChangeArrowheads="1"/>
            </p:cNvSpPr>
            <p:nvPr/>
          </p:nvSpPr>
          <p:spPr bwMode="auto">
            <a:xfrm>
              <a:off x="5815269" y="5228743"/>
              <a:ext cx="952501" cy="1318575"/>
            </a:xfrm>
            <a:prstGeom prst="rect">
              <a:avLst/>
            </a:prstGeom>
            <a:solidFill>
              <a:schemeClr val="tx1"/>
            </a:solidFill>
            <a:ln>
              <a:noFill/>
            </a:ln>
            <a:effectLst>
              <a:outerShdw blurRad="25400" dir="18900000" sy="23000" kx="-1200000" algn="bl"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403" name="Group 402"/>
            <p:cNvGrpSpPr/>
            <p:nvPr/>
          </p:nvGrpSpPr>
          <p:grpSpPr>
            <a:xfrm>
              <a:off x="6135493" y="5699578"/>
              <a:ext cx="313494" cy="508199"/>
              <a:chOff x="11390247" y="3747595"/>
              <a:chExt cx="313494" cy="508199"/>
            </a:xfrm>
          </p:grpSpPr>
          <p:sp>
            <p:nvSpPr>
              <p:cNvPr id="405" name="Freeform 7"/>
              <p:cNvSpPr>
                <a:spLocks/>
              </p:cNvSpPr>
              <p:nvPr/>
            </p:nvSpPr>
            <p:spPr bwMode="auto">
              <a:xfrm>
                <a:off x="11451215" y="3747595"/>
                <a:ext cx="191951" cy="221059"/>
              </a:xfrm>
              <a:custGeom>
                <a:avLst/>
                <a:gdLst>
                  <a:gd name="T0" fmla="*/ 206 w 206"/>
                  <a:gd name="T1" fmla="*/ 237 h 237"/>
                  <a:gd name="T2" fmla="*/ 161 w 206"/>
                  <a:gd name="T3" fmla="*/ 237 h 237"/>
                  <a:gd name="T4" fmla="*/ 161 w 206"/>
                  <a:gd name="T5" fmla="*/ 103 h 237"/>
                  <a:gd name="T6" fmla="*/ 103 w 206"/>
                  <a:gd name="T7" fmla="*/ 46 h 237"/>
                  <a:gd name="T8" fmla="*/ 45 w 206"/>
                  <a:gd name="T9" fmla="*/ 103 h 237"/>
                  <a:gd name="T10" fmla="*/ 45 w 206"/>
                  <a:gd name="T11" fmla="*/ 237 h 237"/>
                  <a:gd name="T12" fmla="*/ 0 w 206"/>
                  <a:gd name="T13" fmla="*/ 237 h 237"/>
                  <a:gd name="T14" fmla="*/ 0 w 206"/>
                  <a:gd name="T15" fmla="*/ 103 h 237"/>
                  <a:gd name="T16" fmla="*/ 103 w 206"/>
                  <a:gd name="T17" fmla="*/ 0 h 237"/>
                  <a:gd name="T18" fmla="*/ 206 w 206"/>
                  <a:gd name="T19" fmla="*/ 103 h 237"/>
                  <a:gd name="T20" fmla="*/ 206 w 206"/>
                  <a:gd name="T2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37">
                    <a:moveTo>
                      <a:pt x="206" y="237"/>
                    </a:moveTo>
                    <a:cubicBezTo>
                      <a:pt x="161" y="237"/>
                      <a:pt x="161" y="237"/>
                      <a:pt x="161" y="237"/>
                    </a:cubicBezTo>
                    <a:cubicBezTo>
                      <a:pt x="161" y="103"/>
                      <a:pt x="161" y="103"/>
                      <a:pt x="161" y="103"/>
                    </a:cubicBezTo>
                    <a:cubicBezTo>
                      <a:pt x="161" y="72"/>
                      <a:pt x="135" y="46"/>
                      <a:pt x="103" y="46"/>
                    </a:cubicBezTo>
                    <a:cubicBezTo>
                      <a:pt x="71" y="46"/>
                      <a:pt x="45" y="72"/>
                      <a:pt x="45" y="103"/>
                    </a:cubicBezTo>
                    <a:cubicBezTo>
                      <a:pt x="45" y="237"/>
                      <a:pt x="45" y="237"/>
                      <a:pt x="45" y="237"/>
                    </a:cubicBezTo>
                    <a:cubicBezTo>
                      <a:pt x="0" y="237"/>
                      <a:pt x="0" y="237"/>
                      <a:pt x="0" y="237"/>
                    </a:cubicBezTo>
                    <a:cubicBezTo>
                      <a:pt x="0" y="103"/>
                      <a:pt x="0" y="103"/>
                      <a:pt x="0" y="103"/>
                    </a:cubicBezTo>
                    <a:cubicBezTo>
                      <a:pt x="0" y="47"/>
                      <a:pt x="46" y="0"/>
                      <a:pt x="103" y="0"/>
                    </a:cubicBezTo>
                    <a:cubicBezTo>
                      <a:pt x="160" y="0"/>
                      <a:pt x="206" y="47"/>
                      <a:pt x="206" y="103"/>
                    </a:cubicBezTo>
                    <a:lnTo>
                      <a:pt x="206" y="237"/>
                    </a:lnTo>
                    <a:close/>
                  </a:path>
                </a:pathLst>
              </a:custGeom>
              <a:solidFill>
                <a:schemeClr val="bg1">
                  <a:lumMod val="8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6" name="Rectangle 8"/>
              <p:cNvSpPr>
                <a:spLocks noChangeArrowheads="1"/>
              </p:cNvSpPr>
              <p:nvPr/>
            </p:nvSpPr>
            <p:spPr bwMode="auto">
              <a:xfrm>
                <a:off x="11390247" y="3961180"/>
                <a:ext cx="313494" cy="294614"/>
              </a:xfrm>
              <a:prstGeom prst="rect">
                <a:avLst/>
              </a:prstGeom>
              <a:solidFill>
                <a:srgbClr val="FDB81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7" name="Rectangle 9"/>
              <p:cNvSpPr>
                <a:spLocks noChangeArrowheads="1"/>
              </p:cNvSpPr>
              <p:nvPr/>
            </p:nvSpPr>
            <p:spPr bwMode="auto">
              <a:xfrm>
                <a:off x="11390247" y="3961180"/>
                <a:ext cx="81422" cy="294614"/>
              </a:xfrm>
              <a:prstGeom prst="rect">
                <a:avLst/>
              </a:prstGeom>
              <a:solidFill>
                <a:srgbClr val="F78C1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sp>
            <p:nvSpPr>
              <p:cNvPr id="408" name="Freeform 10"/>
              <p:cNvSpPr>
                <a:spLocks/>
              </p:cNvSpPr>
              <p:nvPr/>
            </p:nvSpPr>
            <p:spPr bwMode="auto">
              <a:xfrm>
                <a:off x="11515330" y="4056369"/>
                <a:ext cx="63328" cy="111709"/>
              </a:xfrm>
              <a:custGeom>
                <a:avLst/>
                <a:gdLst>
                  <a:gd name="T0" fmla="*/ 68 w 68"/>
                  <a:gd name="T1" fmla="*/ 34 h 120"/>
                  <a:gd name="T2" fmla="*/ 34 w 68"/>
                  <a:gd name="T3" fmla="*/ 0 h 120"/>
                  <a:gd name="T4" fmla="*/ 0 w 68"/>
                  <a:gd name="T5" fmla="*/ 34 h 120"/>
                  <a:gd name="T6" fmla="*/ 22 w 68"/>
                  <a:gd name="T7" fmla="*/ 66 h 120"/>
                  <a:gd name="T8" fmla="*/ 22 w 68"/>
                  <a:gd name="T9" fmla="*/ 120 h 120"/>
                  <a:gd name="T10" fmla="*/ 45 w 68"/>
                  <a:gd name="T11" fmla="*/ 120 h 120"/>
                  <a:gd name="T12" fmla="*/ 45 w 68"/>
                  <a:gd name="T13" fmla="*/ 66 h 120"/>
                  <a:gd name="T14" fmla="*/ 68 w 68"/>
                  <a:gd name="T15" fmla="*/ 34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0">
                    <a:moveTo>
                      <a:pt x="68" y="34"/>
                    </a:moveTo>
                    <a:cubicBezTo>
                      <a:pt x="68" y="15"/>
                      <a:pt x="53" y="0"/>
                      <a:pt x="34" y="0"/>
                    </a:cubicBezTo>
                    <a:cubicBezTo>
                      <a:pt x="15" y="0"/>
                      <a:pt x="0" y="15"/>
                      <a:pt x="0" y="34"/>
                    </a:cubicBezTo>
                    <a:cubicBezTo>
                      <a:pt x="0" y="49"/>
                      <a:pt x="9" y="61"/>
                      <a:pt x="22" y="66"/>
                    </a:cubicBezTo>
                    <a:cubicBezTo>
                      <a:pt x="22" y="120"/>
                      <a:pt x="22" y="120"/>
                      <a:pt x="22" y="120"/>
                    </a:cubicBezTo>
                    <a:cubicBezTo>
                      <a:pt x="45" y="120"/>
                      <a:pt x="45" y="120"/>
                      <a:pt x="45" y="120"/>
                    </a:cubicBezTo>
                    <a:cubicBezTo>
                      <a:pt x="45" y="66"/>
                      <a:pt x="45" y="66"/>
                      <a:pt x="45" y="66"/>
                    </a:cubicBezTo>
                    <a:cubicBezTo>
                      <a:pt x="59" y="61"/>
                      <a:pt x="68" y="49"/>
                      <a:pt x="68" y="34"/>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00"/>
                <a:endParaRPr lang="en-US" sz="1765">
                  <a:solidFill>
                    <a:srgbClr val="505050"/>
                  </a:solidFill>
                </a:endParaRPr>
              </a:p>
            </p:txBody>
          </p:sp>
        </p:grpSp>
        <p:sp>
          <p:nvSpPr>
            <p:cNvPr id="404" name="TextBox 403"/>
            <p:cNvSpPr txBox="1"/>
            <p:nvPr/>
          </p:nvSpPr>
          <p:spPr>
            <a:xfrm>
              <a:off x="5765674" y="5230424"/>
              <a:ext cx="1051821" cy="544765"/>
            </a:xfrm>
            <a:prstGeom prst="rect">
              <a:avLst/>
            </a:prstGeom>
            <a:noFill/>
          </p:spPr>
          <p:txBody>
            <a:bodyPr wrap="square" lIns="182880" tIns="146304" rIns="182880" bIns="146304" rtlCol="0">
              <a:spAutoFit/>
            </a:bodyPr>
            <a:lstStyle/>
            <a:p>
              <a:pPr algn="ctr">
                <a:lnSpc>
                  <a:spcPct val="90000"/>
                </a:lnSpc>
              </a:pPr>
              <a:r>
                <a:rPr lang="en-US" b="1" dirty="0" smtClean="0">
                  <a:solidFill>
                    <a:schemeClr val="bg1"/>
                  </a:solidFill>
                </a:rPr>
                <a:t>HSM</a:t>
              </a:r>
            </a:p>
          </p:txBody>
        </p:sp>
      </p:grpSp>
      <p:cxnSp>
        <p:nvCxnSpPr>
          <p:cNvPr id="11" name="Straight Connector 10"/>
          <p:cNvCxnSpPr/>
          <p:nvPr/>
        </p:nvCxnSpPr>
        <p:spPr>
          <a:xfrm>
            <a:off x="6477303" y="3587062"/>
            <a:ext cx="0" cy="1613695"/>
          </a:xfrm>
          <a:prstGeom prst="line">
            <a:avLst/>
          </a:prstGeom>
          <a:ln w="76200">
            <a:solidFill>
              <a:schemeClr val="bg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566413" y="3097598"/>
            <a:ext cx="4427788" cy="496291"/>
            <a:chOff x="5566413" y="3097598"/>
            <a:chExt cx="4427788" cy="496291"/>
          </a:xfrm>
        </p:grpSpPr>
        <p:grpSp>
          <p:nvGrpSpPr>
            <p:cNvPr id="13" name="Group 12"/>
            <p:cNvGrpSpPr/>
            <p:nvPr/>
          </p:nvGrpSpPr>
          <p:grpSpPr>
            <a:xfrm>
              <a:off x="5566413" y="3133095"/>
              <a:ext cx="4427788" cy="433820"/>
              <a:chOff x="6086326" y="3107267"/>
              <a:chExt cx="4427788" cy="433820"/>
            </a:xfrm>
          </p:grpSpPr>
          <p:pic>
            <p:nvPicPr>
              <p:cNvPr id="9" name="Picture 8"/>
              <p:cNvPicPr>
                <a:picLocks noChangeAspect="1"/>
              </p:cNvPicPr>
              <p:nvPr/>
            </p:nvPicPr>
            <p:blipFill rotWithShape="1">
              <a:blip r:embed="rId5">
                <a:duotone>
                  <a:prstClr val="black"/>
                  <a:srgbClr val="D5EDFF">
                    <a:tint val="45000"/>
                    <a:satMod val="400000"/>
                  </a:srgbClr>
                </a:duotone>
                <a:extLst>
                  <a:ext uri="{28A0092B-C50C-407E-A947-70E740481C1C}">
                    <a14:useLocalDpi xmlns:a14="http://schemas.microsoft.com/office/drawing/2010/main" val="0"/>
                  </a:ext>
                </a:extLst>
              </a:blip>
              <a:srcRect t="82683"/>
              <a:stretch/>
            </p:blipFill>
            <p:spPr>
              <a:xfrm>
                <a:off x="6086326" y="3107267"/>
                <a:ext cx="3907875" cy="432855"/>
              </a:xfrm>
              <a:prstGeom prst="rect">
                <a:avLst/>
              </a:prstGeom>
            </p:spPr>
          </p:pic>
          <p:pic>
            <p:nvPicPr>
              <p:cNvPr id="12" name="Picture 11"/>
              <p:cNvPicPr>
                <a:picLocks noChangeAspect="1"/>
              </p:cNvPicPr>
              <p:nvPr/>
            </p:nvPicPr>
            <p:blipFill rotWithShape="1">
              <a:blip r:embed="rId5" cstate="print">
                <a:duotone>
                  <a:prstClr val="black"/>
                  <a:srgbClr val="D5EDFF">
                    <a:tint val="45000"/>
                    <a:satMod val="400000"/>
                  </a:srgbClr>
                </a:duotone>
                <a:extLst>
                  <a:ext uri="{28A0092B-C50C-407E-A947-70E740481C1C}">
                    <a14:useLocalDpi xmlns:a14="http://schemas.microsoft.com/office/drawing/2010/main" val="0"/>
                  </a:ext>
                </a:extLst>
              </a:blip>
              <a:srcRect t="67829"/>
              <a:stretch/>
            </p:blipFill>
            <p:spPr>
              <a:xfrm>
                <a:off x="8407196" y="3107517"/>
                <a:ext cx="2106918" cy="433570"/>
              </a:xfrm>
              <a:prstGeom prst="rect">
                <a:avLst/>
              </a:prstGeom>
            </p:spPr>
          </p:pic>
        </p:gr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170743" y="3168700"/>
              <a:ext cx="341816" cy="298505"/>
            </a:xfrm>
            <a:prstGeom prst="rect">
              <a:avLst/>
            </a:prstGeom>
          </p:spPr>
        </p:pic>
        <p:sp>
          <p:nvSpPr>
            <p:cNvPr id="161" name="TextBox 160"/>
            <p:cNvSpPr txBox="1"/>
            <p:nvPr/>
          </p:nvSpPr>
          <p:spPr>
            <a:xfrm>
              <a:off x="7408666" y="3097598"/>
              <a:ext cx="1697689" cy="496291"/>
            </a:xfrm>
            <a:prstGeom prst="rect">
              <a:avLst/>
            </a:prstGeom>
            <a:noFill/>
          </p:spPr>
          <p:txBody>
            <a:bodyPr wrap="square" lIns="182880" tIns="146304" rIns="182880" bIns="146304" rtlCol="0">
              <a:spAutoFit/>
            </a:bodyPr>
            <a:lstStyle/>
            <a:p>
              <a:pPr>
                <a:lnSpc>
                  <a:spcPct val="90000"/>
                </a:lnSpc>
              </a:pPr>
              <a:r>
                <a:rPr lang="en-US" sz="1450" spc="-100" dirty="0" smtClean="0">
                  <a:solidFill>
                    <a:schemeClr val="bg1"/>
                  </a:solidFill>
                  <a:latin typeface="Segoe UI Semibold" panose="020B0702040204020203" pitchFamily="34" charset="0"/>
                  <a:cs typeface="Segoe UI Semibold" panose="020B0702040204020203" pitchFamily="34" charset="0"/>
                </a:rPr>
                <a:t>Key Vault</a:t>
              </a:r>
            </a:p>
          </p:txBody>
        </p:sp>
      </p:grpSp>
      <p:grpSp>
        <p:nvGrpSpPr>
          <p:cNvPr id="139" name="Group 138"/>
          <p:cNvGrpSpPr/>
          <p:nvPr/>
        </p:nvGrpSpPr>
        <p:grpSpPr>
          <a:xfrm>
            <a:off x="2587" y="4300847"/>
            <a:ext cx="3618074" cy="2238551"/>
            <a:chOff x="2587" y="4300847"/>
            <a:chExt cx="3618074" cy="2238551"/>
          </a:xfrm>
        </p:grpSpPr>
        <p:sp>
          <p:nvSpPr>
            <p:cNvPr id="140" name="Rectangle 139"/>
            <p:cNvSpPr>
              <a:spLocks noChangeArrowheads="1"/>
            </p:cNvSpPr>
            <p:nvPr/>
          </p:nvSpPr>
          <p:spPr bwMode="auto">
            <a:xfrm>
              <a:off x="5455" y="5375461"/>
              <a:ext cx="406118" cy="1159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sp>
          <p:nvSpPr>
            <p:cNvPr id="141" name="Rectangle 140"/>
            <p:cNvSpPr>
              <a:spLocks noChangeArrowheads="1"/>
            </p:cNvSpPr>
            <p:nvPr/>
          </p:nvSpPr>
          <p:spPr bwMode="auto">
            <a:xfrm>
              <a:off x="1160182" y="4972460"/>
              <a:ext cx="555218" cy="156209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5" name="Group 144"/>
            <p:cNvGrpSpPr/>
            <p:nvPr/>
          </p:nvGrpSpPr>
          <p:grpSpPr>
            <a:xfrm>
              <a:off x="206364" y="4300847"/>
              <a:ext cx="2867443" cy="2238551"/>
              <a:chOff x="206364" y="4161314"/>
              <a:chExt cx="3046177" cy="2378085"/>
            </a:xfrm>
          </p:grpSpPr>
          <p:grpSp>
            <p:nvGrpSpPr>
              <p:cNvPr id="288" name="Group 287"/>
              <p:cNvGrpSpPr/>
              <p:nvPr/>
            </p:nvGrpSpPr>
            <p:grpSpPr>
              <a:xfrm>
                <a:off x="206364" y="4161314"/>
                <a:ext cx="2487512" cy="2378085"/>
                <a:chOff x="206364" y="3858608"/>
                <a:chExt cx="2487512" cy="1616694"/>
              </a:xfrm>
            </p:grpSpPr>
            <p:sp>
              <p:nvSpPr>
                <p:cNvPr id="290" name="Rectangle 289"/>
                <p:cNvSpPr/>
                <p:nvPr/>
              </p:nvSpPr>
              <p:spPr bwMode="auto">
                <a:xfrm>
                  <a:off x="206364" y="4578877"/>
                  <a:ext cx="896425" cy="89642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1" name="Rectangle 290"/>
                <p:cNvSpPr/>
                <p:nvPr/>
              </p:nvSpPr>
              <p:spPr bwMode="auto">
                <a:xfrm>
                  <a:off x="542579" y="3858608"/>
                  <a:ext cx="896425" cy="161669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sp>
              <p:nvSpPr>
                <p:cNvPr id="292" name="Rectangle 291"/>
                <p:cNvSpPr/>
                <p:nvPr/>
              </p:nvSpPr>
              <p:spPr bwMode="auto">
                <a:xfrm>
                  <a:off x="1797451" y="4008012"/>
                  <a:ext cx="896425" cy="146728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289" name="Rectangle 288"/>
              <p:cNvSpPr/>
              <p:nvPr/>
            </p:nvSpPr>
            <p:spPr bwMode="auto">
              <a:xfrm>
                <a:off x="2185096" y="4679282"/>
                <a:ext cx="1067445" cy="1860115"/>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Light"/>
                </a:endParaRPr>
              </a:p>
            </p:txBody>
          </p:sp>
        </p:grpSp>
        <p:sp>
          <p:nvSpPr>
            <p:cNvPr id="146" name="Rectangle 145"/>
            <p:cNvSpPr>
              <a:spLocks noChangeArrowheads="1"/>
            </p:cNvSpPr>
            <p:nvPr/>
          </p:nvSpPr>
          <p:spPr bwMode="auto">
            <a:xfrm>
              <a:off x="2352954" y="5693086"/>
              <a:ext cx="398196" cy="84279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505050"/>
                </a:solidFill>
                <a:latin typeface="Segoe UI Light"/>
              </a:endParaRPr>
            </a:p>
          </p:txBody>
        </p:sp>
        <p:grpSp>
          <p:nvGrpSpPr>
            <p:cNvPr id="147" name="Group 146"/>
            <p:cNvGrpSpPr/>
            <p:nvPr/>
          </p:nvGrpSpPr>
          <p:grpSpPr>
            <a:xfrm flipH="1">
              <a:off x="2587" y="4343440"/>
              <a:ext cx="3618074" cy="2191118"/>
              <a:chOff x="-608558" y="4115303"/>
              <a:chExt cx="4533210" cy="2745327"/>
            </a:xfrm>
          </p:grpSpPr>
          <p:sp>
            <p:nvSpPr>
              <p:cNvPr id="148" name="Freeform 147"/>
              <p:cNvSpPr>
                <a:spLocks/>
              </p:cNvSpPr>
              <p:nvPr/>
            </p:nvSpPr>
            <p:spPr bwMode="auto">
              <a:xfrm>
                <a:off x="-608558" y="4115303"/>
                <a:ext cx="692962" cy="456276"/>
              </a:xfrm>
              <a:custGeom>
                <a:avLst/>
                <a:gdLst>
                  <a:gd name="T0" fmla="*/ 188 w 223"/>
                  <a:gd name="T1" fmla="*/ 64 h 147"/>
                  <a:gd name="T2" fmla="*/ 188 w 223"/>
                  <a:gd name="T3" fmla="*/ 62 h 147"/>
                  <a:gd name="T4" fmla="*/ 126 w 223"/>
                  <a:gd name="T5" fmla="*/ 0 h 147"/>
                  <a:gd name="T6" fmla="*/ 75 w 223"/>
                  <a:gd name="T7" fmla="*/ 28 h 147"/>
                  <a:gd name="T8" fmla="*/ 58 w 223"/>
                  <a:gd name="T9" fmla="*/ 23 h 147"/>
                  <a:gd name="T10" fmla="*/ 38 w 223"/>
                  <a:gd name="T11" fmla="*/ 29 h 147"/>
                  <a:gd name="T12" fmla="*/ 22 w 223"/>
                  <a:gd name="T13" fmla="*/ 58 h 147"/>
                  <a:gd name="T14" fmla="*/ 0 w 223"/>
                  <a:gd name="T15" fmla="*/ 99 h 147"/>
                  <a:gd name="T16" fmla="*/ 43 w 223"/>
                  <a:gd name="T17" fmla="*/ 147 h 147"/>
                  <a:gd name="T18" fmla="*/ 49 w 223"/>
                  <a:gd name="T19" fmla="*/ 147 h 147"/>
                  <a:gd name="T20" fmla="*/ 53 w 223"/>
                  <a:gd name="T21" fmla="*/ 147 h 147"/>
                  <a:gd name="T22" fmla="*/ 154 w 223"/>
                  <a:gd name="T23" fmla="*/ 147 h 147"/>
                  <a:gd name="T24" fmla="*/ 156 w 223"/>
                  <a:gd name="T25" fmla="*/ 147 h 147"/>
                  <a:gd name="T26" fmla="*/ 158 w 223"/>
                  <a:gd name="T27" fmla="*/ 147 h 147"/>
                  <a:gd name="T28" fmla="*/ 166 w 223"/>
                  <a:gd name="T29" fmla="*/ 147 h 147"/>
                  <a:gd name="T30" fmla="*/ 182 w 223"/>
                  <a:gd name="T31" fmla="*/ 147 h 147"/>
                  <a:gd name="T32" fmla="*/ 223 w 223"/>
                  <a:gd name="T33" fmla="*/ 105 h 147"/>
                  <a:gd name="T34" fmla="*/ 188 w 223"/>
                  <a:gd name="T35" fmla="*/ 6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 h="147">
                    <a:moveTo>
                      <a:pt x="188" y="64"/>
                    </a:moveTo>
                    <a:cubicBezTo>
                      <a:pt x="188" y="64"/>
                      <a:pt x="188" y="62"/>
                      <a:pt x="188" y="62"/>
                    </a:cubicBezTo>
                    <a:cubicBezTo>
                      <a:pt x="188" y="28"/>
                      <a:pt x="160" y="0"/>
                      <a:pt x="126" y="0"/>
                    </a:cubicBezTo>
                    <a:cubicBezTo>
                      <a:pt x="105" y="0"/>
                      <a:pt x="86" y="11"/>
                      <a:pt x="75" y="28"/>
                    </a:cubicBezTo>
                    <a:cubicBezTo>
                      <a:pt x="70" y="25"/>
                      <a:pt x="64" y="23"/>
                      <a:pt x="58" y="23"/>
                    </a:cubicBezTo>
                    <a:cubicBezTo>
                      <a:pt x="51" y="23"/>
                      <a:pt x="44" y="25"/>
                      <a:pt x="38" y="29"/>
                    </a:cubicBezTo>
                    <a:cubicBezTo>
                      <a:pt x="29" y="35"/>
                      <a:pt x="23" y="46"/>
                      <a:pt x="22" y="58"/>
                    </a:cubicBezTo>
                    <a:cubicBezTo>
                      <a:pt x="9" y="67"/>
                      <a:pt x="0" y="82"/>
                      <a:pt x="0" y="99"/>
                    </a:cubicBezTo>
                    <a:cubicBezTo>
                      <a:pt x="0" y="123"/>
                      <a:pt x="19" y="144"/>
                      <a:pt x="43" y="147"/>
                    </a:cubicBezTo>
                    <a:cubicBezTo>
                      <a:pt x="45" y="147"/>
                      <a:pt x="47" y="147"/>
                      <a:pt x="49" y="147"/>
                    </a:cubicBezTo>
                    <a:cubicBezTo>
                      <a:pt x="50" y="147"/>
                      <a:pt x="52" y="147"/>
                      <a:pt x="53" y="147"/>
                    </a:cubicBezTo>
                    <a:cubicBezTo>
                      <a:pt x="76" y="147"/>
                      <a:pt x="129" y="147"/>
                      <a:pt x="154" y="147"/>
                    </a:cubicBezTo>
                    <a:cubicBezTo>
                      <a:pt x="155" y="147"/>
                      <a:pt x="155" y="147"/>
                      <a:pt x="156" y="147"/>
                    </a:cubicBezTo>
                    <a:cubicBezTo>
                      <a:pt x="158" y="147"/>
                      <a:pt x="158" y="147"/>
                      <a:pt x="158" y="147"/>
                    </a:cubicBezTo>
                    <a:cubicBezTo>
                      <a:pt x="160" y="147"/>
                      <a:pt x="163" y="147"/>
                      <a:pt x="166" y="147"/>
                    </a:cubicBezTo>
                    <a:cubicBezTo>
                      <a:pt x="182" y="147"/>
                      <a:pt x="182" y="147"/>
                      <a:pt x="182" y="147"/>
                    </a:cubicBezTo>
                    <a:cubicBezTo>
                      <a:pt x="205" y="146"/>
                      <a:pt x="223" y="128"/>
                      <a:pt x="223" y="105"/>
                    </a:cubicBezTo>
                    <a:cubicBezTo>
                      <a:pt x="223" y="85"/>
                      <a:pt x="208" y="67"/>
                      <a:pt x="188" y="64"/>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8"/>
              <p:cNvSpPr>
                <a:spLocks/>
              </p:cNvSpPr>
              <p:nvPr/>
            </p:nvSpPr>
            <p:spPr bwMode="auto">
              <a:xfrm>
                <a:off x="770166" y="5752155"/>
                <a:ext cx="1307027" cy="1105845"/>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4"/>
              <p:cNvSpPr>
                <a:spLocks/>
              </p:cNvSpPr>
              <p:nvPr/>
            </p:nvSpPr>
            <p:spPr bwMode="auto">
              <a:xfrm>
                <a:off x="1459182" y="5752155"/>
                <a:ext cx="1307027" cy="1105845"/>
              </a:xfrm>
              <a:custGeom>
                <a:avLst/>
                <a:gdLst>
                  <a:gd name="T0" fmla="*/ 449 w 994"/>
                  <a:gd name="T1" fmla="*/ 141 h 841"/>
                  <a:gd name="T2" fmla="*/ 449 w 994"/>
                  <a:gd name="T3" fmla="*/ 0 h 841"/>
                  <a:gd name="T4" fmla="*/ 340 w 994"/>
                  <a:gd name="T5" fmla="*/ 0 h 841"/>
                  <a:gd name="T6" fmla="*/ 340 w 994"/>
                  <a:gd name="T7" fmla="*/ 141 h 841"/>
                  <a:gd name="T8" fmla="*/ 302 w 994"/>
                  <a:gd name="T9" fmla="*/ 141 h 841"/>
                  <a:gd name="T10" fmla="*/ 302 w 994"/>
                  <a:gd name="T11" fmla="*/ 0 h 841"/>
                  <a:gd name="T12" fmla="*/ 194 w 994"/>
                  <a:gd name="T13" fmla="*/ 0 h 841"/>
                  <a:gd name="T14" fmla="*/ 194 w 994"/>
                  <a:gd name="T15" fmla="*/ 141 h 841"/>
                  <a:gd name="T16" fmla="*/ 0 w 994"/>
                  <a:gd name="T17" fmla="*/ 141 h 841"/>
                  <a:gd name="T18" fmla="*/ 0 w 994"/>
                  <a:gd name="T19" fmla="*/ 177 h 841"/>
                  <a:gd name="T20" fmla="*/ 45 w 994"/>
                  <a:gd name="T21" fmla="*/ 177 h 841"/>
                  <a:gd name="T22" fmla="*/ 45 w 994"/>
                  <a:gd name="T23" fmla="*/ 841 h 841"/>
                  <a:gd name="T24" fmla="*/ 952 w 994"/>
                  <a:gd name="T25" fmla="*/ 841 h 841"/>
                  <a:gd name="T26" fmla="*/ 952 w 994"/>
                  <a:gd name="T27" fmla="*/ 177 h 841"/>
                  <a:gd name="T28" fmla="*/ 994 w 994"/>
                  <a:gd name="T29" fmla="*/ 177 h 841"/>
                  <a:gd name="T30" fmla="*/ 994 w 994"/>
                  <a:gd name="T31" fmla="*/ 141 h 841"/>
                  <a:gd name="T32" fmla="*/ 449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9" y="141"/>
                    </a:moveTo>
                    <a:lnTo>
                      <a:pt x="449" y="0"/>
                    </a:lnTo>
                    <a:lnTo>
                      <a:pt x="340" y="0"/>
                    </a:lnTo>
                    <a:lnTo>
                      <a:pt x="340" y="141"/>
                    </a:lnTo>
                    <a:lnTo>
                      <a:pt x="302" y="141"/>
                    </a:lnTo>
                    <a:lnTo>
                      <a:pt x="302" y="0"/>
                    </a:lnTo>
                    <a:lnTo>
                      <a:pt x="194" y="0"/>
                    </a:lnTo>
                    <a:lnTo>
                      <a:pt x="194" y="141"/>
                    </a:lnTo>
                    <a:lnTo>
                      <a:pt x="0" y="141"/>
                    </a:lnTo>
                    <a:lnTo>
                      <a:pt x="0" y="177"/>
                    </a:lnTo>
                    <a:lnTo>
                      <a:pt x="45" y="177"/>
                    </a:lnTo>
                    <a:lnTo>
                      <a:pt x="45" y="841"/>
                    </a:lnTo>
                    <a:lnTo>
                      <a:pt x="952" y="841"/>
                    </a:lnTo>
                    <a:lnTo>
                      <a:pt x="952" y="177"/>
                    </a:lnTo>
                    <a:lnTo>
                      <a:pt x="994" y="177"/>
                    </a:lnTo>
                    <a:lnTo>
                      <a:pt x="994" y="141"/>
                    </a:lnTo>
                    <a:lnTo>
                      <a:pt x="449" y="14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42"/>
              <p:cNvSpPr>
                <a:spLocks noChangeArrowheads="1"/>
              </p:cNvSpPr>
              <p:nvPr/>
            </p:nvSpPr>
            <p:spPr bwMode="auto">
              <a:xfrm>
                <a:off x="2841160" y="5909945"/>
                <a:ext cx="1083492" cy="950685"/>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43"/>
              <p:cNvSpPr>
                <a:spLocks noChangeArrowheads="1"/>
              </p:cNvSpPr>
              <p:nvPr/>
            </p:nvSpPr>
            <p:spPr bwMode="auto">
              <a:xfrm>
                <a:off x="2781989" y="5863923"/>
                <a:ext cx="1142663"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44"/>
              <p:cNvSpPr>
                <a:spLocks noChangeArrowheads="1"/>
              </p:cNvSpPr>
              <p:nvPr/>
            </p:nvSpPr>
            <p:spPr bwMode="auto">
              <a:xfrm>
                <a:off x="3223801"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45"/>
              <p:cNvSpPr>
                <a:spLocks noChangeArrowheads="1"/>
              </p:cNvSpPr>
              <p:nvPr/>
            </p:nvSpPr>
            <p:spPr bwMode="auto">
              <a:xfrm>
                <a:off x="3490729"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46"/>
              <p:cNvSpPr>
                <a:spLocks noChangeArrowheads="1"/>
              </p:cNvSpPr>
              <p:nvPr/>
            </p:nvSpPr>
            <p:spPr bwMode="auto">
              <a:xfrm>
                <a:off x="2952928"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47"/>
              <p:cNvSpPr>
                <a:spLocks noChangeArrowheads="1"/>
              </p:cNvSpPr>
              <p:nvPr/>
            </p:nvSpPr>
            <p:spPr bwMode="auto">
              <a:xfrm>
                <a:off x="3223801"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48"/>
              <p:cNvSpPr>
                <a:spLocks noChangeArrowheads="1"/>
              </p:cNvSpPr>
              <p:nvPr/>
            </p:nvSpPr>
            <p:spPr bwMode="auto">
              <a:xfrm>
                <a:off x="3490729"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49"/>
              <p:cNvSpPr>
                <a:spLocks noChangeArrowheads="1"/>
              </p:cNvSpPr>
              <p:nvPr/>
            </p:nvSpPr>
            <p:spPr bwMode="auto">
              <a:xfrm>
                <a:off x="3760287"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50"/>
              <p:cNvSpPr>
                <a:spLocks noChangeArrowheads="1"/>
              </p:cNvSpPr>
              <p:nvPr/>
            </p:nvSpPr>
            <p:spPr bwMode="auto">
              <a:xfrm>
                <a:off x="2952928"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51"/>
              <p:cNvSpPr>
                <a:spLocks noChangeArrowheads="1"/>
              </p:cNvSpPr>
              <p:nvPr/>
            </p:nvSpPr>
            <p:spPr bwMode="auto">
              <a:xfrm>
                <a:off x="3223801"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52"/>
              <p:cNvSpPr>
                <a:spLocks noChangeArrowheads="1"/>
              </p:cNvSpPr>
              <p:nvPr/>
            </p:nvSpPr>
            <p:spPr bwMode="auto">
              <a:xfrm>
                <a:off x="3490729"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53"/>
              <p:cNvSpPr>
                <a:spLocks noChangeArrowheads="1"/>
              </p:cNvSpPr>
              <p:nvPr/>
            </p:nvSpPr>
            <p:spPr bwMode="auto">
              <a:xfrm>
                <a:off x="3760287"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54"/>
              <p:cNvSpPr>
                <a:spLocks noChangeArrowheads="1"/>
              </p:cNvSpPr>
              <p:nvPr/>
            </p:nvSpPr>
            <p:spPr bwMode="auto">
              <a:xfrm>
                <a:off x="2952928"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55"/>
              <p:cNvSpPr>
                <a:spLocks noChangeArrowheads="1"/>
              </p:cNvSpPr>
              <p:nvPr/>
            </p:nvSpPr>
            <p:spPr bwMode="auto">
              <a:xfrm>
                <a:off x="3760287"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56"/>
              <p:cNvSpPr>
                <a:spLocks noChangeArrowheads="1"/>
              </p:cNvSpPr>
              <p:nvPr/>
            </p:nvSpPr>
            <p:spPr bwMode="auto">
              <a:xfrm>
                <a:off x="3378961" y="5677205"/>
                <a:ext cx="45890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57"/>
              <p:cNvSpPr>
                <a:spLocks noChangeArrowheads="1"/>
              </p:cNvSpPr>
              <p:nvPr/>
            </p:nvSpPr>
            <p:spPr bwMode="auto">
              <a:xfrm>
                <a:off x="1388177" y="4829083"/>
                <a:ext cx="1188685" cy="203154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8"/>
              <p:cNvSpPr>
                <a:spLocks noChangeArrowheads="1"/>
              </p:cNvSpPr>
              <p:nvPr/>
            </p:nvSpPr>
            <p:spPr bwMode="auto">
              <a:xfrm>
                <a:off x="1329005" y="4783061"/>
                <a:ext cx="1307027" cy="4602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59"/>
              <p:cNvSpPr>
                <a:spLocks noChangeArrowheads="1"/>
              </p:cNvSpPr>
              <p:nvPr/>
            </p:nvSpPr>
            <p:spPr bwMode="auto">
              <a:xfrm>
                <a:off x="1499944" y="5499691"/>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60"/>
              <p:cNvSpPr>
                <a:spLocks noChangeArrowheads="1"/>
              </p:cNvSpPr>
              <p:nvPr/>
            </p:nvSpPr>
            <p:spPr bwMode="auto">
              <a:xfrm>
                <a:off x="1499944" y="5499691"/>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61"/>
              <p:cNvSpPr>
                <a:spLocks noChangeArrowheads="1"/>
              </p:cNvSpPr>
              <p:nvPr/>
            </p:nvSpPr>
            <p:spPr bwMode="auto">
              <a:xfrm>
                <a:off x="1766873" y="5499691"/>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62"/>
              <p:cNvSpPr>
                <a:spLocks noChangeArrowheads="1"/>
              </p:cNvSpPr>
              <p:nvPr/>
            </p:nvSpPr>
            <p:spPr bwMode="auto">
              <a:xfrm>
                <a:off x="2036430" y="5499691"/>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63"/>
              <p:cNvSpPr>
                <a:spLocks noChangeArrowheads="1"/>
              </p:cNvSpPr>
              <p:nvPr/>
            </p:nvSpPr>
            <p:spPr bwMode="auto">
              <a:xfrm>
                <a:off x="1766873"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64"/>
              <p:cNvSpPr>
                <a:spLocks noChangeArrowheads="1"/>
              </p:cNvSpPr>
              <p:nvPr/>
            </p:nvSpPr>
            <p:spPr bwMode="auto">
              <a:xfrm>
                <a:off x="2036430" y="6556885"/>
                <a:ext cx="155160" cy="3037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65"/>
              <p:cNvSpPr>
                <a:spLocks noChangeArrowheads="1"/>
              </p:cNvSpPr>
              <p:nvPr/>
            </p:nvSpPr>
            <p:spPr bwMode="auto">
              <a:xfrm>
                <a:off x="2303359" y="5499691"/>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66"/>
              <p:cNvSpPr>
                <a:spLocks noChangeArrowheads="1"/>
              </p:cNvSpPr>
              <p:nvPr/>
            </p:nvSpPr>
            <p:spPr bwMode="auto">
              <a:xfrm>
                <a:off x="1499944" y="5766619"/>
                <a:ext cx="155160" cy="156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67"/>
              <p:cNvSpPr>
                <a:spLocks noChangeArrowheads="1"/>
              </p:cNvSpPr>
              <p:nvPr/>
            </p:nvSpPr>
            <p:spPr bwMode="auto">
              <a:xfrm>
                <a:off x="1766873"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68"/>
              <p:cNvSpPr>
                <a:spLocks noChangeArrowheads="1"/>
              </p:cNvSpPr>
              <p:nvPr/>
            </p:nvSpPr>
            <p:spPr bwMode="auto">
              <a:xfrm>
                <a:off x="2036430" y="5766619"/>
                <a:ext cx="155160" cy="156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69"/>
              <p:cNvSpPr>
                <a:spLocks noChangeArrowheads="1"/>
              </p:cNvSpPr>
              <p:nvPr/>
            </p:nvSpPr>
            <p:spPr bwMode="auto">
              <a:xfrm>
                <a:off x="2303359" y="5766619"/>
                <a:ext cx="156476" cy="156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70"/>
              <p:cNvSpPr>
                <a:spLocks noChangeArrowheads="1"/>
              </p:cNvSpPr>
              <p:nvPr/>
            </p:nvSpPr>
            <p:spPr bwMode="auto">
              <a:xfrm>
                <a:off x="1499944" y="6037492"/>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71"/>
              <p:cNvSpPr>
                <a:spLocks noChangeArrowheads="1"/>
              </p:cNvSpPr>
              <p:nvPr/>
            </p:nvSpPr>
            <p:spPr bwMode="auto">
              <a:xfrm>
                <a:off x="1766873" y="6037492"/>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72"/>
              <p:cNvSpPr>
                <a:spLocks noChangeArrowheads="1"/>
              </p:cNvSpPr>
              <p:nvPr/>
            </p:nvSpPr>
            <p:spPr bwMode="auto">
              <a:xfrm>
                <a:off x="2036430" y="6037492"/>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73"/>
              <p:cNvSpPr>
                <a:spLocks noChangeArrowheads="1"/>
              </p:cNvSpPr>
              <p:nvPr/>
            </p:nvSpPr>
            <p:spPr bwMode="auto">
              <a:xfrm>
                <a:off x="2303359" y="6037492"/>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74"/>
              <p:cNvSpPr>
                <a:spLocks noChangeArrowheads="1"/>
              </p:cNvSpPr>
              <p:nvPr/>
            </p:nvSpPr>
            <p:spPr bwMode="auto">
              <a:xfrm>
                <a:off x="1499944"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75"/>
              <p:cNvSpPr>
                <a:spLocks noChangeArrowheads="1"/>
              </p:cNvSpPr>
              <p:nvPr/>
            </p:nvSpPr>
            <p:spPr bwMode="auto">
              <a:xfrm>
                <a:off x="1766873" y="630442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76"/>
              <p:cNvSpPr>
                <a:spLocks noChangeArrowheads="1"/>
              </p:cNvSpPr>
              <p:nvPr/>
            </p:nvSpPr>
            <p:spPr bwMode="auto">
              <a:xfrm>
                <a:off x="2036430" y="630442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77"/>
              <p:cNvSpPr>
                <a:spLocks noChangeArrowheads="1"/>
              </p:cNvSpPr>
              <p:nvPr/>
            </p:nvSpPr>
            <p:spPr bwMode="auto">
              <a:xfrm>
                <a:off x="2303359" y="630442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8"/>
              <p:cNvSpPr>
                <a:spLocks noChangeArrowheads="1"/>
              </p:cNvSpPr>
              <p:nvPr/>
            </p:nvSpPr>
            <p:spPr bwMode="auto">
              <a:xfrm>
                <a:off x="1499944" y="6037492"/>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79"/>
              <p:cNvSpPr>
                <a:spLocks noChangeArrowheads="1"/>
              </p:cNvSpPr>
              <p:nvPr/>
            </p:nvSpPr>
            <p:spPr bwMode="auto">
              <a:xfrm>
                <a:off x="2303359" y="6037492"/>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80"/>
              <p:cNvSpPr>
                <a:spLocks noChangeArrowheads="1"/>
              </p:cNvSpPr>
              <p:nvPr/>
            </p:nvSpPr>
            <p:spPr bwMode="auto">
              <a:xfrm>
                <a:off x="2303359" y="5766619"/>
                <a:ext cx="156476" cy="7889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81"/>
              <p:cNvSpPr>
                <a:spLocks noChangeArrowheads="1"/>
              </p:cNvSpPr>
              <p:nvPr/>
            </p:nvSpPr>
            <p:spPr bwMode="auto">
              <a:xfrm>
                <a:off x="1499944" y="4959260"/>
                <a:ext cx="155160"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82"/>
              <p:cNvSpPr>
                <a:spLocks noChangeArrowheads="1"/>
              </p:cNvSpPr>
              <p:nvPr/>
            </p:nvSpPr>
            <p:spPr bwMode="auto">
              <a:xfrm>
                <a:off x="1499944" y="4959260"/>
                <a:ext cx="155160"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83"/>
              <p:cNvSpPr>
                <a:spLocks noChangeArrowheads="1"/>
              </p:cNvSpPr>
              <p:nvPr/>
            </p:nvSpPr>
            <p:spPr bwMode="auto">
              <a:xfrm>
                <a:off x="1766873" y="4959260"/>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84"/>
              <p:cNvSpPr>
                <a:spLocks noChangeArrowheads="1"/>
              </p:cNvSpPr>
              <p:nvPr/>
            </p:nvSpPr>
            <p:spPr bwMode="auto">
              <a:xfrm>
                <a:off x="2036430" y="4959260"/>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85"/>
              <p:cNvSpPr>
                <a:spLocks noChangeArrowheads="1"/>
              </p:cNvSpPr>
              <p:nvPr/>
            </p:nvSpPr>
            <p:spPr bwMode="auto">
              <a:xfrm>
                <a:off x="2303359" y="4959260"/>
                <a:ext cx="156476"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86"/>
              <p:cNvSpPr>
                <a:spLocks noChangeArrowheads="1"/>
              </p:cNvSpPr>
              <p:nvPr/>
            </p:nvSpPr>
            <p:spPr bwMode="auto">
              <a:xfrm>
                <a:off x="1499944" y="5230133"/>
                <a:ext cx="155160" cy="15516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87"/>
              <p:cNvSpPr>
                <a:spLocks noChangeArrowheads="1"/>
              </p:cNvSpPr>
              <p:nvPr/>
            </p:nvSpPr>
            <p:spPr bwMode="auto">
              <a:xfrm>
                <a:off x="1766873"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88"/>
              <p:cNvSpPr>
                <a:spLocks noChangeArrowheads="1"/>
              </p:cNvSpPr>
              <p:nvPr/>
            </p:nvSpPr>
            <p:spPr bwMode="auto">
              <a:xfrm>
                <a:off x="2036430" y="5230133"/>
                <a:ext cx="155160" cy="15516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89"/>
              <p:cNvSpPr>
                <a:spLocks noChangeArrowheads="1"/>
              </p:cNvSpPr>
              <p:nvPr/>
            </p:nvSpPr>
            <p:spPr bwMode="auto">
              <a:xfrm>
                <a:off x="2303359" y="5230133"/>
                <a:ext cx="156476" cy="15516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90"/>
              <p:cNvSpPr>
                <a:spLocks noChangeArrowheads="1"/>
              </p:cNvSpPr>
              <p:nvPr/>
            </p:nvSpPr>
            <p:spPr bwMode="auto">
              <a:xfrm>
                <a:off x="2303359" y="5230133"/>
                <a:ext cx="156476" cy="7758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91"/>
              <p:cNvSpPr>
                <a:spLocks noChangeArrowheads="1"/>
              </p:cNvSpPr>
              <p:nvPr/>
            </p:nvSpPr>
            <p:spPr bwMode="auto">
              <a:xfrm>
                <a:off x="1582784" y="4596343"/>
                <a:ext cx="143326"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92"/>
              <p:cNvSpPr>
                <a:spLocks noChangeArrowheads="1"/>
              </p:cNvSpPr>
              <p:nvPr/>
            </p:nvSpPr>
            <p:spPr bwMode="auto">
              <a:xfrm>
                <a:off x="1773447" y="4596343"/>
                <a:ext cx="142011" cy="1867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93"/>
              <p:cNvSpPr>
                <a:spLocks noChangeArrowheads="1"/>
              </p:cNvSpPr>
              <p:nvPr/>
            </p:nvSpPr>
            <p:spPr bwMode="auto">
              <a:xfrm>
                <a:off x="1030519" y="6783050"/>
                <a:ext cx="447072"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94"/>
              <p:cNvSpPr>
                <a:spLocks noChangeArrowheads="1"/>
              </p:cNvSpPr>
              <p:nvPr/>
            </p:nvSpPr>
            <p:spPr bwMode="auto">
              <a:xfrm>
                <a:off x="2303359" y="6783050"/>
                <a:ext cx="649569" cy="7758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1" name="Group 90"/>
          <p:cNvGrpSpPr/>
          <p:nvPr/>
        </p:nvGrpSpPr>
        <p:grpSpPr>
          <a:xfrm>
            <a:off x="0" y="6522601"/>
            <a:ext cx="12192000" cy="354000"/>
            <a:chOff x="2577137" y="4571778"/>
            <a:chExt cx="9101124" cy="1390560"/>
          </a:xfrm>
        </p:grpSpPr>
        <p:sp>
          <p:nvSpPr>
            <p:cNvPr id="92"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93"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94"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Tree>
    <p:extLst>
      <p:ext uri="{BB962C8B-B14F-4D97-AF65-F5344CB8AC3E}">
        <p14:creationId xmlns:p14="http://schemas.microsoft.com/office/powerpoint/2010/main" val="315785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13"/>
                                        </p:tgtEl>
                                      </p:cBhvr>
                                    </p:animEffect>
                                    <p:set>
                                      <p:cBhvr>
                                        <p:cTn id="7" dur="1" fill="hold">
                                          <p:stCondLst>
                                            <p:cond delay="499"/>
                                          </p:stCondLst>
                                        </p:cTn>
                                        <p:tgtEl>
                                          <p:spTgt spid="31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8"/>
                                        </p:tgtEl>
                                      </p:cBhvr>
                                    </p:animEffect>
                                    <p:set>
                                      <p:cBhvr>
                                        <p:cTn id="10" dur="1" fill="hold">
                                          <p:stCondLst>
                                            <p:cond delay="499"/>
                                          </p:stCondLst>
                                        </p:cTn>
                                        <p:tgtEl>
                                          <p:spTgt spid="30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03"/>
                                        </p:tgtEl>
                                      </p:cBhvr>
                                    </p:animEffect>
                                    <p:set>
                                      <p:cBhvr>
                                        <p:cTn id="13" dur="1" fill="hold">
                                          <p:stCondLst>
                                            <p:cond delay="499"/>
                                          </p:stCondLst>
                                        </p:cTn>
                                        <p:tgtEl>
                                          <p:spTgt spid="303"/>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5"/>
                                        </p:tgtEl>
                                        <p:attrNameLst>
                                          <p:attrName>style.visibility</p:attrName>
                                        </p:attrNameLst>
                                      </p:cBhvr>
                                      <p:to>
                                        <p:strVal val="visible"/>
                                      </p:to>
                                    </p:set>
                                    <p:animEffect transition="in" filter="fade">
                                      <p:cBhvr>
                                        <p:cTn id="20" dur="500"/>
                                        <p:tgtEl>
                                          <p:spTgt spid="19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500"/>
                                        <p:tgtEl>
                                          <p:spTgt spid="13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3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 name="Rectangle 125"/>
          <p:cNvSpPr/>
          <p:nvPr/>
        </p:nvSpPr>
        <p:spPr bwMode="auto">
          <a:xfrm>
            <a:off x="6018822" y="2643252"/>
            <a:ext cx="2813225" cy="1667705"/>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412596" y="2636540"/>
            <a:ext cx="2813225" cy="1674418"/>
          </a:xfrm>
          <a:prstGeom prst="rect">
            <a:avLst/>
          </a:prstGeom>
          <a:pattFill prst="ltUpDiag">
            <a:fgClr>
              <a:schemeClr val="bg1">
                <a:lumMod val="85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412595" y="1942390"/>
            <a:ext cx="11206976" cy="2465061"/>
            <a:chOff x="412595" y="1942390"/>
            <a:chExt cx="11206976" cy="2465061"/>
          </a:xfrm>
        </p:grpSpPr>
        <p:grpSp>
          <p:nvGrpSpPr>
            <p:cNvPr id="161" name="Group 160"/>
            <p:cNvGrpSpPr/>
            <p:nvPr/>
          </p:nvGrpSpPr>
          <p:grpSpPr>
            <a:xfrm>
              <a:off x="412595" y="4283366"/>
              <a:ext cx="11206974" cy="124085"/>
              <a:chOff x="142173" y="6674386"/>
              <a:chExt cx="12192000" cy="352244"/>
            </a:xfrm>
          </p:grpSpPr>
          <p:sp>
            <p:nvSpPr>
              <p:cNvPr id="162" name="Rectangle 161"/>
              <p:cNvSpPr/>
              <p:nvPr/>
            </p:nvSpPr>
            <p:spPr bwMode="auto">
              <a:xfrm>
                <a:off x="142173" y="6674386"/>
                <a:ext cx="3070718" cy="35224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p:cNvSpPr/>
              <p:nvPr/>
            </p:nvSpPr>
            <p:spPr bwMode="auto">
              <a:xfrm>
                <a:off x="3212891" y="6674386"/>
                <a:ext cx="3035506" cy="352244"/>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6248398" y="6674386"/>
                <a:ext cx="3037774" cy="3522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9286173" y="6674386"/>
                <a:ext cx="3048000" cy="352244"/>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412595" y="1942390"/>
              <a:ext cx="11206976" cy="2068844"/>
              <a:chOff x="-1" y="1920017"/>
              <a:chExt cx="9753601" cy="2141309"/>
            </a:xfrm>
          </p:grpSpPr>
          <p:sp>
            <p:nvSpPr>
              <p:cNvPr id="3" name="Rectangle 2"/>
              <p:cNvSpPr/>
              <p:nvPr/>
            </p:nvSpPr>
            <p:spPr bwMode="auto">
              <a:xfrm>
                <a:off x="-1" y="1920018"/>
                <a:ext cx="2438400" cy="72054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Increased security</a:t>
                </a:r>
              </a:p>
            </p:txBody>
          </p:sp>
          <p:sp>
            <p:nvSpPr>
              <p:cNvPr id="4" name="Rectangle 3"/>
              <p:cNvSpPr/>
              <p:nvPr/>
            </p:nvSpPr>
            <p:spPr bwMode="auto">
              <a:xfrm>
                <a:off x="2438399" y="1920018"/>
                <a:ext cx="2438400" cy="720546"/>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HSM protected keys</a:t>
                </a:r>
              </a:p>
            </p:txBody>
          </p:sp>
          <p:sp>
            <p:nvSpPr>
              <p:cNvPr id="5" name="Rectangle 4"/>
              <p:cNvSpPr/>
              <p:nvPr/>
            </p:nvSpPr>
            <p:spPr bwMode="auto">
              <a:xfrm>
                <a:off x="4876799" y="1920018"/>
                <a:ext cx="2438400" cy="72054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Compliance</a:t>
                </a:r>
              </a:p>
            </p:txBody>
          </p:sp>
          <p:sp>
            <p:nvSpPr>
              <p:cNvPr id="7" name="Rectangle 6"/>
              <p:cNvSpPr/>
              <p:nvPr/>
            </p:nvSpPr>
            <p:spPr bwMode="auto">
              <a:xfrm>
                <a:off x="7315200" y="1920017"/>
                <a:ext cx="2438400" cy="72054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smtClean="0">
                    <a:solidFill>
                      <a:srgbClr val="FFFFFF"/>
                    </a:solidFill>
                  </a:rPr>
                  <a:t>Monitoring</a:t>
                </a: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 y="2640562"/>
                <a:ext cx="2438400" cy="1420764"/>
              </a:xfrm>
              <a:prstGeom prst="rect">
                <a:avLst/>
              </a:prstGeom>
              <a:noFill/>
            </p:spPr>
            <p:txBody>
              <a:bodyPr wrap="square" lIns="182880" tIns="146304" rIns="182880" bIns="146304" rtlCol="0">
                <a:spAutoFit/>
              </a:bodyPr>
              <a:lstStyle/>
              <a:p>
                <a:r>
                  <a:rPr lang="en-US" sz="1400" dirty="0">
                    <a:solidFill>
                      <a:srgbClr val="505050"/>
                    </a:solidFill>
                  </a:rPr>
                  <a:t>Encrypt keys and small secrets like passwords using keys </a:t>
                </a:r>
                <a:r>
                  <a:rPr lang="en-US" sz="1400" dirty="0" smtClean="0">
                    <a:solidFill>
                      <a:srgbClr val="505050"/>
                    </a:solidFill>
                  </a:rPr>
                  <a:t>protected by </a:t>
                </a:r>
                <a:r>
                  <a:rPr lang="en-US" sz="1400" dirty="0">
                    <a:solidFill>
                      <a:srgbClr val="505050"/>
                    </a:solidFill>
                  </a:rPr>
                  <a:t>tightly controlled and monitored Hardware Security Modules (HSMs)</a:t>
                </a:r>
                <a:endParaRPr lang="en-US" sz="1400" dirty="0">
                  <a:gradFill>
                    <a:gsLst>
                      <a:gs pos="2917">
                        <a:srgbClr val="505050"/>
                      </a:gs>
                      <a:gs pos="30000">
                        <a:srgbClr val="505050"/>
                      </a:gs>
                    </a:gsLst>
                    <a:lin ang="5400000" scaled="0"/>
                  </a:gradFill>
                </a:endParaRPr>
              </a:p>
            </p:txBody>
          </p:sp>
          <p:sp>
            <p:nvSpPr>
              <p:cNvPr id="10" name="TextBox 9"/>
              <p:cNvSpPr txBox="1"/>
              <p:nvPr/>
            </p:nvSpPr>
            <p:spPr>
              <a:xfrm>
                <a:off x="2438398" y="2640562"/>
                <a:ext cx="2438400" cy="1197774"/>
              </a:xfrm>
              <a:prstGeom prst="rect">
                <a:avLst/>
              </a:prstGeom>
              <a:noFill/>
            </p:spPr>
            <p:txBody>
              <a:bodyPr wrap="square" lIns="182880" tIns="146304" rIns="182880" bIns="146304" rtlCol="0">
                <a:spAutoFit/>
              </a:bodyPr>
              <a:lstStyle/>
              <a:p>
                <a:r>
                  <a:rPr lang="en-US" sz="1400" dirty="0">
                    <a:solidFill>
                      <a:schemeClr val="bg1"/>
                    </a:solidFill>
                  </a:rPr>
                  <a:t>Import or generate your keys in HSMs for added assurance </a:t>
                </a:r>
                <a:r>
                  <a:rPr lang="en-US" sz="1400" dirty="0" smtClean="0">
                    <a:solidFill>
                      <a:schemeClr val="bg1"/>
                    </a:solidFill>
                  </a:rPr>
                  <a:t>– so that keys stay within </a:t>
                </a:r>
                <a:r>
                  <a:rPr lang="en-US" sz="1400" dirty="0">
                    <a:solidFill>
                      <a:schemeClr val="bg1"/>
                    </a:solidFill>
                  </a:rPr>
                  <a:t>the HSM boundary</a:t>
                </a:r>
              </a:p>
            </p:txBody>
          </p:sp>
          <p:sp>
            <p:nvSpPr>
              <p:cNvPr id="11" name="TextBox 10"/>
              <p:cNvSpPr txBox="1"/>
              <p:nvPr/>
            </p:nvSpPr>
            <p:spPr>
              <a:xfrm>
                <a:off x="4876799" y="2640562"/>
                <a:ext cx="2438399" cy="1420764"/>
              </a:xfrm>
              <a:prstGeom prst="rect">
                <a:avLst/>
              </a:prstGeom>
              <a:noFill/>
            </p:spPr>
            <p:txBody>
              <a:bodyPr wrap="square" lIns="182880" tIns="146304" rIns="182880" bIns="146304" rtlCol="0">
                <a:spAutoFit/>
              </a:bodyPr>
              <a:lstStyle>
                <a:defPPr>
                  <a:defRPr lang="en-US"/>
                </a:defPPr>
                <a:lvl1pPr>
                  <a:lnSpc>
                    <a:spcPct val="90000"/>
                  </a:lnSpc>
                  <a:defRPr sz="1400"/>
                </a:lvl1pPr>
              </a:lstStyle>
              <a:p>
                <a:pPr>
                  <a:lnSpc>
                    <a:spcPct val="100000"/>
                  </a:lnSpc>
                </a:pPr>
                <a:r>
                  <a:rPr lang="en-US" dirty="0">
                    <a:solidFill>
                      <a:srgbClr val="505050"/>
                    </a:solidFill>
                  </a:rPr>
                  <a:t>Comply with regulatory standards for secure key management, including the US Government FIPS </a:t>
                </a:r>
                <a:r>
                  <a:rPr lang="en-US" dirty="0" smtClean="0">
                    <a:solidFill>
                      <a:srgbClr val="505050"/>
                    </a:solidFill>
                  </a:rPr>
                  <a:t>140-2 Level 2 and Common Criteria EAL 4+</a:t>
                </a:r>
                <a:endParaRPr lang="en-US" dirty="0">
                  <a:solidFill>
                    <a:srgbClr val="505050"/>
                  </a:solidFill>
                </a:endParaRPr>
              </a:p>
            </p:txBody>
          </p:sp>
          <p:sp>
            <p:nvSpPr>
              <p:cNvPr id="13" name="TextBox 12"/>
              <p:cNvSpPr txBox="1"/>
              <p:nvPr/>
            </p:nvSpPr>
            <p:spPr>
              <a:xfrm>
                <a:off x="7315198" y="2640562"/>
                <a:ext cx="2438400" cy="1309270"/>
              </a:xfrm>
              <a:prstGeom prst="rect">
                <a:avLst/>
              </a:prstGeom>
              <a:noFill/>
            </p:spPr>
            <p:txBody>
              <a:bodyPr wrap="square" lIns="182880" tIns="146304" rIns="182880" bIns="146304" rtlCol="0">
                <a:spAutoFit/>
              </a:bodyPr>
              <a:lstStyle>
                <a:defPPr>
                  <a:defRPr lang="en-US"/>
                </a:defPPr>
                <a:lvl1pPr>
                  <a:lnSpc>
                    <a:spcPct val="90000"/>
                  </a:lnSpc>
                  <a:defRPr sz="1400"/>
                </a:lvl1pPr>
              </a:lstStyle>
              <a:p>
                <a:r>
                  <a:rPr lang="en-US" dirty="0">
                    <a:solidFill>
                      <a:schemeClr val="bg1"/>
                    </a:solidFill>
                  </a:rPr>
                  <a:t>Monitor and audit key use through Azure logging – pipe logs into HDInsight or your SIEM for additional analysis (coming soon)</a:t>
                </a:r>
              </a:p>
            </p:txBody>
          </p:sp>
        </p:grpSp>
      </p:grpSp>
      <p:grpSp>
        <p:nvGrpSpPr>
          <p:cNvPr id="15" name="Group 14"/>
          <p:cNvGrpSpPr/>
          <p:nvPr/>
        </p:nvGrpSpPr>
        <p:grpSpPr>
          <a:xfrm>
            <a:off x="7122543" y="4210147"/>
            <a:ext cx="4562419" cy="2811678"/>
            <a:chOff x="6500851" y="3483227"/>
            <a:chExt cx="5854620" cy="3608021"/>
          </a:xfrm>
        </p:grpSpPr>
        <p:sp>
          <p:nvSpPr>
            <p:cNvPr id="163" name="Freeform 25"/>
            <p:cNvSpPr>
              <a:spLocks/>
            </p:cNvSpPr>
            <p:nvPr/>
          </p:nvSpPr>
          <p:spPr bwMode="auto">
            <a:xfrm>
              <a:off x="6500851" y="3483227"/>
              <a:ext cx="5854620" cy="3608021"/>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solidFill>
              <a:schemeClr val="tx2">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srgbClr val="00B0F0"/>
                </a:solidFill>
              </a:endParaRPr>
            </a:p>
          </p:txBody>
        </p:sp>
        <p:grpSp>
          <p:nvGrpSpPr>
            <p:cNvPr id="14" name="Group 13"/>
            <p:cNvGrpSpPr/>
            <p:nvPr/>
          </p:nvGrpSpPr>
          <p:grpSpPr>
            <a:xfrm>
              <a:off x="7670204" y="4209878"/>
              <a:ext cx="3045152" cy="1992958"/>
              <a:chOff x="7670204" y="4209878"/>
              <a:chExt cx="3045152" cy="1992958"/>
            </a:xfrm>
          </p:grpSpPr>
          <p:grpSp>
            <p:nvGrpSpPr>
              <p:cNvPr id="131" name="Group 130"/>
              <p:cNvGrpSpPr/>
              <p:nvPr/>
            </p:nvGrpSpPr>
            <p:grpSpPr>
              <a:xfrm>
                <a:off x="9255230" y="4209878"/>
                <a:ext cx="714147" cy="487840"/>
                <a:chOff x="10236200" y="3170238"/>
                <a:chExt cx="1062038" cy="725487"/>
              </a:xfrm>
              <a:solidFill>
                <a:schemeClr val="bg1">
                  <a:lumMod val="65000"/>
                </a:schemeClr>
              </a:solidFill>
            </p:grpSpPr>
            <p:sp>
              <p:nvSpPr>
                <p:cNvPr id="132" name="Freeform 131"/>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Freeform 132"/>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Freeform 133"/>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Freeform 134"/>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Freeform 135"/>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7" name="Freeform 136"/>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8" name="Freeform 137"/>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9" name="Freeform 138"/>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0" name="Freeform 139"/>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1" name="Freeform 140"/>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2" name="Freeform 141"/>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Freeform 142"/>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143"/>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144"/>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6" name="Freeform 145"/>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7" name="Freeform 146"/>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8" name="Freeform 147"/>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9" name="Freeform 148"/>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0" name="Freeform 149"/>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1" name="Freeform 150"/>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2" name="Freeform 151"/>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152"/>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4" name="Freeform 153"/>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5" name="Freeform 154"/>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6" name="Freeform 155"/>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7" name="Freeform 156"/>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8" name="Freeform 157"/>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9" name="Freeform 158"/>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60" name="Freeform 159"/>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64" name="Group 63"/>
              <p:cNvGrpSpPr/>
              <p:nvPr/>
            </p:nvGrpSpPr>
            <p:grpSpPr>
              <a:xfrm>
                <a:off x="7670204" y="4435870"/>
                <a:ext cx="1728555" cy="1181597"/>
                <a:chOff x="7824788" y="2765425"/>
                <a:chExt cx="1971675" cy="1347788"/>
              </a:xfrm>
              <a:solidFill>
                <a:schemeClr val="accent6"/>
              </a:solidFill>
            </p:grpSpPr>
            <p:sp>
              <p:nvSpPr>
                <p:cNvPr id="65" name="Freeform 34"/>
                <p:cNvSpPr>
                  <a:spLocks/>
                </p:cNvSpPr>
                <p:nvPr/>
              </p:nvSpPr>
              <p:spPr bwMode="auto">
                <a:xfrm>
                  <a:off x="8831263"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6" name="Freeform 35"/>
                <p:cNvSpPr>
                  <a:spLocks/>
                </p:cNvSpPr>
                <p:nvPr/>
              </p:nvSpPr>
              <p:spPr bwMode="auto">
                <a:xfrm>
                  <a:off x="9220200" y="38020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8" y="23"/>
                        <a:pt x="15" y="25"/>
                        <a:pt x="12" y="26"/>
                      </a:cubicBezTo>
                      <a:cubicBezTo>
                        <a:pt x="8" y="28"/>
                        <a:pt x="4" y="29"/>
                        <a:pt x="0" y="30"/>
                      </a:cubicBezTo>
                      <a:cubicBezTo>
                        <a:pt x="0" y="16"/>
                        <a:pt x="0" y="16"/>
                        <a:pt x="0" y="16"/>
                      </a:cubicBezTo>
                      <a:cubicBezTo>
                        <a:pt x="2"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7" name="Freeform 36"/>
                <p:cNvSpPr>
                  <a:spLocks noEditPoints="1"/>
                </p:cNvSpPr>
                <p:nvPr/>
              </p:nvSpPr>
              <p:spPr bwMode="auto">
                <a:xfrm>
                  <a:off x="8988425" y="3798888"/>
                  <a:ext cx="207963" cy="314325"/>
                </a:xfrm>
                <a:custGeom>
                  <a:avLst/>
                  <a:gdLst>
                    <a:gd name="T0" fmla="*/ 35 w 73"/>
                    <a:gd name="T1" fmla="*/ 110 h 110"/>
                    <a:gd name="T2" fmla="*/ 9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8 w 73"/>
                    <a:gd name="T19" fmla="*/ 57 h 110"/>
                    <a:gd name="T20" fmla="*/ 37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6" y="106"/>
                        <a:pt x="9" y="97"/>
                      </a:cubicBezTo>
                      <a:cubicBezTo>
                        <a:pt x="3" y="88"/>
                        <a:pt x="0" y="74"/>
                        <a:pt x="0" y="57"/>
                      </a:cubicBezTo>
                      <a:cubicBezTo>
                        <a:pt x="0" y="38"/>
                        <a:pt x="3" y="24"/>
                        <a:pt x="10" y="14"/>
                      </a:cubicBezTo>
                      <a:cubicBezTo>
                        <a:pt x="16" y="5"/>
                        <a:pt x="26" y="0"/>
                        <a:pt x="38" y="0"/>
                      </a:cubicBezTo>
                      <a:cubicBezTo>
                        <a:pt x="61" y="0"/>
                        <a:pt x="73" y="18"/>
                        <a:pt x="73" y="55"/>
                      </a:cubicBezTo>
                      <a:cubicBezTo>
                        <a:pt x="73" y="73"/>
                        <a:pt x="70" y="87"/>
                        <a:pt x="63" y="96"/>
                      </a:cubicBezTo>
                      <a:cubicBezTo>
                        <a:pt x="57" y="106"/>
                        <a:pt x="47" y="110"/>
                        <a:pt x="35" y="110"/>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8" name="Freeform 37"/>
                <p:cNvSpPr>
                  <a:spLocks noEditPoints="1"/>
                </p:cNvSpPr>
                <p:nvPr/>
              </p:nvSpPr>
              <p:spPr bwMode="auto">
                <a:xfrm>
                  <a:off x="9377363" y="3798888"/>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4"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5"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69" name="Freeform 38"/>
                <p:cNvSpPr>
                  <a:spLocks/>
                </p:cNvSpPr>
                <p:nvPr/>
              </p:nvSpPr>
              <p:spPr bwMode="auto">
                <a:xfrm>
                  <a:off x="8040688"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0" name="Freeform 39"/>
                <p:cNvSpPr>
                  <a:spLocks/>
                </p:cNvSpPr>
                <p:nvPr/>
              </p:nvSpPr>
              <p:spPr bwMode="auto">
                <a:xfrm>
                  <a:off x="82153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3" y="11"/>
                        <a:pt x="16" y="10"/>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1" name="Freeform 40"/>
                <p:cNvSpPr>
                  <a:spLocks/>
                </p:cNvSpPr>
                <p:nvPr/>
              </p:nvSpPr>
              <p:spPr bwMode="auto">
                <a:xfrm>
                  <a:off x="8372475"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2" name="Freeform 41"/>
                <p:cNvSpPr>
                  <a:spLocks/>
                </p:cNvSpPr>
                <p:nvPr/>
              </p:nvSpPr>
              <p:spPr bwMode="auto">
                <a:xfrm>
                  <a:off x="8532813"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3" name="Freeform 42"/>
                <p:cNvSpPr>
                  <a:spLocks/>
                </p:cNvSpPr>
                <p:nvPr/>
              </p:nvSpPr>
              <p:spPr bwMode="auto">
                <a:xfrm>
                  <a:off x="9428163" y="3459163"/>
                  <a:ext cx="107950" cy="304800"/>
                </a:xfrm>
                <a:custGeom>
                  <a:avLst/>
                  <a:gdLst>
                    <a:gd name="T0" fmla="*/ 38 w 38"/>
                    <a:gd name="T1" fmla="*/ 0 h 107"/>
                    <a:gd name="T2" fmla="*/ 38 w 38"/>
                    <a:gd name="T3" fmla="*/ 107 h 107"/>
                    <a:gd name="T4" fmla="*/ 22 w 38"/>
                    <a:gd name="T5" fmla="*/ 107 h 107"/>
                    <a:gd name="T6" fmla="*/ 22 w 38"/>
                    <a:gd name="T7" fmla="*/ 21 h 107"/>
                    <a:gd name="T8" fmla="*/ 12 w 38"/>
                    <a:gd name="T9" fmla="*/ 26 h 107"/>
                    <a:gd name="T10" fmla="*/ 0 w 38"/>
                    <a:gd name="T11" fmla="*/ 30 h 107"/>
                    <a:gd name="T12" fmla="*/ 0 w 38"/>
                    <a:gd name="T13" fmla="*/ 16 h 107"/>
                    <a:gd name="T14" fmla="*/ 8 w 38"/>
                    <a:gd name="T15" fmla="*/ 13 h 107"/>
                    <a:gd name="T16" fmla="*/ 16 w 38"/>
                    <a:gd name="T17" fmla="*/ 10 h 107"/>
                    <a:gd name="T18" fmla="*/ 23 w 38"/>
                    <a:gd name="T19" fmla="*/ 5 h 107"/>
                    <a:gd name="T20" fmla="*/ 31 w 38"/>
                    <a:gd name="T21" fmla="*/ 0 h 107"/>
                    <a:gd name="T22" fmla="*/ 38 w 38"/>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107">
                      <a:moveTo>
                        <a:pt x="38" y="0"/>
                      </a:moveTo>
                      <a:cubicBezTo>
                        <a:pt x="38" y="107"/>
                        <a:pt x="38" y="107"/>
                        <a:pt x="38"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0" y="12"/>
                        <a:pt x="13" y="11"/>
                        <a:pt x="16" y="10"/>
                      </a:cubicBezTo>
                      <a:cubicBezTo>
                        <a:pt x="18" y="8"/>
                        <a:pt x="21" y="7"/>
                        <a:pt x="23" y="5"/>
                      </a:cubicBezTo>
                      <a:cubicBezTo>
                        <a:pt x="26" y="4"/>
                        <a:pt x="29" y="2"/>
                        <a:pt x="31" y="0"/>
                      </a:cubicBezTo>
                      <a:lnTo>
                        <a:pt x="38"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4" name="Freeform 43"/>
                <p:cNvSpPr>
                  <a:spLocks/>
                </p:cNvSpPr>
                <p:nvPr/>
              </p:nvSpPr>
              <p:spPr bwMode="auto">
                <a:xfrm>
                  <a:off x="7824788" y="34591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3 w 39"/>
                    <a:gd name="T19" fmla="*/ 5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6"/>
                      </a:cubicBezTo>
                      <a:cubicBezTo>
                        <a:pt x="8" y="28"/>
                        <a:pt x="4" y="29"/>
                        <a:pt x="0" y="30"/>
                      </a:cubicBezTo>
                      <a:cubicBezTo>
                        <a:pt x="0" y="16"/>
                        <a:pt x="0" y="16"/>
                        <a:pt x="0" y="16"/>
                      </a:cubicBezTo>
                      <a:cubicBezTo>
                        <a:pt x="3" y="15"/>
                        <a:pt x="5" y="14"/>
                        <a:pt x="8" y="13"/>
                      </a:cubicBezTo>
                      <a:cubicBezTo>
                        <a:pt x="11" y="12"/>
                        <a:pt x="13" y="11"/>
                        <a:pt x="16" y="10"/>
                      </a:cubicBezTo>
                      <a:cubicBezTo>
                        <a:pt x="18" y="8"/>
                        <a:pt x="21" y="7"/>
                        <a:pt x="23" y="5"/>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5" name="Freeform 44"/>
                <p:cNvSpPr>
                  <a:spLocks/>
                </p:cNvSpPr>
                <p:nvPr/>
              </p:nvSpPr>
              <p:spPr bwMode="auto">
                <a:xfrm>
                  <a:off x="8426450" y="3802063"/>
                  <a:ext cx="111125" cy="304800"/>
                </a:xfrm>
                <a:custGeom>
                  <a:avLst/>
                  <a:gdLst>
                    <a:gd name="T0" fmla="*/ 39 w 39"/>
                    <a:gd name="T1" fmla="*/ 0 h 107"/>
                    <a:gd name="T2" fmla="*/ 39 w 39"/>
                    <a:gd name="T3" fmla="*/ 107 h 107"/>
                    <a:gd name="T4" fmla="*/ 22 w 39"/>
                    <a:gd name="T5" fmla="*/ 107 h 107"/>
                    <a:gd name="T6" fmla="*/ 22 w 39"/>
                    <a:gd name="T7" fmla="*/ 21 h 107"/>
                    <a:gd name="T8" fmla="*/ 12 w 39"/>
                    <a:gd name="T9" fmla="*/ 26 h 107"/>
                    <a:gd name="T10" fmla="*/ 0 w 39"/>
                    <a:gd name="T11" fmla="*/ 30 h 107"/>
                    <a:gd name="T12" fmla="*/ 0 w 39"/>
                    <a:gd name="T13" fmla="*/ 16 h 107"/>
                    <a:gd name="T14" fmla="*/ 8 w 39"/>
                    <a:gd name="T15" fmla="*/ 13 h 107"/>
                    <a:gd name="T16" fmla="*/ 16 w 39"/>
                    <a:gd name="T17" fmla="*/ 10 h 107"/>
                    <a:gd name="T18" fmla="*/ 24 w 39"/>
                    <a:gd name="T19" fmla="*/ 5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10"/>
                      </a:cubicBezTo>
                      <a:cubicBezTo>
                        <a:pt x="19" y="8"/>
                        <a:pt x="21" y="7"/>
                        <a:pt x="24" y="5"/>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6" name="Freeform 45"/>
                <p:cNvSpPr>
                  <a:spLocks noEditPoints="1"/>
                </p:cNvSpPr>
                <p:nvPr/>
              </p:nvSpPr>
              <p:spPr bwMode="auto">
                <a:xfrm>
                  <a:off x="8197850" y="3798888"/>
                  <a:ext cx="207963" cy="314325"/>
                </a:xfrm>
                <a:custGeom>
                  <a:avLst/>
                  <a:gdLst>
                    <a:gd name="T0" fmla="*/ 35 w 73"/>
                    <a:gd name="T1" fmla="*/ 110 h 110"/>
                    <a:gd name="T2" fmla="*/ 9 w 73"/>
                    <a:gd name="T3" fmla="*/ 97 h 110"/>
                    <a:gd name="T4" fmla="*/ 0 w 73"/>
                    <a:gd name="T5" fmla="*/ 57 h 110"/>
                    <a:gd name="T6" fmla="*/ 9 w 73"/>
                    <a:gd name="T7" fmla="*/ 14 h 110"/>
                    <a:gd name="T8" fmla="*/ 38 w 73"/>
                    <a:gd name="T9" fmla="*/ 0 h 110"/>
                    <a:gd name="T10" fmla="*/ 73 w 73"/>
                    <a:gd name="T11" fmla="*/ 55 h 110"/>
                    <a:gd name="T12" fmla="*/ 63 w 73"/>
                    <a:gd name="T13" fmla="*/ 96 h 110"/>
                    <a:gd name="T14" fmla="*/ 35 w 73"/>
                    <a:gd name="T15" fmla="*/ 110 h 110"/>
                    <a:gd name="T16" fmla="*/ 37 w 73"/>
                    <a:gd name="T17" fmla="*/ 14 h 110"/>
                    <a:gd name="T18" fmla="*/ 17 w 73"/>
                    <a:gd name="T19" fmla="*/ 57 h 110"/>
                    <a:gd name="T20" fmla="*/ 36 w 73"/>
                    <a:gd name="T21" fmla="*/ 97 h 110"/>
                    <a:gd name="T22" fmla="*/ 55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5" y="110"/>
                      </a:moveTo>
                      <a:cubicBezTo>
                        <a:pt x="24" y="110"/>
                        <a:pt x="15" y="106"/>
                        <a:pt x="9" y="97"/>
                      </a:cubicBezTo>
                      <a:cubicBezTo>
                        <a:pt x="3" y="88"/>
                        <a:pt x="0" y="74"/>
                        <a:pt x="0" y="57"/>
                      </a:cubicBezTo>
                      <a:cubicBezTo>
                        <a:pt x="0" y="38"/>
                        <a:pt x="3" y="24"/>
                        <a:pt x="9" y="14"/>
                      </a:cubicBezTo>
                      <a:cubicBezTo>
                        <a:pt x="16" y="5"/>
                        <a:pt x="25" y="0"/>
                        <a:pt x="38" y="0"/>
                      </a:cubicBezTo>
                      <a:cubicBezTo>
                        <a:pt x="61" y="0"/>
                        <a:pt x="73" y="18"/>
                        <a:pt x="73" y="55"/>
                      </a:cubicBezTo>
                      <a:cubicBezTo>
                        <a:pt x="73" y="73"/>
                        <a:pt x="70" y="87"/>
                        <a:pt x="63" y="96"/>
                      </a:cubicBezTo>
                      <a:cubicBezTo>
                        <a:pt x="56" y="106"/>
                        <a:pt x="47" y="110"/>
                        <a:pt x="35" y="110"/>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46"/>
                <p:cNvSpPr>
                  <a:spLocks noEditPoints="1"/>
                </p:cNvSpPr>
                <p:nvPr/>
              </p:nvSpPr>
              <p:spPr bwMode="auto">
                <a:xfrm>
                  <a:off x="7972425" y="3452813"/>
                  <a:ext cx="207963"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47"/>
                <p:cNvSpPr>
                  <a:spLocks noEditPoints="1"/>
                </p:cNvSpPr>
                <p:nvPr/>
              </p:nvSpPr>
              <p:spPr bwMode="auto">
                <a:xfrm>
                  <a:off x="8691563"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Freeform 48"/>
                <p:cNvSpPr>
                  <a:spLocks noEditPoints="1"/>
                </p:cNvSpPr>
                <p:nvPr/>
              </p:nvSpPr>
              <p:spPr bwMode="auto">
                <a:xfrm>
                  <a:off x="8942388" y="3452813"/>
                  <a:ext cx="209550" cy="317500"/>
                </a:xfrm>
                <a:custGeom>
                  <a:avLst/>
                  <a:gdLst>
                    <a:gd name="T0" fmla="*/ 35 w 73"/>
                    <a:gd name="T1" fmla="*/ 111 h 111"/>
                    <a:gd name="T2" fmla="*/ 9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10" y="15"/>
                      </a:cubicBezTo>
                      <a:cubicBezTo>
                        <a:pt x="16" y="5"/>
                        <a:pt x="26" y="0"/>
                        <a:pt x="38" y="0"/>
                      </a:cubicBezTo>
                      <a:cubicBezTo>
                        <a:pt x="61" y="0"/>
                        <a:pt x="73" y="18"/>
                        <a:pt x="73" y="55"/>
                      </a:cubicBezTo>
                      <a:cubicBezTo>
                        <a:pt x="73" y="73"/>
                        <a:pt x="70" y="87"/>
                        <a:pt x="63" y="96"/>
                      </a:cubicBezTo>
                      <a:cubicBezTo>
                        <a:pt x="56" y="106"/>
                        <a:pt x="47" y="111"/>
                        <a:pt x="35" y="111"/>
                      </a:cubicBezTo>
                      <a:close/>
                      <a:moveTo>
                        <a:pt x="37" y="14"/>
                      </a:moveTo>
                      <a:cubicBezTo>
                        <a:pt x="24" y="14"/>
                        <a:pt x="18" y="28"/>
                        <a:pt x="18" y="57"/>
                      </a:cubicBezTo>
                      <a:cubicBezTo>
                        <a:pt x="18" y="84"/>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0" name="Freeform 49"/>
                <p:cNvSpPr>
                  <a:spLocks/>
                </p:cNvSpPr>
                <p:nvPr/>
              </p:nvSpPr>
              <p:spPr bwMode="auto">
                <a:xfrm>
                  <a:off x="8677275" y="2771775"/>
                  <a:ext cx="111125" cy="301625"/>
                </a:xfrm>
                <a:custGeom>
                  <a:avLst/>
                  <a:gdLst>
                    <a:gd name="T0" fmla="*/ 39 w 39"/>
                    <a:gd name="T1" fmla="*/ 0 h 106"/>
                    <a:gd name="T2" fmla="*/ 39 w 39"/>
                    <a:gd name="T3" fmla="*/ 106 h 106"/>
                    <a:gd name="T4" fmla="*/ 22 w 39"/>
                    <a:gd name="T5" fmla="*/ 106 h 106"/>
                    <a:gd name="T6" fmla="*/ 22 w 39"/>
                    <a:gd name="T7" fmla="*/ 20 h 106"/>
                    <a:gd name="T8" fmla="*/ 12 w 39"/>
                    <a:gd name="T9" fmla="*/ 26 h 106"/>
                    <a:gd name="T10" fmla="*/ 0 w 39"/>
                    <a:gd name="T11" fmla="*/ 30 h 106"/>
                    <a:gd name="T12" fmla="*/ 0 w 39"/>
                    <a:gd name="T13" fmla="*/ 16 h 106"/>
                    <a:gd name="T14" fmla="*/ 8 w 39"/>
                    <a:gd name="T15" fmla="*/ 13 h 106"/>
                    <a:gd name="T16" fmla="*/ 16 w 39"/>
                    <a:gd name="T17" fmla="*/ 9 h 106"/>
                    <a:gd name="T18" fmla="*/ 24 w 39"/>
                    <a:gd name="T19" fmla="*/ 5 h 106"/>
                    <a:gd name="T20" fmla="*/ 32 w 39"/>
                    <a:gd name="T21" fmla="*/ 0 h 106"/>
                    <a:gd name="T22" fmla="*/ 39 w 39"/>
                    <a:gd name="T2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6">
                      <a:moveTo>
                        <a:pt x="39" y="0"/>
                      </a:moveTo>
                      <a:cubicBezTo>
                        <a:pt x="39" y="106"/>
                        <a:pt x="39" y="106"/>
                        <a:pt x="39" y="106"/>
                      </a:cubicBezTo>
                      <a:cubicBezTo>
                        <a:pt x="22" y="106"/>
                        <a:pt x="22" y="106"/>
                        <a:pt x="22" y="106"/>
                      </a:cubicBezTo>
                      <a:cubicBezTo>
                        <a:pt x="22" y="20"/>
                        <a:pt x="22" y="20"/>
                        <a:pt x="22" y="20"/>
                      </a:cubicBezTo>
                      <a:cubicBezTo>
                        <a:pt x="19" y="23"/>
                        <a:pt x="16" y="25"/>
                        <a:pt x="12" y="26"/>
                      </a:cubicBezTo>
                      <a:cubicBezTo>
                        <a:pt x="9" y="28"/>
                        <a:pt x="5" y="29"/>
                        <a:pt x="0" y="30"/>
                      </a:cubicBezTo>
                      <a:cubicBezTo>
                        <a:pt x="0" y="16"/>
                        <a:pt x="0" y="16"/>
                        <a:pt x="0" y="16"/>
                      </a:cubicBezTo>
                      <a:cubicBezTo>
                        <a:pt x="3" y="15"/>
                        <a:pt x="6" y="14"/>
                        <a:pt x="8" y="13"/>
                      </a:cubicBezTo>
                      <a:cubicBezTo>
                        <a:pt x="11" y="12"/>
                        <a:pt x="14" y="11"/>
                        <a:pt x="16" y="9"/>
                      </a:cubicBezTo>
                      <a:cubicBezTo>
                        <a:pt x="19" y="8"/>
                        <a:pt x="21" y="7"/>
                        <a:pt x="24" y="5"/>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1" name="Freeform 50"/>
                <p:cNvSpPr>
                  <a:spLocks noEditPoints="1"/>
                </p:cNvSpPr>
                <p:nvPr/>
              </p:nvSpPr>
              <p:spPr bwMode="auto">
                <a:xfrm>
                  <a:off x="8837613" y="2765425"/>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4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3" y="18"/>
                        <a:pt x="73" y="55"/>
                      </a:cubicBezTo>
                      <a:cubicBezTo>
                        <a:pt x="73" y="73"/>
                        <a:pt x="70" y="87"/>
                        <a:pt x="64" y="96"/>
                      </a:cubicBezTo>
                      <a:cubicBezTo>
                        <a:pt x="57" y="106"/>
                        <a:pt x="48" y="110"/>
                        <a:pt x="36" y="110"/>
                      </a:cubicBezTo>
                      <a:close/>
                      <a:moveTo>
                        <a:pt x="37" y="14"/>
                      </a:moveTo>
                      <a:cubicBezTo>
                        <a:pt x="24" y="14"/>
                        <a:pt x="18" y="28"/>
                        <a:pt x="18" y="57"/>
                      </a:cubicBezTo>
                      <a:cubicBezTo>
                        <a:pt x="18" y="83"/>
                        <a:pt x="24" y="97"/>
                        <a:pt x="37" y="97"/>
                      </a:cubicBezTo>
                      <a:cubicBezTo>
                        <a:pt x="50"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2" name="Freeform 51"/>
                <p:cNvSpPr>
                  <a:spLocks noEditPoints="1"/>
                </p:cNvSpPr>
                <p:nvPr/>
              </p:nvSpPr>
              <p:spPr bwMode="auto">
                <a:xfrm>
                  <a:off x="9088438" y="2765425"/>
                  <a:ext cx="211138" cy="314325"/>
                </a:xfrm>
                <a:custGeom>
                  <a:avLst/>
                  <a:gdLst>
                    <a:gd name="T0" fmla="*/ 36 w 74"/>
                    <a:gd name="T1" fmla="*/ 110 h 110"/>
                    <a:gd name="T2" fmla="*/ 10 w 74"/>
                    <a:gd name="T3" fmla="*/ 97 h 110"/>
                    <a:gd name="T4" fmla="*/ 0 w 74"/>
                    <a:gd name="T5" fmla="*/ 57 h 110"/>
                    <a:gd name="T6" fmla="*/ 10 w 74"/>
                    <a:gd name="T7" fmla="*/ 14 h 110"/>
                    <a:gd name="T8" fmla="*/ 38 w 74"/>
                    <a:gd name="T9" fmla="*/ 0 h 110"/>
                    <a:gd name="T10" fmla="*/ 74 w 74"/>
                    <a:gd name="T11" fmla="*/ 55 h 110"/>
                    <a:gd name="T12" fmla="*/ 64 w 74"/>
                    <a:gd name="T13" fmla="*/ 96 h 110"/>
                    <a:gd name="T14" fmla="*/ 36 w 74"/>
                    <a:gd name="T15" fmla="*/ 110 h 110"/>
                    <a:gd name="T16" fmla="*/ 38 w 74"/>
                    <a:gd name="T17" fmla="*/ 14 h 110"/>
                    <a:gd name="T18" fmla="*/ 18 w 74"/>
                    <a:gd name="T19" fmla="*/ 57 h 110"/>
                    <a:gd name="T20" fmla="*/ 37 w 74"/>
                    <a:gd name="T21" fmla="*/ 97 h 110"/>
                    <a:gd name="T22" fmla="*/ 56 w 74"/>
                    <a:gd name="T23" fmla="*/ 56 h 110"/>
                    <a:gd name="T24" fmla="*/ 38 w 74"/>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10">
                      <a:moveTo>
                        <a:pt x="36" y="110"/>
                      </a:moveTo>
                      <a:cubicBezTo>
                        <a:pt x="25" y="110"/>
                        <a:pt x="16" y="106"/>
                        <a:pt x="10" y="97"/>
                      </a:cubicBezTo>
                      <a:cubicBezTo>
                        <a:pt x="3" y="88"/>
                        <a:pt x="0" y="74"/>
                        <a:pt x="0" y="57"/>
                      </a:cubicBezTo>
                      <a:cubicBezTo>
                        <a:pt x="0" y="38"/>
                        <a:pt x="4" y="24"/>
                        <a:pt x="10" y="14"/>
                      </a:cubicBezTo>
                      <a:cubicBezTo>
                        <a:pt x="17" y="5"/>
                        <a:pt x="26" y="0"/>
                        <a:pt x="38" y="0"/>
                      </a:cubicBezTo>
                      <a:cubicBezTo>
                        <a:pt x="62" y="0"/>
                        <a:pt x="74" y="18"/>
                        <a:pt x="74" y="55"/>
                      </a:cubicBezTo>
                      <a:cubicBezTo>
                        <a:pt x="74" y="73"/>
                        <a:pt x="70" y="87"/>
                        <a:pt x="64" y="96"/>
                      </a:cubicBezTo>
                      <a:cubicBezTo>
                        <a:pt x="57" y="106"/>
                        <a:pt x="48" y="110"/>
                        <a:pt x="36" y="110"/>
                      </a:cubicBezTo>
                      <a:close/>
                      <a:moveTo>
                        <a:pt x="38" y="14"/>
                      </a:moveTo>
                      <a:cubicBezTo>
                        <a:pt x="25" y="14"/>
                        <a:pt x="18" y="28"/>
                        <a:pt x="18" y="57"/>
                      </a:cubicBezTo>
                      <a:cubicBezTo>
                        <a:pt x="18" y="83"/>
                        <a:pt x="24" y="97"/>
                        <a:pt x="37" y="97"/>
                      </a:cubicBezTo>
                      <a:cubicBezTo>
                        <a:pt x="50" y="97"/>
                        <a:pt x="56" y="83"/>
                        <a:pt x="56" y="56"/>
                      </a:cubicBezTo>
                      <a:cubicBezTo>
                        <a:pt x="56" y="28"/>
                        <a:pt x="50" y="14"/>
                        <a:pt x="38"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3" name="Freeform 52"/>
                <p:cNvSpPr>
                  <a:spLocks noEditPoints="1"/>
                </p:cNvSpPr>
                <p:nvPr/>
              </p:nvSpPr>
              <p:spPr bwMode="auto">
                <a:xfrm>
                  <a:off x="9196388" y="3452813"/>
                  <a:ext cx="209550" cy="317500"/>
                </a:xfrm>
                <a:custGeom>
                  <a:avLst/>
                  <a:gdLst>
                    <a:gd name="T0" fmla="*/ 36 w 73"/>
                    <a:gd name="T1" fmla="*/ 111 h 111"/>
                    <a:gd name="T2" fmla="*/ 10 w 73"/>
                    <a:gd name="T3" fmla="*/ 97 h 111"/>
                    <a:gd name="T4" fmla="*/ 0 w 73"/>
                    <a:gd name="T5" fmla="*/ 58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8"/>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4"/>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4" name="Freeform 53"/>
                <p:cNvSpPr>
                  <a:spLocks noEditPoints="1"/>
                </p:cNvSpPr>
                <p:nvPr/>
              </p:nvSpPr>
              <p:spPr bwMode="auto">
                <a:xfrm>
                  <a:off x="9588500" y="3452813"/>
                  <a:ext cx="207963" cy="317500"/>
                </a:xfrm>
                <a:custGeom>
                  <a:avLst/>
                  <a:gdLst>
                    <a:gd name="T0" fmla="*/ 35 w 73"/>
                    <a:gd name="T1" fmla="*/ 111 h 111"/>
                    <a:gd name="T2" fmla="*/ 9 w 73"/>
                    <a:gd name="T3" fmla="*/ 97 h 111"/>
                    <a:gd name="T4" fmla="*/ 0 w 73"/>
                    <a:gd name="T5" fmla="*/ 58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8"/>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4"/>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5" name="Freeform 54"/>
                <p:cNvSpPr>
                  <a:spLocks noEditPoints="1"/>
                </p:cNvSpPr>
                <p:nvPr/>
              </p:nvSpPr>
              <p:spPr bwMode="auto">
                <a:xfrm>
                  <a:off x="8586788" y="3798888"/>
                  <a:ext cx="207963" cy="314325"/>
                </a:xfrm>
                <a:custGeom>
                  <a:avLst/>
                  <a:gdLst>
                    <a:gd name="T0" fmla="*/ 36 w 73"/>
                    <a:gd name="T1" fmla="*/ 110 h 110"/>
                    <a:gd name="T2" fmla="*/ 10 w 73"/>
                    <a:gd name="T3" fmla="*/ 97 h 110"/>
                    <a:gd name="T4" fmla="*/ 0 w 73"/>
                    <a:gd name="T5" fmla="*/ 57 h 110"/>
                    <a:gd name="T6" fmla="*/ 10 w 73"/>
                    <a:gd name="T7" fmla="*/ 14 h 110"/>
                    <a:gd name="T8" fmla="*/ 38 w 73"/>
                    <a:gd name="T9" fmla="*/ 0 h 110"/>
                    <a:gd name="T10" fmla="*/ 73 w 73"/>
                    <a:gd name="T11" fmla="*/ 55 h 110"/>
                    <a:gd name="T12" fmla="*/ 63 w 73"/>
                    <a:gd name="T13" fmla="*/ 96 h 110"/>
                    <a:gd name="T14" fmla="*/ 36 w 73"/>
                    <a:gd name="T15" fmla="*/ 110 h 110"/>
                    <a:gd name="T16" fmla="*/ 37 w 73"/>
                    <a:gd name="T17" fmla="*/ 14 h 110"/>
                    <a:gd name="T18" fmla="*/ 18 w 73"/>
                    <a:gd name="T19" fmla="*/ 57 h 110"/>
                    <a:gd name="T20" fmla="*/ 37 w 73"/>
                    <a:gd name="T21" fmla="*/ 97 h 110"/>
                    <a:gd name="T22" fmla="*/ 56 w 73"/>
                    <a:gd name="T23" fmla="*/ 56 h 110"/>
                    <a:gd name="T24" fmla="*/ 37 w 73"/>
                    <a:gd name="T25" fmla="*/ 1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0">
                      <a:moveTo>
                        <a:pt x="36" y="110"/>
                      </a:moveTo>
                      <a:cubicBezTo>
                        <a:pt x="24" y="110"/>
                        <a:pt x="16" y="106"/>
                        <a:pt x="10" y="97"/>
                      </a:cubicBezTo>
                      <a:cubicBezTo>
                        <a:pt x="3" y="88"/>
                        <a:pt x="0" y="74"/>
                        <a:pt x="0" y="57"/>
                      </a:cubicBezTo>
                      <a:cubicBezTo>
                        <a:pt x="0" y="38"/>
                        <a:pt x="3" y="24"/>
                        <a:pt x="10" y="14"/>
                      </a:cubicBezTo>
                      <a:cubicBezTo>
                        <a:pt x="16" y="5"/>
                        <a:pt x="26" y="0"/>
                        <a:pt x="38" y="0"/>
                      </a:cubicBezTo>
                      <a:cubicBezTo>
                        <a:pt x="62" y="0"/>
                        <a:pt x="73" y="18"/>
                        <a:pt x="73" y="55"/>
                      </a:cubicBezTo>
                      <a:cubicBezTo>
                        <a:pt x="73" y="73"/>
                        <a:pt x="70" y="87"/>
                        <a:pt x="63" y="96"/>
                      </a:cubicBezTo>
                      <a:cubicBezTo>
                        <a:pt x="57" y="106"/>
                        <a:pt x="47" y="110"/>
                        <a:pt x="36" y="110"/>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Freeform 55"/>
                <p:cNvSpPr>
                  <a:spLocks/>
                </p:cNvSpPr>
                <p:nvPr/>
              </p:nvSpPr>
              <p:spPr bwMode="auto">
                <a:xfrm>
                  <a:off x="8831263"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3" y="11"/>
                        <a:pt x="16" y="10"/>
                      </a:cubicBezTo>
                      <a:cubicBezTo>
                        <a:pt x="19" y="9"/>
                        <a:pt x="21" y="7"/>
                        <a:pt x="24" y="6"/>
                      </a:cubicBezTo>
                      <a:cubicBezTo>
                        <a:pt x="26"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Freeform 56"/>
                <p:cNvSpPr>
                  <a:spLocks noEditPoints="1"/>
                </p:cNvSpPr>
                <p:nvPr/>
              </p:nvSpPr>
              <p:spPr bwMode="auto">
                <a:xfrm>
                  <a:off x="8988425" y="3108325"/>
                  <a:ext cx="207963" cy="315913"/>
                </a:xfrm>
                <a:custGeom>
                  <a:avLst/>
                  <a:gdLst>
                    <a:gd name="T0" fmla="*/ 35 w 73"/>
                    <a:gd name="T1" fmla="*/ 111 h 111"/>
                    <a:gd name="T2" fmla="*/ 9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8 w 73"/>
                    <a:gd name="T19" fmla="*/ 57 h 111"/>
                    <a:gd name="T20" fmla="*/ 37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6" y="106"/>
                        <a:pt x="9" y="97"/>
                      </a:cubicBezTo>
                      <a:cubicBezTo>
                        <a:pt x="3" y="88"/>
                        <a:pt x="0" y="75"/>
                        <a:pt x="0" y="57"/>
                      </a:cubicBezTo>
                      <a:cubicBezTo>
                        <a:pt x="0" y="39"/>
                        <a:pt x="3" y="24"/>
                        <a:pt x="10" y="15"/>
                      </a:cubicBezTo>
                      <a:cubicBezTo>
                        <a:pt x="16" y="5"/>
                        <a:pt x="26" y="0"/>
                        <a:pt x="38" y="0"/>
                      </a:cubicBezTo>
                      <a:cubicBezTo>
                        <a:pt x="61" y="0"/>
                        <a:pt x="73" y="18"/>
                        <a:pt x="73" y="55"/>
                      </a:cubicBezTo>
                      <a:cubicBezTo>
                        <a:pt x="73" y="73"/>
                        <a:pt x="70" y="87"/>
                        <a:pt x="63" y="96"/>
                      </a:cubicBezTo>
                      <a:cubicBezTo>
                        <a:pt x="57" y="106"/>
                        <a:pt x="47" y="111"/>
                        <a:pt x="35" y="111"/>
                      </a:cubicBezTo>
                      <a:close/>
                      <a:moveTo>
                        <a:pt x="37" y="14"/>
                      </a:moveTo>
                      <a:cubicBezTo>
                        <a:pt x="24" y="14"/>
                        <a:pt x="18" y="28"/>
                        <a:pt x="18" y="57"/>
                      </a:cubicBezTo>
                      <a:cubicBezTo>
                        <a:pt x="18" y="83"/>
                        <a:pt x="24" y="97"/>
                        <a:pt x="37"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Freeform 57"/>
                <p:cNvSpPr>
                  <a:spLocks/>
                </p:cNvSpPr>
                <p:nvPr/>
              </p:nvSpPr>
              <p:spPr bwMode="auto">
                <a:xfrm>
                  <a:off x="9223375"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Freeform 58"/>
                <p:cNvSpPr>
                  <a:spLocks noEditPoints="1"/>
                </p:cNvSpPr>
                <p:nvPr/>
              </p:nvSpPr>
              <p:spPr bwMode="auto">
                <a:xfrm>
                  <a:off x="938053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8"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0" name="Freeform 59"/>
                <p:cNvSpPr>
                  <a:spLocks/>
                </p:cNvSpPr>
                <p:nvPr/>
              </p:nvSpPr>
              <p:spPr bwMode="auto">
                <a:xfrm>
                  <a:off x="8040688"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3 w 39"/>
                    <a:gd name="T19" fmla="*/ 6 h 107"/>
                    <a:gd name="T20" fmla="*/ 31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5" y="25"/>
                        <a:pt x="12" y="27"/>
                      </a:cubicBezTo>
                      <a:cubicBezTo>
                        <a:pt x="8" y="28"/>
                        <a:pt x="4" y="29"/>
                        <a:pt x="0" y="31"/>
                      </a:cubicBezTo>
                      <a:cubicBezTo>
                        <a:pt x="0" y="16"/>
                        <a:pt x="0" y="16"/>
                        <a:pt x="0" y="16"/>
                      </a:cubicBezTo>
                      <a:cubicBezTo>
                        <a:pt x="3" y="15"/>
                        <a:pt x="5" y="14"/>
                        <a:pt x="8" y="13"/>
                      </a:cubicBezTo>
                      <a:cubicBezTo>
                        <a:pt x="11" y="12"/>
                        <a:pt x="13" y="11"/>
                        <a:pt x="16" y="10"/>
                      </a:cubicBezTo>
                      <a:cubicBezTo>
                        <a:pt x="18" y="9"/>
                        <a:pt x="21" y="7"/>
                        <a:pt x="23" y="6"/>
                      </a:cubicBezTo>
                      <a:cubicBezTo>
                        <a:pt x="26" y="4"/>
                        <a:pt x="29" y="2"/>
                        <a:pt x="31"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1" name="Freeform 60"/>
                <p:cNvSpPr>
                  <a:spLocks/>
                </p:cNvSpPr>
                <p:nvPr/>
              </p:nvSpPr>
              <p:spPr bwMode="auto">
                <a:xfrm>
                  <a:off x="8426450" y="3109913"/>
                  <a:ext cx="111125" cy="306388"/>
                </a:xfrm>
                <a:custGeom>
                  <a:avLst/>
                  <a:gdLst>
                    <a:gd name="T0" fmla="*/ 39 w 39"/>
                    <a:gd name="T1" fmla="*/ 0 h 107"/>
                    <a:gd name="T2" fmla="*/ 39 w 39"/>
                    <a:gd name="T3" fmla="*/ 107 h 107"/>
                    <a:gd name="T4" fmla="*/ 22 w 39"/>
                    <a:gd name="T5" fmla="*/ 107 h 107"/>
                    <a:gd name="T6" fmla="*/ 22 w 39"/>
                    <a:gd name="T7" fmla="*/ 21 h 107"/>
                    <a:gd name="T8" fmla="*/ 12 w 39"/>
                    <a:gd name="T9" fmla="*/ 27 h 107"/>
                    <a:gd name="T10" fmla="*/ 0 w 39"/>
                    <a:gd name="T11" fmla="*/ 31 h 107"/>
                    <a:gd name="T12" fmla="*/ 0 w 39"/>
                    <a:gd name="T13" fmla="*/ 16 h 107"/>
                    <a:gd name="T14" fmla="*/ 8 w 39"/>
                    <a:gd name="T15" fmla="*/ 13 h 107"/>
                    <a:gd name="T16" fmla="*/ 16 w 39"/>
                    <a:gd name="T17" fmla="*/ 10 h 107"/>
                    <a:gd name="T18" fmla="*/ 24 w 39"/>
                    <a:gd name="T19" fmla="*/ 6 h 107"/>
                    <a:gd name="T20" fmla="*/ 32 w 39"/>
                    <a:gd name="T21" fmla="*/ 0 h 107"/>
                    <a:gd name="T22" fmla="*/ 39 w 39"/>
                    <a:gd name="T2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07">
                      <a:moveTo>
                        <a:pt x="39" y="0"/>
                      </a:moveTo>
                      <a:cubicBezTo>
                        <a:pt x="39" y="107"/>
                        <a:pt x="39" y="107"/>
                        <a:pt x="39" y="107"/>
                      </a:cubicBezTo>
                      <a:cubicBezTo>
                        <a:pt x="22" y="107"/>
                        <a:pt x="22" y="107"/>
                        <a:pt x="22" y="107"/>
                      </a:cubicBezTo>
                      <a:cubicBezTo>
                        <a:pt x="22" y="21"/>
                        <a:pt x="22" y="21"/>
                        <a:pt x="22" y="21"/>
                      </a:cubicBezTo>
                      <a:cubicBezTo>
                        <a:pt x="19" y="23"/>
                        <a:pt x="16" y="25"/>
                        <a:pt x="12" y="27"/>
                      </a:cubicBezTo>
                      <a:cubicBezTo>
                        <a:pt x="9" y="28"/>
                        <a:pt x="5" y="29"/>
                        <a:pt x="0" y="31"/>
                      </a:cubicBezTo>
                      <a:cubicBezTo>
                        <a:pt x="0" y="16"/>
                        <a:pt x="0" y="16"/>
                        <a:pt x="0" y="16"/>
                      </a:cubicBezTo>
                      <a:cubicBezTo>
                        <a:pt x="3" y="15"/>
                        <a:pt x="6" y="14"/>
                        <a:pt x="8" y="13"/>
                      </a:cubicBezTo>
                      <a:cubicBezTo>
                        <a:pt x="11" y="12"/>
                        <a:pt x="14" y="11"/>
                        <a:pt x="16" y="10"/>
                      </a:cubicBezTo>
                      <a:cubicBezTo>
                        <a:pt x="19" y="9"/>
                        <a:pt x="21" y="7"/>
                        <a:pt x="24" y="6"/>
                      </a:cubicBezTo>
                      <a:cubicBezTo>
                        <a:pt x="27" y="4"/>
                        <a:pt x="29" y="2"/>
                        <a:pt x="32" y="0"/>
                      </a:cubicBezTo>
                      <a:lnTo>
                        <a:pt x="3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2" name="Freeform 61"/>
                <p:cNvSpPr>
                  <a:spLocks noEditPoints="1"/>
                </p:cNvSpPr>
                <p:nvPr/>
              </p:nvSpPr>
              <p:spPr bwMode="auto">
                <a:xfrm>
                  <a:off x="8197850" y="3108325"/>
                  <a:ext cx="207963" cy="315913"/>
                </a:xfrm>
                <a:custGeom>
                  <a:avLst/>
                  <a:gdLst>
                    <a:gd name="T0" fmla="*/ 35 w 73"/>
                    <a:gd name="T1" fmla="*/ 111 h 111"/>
                    <a:gd name="T2" fmla="*/ 9 w 73"/>
                    <a:gd name="T3" fmla="*/ 97 h 111"/>
                    <a:gd name="T4" fmla="*/ 0 w 73"/>
                    <a:gd name="T5" fmla="*/ 57 h 111"/>
                    <a:gd name="T6" fmla="*/ 9 w 73"/>
                    <a:gd name="T7" fmla="*/ 15 h 111"/>
                    <a:gd name="T8" fmla="*/ 38 w 73"/>
                    <a:gd name="T9" fmla="*/ 0 h 111"/>
                    <a:gd name="T10" fmla="*/ 73 w 73"/>
                    <a:gd name="T11" fmla="*/ 55 h 111"/>
                    <a:gd name="T12" fmla="*/ 63 w 73"/>
                    <a:gd name="T13" fmla="*/ 96 h 111"/>
                    <a:gd name="T14" fmla="*/ 35 w 73"/>
                    <a:gd name="T15" fmla="*/ 111 h 111"/>
                    <a:gd name="T16" fmla="*/ 37 w 73"/>
                    <a:gd name="T17" fmla="*/ 14 h 111"/>
                    <a:gd name="T18" fmla="*/ 17 w 73"/>
                    <a:gd name="T19" fmla="*/ 57 h 111"/>
                    <a:gd name="T20" fmla="*/ 36 w 73"/>
                    <a:gd name="T21" fmla="*/ 97 h 111"/>
                    <a:gd name="T22" fmla="*/ 55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5" y="111"/>
                      </a:moveTo>
                      <a:cubicBezTo>
                        <a:pt x="24" y="111"/>
                        <a:pt x="15" y="106"/>
                        <a:pt x="9" y="97"/>
                      </a:cubicBezTo>
                      <a:cubicBezTo>
                        <a:pt x="3" y="88"/>
                        <a:pt x="0" y="75"/>
                        <a:pt x="0" y="57"/>
                      </a:cubicBezTo>
                      <a:cubicBezTo>
                        <a:pt x="0" y="39"/>
                        <a:pt x="3" y="24"/>
                        <a:pt x="9" y="15"/>
                      </a:cubicBezTo>
                      <a:cubicBezTo>
                        <a:pt x="16" y="5"/>
                        <a:pt x="25" y="0"/>
                        <a:pt x="38" y="0"/>
                      </a:cubicBezTo>
                      <a:cubicBezTo>
                        <a:pt x="61" y="0"/>
                        <a:pt x="73" y="18"/>
                        <a:pt x="73" y="55"/>
                      </a:cubicBezTo>
                      <a:cubicBezTo>
                        <a:pt x="73" y="73"/>
                        <a:pt x="70" y="87"/>
                        <a:pt x="63" y="96"/>
                      </a:cubicBezTo>
                      <a:cubicBezTo>
                        <a:pt x="56" y="106"/>
                        <a:pt x="47" y="111"/>
                        <a:pt x="35" y="111"/>
                      </a:cubicBezTo>
                      <a:close/>
                      <a:moveTo>
                        <a:pt x="37" y="14"/>
                      </a:moveTo>
                      <a:cubicBezTo>
                        <a:pt x="24" y="14"/>
                        <a:pt x="17" y="28"/>
                        <a:pt x="17" y="57"/>
                      </a:cubicBezTo>
                      <a:cubicBezTo>
                        <a:pt x="17" y="83"/>
                        <a:pt x="24" y="97"/>
                        <a:pt x="36" y="97"/>
                      </a:cubicBezTo>
                      <a:cubicBezTo>
                        <a:pt x="49" y="97"/>
                        <a:pt x="55" y="83"/>
                        <a:pt x="55" y="56"/>
                      </a:cubicBezTo>
                      <a:cubicBezTo>
                        <a:pt x="55" y="28"/>
                        <a:pt x="49"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62"/>
                <p:cNvSpPr>
                  <a:spLocks noEditPoints="1"/>
                </p:cNvSpPr>
                <p:nvPr/>
              </p:nvSpPr>
              <p:spPr bwMode="auto">
                <a:xfrm>
                  <a:off x="8586788" y="3108325"/>
                  <a:ext cx="207963" cy="315913"/>
                </a:xfrm>
                <a:custGeom>
                  <a:avLst/>
                  <a:gdLst>
                    <a:gd name="T0" fmla="*/ 36 w 73"/>
                    <a:gd name="T1" fmla="*/ 111 h 111"/>
                    <a:gd name="T2" fmla="*/ 10 w 73"/>
                    <a:gd name="T3" fmla="*/ 97 h 111"/>
                    <a:gd name="T4" fmla="*/ 0 w 73"/>
                    <a:gd name="T5" fmla="*/ 57 h 111"/>
                    <a:gd name="T6" fmla="*/ 10 w 73"/>
                    <a:gd name="T7" fmla="*/ 15 h 111"/>
                    <a:gd name="T8" fmla="*/ 38 w 73"/>
                    <a:gd name="T9" fmla="*/ 0 h 111"/>
                    <a:gd name="T10" fmla="*/ 73 w 73"/>
                    <a:gd name="T11" fmla="*/ 55 h 111"/>
                    <a:gd name="T12" fmla="*/ 63 w 73"/>
                    <a:gd name="T13" fmla="*/ 96 h 111"/>
                    <a:gd name="T14" fmla="*/ 36 w 73"/>
                    <a:gd name="T15" fmla="*/ 111 h 111"/>
                    <a:gd name="T16" fmla="*/ 37 w 73"/>
                    <a:gd name="T17" fmla="*/ 14 h 111"/>
                    <a:gd name="T18" fmla="*/ 18 w 73"/>
                    <a:gd name="T19" fmla="*/ 57 h 111"/>
                    <a:gd name="T20" fmla="*/ 37 w 73"/>
                    <a:gd name="T21" fmla="*/ 97 h 111"/>
                    <a:gd name="T22" fmla="*/ 56 w 73"/>
                    <a:gd name="T23" fmla="*/ 56 h 111"/>
                    <a:gd name="T24" fmla="*/ 37 w 73"/>
                    <a:gd name="T25" fmla="*/ 1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11">
                      <a:moveTo>
                        <a:pt x="36" y="111"/>
                      </a:moveTo>
                      <a:cubicBezTo>
                        <a:pt x="24" y="111"/>
                        <a:pt x="16" y="106"/>
                        <a:pt x="10" y="97"/>
                      </a:cubicBezTo>
                      <a:cubicBezTo>
                        <a:pt x="3" y="88"/>
                        <a:pt x="0" y="75"/>
                        <a:pt x="0" y="57"/>
                      </a:cubicBezTo>
                      <a:cubicBezTo>
                        <a:pt x="0" y="39"/>
                        <a:pt x="3" y="24"/>
                        <a:pt x="10" y="15"/>
                      </a:cubicBezTo>
                      <a:cubicBezTo>
                        <a:pt x="16" y="5"/>
                        <a:pt x="26" y="0"/>
                        <a:pt x="38" y="0"/>
                      </a:cubicBezTo>
                      <a:cubicBezTo>
                        <a:pt x="62" y="0"/>
                        <a:pt x="73" y="18"/>
                        <a:pt x="73" y="55"/>
                      </a:cubicBezTo>
                      <a:cubicBezTo>
                        <a:pt x="73" y="73"/>
                        <a:pt x="70" y="87"/>
                        <a:pt x="63" y="96"/>
                      </a:cubicBezTo>
                      <a:cubicBezTo>
                        <a:pt x="57" y="106"/>
                        <a:pt x="47" y="111"/>
                        <a:pt x="36" y="111"/>
                      </a:cubicBezTo>
                      <a:close/>
                      <a:moveTo>
                        <a:pt x="37" y="14"/>
                      </a:moveTo>
                      <a:cubicBezTo>
                        <a:pt x="24" y="14"/>
                        <a:pt x="18" y="28"/>
                        <a:pt x="18" y="57"/>
                      </a:cubicBezTo>
                      <a:cubicBezTo>
                        <a:pt x="18" y="83"/>
                        <a:pt x="24" y="97"/>
                        <a:pt x="37" y="97"/>
                      </a:cubicBezTo>
                      <a:cubicBezTo>
                        <a:pt x="49" y="97"/>
                        <a:pt x="56" y="83"/>
                        <a:pt x="56" y="56"/>
                      </a:cubicBezTo>
                      <a:cubicBezTo>
                        <a:pt x="56" y="28"/>
                        <a:pt x="50" y="14"/>
                        <a:pt x="37" y="1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94" name="Group 93"/>
              <p:cNvGrpSpPr/>
              <p:nvPr/>
            </p:nvGrpSpPr>
            <p:grpSpPr>
              <a:xfrm>
                <a:off x="9784274" y="4790767"/>
                <a:ext cx="931082" cy="636030"/>
                <a:chOff x="10236200" y="3170238"/>
                <a:chExt cx="1062038" cy="725487"/>
              </a:xfrm>
              <a:solidFill>
                <a:schemeClr val="accent5"/>
              </a:solidFill>
            </p:grpSpPr>
            <p:sp>
              <p:nvSpPr>
                <p:cNvPr id="95" name="Freeform 94"/>
                <p:cNvSpPr>
                  <a:spLocks/>
                </p:cNvSpPr>
                <p:nvPr/>
              </p:nvSpPr>
              <p:spPr bwMode="auto">
                <a:xfrm>
                  <a:off x="10779125" y="3727450"/>
                  <a:ext cx="58738"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5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95"/>
                <p:cNvSpPr>
                  <a:spLocks/>
                </p:cNvSpPr>
                <p:nvPr/>
              </p:nvSpPr>
              <p:spPr bwMode="auto">
                <a:xfrm>
                  <a:off x="10987088" y="3727450"/>
                  <a:ext cx="60325" cy="165100"/>
                </a:xfrm>
                <a:custGeom>
                  <a:avLst/>
                  <a:gdLst>
                    <a:gd name="T0" fmla="*/ 21 w 21"/>
                    <a:gd name="T1" fmla="*/ 0 h 58"/>
                    <a:gd name="T2" fmla="*/ 21 w 21"/>
                    <a:gd name="T3" fmla="*/ 58 h 58"/>
                    <a:gd name="T4" fmla="*/ 12 w 21"/>
                    <a:gd name="T5" fmla="*/ 58 h 58"/>
                    <a:gd name="T6" fmla="*/ 12 w 21"/>
                    <a:gd name="T7" fmla="*/ 11 h 58"/>
                    <a:gd name="T8" fmla="*/ 7 w 21"/>
                    <a:gd name="T9" fmla="*/ 14 h 58"/>
                    <a:gd name="T10" fmla="*/ 0 w 21"/>
                    <a:gd name="T11" fmla="*/ 16 h 58"/>
                    <a:gd name="T12" fmla="*/ 0 w 21"/>
                    <a:gd name="T13" fmla="*/ 9 h 58"/>
                    <a:gd name="T14" fmla="*/ 4 w 21"/>
                    <a:gd name="T15" fmla="*/ 7 h 58"/>
                    <a:gd name="T16" fmla="*/ 9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7" y="14"/>
                      </a:cubicBezTo>
                      <a:cubicBezTo>
                        <a:pt x="5" y="15"/>
                        <a:pt x="2" y="16"/>
                        <a:pt x="0" y="16"/>
                      </a:cubicBezTo>
                      <a:cubicBezTo>
                        <a:pt x="0" y="9"/>
                        <a:pt x="0" y="9"/>
                        <a:pt x="0" y="9"/>
                      </a:cubicBezTo>
                      <a:cubicBezTo>
                        <a:pt x="2" y="8"/>
                        <a:pt x="3" y="8"/>
                        <a:pt x="4" y="7"/>
                      </a:cubicBezTo>
                      <a:cubicBezTo>
                        <a:pt x="6" y="7"/>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96"/>
                <p:cNvSpPr>
                  <a:spLocks noEditPoints="1"/>
                </p:cNvSpPr>
                <p:nvPr/>
              </p:nvSpPr>
              <p:spPr bwMode="auto">
                <a:xfrm>
                  <a:off x="10863263" y="3724275"/>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4"/>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3"/>
                        <a:pt x="19"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97"/>
                <p:cNvSpPr>
                  <a:spLocks noEditPoints="1"/>
                </p:cNvSpPr>
                <p:nvPr/>
              </p:nvSpPr>
              <p:spPr bwMode="auto">
                <a:xfrm>
                  <a:off x="11072813" y="3724275"/>
                  <a:ext cx="111125" cy="171450"/>
                </a:xfrm>
                <a:custGeom>
                  <a:avLst/>
                  <a:gdLst>
                    <a:gd name="T0" fmla="*/ 19 w 39"/>
                    <a:gd name="T1" fmla="*/ 60 h 60"/>
                    <a:gd name="T2" fmla="*/ 5 w 39"/>
                    <a:gd name="T3" fmla="*/ 53 h 60"/>
                    <a:gd name="T4" fmla="*/ 0 w 39"/>
                    <a:gd name="T5" fmla="*/ 31 h 60"/>
                    <a:gd name="T6" fmla="*/ 5 w 39"/>
                    <a:gd name="T7" fmla="*/ 8 h 60"/>
                    <a:gd name="T8" fmla="*/ 21 w 39"/>
                    <a:gd name="T9" fmla="*/ 0 h 60"/>
                    <a:gd name="T10" fmla="*/ 39 w 39"/>
                    <a:gd name="T11" fmla="*/ 30 h 60"/>
                    <a:gd name="T12" fmla="*/ 34 w 39"/>
                    <a:gd name="T13" fmla="*/ 52 h 60"/>
                    <a:gd name="T14" fmla="*/ 19 w 39"/>
                    <a:gd name="T15" fmla="*/ 60 h 60"/>
                    <a:gd name="T16" fmla="*/ 20 w 39"/>
                    <a:gd name="T17" fmla="*/ 8 h 60"/>
                    <a:gd name="T18" fmla="*/ 10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1" y="0"/>
                      </a:cubicBezTo>
                      <a:cubicBezTo>
                        <a:pt x="33" y="0"/>
                        <a:pt x="39" y="10"/>
                        <a:pt x="39" y="30"/>
                      </a:cubicBezTo>
                      <a:cubicBezTo>
                        <a:pt x="39"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98"/>
                <p:cNvSpPr>
                  <a:spLocks/>
                </p:cNvSpPr>
                <p:nvPr/>
              </p:nvSpPr>
              <p:spPr bwMode="auto">
                <a:xfrm>
                  <a:off x="10353675" y="3727450"/>
                  <a:ext cx="58738"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Freeform 99"/>
                <p:cNvSpPr>
                  <a:spLocks/>
                </p:cNvSpPr>
                <p:nvPr/>
              </p:nvSpPr>
              <p:spPr bwMode="auto">
                <a:xfrm>
                  <a:off x="10447338" y="3544888"/>
                  <a:ext cx="60325" cy="161925"/>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8 h 57"/>
                    <a:gd name="T14" fmla="*/ 4 w 21"/>
                    <a:gd name="T15" fmla="*/ 7 h 57"/>
                    <a:gd name="T16" fmla="*/ 8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5"/>
                        <a:pt x="0" y="16"/>
                      </a:cubicBezTo>
                      <a:cubicBezTo>
                        <a:pt x="0" y="8"/>
                        <a:pt x="0" y="8"/>
                        <a:pt x="0" y="8"/>
                      </a:cubicBezTo>
                      <a:cubicBezTo>
                        <a:pt x="1" y="8"/>
                        <a:pt x="3" y="7"/>
                        <a:pt x="4" y="7"/>
                      </a:cubicBezTo>
                      <a:cubicBezTo>
                        <a:pt x="6" y="6"/>
                        <a:pt x="7" y="5"/>
                        <a:pt x="8" y="5"/>
                      </a:cubicBezTo>
                      <a:cubicBezTo>
                        <a:pt x="10" y="4"/>
                        <a:pt x="11" y="3"/>
                        <a:pt x="13" y="2"/>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Freeform 100"/>
                <p:cNvSpPr>
                  <a:spLocks/>
                </p:cNvSpPr>
                <p:nvPr/>
              </p:nvSpPr>
              <p:spPr bwMode="auto">
                <a:xfrm>
                  <a:off x="10529888"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Freeform 101"/>
                <p:cNvSpPr>
                  <a:spLocks/>
                </p:cNvSpPr>
                <p:nvPr/>
              </p:nvSpPr>
              <p:spPr bwMode="auto">
                <a:xfrm>
                  <a:off x="106156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5"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Freeform 102"/>
                <p:cNvSpPr>
                  <a:spLocks/>
                </p:cNvSpPr>
                <p:nvPr/>
              </p:nvSpPr>
              <p:spPr bwMode="auto">
                <a:xfrm>
                  <a:off x="11098213"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1" y="12"/>
                        <a:pt x="9" y="13"/>
                        <a:pt x="7" y="14"/>
                      </a:cubicBezTo>
                      <a:cubicBezTo>
                        <a:pt x="5" y="15"/>
                        <a:pt x="3" y="15"/>
                        <a:pt x="0" y="16"/>
                      </a:cubicBezTo>
                      <a:cubicBezTo>
                        <a:pt x="0" y="8"/>
                        <a:pt x="0" y="8"/>
                        <a:pt x="0" y="8"/>
                      </a:cubicBezTo>
                      <a:cubicBezTo>
                        <a:pt x="2" y="8"/>
                        <a:pt x="3" y="7"/>
                        <a:pt x="5" y="7"/>
                      </a:cubicBezTo>
                      <a:cubicBezTo>
                        <a:pt x="6" y="6"/>
                        <a:pt x="8" y="5"/>
                        <a:pt x="9" y="5"/>
                      </a:cubicBezTo>
                      <a:cubicBezTo>
                        <a:pt x="10" y="4"/>
                        <a:pt x="12"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Freeform 103"/>
                <p:cNvSpPr>
                  <a:spLocks/>
                </p:cNvSpPr>
                <p:nvPr/>
              </p:nvSpPr>
              <p:spPr bwMode="auto">
                <a:xfrm>
                  <a:off x="10236200" y="3544888"/>
                  <a:ext cx="60325" cy="161925"/>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4 w 21"/>
                    <a:gd name="T15" fmla="*/ 7 h 57"/>
                    <a:gd name="T16" fmla="*/ 9 w 21"/>
                    <a:gd name="T17" fmla="*/ 5 h 57"/>
                    <a:gd name="T18" fmla="*/ 13 w 21"/>
                    <a:gd name="T19" fmla="*/ 2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2" y="15"/>
                        <a:pt x="0" y="16"/>
                      </a:cubicBezTo>
                      <a:cubicBezTo>
                        <a:pt x="0" y="8"/>
                        <a:pt x="0" y="8"/>
                        <a:pt x="0" y="8"/>
                      </a:cubicBezTo>
                      <a:cubicBezTo>
                        <a:pt x="2" y="8"/>
                        <a:pt x="3" y="7"/>
                        <a:pt x="4" y="7"/>
                      </a:cubicBezTo>
                      <a:cubicBezTo>
                        <a:pt x="6" y="6"/>
                        <a:pt x="7" y="5"/>
                        <a:pt x="9" y="5"/>
                      </a:cubicBezTo>
                      <a:cubicBezTo>
                        <a:pt x="10" y="4"/>
                        <a:pt x="11" y="3"/>
                        <a:pt x="13" y="2"/>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104"/>
                <p:cNvSpPr>
                  <a:spLocks/>
                </p:cNvSpPr>
                <p:nvPr/>
              </p:nvSpPr>
              <p:spPr bwMode="auto">
                <a:xfrm>
                  <a:off x="10561638" y="3727450"/>
                  <a:ext cx="60325" cy="165100"/>
                </a:xfrm>
                <a:custGeom>
                  <a:avLst/>
                  <a:gdLst>
                    <a:gd name="T0" fmla="*/ 21 w 21"/>
                    <a:gd name="T1" fmla="*/ 0 h 58"/>
                    <a:gd name="T2" fmla="*/ 21 w 21"/>
                    <a:gd name="T3" fmla="*/ 58 h 58"/>
                    <a:gd name="T4" fmla="*/ 12 w 21"/>
                    <a:gd name="T5" fmla="*/ 58 h 58"/>
                    <a:gd name="T6" fmla="*/ 12 w 21"/>
                    <a:gd name="T7" fmla="*/ 11 h 58"/>
                    <a:gd name="T8" fmla="*/ 6 w 21"/>
                    <a:gd name="T9" fmla="*/ 14 h 58"/>
                    <a:gd name="T10" fmla="*/ 0 w 21"/>
                    <a:gd name="T11" fmla="*/ 16 h 58"/>
                    <a:gd name="T12" fmla="*/ 0 w 21"/>
                    <a:gd name="T13" fmla="*/ 9 h 58"/>
                    <a:gd name="T14" fmla="*/ 4 w 21"/>
                    <a:gd name="T15" fmla="*/ 7 h 58"/>
                    <a:gd name="T16" fmla="*/ 8 w 21"/>
                    <a:gd name="T17" fmla="*/ 5 h 58"/>
                    <a:gd name="T18" fmla="*/ 13 w 21"/>
                    <a:gd name="T19" fmla="*/ 3 h 58"/>
                    <a:gd name="T20" fmla="*/ 17 w 21"/>
                    <a:gd name="T21" fmla="*/ 0 h 58"/>
                    <a:gd name="T22" fmla="*/ 21 w 21"/>
                    <a:gd name="T2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8">
                      <a:moveTo>
                        <a:pt x="21" y="0"/>
                      </a:moveTo>
                      <a:cubicBezTo>
                        <a:pt x="21" y="58"/>
                        <a:pt x="21" y="58"/>
                        <a:pt x="21" y="58"/>
                      </a:cubicBezTo>
                      <a:cubicBezTo>
                        <a:pt x="12" y="58"/>
                        <a:pt x="12" y="58"/>
                        <a:pt x="12" y="58"/>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7"/>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105"/>
                <p:cNvSpPr>
                  <a:spLocks noEditPoints="1"/>
                </p:cNvSpPr>
                <p:nvPr/>
              </p:nvSpPr>
              <p:spPr bwMode="auto">
                <a:xfrm>
                  <a:off x="10436225" y="3724275"/>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3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4"/>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3"/>
                        <a:pt x="20" y="53"/>
                      </a:cubicBezTo>
                      <a:cubicBezTo>
                        <a:pt x="27" y="53"/>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7" name="Freeform 106"/>
                <p:cNvSpPr>
                  <a:spLocks noEditPoints="1"/>
                </p:cNvSpPr>
                <p:nvPr/>
              </p:nvSpPr>
              <p:spPr bwMode="auto">
                <a:xfrm>
                  <a:off x="10315575" y="3541713"/>
                  <a:ext cx="114300" cy="168275"/>
                </a:xfrm>
                <a:custGeom>
                  <a:avLst/>
                  <a:gdLst>
                    <a:gd name="T0" fmla="*/ 19 w 40"/>
                    <a:gd name="T1" fmla="*/ 59 h 59"/>
                    <a:gd name="T2" fmla="*/ 5 w 40"/>
                    <a:gd name="T3" fmla="*/ 52 h 59"/>
                    <a:gd name="T4" fmla="*/ 0 w 40"/>
                    <a:gd name="T5" fmla="*/ 30 h 59"/>
                    <a:gd name="T6" fmla="*/ 5 w 40"/>
                    <a:gd name="T7" fmla="*/ 7 h 59"/>
                    <a:gd name="T8" fmla="*/ 21 w 40"/>
                    <a:gd name="T9" fmla="*/ 0 h 59"/>
                    <a:gd name="T10" fmla="*/ 40 w 40"/>
                    <a:gd name="T11" fmla="*/ 29 h 59"/>
                    <a:gd name="T12" fmla="*/ 34 w 40"/>
                    <a:gd name="T13" fmla="*/ 51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0"/>
                      </a:cubicBezTo>
                      <a:cubicBezTo>
                        <a:pt x="0" y="20"/>
                        <a:pt x="2" y="13"/>
                        <a:pt x="5" y="7"/>
                      </a:cubicBezTo>
                      <a:cubicBezTo>
                        <a:pt x="9" y="2"/>
                        <a:pt x="14" y="0"/>
                        <a:pt x="21" y="0"/>
                      </a:cubicBezTo>
                      <a:cubicBezTo>
                        <a:pt x="33" y="0"/>
                        <a:pt x="40" y="9"/>
                        <a:pt x="40" y="29"/>
                      </a:cubicBezTo>
                      <a:cubicBezTo>
                        <a:pt x="40" y="39"/>
                        <a:pt x="38" y="46"/>
                        <a:pt x="34" y="51"/>
                      </a:cubicBezTo>
                      <a:cubicBezTo>
                        <a:pt x="31"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107"/>
                <p:cNvSpPr>
                  <a:spLocks noEditPoints="1"/>
                </p:cNvSpPr>
                <p:nvPr/>
              </p:nvSpPr>
              <p:spPr bwMode="auto">
                <a:xfrm>
                  <a:off x="1070451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19 w 39"/>
                    <a:gd name="T21" fmla="*/ 52 h 59"/>
                    <a:gd name="T22" fmla="*/ 29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0"/>
                      </a:cubicBezTo>
                      <a:cubicBezTo>
                        <a:pt x="0" y="20"/>
                        <a:pt x="1" y="13"/>
                        <a:pt x="5" y="7"/>
                      </a:cubicBezTo>
                      <a:cubicBezTo>
                        <a:pt x="8" y="2"/>
                        <a:pt x="13" y="0"/>
                        <a:pt x="20" y="0"/>
                      </a:cubicBezTo>
                      <a:cubicBezTo>
                        <a:pt x="33" y="0"/>
                        <a:pt x="39" y="9"/>
                        <a:pt x="39" y="29"/>
                      </a:cubicBezTo>
                      <a:cubicBezTo>
                        <a:pt x="39" y="39"/>
                        <a:pt x="37" y="46"/>
                        <a:pt x="34" y="51"/>
                      </a:cubicBezTo>
                      <a:cubicBezTo>
                        <a:pt x="30" y="56"/>
                        <a:pt x="25" y="59"/>
                        <a:pt x="19" y="59"/>
                      </a:cubicBezTo>
                      <a:close/>
                      <a:moveTo>
                        <a:pt x="20" y="7"/>
                      </a:moveTo>
                      <a:cubicBezTo>
                        <a:pt x="13" y="7"/>
                        <a:pt x="9" y="15"/>
                        <a:pt x="9" y="30"/>
                      </a:cubicBezTo>
                      <a:cubicBezTo>
                        <a:pt x="9" y="44"/>
                        <a:pt x="13" y="52"/>
                        <a:pt x="19" y="52"/>
                      </a:cubicBezTo>
                      <a:cubicBezTo>
                        <a:pt x="26" y="52"/>
                        <a:pt x="29" y="44"/>
                        <a:pt x="29" y="30"/>
                      </a:cubicBezTo>
                      <a:cubicBezTo>
                        <a:pt x="29"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9" name="Freeform 108"/>
                <p:cNvSpPr>
                  <a:spLocks noEditPoints="1"/>
                </p:cNvSpPr>
                <p:nvPr/>
              </p:nvSpPr>
              <p:spPr bwMode="auto">
                <a:xfrm>
                  <a:off x="10837863"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9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5" y="59"/>
                        <a:pt x="19" y="59"/>
                      </a:cubicBezTo>
                      <a:close/>
                      <a:moveTo>
                        <a:pt x="20" y="7"/>
                      </a:moveTo>
                      <a:cubicBezTo>
                        <a:pt x="13" y="7"/>
                        <a:pt x="9" y="15"/>
                        <a:pt x="9" y="30"/>
                      </a:cubicBezTo>
                      <a:cubicBezTo>
                        <a:pt x="9"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Freeform 109"/>
                <p:cNvSpPr>
                  <a:spLocks/>
                </p:cNvSpPr>
                <p:nvPr/>
              </p:nvSpPr>
              <p:spPr bwMode="auto">
                <a:xfrm>
                  <a:off x="10694988" y="3173413"/>
                  <a:ext cx="60325"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8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9" y="13"/>
                        <a:pt x="7" y="14"/>
                      </a:cubicBezTo>
                      <a:cubicBezTo>
                        <a:pt x="5" y="15"/>
                        <a:pt x="3" y="15"/>
                        <a:pt x="0" y="16"/>
                      </a:cubicBezTo>
                      <a:cubicBezTo>
                        <a:pt x="0" y="8"/>
                        <a:pt x="0" y="8"/>
                        <a:pt x="0" y="8"/>
                      </a:cubicBezTo>
                      <a:cubicBezTo>
                        <a:pt x="2" y="8"/>
                        <a:pt x="3" y="7"/>
                        <a:pt x="5" y="7"/>
                      </a:cubicBezTo>
                      <a:cubicBezTo>
                        <a:pt x="6" y="6"/>
                        <a:pt x="7" y="6"/>
                        <a:pt x="9" y="5"/>
                      </a:cubicBezTo>
                      <a:cubicBezTo>
                        <a:pt x="10" y="4"/>
                        <a:pt x="11" y="3"/>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1" name="Freeform 110"/>
                <p:cNvSpPr>
                  <a:spLocks noEditPoints="1"/>
                </p:cNvSpPr>
                <p:nvPr/>
              </p:nvSpPr>
              <p:spPr bwMode="auto">
                <a:xfrm>
                  <a:off x="10780713" y="3170238"/>
                  <a:ext cx="114300" cy="168275"/>
                </a:xfrm>
                <a:custGeom>
                  <a:avLst/>
                  <a:gdLst>
                    <a:gd name="T0" fmla="*/ 19 w 40"/>
                    <a:gd name="T1" fmla="*/ 59 h 59"/>
                    <a:gd name="T2" fmla="*/ 5 w 40"/>
                    <a:gd name="T3" fmla="*/ 52 h 59"/>
                    <a:gd name="T4" fmla="*/ 0 w 40"/>
                    <a:gd name="T5" fmla="*/ 31 h 59"/>
                    <a:gd name="T6" fmla="*/ 6 w 40"/>
                    <a:gd name="T7" fmla="*/ 8 h 59"/>
                    <a:gd name="T8" fmla="*/ 21 w 40"/>
                    <a:gd name="T9" fmla="*/ 0 h 59"/>
                    <a:gd name="T10" fmla="*/ 40 w 40"/>
                    <a:gd name="T11" fmla="*/ 29 h 59"/>
                    <a:gd name="T12" fmla="*/ 34 w 40"/>
                    <a:gd name="T13" fmla="*/ 52 h 59"/>
                    <a:gd name="T14" fmla="*/ 19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19" y="59"/>
                      </a:moveTo>
                      <a:cubicBezTo>
                        <a:pt x="13" y="59"/>
                        <a:pt x="9" y="57"/>
                        <a:pt x="5" y="52"/>
                      </a:cubicBezTo>
                      <a:cubicBezTo>
                        <a:pt x="2" y="47"/>
                        <a:pt x="0" y="40"/>
                        <a:pt x="0" y="31"/>
                      </a:cubicBezTo>
                      <a:cubicBezTo>
                        <a:pt x="0" y="20"/>
                        <a:pt x="2" y="13"/>
                        <a:pt x="6" y="8"/>
                      </a:cubicBezTo>
                      <a:cubicBezTo>
                        <a:pt x="9" y="2"/>
                        <a:pt x="14" y="0"/>
                        <a:pt x="21" y="0"/>
                      </a:cubicBezTo>
                      <a:cubicBezTo>
                        <a:pt x="33" y="0"/>
                        <a:pt x="40" y="10"/>
                        <a:pt x="40" y="29"/>
                      </a:cubicBezTo>
                      <a:cubicBezTo>
                        <a:pt x="40" y="39"/>
                        <a:pt x="38" y="46"/>
                        <a:pt x="34" y="52"/>
                      </a:cubicBezTo>
                      <a:cubicBezTo>
                        <a:pt x="31" y="57"/>
                        <a:pt x="26" y="59"/>
                        <a:pt x="19" y="59"/>
                      </a:cubicBezTo>
                      <a:close/>
                      <a:moveTo>
                        <a:pt x="20" y="7"/>
                      </a:moveTo>
                      <a:cubicBezTo>
                        <a:pt x="13" y="7"/>
                        <a:pt x="10" y="15"/>
                        <a:pt x="10" y="30"/>
                      </a:cubicBezTo>
                      <a:cubicBezTo>
                        <a:pt x="10" y="45"/>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2" name="Freeform 111"/>
                <p:cNvSpPr>
                  <a:spLocks noEditPoints="1"/>
                </p:cNvSpPr>
                <p:nvPr/>
              </p:nvSpPr>
              <p:spPr bwMode="auto">
                <a:xfrm>
                  <a:off x="10918825" y="3170238"/>
                  <a:ext cx="111125" cy="168275"/>
                </a:xfrm>
                <a:custGeom>
                  <a:avLst/>
                  <a:gdLst>
                    <a:gd name="T0" fmla="*/ 19 w 39"/>
                    <a:gd name="T1" fmla="*/ 59 h 59"/>
                    <a:gd name="T2" fmla="*/ 5 w 39"/>
                    <a:gd name="T3" fmla="*/ 52 h 59"/>
                    <a:gd name="T4" fmla="*/ 0 w 39"/>
                    <a:gd name="T5" fmla="*/ 31 h 59"/>
                    <a:gd name="T6" fmla="*/ 5 w 39"/>
                    <a:gd name="T7" fmla="*/ 8 h 59"/>
                    <a:gd name="T8" fmla="*/ 20 w 39"/>
                    <a:gd name="T9" fmla="*/ 0 h 59"/>
                    <a:gd name="T10" fmla="*/ 39 w 39"/>
                    <a:gd name="T11" fmla="*/ 29 h 59"/>
                    <a:gd name="T12" fmla="*/ 34 w 39"/>
                    <a:gd name="T13" fmla="*/ 52 h 59"/>
                    <a:gd name="T14" fmla="*/ 19 w 39"/>
                    <a:gd name="T15" fmla="*/ 59 h 59"/>
                    <a:gd name="T16" fmla="*/ 20 w 39"/>
                    <a:gd name="T17" fmla="*/ 7 h 59"/>
                    <a:gd name="T18" fmla="*/ 9 w 39"/>
                    <a:gd name="T19" fmla="*/ 30 h 59"/>
                    <a:gd name="T20" fmla="*/ 19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1" y="47"/>
                        <a:pt x="0" y="40"/>
                        <a:pt x="0" y="31"/>
                      </a:cubicBezTo>
                      <a:cubicBezTo>
                        <a:pt x="0" y="20"/>
                        <a:pt x="1" y="13"/>
                        <a:pt x="5" y="8"/>
                      </a:cubicBezTo>
                      <a:cubicBezTo>
                        <a:pt x="8" y="2"/>
                        <a:pt x="14" y="0"/>
                        <a:pt x="20" y="0"/>
                      </a:cubicBezTo>
                      <a:cubicBezTo>
                        <a:pt x="33" y="0"/>
                        <a:pt x="39" y="10"/>
                        <a:pt x="39" y="29"/>
                      </a:cubicBezTo>
                      <a:cubicBezTo>
                        <a:pt x="39" y="39"/>
                        <a:pt x="37" y="46"/>
                        <a:pt x="34" y="52"/>
                      </a:cubicBezTo>
                      <a:cubicBezTo>
                        <a:pt x="30" y="57"/>
                        <a:pt x="25" y="59"/>
                        <a:pt x="19" y="59"/>
                      </a:cubicBezTo>
                      <a:close/>
                      <a:moveTo>
                        <a:pt x="20" y="7"/>
                      </a:moveTo>
                      <a:cubicBezTo>
                        <a:pt x="13" y="7"/>
                        <a:pt x="9" y="15"/>
                        <a:pt x="9" y="30"/>
                      </a:cubicBezTo>
                      <a:cubicBezTo>
                        <a:pt x="9" y="45"/>
                        <a:pt x="13" y="52"/>
                        <a:pt x="19" y="52"/>
                      </a:cubicBezTo>
                      <a:cubicBezTo>
                        <a:pt x="26" y="52"/>
                        <a:pt x="30" y="44"/>
                        <a:pt x="30" y="30"/>
                      </a:cubicBezTo>
                      <a:cubicBezTo>
                        <a:pt x="30" y="15"/>
                        <a:pt x="26"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Freeform 112"/>
                <p:cNvSpPr>
                  <a:spLocks noEditPoints="1"/>
                </p:cNvSpPr>
                <p:nvPr/>
              </p:nvSpPr>
              <p:spPr bwMode="auto">
                <a:xfrm>
                  <a:off x="10975975" y="3541713"/>
                  <a:ext cx="111125" cy="168275"/>
                </a:xfrm>
                <a:custGeom>
                  <a:avLst/>
                  <a:gdLst>
                    <a:gd name="T0" fmla="*/ 19 w 39"/>
                    <a:gd name="T1" fmla="*/ 59 h 59"/>
                    <a:gd name="T2" fmla="*/ 5 w 39"/>
                    <a:gd name="T3" fmla="*/ 52 h 59"/>
                    <a:gd name="T4" fmla="*/ 0 w 39"/>
                    <a:gd name="T5" fmla="*/ 30 h 59"/>
                    <a:gd name="T6" fmla="*/ 5 w 39"/>
                    <a:gd name="T7" fmla="*/ 7 h 59"/>
                    <a:gd name="T8" fmla="*/ 20 w 39"/>
                    <a:gd name="T9" fmla="*/ 0 h 59"/>
                    <a:gd name="T10" fmla="*/ 39 w 39"/>
                    <a:gd name="T11" fmla="*/ 29 h 59"/>
                    <a:gd name="T12" fmla="*/ 34 w 39"/>
                    <a:gd name="T13" fmla="*/ 51 h 59"/>
                    <a:gd name="T14" fmla="*/ 19 w 39"/>
                    <a:gd name="T15" fmla="*/ 59 h 59"/>
                    <a:gd name="T16" fmla="*/ 20 w 39"/>
                    <a:gd name="T17" fmla="*/ 7 h 59"/>
                    <a:gd name="T18" fmla="*/ 10 w 39"/>
                    <a:gd name="T19" fmla="*/ 30 h 59"/>
                    <a:gd name="T20" fmla="*/ 20 w 39"/>
                    <a:gd name="T21" fmla="*/ 52 h 59"/>
                    <a:gd name="T22" fmla="*/ 30 w 39"/>
                    <a:gd name="T23" fmla="*/ 30 h 59"/>
                    <a:gd name="T24" fmla="*/ 20 w 39"/>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59">
                      <a:moveTo>
                        <a:pt x="19" y="59"/>
                      </a:moveTo>
                      <a:cubicBezTo>
                        <a:pt x="13" y="59"/>
                        <a:pt x="8" y="57"/>
                        <a:pt x="5" y="52"/>
                      </a:cubicBezTo>
                      <a:cubicBezTo>
                        <a:pt x="2" y="47"/>
                        <a:pt x="0" y="40"/>
                        <a:pt x="0" y="30"/>
                      </a:cubicBezTo>
                      <a:cubicBezTo>
                        <a:pt x="0" y="20"/>
                        <a:pt x="2" y="13"/>
                        <a:pt x="5" y="7"/>
                      </a:cubicBezTo>
                      <a:cubicBezTo>
                        <a:pt x="9" y="2"/>
                        <a:pt x="14" y="0"/>
                        <a:pt x="20" y="0"/>
                      </a:cubicBezTo>
                      <a:cubicBezTo>
                        <a:pt x="33" y="0"/>
                        <a:pt x="39" y="9"/>
                        <a:pt x="39" y="29"/>
                      </a:cubicBezTo>
                      <a:cubicBezTo>
                        <a:pt x="39" y="39"/>
                        <a:pt x="38" y="46"/>
                        <a:pt x="34" y="51"/>
                      </a:cubicBezTo>
                      <a:cubicBezTo>
                        <a:pt x="30" y="56"/>
                        <a:pt x="26" y="59"/>
                        <a:pt x="19"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Freeform 113"/>
                <p:cNvSpPr>
                  <a:spLocks noEditPoints="1"/>
                </p:cNvSpPr>
                <p:nvPr/>
              </p:nvSpPr>
              <p:spPr bwMode="auto">
                <a:xfrm>
                  <a:off x="11183938" y="3541713"/>
                  <a:ext cx="114300" cy="168275"/>
                </a:xfrm>
                <a:custGeom>
                  <a:avLst/>
                  <a:gdLst>
                    <a:gd name="T0" fmla="*/ 20 w 40"/>
                    <a:gd name="T1" fmla="*/ 59 h 59"/>
                    <a:gd name="T2" fmla="*/ 6 w 40"/>
                    <a:gd name="T3" fmla="*/ 52 h 59"/>
                    <a:gd name="T4" fmla="*/ 0 w 40"/>
                    <a:gd name="T5" fmla="*/ 30 h 59"/>
                    <a:gd name="T6" fmla="*/ 6 w 40"/>
                    <a:gd name="T7" fmla="*/ 7 h 59"/>
                    <a:gd name="T8" fmla="*/ 21 w 40"/>
                    <a:gd name="T9" fmla="*/ 0 h 59"/>
                    <a:gd name="T10" fmla="*/ 40 w 40"/>
                    <a:gd name="T11" fmla="*/ 29 h 59"/>
                    <a:gd name="T12" fmla="*/ 35 w 40"/>
                    <a:gd name="T13" fmla="*/ 51 h 59"/>
                    <a:gd name="T14" fmla="*/ 20 w 40"/>
                    <a:gd name="T15" fmla="*/ 59 h 59"/>
                    <a:gd name="T16" fmla="*/ 20 w 40"/>
                    <a:gd name="T17" fmla="*/ 7 h 59"/>
                    <a:gd name="T18" fmla="*/ 10 w 40"/>
                    <a:gd name="T19" fmla="*/ 30 h 59"/>
                    <a:gd name="T20" fmla="*/ 20 w 40"/>
                    <a:gd name="T21" fmla="*/ 52 h 59"/>
                    <a:gd name="T22" fmla="*/ 30 w 40"/>
                    <a:gd name="T23" fmla="*/ 30 h 59"/>
                    <a:gd name="T24" fmla="*/ 20 w 40"/>
                    <a:gd name="T25"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9">
                      <a:moveTo>
                        <a:pt x="20" y="59"/>
                      </a:moveTo>
                      <a:cubicBezTo>
                        <a:pt x="14" y="59"/>
                        <a:pt x="9" y="57"/>
                        <a:pt x="6" y="52"/>
                      </a:cubicBezTo>
                      <a:cubicBezTo>
                        <a:pt x="2" y="47"/>
                        <a:pt x="0" y="40"/>
                        <a:pt x="0" y="30"/>
                      </a:cubicBezTo>
                      <a:cubicBezTo>
                        <a:pt x="0" y="20"/>
                        <a:pt x="2" y="13"/>
                        <a:pt x="6" y="7"/>
                      </a:cubicBezTo>
                      <a:cubicBezTo>
                        <a:pt x="9" y="2"/>
                        <a:pt x="14" y="0"/>
                        <a:pt x="21" y="0"/>
                      </a:cubicBezTo>
                      <a:cubicBezTo>
                        <a:pt x="34" y="0"/>
                        <a:pt x="40" y="9"/>
                        <a:pt x="40" y="29"/>
                      </a:cubicBezTo>
                      <a:cubicBezTo>
                        <a:pt x="40" y="39"/>
                        <a:pt x="38" y="46"/>
                        <a:pt x="35" y="51"/>
                      </a:cubicBezTo>
                      <a:cubicBezTo>
                        <a:pt x="31" y="56"/>
                        <a:pt x="26" y="59"/>
                        <a:pt x="20" y="59"/>
                      </a:cubicBezTo>
                      <a:close/>
                      <a:moveTo>
                        <a:pt x="20" y="7"/>
                      </a:moveTo>
                      <a:cubicBezTo>
                        <a:pt x="13" y="7"/>
                        <a:pt x="10" y="15"/>
                        <a:pt x="10" y="30"/>
                      </a:cubicBezTo>
                      <a:cubicBezTo>
                        <a:pt x="10" y="44"/>
                        <a:pt x="13" y="52"/>
                        <a:pt x="20" y="52"/>
                      </a:cubicBezTo>
                      <a:cubicBezTo>
                        <a:pt x="27" y="52"/>
                        <a:pt x="30" y="44"/>
                        <a:pt x="30" y="30"/>
                      </a:cubicBezTo>
                      <a:cubicBezTo>
                        <a:pt x="30" y="15"/>
                        <a:pt x="27" y="7"/>
                        <a:pt x="20"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Freeform 114"/>
                <p:cNvSpPr>
                  <a:spLocks noEditPoints="1"/>
                </p:cNvSpPr>
                <p:nvPr/>
              </p:nvSpPr>
              <p:spPr bwMode="auto">
                <a:xfrm>
                  <a:off x="10647363" y="3724275"/>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3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4"/>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3"/>
                        <a:pt x="20" y="53"/>
                      </a:cubicBezTo>
                      <a:cubicBezTo>
                        <a:pt x="26" y="53"/>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Freeform 115"/>
                <p:cNvSpPr>
                  <a:spLocks/>
                </p:cNvSpPr>
                <p:nvPr/>
              </p:nvSpPr>
              <p:spPr bwMode="auto">
                <a:xfrm>
                  <a:off x="10779125" y="3355975"/>
                  <a:ext cx="58738" cy="163513"/>
                </a:xfrm>
                <a:custGeom>
                  <a:avLst/>
                  <a:gdLst>
                    <a:gd name="T0" fmla="*/ 21 w 21"/>
                    <a:gd name="T1" fmla="*/ 0 h 57"/>
                    <a:gd name="T2" fmla="*/ 21 w 21"/>
                    <a:gd name="T3" fmla="*/ 57 h 57"/>
                    <a:gd name="T4" fmla="*/ 12 w 21"/>
                    <a:gd name="T5" fmla="*/ 57 h 57"/>
                    <a:gd name="T6" fmla="*/ 12 w 21"/>
                    <a:gd name="T7" fmla="*/ 11 h 57"/>
                    <a:gd name="T8" fmla="*/ 7 w 21"/>
                    <a:gd name="T9" fmla="*/ 14 h 57"/>
                    <a:gd name="T10" fmla="*/ 0 w 21"/>
                    <a:gd name="T11" fmla="*/ 16 h 57"/>
                    <a:gd name="T12" fmla="*/ 0 w 21"/>
                    <a:gd name="T13" fmla="*/ 9 h 57"/>
                    <a:gd name="T14" fmla="*/ 5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7" y="14"/>
                      </a:cubicBezTo>
                      <a:cubicBezTo>
                        <a:pt x="5" y="15"/>
                        <a:pt x="3" y="16"/>
                        <a:pt x="0" y="16"/>
                      </a:cubicBezTo>
                      <a:cubicBezTo>
                        <a:pt x="0" y="9"/>
                        <a:pt x="0" y="9"/>
                        <a:pt x="0" y="9"/>
                      </a:cubicBezTo>
                      <a:cubicBezTo>
                        <a:pt x="2" y="8"/>
                        <a:pt x="3" y="8"/>
                        <a:pt x="5"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Freeform 116"/>
                <p:cNvSpPr>
                  <a:spLocks noEditPoints="1"/>
                </p:cNvSpPr>
                <p:nvPr/>
              </p:nvSpPr>
              <p:spPr bwMode="auto">
                <a:xfrm>
                  <a:off x="10863263" y="3352800"/>
                  <a:ext cx="112713"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19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1" y="48"/>
                        <a:pt x="0" y="41"/>
                        <a:pt x="0" y="31"/>
                      </a:cubicBezTo>
                      <a:cubicBezTo>
                        <a:pt x="0" y="21"/>
                        <a:pt x="1" y="13"/>
                        <a:pt x="5" y="8"/>
                      </a:cubicBezTo>
                      <a:cubicBezTo>
                        <a:pt x="8" y="3"/>
                        <a:pt x="13" y="0"/>
                        <a:pt x="20" y="0"/>
                      </a:cubicBezTo>
                      <a:cubicBezTo>
                        <a:pt x="33" y="0"/>
                        <a:pt x="39" y="10"/>
                        <a:pt x="39" y="30"/>
                      </a:cubicBezTo>
                      <a:cubicBezTo>
                        <a:pt x="39" y="40"/>
                        <a:pt x="37" y="47"/>
                        <a:pt x="34" y="52"/>
                      </a:cubicBezTo>
                      <a:cubicBezTo>
                        <a:pt x="30" y="57"/>
                        <a:pt x="25" y="60"/>
                        <a:pt x="19" y="60"/>
                      </a:cubicBezTo>
                      <a:close/>
                      <a:moveTo>
                        <a:pt x="20" y="8"/>
                      </a:moveTo>
                      <a:cubicBezTo>
                        <a:pt x="13" y="8"/>
                        <a:pt x="9" y="16"/>
                        <a:pt x="9" y="31"/>
                      </a:cubicBezTo>
                      <a:cubicBezTo>
                        <a:pt x="9" y="45"/>
                        <a:pt x="13" y="52"/>
                        <a:pt x="19"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8" name="Freeform 117"/>
                <p:cNvSpPr>
                  <a:spLocks/>
                </p:cNvSpPr>
                <p:nvPr/>
              </p:nvSpPr>
              <p:spPr bwMode="auto">
                <a:xfrm>
                  <a:off x="10990263"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9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9" y="5"/>
                      </a:cubicBezTo>
                      <a:cubicBezTo>
                        <a:pt x="10" y="5"/>
                        <a:pt x="11" y="4"/>
                        <a:pt x="13" y="3"/>
                      </a:cubicBezTo>
                      <a:cubicBezTo>
                        <a:pt x="14" y="2"/>
                        <a:pt x="16"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9" name="Freeform 118"/>
                <p:cNvSpPr>
                  <a:spLocks noEditPoints="1"/>
                </p:cNvSpPr>
                <p:nvPr/>
              </p:nvSpPr>
              <p:spPr bwMode="auto">
                <a:xfrm>
                  <a:off x="11072813" y="3352800"/>
                  <a:ext cx="114300" cy="171450"/>
                </a:xfrm>
                <a:custGeom>
                  <a:avLst/>
                  <a:gdLst>
                    <a:gd name="T0" fmla="*/ 20 w 40"/>
                    <a:gd name="T1" fmla="*/ 60 h 60"/>
                    <a:gd name="T2" fmla="*/ 6 w 40"/>
                    <a:gd name="T3" fmla="*/ 53 h 60"/>
                    <a:gd name="T4" fmla="*/ 0 w 40"/>
                    <a:gd name="T5" fmla="*/ 31 h 60"/>
                    <a:gd name="T6" fmla="*/ 6 w 40"/>
                    <a:gd name="T7" fmla="*/ 8 h 60"/>
                    <a:gd name="T8" fmla="*/ 21 w 40"/>
                    <a:gd name="T9" fmla="*/ 0 h 60"/>
                    <a:gd name="T10" fmla="*/ 40 w 40"/>
                    <a:gd name="T11" fmla="*/ 30 h 60"/>
                    <a:gd name="T12" fmla="*/ 35 w 40"/>
                    <a:gd name="T13" fmla="*/ 52 h 60"/>
                    <a:gd name="T14" fmla="*/ 20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20" y="60"/>
                      </a:moveTo>
                      <a:cubicBezTo>
                        <a:pt x="14" y="60"/>
                        <a:pt x="9" y="57"/>
                        <a:pt x="6"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5" y="52"/>
                      </a:cubicBezTo>
                      <a:cubicBezTo>
                        <a:pt x="31" y="57"/>
                        <a:pt x="26" y="60"/>
                        <a:pt x="20"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0" name="Freeform 119"/>
                <p:cNvSpPr>
                  <a:spLocks/>
                </p:cNvSpPr>
                <p:nvPr/>
              </p:nvSpPr>
              <p:spPr bwMode="auto">
                <a:xfrm>
                  <a:off x="10353675" y="3355975"/>
                  <a:ext cx="58738"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5"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120"/>
                <p:cNvSpPr>
                  <a:spLocks/>
                </p:cNvSpPr>
                <p:nvPr/>
              </p:nvSpPr>
              <p:spPr bwMode="auto">
                <a:xfrm>
                  <a:off x="10561638" y="3355975"/>
                  <a:ext cx="60325" cy="163513"/>
                </a:xfrm>
                <a:custGeom>
                  <a:avLst/>
                  <a:gdLst>
                    <a:gd name="T0" fmla="*/ 21 w 21"/>
                    <a:gd name="T1" fmla="*/ 0 h 57"/>
                    <a:gd name="T2" fmla="*/ 21 w 21"/>
                    <a:gd name="T3" fmla="*/ 57 h 57"/>
                    <a:gd name="T4" fmla="*/ 12 w 21"/>
                    <a:gd name="T5" fmla="*/ 57 h 57"/>
                    <a:gd name="T6" fmla="*/ 12 w 21"/>
                    <a:gd name="T7" fmla="*/ 11 h 57"/>
                    <a:gd name="T8" fmla="*/ 6 w 21"/>
                    <a:gd name="T9" fmla="*/ 14 h 57"/>
                    <a:gd name="T10" fmla="*/ 0 w 21"/>
                    <a:gd name="T11" fmla="*/ 16 h 57"/>
                    <a:gd name="T12" fmla="*/ 0 w 21"/>
                    <a:gd name="T13" fmla="*/ 9 h 57"/>
                    <a:gd name="T14" fmla="*/ 4 w 21"/>
                    <a:gd name="T15" fmla="*/ 7 h 57"/>
                    <a:gd name="T16" fmla="*/ 8 w 21"/>
                    <a:gd name="T17" fmla="*/ 5 h 57"/>
                    <a:gd name="T18" fmla="*/ 13 w 21"/>
                    <a:gd name="T19" fmla="*/ 3 h 57"/>
                    <a:gd name="T20" fmla="*/ 17 w 21"/>
                    <a:gd name="T21" fmla="*/ 0 h 57"/>
                    <a:gd name="T22" fmla="*/ 21 w 21"/>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57">
                      <a:moveTo>
                        <a:pt x="21" y="0"/>
                      </a:moveTo>
                      <a:cubicBezTo>
                        <a:pt x="21" y="57"/>
                        <a:pt x="21" y="57"/>
                        <a:pt x="21" y="57"/>
                      </a:cubicBezTo>
                      <a:cubicBezTo>
                        <a:pt x="12" y="57"/>
                        <a:pt x="12" y="57"/>
                        <a:pt x="12" y="57"/>
                      </a:cubicBezTo>
                      <a:cubicBezTo>
                        <a:pt x="12" y="11"/>
                        <a:pt x="12" y="11"/>
                        <a:pt x="12" y="11"/>
                      </a:cubicBezTo>
                      <a:cubicBezTo>
                        <a:pt x="10" y="12"/>
                        <a:pt x="8" y="13"/>
                        <a:pt x="6" y="14"/>
                      </a:cubicBezTo>
                      <a:cubicBezTo>
                        <a:pt x="4" y="15"/>
                        <a:pt x="2" y="16"/>
                        <a:pt x="0" y="16"/>
                      </a:cubicBezTo>
                      <a:cubicBezTo>
                        <a:pt x="0" y="9"/>
                        <a:pt x="0" y="9"/>
                        <a:pt x="0" y="9"/>
                      </a:cubicBezTo>
                      <a:cubicBezTo>
                        <a:pt x="1" y="8"/>
                        <a:pt x="3" y="8"/>
                        <a:pt x="4" y="7"/>
                      </a:cubicBezTo>
                      <a:cubicBezTo>
                        <a:pt x="6" y="6"/>
                        <a:pt x="7" y="6"/>
                        <a:pt x="8" y="5"/>
                      </a:cubicBezTo>
                      <a:cubicBezTo>
                        <a:pt x="10" y="5"/>
                        <a:pt x="11" y="4"/>
                        <a:pt x="13" y="3"/>
                      </a:cubicBezTo>
                      <a:cubicBezTo>
                        <a:pt x="14" y="2"/>
                        <a:pt x="15" y="1"/>
                        <a:pt x="17" y="0"/>
                      </a:cubicBezTo>
                      <a:lnTo>
                        <a:pt x="21" y="0"/>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2" name="Freeform 121"/>
                <p:cNvSpPr>
                  <a:spLocks noEditPoints="1"/>
                </p:cNvSpPr>
                <p:nvPr/>
              </p:nvSpPr>
              <p:spPr bwMode="auto">
                <a:xfrm>
                  <a:off x="10436225" y="3352800"/>
                  <a:ext cx="114300" cy="171450"/>
                </a:xfrm>
                <a:custGeom>
                  <a:avLst/>
                  <a:gdLst>
                    <a:gd name="T0" fmla="*/ 19 w 40"/>
                    <a:gd name="T1" fmla="*/ 60 h 60"/>
                    <a:gd name="T2" fmla="*/ 5 w 40"/>
                    <a:gd name="T3" fmla="*/ 53 h 60"/>
                    <a:gd name="T4" fmla="*/ 0 w 40"/>
                    <a:gd name="T5" fmla="*/ 31 h 60"/>
                    <a:gd name="T6" fmla="*/ 6 w 40"/>
                    <a:gd name="T7" fmla="*/ 8 h 60"/>
                    <a:gd name="T8" fmla="*/ 21 w 40"/>
                    <a:gd name="T9" fmla="*/ 0 h 60"/>
                    <a:gd name="T10" fmla="*/ 40 w 40"/>
                    <a:gd name="T11" fmla="*/ 30 h 60"/>
                    <a:gd name="T12" fmla="*/ 34 w 40"/>
                    <a:gd name="T13" fmla="*/ 52 h 60"/>
                    <a:gd name="T14" fmla="*/ 19 w 40"/>
                    <a:gd name="T15" fmla="*/ 60 h 60"/>
                    <a:gd name="T16" fmla="*/ 20 w 40"/>
                    <a:gd name="T17" fmla="*/ 8 h 60"/>
                    <a:gd name="T18" fmla="*/ 10 w 40"/>
                    <a:gd name="T19" fmla="*/ 31 h 60"/>
                    <a:gd name="T20" fmla="*/ 20 w 40"/>
                    <a:gd name="T21" fmla="*/ 52 h 60"/>
                    <a:gd name="T22" fmla="*/ 30 w 40"/>
                    <a:gd name="T23" fmla="*/ 31 h 60"/>
                    <a:gd name="T24" fmla="*/ 20 w 40"/>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0">
                      <a:moveTo>
                        <a:pt x="19" y="60"/>
                      </a:moveTo>
                      <a:cubicBezTo>
                        <a:pt x="13" y="60"/>
                        <a:pt x="9" y="57"/>
                        <a:pt x="5" y="53"/>
                      </a:cubicBezTo>
                      <a:cubicBezTo>
                        <a:pt x="2" y="48"/>
                        <a:pt x="0" y="41"/>
                        <a:pt x="0" y="31"/>
                      </a:cubicBezTo>
                      <a:cubicBezTo>
                        <a:pt x="0" y="21"/>
                        <a:pt x="2" y="13"/>
                        <a:pt x="6" y="8"/>
                      </a:cubicBezTo>
                      <a:cubicBezTo>
                        <a:pt x="9" y="3"/>
                        <a:pt x="14" y="0"/>
                        <a:pt x="21" y="0"/>
                      </a:cubicBezTo>
                      <a:cubicBezTo>
                        <a:pt x="34" y="0"/>
                        <a:pt x="40" y="10"/>
                        <a:pt x="40" y="30"/>
                      </a:cubicBezTo>
                      <a:cubicBezTo>
                        <a:pt x="40" y="40"/>
                        <a:pt x="38" y="47"/>
                        <a:pt x="34" y="52"/>
                      </a:cubicBezTo>
                      <a:cubicBezTo>
                        <a:pt x="31" y="57"/>
                        <a:pt x="26" y="60"/>
                        <a:pt x="19" y="60"/>
                      </a:cubicBezTo>
                      <a:close/>
                      <a:moveTo>
                        <a:pt x="20" y="8"/>
                      </a:moveTo>
                      <a:cubicBezTo>
                        <a:pt x="13" y="8"/>
                        <a:pt x="10" y="16"/>
                        <a:pt x="10" y="31"/>
                      </a:cubicBezTo>
                      <a:cubicBezTo>
                        <a:pt x="10" y="45"/>
                        <a:pt x="13" y="52"/>
                        <a:pt x="20" y="52"/>
                      </a:cubicBezTo>
                      <a:cubicBezTo>
                        <a:pt x="27" y="52"/>
                        <a:pt x="30" y="45"/>
                        <a:pt x="30" y="31"/>
                      </a:cubicBezTo>
                      <a:cubicBezTo>
                        <a:pt x="30" y="15"/>
                        <a:pt x="27"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Freeform 122"/>
                <p:cNvSpPr>
                  <a:spLocks noEditPoints="1"/>
                </p:cNvSpPr>
                <p:nvPr/>
              </p:nvSpPr>
              <p:spPr bwMode="auto">
                <a:xfrm>
                  <a:off x="10647363" y="3352800"/>
                  <a:ext cx="111125" cy="171450"/>
                </a:xfrm>
                <a:custGeom>
                  <a:avLst/>
                  <a:gdLst>
                    <a:gd name="T0" fmla="*/ 19 w 39"/>
                    <a:gd name="T1" fmla="*/ 60 h 60"/>
                    <a:gd name="T2" fmla="*/ 5 w 39"/>
                    <a:gd name="T3" fmla="*/ 53 h 60"/>
                    <a:gd name="T4" fmla="*/ 0 w 39"/>
                    <a:gd name="T5" fmla="*/ 31 h 60"/>
                    <a:gd name="T6" fmla="*/ 5 w 39"/>
                    <a:gd name="T7" fmla="*/ 8 h 60"/>
                    <a:gd name="T8" fmla="*/ 20 w 39"/>
                    <a:gd name="T9" fmla="*/ 0 h 60"/>
                    <a:gd name="T10" fmla="*/ 39 w 39"/>
                    <a:gd name="T11" fmla="*/ 30 h 60"/>
                    <a:gd name="T12" fmla="*/ 34 w 39"/>
                    <a:gd name="T13" fmla="*/ 52 h 60"/>
                    <a:gd name="T14" fmla="*/ 19 w 39"/>
                    <a:gd name="T15" fmla="*/ 60 h 60"/>
                    <a:gd name="T16" fmla="*/ 20 w 39"/>
                    <a:gd name="T17" fmla="*/ 8 h 60"/>
                    <a:gd name="T18" fmla="*/ 9 w 39"/>
                    <a:gd name="T19" fmla="*/ 31 h 60"/>
                    <a:gd name="T20" fmla="*/ 20 w 39"/>
                    <a:gd name="T21" fmla="*/ 52 h 60"/>
                    <a:gd name="T22" fmla="*/ 30 w 39"/>
                    <a:gd name="T23" fmla="*/ 31 h 60"/>
                    <a:gd name="T24" fmla="*/ 20 w 39"/>
                    <a:gd name="T25"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0">
                      <a:moveTo>
                        <a:pt x="19" y="60"/>
                      </a:moveTo>
                      <a:cubicBezTo>
                        <a:pt x="13" y="60"/>
                        <a:pt x="8" y="57"/>
                        <a:pt x="5" y="53"/>
                      </a:cubicBezTo>
                      <a:cubicBezTo>
                        <a:pt x="2" y="48"/>
                        <a:pt x="0" y="41"/>
                        <a:pt x="0" y="31"/>
                      </a:cubicBezTo>
                      <a:cubicBezTo>
                        <a:pt x="0" y="21"/>
                        <a:pt x="2" y="13"/>
                        <a:pt x="5" y="8"/>
                      </a:cubicBezTo>
                      <a:cubicBezTo>
                        <a:pt x="9" y="3"/>
                        <a:pt x="14" y="0"/>
                        <a:pt x="20" y="0"/>
                      </a:cubicBezTo>
                      <a:cubicBezTo>
                        <a:pt x="33" y="0"/>
                        <a:pt x="39" y="10"/>
                        <a:pt x="39" y="30"/>
                      </a:cubicBezTo>
                      <a:cubicBezTo>
                        <a:pt x="39" y="40"/>
                        <a:pt x="38" y="47"/>
                        <a:pt x="34" y="52"/>
                      </a:cubicBezTo>
                      <a:cubicBezTo>
                        <a:pt x="30" y="57"/>
                        <a:pt x="25" y="60"/>
                        <a:pt x="19" y="60"/>
                      </a:cubicBezTo>
                      <a:close/>
                      <a:moveTo>
                        <a:pt x="20" y="8"/>
                      </a:moveTo>
                      <a:cubicBezTo>
                        <a:pt x="13" y="8"/>
                        <a:pt x="9" y="16"/>
                        <a:pt x="9" y="31"/>
                      </a:cubicBezTo>
                      <a:cubicBezTo>
                        <a:pt x="9" y="45"/>
                        <a:pt x="13" y="52"/>
                        <a:pt x="20" y="52"/>
                      </a:cubicBezTo>
                      <a:cubicBezTo>
                        <a:pt x="26" y="52"/>
                        <a:pt x="30" y="45"/>
                        <a:pt x="30" y="31"/>
                      </a:cubicBezTo>
                      <a:cubicBezTo>
                        <a:pt x="30" y="15"/>
                        <a:pt x="26" y="8"/>
                        <a:pt x="20" y="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27" name="Group 126"/>
              <p:cNvGrpSpPr/>
              <p:nvPr/>
            </p:nvGrpSpPr>
            <p:grpSpPr>
              <a:xfrm>
                <a:off x="8616736" y="5375377"/>
                <a:ext cx="702773" cy="827459"/>
                <a:chOff x="5433800" y="4790767"/>
                <a:chExt cx="1264119" cy="1488399"/>
              </a:xfrm>
              <a:effectLst/>
            </p:grpSpPr>
            <p:sp>
              <p:nvSpPr>
                <p:cNvPr id="8" name="Oval 7"/>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nvGrpSpPr>
              <p:cNvPr id="128" name="Group 127"/>
              <p:cNvGrpSpPr/>
              <p:nvPr/>
            </p:nvGrpSpPr>
            <p:grpSpPr>
              <a:xfrm>
                <a:off x="9847006" y="5354227"/>
                <a:ext cx="506203" cy="596014"/>
                <a:chOff x="5433800" y="4790767"/>
                <a:chExt cx="1264119" cy="1488399"/>
              </a:xfrm>
              <a:effectLst/>
            </p:grpSpPr>
            <p:sp>
              <p:nvSpPr>
                <p:cNvPr id="129" name="Oval 128"/>
                <p:cNvSpPr/>
                <p:nvPr/>
              </p:nvSpPr>
              <p:spPr bwMode="auto">
                <a:xfrm>
                  <a:off x="5528497" y="4840966"/>
                  <a:ext cx="1067290" cy="34206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0" name="Freeform 106"/>
                <p:cNvSpPr>
                  <a:spLocks noEditPoints="1"/>
                </p:cNvSpPr>
                <p:nvPr/>
              </p:nvSpPr>
              <p:spPr bwMode="auto">
                <a:xfrm>
                  <a:off x="5433800" y="4790767"/>
                  <a:ext cx="1264119" cy="1488399"/>
                </a:xfrm>
                <a:custGeom>
                  <a:avLst/>
                  <a:gdLst>
                    <a:gd name="T0" fmla="*/ 66 w 134"/>
                    <a:gd name="T1" fmla="*/ 8 h 158"/>
                    <a:gd name="T2" fmla="*/ 122 w 134"/>
                    <a:gd name="T3" fmla="*/ 23 h 158"/>
                    <a:gd name="T4" fmla="*/ 66 w 134"/>
                    <a:gd name="T5" fmla="*/ 39 h 158"/>
                    <a:gd name="T6" fmla="*/ 11 w 134"/>
                    <a:gd name="T7" fmla="*/ 23 h 158"/>
                    <a:gd name="T8" fmla="*/ 66 w 134"/>
                    <a:gd name="T9" fmla="*/ 8 h 158"/>
                    <a:gd name="T10" fmla="*/ 67 w 134"/>
                    <a:gd name="T11" fmla="*/ 0 h 158"/>
                    <a:gd name="T12" fmla="*/ 41 w 134"/>
                    <a:gd name="T13" fmla="*/ 2 h 158"/>
                    <a:gd name="T14" fmla="*/ 20 w 134"/>
                    <a:gd name="T15" fmla="*/ 7 h 158"/>
                    <a:gd name="T16" fmla="*/ 5 w 134"/>
                    <a:gd name="T17" fmla="*/ 16 h 158"/>
                    <a:gd name="T18" fmla="*/ 1 w 134"/>
                    <a:gd name="T19" fmla="*/ 21 h 158"/>
                    <a:gd name="T20" fmla="*/ 0 w 134"/>
                    <a:gd name="T21" fmla="*/ 26 h 158"/>
                    <a:gd name="T22" fmla="*/ 0 w 134"/>
                    <a:gd name="T23" fmla="*/ 131 h 158"/>
                    <a:gd name="T24" fmla="*/ 1 w 134"/>
                    <a:gd name="T25" fmla="*/ 137 h 158"/>
                    <a:gd name="T26" fmla="*/ 5 w 134"/>
                    <a:gd name="T27" fmla="*/ 141 h 158"/>
                    <a:gd name="T28" fmla="*/ 20 w 134"/>
                    <a:gd name="T29" fmla="*/ 150 h 158"/>
                    <a:gd name="T30" fmla="*/ 41 w 134"/>
                    <a:gd name="T31" fmla="*/ 155 h 158"/>
                    <a:gd name="T32" fmla="*/ 67 w 134"/>
                    <a:gd name="T33" fmla="*/ 158 h 158"/>
                    <a:gd name="T34" fmla="*/ 114 w 134"/>
                    <a:gd name="T35" fmla="*/ 150 h 158"/>
                    <a:gd name="T36" fmla="*/ 128 w 134"/>
                    <a:gd name="T37" fmla="*/ 141 h 158"/>
                    <a:gd name="T38" fmla="*/ 132 w 134"/>
                    <a:gd name="T39" fmla="*/ 137 h 158"/>
                    <a:gd name="T40" fmla="*/ 134 w 134"/>
                    <a:gd name="T41" fmla="*/ 131 h 158"/>
                    <a:gd name="T42" fmla="*/ 134 w 134"/>
                    <a:gd name="T43" fmla="*/ 26 h 158"/>
                    <a:gd name="T44" fmla="*/ 128 w 134"/>
                    <a:gd name="T45" fmla="*/ 16 h 158"/>
                    <a:gd name="T46" fmla="*/ 114 w 134"/>
                    <a:gd name="T47" fmla="*/ 7 h 158"/>
                    <a:gd name="T48" fmla="*/ 93 w 134"/>
                    <a:gd name="T49" fmla="*/ 2 h 158"/>
                    <a:gd name="T50" fmla="*/ 67 w 134"/>
                    <a:gd name="T5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4" h="158">
                      <a:moveTo>
                        <a:pt x="66" y="8"/>
                      </a:moveTo>
                      <a:cubicBezTo>
                        <a:pt x="97" y="8"/>
                        <a:pt x="122" y="15"/>
                        <a:pt x="122" y="23"/>
                      </a:cubicBezTo>
                      <a:cubicBezTo>
                        <a:pt x="122" y="32"/>
                        <a:pt x="97" y="39"/>
                        <a:pt x="66" y="39"/>
                      </a:cubicBezTo>
                      <a:cubicBezTo>
                        <a:pt x="36" y="39"/>
                        <a:pt x="11" y="32"/>
                        <a:pt x="11" y="23"/>
                      </a:cubicBezTo>
                      <a:cubicBezTo>
                        <a:pt x="11" y="15"/>
                        <a:pt x="36" y="8"/>
                        <a:pt x="66" y="8"/>
                      </a:cubicBezTo>
                      <a:close/>
                      <a:moveTo>
                        <a:pt x="67" y="0"/>
                      </a:moveTo>
                      <a:cubicBezTo>
                        <a:pt x="41" y="2"/>
                        <a:pt x="41" y="2"/>
                        <a:pt x="41" y="2"/>
                      </a:cubicBezTo>
                      <a:cubicBezTo>
                        <a:pt x="20" y="7"/>
                        <a:pt x="20" y="7"/>
                        <a:pt x="20" y="7"/>
                      </a:cubicBezTo>
                      <a:cubicBezTo>
                        <a:pt x="5" y="16"/>
                        <a:pt x="5" y="16"/>
                        <a:pt x="5" y="16"/>
                      </a:cubicBezTo>
                      <a:cubicBezTo>
                        <a:pt x="1" y="21"/>
                        <a:pt x="1" y="21"/>
                        <a:pt x="1" y="21"/>
                      </a:cubicBezTo>
                      <a:cubicBezTo>
                        <a:pt x="0" y="26"/>
                        <a:pt x="0" y="26"/>
                        <a:pt x="0" y="26"/>
                      </a:cubicBezTo>
                      <a:cubicBezTo>
                        <a:pt x="0" y="131"/>
                        <a:pt x="0" y="131"/>
                        <a:pt x="0" y="131"/>
                      </a:cubicBezTo>
                      <a:cubicBezTo>
                        <a:pt x="1" y="137"/>
                        <a:pt x="1" y="137"/>
                        <a:pt x="1" y="137"/>
                      </a:cubicBezTo>
                      <a:cubicBezTo>
                        <a:pt x="5" y="141"/>
                        <a:pt x="5" y="141"/>
                        <a:pt x="5" y="141"/>
                      </a:cubicBezTo>
                      <a:cubicBezTo>
                        <a:pt x="20" y="150"/>
                        <a:pt x="20" y="150"/>
                        <a:pt x="20" y="150"/>
                      </a:cubicBezTo>
                      <a:cubicBezTo>
                        <a:pt x="41" y="155"/>
                        <a:pt x="41" y="155"/>
                        <a:pt x="41" y="155"/>
                      </a:cubicBezTo>
                      <a:cubicBezTo>
                        <a:pt x="49" y="157"/>
                        <a:pt x="58" y="158"/>
                        <a:pt x="67" y="158"/>
                      </a:cubicBezTo>
                      <a:cubicBezTo>
                        <a:pt x="85" y="158"/>
                        <a:pt x="102" y="155"/>
                        <a:pt x="114" y="150"/>
                      </a:cubicBezTo>
                      <a:cubicBezTo>
                        <a:pt x="120" y="147"/>
                        <a:pt x="125" y="145"/>
                        <a:pt x="128" y="141"/>
                      </a:cubicBezTo>
                      <a:cubicBezTo>
                        <a:pt x="130" y="140"/>
                        <a:pt x="131" y="138"/>
                        <a:pt x="132" y="137"/>
                      </a:cubicBezTo>
                      <a:cubicBezTo>
                        <a:pt x="133" y="135"/>
                        <a:pt x="134" y="133"/>
                        <a:pt x="134" y="131"/>
                      </a:cubicBezTo>
                      <a:cubicBezTo>
                        <a:pt x="134" y="26"/>
                        <a:pt x="134" y="26"/>
                        <a:pt x="134" y="26"/>
                      </a:cubicBezTo>
                      <a:cubicBezTo>
                        <a:pt x="134" y="22"/>
                        <a:pt x="132" y="19"/>
                        <a:pt x="128" y="16"/>
                      </a:cubicBezTo>
                      <a:cubicBezTo>
                        <a:pt x="125" y="13"/>
                        <a:pt x="120" y="10"/>
                        <a:pt x="114" y="7"/>
                      </a:cubicBezTo>
                      <a:cubicBezTo>
                        <a:pt x="108" y="5"/>
                        <a:pt x="101" y="3"/>
                        <a:pt x="93" y="2"/>
                      </a:cubicBezTo>
                      <a:cubicBezTo>
                        <a:pt x="85" y="0"/>
                        <a:pt x="76" y="0"/>
                        <a:pt x="6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000000"/>
                    </a:solidFill>
                  </a:endParaRPr>
                </a:p>
              </p:txBody>
            </p:sp>
          </p:grpSp>
        </p:grpSp>
      </p:grpSp>
      <p:sp>
        <p:nvSpPr>
          <p:cNvPr id="2" name="Title 1"/>
          <p:cNvSpPr>
            <a:spLocks noGrp="1"/>
          </p:cNvSpPr>
          <p:nvPr>
            <p:ph type="title"/>
          </p:nvPr>
        </p:nvSpPr>
        <p:spPr/>
        <p:txBody>
          <a:bodyPr/>
          <a:lstStyle/>
          <a:p>
            <a:r>
              <a:rPr lang="en-US" sz="4800" dirty="0"/>
              <a:t>Enhance data protection and compliance </a:t>
            </a:r>
          </a:p>
        </p:txBody>
      </p:sp>
      <p:sp>
        <p:nvSpPr>
          <p:cNvPr id="46" name="TextBox 45"/>
          <p:cNvSpPr txBox="1"/>
          <p:nvPr/>
        </p:nvSpPr>
        <p:spPr>
          <a:xfrm>
            <a:off x="12181773" y="6264550"/>
            <a:ext cx="184730" cy="646331"/>
          </a:xfrm>
          <a:prstGeom prst="rect">
            <a:avLst/>
          </a:prstGeom>
          <a:noFill/>
        </p:spPr>
        <p:txBody>
          <a:bodyPr wrap="none" rtlCol="0">
            <a:spAutoFit/>
          </a:bodyPr>
          <a:lstStyle/>
          <a:p>
            <a:pPr algn="r"/>
            <a:endParaRPr lang="en-US" sz="3600" b="1" dirty="0">
              <a:solidFill>
                <a:srgbClr val="D0E6B8"/>
              </a:solidFill>
            </a:endParaRPr>
          </a:p>
        </p:txBody>
      </p:sp>
      <p:grpSp>
        <p:nvGrpSpPr>
          <p:cNvPr id="58" name="Group 57"/>
          <p:cNvGrpSpPr/>
          <p:nvPr/>
        </p:nvGrpSpPr>
        <p:grpSpPr>
          <a:xfrm>
            <a:off x="-75304" y="6497619"/>
            <a:ext cx="12267304" cy="461665"/>
            <a:chOff x="-75304" y="6497619"/>
            <a:chExt cx="12267304" cy="461665"/>
          </a:xfrm>
        </p:grpSpPr>
        <p:grpSp>
          <p:nvGrpSpPr>
            <p:cNvPr id="59" name="Group 58"/>
            <p:cNvGrpSpPr/>
            <p:nvPr/>
          </p:nvGrpSpPr>
          <p:grpSpPr>
            <a:xfrm>
              <a:off x="0" y="6522601"/>
              <a:ext cx="12192000" cy="354000"/>
              <a:chOff x="2577137" y="4571778"/>
              <a:chExt cx="9101124" cy="1390560"/>
            </a:xfrm>
          </p:grpSpPr>
          <p:sp>
            <p:nvSpPr>
              <p:cNvPr id="61" name="TextBox 4"/>
              <p:cNvSpPr txBox="1"/>
              <p:nvPr/>
            </p:nvSpPr>
            <p:spPr>
              <a:xfrm>
                <a:off x="2577137" y="4571778"/>
                <a:ext cx="3416327" cy="1390458"/>
              </a:xfrm>
              <a:prstGeom prst="rect">
                <a:avLst/>
              </a:prstGeom>
              <a:solidFill>
                <a:schemeClr val="accent2"/>
              </a:solidFill>
            </p:spPr>
            <p:txBody>
              <a:bodyPr wrap="square" lIns="457200" tIns="137160" rIns="365760" rtlCol="0">
                <a:noAutofit/>
              </a:bodyPr>
              <a:lstStyle/>
              <a:p>
                <a:pPr>
                  <a:lnSpc>
                    <a:spcPts val="3000"/>
                  </a:lnSpc>
                </a:pPr>
                <a:r>
                  <a:rPr lang="en-US" sz="2800" dirty="0">
                    <a:solidFill>
                      <a:srgbClr val="FFFFFF"/>
                    </a:solidFill>
                    <a:latin typeface="Segoe UI Light"/>
                  </a:rPr>
                  <a:t> </a:t>
                </a:r>
              </a:p>
            </p:txBody>
          </p:sp>
          <p:sp>
            <p:nvSpPr>
              <p:cNvPr id="62" name="TextBox 5"/>
              <p:cNvSpPr txBox="1"/>
              <p:nvPr/>
            </p:nvSpPr>
            <p:spPr>
              <a:xfrm>
                <a:off x="4727278" y="4572002"/>
                <a:ext cx="3351966" cy="1390014"/>
              </a:xfrm>
              <a:prstGeom prst="rect">
                <a:avLst/>
              </a:prstGeom>
              <a:solidFill>
                <a:schemeClr val="accent2">
                  <a:lumMod val="75000"/>
                </a:schemeClr>
              </a:solidFill>
            </p:spPr>
            <p:txBody>
              <a:bodyPr wrap="square" lIns="457200" tIns="137160" rIns="365760" rtlCol="0">
                <a:noAutofit/>
              </a:bodyPr>
              <a:lstStyle/>
              <a:p>
                <a:pPr defTabSz="913949">
                  <a:lnSpc>
                    <a:spcPts val="2941"/>
                  </a:lnSpc>
                  <a:defRPr/>
                </a:pPr>
                <a:endParaRPr lang="en-US" sz="2800" kern="0" dirty="0">
                  <a:solidFill>
                    <a:srgbClr val="FFFFFF"/>
                  </a:solidFill>
                  <a:latin typeface="Segoe UI Light"/>
                </a:endParaRPr>
              </a:p>
            </p:txBody>
          </p:sp>
          <p:sp>
            <p:nvSpPr>
              <p:cNvPr id="63" name="TextBox 6"/>
              <p:cNvSpPr txBox="1"/>
              <p:nvPr/>
            </p:nvSpPr>
            <p:spPr>
              <a:xfrm>
                <a:off x="8041939" y="4572324"/>
                <a:ext cx="3636322" cy="1390014"/>
              </a:xfrm>
              <a:prstGeom prst="rect">
                <a:avLst/>
              </a:prstGeom>
              <a:solidFill>
                <a:schemeClr val="accent2">
                  <a:lumMod val="50000"/>
                </a:schemeClr>
              </a:solidFill>
            </p:spPr>
            <p:txBody>
              <a:bodyPr wrap="square" lIns="457200" tIns="137160" rIns="640080" rtlCol="0">
                <a:noAutofit/>
              </a:bodyPr>
              <a:lstStyle/>
              <a:p>
                <a:pPr defTabSz="913949">
                  <a:lnSpc>
                    <a:spcPts val="2941"/>
                  </a:lnSpc>
                  <a:defRPr/>
                </a:pPr>
                <a:endParaRPr lang="en-US" sz="2800" kern="0" dirty="0">
                  <a:solidFill>
                    <a:srgbClr val="FFFFFF"/>
                  </a:solidFill>
                  <a:latin typeface="Segoe UI Light"/>
                </a:endParaRPr>
              </a:p>
            </p:txBody>
          </p:sp>
        </p:grpSp>
        <p:sp>
          <p:nvSpPr>
            <p:cNvPr id="60" name="TextBox 59"/>
            <p:cNvSpPr txBox="1"/>
            <p:nvPr/>
          </p:nvSpPr>
          <p:spPr>
            <a:xfrm>
              <a:off x="-75304" y="6497619"/>
              <a:ext cx="3227294" cy="461665"/>
            </a:xfrm>
            <a:prstGeom prst="rect">
              <a:avLst/>
            </a:prstGeom>
            <a:noFill/>
          </p:spPr>
          <p:txBody>
            <a:bodyPr wrap="square" lIns="182880" tIns="146304" rIns="182880" bIns="146304" rtlCol="0">
              <a:spAutoFit/>
            </a:bodyPr>
            <a:lstStyle/>
            <a:p>
              <a:pPr>
                <a:lnSpc>
                  <a:spcPct val="90000"/>
                </a:lnSpc>
              </a:pPr>
              <a:r>
                <a:rPr lang="en-US" sz="1100" dirty="0">
                  <a:solidFill>
                    <a:srgbClr val="FFFFFF"/>
                  </a:solidFill>
                </a:rPr>
                <a:t>Microsoft Confidential</a:t>
              </a:r>
            </a:p>
          </p:txBody>
        </p:sp>
      </p:grpSp>
      <p:grpSp>
        <p:nvGrpSpPr>
          <p:cNvPr id="165" name="Group 164"/>
          <p:cNvGrpSpPr/>
          <p:nvPr/>
        </p:nvGrpSpPr>
        <p:grpSpPr>
          <a:xfrm>
            <a:off x="9059502" y="5168936"/>
            <a:ext cx="908118" cy="1039330"/>
            <a:chOff x="8908825" y="4457141"/>
            <a:chExt cx="1325107" cy="1516569"/>
          </a:xfrm>
        </p:grpSpPr>
        <p:grpSp>
          <p:nvGrpSpPr>
            <p:cNvPr id="54" name="Group 53"/>
            <p:cNvGrpSpPr/>
            <p:nvPr/>
          </p:nvGrpSpPr>
          <p:grpSpPr>
            <a:xfrm>
              <a:off x="8908825" y="4457141"/>
              <a:ext cx="1325107" cy="1516569"/>
              <a:chOff x="9692489" y="5620149"/>
              <a:chExt cx="837737" cy="958779"/>
            </a:xfrm>
            <a:solidFill>
              <a:srgbClr val="2E75B6"/>
            </a:solidFill>
          </p:grpSpPr>
          <p:sp>
            <p:nvSpPr>
              <p:cNvPr id="55" name="Freeform 10"/>
              <p:cNvSpPr>
                <a:spLocks/>
              </p:cNvSpPr>
              <p:nvPr/>
            </p:nvSpPr>
            <p:spPr bwMode="auto">
              <a:xfrm>
                <a:off x="9692489" y="5620149"/>
                <a:ext cx="837737" cy="958779"/>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sp>
            <p:nvSpPr>
              <p:cNvPr id="56" name="Freeform 10"/>
              <p:cNvSpPr>
                <a:spLocks/>
              </p:cNvSpPr>
              <p:nvPr/>
            </p:nvSpPr>
            <p:spPr bwMode="auto">
              <a:xfrm>
                <a:off x="9765190" y="5703355"/>
                <a:ext cx="692335" cy="792366"/>
              </a:xfrm>
              <a:custGeom>
                <a:avLst/>
                <a:gdLst>
                  <a:gd name="T0" fmla="*/ 3618 w 4193"/>
                  <a:gd name="T1" fmla="*/ 3 h 4800"/>
                  <a:gd name="T2" fmla="*/ 3627 w 4193"/>
                  <a:gd name="T3" fmla="*/ 10 h 4800"/>
                  <a:gd name="T4" fmla="*/ 3635 w 4193"/>
                  <a:gd name="T5" fmla="*/ 22 h 4800"/>
                  <a:gd name="T6" fmla="*/ 3793 w 4193"/>
                  <a:gd name="T7" fmla="*/ 289 h 4800"/>
                  <a:gd name="T8" fmla="*/ 3927 w 4193"/>
                  <a:gd name="T9" fmla="*/ 563 h 4800"/>
                  <a:gd name="T10" fmla="*/ 4037 w 4193"/>
                  <a:gd name="T11" fmla="*/ 845 h 4800"/>
                  <a:gd name="T12" fmla="*/ 4119 w 4193"/>
                  <a:gd name="T13" fmla="*/ 1134 h 4800"/>
                  <a:gd name="T14" fmla="*/ 4171 w 4193"/>
                  <a:gd name="T15" fmla="*/ 1432 h 4800"/>
                  <a:gd name="T16" fmla="*/ 4193 w 4193"/>
                  <a:gd name="T17" fmla="*/ 1737 h 4800"/>
                  <a:gd name="T18" fmla="*/ 4184 w 4193"/>
                  <a:gd name="T19" fmla="*/ 2049 h 4800"/>
                  <a:gd name="T20" fmla="*/ 4152 w 4193"/>
                  <a:gd name="T21" fmla="*/ 2353 h 4800"/>
                  <a:gd name="T22" fmla="*/ 4095 w 4193"/>
                  <a:gd name="T23" fmla="*/ 2647 h 4800"/>
                  <a:gd name="T24" fmla="*/ 4015 w 4193"/>
                  <a:gd name="T25" fmla="*/ 2932 h 4800"/>
                  <a:gd name="T26" fmla="*/ 3910 w 4193"/>
                  <a:gd name="T27" fmla="*/ 3206 h 4800"/>
                  <a:gd name="T28" fmla="*/ 3777 w 4193"/>
                  <a:gd name="T29" fmla="*/ 3470 h 4800"/>
                  <a:gd name="T30" fmla="*/ 3616 w 4193"/>
                  <a:gd name="T31" fmla="*/ 3722 h 4800"/>
                  <a:gd name="T32" fmla="*/ 3465 w 4193"/>
                  <a:gd name="T33" fmla="*/ 3920 h 4800"/>
                  <a:gd name="T34" fmla="*/ 3333 w 4193"/>
                  <a:gd name="T35" fmla="*/ 4064 h 4800"/>
                  <a:gd name="T36" fmla="*/ 3142 w 4193"/>
                  <a:gd name="T37" fmla="*/ 4247 h 4800"/>
                  <a:gd name="T38" fmla="*/ 2939 w 4193"/>
                  <a:gd name="T39" fmla="*/ 4405 h 4800"/>
                  <a:gd name="T40" fmla="*/ 2726 w 4193"/>
                  <a:gd name="T41" fmla="*/ 4540 h 4800"/>
                  <a:gd name="T42" fmla="*/ 2498 w 4193"/>
                  <a:gd name="T43" fmla="*/ 4656 h 4800"/>
                  <a:gd name="T44" fmla="*/ 2262 w 4193"/>
                  <a:gd name="T45" fmla="*/ 4753 h 4800"/>
                  <a:gd name="T46" fmla="*/ 2116 w 4193"/>
                  <a:gd name="T47" fmla="*/ 4800 h 4800"/>
                  <a:gd name="T48" fmla="*/ 2065 w 4193"/>
                  <a:gd name="T49" fmla="*/ 4796 h 4800"/>
                  <a:gd name="T50" fmla="*/ 1894 w 4193"/>
                  <a:gd name="T51" fmla="*/ 4737 h 4800"/>
                  <a:gd name="T52" fmla="*/ 1615 w 4193"/>
                  <a:gd name="T53" fmla="*/ 4615 h 4800"/>
                  <a:gd name="T54" fmla="*/ 1360 w 4193"/>
                  <a:gd name="T55" fmla="*/ 4472 h 4800"/>
                  <a:gd name="T56" fmla="*/ 1126 w 4193"/>
                  <a:gd name="T57" fmla="*/ 4307 h 4800"/>
                  <a:gd name="T58" fmla="*/ 913 w 4193"/>
                  <a:gd name="T59" fmla="*/ 4121 h 4800"/>
                  <a:gd name="T60" fmla="*/ 722 w 4193"/>
                  <a:gd name="T61" fmla="*/ 3914 h 4800"/>
                  <a:gd name="T62" fmla="*/ 553 w 4193"/>
                  <a:gd name="T63" fmla="*/ 3686 h 4800"/>
                  <a:gd name="T64" fmla="*/ 404 w 4193"/>
                  <a:gd name="T65" fmla="*/ 3438 h 4800"/>
                  <a:gd name="T66" fmla="*/ 277 w 4193"/>
                  <a:gd name="T67" fmla="*/ 3170 h 4800"/>
                  <a:gd name="T68" fmla="*/ 170 w 4193"/>
                  <a:gd name="T69" fmla="*/ 2881 h 4800"/>
                  <a:gd name="T70" fmla="*/ 75 w 4193"/>
                  <a:gd name="T71" fmla="*/ 2529 h 4800"/>
                  <a:gd name="T72" fmla="*/ 19 w 4193"/>
                  <a:gd name="T73" fmla="*/ 2182 h 4800"/>
                  <a:gd name="T74" fmla="*/ 0 w 4193"/>
                  <a:gd name="T75" fmla="*/ 1840 h 4800"/>
                  <a:gd name="T76" fmla="*/ 19 w 4193"/>
                  <a:gd name="T77" fmla="*/ 1502 h 4800"/>
                  <a:gd name="T78" fmla="*/ 73 w 4193"/>
                  <a:gd name="T79" fmla="*/ 1169 h 4800"/>
                  <a:gd name="T80" fmla="*/ 163 w 4193"/>
                  <a:gd name="T81" fmla="*/ 841 h 4800"/>
                  <a:gd name="T82" fmla="*/ 290 w 4193"/>
                  <a:gd name="T83" fmla="*/ 518 h 4800"/>
                  <a:gd name="T84" fmla="*/ 453 w 4193"/>
                  <a:gd name="T85" fmla="*/ 199 h 4800"/>
                  <a:gd name="T86" fmla="*/ 569 w 4193"/>
                  <a:gd name="T87" fmla="*/ 7 h 4800"/>
                  <a:gd name="T88" fmla="*/ 576 w 4193"/>
                  <a:gd name="T89" fmla="*/ 2 h 4800"/>
                  <a:gd name="T90" fmla="*/ 729 w 4193"/>
                  <a:gd name="T91" fmla="*/ 42 h 4800"/>
                  <a:gd name="T92" fmla="*/ 1026 w 4193"/>
                  <a:gd name="T93" fmla="*/ 101 h 4800"/>
                  <a:gd name="T94" fmla="*/ 1320 w 4193"/>
                  <a:gd name="T95" fmla="*/ 123 h 4800"/>
                  <a:gd name="T96" fmla="*/ 1615 w 4193"/>
                  <a:gd name="T97" fmla="*/ 105 h 4800"/>
                  <a:gd name="T98" fmla="*/ 1910 w 4193"/>
                  <a:gd name="T99" fmla="*/ 50 h 4800"/>
                  <a:gd name="T100" fmla="*/ 2084 w 4193"/>
                  <a:gd name="T101" fmla="*/ 2 h 4800"/>
                  <a:gd name="T102" fmla="*/ 2139 w 4193"/>
                  <a:gd name="T103" fmla="*/ 7 h 4800"/>
                  <a:gd name="T104" fmla="*/ 2434 w 4193"/>
                  <a:gd name="T105" fmla="*/ 82 h 4800"/>
                  <a:gd name="T106" fmla="*/ 2728 w 4193"/>
                  <a:gd name="T107" fmla="*/ 118 h 4800"/>
                  <a:gd name="T108" fmla="*/ 3022 w 4193"/>
                  <a:gd name="T109" fmla="*/ 115 h 4800"/>
                  <a:gd name="T110" fmla="*/ 3319 w 4193"/>
                  <a:gd name="T111" fmla="*/ 76 h 4800"/>
                  <a:gd name="T112" fmla="*/ 3615 w 4193"/>
                  <a:gd name="T113" fmla="*/ 0 h 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93" h="4800">
                    <a:moveTo>
                      <a:pt x="3615" y="0"/>
                    </a:moveTo>
                    <a:lnTo>
                      <a:pt x="3618" y="3"/>
                    </a:lnTo>
                    <a:lnTo>
                      <a:pt x="3622" y="6"/>
                    </a:lnTo>
                    <a:lnTo>
                      <a:pt x="3627" y="10"/>
                    </a:lnTo>
                    <a:lnTo>
                      <a:pt x="3631" y="16"/>
                    </a:lnTo>
                    <a:lnTo>
                      <a:pt x="3635" y="22"/>
                    </a:lnTo>
                    <a:lnTo>
                      <a:pt x="3717" y="155"/>
                    </a:lnTo>
                    <a:lnTo>
                      <a:pt x="3793" y="289"/>
                    </a:lnTo>
                    <a:lnTo>
                      <a:pt x="3863" y="425"/>
                    </a:lnTo>
                    <a:lnTo>
                      <a:pt x="3927" y="563"/>
                    </a:lnTo>
                    <a:lnTo>
                      <a:pt x="3986" y="702"/>
                    </a:lnTo>
                    <a:lnTo>
                      <a:pt x="4037" y="845"/>
                    </a:lnTo>
                    <a:lnTo>
                      <a:pt x="4081" y="988"/>
                    </a:lnTo>
                    <a:lnTo>
                      <a:pt x="4119" y="1134"/>
                    </a:lnTo>
                    <a:lnTo>
                      <a:pt x="4149" y="1281"/>
                    </a:lnTo>
                    <a:lnTo>
                      <a:pt x="4171" y="1432"/>
                    </a:lnTo>
                    <a:lnTo>
                      <a:pt x="4187" y="1583"/>
                    </a:lnTo>
                    <a:lnTo>
                      <a:pt x="4193" y="1737"/>
                    </a:lnTo>
                    <a:lnTo>
                      <a:pt x="4193" y="1893"/>
                    </a:lnTo>
                    <a:lnTo>
                      <a:pt x="4184" y="2049"/>
                    </a:lnTo>
                    <a:lnTo>
                      <a:pt x="4171" y="2201"/>
                    </a:lnTo>
                    <a:lnTo>
                      <a:pt x="4152" y="2353"/>
                    </a:lnTo>
                    <a:lnTo>
                      <a:pt x="4127" y="2501"/>
                    </a:lnTo>
                    <a:lnTo>
                      <a:pt x="4095" y="2647"/>
                    </a:lnTo>
                    <a:lnTo>
                      <a:pt x="4059" y="2790"/>
                    </a:lnTo>
                    <a:lnTo>
                      <a:pt x="4015" y="2932"/>
                    </a:lnTo>
                    <a:lnTo>
                      <a:pt x="3965" y="3071"/>
                    </a:lnTo>
                    <a:lnTo>
                      <a:pt x="3910" y="3206"/>
                    </a:lnTo>
                    <a:lnTo>
                      <a:pt x="3847" y="3339"/>
                    </a:lnTo>
                    <a:lnTo>
                      <a:pt x="3777" y="3470"/>
                    </a:lnTo>
                    <a:lnTo>
                      <a:pt x="3700" y="3597"/>
                    </a:lnTo>
                    <a:lnTo>
                      <a:pt x="3616" y="3722"/>
                    </a:lnTo>
                    <a:lnTo>
                      <a:pt x="3526" y="3843"/>
                    </a:lnTo>
                    <a:lnTo>
                      <a:pt x="3465" y="3920"/>
                    </a:lnTo>
                    <a:lnTo>
                      <a:pt x="3402" y="3994"/>
                    </a:lnTo>
                    <a:lnTo>
                      <a:pt x="3333" y="4064"/>
                    </a:lnTo>
                    <a:lnTo>
                      <a:pt x="3237" y="4161"/>
                    </a:lnTo>
                    <a:lnTo>
                      <a:pt x="3142" y="4247"/>
                    </a:lnTo>
                    <a:lnTo>
                      <a:pt x="3043" y="4329"/>
                    </a:lnTo>
                    <a:lnTo>
                      <a:pt x="2939" y="4405"/>
                    </a:lnTo>
                    <a:lnTo>
                      <a:pt x="2834" y="4475"/>
                    </a:lnTo>
                    <a:lnTo>
                      <a:pt x="2726" y="4540"/>
                    </a:lnTo>
                    <a:lnTo>
                      <a:pt x="2614" y="4600"/>
                    </a:lnTo>
                    <a:lnTo>
                      <a:pt x="2498" y="4656"/>
                    </a:lnTo>
                    <a:lnTo>
                      <a:pt x="2382" y="4707"/>
                    </a:lnTo>
                    <a:lnTo>
                      <a:pt x="2262" y="4753"/>
                    </a:lnTo>
                    <a:lnTo>
                      <a:pt x="2139" y="4794"/>
                    </a:lnTo>
                    <a:lnTo>
                      <a:pt x="2116" y="4800"/>
                    </a:lnTo>
                    <a:lnTo>
                      <a:pt x="2091" y="4800"/>
                    </a:lnTo>
                    <a:lnTo>
                      <a:pt x="2065" y="4796"/>
                    </a:lnTo>
                    <a:lnTo>
                      <a:pt x="2040" y="4790"/>
                    </a:lnTo>
                    <a:lnTo>
                      <a:pt x="1894" y="4737"/>
                    </a:lnTo>
                    <a:lnTo>
                      <a:pt x="1753" y="4679"/>
                    </a:lnTo>
                    <a:lnTo>
                      <a:pt x="1615" y="4615"/>
                    </a:lnTo>
                    <a:lnTo>
                      <a:pt x="1485" y="4546"/>
                    </a:lnTo>
                    <a:lnTo>
                      <a:pt x="1360" y="4472"/>
                    </a:lnTo>
                    <a:lnTo>
                      <a:pt x="1240" y="4393"/>
                    </a:lnTo>
                    <a:lnTo>
                      <a:pt x="1126" y="4307"/>
                    </a:lnTo>
                    <a:lnTo>
                      <a:pt x="1017" y="4216"/>
                    </a:lnTo>
                    <a:lnTo>
                      <a:pt x="913" y="4121"/>
                    </a:lnTo>
                    <a:lnTo>
                      <a:pt x="815" y="4021"/>
                    </a:lnTo>
                    <a:lnTo>
                      <a:pt x="722" y="3914"/>
                    </a:lnTo>
                    <a:lnTo>
                      <a:pt x="634" y="3803"/>
                    </a:lnTo>
                    <a:lnTo>
                      <a:pt x="553" y="3686"/>
                    </a:lnTo>
                    <a:lnTo>
                      <a:pt x="475" y="3565"/>
                    </a:lnTo>
                    <a:lnTo>
                      <a:pt x="404" y="3438"/>
                    </a:lnTo>
                    <a:lnTo>
                      <a:pt x="338" y="3307"/>
                    </a:lnTo>
                    <a:lnTo>
                      <a:pt x="277" y="3170"/>
                    </a:lnTo>
                    <a:lnTo>
                      <a:pt x="221" y="3028"/>
                    </a:lnTo>
                    <a:lnTo>
                      <a:pt x="170" y="2881"/>
                    </a:lnTo>
                    <a:lnTo>
                      <a:pt x="119" y="2704"/>
                    </a:lnTo>
                    <a:lnTo>
                      <a:pt x="75" y="2529"/>
                    </a:lnTo>
                    <a:lnTo>
                      <a:pt x="43" y="2356"/>
                    </a:lnTo>
                    <a:lnTo>
                      <a:pt x="19" y="2182"/>
                    </a:lnTo>
                    <a:lnTo>
                      <a:pt x="5" y="2011"/>
                    </a:lnTo>
                    <a:lnTo>
                      <a:pt x="0" y="1840"/>
                    </a:lnTo>
                    <a:lnTo>
                      <a:pt x="4" y="1671"/>
                    </a:lnTo>
                    <a:lnTo>
                      <a:pt x="19" y="1502"/>
                    </a:lnTo>
                    <a:lnTo>
                      <a:pt x="40" y="1335"/>
                    </a:lnTo>
                    <a:lnTo>
                      <a:pt x="73" y="1169"/>
                    </a:lnTo>
                    <a:lnTo>
                      <a:pt x="113" y="1004"/>
                    </a:lnTo>
                    <a:lnTo>
                      <a:pt x="163" y="841"/>
                    </a:lnTo>
                    <a:lnTo>
                      <a:pt x="223" y="679"/>
                    </a:lnTo>
                    <a:lnTo>
                      <a:pt x="290" y="518"/>
                    </a:lnTo>
                    <a:lnTo>
                      <a:pt x="367" y="358"/>
                    </a:lnTo>
                    <a:lnTo>
                      <a:pt x="453" y="199"/>
                    </a:lnTo>
                    <a:lnTo>
                      <a:pt x="547" y="41"/>
                    </a:lnTo>
                    <a:lnTo>
                      <a:pt x="569" y="7"/>
                    </a:lnTo>
                    <a:lnTo>
                      <a:pt x="573" y="4"/>
                    </a:lnTo>
                    <a:lnTo>
                      <a:pt x="576" y="2"/>
                    </a:lnTo>
                    <a:lnTo>
                      <a:pt x="580" y="0"/>
                    </a:lnTo>
                    <a:lnTo>
                      <a:pt x="729" y="42"/>
                    </a:lnTo>
                    <a:lnTo>
                      <a:pt x="877" y="76"/>
                    </a:lnTo>
                    <a:lnTo>
                      <a:pt x="1026" y="101"/>
                    </a:lnTo>
                    <a:lnTo>
                      <a:pt x="1173" y="115"/>
                    </a:lnTo>
                    <a:lnTo>
                      <a:pt x="1320" y="123"/>
                    </a:lnTo>
                    <a:lnTo>
                      <a:pt x="1468" y="118"/>
                    </a:lnTo>
                    <a:lnTo>
                      <a:pt x="1615" y="105"/>
                    </a:lnTo>
                    <a:lnTo>
                      <a:pt x="1763" y="83"/>
                    </a:lnTo>
                    <a:lnTo>
                      <a:pt x="1910" y="50"/>
                    </a:lnTo>
                    <a:lnTo>
                      <a:pt x="2056" y="6"/>
                    </a:lnTo>
                    <a:lnTo>
                      <a:pt x="2084" y="2"/>
                    </a:lnTo>
                    <a:lnTo>
                      <a:pt x="2113" y="2"/>
                    </a:lnTo>
                    <a:lnTo>
                      <a:pt x="2139" y="7"/>
                    </a:lnTo>
                    <a:lnTo>
                      <a:pt x="2287" y="50"/>
                    </a:lnTo>
                    <a:lnTo>
                      <a:pt x="2434" y="82"/>
                    </a:lnTo>
                    <a:lnTo>
                      <a:pt x="2582" y="105"/>
                    </a:lnTo>
                    <a:lnTo>
                      <a:pt x="2728" y="118"/>
                    </a:lnTo>
                    <a:lnTo>
                      <a:pt x="2875" y="121"/>
                    </a:lnTo>
                    <a:lnTo>
                      <a:pt x="3022" y="115"/>
                    </a:lnTo>
                    <a:lnTo>
                      <a:pt x="3170" y="101"/>
                    </a:lnTo>
                    <a:lnTo>
                      <a:pt x="3319" y="76"/>
                    </a:lnTo>
                    <a:lnTo>
                      <a:pt x="3466" y="42"/>
                    </a:lnTo>
                    <a:lnTo>
                      <a:pt x="3615" y="0"/>
                    </a:lnTo>
                    <a:close/>
                  </a:path>
                </a:pathLst>
              </a:custGeom>
              <a:grpFill/>
              <a:ln w="28575">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505050"/>
                  </a:solidFill>
                </a:endParaRPr>
              </a:p>
            </p:txBody>
          </p:sp>
        </p:grpSp>
        <p:pic>
          <p:nvPicPr>
            <p:cNvPr id="164" name="Picture 1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9300941" y="4910380"/>
              <a:ext cx="548133" cy="479138"/>
            </a:xfrm>
            <a:prstGeom prst="rect">
              <a:avLst/>
            </a:prstGeom>
          </p:spPr>
        </p:pic>
      </p:grpSp>
    </p:spTree>
    <p:extLst>
      <p:ext uri="{BB962C8B-B14F-4D97-AF65-F5344CB8AC3E}">
        <p14:creationId xmlns:p14="http://schemas.microsoft.com/office/powerpoint/2010/main" val="15326364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p:cTn id="7" dur="500" fill="hold"/>
                                        <p:tgtEl>
                                          <p:spTgt spid="165"/>
                                        </p:tgtEl>
                                        <p:attrNameLst>
                                          <p:attrName>ppt_w</p:attrName>
                                        </p:attrNameLst>
                                      </p:cBhvr>
                                      <p:tavLst>
                                        <p:tav tm="0">
                                          <p:val>
                                            <p:fltVal val="0"/>
                                          </p:val>
                                        </p:tav>
                                        <p:tav tm="100000">
                                          <p:val>
                                            <p:strVal val="#ppt_w"/>
                                          </p:val>
                                        </p:tav>
                                      </p:tavLst>
                                    </p:anim>
                                    <p:anim calcmode="lin" valueType="num">
                                      <p:cBhvr>
                                        <p:cTn id="8" dur="500" fill="hold"/>
                                        <p:tgtEl>
                                          <p:spTgt spid="165"/>
                                        </p:tgtEl>
                                        <p:attrNameLst>
                                          <p:attrName>ppt_h</p:attrName>
                                        </p:attrNameLst>
                                      </p:cBhvr>
                                      <p:tavLst>
                                        <p:tav tm="0">
                                          <p:val>
                                            <p:fltVal val="0"/>
                                          </p:val>
                                        </p:tav>
                                        <p:tav tm="100000">
                                          <p:val>
                                            <p:strVal val="#ppt_h"/>
                                          </p:val>
                                        </p:tav>
                                      </p:tavLst>
                                    </p:anim>
                                    <p:animEffect transition="in" filter="fade">
                                      <p:cBhvr>
                                        <p:cTn id="9"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Scaling</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Manual from portal</a:t>
            </a:r>
            <a:endParaRPr lang="en-US" dirty="0" smtClean="0">
              <a:solidFill>
                <a:schemeClr val="bg2"/>
              </a:solidFill>
              <a:latin typeface="+mj-lt"/>
            </a:endParaRPr>
          </a:p>
          <a:p>
            <a:r>
              <a:rPr lang="en-US"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From command line</a:t>
            </a:r>
            <a:endParaRPr lang="en-US" dirty="0" smtClean="0">
              <a:solidFill>
                <a:schemeClr val="bg1"/>
              </a:solidFill>
              <a:latin typeface="+mj-lt"/>
            </a:endParaRPr>
          </a:p>
          <a:p>
            <a:r>
              <a:rPr lang="en-US"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Via Management APIs &amp; SDKs</a:t>
            </a:r>
            <a:endParaRPr lang="en-US" dirty="0" smtClean="0">
              <a:solidFill>
                <a:schemeClr val="bg1"/>
              </a:solidFill>
              <a:latin typeface="+mj-lt"/>
              <a:sym typeface="Wingdings" panose="05000000000000000000" pitchFamily="2" charset="2"/>
            </a:endParaRPr>
          </a:p>
          <a:p>
            <a:r>
              <a:rPr lang="en-US" dirty="0">
                <a:solidFill>
                  <a:srgbClr val="92D050"/>
                </a:solidFill>
                <a:latin typeface="+mj-lt"/>
                <a:sym typeface="Wingdings" panose="05000000000000000000" pitchFamily="2" charset="2"/>
              </a:rPr>
              <a:t> </a:t>
            </a:r>
            <a:r>
              <a:rPr lang="en-US" altLang="zh-CN" dirty="0" err="1">
                <a:solidFill>
                  <a:schemeClr val="bg1"/>
                </a:solidFill>
                <a:latin typeface="+mj-lt"/>
                <a:sym typeface="Wingdings" panose="05000000000000000000" pitchFamily="2" charset="2"/>
              </a:rPr>
              <a:t>Autoscale</a:t>
            </a:r>
            <a:endParaRPr lang="en-US" dirty="0">
              <a:solidFill>
                <a:schemeClr val="bg1"/>
              </a:solidFill>
              <a:latin typeface="+mj-lt"/>
              <a:sym typeface="Wingdings" panose="05000000000000000000" pitchFamily="2" charset="2"/>
            </a:endParaRPr>
          </a:p>
          <a:p>
            <a:endParaRPr lang="en-US" dirty="0" smtClean="0">
              <a:solidFill>
                <a:schemeClr val="bg1"/>
              </a:solidFill>
              <a:latin typeface="+mj-lt"/>
            </a:endParaRPr>
          </a:p>
        </p:txBody>
      </p:sp>
    </p:spTree>
    <p:extLst>
      <p:ext uri="{BB962C8B-B14F-4D97-AF65-F5344CB8AC3E}">
        <p14:creationId xmlns:p14="http://schemas.microsoft.com/office/powerpoint/2010/main" val="429274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Portal</a:t>
            </a:r>
            <a:endParaRPr lang="en-US" dirty="0"/>
          </a:p>
        </p:txBody>
      </p:sp>
      <p:pic>
        <p:nvPicPr>
          <p:cNvPr id="3" name="Picture 2"/>
          <p:cNvPicPr>
            <a:picLocks noChangeAspect="1"/>
          </p:cNvPicPr>
          <p:nvPr/>
        </p:nvPicPr>
        <p:blipFill>
          <a:blip r:embed="rId3"/>
          <a:stretch>
            <a:fillRect/>
          </a:stretch>
        </p:blipFill>
        <p:spPr>
          <a:xfrm>
            <a:off x="642923" y="1619673"/>
            <a:ext cx="6363027" cy="4330923"/>
          </a:xfrm>
          <a:prstGeom prst="rect">
            <a:avLst/>
          </a:prstGeom>
        </p:spPr>
      </p:pic>
      <p:pic>
        <p:nvPicPr>
          <p:cNvPr id="4" name="Picture 3"/>
          <p:cNvPicPr>
            <a:picLocks noChangeAspect="1"/>
          </p:cNvPicPr>
          <p:nvPr/>
        </p:nvPicPr>
        <p:blipFill>
          <a:blip r:embed="rId4">
            <a:duotone>
              <a:prstClr val="black"/>
              <a:schemeClr val="accent1">
                <a:tint val="45000"/>
                <a:satMod val="400000"/>
              </a:schemeClr>
            </a:duotone>
          </a:blip>
          <a:stretch>
            <a:fillRect/>
          </a:stretch>
        </p:blipFill>
        <p:spPr>
          <a:xfrm>
            <a:off x="7291958" y="3003207"/>
            <a:ext cx="1123499" cy="1026646"/>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9534644" y="2438201"/>
            <a:ext cx="2573937" cy="2352047"/>
          </a:xfrm>
          <a:prstGeom prst="rect">
            <a:avLst/>
          </a:prstGeom>
        </p:spPr>
      </p:pic>
      <p:cxnSp>
        <p:nvCxnSpPr>
          <p:cNvPr id="6" name="Straight Arrow Connector 5"/>
          <p:cNvCxnSpPr/>
          <p:nvPr/>
        </p:nvCxnSpPr>
        <p:spPr>
          <a:xfrm flipV="1">
            <a:off x="8674792" y="3397718"/>
            <a:ext cx="600517" cy="9625"/>
          </a:xfrm>
          <a:prstGeom prst="straightConnector1">
            <a:avLst/>
          </a:prstGeom>
          <a:ln w="57150">
            <a:solidFill>
              <a:srgbClr val="75E6FF"/>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085866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Command Line</a:t>
            </a:r>
            <a:endParaRPr lang="en-US" dirty="0"/>
          </a:p>
        </p:txBody>
      </p:sp>
      <p:pic>
        <p:nvPicPr>
          <p:cNvPr id="3" name="Picture 2"/>
          <p:cNvPicPr>
            <a:picLocks noChangeAspect="1"/>
          </p:cNvPicPr>
          <p:nvPr/>
        </p:nvPicPr>
        <p:blipFill>
          <a:blip r:embed="rId3"/>
          <a:stretch>
            <a:fillRect/>
          </a:stretch>
        </p:blipFill>
        <p:spPr>
          <a:xfrm>
            <a:off x="265602" y="1641752"/>
            <a:ext cx="11506791" cy="6096313"/>
          </a:xfrm>
          <a:prstGeom prst="rect">
            <a:avLst/>
          </a:prstGeom>
        </p:spPr>
      </p:pic>
    </p:spTree>
    <p:extLst>
      <p:ext uri="{BB962C8B-B14F-4D97-AF65-F5344CB8AC3E}">
        <p14:creationId xmlns:p14="http://schemas.microsoft.com/office/powerpoint/2010/main" val="6754440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 APIs &amp; SDKs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87202"/>
              </p:ext>
            </p:extLst>
          </p:nvPr>
        </p:nvGraphicFramePr>
        <p:xfrm>
          <a:off x="662517" y="2559685"/>
          <a:ext cx="11080750" cy="1280160"/>
        </p:xfrm>
        <a:graphic>
          <a:graphicData uri="http://schemas.openxmlformats.org/drawingml/2006/table">
            <a:tbl>
              <a:tblPr/>
              <a:tblGrid>
                <a:gridCol w="1480079">
                  <a:extLst>
                    <a:ext uri="{9D8B030D-6E8A-4147-A177-3AD203B41FA5}">
                      <a16:colId xmlns:a16="http://schemas.microsoft.com/office/drawing/2014/main" xmlns="" val="3359282789"/>
                    </a:ext>
                  </a:extLst>
                </a:gridCol>
                <a:gridCol w="9600671">
                  <a:extLst>
                    <a:ext uri="{9D8B030D-6E8A-4147-A177-3AD203B41FA5}">
                      <a16:colId xmlns:a16="http://schemas.microsoft.com/office/drawing/2014/main" xmlns="" val="3823199311"/>
                    </a:ext>
                  </a:extLst>
                </a:gridCol>
              </a:tblGrid>
              <a:tr h="0">
                <a:tc>
                  <a:txBody>
                    <a:bodyPr/>
                    <a:lstStyle/>
                    <a:p>
                      <a:r>
                        <a:rPr lang="en-US" b="1" dirty="0">
                          <a:solidFill>
                            <a:schemeClr val="bg1"/>
                          </a:solidFill>
                        </a:rPr>
                        <a:t>Method </a:t>
                      </a:r>
                    </a:p>
                  </a:txBody>
                  <a:tcPr anchor="ctr">
                    <a:lnL>
                      <a:noFill/>
                    </a:lnL>
                    <a:lnR>
                      <a:noFill/>
                    </a:lnR>
                    <a:lnT>
                      <a:noFill/>
                    </a:lnT>
                    <a:lnB>
                      <a:noFill/>
                    </a:lnB>
                  </a:tcPr>
                </a:tc>
                <a:tc>
                  <a:txBody>
                    <a:bodyPr/>
                    <a:lstStyle/>
                    <a:p>
                      <a:r>
                        <a:rPr lang="en-US" b="1" dirty="0">
                          <a:solidFill>
                            <a:schemeClr val="bg1"/>
                          </a:solidFill>
                        </a:rPr>
                        <a:t>Request URI </a:t>
                      </a:r>
                    </a:p>
                  </a:txBody>
                  <a:tcPr anchor="ctr">
                    <a:lnL>
                      <a:noFill/>
                    </a:lnL>
                    <a:lnR>
                      <a:noFill/>
                    </a:lnR>
                    <a:lnT>
                      <a:noFill/>
                    </a:lnT>
                    <a:lnB>
                      <a:noFill/>
                    </a:lnB>
                  </a:tcPr>
                </a:tc>
                <a:extLst>
                  <a:ext uri="{0D108BD9-81ED-4DB2-BD59-A6C34878D82A}">
                    <a16:rowId xmlns:a16="http://schemas.microsoft.com/office/drawing/2014/main" xmlns="" val="825669567"/>
                  </a:ext>
                </a:extLst>
              </a:tr>
              <a:tr h="0">
                <a:tc>
                  <a:txBody>
                    <a:bodyPr/>
                    <a:lstStyle/>
                    <a:p>
                      <a:r>
                        <a:rPr lang="en-US" dirty="0">
                          <a:solidFill>
                            <a:schemeClr val="bg1"/>
                          </a:solidFill>
                        </a:rPr>
                        <a:t>PUT</a:t>
                      </a:r>
                    </a:p>
                  </a:txBody>
                  <a:tcPr anchor="ctr">
                    <a:lnL>
                      <a:noFill/>
                    </a:lnL>
                    <a:lnR>
                      <a:noFill/>
                    </a:lnR>
                    <a:lnT>
                      <a:noFill/>
                    </a:lnT>
                    <a:lnB>
                      <a:noFill/>
                    </a:lnB>
                  </a:tcPr>
                </a:tc>
                <a:tc>
                  <a:txBody>
                    <a:bodyPr/>
                    <a:lstStyle/>
                    <a:p>
                      <a:r>
                        <a:rPr lang="en-US" dirty="0">
                          <a:solidFill>
                            <a:schemeClr val="bg1"/>
                          </a:solidFill>
                        </a:rPr>
                        <a:t>https://management.core.windows.net/&lt;subscription-id&gt;/services/hostedservices/&lt;cloudservice-name&gt;/deployments/&lt;deployment-name&gt;/roles/&lt;role-name&gt; </a:t>
                      </a:r>
                    </a:p>
                  </a:txBody>
                  <a:tcPr anchor="ctr">
                    <a:lnL>
                      <a:noFill/>
                    </a:lnL>
                    <a:lnR>
                      <a:noFill/>
                    </a:lnR>
                    <a:lnT>
                      <a:noFill/>
                    </a:lnT>
                    <a:lnB>
                      <a:noFill/>
                    </a:lnB>
                  </a:tcPr>
                </a:tc>
                <a:extLst>
                  <a:ext uri="{0D108BD9-81ED-4DB2-BD59-A6C34878D82A}">
                    <a16:rowId xmlns:a16="http://schemas.microsoft.com/office/drawing/2014/main" xmlns="" val="1544059432"/>
                  </a:ext>
                </a:extLst>
              </a:tr>
            </a:tbl>
          </a:graphicData>
        </a:graphic>
      </p:graphicFrame>
      <p:sp>
        <p:nvSpPr>
          <p:cNvPr id="7" name="Rectangle 6"/>
          <p:cNvSpPr/>
          <p:nvPr/>
        </p:nvSpPr>
        <p:spPr>
          <a:xfrm>
            <a:off x="493065" y="1928969"/>
            <a:ext cx="6096000" cy="523220"/>
          </a:xfrm>
          <a:prstGeom prst="rect">
            <a:avLst/>
          </a:prstGeom>
        </p:spPr>
        <p:txBody>
          <a:bodyPr>
            <a:spAutoFit/>
          </a:bodyPr>
          <a:lstStyle/>
          <a:p>
            <a:r>
              <a:rPr lang="en-US" sz="2800" dirty="0" smtClean="0">
                <a:solidFill>
                  <a:schemeClr val="bg1"/>
                </a:solidFill>
              </a:rPr>
              <a:t>HTTP Service Management API</a:t>
            </a:r>
            <a:endParaRPr lang="en-US" sz="2800" dirty="0">
              <a:solidFill>
                <a:schemeClr val="bg1"/>
              </a:solidFill>
            </a:endParaRPr>
          </a:p>
        </p:txBody>
      </p:sp>
      <p:sp>
        <p:nvSpPr>
          <p:cNvPr id="8" name="Rectangle 7"/>
          <p:cNvSpPr/>
          <p:nvPr/>
        </p:nvSpPr>
        <p:spPr>
          <a:xfrm>
            <a:off x="560797" y="4579036"/>
            <a:ext cx="12630269" cy="523220"/>
          </a:xfrm>
          <a:prstGeom prst="rect">
            <a:avLst/>
          </a:prstGeom>
        </p:spPr>
        <p:txBody>
          <a:bodyPr wrap="square">
            <a:spAutoFit/>
          </a:bodyPr>
          <a:lstStyle/>
          <a:p>
            <a:r>
              <a:rPr lang="en-US" sz="2800" dirty="0" smtClean="0">
                <a:solidFill>
                  <a:schemeClr val="bg1"/>
                </a:solidFill>
              </a:rPr>
              <a:t>Service Management SDKs for .NET, PHP, Ruby, Python, Java, Go &amp; more</a:t>
            </a:r>
            <a:endParaRPr lang="en-US" sz="2800" dirty="0">
              <a:solidFill>
                <a:schemeClr val="bg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205726822"/>
              </p:ext>
            </p:extLst>
          </p:nvPr>
        </p:nvGraphicFramePr>
        <p:xfrm>
          <a:off x="662517" y="5225367"/>
          <a:ext cx="7277100" cy="1320800"/>
        </p:xfrm>
        <a:graphic>
          <a:graphicData uri="http://schemas.openxmlformats.org/presentationml/2006/ole">
            <mc:AlternateContent xmlns:mc="http://schemas.openxmlformats.org/markup-compatibility/2006">
              <mc:Choice xmlns:v="urn:schemas-microsoft-com:vml" Requires="v">
                <p:oleObj spid="_x0000_s1103" name="Image" r:id="rId4" imgW="7277400" imgH="1320840" progId="Photoshop.Image.15">
                  <p:embed/>
                </p:oleObj>
              </mc:Choice>
              <mc:Fallback>
                <p:oleObj name="Image" r:id="rId4" imgW="7277400" imgH="1320840" progId="Photoshop.Image.15">
                  <p:embed/>
                  <p:pic>
                    <p:nvPicPr>
                      <p:cNvPr id="0" name=""/>
                      <p:cNvPicPr/>
                      <p:nvPr/>
                    </p:nvPicPr>
                    <p:blipFill>
                      <a:blip r:embed="rId5"/>
                      <a:stretch>
                        <a:fillRect/>
                      </a:stretch>
                    </p:blipFill>
                    <p:spPr>
                      <a:xfrm>
                        <a:off x="662517" y="5225367"/>
                        <a:ext cx="7277100" cy="1320800"/>
                      </a:xfrm>
                      <a:prstGeom prst="rect">
                        <a:avLst/>
                      </a:prstGeom>
                    </p:spPr>
                  </p:pic>
                </p:oleObj>
              </mc:Fallback>
            </mc:AlternateContent>
          </a:graphicData>
        </a:graphic>
      </p:graphicFrame>
    </p:spTree>
    <p:extLst>
      <p:ext uri="{BB962C8B-B14F-4D97-AF65-F5344CB8AC3E}">
        <p14:creationId xmlns:p14="http://schemas.microsoft.com/office/powerpoint/2010/main" val="1381271410"/>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Scale</a:t>
            </a:r>
            <a:endParaRPr lang="en-US" dirty="0"/>
          </a:p>
        </p:txBody>
      </p:sp>
      <p:sp>
        <p:nvSpPr>
          <p:cNvPr id="3" name="TextBox 2"/>
          <p:cNvSpPr txBox="1"/>
          <p:nvPr/>
        </p:nvSpPr>
        <p:spPr>
          <a:xfrm>
            <a:off x="560798" y="1763485"/>
            <a:ext cx="11539826" cy="4031873"/>
          </a:xfrm>
          <a:prstGeom prst="rect">
            <a:avLst/>
          </a:prstGeom>
          <a:noFill/>
        </p:spPr>
        <p:txBody>
          <a:bodyPr wrap="none" rtlCol="0">
            <a:spAutoFit/>
          </a:bodyPr>
          <a:lstStyle/>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Doesn’t auto scale size but rather # of instances</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Turns existing instances on/off as configured</a:t>
            </a: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Why is that good? You don’t pay when </a:t>
            </a:r>
            <a:r>
              <a:rPr lang="en-US" sz="4000" dirty="0" err="1" smtClean="0">
                <a:solidFill>
                  <a:schemeClr val="bg1"/>
                </a:solidFill>
              </a:rPr>
              <a:t>stoppe</a:t>
            </a:r>
            <a:endParaRPr lang="en-US" sz="4000" dirty="0">
              <a:solidFill>
                <a:schemeClr val="bg1"/>
              </a:solidFill>
            </a:endParaRP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Scale either by metric or by schedule</a:t>
            </a:r>
          </a:p>
          <a:p>
            <a:pPr marL="571500" indent="-571500">
              <a:lnSpc>
                <a:spcPct val="90000"/>
              </a:lnSpc>
              <a:spcBef>
                <a:spcPct val="20000"/>
              </a:spcBef>
              <a:buSzPct val="80000"/>
              <a:buFont typeface="Arial" panose="020B0604020202020204" pitchFamily="34" charset="0"/>
              <a:buChar char="•"/>
            </a:pPr>
            <a:r>
              <a:rPr lang="en-US" sz="4000" dirty="0" smtClean="0">
                <a:solidFill>
                  <a:schemeClr val="bg1"/>
                </a:solidFill>
              </a:rPr>
              <a:t>Configure how quickly or slowly to scale</a:t>
            </a:r>
          </a:p>
          <a:p>
            <a:pPr marL="571500" indent="-571500">
              <a:lnSpc>
                <a:spcPct val="90000"/>
              </a:lnSpc>
              <a:spcBef>
                <a:spcPct val="20000"/>
              </a:spcBef>
              <a:buSzPct val="80000"/>
              <a:buFont typeface="Arial" panose="020B0604020202020204" pitchFamily="34" charset="0"/>
              <a:buChar char="•"/>
            </a:pPr>
            <a:r>
              <a:rPr lang="en-US" sz="4000" dirty="0" err="1" smtClean="0">
                <a:solidFill>
                  <a:schemeClr val="bg1"/>
                </a:solidFill>
              </a:rPr>
              <a:t>Autoscale</a:t>
            </a:r>
            <a:r>
              <a:rPr lang="en-US" sz="4000" dirty="0" smtClean="0">
                <a:solidFill>
                  <a:schemeClr val="bg1"/>
                </a:solidFill>
              </a:rPr>
              <a:t> is configured per cloud service</a:t>
            </a:r>
          </a:p>
        </p:txBody>
      </p:sp>
    </p:spTree>
    <p:extLst>
      <p:ext uri="{BB962C8B-B14F-4D97-AF65-F5344CB8AC3E}">
        <p14:creationId xmlns:p14="http://schemas.microsoft.com/office/powerpoint/2010/main" val="131888754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Configuring </a:t>
            </a:r>
            <a:r>
              <a:rPr lang="en-US" dirty="0" err="1" smtClean="0"/>
              <a:t>Autoscale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 </a:t>
            </a:r>
            <a:r>
              <a:rPr lang="en-US" sz="4400" dirty="0" err="1" smtClean="0">
                <a:latin typeface="+mj-lt"/>
              </a:rPr>
              <a:t>autoscaling</a:t>
            </a:r>
            <a:r>
              <a:rPr lang="en-US" sz="4400" dirty="0" smtClean="0">
                <a:latin typeface="+mj-lt"/>
              </a:rPr>
              <a:t> using Azure portal</a:t>
            </a:r>
            <a:endParaRPr lang="en-US" sz="4400" dirty="0">
              <a:latin typeface="+mj-lt"/>
            </a:endParaRPr>
          </a:p>
        </p:txBody>
      </p:sp>
    </p:spTree>
    <p:extLst>
      <p:ext uri="{BB962C8B-B14F-4D97-AF65-F5344CB8AC3E}">
        <p14:creationId xmlns:p14="http://schemas.microsoft.com/office/powerpoint/2010/main" val="169593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50</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51</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err="1" smtClean="0">
                <a:solidFill>
                  <a:schemeClr val="bg1"/>
                </a:solidFill>
              </a:rPr>
              <a:t>Docker</a:t>
            </a:r>
            <a:endParaRPr lang="en-US" sz="13800" dirty="0">
              <a:solidFill>
                <a:schemeClr val="bg1"/>
              </a:solidFill>
            </a:endParaRPr>
          </a:p>
        </p:txBody>
      </p:sp>
    </p:spTree>
    <p:extLst>
      <p:ext uri="{BB962C8B-B14F-4D97-AF65-F5344CB8AC3E}">
        <p14:creationId xmlns:p14="http://schemas.microsoft.com/office/powerpoint/2010/main" val="3337912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err="1" smtClean="0">
                <a:solidFill>
                  <a:schemeClr val="bg2"/>
                </a:solidFill>
              </a:rPr>
              <a:t>Docker</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What is </a:t>
            </a:r>
            <a:r>
              <a:rPr lang="en-US" dirty="0" err="1">
                <a:solidFill>
                  <a:schemeClr val="bg2"/>
                </a:solidFill>
                <a:latin typeface="+mj-lt"/>
                <a:sym typeface="Wingdings" panose="05000000000000000000" pitchFamily="2" charset="2"/>
              </a:rPr>
              <a:t>D</a:t>
            </a:r>
            <a:r>
              <a:rPr lang="en-US" dirty="0" err="1" smtClean="0">
                <a:solidFill>
                  <a:schemeClr val="bg2"/>
                </a:solidFill>
                <a:latin typeface="+mj-lt"/>
                <a:sym typeface="Wingdings" panose="05000000000000000000" pitchFamily="2" charset="2"/>
              </a:rPr>
              <a:t>ocker</a:t>
            </a:r>
            <a:r>
              <a:rPr lang="en-US" dirty="0" smtClean="0">
                <a:solidFill>
                  <a:schemeClr val="bg2"/>
                </a:solidFill>
                <a:latin typeface="+mj-lt"/>
                <a:sym typeface="Wingdings" panose="05000000000000000000" pitchFamily="2" charset="2"/>
              </a:rPr>
              <a:t>?</a:t>
            </a:r>
            <a:endParaRPr lang="en-US" dirty="0" smtClean="0">
              <a:solidFill>
                <a:schemeClr val="bg2"/>
              </a:solidFill>
              <a:latin typeface="+mj-lt"/>
            </a:endParaRPr>
          </a:p>
          <a:p>
            <a:r>
              <a:rPr lang="en-US" dirty="0" smtClean="0">
                <a:solidFill>
                  <a:srgbClr val="92D050"/>
                </a:solidFill>
                <a:latin typeface="+mj-lt"/>
                <a:sym typeface="Wingdings" panose="05000000000000000000" pitchFamily="2" charset="2"/>
              </a:rPr>
              <a:t> </a:t>
            </a:r>
            <a:r>
              <a:rPr lang="en-US" dirty="0" err="1" smtClean="0">
                <a:solidFill>
                  <a:schemeClr val="bg1"/>
                </a:solidFill>
                <a:latin typeface="+mj-lt"/>
                <a:sym typeface="Wingdings" panose="05000000000000000000" pitchFamily="2" charset="2"/>
              </a:rPr>
              <a:t>Docker</a:t>
            </a:r>
            <a:r>
              <a:rPr lang="en-US" dirty="0" smtClean="0">
                <a:solidFill>
                  <a:schemeClr val="bg1"/>
                </a:solidFill>
                <a:latin typeface="+mj-lt"/>
                <a:sym typeface="Wingdings" panose="05000000000000000000" pitchFamily="2" charset="2"/>
              </a:rPr>
              <a:t> architecture, Hub, Compose</a:t>
            </a:r>
            <a:endParaRPr lang="en-US" dirty="0" smtClean="0">
              <a:solidFill>
                <a:schemeClr val="bg1"/>
              </a:solidFill>
              <a:latin typeface="+mj-lt"/>
            </a:endParaRPr>
          </a:p>
          <a:p>
            <a:r>
              <a:rPr lang="en-US"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Creating a LAMP stack with </a:t>
            </a:r>
            <a:r>
              <a:rPr lang="en-US" dirty="0" err="1" smtClean="0">
                <a:solidFill>
                  <a:schemeClr val="bg1"/>
                </a:solidFill>
                <a:latin typeface="+mj-lt"/>
                <a:sym typeface="Wingdings" panose="05000000000000000000" pitchFamily="2" charset="2"/>
              </a:rPr>
              <a:t>Docker</a:t>
            </a:r>
            <a:endParaRPr lang="en-US" dirty="0" smtClean="0">
              <a:solidFill>
                <a:schemeClr val="bg1"/>
              </a:solidFill>
              <a:latin typeface="+mj-lt"/>
              <a:sym typeface="Wingdings" panose="05000000000000000000" pitchFamily="2" charset="2"/>
            </a:endParaRPr>
          </a:p>
          <a:p>
            <a:r>
              <a:rPr lang="en-US" dirty="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Deploying </a:t>
            </a:r>
            <a:r>
              <a:rPr lang="en-US" dirty="0" err="1" smtClean="0">
                <a:solidFill>
                  <a:schemeClr val="bg1"/>
                </a:solidFill>
                <a:latin typeface="+mj-lt"/>
                <a:sym typeface="Wingdings" panose="05000000000000000000" pitchFamily="2" charset="2"/>
              </a:rPr>
              <a:t>Docker</a:t>
            </a:r>
            <a:r>
              <a:rPr lang="en-US" dirty="0" smtClean="0">
                <a:solidFill>
                  <a:schemeClr val="bg1"/>
                </a:solidFill>
                <a:latin typeface="+mj-lt"/>
                <a:sym typeface="Wingdings" panose="05000000000000000000" pitchFamily="2" charset="2"/>
              </a:rPr>
              <a:t> containers to Azure</a:t>
            </a:r>
            <a:endParaRPr lang="en-US" dirty="0">
              <a:solidFill>
                <a:schemeClr val="bg1"/>
              </a:solidFill>
              <a:latin typeface="+mj-lt"/>
              <a:sym typeface="Wingdings" panose="05000000000000000000" pitchFamily="2" charset="2"/>
            </a:endParaRPr>
          </a:p>
          <a:p>
            <a:endParaRPr lang="en-US" dirty="0" smtClean="0">
              <a:solidFill>
                <a:schemeClr val="bg1"/>
              </a:solidFill>
              <a:latin typeface="+mj-lt"/>
            </a:endParaRPr>
          </a:p>
        </p:txBody>
      </p:sp>
    </p:spTree>
    <p:extLst>
      <p:ext uri="{BB962C8B-B14F-4D97-AF65-F5344CB8AC3E}">
        <p14:creationId xmlns:p14="http://schemas.microsoft.com/office/powerpoint/2010/main" val="363184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Docker</a:t>
            </a:r>
            <a:r>
              <a:rPr lang="en-US" dirty="0" smtClean="0"/>
              <a:t>?</a:t>
            </a:r>
            <a:endParaRPr lang="en-US" dirty="0"/>
          </a:p>
        </p:txBody>
      </p:sp>
      <p:sp>
        <p:nvSpPr>
          <p:cNvPr id="3" name="Content Placeholder 2"/>
          <p:cNvSpPr>
            <a:spLocks noGrp="1"/>
          </p:cNvSpPr>
          <p:nvPr>
            <p:ph idx="1"/>
          </p:nvPr>
        </p:nvSpPr>
        <p:spPr/>
        <p:txBody>
          <a:bodyPr>
            <a:noAutofit/>
          </a:bodyPr>
          <a:lstStyle/>
          <a:p>
            <a:r>
              <a:rPr lang="en-US" sz="2800" dirty="0" err="1" smtClean="0"/>
              <a:t>Docker</a:t>
            </a:r>
            <a:r>
              <a:rPr lang="en-US" sz="2800" dirty="0" smtClean="0"/>
              <a:t> is a platform for developers and </a:t>
            </a:r>
            <a:r>
              <a:rPr lang="en-US" sz="2800" dirty="0" err="1" smtClean="0"/>
              <a:t>sysadmins</a:t>
            </a:r>
            <a:r>
              <a:rPr lang="en-US" sz="2800" dirty="0" smtClean="0"/>
              <a:t> to develop, ship and run applications in containers.</a:t>
            </a:r>
          </a:p>
          <a:p>
            <a:pPr marL="457200" lvl="1" indent="0">
              <a:buNone/>
            </a:pPr>
            <a:r>
              <a:rPr lang="en-US" sz="2400" dirty="0" smtClean="0"/>
              <a:t>Containers are essentially lightweight and fast </a:t>
            </a:r>
            <a:r>
              <a:rPr lang="en-US" sz="2400" dirty="0"/>
              <a:t>V</a:t>
            </a:r>
            <a:r>
              <a:rPr lang="en-US" sz="2400" dirty="0" smtClean="0"/>
              <a:t>irtual </a:t>
            </a:r>
            <a:r>
              <a:rPr lang="en-US" sz="2400" dirty="0"/>
              <a:t>M</a:t>
            </a:r>
            <a:r>
              <a:rPr lang="en-US" sz="2400" dirty="0" smtClean="0"/>
              <a:t>achines.</a:t>
            </a:r>
            <a:r>
              <a:rPr lang="en-US" sz="2400" dirty="0" smtClean="0"/>
              <a:t> You can deploy containers anywhere, including desktops, physical servers, virtual machines and on multiple different platforms.</a:t>
            </a:r>
          </a:p>
          <a:p>
            <a:r>
              <a:rPr lang="en-US" sz="2800" dirty="0" err="1" smtClean="0"/>
              <a:t>Docker</a:t>
            </a:r>
            <a:r>
              <a:rPr lang="en-US" sz="2800" dirty="0" smtClean="0"/>
              <a:t> allows you to assemble applications from components. In the </a:t>
            </a:r>
            <a:r>
              <a:rPr lang="en-US" sz="2800" dirty="0" err="1" smtClean="0"/>
              <a:t>Docker</a:t>
            </a:r>
            <a:r>
              <a:rPr lang="en-US" sz="2800" dirty="0" smtClean="0"/>
              <a:t> Hub. </a:t>
            </a:r>
          </a:p>
          <a:p>
            <a:r>
              <a:rPr lang="en-US" sz="2800" dirty="0" err="1" smtClean="0"/>
              <a:t>Docker</a:t>
            </a:r>
            <a:r>
              <a:rPr lang="en-US" sz="2800" dirty="0" smtClean="0"/>
              <a:t> allows developers to replicate their local infrastructure on the server and helps </a:t>
            </a:r>
            <a:r>
              <a:rPr lang="en-US" sz="2800" dirty="0" err="1" smtClean="0"/>
              <a:t>sysadmins</a:t>
            </a:r>
            <a:r>
              <a:rPr lang="en-US" sz="2800" dirty="0" smtClean="0"/>
              <a:t> understand how developers are building their applications. </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55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2290090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Architecture</a:t>
            </a:r>
            <a:endParaRPr lang="en-US" dirty="0"/>
          </a:p>
        </p:txBody>
      </p:sp>
      <p:sp>
        <p:nvSpPr>
          <p:cNvPr id="3" name="Content Placeholder 2"/>
          <p:cNvSpPr>
            <a:spLocks noGrp="1"/>
          </p:cNvSpPr>
          <p:nvPr>
            <p:ph idx="1"/>
          </p:nvPr>
        </p:nvSpPr>
        <p:spPr/>
        <p:txBody>
          <a:bodyPr>
            <a:noAutofit/>
          </a:bodyPr>
          <a:lstStyle/>
          <a:p>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56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5" name="Picture 4"/>
          <p:cNvPicPr>
            <a:picLocks noChangeAspect="1"/>
          </p:cNvPicPr>
          <p:nvPr/>
        </p:nvPicPr>
        <p:blipFill>
          <a:blip r:embed="rId3"/>
          <a:stretch>
            <a:fillRect/>
          </a:stretch>
        </p:blipFill>
        <p:spPr>
          <a:xfrm>
            <a:off x="3569901" y="1209622"/>
            <a:ext cx="5061616" cy="4966114"/>
          </a:xfrm>
          <a:prstGeom prst="rect">
            <a:avLst/>
          </a:prstGeom>
        </p:spPr>
      </p:pic>
    </p:spTree>
    <p:extLst>
      <p:ext uri="{BB962C8B-B14F-4D97-AF65-F5344CB8AC3E}">
        <p14:creationId xmlns:p14="http://schemas.microsoft.com/office/powerpoint/2010/main" val="3359166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dirty="0" smtClean="0"/>
              <a:t>Creating a LAMP Stack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Creating a </a:t>
            </a:r>
            <a:r>
              <a:rPr lang="en-US" sz="4400" dirty="0" err="1" smtClean="0">
                <a:latin typeface="+mj-lt"/>
              </a:rPr>
              <a:t>Docker</a:t>
            </a:r>
            <a:r>
              <a:rPr lang="en-US" sz="4400" dirty="0" smtClean="0">
                <a:latin typeface="+mj-lt"/>
              </a:rPr>
              <a:t> image for a LAMP Stack.</a:t>
            </a:r>
            <a:endParaRPr lang="en-US" sz="4400" dirty="0">
              <a:latin typeface="+mj-lt"/>
            </a:endParaRPr>
          </a:p>
        </p:txBody>
      </p:sp>
    </p:spTree>
    <p:extLst>
      <p:ext uri="{BB962C8B-B14F-4D97-AF65-F5344CB8AC3E}">
        <p14:creationId xmlns:p14="http://schemas.microsoft.com/office/powerpoint/2010/main" val="2188237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But wait, there’s more!</a:t>
            </a:r>
            <a:endParaRPr lang="en-US" sz="8800" dirty="0"/>
          </a:p>
        </p:txBody>
      </p:sp>
    </p:spTree>
    <p:extLst>
      <p:ext uri="{BB962C8B-B14F-4D97-AF65-F5344CB8AC3E}">
        <p14:creationId xmlns:p14="http://schemas.microsoft.com/office/powerpoint/2010/main" val="11872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95" y="135822"/>
            <a:ext cx="10986231" cy="825787"/>
          </a:xfrm>
        </p:spPr>
        <p:txBody>
          <a:bodyPr>
            <a:normAutofit fontScale="90000"/>
          </a:bodyPr>
          <a:lstStyle/>
          <a:p>
            <a:r>
              <a:rPr lang="en-US" dirty="0" smtClean="0">
                <a:solidFill>
                  <a:schemeClr val="bg1"/>
                </a:solidFill>
              </a:rPr>
              <a:t>Microsoft Azure Services</a:t>
            </a:r>
            <a:r>
              <a:rPr lang="en-US" dirty="0">
                <a:solidFill>
                  <a:schemeClr val="bg1"/>
                </a:solidFill>
              </a:rPr>
              <a:t/>
            </a:r>
            <a:br>
              <a:rPr lang="en-US" dirty="0">
                <a:solidFill>
                  <a:schemeClr val="bg1"/>
                </a:solidFill>
              </a:rPr>
            </a:br>
            <a:endParaRPr lang="en-US" dirty="0">
              <a:solidFill>
                <a:schemeClr val="bg1"/>
              </a:solidFill>
            </a:endParaRPr>
          </a:p>
        </p:txBody>
      </p:sp>
      <p:sp>
        <p:nvSpPr>
          <p:cNvPr id="156" name="Rectangle 155"/>
          <p:cNvSpPr/>
          <p:nvPr/>
        </p:nvSpPr>
        <p:spPr>
          <a:xfrm>
            <a:off x="6914688" y="4257185"/>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sp>
        <p:nvSpPr>
          <p:cNvPr id="157" name="Rectangle 156"/>
          <p:cNvSpPr/>
          <p:nvPr/>
        </p:nvSpPr>
        <p:spPr>
          <a:xfrm>
            <a:off x="6922094" y="4343059"/>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bg1"/>
              </a:solidFill>
            </a:endParaRPr>
          </a:p>
        </p:txBody>
      </p:sp>
      <p:grpSp>
        <p:nvGrpSpPr>
          <p:cNvPr id="225" name="Group 224"/>
          <p:cNvGrpSpPr/>
          <p:nvPr/>
        </p:nvGrpSpPr>
        <p:grpSpPr>
          <a:xfrm>
            <a:off x="250859" y="1664314"/>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Multifactor</a:t>
                  </a:r>
                </a:p>
                <a:p>
                  <a:r>
                    <a:rPr lang="en-US" sz="1100" dirty="0">
                      <a:solidFill>
                        <a:schemeClr val="bg1"/>
                      </a:solidFill>
                      <a:latin typeface="Segoe UI" panose="020B0502040204020203" pitchFamily="34" charset="0"/>
                      <a:cs typeface="Segoe UI" panose="020B0502040204020203" pitchFamily="34" charset="0"/>
                    </a:rPr>
                    <a:t>Authentication</a:t>
                  </a:r>
                </a:p>
              </p:txBody>
            </p:sp>
            <p:pic>
              <p:nvPicPr>
                <p:cNvPr id="201" name="Picture 3"/>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Access Control</a:t>
              </a:r>
            </a:p>
            <a:p>
              <a:r>
                <a:rPr lang="en-US" sz="1100" b="1" dirty="0">
                  <a:solidFill>
                    <a:schemeClr val="bg1"/>
                  </a:solidFill>
                  <a:latin typeface="Segoe UI" panose="020B0502040204020203" pitchFamily="34" charset="0"/>
                  <a:cs typeface="Segoe UI" panose="020B0502040204020203" pitchFamily="34" charset="0"/>
                </a:rPr>
                <a:t>Layer</a:t>
              </a:r>
            </a:p>
            <a:p>
              <a:endParaRPr lang="en-US" sz="1100" b="1" dirty="0">
                <a:solidFill>
                  <a:schemeClr val="bg1"/>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5024" y="2959432"/>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Integration </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88603"/>
              <a:chOff x="971070" y="3609563"/>
              <a:chExt cx="6439662" cy="788603"/>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Service Bus</a:t>
                  </a:r>
                </a:p>
              </p:txBody>
            </p:sp>
            <p:pic>
              <p:nvPicPr>
                <p:cNvPr id="196" name="Picture 8"/>
                <p:cNvPicPr>
                  <a:picLocks noChangeAspect="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6">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BizTalk Services</a:t>
                  </a:r>
                </a:p>
              </p:txBody>
            </p:sp>
            <p:pic>
              <p:nvPicPr>
                <p:cNvPr id="203" name="Picture 2"/>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Traffic Manager</a:t>
                  </a:r>
                </a:p>
              </p:txBody>
            </p:sp>
            <p:pic>
              <p:nvPicPr>
                <p:cNvPr id="204" name="Picture 26"/>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Virtual Networks</a:t>
                  </a:r>
                </a:p>
              </p:txBody>
            </p:sp>
            <p:pic>
              <p:nvPicPr>
                <p:cNvPr id="205" name="Picture 17"/>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80717"/>
                <a:chOff x="6440376" y="3609253"/>
                <a:chExt cx="970356" cy="780717"/>
              </a:xfrm>
            </p:grpSpPr>
            <p:sp>
              <p:nvSpPr>
                <p:cNvPr id="172" name="Rectangle 171"/>
                <p:cNvSpPr/>
                <p:nvPr/>
              </p:nvSpPr>
              <p:spPr>
                <a:xfrm>
                  <a:off x="6440376" y="3613349"/>
                  <a:ext cx="970356" cy="77662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Express Route</a:t>
                  </a:r>
                </a:p>
              </p:txBody>
            </p:sp>
            <p:pic>
              <p:nvPicPr>
                <p:cNvPr id="206" name="Picture 1"/>
                <p:cNvPicPr>
                  <a:picLocks noChangeAspect="1"/>
                </p:cNvPicPr>
                <p:nvPr/>
              </p:nvPicPr>
              <p:blipFill>
                <a:blip r:embed="rId10" cstate="print">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5024" y="4067047"/>
            <a:ext cx="10555080" cy="949052"/>
            <a:chOff x="253436" y="4673444"/>
            <a:chExt cx="10555080" cy="949052"/>
          </a:xfrm>
          <a:solidFill>
            <a:srgbClr val="0075C9"/>
          </a:solidFill>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chemeClr val="bg1"/>
                  </a:solidFill>
                  <a:latin typeface="Segoe UI" panose="020B0502040204020203" pitchFamily="34" charset="0"/>
                  <a:cs typeface="Segoe UI" panose="020B0502040204020203" pitchFamily="34" charset="0"/>
                </a:rPr>
                <a:t>Application</a:t>
              </a:r>
            </a:p>
            <a:p>
              <a:r>
                <a:rPr lang="en-US" sz="1100" b="1" dirty="0">
                  <a:solidFill>
                    <a:schemeClr val="bg1"/>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a:grpFill/>
          </p:grpSpPr>
          <p:grpSp>
            <p:nvGrpSpPr>
              <p:cNvPr id="215" name="Group 214"/>
              <p:cNvGrpSpPr/>
              <p:nvPr/>
            </p:nvGrpSpPr>
            <p:grpSpPr>
              <a:xfrm>
                <a:off x="962247" y="4732622"/>
                <a:ext cx="988002" cy="777240"/>
                <a:chOff x="962247" y="4703208"/>
                <a:chExt cx="988002" cy="750431"/>
              </a:xfrm>
              <a:grpFill/>
            </p:grpSpPr>
            <p:sp>
              <p:nvSpPr>
                <p:cNvPr id="124" name="Rectangle 123"/>
                <p:cNvSpPr/>
                <p:nvPr/>
              </p:nvSpPr>
              <p:spPr>
                <a:xfrm>
                  <a:off x="962247" y="4703208"/>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API Mgmt</a:t>
                  </a:r>
                </a:p>
              </p:txBody>
            </p:sp>
            <p:pic>
              <p:nvPicPr>
                <p:cNvPr id="125" name="Picture 1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a:grpFill/>
              </p:spPr>
            </p:pic>
          </p:grpSp>
          <p:grpSp>
            <p:nvGrpSpPr>
              <p:cNvPr id="213" name="Group 212"/>
              <p:cNvGrpSpPr/>
              <p:nvPr/>
            </p:nvGrpSpPr>
            <p:grpSpPr>
              <a:xfrm>
                <a:off x="3185125" y="4732622"/>
                <a:ext cx="970746" cy="777240"/>
                <a:chOff x="3175957" y="4703208"/>
                <a:chExt cx="970746" cy="750431"/>
              </a:xfrm>
              <a:grpFill/>
            </p:grpSpPr>
            <p:sp>
              <p:nvSpPr>
                <p:cNvPr id="51" name="Rectangle 50"/>
                <p:cNvSpPr/>
                <p:nvPr/>
              </p:nvSpPr>
              <p:spPr>
                <a:xfrm>
                  <a:off x="3175957" y="4703208"/>
                  <a:ext cx="970746"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Websites</a:t>
                  </a:r>
                </a:p>
              </p:txBody>
            </p:sp>
            <p:pic>
              <p:nvPicPr>
                <p:cNvPr id="144" name="Picture 11"/>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a:grpFill/>
            </p:grpSpPr>
            <p:sp>
              <p:nvSpPr>
                <p:cNvPr id="52" name="Rectangle 51"/>
                <p:cNvSpPr/>
                <p:nvPr/>
              </p:nvSpPr>
              <p:spPr>
                <a:xfrm>
                  <a:off x="4405052" y="4777097"/>
                  <a:ext cx="988002"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Cloud Services</a:t>
                  </a:r>
                </a:p>
              </p:txBody>
            </p:sp>
            <p:pic>
              <p:nvPicPr>
                <p:cNvPr id="149" name="Picture 20"/>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a:grpFill/>
            </p:grpSpPr>
            <p:sp>
              <p:nvSpPr>
                <p:cNvPr id="53" name="Rectangle 52"/>
                <p:cNvSpPr/>
                <p:nvPr/>
              </p:nvSpPr>
              <p:spPr>
                <a:xfrm>
                  <a:off x="5497654" y="4777098"/>
                  <a:ext cx="970746" cy="75043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5987463" y="4820389"/>
                  <a:ext cx="442896" cy="4053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a:grpFill/>
            </p:grpSpPr>
            <p:sp>
              <p:nvSpPr>
                <p:cNvPr id="49" name="Rectangle 48"/>
                <p:cNvSpPr/>
                <p:nvPr/>
              </p:nvSpPr>
              <p:spPr>
                <a:xfrm>
                  <a:off x="2068435" y="4688149"/>
                  <a:ext cx="1015690"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Mobile Services</a:t>
                  </a:r>
                </a:p>
              </p:txBody>
            </p:sp>
            <p:pic>
              <p:nvPicPr>
                <p:cNvPr id="171" name="Picture 73"/>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a:grpFill/>
            </p:grpSpPr>
            <p:sp>
              <p:nvSpPr>
                <p:cNvPr id="143" name="Rectangle 142"/>
                <p:cNvSpPr/>
                <p:nvPr/>
              </p:nvSpPr>
              <p:spPr>
                <a:xfrm>
                  <a:off x="6840274"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Media Services</a:t>
                  </a:r>
                </a:p>
              </p:txBody>
            </p:sp>
            <p:pic>
              <p:nvPicPr>
                <p:cNvPr id="198" name="Picture 14"/>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a:grpFill/>
            </p:grpSpPr>
            <p:sp>
              <p:nvSpPr>
                <p:cNvPr id="148" name="Rectangle 147"/>
                <p:cNvSpPr/>
                <p:nvPr/>
              </p:nvSpPr>
              <p:spPr>
                <a:xfrm>
                  <a:off x="7972092" y="4771966"/>
                  <a:ext cx="1030563"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Notification Hubs</a:t>
                  </a:r>
                </a:p>
              </p:txBody>
            </p:sp>
            <p:pic>
              <p:nvPicPr>
                <p:cNvPr id="199" name="Picture 13"/>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a:grpFill/>
            </p:grpSpPr>
            <p:sp>
              <p:nvSpPr>
                <p:cNvPr id="54" name="Rectangle 53"/>
                <p:cNvSpPr/>
                <p:nvPr/>
              </p:nvSpPr>
              <p:spPr>
                <a:xfrm>
                  <a:off x="9109052"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a:grpFill/>
            </p:grpSpPr>
            <p:sp>
              <p:nvSpPr>
                <p:cNvPr id="152" name="Rectangle 151"/>
                <p:cNvSpPr/>
                <p:nvPr/>
              </p:nvSpPr>
              <p:spPr>
                <a:xfrm>
                  <a:off x="10224547" y="4771966"/>
                  <a:ext cx="987605" cy="7504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19">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grpSp>
      <p:grpSp>
        <p:nvGrpSpPr>
          <p:cNvPr id="3" name="Group 2"/>
          <p:cNvGrpSpPr/>
          <p:nvPr/>
        </p:nvGrpSpPr>
        <p:grpSpPr>
          <a:xfrm>
            <a:off x="269071" y="5155430"/>
            <a:ext cx="10549581" cy="1019635"/>
            <a:chOff x="896471" y="5136203"/>
            <a:chExt cx="10549581" cy="1019635"/>
          </a:xfrm>
        </p:grpSpPr>
        <p:grpSp>
          <p:nvGrpSpPr>
            <p:cNvPr id="108" name="Group 107"/>
            <p:cNvGrpSpPr/>
            <p:nvPr/>
          </p:nvGrpSpPr>
          <p:grpSpPr>
            <a:xfrm>
              <a:off x="896471" y="5136203"/>
              <a:ext cx="10549581" cy="1019635"/>
              <a:chOff x="894883" y="5742599"/>
              <a:chExt cx="10549581" cy="1019635"/>
            </a:xfrm>
          </p:grpSpPr>
          <p:sp>
            <p:nvSpPr>
              <p:cNvPr id="123" name="TextBox 122"/>
              <p:cNvSpPr txBox="1"/>
              <p:nvPr/>
            </p:nvSpPr>
            <p:spPr>
              <a:xfrm rot="16200000">
                <a:off x="515836" y="6121646"/>
                <a:ext cx="1019635" cy="261542"/>
              </a:xfrm>
              <a:prstGeom prst="rect">
                <a:avLst/>
              </a:prstGeom>
              <a:noFill/>
            </p:spPr>
            <p:txBody>
              <a:bodyPr wrap="square" rtlCol="0">
                <a:spAutoFit/>
              </a:bodyPr>
              <a:lstStyle/>
              <a:p>
                <a:pPr algn="ctr"/>
                <a:r>
                  <a:rPr lang="en-US" sz="1100" b="1" dirty="0">
                    <a:solidFill>
                      <a:schemeClr val="bg1"/>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1617406" y="5889512"/>
                <a:ext cx="3154896" cy="751724"/>
                <a:chOff x="1491479" y="5889512"/>
                <a:chExt cx="3150465" cy="751724"/>
              </a:xfrm>
            </p:grpSpPr>
            <p:grpSp>
              <p:nvGrpSpPr>
                <p:cNvPr id="31" name="Group 30"/>
                <p:cNvGrpSpPr/>
                <p:nvPr/>
              </p:nvGrpSpPr>
              <p:grpSpPr>
                <a:xfrm>
                  <a:off x="1491479" y="5889512"/>
                  <a:ext cx="987605" cy="750431"/>
                  <a:chOff x="1803104" y="5889512"/>
                  <a:chExt cx="987605" cy="750431"/>
                </a:xfrm>
              </p:grpSpPr>
              <p:sp>
                <p:nvSpPr>
                  <p:cNvPr id="59" name="Rectangle 58"/>
                  <p:cNvSpPr/>
                  <p:nvPr/>
                </p:nvSpPr>
                <p:spPr>
                  <a:xfrm>
                    <a:off x="1803104" y="5889512"/>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2286962"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59897" y="5889512"/>
                  <a:ext cx="1004290" cy="750431"/>
                  <a:chOff x="2913076" y="5889512"/>
                  <a:chExt cx="1004290" cy="750431"/>
                </a:xfrm>
              </p:grpSpPr>
              <p:sp>
                <p:nvSpPr>
                  <p:cNvPr id="60" name="Rectangle 59"/>
                  <p:cNvSpPr/>
                  <p:nvPr/>
                </p:nvSpPr>
                <p:spPr>
                  <a:xfrm>
                    <a:off x="2913076"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512967"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1" name="Group 80"/>
              <p:cNvGrpSpPr/>
              <p:nvPr/>
            </p:nvGrpSpPr>
            <p:grpSpPr>
              <a:xfrm>
                <a:off x="4879286" y="5885846"/>
                <a:ext cx="6565178" cy="760816"/>
                <a:chOff x="4902404" y="5885642"/>
                <a:chExt cx="6565178" cy="760816"/>
              </a:xfrm>
            </p:grpSpPr>
            <p:sp>
              <p:nvSpPr>
                <p:cNvPr id="126" name="Rectangle 125"/>
                <p:cNvSpPr/>
                <p:nvPr/>
              </p:nvSpPr>
              <p:spPr>
                <a:xfrm>
                  <a:off x="5978270" y="5896027"/>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Machine Learning</a:t>
                  </a:r>
                </a:p>
              </p:txBody>
            </p:sp>
            <p:grpSp>
              <p:nvGrpSpPr>
                <p:cNvPr id="26" name="Group 25"/>
                <p:cNvGrpSpPr/>
                <p:nvPr/>
              </p:nvGrpSpPr>
              <p:grpSpPr>
                <a:xfrm>
                  <a:off x="7130912" y="5896027"/>
                  <a:ext cx="970356" cy="750431"/>
                  <a:chOff x="8211357" y="5901190"/>
                  <a:chExt cx="970356" cy="750431"/>
                </a:xfrm>
              </p:grpSpPr>
              <p:sp>
                <p:nvSpPr>
                  <p:cNvPr id="55" name="Rectangle 54"/>
                  <p:cNvSpPr/>
                  <p:nvPr/>
                </p:nvSpPr>
                <p:spPr>
                  <a:xfrm>
                    <a:off x="821135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HD Insight</a:t>
                    </a:r>
                  </a:p>
                </p:txBody>
              </p:sp>
              <p:pic>
                <p:nvPicPr>
                  <p:cNvPr id="192" name="Picture 2"/>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8714504"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399015" y="5885642"/>
                  <a:ext cx="970356" cy="750431"/>
                  <a:chOff x="10499912" y="5901190"/>
                  <a:chExt cx="970356" cy="750431"/>
                </a:xfrm>
              </p:grpSpPr>
              <p:sp>
                <p:nvSpPr>
                  <p:cNvPr id="57" name="Rectangle 56"/>
                  <p:cNvSpPr/>
                  <p:nvPr/>
                </p:nvSpPr>
                <p:spPr>
                  <a:xfrm>
                    <a:off x="10499912"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Backup and Recovery</a:t>
                    </a:r>
                  </a:p>
                </p:txBody>
              </p:sp>
              <p:pic>
                <p:nvPicPr>
                  <p:cNvPr id="193" name="Picture 14"/>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11074501"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4902404" y="5896027"/>
                  <a:ext cx="970356" cy="750431"/>
                  <a:chOff x="5962397" y="5901190"/>
                  <a:chExt cx="970356" cy="750431"/>
                </a:xfrm>
              </p:grpSpPr>
              <p:sp>
                <p:nvSpPr>
                  <p:cNvPr id="167" name="Rectangle 166"/>
                  <p:cNvSpPr/>
                  <p:nvPr/>
                </p:nvSpPr>
                <p:spPr>
                  <a:xfrm>
                    <a:off x="5962397" y="5901190"/>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SQL Database</a:t>
                    </a:r>
                  </a:p>
                </p:txBody>
              </p:sp>
              <p:pic>
                <p:nvPicPr>
                  <p:cNvPr id="194" name="Picture 3"/>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6516990"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261782" y="5896027"/>
                  <a:ext cx="987605" cy="750431"/>
                  <a:chOff x="9352453" y="5901190"/>
                  <a:chExt cx="987605" cy="750431"/>
                </a:xfrm>
              </p:grpSpPr>
              <p:sp>
                <p:nvSpPr>
                  <p:cNvPr id="62" name="Rectangle 61"/>
                  <p:cNvSpPr/>
                  <p:nvPr/>
                </p:nvSpPr>
                <p:spPr>
                  <a:xfrm>
                    <a:off x="9352453" y="5901190"/>
                    <a:ext cx="987605"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chemeClr val="bg1"/>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9955426"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497226" y="5885642"/>
                  <a:ext cx="970356" cy="750431"/>
                  <a:chOff x="10497226" y="5885642"/>
                  <a:chExt cx="970356" cy="750431"/>
                </a:xfrm>
              </p:grpSpPr>
              <p:sp>
                <p:nvSpPr>
                  <p:cNvPr id="210" name="Rectangle 209"/>
                  <p:cNvSpPr/>
                  <p:nvPr/>
                </p:nvSpPr>
                <p:spPr>
                  <a:xfrm>
                    <a:off x="10497226" y="5885642"/>
                    <a:ext cx="970356" cy="750431"/>
                  </a:xfrm>
                  <a:prstGeom prst="rect">
                    <a:avLst/>
                  </a:prstGeom>
                  <a:solidFill>
                    <a:srgbClr val="007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a:solidFill>
                          <a:schemeClr val="bg1"/>
                        </a:solidFill>
                        <a:latin typeface="Segoe UI" panose="020B0502040204020203" pitchFamily="34" charset="0"/>
                        <a:cs typeface="Segoe UI" panose="020B0502040204020203" pitchFamily="34" charset="0"/>
                      </a:rPr>
                      <a:t>StorSimple</a:t>
                    </a:r>
                    <a:endParaRPr lang="en-US" sz="1100" dirty="0">
                      <a:solidFill>
                        <a:schemeClr val="bg1"/>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10943863"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29" name="Picture 128"/>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558283" y="5342332"/>
              <a:ext cx="334308" cy="323860"/>
            </a:xfrm>
            <a:prstGeom prst="rect">
              <a:avLst/>
            </a:prstGeom>
          </p:spPr>
        </p:pic>
      </p:grpSp>
    </p:spTree>
    <p:extLst>
      <p:ext uri="{BB962C8B-B14F-4D97-AF65-F5344CB8AC3E}">
        <p14:creationId xmlns:p14="http://schemas.microsoft.com/office/powerpoint/2010/main" val="193807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How to get started</a:t>
            </a:r>
            <a:endParaRPr lang="en-US" sz="8800" dirty="0"/>
          </a:p>
        </p:txBody>
      </p:sp>
    </p:spTree>
    <p:extLst>
      <p:ext uri="{BB962C8B-B14F-4D97-AF65-F5344CB8AC3E}">
        <p14:creationId xmlns:p14="http://schemas.microsoft.com/office/powerpoint/2010/main" val="63605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a:off x="1587" y="1"/>
            <a:ext cx="12242278"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7353" y="-9676"/>
            <a:ext cx="1220670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7943" y="169539"/>
            <a:ext cx="12271808"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9123414" y="129338"/>
            <a:ext cx="2775838" cy="4134755"/>
            <a:chOff x="3719625" y="-351356"/>
            <a:chExt cx="2775838" cy="4134755"/>
          </a:xfrm>
        </p:grpSpPr>
        <p:pic>
          <p:nvPicPr>
            <p:cNvPr id="7" name="Picture 6"/>
            <p:cNvPicPr>
              <a:picLocks noChangeAspect="1"/>
            </p:cNvPicPr>
            <p:nvPr/>
          </p:nvPicPr>
          <p:blipFill>
            <a:blip r:embed="rId3"/>
            <a:stretch>
              <a:fillRect/>
            </a:stretch>
          </p:blipFill>
          <p:spPr>
            <a:xfrm>
              <a:off x="3719625" y="-351356"/>
              <a:ext cx="2775838" cy="4134755"/>
            </a:xfrm>
            <a:prstGeom prst="rect">
              <a:avLst/>
            </a:prstGeom>
          </p:spPr>
        </p:pic>
        <p:pic>
          <p:nvPicPr>
            <p:cNvPr id="8" name="Picture 7"/>
            <p:cNvPicPr>
              <a:picLocks noChangeAspect="1"/>
            </p:cNvPicPr>
            <p:nvPr/>
          </p:nvPicPr>
          <p:blipFill>
            <a:blip r:embed="rId4"/>
            <a:stretch>
              <a:fillRect/>
            </a:stretch>
          </p:blipFill>
          <p:spPr>
            <a:xfrm>
              <a:off x="4484016" y="1290841"/>
              <a:ext cx="979669" cy="1295431"/>
            </a:xfrm>
            <a:prstGeom prst="rect">
              <a:avLst/>
            </a:prstGeom>
          </p:spPr>
        </p:pic>
      </p:grpSp>
      <p:sp>
        <p:nvSpPr>
          <p:cNvPr id="9" name="Content Placeholder 4"/>
          <p:cNvSpPr txBox="1">
            <a:spLocks/>
          </p:cNvSpPr>
          <p:nvPr/>
        </p:nvSpPr>
        <p:spPr>
          <a:xfrm>
            <a:off x="560798" y="1482812"/>
            <a:ext cx="11079822" cy="4419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solidFill>
                <a:srgbClr val="0070C0"/>
              </a:solidFill>
            </a:endParaRPr>
          </a:p>
          <a:p>
            <a:pPr marL="0" indent="0">
              <a:buNone/>
            </a:pPr>
            <a:endParaRPr lang="en-US" dirty="0">
              <a:solidFill>
                <a:srgbClr val="0070C0"/>
              </a:solidFill>
            </a:endParaRPr>
          </a:p>
          <a:p>
            <a:pPr marL="0" indent="0">
              <a:buNone/>
            </a:pPr>
            <a:r>
              <a:rPr lang="en-US" b="1" dirty="0" smtClean="0">
                <a:solidFill>
                  <a:srgbClr val="0070C0"/>
                </a:solidFill>
              </a:rPr>
              <a:t>Try </a:t>
            </a:r>
            <a:r>
              <a:rPr lang="en-US" dirty="0" smtClean="0">
                <a:solidFill>
                  <a:srgbClr val="0070C0"/>
                </a:solidFill>
              </a:rPr>
              <a:t>$200 Azure Trial		aka.ms/</a:t>
            </a:r>
            <a:r>
              <a:rPr lang="en-US" dirty="0" err="1" smtClean="0">
                <a:solidFill>
                  <a:srgbClr val="0070C0"/>
                </a:solidFill>
              </a:rPr>
              <a:t>azuretrial</a:t>
            </a:r>
            <a:endParaRPr lang="en-US" dirty="0" smtClean="0">
              <a:solidFill>
                <a:srgbClr val="0070C0"/>
              </a:solidFill>
            </a:endParaRPr>
          </a:p>
          <a:p>
            <a:pPr marL="0" indent="0">
              <a:buNone/>
            </a:pPr>
            <a:r>
              <a:rPr lang="en-US" b="1" dirty="0" smtClean="0">
                <a:solidFill>
                  <a:srgbClr val="0070C0"/>
                </a:solidFill>
              </a:rPr>
              <a:t>Read </a:t>
            </a:r>
            <a:r>
              <a:rPr lang="en-US" dirty="0" smtClean="0">
                <a:solidFill>
                  <a:srgbClr val="0070C0"/>
                </a:solidFill>
              </a:rPr>
              <a:t>documentation 		azure.com</a:t>
            </a:r>
          </a:p>
          <a:p>
            <a:pPr marL="0" indent="0">
              <a:buNone/>
            </a:pPr>
            <a:r>
              <a:rPr lang="en-US" b="1" dirty="0" smtClean="0">
                <a:solidFill>
                  <a:srgbClr val="0070C0"/>
                </a:solidFill>
              </a:rPr>
              <a:t>Watch </a:t>
            </a:r>
            <a:r>
              <a:rPr lang="en-US" dirty="0" smtClean="0">
                <a:solidFill>
                  <a:srgbClr val="0070C0"/>
                </a:solidFill>
              </a:rPr>
              <a:t>10 minute videos	friday.azure.com</a:t>
            </a:r>
          </a:p>
          <a:p>
            <a:pPr marL="0" indent="0">
              <a:buNone/>
            </a:pPr>
            <a:r>
              <a:rPr lang="en-US" b="1" dirty="0" smtClean="0">
                <a:solidFill>
                  <a:srgbClr val="0070C0"/>
                </a:solidFill>
              </a:rPr>
              <a:t>Train </a:t>
            </a:r>
            <a:r>
              <a:rPr lang="en-US" dirty="0" smtClean="0">
                <a:solidFill>
                  <a:srgbClr val="0070C0"/>
                </a:solidFill>
              </a:rPr>
              <a:t>Virtual Academy		aka.ms/</a:t>
            </a:r>
            <a:r>
              <a:rPr lang="en-US" dirty="0" err="1" smtClean="0">
                <a:solidFill>
                  <a:srgbClr val="0070C0"/>
                </a:solidFill>
              </a:rPr>
              <a:t>cloudmva</a:t>
            </a:r>
            <a:endParaRPr lang="en-US" dirty="0">
              <a:solidFill>
                <a:srgbClr val="0070C0"/>
              </a:solidFill>
            </a:endParaRPr>
          </a:p>
        </p:txBody>
      </p:sp>
    </p:spTree>
    <p:extLst>
      <p:ext uri="{BB962C8B-B14F-4D97-AF65-F5344CB8AC3E}">
        <p14:creationId xmlns:p14="http://schemas.microsoft.com/office/powerpoint/2010/main" val="116814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smtClean="0"/>
              <a:t>Startups</a:t>
            </a:r>
            <a:endParaRPr lang="en-US" sz="8800" dirty="0"/>
          </a:p>
        </p:txBody>
      </p:sp>
    </p:spTree>
    <p:extLst>
      <p:ext uri="{BB962C8B-B14F-4D97-AF65-F5344CB8AC3E}">
        <p14:creationId xmlns:p14="http://schemas.microsoft.com/office/powerpoint/2010/main" val="3522148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7931" y="3957341"/>
            <a:ext cx="6377797" cy="2930230"/>
          </a:xfrm>
          <a:prstGeom prst="rect">
            <a:avLst/>
          </a:prstGeom>
        </p:spPr>
      </p:pic>
      <p:sp>
        <p:nvSpPr>
          <p:cNvPr id="5" name="Title 4"/>
          <p:cNvSpPr>
            <a:spLocks noGrp="1"/>
          </p:cNvSpPr>
          <p:nvPr>
            <p:ph type="title"/>
          </p:nvPr>
        </p:nvSpPr>
        <p:spPr>
          <a:noFill/>
        </p:spPr>
        <p:txBody>
          <a:bodyPr/>
          <a:lstStyle/>
          <a:p>
            <a:r>
              <a:rPr lang="en-US" dirty="0" smtClean="0">
                <a:solidFill>
                  <a:schemeClr val="tx1"/>
                </a:solidFill>
              </a:rPr>
              <a:t>             BizSpark</a:t>
            </a:r>
            <a:endParaRPr lang="en-US" dirty="0">
              <a:solidFill>
                <a:schemeClr val="tx1"/>
              </a:solidFill>
            </a:endParaRPr>
          </a:p>
        </p:txBody>
      </p:sp>
      <p:pic>
        <p:nvPicPr>
          <p:cNvPr id="2" name="Picture 1"/>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a:off x="191484" y="1213903"/>
            <a:ext cx="2895851" cy="274343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9456" y="2872596"/>
            <a:ext cx="4132544" cy="3985404"/>
          </a:xfrm>
          <a:prstGeom prst="rect">
            <a:avLst/>
          </a:prstGeom>
        </p:spPr>
      </p:pic>
    </p:spTree>
    <p:extLst>
      <p:ext uri="{BB962C8B-B14F-4D97-AF65-F5344CB8AC3E}">
        <p14:creationId xmlns:p14="http://schemas.microsoft.com/office/powerpoint/2010/main" val="2657281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Segoe Pro Display SemiLight" panose="020B0402040204020203" pitchFamily="34" charset="0"/>
              </a:rPr>
              <a:t>BizSpark </a:t>
            </a:r>
            <a:r>
              <a:rPr lang="en-US" dirty="0" smtClean="0">
                <a:solidFill>
                  <a:schemeClr val="bg1"/>
                </a:solidFill>
                <a:latin typeface="Segoe Pro Display Semibold" panose="020B0702040504020203" pitchFamily="34" charset="0"/>
              </a:rPr>
              <a:t>is</a:t>
            </a:r>
            <a:r>
              <a:rPr lang="en-US" dirty="0" smtClean="0">
                <a:solidFill>
                  <a:schemeClr val="bg1"/>
                </a:solidFill>
                <a:latin typeface="Segoe Pro Display SemiLight" panose="020B0402040204020203" pitchFamily="34" charset="0"/>
              </a:rPr>
              <a:t> for tech startups</a:t>
            </a:r>
            <a:endParaRPr lang="en-US" dirty="0">
              <a:solidFill>
                <a:schemeClr val="bg1"/>
              </a:solidFill>
              <a:latin typeface="Segoe Pro Display SemiLight" panose="020B0402040204020203" pitchFamily="34" charset="0"/>
            </a:endParaRPr>
          </a:p>
        </p:txBody>
      </p:sp>
      <p:sp>
        <p:nvSpPr>
          <p:cNvPr id="4" name="Content Placeholder 3"/>
          <p:cNvSpPr>
            <a:spLocks noGrp="1"/>
          </p:cNvSpPr>
          <p:nvPr>
            <p:ph idx="1"/>
          </p:nvPr>
        </p:nvSpPr>
        <p:spPr/>
        <p:txBody>
          <a:bodyPr>
            <a:normAutofit fontScale="92500" lnSpcReduction="10000"/>
          </a:bodyPr>
          <a:lstStyle/>
          <a:p>
            <a:pPr marL="0" indent="0">
              <a:buNone/>
            </a:pPr>
            <a:r>
              <a:rPr lang="en-US" dirty="0" smtClean="0">
                <a:solidFill>
                  <a:schemeClr val="bg1"/>
                </a:solidFill>
              </a:rPr>
              <a:t>Who are developing </a:t>
            </a:r>
            <a:r>
              <a:rPr lang="en-US" b="1" dirty="0" smtClean="0">
                <a:solidFill>
                  <a:schemeClr val="bg1"/>
                </a:solidFill>
              </a:rPr>
              <a:t>software/technology </a:t>
            </a:r>
            <a:r>
              <a:rPr lang="en-US" dirty="0" smtClean="0">
                <a:solidFill>
                  <a:schemeClr val="bg1"/>
                </a:solidFill>
              </a:rPr>
              <a:t>for themselves</a:t>
            </a:r>
          </a:p>
          <a:p>
            <a:pPr marL="0" indent="0">
              <a:buNone/>
            </a:pPr>
            <a:endParaRPr lang="en-US" dirty="0">
              <a:solidFill>
                <a:schemeClr val="bg1"/>
              </a:solidFill>
            </a:endParaRPr>
          </a:p>
          <a:p>
            <a:pPr marL="0" indent="0">
              <a:buNone/>
            </a:pPr>
            <a:r>
              <a:rPr lang="en-US" dirty="0" smtClean="0">
                <a:solidFill>
                  <a:schemeClr val="bg1"/>
                </a:solidFill>
              </a:rPr>
              <a:t>Who are </a:t>
            </a:r>
            <a:r>
              <a:rPr lang="en-US" b="1" dirty="0" smtClean="0">
                <a:solidFill>
                  <a:schemeClr val="bg1"/>
                </a:solidFill>
              </a:rPr>
              <a:t>less than 5 years old</a:t>
            </a:r>
          </a:p>
          <a:p>
            <a:pPr marL="0" indent="0">
              <a:buNone/>
            </a:pPr>
            <a:endParaRPr lang="en-US" dirty="0">
              <a:solidFill>
                <a:schemeClr val="bg1"/>
              </a:solidFill>
            </a:endParaRPr>
          </a:p>
          <a:p>
            <a:pPr marL="0" indent="0">
              <a:buNone/>
            </a:pPr>
            <a:r>
              <a:rPr lang="en-US" dirty="0" smtClean="0">
                <a:solidFill>
                  <a:schemeClr val="bg1"/>
                </a:solidFill>
              </a:rPr>
              <a:t>Who are making </a:t>
            </a:r>
            <a:r>
              <a:rPr lang="en-US" b="1" dirty="0" smtClean="0">
                <a:solidFill>
                  <a:schemeClr val="bg1"/>
                </a:solidFill>
              </a:rPr>
              <a:t>less than one million</a:t>
            </a:r>
            <a:r>
              <a:rPr lang="en-US" dirty="0" smtClean="0">
                <a:solidFill>
                  <a:schemeClr val="bg1"/>
                </a:solidFill>
              </a:rPr>
              <a:t> in revenue annually</a:t>
            </a:r>
          </a:p>
          <a:p>
            <a:pPr marL="0" indent="0">
              <a:buNone/>
            </a:pPr>
            <a:endParaRPr lang="en-US" dirty="0">
              <a:solidFill>
                <a:schemeClr val="bg1"/>
              </a:solidFill>
            </a:endParaRPr>
          </a:p>
          <a:p>
            <a:pPr marL="0" indent="0">
              <a:buNone/>
            </a:pPr>
            <a:r>
              <a:rPr lang="en-US" dirty="0" smtClean="0">
                <a:solidFill>
                  <a:schemeClr val="bg1"/>
                </a:solidFill>
              </a:rPr>
              <a:t>Who are </a:t>
            </a:r>
            <a:r>
              <a:rPr lang="en-US" b="1" dirty="0" smtClean="0">
                <a:solidFill>
                  <a:schemeClr val="bg1"/>
                </a:solidFill>
              </a:rPr>
              <a:t>privately held</a:t>
            </a:r>
            <a:endParaRPr lang="en-US" b="1" dirty="0">
              <a:solidFill>
                <a:schemeClr val="bg1"/>
              </a:solidFill>
            </a:endParaRPr>
          </a:p>
        </p:txBody>
      </p:sp>
    </p:spTree>
    <p:extLst>
      <p:ext uri="{BB962C8B-B14F-4D97-AF65-F5344CB8AC3E}">
        <p14:creationId xmlns:p14="http://schemas.microsoft.com/office/powerpoint/2010/main" val="245479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Segoe Pro Display SemiLight" panose="020B0402040204020203" pitchFamily="34" charset="0"/>
              </a:rPr>
              <a:t>BizSpark </a:t>
            </a:r>
            <a:r>
              <a:rPr lang="en-US" b="1" dirty="0" smtClean="0">
                <a:solidFill>
                  <a:schemeClr val="bg1"/>
                </a:solidFill>
                <a:latin typeface="Segoe Pro Display Semibold" panose="020B0702040504020203" pitchFamily="34" charset="0"/>
              </a:rPr>
              <a:t>is not</a:t>
            </a:r>
            <a:r>
              <a:rPr lang="en-US" dirty="0" smtClean="0">
                <a:solidFill>
                  <a:schemeClr val="bg1"/>
                </a:solidFill>
                <a:latin typeface="Segoe Pro Display Semibold" panose="020B0702040504020203" pitchFamily="34" charset="0"/>
              </a:rPr>
              <a:t> </a:t>
            </a:r>
            <a:r>
              <a:rPr lang="en-US" dirty="0" smtClean="0">
                <a:solidFill>
                  <a:schemeClr val="bg1"/>
                </a:solidFill>
                <a:latin typeface="Segoe Pro Display SemiLight" panose="020B0402040204020203" pitchFamily="34" charset="0"/>
              </a:rPr>
              <a:t>for startups</a:t>
            </a:r>
            <a:endParaRPr lang="en-US" dirty="0">
              <a:solidFill>
                <a:schemeClr val="bg1"/>
              </a:solidFill>
              <a:latin typeface="Segoe Pro Display SemiLight" panose="020B0402040204020203" pitchFamily="34" charset="0"/>
            </a:endParaRPr>
          </a:p>
        </p:txBody>
      </p:sp>
      <p:sp>
        <p:nvSpPr>
          <p:cNvPr id="4" name="Content Placeholder 3"/>
          <p:cNvSpPr>
            <a:spLocks noGrp="1"/>
          </p:cNvSpPr>
          <p:nvPr>
            <p:ph idx="1"/>
          </p:nvPr>
        </p:nvSpPr>
        <p:spPr/>
        <p:txBody>
          <a:bodyPr>
            <a:normAutofit/>
          </a:bodyPr>
          <a:lstStyle/>
          <a:p>
            <a:pPr marL="0" indent="0">
              <a:buNone/>
            </a:pPr>
            <a:r>
              <a:rPr lang="en-US" dirty="0" smtClean="0">
                <a:solidFill>
                  <a:schemeClr val="bg1"/>
                </a:solidFill>
              </a:rPr>
              <a:t>Who are consultants</a:t>
            </a:r>
          </a:p>
          <a:p>
            <a:pPr marL="0" indent="0">
              <a:buNone/>
            </a:pPr>
            <a:endParaRPr lang="en-US" b="1" dirty="0">
              <a:solidFill>
                <a:schemeClr val="bg1"/>
              </a:solidFill>
            </a:endParaRPr>
          </a:p>
          <a:p>
            <a:pPr marL="0" indent="0">
              <a:buNone/>
            </a:pPr>
            <a:r>
              <a:rPr lang="en-US" dirty="0" smtClean="0">
                <a:solidFill>
                  <a:schemeClr val="bg1"/>
                </a:solidFill>
              </a:rPr>
              <a:t>Who primarily do contract work</a:t>
            </a:r>
          </a:p>
          <a:p>
            <a:pPr marL="0" indent="0">
              <a:buNone/>
            </a:pPr>
            <a:endParaRPr lang="en-US" dirty="0">
              <a:solidFill>
                <a:schemeClr val="bg1"/>
              </a:solidFill>
            </a:endParaRPr>
          </a:p>
          <a:p>
            <a:pPr marL="0" indent="0">
              <a:buNone/>
            </a:pPr>
            <a:r>
              <a:rPr lang="en-US" dirty="0" smtClean="0">
                <a:solidFill>
                  <a:schemeClr val="bg1"/>
                </a:solidFill>
              </a:rPr>
              <a:t>Who primarily do IT Services</a:t>
            </a:r>
          </a:p>
          <a:p>
            <a:pPr marL="0" indent="0">
              <a:buNone/>
            </a:pPr>
            <a:endParaRPr lang="en-US" dirty="0">
              <a:solidFill>
                <a:schemeClr val="bg1"/>
              </a:solidFill>
            </a:endParaRPr>
          </a:p>
          <a:p>
            <a:pPr marL="0" indent="0">
              <a:buNone/>
            </a:pPr>
            <a:r>
              <a:rPr lang="en-US" dirty="0" smtClean="0">
                <a:solidFill>
                  <a:schemeClr val="bg1"/>
                </a:solidFill>
              </a:rPr>
              <a:t>Who design/build websites</a:t>
            </a:r>
          </a:p>
        </p:txBody>
      </p:sp>
    </p:spTree>
    <p:extLst>
      <p:ext uri="{BB962C8B-B14F-4D97-AF65-F5344CB8AC3E}">
        <p14:creationId xmlns:p14="http://schemas.microsoft.com/office/powerpoint/2010/main" val="3226498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What do BizSpark startups get?</a:t>
            </a:r>
            <a:endParaRPr lang="en-US" dirty="0">
              <a:solidFill>
                <a:schemeClr val="bg1"/>
              </a:solidFill>
            </a:endParaRPr>
          </a:p>
        </p:txBody>
      </p:sp>
      <p:grpSp>
        <p:nvGrpSpPr>
          <p:cNvPr id="14" name="Group 13"/>
          <p:cNvGrpSpPr/>
          <p:nvPr/>
        </p:nvGrpSpPr>
        <p:grpSpPr>
          <a:xfrm>
            <a:off x="1358317" y="2506210"/>
            <a:ext cx="9995483" cy="1828800"/>
            <a:chOff x="1358317" y="2506210"/>
            <a:chExt cx="9995483" cy="182880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317" y="2734810"/>
              <a:ext cx="2212258" cy="13716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048" y="2506210"/>
              <a:ext cx="1824239" cy="18288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5759" y="2734810"/>
              <a:ext cx="2828041" cy="1371600"/>
            </a:xfrm>
            <a:prstGeom prst="rect">
              <a:avLst/>
            </a:prstGeom>
          </p:spPr>
        </p:pic>
      </p:grpSp>
    </p:spTree>
    <p:extLst>
      <p:ext uri="{BB962C8B-B14F-4D97-AF65-F5344CB8AC3E}">
        <p14:creationId xmlns:p14="http://schemas.microsoft.com/office/powerpoint/2010/main" val="2359100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57092" cy="1325563"/>
          </a:xfrm>
        </p:spPr>
        <p:txBody>
          <a:bodyPr>
            <a:normAutofit fontScale="90000"/>
          </a:bodyPr>
          <a:lstStyle/>
          <a:p>
            <a:r>
              <a:rPr lang="en-US" dirty="0" smtClean="0">
                <a:solidFill>
                  <a:schemeClr val="bg1"/>
                </a:solidFill>
                <a:latin typeface="Segoe Pro Semibold" panose="020B0702040504020203" pitchFamily="34" charset="0"/>
              </a:rPr>
              <a:t>$150/month </a:t>
            </a:r>
            <a:r>
              <a:rPr lang="en-US" dirty="0" smtClean="0">
                <a:solidFill>
                  <a:schemeClr val="bg1"/>
                </a:solidFill>
                <a:latin typeface="Segoe Pro Display SemiLight" panose="020B0402040204020203" pitchFamily="34" charset="0"/>
              </a:rPr>
              <a:t>for 3 years in </a:t>
            </a:r>
            <a:r>
              <a:rPr lang="en-US" dirty="0" smtClean="0">
                <a:solidFill>
                  <a:schemeClr val="bg1"/>
                </a:solidFill>
                <a:latin typeface="Segoe Pro Semibold" panose="020B0702040504020203" pitchFamily="34" charset="0"/>
              </a:rPr>
              <a:t>Azure Credits</a:t>
            </a:r>
            <a:endParaRPr lang="en-US" dirty="0">
              <a:solidFill>
                <a:schemeClr val="bg1"/>
              </a:solidFill>
              <a:latin typeface="Segoe Pro Display SemiLight" panose="020B0402040204020203" pitchFamily="34" charset="0"/>
            </a:endParaRPr>
          </a:p>
        </p:txBody>
      </p:sp>
      <p:sp>
        <p:nvSpPr>
          <p:cNvPr id="3" name="Content Placeholder 2"/>
          <p:cNvSpPr>
            <a:spLocks noGrp="1"/>
          </p:cNvSpPr>
          <p:nvPr>
            <p:ph idx="1"/>
          </p:nvPr>
        </p:nvSpPr>
        <p:spPr>
          <a:xfrm>
            <a:off x="838200" y="1987465"/>
            <a:ext cx="10515600" cy="4351338"/>
          </a:xfrm>
        </p:spPr>
        <p:txBody>
          <a:bodyPr>
            <a:normAutofit fontScale="55000" lnSpcReduction="20000"/>
          </a:bodyPr>
          <a:lstStyle/>
          <a:p>
            <a:pPr marL="0" indent="0">
              <a:buNone/>
            </a:pPr>
            <a:r>
              <a:rPr lang="en-US" dirty="0" smtClean="0">
                <a:solidFill>
                  <a:schemeClr val="bg1"/>
                </a:solidFill>
                <a:latin typeface="Segoe Pro Semibold" panose="020B0702040504020203" pitchFamily="34" charset="0"/>
              </a:rPr>
              <a:t>Virtual Machines</a:t>
            </a:r>
            <a:endParaRPr lang="en-US" dirty="0">
              <a:solidFill>
                <a:schemeClr val="bg1"/>
              </a:solidFill>
              <a:latin typeface="Segoe Pro Semibold" panose="020B0702040504020203" pitchFamily="34" charset="0"/>
            </a:endParaRPr>
          </a:p>
          <a:p>
            <a:pPr marL="0" indent="0">
              <a:buNone/>
            </a:pPr>
            <a:r>
              <a:rPr lang="en-US" dirty="0" smtClean="0">
                <a:solidFill>
                  <a:schemeClr val="bg1"/>
                </a:solidFill>
              </a:rPr>
              <a:t>	Windows &amp; Linux</a:t>
            </a:r>
          </a:p>
          <a:p>
            <a:pPr marL="0" indent="0">
              <a:buNone/>
            </a:pPr>
            <a:endParaRPr lang="en-US" dirty="0" smtClean="0">
              <a:solidFill>
                <a:schemeClr val="bg1"/>
              </a:solidFill>
            </a:endParaRPr>
          </a:p>
          <a:p>
            <a:pPr marL="0" indent="0">
              <a:buNone/>
            </a:pPr>
            <a:r>
              <a:rPr lang="en-US" dirty="0" smtClean="0">
                <a:solidFill>
                  <a:schemeClr val="bg1"/>
                </a:solidFill>
                <a:latin typeface="Segoe Pro Semibold" panose="020B0702040504020203" pitchFamily="34" charset="0"/>
              </a:rPr>
              <a:t>Website &amp; Web Apps</a:t>
            </a:r>
          </a:p>
          <a:p>
            <a:pPr marL="0" indent="0">
              <a:buNone/>
            </a:pPr>
            <a:r>
              <a:rPr lang="en-US" dirty="0">
                <a:solidFill>
                  <a:schemeClr val="bg1"/>
                </a:solidFill>
              </a:rPr>
              <a:t>	</a:t>
            </a:r>
            <a:r>
              <a:rPr lang="en-US" dirty="0" smtClean="0">
                <a:solidFill>
                  <a:schemeClr val="bg1"/>
                </a:solidFill>
              </a:rPr>
              <a:t>.NET, Node.js, PHP, Python &amp; more</a:t>
            </a:r>
          </a:p>
          <a:p>
            <a:pPr marL="0" indent="0">
              <a:buNone/>
            </a:pPr>
            <a:r>
              <a:rPr lang="en-US" dirty="0">
                <a:solidFill>
                  <a:schemeClr val="bg1"/>
                </a:solidFill>
              </a:rPr>
              <a:t>	</a:t>
            </a:r>
            <a:r>
              <a:rPr lang="en-US" dirty="0" smtClean="0">
                <a:solidFill>
                  <a:schemeClr val="bg1"/>
                </a:solidFill>
              </a:rPr>
              <a:t>Publish with Git, GitHub, FTP &amp; more</a:t>
            </a:r>
          </a:p>
          <a:p>
            <a:pPr marL="0" indent="0">
              <a:buNone/>
            </a:pPr>
            <a:endParaRPr lang="en-US" dirty="0">
              <a:solidFill>
                <a:schemeClr val="bg1"/>
              </a:solidFill>
            </a:endParaRPr>
          </a:p>
          <a:p>
            <a:pPr marL="0" indent="0">
              <a:buNone/>
            </a:pPr>
            <a:r>
              <a:rPr lang="en-US" dirty="0" smtClean="0">
                <a:solidFill>
                  <a:schemeClr val="bg1"/>
                </a:solidFill>
                <a:latin typeface="Segoe Pro Semibold" panose="020B0702040504020203" pitchFamily="34" charset="0"/>
              </a:rPr>
              <a:t>Mobile Services </a:t>
            </a:r>
          </a:p>
          <a:p>
            <a:pPr marL="0" indent="0">
              <a:buNone/>
            </a:pPr>
            <a:r>
              <a:rPr lang="en-US" dirty="0">
                <a:solidFill>
                  <a:schemeClr val="bg1"/>
                </a:solidFill>
              </a:rPr>
              <a:t>	</a:t>
            </a:r>
            <a:r>
              <a:rPr lang="en-US" dirty="0" smtClean="0">
                <a:solidFill>
                  <a:schemeClr val="bg1"/>
                </a:solidFill>
              </a:rPr>
              <a:t>Identity, Notifications, Storage &amp; more</a:t>
            </a:r>
          </a:p>
          <a:p>
            <a:pPr marL="0" indent="0">
              <a:buNone/>
            </a:pPr>
            <a:r>
              <a:rPr lang="en-US" dirty="0">
                <a:solidFill>
                  <a:schemeClr val="bg1"/>
                </a:solidFill>
              </a:rPr>
              <a:t>	</a:t>
            </a:r>
            <a:r>
              <a:rPr lang="en-US" dirty="0" smtClean="0">
                <a:solidFill>
                  <a:schemeClr val="bg1"/>
                </a:solidFill>
              </a:rPr>
              <a:t>Windows, </a:t>
            </a:r>
            <a:r>
              <a:rPr lang="en-US" dirty="0" err="1" smtClean="0">
                <a:solidFill>
                  <a:schemeClr val="bg1"/>
                </a:solidFill>
              </a:rPr>
              <a:t>iOS</a:t>
            </a:r>
            <a:r>
              <a:rPr lang="en-US" dirty="0" smtClean="0">
                <a:solidFill>
                  <a:schemeClr val="bg1"/>
                </a:solidFill>
              </a:rPr>
              <a:t>, Android &amp; Web                                                  </a:t>
            </a:r>
          </a:p>
          <a:p>
            <a:pPr marL="0" indent="0">
              <a:buNone/>
            </a:pPr>
            <a:endParaRPr lang="en-US" dirty="0">
              <a:solidFill>
                <a:schemeClr val="bg1"/>
              </a:solidFill>
            </a:endParaRPr>
          </a:p>
          <a:p>
            <a:pPr marL="0" indent="0">
              <a:buNone/>
            </a:pPr>
            <a:r>
              <a:rPr lang="en-US" dirty="0" smtClean="0">
                <a:solidFill>
                  <a:schemeClr val="bg1"/>
                </a:solidFill>
                <a:latin typeface="Segoe Pro Semibold" panose="020B0702040504020203" pitchFamily="34" charset="0"/>
              </a:rPr>
              <a:t>40% Discount on paid usage</a:t>
            </a:r>
          </a:p>
          <a:p>
            <a:pPr marL="0" indent="0">
              <a:buNone/>
            </a:pPr>
            <a:endParaRPr lang="en-US" dirty="0">
              <a:solidFill>
                <a:schemeClr val="bg1"/>
              </a:solidFill>
            </a:endParaRPr>
          </a:p>
        </p:txBody>
      </p:sp>
      <p:grpSp>
        <p:nvGrpSpPr>
          <p:cNvPr id="46" name="Group 45"/>
          <p:cNvGrpSpPr/>
          <p:nvPr/>
        </p:nvGrpSpPr>
        <p:grpSpPr>
          <a:xfrm>
            <a:off x="8370881" y="1987465"/>
            <a:ext cx="3197500" cy="3958256"/>
            <a:chOff x="421697" y="3782404"/>
            <a:chExt cx="3197500" cy="3958256"/>
          </a:xfrm>
        </p:grpSpPr>
        <p:pic>
          <p:nvPicPr>
            <p:cNvPr id="47"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7709" y="688917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709"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97" y="5335788"/>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4703"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4703" y="5335788"/>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97" y="3782404"/>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709" y="534379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21697" y="6889172"/>
              <a:ext cx="851488" cy="85148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descr="C:\Users\Jonahs\Dropbox\Projects SCOTT\MEET Windows Azure\source\Background\tile-icon-media.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4703" y="6889172"/>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6562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solidFill>
                  <a:schemeClr val="bg1"/>
                </a:solidFill>
              </a:rPr>
              <a:t>Free Software &amp; Services for </a:t>
            </a:r>
            <a:r>
              <a:rPr lang="en-US" dirty="0" smtClean="0">
                <a:solidFill>
                  <a:schemeClr val="bg1"/>
                </a:solidFill>
                <a:latin typeface="Segoe Pro Semibold" panose="020B0702040504020203" pitchFamily="34" charset="0"/>
              </a:rPr>
              <a:t>3 years</a:t>
            </a:r>
            <a:endParaRPr lang="en-US" dirty="0">
              <a:solidFill>
                <a:schemeClr val="bg1"/>
              </a:solidFill>
              <a:latin typeface="Segoe Pro Semibold" panose="020B0702040504020203"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bg1"/>
                </a:solidFill>
                <a:latin typeface="Segoe Pro Semibold" panose="020B0702040504020203" pitchFamily="34" charset="0"/>
              </a:rPr>
              <a:t>MSDN Ultimate Subscriptions</a:t>
            </a:r>
            <a:r>
              <a:rPr lang="en-US" dirty="0" smtClean="0">
                <a:solidFill>
                  <a:schemeClr val="bg1"/>
                </a:solidFill>
              </a:rPr>
              <a:t> (~$13,000 each)</a:t>
            </a:r>
          </a:p>
          <a:p>
            <a:pPr marL="0" indent="0">
              <a:buNone/>
            </a:pPr>
            <a:r>
              <a:rPr lang="en-US" dirty="0" smtClean="0">
                <a:solidFill>
                  <a:schemeClr val="bg1"/>
                </a:solidFill>
              </a:rPr>
              <a:t>	Windows</a:t>
            </a:r>
          </a:p>
          <a:p>
            <a:pPr marL="0" indent="0">
              <a:buNone/>
            </a:pPr>
            <a:r>
              <a:rPr lang="en-US" dirty="0" smtClean="0">
                <a:solidFill>
                  <a:schemeClr val="bg1"/>
                </a:solidFill>
              </a:rPr>
              <a:t>	Visual Studio Ultimate</a:t>
            </a:r>
          </a:p>
          <a:p>
            <a:pPr marL="0" indent="0">
              <a:buNone/>
            </a:pPr>
            <a:r>
              <a:rPr lang="en-US" dirty="0" smtClean="0">
                <a:solidFill>
                  <a:schemeClr val="bg1"/>
                </a:solidFill>
              </a:rPr>
              <a:t>	Office 2013</a:t>
            </a:r>
          </a:p>
          <a:p>
            <a:pPr marL="0" indent="0">
              <a:buNone/>
            </a:pPr>
            <a:r>
              <a:rPr lang="en-US" dirty="0">
                <a:solidFill>
                  <a:schemeClr val="bg1"/>
                </a:solidFill>
              </a:rPr>
              <a:t>	</a:t>
            </a:r>
            <a:r>
              <a:rPr lang="en-US" dirty="0" smtClean="0">
                <a:solidFill>
                  <a:schemeClr val="bg1"/>
                </a:solidFill>
              </a:rPr>
              <a:t>Office 365 Developer Subscription</a:t>
            </a:r>
          </a:p>
          <a:p>
            <a:pPr marL="0" indent="0">
              <a:buNone/>
            </a:pPr>
            <a:r>
              <a:rPr lang="en-US" dirty="0" smtClean="0">
                <a:solidFill>
                  <a:schemeClr val="bg1"/>
                </a:solidFill>
              </a:rPr>
              <a:t>	Visual Studio Online</a:t>
            </a:r>
          </a:p>
          <a:p>
            <a:pPr marL="0" indent="0">
              <a:buNone/>
            </a:pPr>
            <a:r>
              <a:rPr lang="en-US" dirty="0" smtClean="0">
                <a:solidFill>
                  <a:schemeClr val="bg1"/>
                </a:solidFill>
              </a:rPr>
              <a:t>	Developer Store accounts</a:t>
            </a:r>
          </a:p>
          <a:p>
            <a:pPr marL="0" indent="0">
              <a:buNone/>
            </a:pPr>
            <a:r>
              <a:rPr lang="en-US" dirty="0" smtClean="0">
                <a:solidFill>
                  <a:schemeClr val="bg1"/>
                </a:solidFill>
              </a:rPr>
              <a:t>	&amp; more</a:t>
            </a:r>
          </a:p>
        </p:txBody>
      </p:sp>
    </p:spTree>
    <p:extLst>
      <p:ext uri="{BB962C8B-B14F-4D97-AF65-F5344CB8AC3E}">
        <p14:creationId xmlns:p14="http://schemas.microsoft.com/office/powerpoint/2010/main" val="225747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bold" panose="020B0702040504020203" pitchFamily="34" charset="0"/>
              </a:rPr>
              <a:t>BizSpark Plus</a:t>
            </a:r>
            <a:r>
              <a:rPr lang="en-US" b="1" dirty="0" smtClean="0">
                <a:solidFill>
                  <a:schemeClr val="bg1"/>
                </a:solidFill>
              </a:rPr>
              <a:t> (Azure 60k Offer)</a:t>
            </a:r>
            <a:endParaRPr lang="en-US" b="1" dirty="0">
              <a:solidFill>
                <a:schemeClr val="bg1"/>
              </a:solidFill>
              <a:latin typeface="Segoe Pro Semibold" panose="020B0702040504020203" pitchFamily="34" charset="0"/>
            </a:endParaRPr>
          </a:p>
        </p:txBody>
      </p:sp>
      <p:sp>
        <p:nvSpPr>
          <p:cNvPr id="3" name="Content Placeholder 2"/>
          <p:cNvSpPr>
            <a:spLocks noGrp="1"/>
          </p:cNvSpPr>
          <p:nvPr>
            <p:ph idx="1"/>
          </p:nvPr>
        </p:nvSpPr>
        <p:spPr>
          <a:xfrm>
            <a:off x="838199" y="1825625"/>
            <a:ext cx="11118273" cy="4351338"/>
          </a:xfrm>
        </p:spPr>
        <p:txBody>
          <a:bodyPr>
            <a:normAutofit fontScale="77500" lnSpcReduction="20000"/>
          </a:bodyPr>
          <a:lstStyle/>
          <a:p>
            <a:pPr marL="0" indent="0">
              <a:lnSpc>
                <a:spcPct val="160000"/>
              </a:lnSpc>
              <a:buNone/>
            </a:pPr>
            <a:r>
              <a:rPr lang="en-US" dirty="0">
                <a:solidFill>
                  <a:schemeClr val="bg1"/>
                </a:solidFill>
                <a:latin typeface="Segoe UI Semibold" panose="020B0702040204020203" pitchFamily="34" charset="0"/>
                <a:cs typeface="Segoe UI Semibold" panose="020B0702040204020203" pitchFamily="34" charset="0"/>
              </a:rPr>
              <a:t>$5,000/month for one year in Microsoft Azure </a:t>
            </a:r>
            <a:r>
              <a:rPr lang="en-US" dirty="0" smtClean="0">
                <a:solidFill>
                  <a:schemeClr val="bg1"/>
                </a:solidFill>
                <a:latin typeface="Segoe UI Semibold" panose="020B0702040204020203" pitchFamily="34" charset="0"/>
                <a:cs typeface="Segoe UI Semibold" panose="020B0702040204020203" pitchFamily="34" charset="0"/>
              </a:rPr>
              <a:t>credits</a:t>
            </a:r>
          </a:p>
          <a:p>
            <a:pPr marL="0" indent="0">
              <a:lnSpc>
                <a:spcPct val="160000"/>
              </a:lnSpc>
              <a:buNone/>
            </a:pPr>
            <a:r>
              <a:rPr lang="en-US" dirty="0" smtClean="0">
                <a:solidFill>
                  <a:schemeClr val="bg1"/>
                </a:solidFill>
              </a:rPr>
              <a:t>Must be an active BizSpark member</a:t>
            </a:r>
          </a:p>
          <a:p>
            <a:pPr marL="0" indent="0">
              <a:lnSpc>
                <a:spcPct val="160000"/>
              </a:lnSpc>
              <a:buNone/>
            </a:pPr>
            <a:r>
              <a:rPr lang="en-US" dirty="0" smtClean="0">
                <a:solidFill>
                  <a:schemeClr val="bg1"/>
                </a:solidFill>
              </a:rPr>
              <a:t>Must be consuming $500+/month in any cloud (Amazon, Google etc.)</a:t>
            </a:r>
          </a:p>
          <a:p>
            <a:pPr marL="0" indent="0">
              <a:lnSpc>
                <a:spcPct val="160000"/>
              </a:lnSpc>
              <a:buNone/>
            </a:pPr>
            <a:r>
              <a:rPr lang="en-US" dirty="0" smtClean="0">
                <a:solidFill>
                  <a:schemeClr val="bg1"/>
                </a:solidFill>
              </a:rPr>
              <a:t>Must be nominated by partner or Microsoft</a:t>
            </a:r>
          </a:p>
          <a:p>
            <a:pPr marL="0" indent="0">
              <a:lnSpc>
                <a:spcPct val="160000"/>
              </a:lnSpc>
              <a:buNone/>
            </a:pPr>
            <a:r>
              <a:rPr lang="en-US" dirty="0" smtClean="0">
                <a:solidFill>
                  <a:schemeClr val="bg1"/>
                </a:solidFill>
                <a:latin typeface="Segoe Pro Display Semibold" panose="020B0702040504020203" pitchFamily="34" charset="0"/>
              </a:rPr>
              <a:t>Learn more @ </a:t>
            </a:r>
            <a:r>
              <a:rPr lang="en-US" dirty="0" smtClean="0">
                <a:solidFill>
                  <a:schemeClr val="bg1"/>
                </a:solidFill>
              </a:rPr>
              <a:t>aka.ms/azure60k</a:t>
            </a:r>
            <a:endParaRPr lang="en-US" dirty="0">
              <a:solidFill>
                <a:schemeClr val="bg1"/>
              </a:solidFill>
            </a:endParaRPr>
          </a:p>
        </p:txBody>
      </p:sp>
    </p:spTree>
    <p:extLst>
      <p:ext uri="{BB962C8B-B14F-4D97-AF65-F5344CB8AC3E}">
        <p14:creationId xmlns:p14="http://schemas.microsoft.com/office/powerpoint/2010/main" val="206212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Light" panose="020B0402040204020203" pitchFamily="34" charset="0"/>
              </a:rPr>
              <a:t>More developers == more benefits</a:t>
            </a:r>
            <a:endParaRPr lang="en-US" b="1" dirty="0">
              <a:solidFill>
                <a:schemeClr val="bg1"/>
              </a:solidFill>
              <a:latin typeface="Segoe Pro Display SemiLight" panose="020B0402040204020203" pitchFamily="34" charset="0"/>
            </a:endParaRPr>
          </a:p>
        </p:txBody>
      </p:sp>
      <p:grpSp>
        <p:nvGrpSpPr>
          <p:cNvPr id="12" name="Group 11"/>
          <p:cNvGrpSpPr/>
          <p:nvPr/>
        </p:nvGrpSpPr>
        <p:grpSpPr>
          <a:xfrm>
            <a:off x="-207619" y="3177982"/>
            <a:ext cx="2832099" cy="1195566"/>
            <a:chOff x="4546599" y="1879904"/>
            <a:chExt cx="4119186" cy="1738907"/>
          </a:xfrm>
        </p:grpSpPr>
        <p:pic>
          <p:nvPicPr>
            <p:cNvPr id="10" name="Picture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109967" y="1879904"/>
              <a:ext cx="992448" cy="992447"/>
            </a:xfrm>
            <a:prstGeom prst="rect">
              <a:avLst/>
            </a:prstGeom>
          </p:spPr>
        </p:pic>
        <p:sp>
          <p:nvSpPr>
            <p:cNvPr id="11" name="TextBox 10"/>
            <p:cNvSpPr txBox="1"/>
            <p:nvPr/>
          </p:nvSpPr>
          <p:spPr>
            <a:xfrm>
              <a:off x="4546599" y="3036866"/>
              <a:ext cx="4119186" cy="581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BizSpark</a:t>
              </a: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98" name="Group 97"/>
          <p:cNvGrpSpPr/>
          <p:nvPr/>
        </p:nvGrpSpPr>
        <p:grpSpPr>
          <a:xfrm>
            <a:off x="3121621" y="4185368"/>
            <a:ext cx="1828800" cy="1125495"/>
            <a:chOff x="3121621" y="4169542"/>
            <a:chExt cx="1828800" cy="1125495"/>
          </a:xfrm>
        </p:grpSpPr>
        <p:grpSp>
          <p:nvGrpSpPr>
            <p:cNvPr id="67" name="Group 66"/>
            <p:cNvGrpSpPr/>
            <p:nvPr/>
          </p:nvGrpSpPr>
          <p:grpSpPr>
            <a:xfrm>
              <a:off x="3879844" y="4169542"/>
              <a:ext cx="312355" cy="698269"/>
              <a:chOff x="3924954" y="4169542"/>
              <a:chExt cx="312355" cy="698269"/>
            </a:xfrm>
          </p:grpSpPr>
          <p:sp>
            <p:nvSpPr>
              <p:cNvPr id="33" name="Freeform 48"/>
              <p:cNvSpPr>
                <a:spLocks noChangeAspect="1"/>
              </p:cNvSpPr>
              <p:nvPr/>
            </p:nvSpPr>
            <p:spPr bwMode="black">
              <a:xfrm flipH="1">
                <a:off x="4013080" y="416954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31" name="Freeform 48"/>
              <p:cNvSpPr>
                <a:spLocks noChangeAspect="1"/>
              </p:cNvSpPr>
              <p:nvPr/>
            </p:nvSpPr>
            <p:spPr bwMode="black">
              <a:xfrm flipH="1">
                <a:off x="3970750" y="421187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25" name="Freeform 48"/>
              <p:cNvSpPr>
                <a:spLocks noChangeAspect="1"/>
              </p:cNvSpPr>
              <p:nvPr/>
            </p:nvSpPr>
            <p:spPr bwMode="black">
              <a:xfrm flipH="1">
                <a:off x="3924954" y="4254202"/>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w="12700">
                <a:solidFill>
                  <a:srgbClr val="0070C0"/>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 </a:t>
                </a: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sp>
          <p:nvSpPr>
            <p:cNvPr id="26" name="TextBox 25"/>
            <p:cNvSpPr txBox="1"/>
            <p:nvPr/>
          </p:nvSpPr>
          <p:spPr>
            <a:xfrm>
              <a:off x="3121621" y="4956483"/>
              <a:ext cx="18288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Developers 2+</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72" name="Group 71"/>
          <p:cNvGrpSpPr/>
          <p:nvPr/>
        </p:nvGrpSpPr>
        <p:grpSpPr>
          <a:xfrm>
            <a:off x="3120574" y="2152588"/>
            <a:ext cx="1830894" cy="1266348"/>
            <a:chOff x="3120574" y="2256493"/>
            <a:chExt cx="1830894" cy="1266348"/>
          </a:xfrm>
        </p:grpSpPr>
        <p:sp>
          <p:nvSpPr>
            <p:cNvPr id="21" name="Freeform 48"/>
            <p:cNvSpPr>
              <a:spLocks noChangeAspect="1"/>
            </p:cNvSpPr>
            <p:nvPr/>
          </p:nvSpPr>
          <p:spPr bwMode="black">
            <a:xfrm flipH="1">
              <a:off x="3923907" y="2256493"/>
              <a:ext cx="224229" cy="613609"/>
            </a:xfrm>
            <a:custGeom>
              <a:avLst/>
              <a:gdLst>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260842 w 4740335"/>
                <a:gd name="connsiteY47" fmla="*/ 637056 h 4048081"/>
                <a:gd name="connsiteX48" fmla="*/ 644584 w 4740335"/>
                <a:gd name="connsiteY48" fmla="*/ 245790 h 4048081"/>
                <a:gd name="connsiteX49" fmla="*/ 2367657 w 4740335"/>
                <a:gd name="connsiteY49" fmla="*/ 0 h 4048081"/>
                <a:gd name="connsiteX50" fmla="*/ 2819118 w 4740335"/>
                <a:gd name="connsiteY50" fmla="*/ 453969 h 4048081"/>
                <a:gd name="connsiteX51" fmla="*/ 2367657 w 4740335"/>
                <a:gd name="connsiteY51" fmla="*/ 907938 h 4048081"/>
                <a:gd name="connsiteX52" fmla="*/ 1916196 w 4740335"/>
                <a:gd name="connsiteY52" fmla="*/ 453969 h 4048081"/>
                <a:gd name="connsiteX53" fmla="*/ 2367657 w 4740335"/>
                <a:gd name="connsiteY53"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1028326 w 4740335"/>
                <a:gd name="connsiteY45" fmla="*/ 637055 h 4048081"/>
                <a:gd name="connsiteX46" fmla="*/ 644584 w 4740335"/>
                <a:gd name="connsiteY46" fmla="*/ 1028320 h 4048081"/>
                <a:gd name="connsiteX47" fmla="*/ 644584 w 4740335"/>
                <a:gd name="connsiteY47" fmla="*/ 245790 h 4048081"/>
                <a:gd name="connsiteX48" fmla="*/ 2367657 w 4740335"/>
                <a:gd name="connsiteY48" fmla="*/ 0 h 4048081"/>
                <a:gd name="connsiteX49" fmla="*/ 2819118 w 4740335"/>
                <a:gd name="connsiteY49" fmla="*/ 453969 h 4048081"/>
                <a:gd name="connsiteX50" fmla="*/ 2367657 w 4740335"/>
                <a:gd name="connsiteY50" fmla="*/ 907938 h 4048081"/>
                <a:gd name="connsiteX51" fmla="*/ 1916196 w 4740335"/>
                <a:gd name="connsiteY51" fmla="*/ 453969 h 4048081"/>
                <a:gd name="connsiteX52" fmla="*/ 2367657 w 4740335"/>
                <a:gd name="connsiteY52"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644584 w 4740335"/>
                <a:gd name="connsiteY44" fmla="*/ 245790 h 4048081"/>
                <a:gd name="connsiteX45" fmla="*/ 644584 w 4740335"/>
                <a:gd name="connsiteY45" fmla="*/ 1028320 h 4048081"/>
                <a:gd name="connsiteX46" fmla="*/ 644584 w 4740335"/>
                <a:gd name="connsiteY46" fmla="*/ 245790 h 4048081"/>
                <a:gd name="connsiteX47" fmla="*/ 2367657 w 4740335"/>
                <a:gd name="connsiteY47" fmla="*/ 0 h 4048081"/>
                <a:gd name="connsiteX48" fmla="*/ 2819118 w 4740335"/>
                <a:gd name="connsiteY48" fmla="*/ 453969 h 4048081"/>
                <a:gd name="connsiteX49" fmla="*/ 2367657 w 4740335"/>
                <a:gd name="connsiteY49" fmla="*/ 907938 h 4048081"/>
                <a:gd name="connsiteX50" fmla="*/ 1916196 w 4740335"/>
                <a:gd name="connsiteY50" fmla="*/ 453969 h 4048081"/>
                <a:gd name="connsiteX51" fmla="*/ 2367657 w 4740335"/>
                <a:gd name="connsiteY51"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052628 w 4740335"/>
                <a:gd name="connsiteY14" fmla="*/ 1098549 h 4048081"/>
                <a:gd name="connsiteX15" fmla="*/ 1289174 w 4740335"/>
                <a:gd name="connsiteY15" fmla="*/ 1335514 h 4048081"/>
                <a:gd name="connsiteX16" fmla="*/ 1289174 w 4740335"/>
                <a:gd name="connsiteY16" fmla="*/ 2449249 h 4048081"/>
                <a:gd name="connsiteX17" fmla="*/ 1052628 w 4740335"/>
                <a:gd name="connsiteY17" fmla="*/ 2686214 h 4048081"/>
                <a:gd name="connsiteX18" fmla="*/ 1052628 w 4740335"/>
                <a:gd name="connsiteY18" fmla="*/ 3480046 h 4048081"/>
                <a:gd name="connsiteX19" fmla="*/ 827910 w 4740335"/>
                <a:gd name="connsiteY19" fmla="*/ 3717011 h 4048081"/>
                <a:gd name="connsiteX20" fmla="*/ 473091 w 4740335"/>
                <a:gd name="connsiteY20" fmla="*/ 3717011 h 4048081"/>
                <a:gd name="connsiteX21" fmla="*/ 236546 w 4740335"/>
                <a:gd name="connsiteY21" fmla="*/ 3480046 h 4048081"/>
                <a:gd name="connsiteX22" fmla="*/ 236546 w 4740335"/>
                <a:gd name="connsiteY22" fmla="*/ 2686214 h 4048081"/>
                <a:gd name="connsiteX23" fmla="*/ 0 w 4740335"/>
                <a:gd name="connsiteY23" fmla="*/ 2449249 h 4048081"/>
                <a:gd name="connsiteX24" fmla="*/ 0 w 4740335"/>
                <a:gd name="connsiteY24" fmla="*/ 1335514 h 4048081"/>
                <a:gd name="connsiteX25" fmla="*/ 236546 w 4740335"/>
                <a:gd name="connsiteY25" fmla="*/ 1098549 h 4048081"/>
                <a:gd name="connsiteX26" fmla="*/ 1895194 w 4740335"/>
                <a:gd name="connsiteY26" fmla="*/ 993211 h 4048081"/>
                <a:gd name="connsiteX27" fmla="*/ 2845141 w 4740335"/>
                <a:gd name="connsiteY27" fmla="*/ 993211 h 4048081"/>
                <a:gd name="connsiteX28" fmla="*/ 3130125 w 4740335"/>
                <a:gd name="connsiteY28" fmla="*/ 1277385 h 4048081"/>
                <a:gd name="connsiteX29" fmla="*/ 3130125 w 4740335"/>
                <a:gd name="connsiteY29" fmla="*/ 2568008 h 4048081"/>
                <a:gd name="connsiteX30" fmla="*/ 2845141 w 4740335"/>
                <a:gd name="connsiteY30" fmla="*/ 2852182 h 4048081"/>
                <a:gd name="connsiteX31" fmla="*/ 2845141 w 4740335"/>
                <a:gd name="connsiteY31" fmla="*/ 3763907 h 4048081"/>
                <a:gd name="connsiteX32" fmla="*/ 2572031 w 4740335"/>
                <a:gd name="connsiteY32" fmla="*/ 4048081 h 4048081"/>
                <a:gd name="connsiteX33" fmla="*/ 2168304 w 4740335"/>
                <a:gd name="connsiteY33" fmla="*/ 4048081 h 4048081"/>
                <a:gd name="connsiteX34" fmla="*/ 1895194 w 4740335"/>
                <a:gd name="connsiteY34" fmla="*/ 3763907 h 4048081"/>
                <a:gd name="connsiteX35" fmla="*/ 1895194 w 4740335"/>
                <a:gd name="connsiteY35" fmla="*/ 2852182 h 4048081"/>
                <a:gd name="connsiteX36" fmla="*/ 1610210 w 4740335"/>
                <a:gd name="connsiteY36" fmla="*/ 2568008 h 4048081"/>
                <a:gd name="connsiteX37" fmla="*/ 1610210 w 4740335"/>
                <a:gd name="connsiteY37" fmla="*/ 1277385 h 4048081"/>
                <a:gd name="connsiteX38" fmla="*/ 1895194 w 4740335"/>
                <a:gd name="connsiteY38" fmla="*/ 993211 h 4048081"/>
                <a:gd name="connsiteX39" fmla="*/ 4093246 w 4740335"/>
                <a:gd name="connsiteY39" fmla="*/ 245790 h 4048081"/>
                <a:gd name="connsiteX40" fmla="*/ 4479495 w 4740335"/>
                <a:gd name="connsiteY40" fmla="*/ 637055 h 4048081"/>
                <a:gd name="connsiteX41" fmla="*/ 4093246 w 4740335"/>
                <a:gd name="connsiteY41" fmla="*/ 1028320 h 4048081"/>
                <a:gd name="connsiteX42" fmla="*/ 3706997 w 4740335"/>
                <a:gd name="connsiteY42" fmla="*/ 637055 h 4048081"/>
                <a:gd name="connsiteX43" fmla="*/ 4093246 w 4740335"/>
                <a:gd name="connsiteY43" fmla="*/ 245790 h 4048081"/>
                <a:gd name="connsiteX44" fmla="*/ 2367657 w 4740335"/>
                <a:gd name="connsiteY44" fmla="*/ 0 h 4048081"/>
                <a:gd name="connsiteX45" fmla="*/ 2819118 w 4740335"/>
                <a:gd name="connsiteY45" fmla="*/ 453969 h 4048081"/>
                <a:gd name="connsiteX46" fmla="*/ 2367657 w 4740335"/>
                <a:gd name="connsiteY46" fmla="*/ 907938 h 4048081"/>
                <a:gd name="connsiteX47" fmla="*/ 1916196 w 4740335"/>
                <a:gd name="connsiteY47" fmla="*/ 453969 h 4048081"/>
                <a:gd name="connsiteX48" fmla="*/ 2367657 w 4740335"/>
                <a:gd name="connsiteY48" fmla="*/ 0 h 4048081"/>
                <a:gd name="connsiteX0" fmla="*/ 3683614 w 4740335"/>
                <a:gd name="connsiteY0" fmla="*/ 1098549 h 4048081"/>
                <a:gd name="connsiteX1" fmla="*/ 4502870 w 4740335"/>
                <a:gd name="connsiteY1" fmla="*/ 1098549 h 4048081"/>
                <a:gd name="connsiteX2" fmla="*/ 4740335 w 4740335"/>
                <a:gd name="connsiteY2" fmla="*/ 1335514 h 4048081"/>
                <a:gd name="connsiteX3" fmla="*/ 4740335 w 4740335"/>
                <a:gd name="connsiteY3" fmla="*/ 2449249 h 4048081"/>
                <a:gd name="connsiteX4" fmla="*/ 4502870 w 4740335"/>
                <a:gd name="connsiteY4" fmla="*/ 2686214 h 4048081"/>
                <a:gd name="connsiteX5" fmla="*/ 4502870 w 4740335"/>
                <a:gd name="connsiteY5" fmla="*/ 3480046 h 4048081"/>
                <a:gd name="connsiteX6" fmla="*/ 4265405 w 4740335"/>
                <a:gd name="connsiteY6" fmla="*/ 3717011 h 4048081"/>
                <a:gd name="connsiteX7" fmla="*/ 3909206 w 4740335"/>
                <a:gd name="connsiteY7" fmla="*/ 3717011 h 4048081"/>
                <a:gd name="connsiteX8" fmla="*/ 3683614 w 4740335"/>
                <a:gd name="connsiteY8" fmla="*/ 3480046 h 4048081"/>
                <a:gd name="connsiteX9" fmla="*/ 3683614 w 4740335"/>
                <a:gd name="connsiteY9" fmla="*/ 2686214 h 4048081"/>
                <a:gd name="connsiteX10" fmla="*/ 3446148 w 4740335"/>
                <a:gd name="connsiteY10" fmla="*/ 2449249 h 4048081"/>
                <a:gd name="connsiteX11" fmla="*/ 3446148 w 4740335"/>
                <a:gd name="connsiteY11" fmla="*/ 1335514 h 4048081"/>
                <a:gd name="connsiteX12" fmla="*/ 3683614 w 4740335"/>
                <a:gd name="connsiteY12" fmla="*/ 1098549 h 4048081"/>
                <a:gd name="connsiteX13" fmla="*/ 236546 w 4740335"/>
                <a:gd name="connsiteY13" fmla="*/ 1098549 h 4048081"/>
                <a:gd name="connsiteX14" fmla="*/ 1289174 w 4740335"/>
                <a:gd name="connsiteY14" fmla="*/ 1335514 h 4048081"/>
                <a:gd name="connsiteX15" fmla="*/ 1289174 w 4740335"/>
                <a:gd name="connsiteY15" fmla="*/ 2449249 h 4048081"/>
                <a:gd name="connsiteX16" fmla="*/ 1052628 w 4740335"/>
                <a:gd name="connsiteY16" fmla="*/ 2686214 h 4048081"/>
                <a:gd name="connsiteX17" fmla="*/ 1052628 w 4740335"/>
                <a:gd name="connsiteY17" fmla="*/ 3480046 h 4048081"/>
                <a:gd name="connsiteX18" fmla="*/ 827910 w 4740335"/>
                <a:gd name="connsiteY18" fmla="*/ 3717011 h 4048081"/>
                <a:gd name="connsiteX19" fmla="*/ 473091 w 4740335"/>
                <a:gd name="connsiteY19" fmla="*/ 3717011 h 4048081"/>
                <a:gd name="connsiteX20" fmla="*/ 236546 w 4740335"/>
                <a:gd name="connsiteY20" fmla="*/ 3480046 h 4048081"/>
                <a:gd name="connsiteX21" fmla="*/ 236546 w 4740335"/>
                <a:gd name="connsiteY21" fmla="*/ 2686214 h 4048081"/>
                <a:gd name="connsiteX22" fmla="*/ 0 w 4740335"/>
                <a:gd name="connsiteY22" fmla="*/ 2449249 h 4048081"/>
                <a:gd name="connsiteX23" fmla="*/ 0 w 4740335"/>
                <a:gd name="connsiteY23" fmla="*/ 1335514 h 4048081"/>
                <a:gd name="connsiteX24" fmla="*/ 236546 w 4740335"/>
                <a:gd name="connsiteY24" fmla="*/ 1098549 h 4048081"/>
                <a:gd name="connsiteX25" fmla="*/ 1895194 w 4740335"/>
                <a:gd name="connsiteY25" fmla="*/ 993211 h 4048081"/>
                <a:gd name="connsiteX26" fmla="*/ 2845141 w 4740335"/>
                <a:gd name="connsiteY26" fmla="*/ 993211 h 4048081"/>
                <a:gd name="connsiteX27" fmla="*/ 3130125 w 4740335"/>
                <a:gd name="connsiteY27" fmla="*/ 1277385 h 4048081"/>
                <a:gd name="connsiteX28" fmla="*/ 3130125 w 4740335"/>
                <a:gd name="connsiteY28" fmla="*/ 2568008 h 4048081"/>
                <a:gd name="connsiteX29" fmla="*/ 2845141 w 4740335"/>
                <a:gd name="connsiteY29" fmla="*/ 2852182 h 4048081"/>
                <a:gd name="connsiteX30" fmla="*/ 2845141 w 4740335"/>
                <a:gd name="connsiteY30" fmla="*/ 3763907 h 4048081"/>
                <a:gd name="connsiteX31" fmla="*/ 2572031 w 4740335"/>
                <a:gd name="connsiteY31" fmla="*/ 4048081 h 4048081"/>
                <a:gd name="connsiteX32" fmla="*/ 2168304 w 4740335"/>
                <a:gd name="connsiteY32" fmla="*/ 4048081 h 4048081"/>
                <a:gd name="connsiteX33" fmla="*/ 1895194 w 4740335"/>
                <a:gd name="connsiteY33" fmla="*/ 3763907 h 4048081"/>
                <a:gd name="connsiteX34" fmla="*/ 1895194 w 4740335"/>
                <a:gd name="connsiteY34" fmla="*/ 2852182 h 4048081"/>
                <a:gd name="connsiteX35" fmla="*/ 1610210 w 4740335"/>
                <a:gd name="connsiteY35" fmla="*/ 2568008 h 4048081"/>
                <a:gd name="connsiteX36" fmla="*/ 1610210 w 4740335"/>
                <a:gd name="connsiteY36" fmla="*/ 1277385 h 4048081"/>
                <a:gd name="connsiteX37" fmla="*/ 1895194 w 4740335"/>
                <a:gd name="connsiteY37" fmla="*/ 993211 h 4048081"/>
                <a:gd name="connsiteX38" fmla="*/ 4093246 w 4740335"/>
                <a:gd name="connsiteY38" fmla="*/ 245790 h 4048081"/>
                <a:gd name="connsiteX39" fmla="*/ 4479495 w 4740335"/>
                <a:gd name="connsiteY39" fmla="*/ 637055 h 4048081"/>
                <a:gd name="connsiteX40" fmla="*/ 4093246 w 4740335"/>
                <a:gd name="connsiteY40" fmla="*/ 1028320 h 4048081"/>
                <a:gd name="connsiteX41" fmla="*/ 3706997 w 4740335"/>
                <a:gd name="connsiteY41" fmla="*/ 637055 h 4048081"/>
                <a:gd name="connsiteX42" fmla="*/ 4093246 w 4740335"/>
                <a:gd name="connsiteY42" fmla="*/ 245790 h 4048081"/>
                <a:gd name="connsiteX43" fmla="*/ 2367657 w 4740335"/>
                <a:gd name="connsiteY43" fmla="*/ 0 h 4048081"/>
                <a:gd name="connsiteX44" fmla="*/ 2819118 w 4740335"/>
                <a:gd name="connsiteY44" fmla="*/ 453969 h 4048081"/>
                <a:gd name="connsiteX45" fmla="*/ 2367657 w 4740335"/>
                <a:gd name="connsiteY45" fmla="*/ 907938 h 4048081"/>
                <a:gd name="connsiteX46" fmla="*/ 1916196 w 4740335"/>
                <a:gd name="connsiteY46" fmla="*/ 453969 h 4048081"/>
                <a:gd name="connsiteX47" fmla="*/ 2367657 w 4740335"/>
                <a:gd name="connsiteY47" fmla="*/ 0 h 4048081"/>
                <a:gd name="connsiteX0" fmla="*/ 3779109 w 4835830"/>
                <a:gd name="connsiteY0" fmla="*/ 1098549 h 4048081"/>
                <a:gd name="connsiteX1" fmla="*/ 4598365 w 4835830"/>
                <a:gd name="connsiteY1" fmla="*/ 1098549 h 4048081"/>
                <a:gd name="connsiteX2" fmla="*/ 4835830 w 4835830"/>
                <a:gd name="connsiteY2" fmla="*/ 1335514 h 4048081"/>
                <a:gd name="connsiteX3" fmla="*/ 4835830 w 4835830"/>
                <a:gd name="connsiteY3" fmla="*/ 2449249 h 4048081"/>
                <a:gd name="connsiteX4" fmla="*/ 4598365 w 4835830"/>
                <a:gd name="connsiteY4" fmla="*/ 2686214 h 4048081"/>
                <a:gd name="connsiteX5" fmla="*/ 4598365 w 4835830"/>
                <a:gd name="connsiteY5" fmla="*/ 3480046 h 4048081"/>
                <a:gd name="connsiteX6" fmla="*/ 4360900 w 4835830"/>
                <a:gd name="connsiteY6" fmla="*/ 3717011 h 4048081"/>
                <a:gd name="connsiteX7" fmla="*/ 4004701 w 4835830"/>
                <a:gd name="connsiteY7" fmla="*/ 3717011 h 4048081"/>
                <a:gd name="connsiteX8" fmla="*/ 3779109 w 4835830"/>
                <a:gd name="connsiteY8" fmla="*/ 3480046 h 4048081"/>
                <a:gd name="connsiteX9" fmla="*/ 3779109 w 4835830"/>
                <a:gd name="connsiteY9" fmla="*/ 2686214 h 4048081"/>
                <a:gd name="connsiteX10" fmla="*/ 3541643 w 4835830"/>
                <a:gd name="connsiteY10" fmla="*/ 2449249 h 4048081"/>
                <a:gd name="connsiteX11" fmla="*/ 3541643 w 4835830"/>
                <a:gd name="connsiteY11" fmla="*/ 1335514 h 4048081"/>
                <a:gd name="connsiteX12" fmla="*/ 3779109 w 4835830"/>
                <a:gd name="connsiteY12" fmla="*/ 1098549 h 4048081"/>
                <a:gd name="connsiteX13" fmla="*/ 95495 w 4835830"/>
                <a:gd name="connsiteY13" fmla="*/ 1335514 h 4048081"/>
                <a:gd name="connsiteX14" fmla="*/ 1384669 w 4835830"/>
                <a:gd name="connsiteY14" fmla="*/ 1335514 h 4048081"/>
                <a:gd name="connsiteX15" fmla="*/ 1384669 w 4835830"/>
                <a:gd name="connsiteY15" fmla="*/ 2449249 h 4048081"/>
                <a:gd name="connsiteX16" fmla="*/ 1148123 w 4835830"/>
                <a:gd name="connsiteY16" fmla="*/ 2686214 h 4048081"/>
                <a:gd name="connsiteX17" fmla="*/ 1148123 w 4835830"/>
                <a:gd name="connsiteY17" fmla="*/ 3480046 h 4048081"/>
                <a:gd name="connsiteX18" fmla="*/ 923405 w 4835830"/>
                <a:gd name="connsiteY18" fmla="*/ 3717011 h 4048081"/>
                <a:gd name="connsiteX19" fmla="*/ 568586 w 4835830"/>
                <a:gd name="connsiteY19" fmla="*/ 3717011 h 4048081"/>
                <a:gd name="connsiteX20" fmla="*/ 332041 w 4835830"/>
                <a:gd name="connsiteY20" fmla="*/ 3480046 h 4048081"/>
                <a:gd name="connsiteX21" fmla="*/ 332041 w 4835830"/>
                <a:gd name="connsiteY21" fmla="*/ 2686214 h 4048081"/>
                <a:gd name="connsiteX22" fmla="*/ 95495 w 4835830"/>
                <a:gd name="connsiteY22" fmla="*/ 2449249 h 4048081"/>
                <a:gd name="connsiteX23" fmla="*/ 95495 w 4835830"/>
                <a:gd name="connsiteY23" fmla="*/ 1335514 h 4048081"/>
                <a:gd name="connsiteX24" fmla="*/ 1990689 w 4835830"/>
                <a:gd name="connsiteY24" fmla="*/ 993211 h 4048081"/>
                <a:gd name="connsiteX25" fmla="*/ 2940636 w 4835830"/>
                <a:gd name="connsiteY25" fmla="*/ 993211 h 4048081"/>
                <a:gd name="connsiteX26" fmla="*/ 3225620 w 4835830"/>
                <a:gd name="connsiteY26" fmla="*/ 1277385 h 4048081"/>
                <a:gd name="connsiteX27" fmla="*/ 3225620 w 4835830"/>
                <a:gd name="connsiteY27" fmla="*/ 2568008 h 4048081"/>
                <a:gd name="connsiteX28" fmla="*/ 2940636 w 4835830"/>
                <a:gd name="connsiteY28" fmla="*/ 2852182 h 4048081"/>
                <a:gd name="connsiteX29" fmla="*/ 2940636 w 4835830"/>
                <a:gd name="connsiteY29" fmla="*/ 3763907 h 4048081"/>
                <a:gd name="connsiteX30" fmla="*/ 2667526 w 4835830"/>
                <a:gd name="connsiteY30" fmla="*/ 4048081 h 4048081"/>
                <a:gd name="connsiteX31" fmla="*/ 2263799 w 4835830"/>
                <a:gd name="connsiteY31" fmla="*/ 4048081 h 4048081"/>
                <a:gd name="connsiteX32" fmla="*/ 1990689 w 4835830"/>
                <a:gd name="connsiteY32" fmla="*/ 3763907 h 4048081"/>
                <a:gd name="connsiteX33" fmla="*/ 1990689 w 4835830"/>
                <a:gd name="connsiteY33" fmla="*/ 2852182 h 4048081"/>
                <a:gd name="connsiteX34" fmla="*/ 1705705 w 4835830"/>
                <a:gd name="connsiteY34" fmla="*/ 2568008 h 4048081"/>
                <a:gd name="connsiteX35" fmla="*/ 1705705 w 4835830"/>
                <a:gd name="connsiteY35" fmla="*/ 1277385 h 4048081"/>
                <a:gd name="connsiteX36" fmla="*/ 1990689 w 4835830"/>
                <a:gd name="connsiteY36" fmla="*/ 993211 h 4048081"/>
                <a:gd name="connsiteX37" fmla="*/ 4188741 w 4835830"/>
                <a:gd name="connsiteY37" fmla="*/ 245790 h 4048081"/>
                <a:gd name="connsiteX38" fmla="*/ 4574990 w 4835830"/>
                <a:gd name="connsiteY38" fmla="*/ 637055 h 4048081"/>
                <a:gd name="connsiteX39" fmla="*/ 4188741 w 4835830"/>
                <a:gd name="connsiteY39" fmla="*/ 1028320 h 4048081"/>
                <a:gd name="connsiteX40" fmla="*/ 3802492 w 4835830"/>
                <a:gd name="connsiteY40" fmla="*/ 637055 h 4048081"/>
                <a:gd name="connsiteX41" fmla="*/ 4188741 w 4835830"/>
                <a:gd name="connsiteY41" fmla="*/ 245790 h 4048081"/>
                <a:gd name="connsiteX42" fmla="*/ 2463152 w 4835830"/>
                <a:gd name="connsiteY42" fmla="*/ 0 h 4048081"/>
                <a:gd name="connsiteX43" fmla="*/ 2914613 w 4835830"/>
                <a:gd name="connsiteY43" fmla="*/ 453969 h 4048081"/>
                <a:gd name="connsiteX44" fmla="*/ 2463152 w 4835830"/>
                <a:gd name="connsiteY44" fmla="*/ 907938 h 4048081"/>
                <a:gd name="connsiteX45" fmla="*/ 2011691 w 4835830"/>
                <a:gd name="connsiteY45" fmla="*/ 453969 h 4048081"/>
                <a:gd name="connsiteX46" fmla="*/ 2463152 w 4835830"/>
                <a:gd name="connsiteY46"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1335514 h 4048081"/>
                <a:gd name="connsiteX15" fmla="*/ 1345079 w 4796240"/>
                <a:gd name="connsiteY15" fmla="*/ 2449249 h 4048081"/>
                <a:gd name="connsiteX16" fmla="*/ 1108533 w 4796240"/>
                <a:gd name="connsiteY16" fmla="*/ 2686214 h 4048081"/>
                <a:gd name="connsiteX17" fmla="*/ 1108533 w 4796240"/>
                <a:gd name="connsiteY17" fmla="*/ 3480046 h 4048081"/>
                <a:gd name="connsiteX18" fmla="*/ 883815 w 4796240"/>
                <a:gd name="connsiteY18" fmla="*/ 3717011 h 4048081"/>
                <a:gd name="connsiteX19" fmla="*/ 528996 w 4796240"/>
                <a:gd name="connsiteY19" fmla="*/ 3717011 h 4048081"/>
                <a:gd name="connsiteX20" fmla="*/ 292451 w 4796240"/>
                <a:gd name="connsiteY20" fmla="*/ 3480046 h 4048081"/>
                <a:gd name="connsiteX21" fmla="*/ 292451 w 4796240"/>
                <a:gd name="connsiteY21" fmla="*/ 2686214 h 4048081"/>
                <a:gd name="connsiteX22" fmla="*/ 55905 w 4796240"/>
                <a:gd name="connsiteY22" fmla="*/ 2449249 h 4048081"/>
                <a:gd name="connsiteX23" fmla="*/ 1951099 w 4796240"/>
                <a:gd name="connsiteY23" fmla="*/ 993211 h 4048081"/>
                <a:gd name="connsiteX24" fmla="*/ 2901046 w 4796240"/>
                <a:gd name="connsiteY24" fmla="*/ 993211 h 4048081"/>
                <a:gd name="connsiteX25" fmla="*/ 3186030 w 4796240"/>
                <a:gd name="connsiteY25" fmla="*/ 1277385 h 4048081"/>
                <a:gd name="connsiteX26" fmla="*/ 3186030 w 4796240"/>
                <a:gd name="connsiteY26" fmla="*/ 2568008 h 4048081"/>
                <a:gd name="connsiteX27" fmla="*/ 2901046 w 4796240"/>
                <a:gd name="connsiteY27" fmla="*/ 2852182 h 4048081"/>
                <a:gd name="connsiteX28" fmla="*/ 2901046 w 4796240"/>
                <a:gd name="connsiteY28" fmla="*/ 3763907 h 4048081"/>
                <a:gd name="connsiteX29" fmla="*/ 2627936 w 4796240"/>
                <a:gd name="connsiteY29" fmla="*/ 4048081 h 4048081"/>
                <a:gd name="connsiteX30" fmla="*/ 2224209 w 4796240"/>
                <a:gd name="connsiteY30" fmla="*/ 4048081 h 4048081"/>
                <a:gd name="connsiteX31" fmla="*/ 1951099 w 4796240"/>
                <a:gd name="connsiteY31" fmla="*/ 3763907 h 4048081"/>
                <a:gd name="connsiteX32" fmla="*/ 1951099 w 4796240"/>
                <a:gd name="connsiteY32" fmla="*/ 2852182 h 4048081"/>
                <a:gd name="connsiteX33" fmla="*/ 1666115 w 4796240"/>
                <a:gd name="connsiteY33" fmla="*/ 2568008 h 4048081"/>
                <a:gd name="connsiteX34" fmla="*/ 1666115 w 4796240"/>
                <a:gd name="connsiteY34" fmla="*/ 1277385 h 4048081"/>
                <a:gd name="connsiteX35" fmla="*/ 1951099 w 4796240"/>
                <a:gd name="connsiteY35" fmla="*/ 993211 h 4048081"/>
                <a:gd name="connsiteX36" fmla="*/ 4149151 w 4796240"/>
                <a:gd name="connsiteY36" fmla="*/ 245790 h 4048081"/>
                <a:gd name="connsiteX37" fmla="*/ 4535400 w 4796240"/>
                <a:gd name="connsiteY37" fmla="*/ 637055 h 4048081"/>
                <a:gd name="connsiteX38" fmla="*/ 4149151 w 4796240"/>
                <a:gd name="connsiteY38" fmla="*/ 1028320 h 4048081"/>
                <a:gd name="connsiteX39" fmla="*/ 3762902 w 4796240"/>
                <a:gd name="connsiteY39" fmla="*/ 637055 h 4048081"/>
                <a:gd name="connsiteX40" fmla="*/ 4149151 w 4796240"/>
                <a:gd name="connsiteY40" fmla="*/ 245790 h 4048081"/>
                <a:gd name="connsiteX41" fmla="*/ 2423562 w 4796240"/>
                <a:gd name="connsiteY41" fmla="*/ 0 h 4048081"/>
                <a:gd name="connsiteX42" fmla="*/ 2875023 w 4796240"/>
                <a:gd name="connsiteY42" fmla="*/ 453969 h 4048081"/>
                <a:gd name="connsiteX43" fmla="*/ 2423562 w 4796240"/>
                <a:gd name="connsiteY43" fmla="*/ 907938 h 4048081"/>
                <a:gd name="connsiteX44" fmla="*/ 1972101 w 4796240"/>
                <a:gd name="connsiteY44" fmla="*/ 453969 h 4048081"/>
                <a:gd name="connsiteX45" fmla="*/ 2423562 w 4796240"/>
                <a:gd name="connsiteY45" fmla="*/ 0 h 4048081"/>
                <a:gd name="connsiteX0" fmla="*/ 3739519 w 4796240"/>
                <a:gd name="connsiteY0" fmla="*/ 1098549 h 4048081"/>
                <a:gd name="connsiteX1" fmla="*/ 4558775 w 4796240"/>
                <a:gd name="connsiteY1" fmla="*/ 1098549 h 4048081"/>
                <a:gd name="connsiteX2" fmla="*/ 4796240 w 4796240"/>
                <a:gd name="connsiteY2" fmla="*/ 1335514 h 4048081"/>
                <a:gd name="connsiteX3" fmla="*/ 4796240 w 4796240"/>
                <a:gd name="connsiteY3" fmla="*/ 2449249 h 4048081"/>
                <a:gd name="connsiteX4" fmla="*/ 4558775 w 4796240"/>
                <a:gd name="connsiteY4" fmla="*/ 2686214 h 4048081"/>
                <a:gd name="connsiteX5" fmla="*/ 4558775 w 4796240"/>
                <a:gd name="connsiteY5" fmla="*/ 3480046 h 4048081"/>
                <a:gd name="connsiteX6" fmla="*/ 4321310 w 4796240"/>
                <a:gd name="connsiteY6" fmla="*/ 3717011 h 4048081"/>
                <a:gd name="connsiteX7" fmla="*/ 3965111 w 4796240"/>
                <a:gd name="connsiteY7" fmla="*/ 3717011 h 4048081"/>
                <a:gd name="connsiteX8" fmla="*/ 3739519 w 4796240"/>
                <a:gd name="connsiteY8" fmla="*/ 3480046 h 4048081"/>
                <a:gd name="connsiteX9" fmla="*/ 3739519 w 4796240"/>
                <a:gd name="connsiteY9" fmla="*/ 2686214 h 4048081"/>
                <a:gd name="connsiteX10" fmla="*/ 3502053 w 4796240"/>
                <a:gd name="connsiteY10" fmla="*/ 2449249 h 4048081"/>
                <a:gd name="connsiteX11" fmla="*/ 3502053 w 4796240"/>
                <a:gd name="connsiteY11" fmla="*/ 1335514 h 4048081"/>
                <a:gd name="connsiteX12" fmla="*/ 3739519 w 4796240"/>
                <a:gd name="connsiteY12" fmla="*/ 1098549 h 4048081"/>
                <a:gd name="connsiteX13" fmla="*/ 55905 w 4796240"/>
                <a:gd name="connsiteY13" fmla="*/ 2449249 h 4048081"/>
                <a:gd name="connsiteX14" fmla="*/ 1345079 w 4796240"/>
                <a:gd name="connsiteY14" fmla="*/ 2449249 h 4048081"/>
                <a:gd name="connsiteX15" fmla="*/ 1108533 w 4796240"/>
                <a:gd name="connsiteY15" fmla="*/ 2686214 h 4048081"/>
                <a:gd name="connsiteX16" fmla="*/ 1108533 w 4796240"/>
                <a:gd name="connsiteY16" fmla="*/ 3480046 h 4048081"/>
                <a:gd name="connsiteX17" fmla="*/ 883815 w 4796240"/>
                <a:gd name="connsiteY17" fmla="*/ 3717011 h 4048081"/>
                <a:gd name="connsiteX18" fmla="*/ 528996 w 4796240"/>
                <a:gd name="connsiteY18" fmla="*/ 3717011 h 4048081"/>
                <a:gd name="connsiteX19" fmla="*/ 292451 w 4796240"/>
                <a:gd name="connsiteY19" fmla="*/ 3480046 h 4048081"/>
                <a:gd name="connsiteX20" fmla="*/ 292451 w 4796240"/>
                <a:gd name="connsiteY20" fmla="*/ 2686214 h 4048081"/>
                <a:gd name="connsiteX21" fmla="*/ 55905 w 4796240"/>
                <a:gd name="connsiteY21" fmla="*/ 2449249 h 4048081"/>
                <a:gd name="connsiteX22" fmla="*/ 1951099 w 4796240"/>
                <a:gd name="connsiteY22" fmla="*/ 993211 h 4048081"/>
                <a:gd name="connsiteX23" fmla="*/ 2901046 w 4796240"/>
                <a:gd name="connsiteY23" fmla="*/ 993211 h 4048081"/>
                <a:gd name="connsiteX24" fmla="*/ 3186030 w 4796240"/>
                <a:gd name="connsiteY24" fmla="*/ 1277385 h 4048081"/>
                <a:gd name="connsiteX25" fmla="*/ 3186030 w 4796240"/>
                <a:gd name="connsiteY25" fmla="*/ 2568008 h 4048081"/>
                <a:gd name="connsiteX26" fmla="*/ 2901046 w 4796240"/>
                <a:gd name="connsiteY26" fmla="*/ 2852182 h 4048081"/>
                <a:gd name="connsiteX27" fmla="*/ 2901046 w 4796240"/>
                <a:gd name="connsiteY27" fmla="*/ 3763907 h 4048081"/>
                <a:gd name="connsiteX28" fmla="*/ 2627936 w 4796240"/>
                <a:gd name="connsiteY28" fmla="*/ 4048081 h 4048081"/>
                <a:gd name="connsiteX29" fmla="*/ 2224209 w 4796240"/>
                <a:gd name="connsiteY29" fmla="*/ 4048081 h 4048081"/>
                <a:gd name="connsiteX30" fmla="*/ 1951099 w 4796240"/>
                <a:gd name="connsiteY30" fmla="*/ 3763907 h 4048081"/>
                <a:gd name="connsiteX31" fmla="*/ 1951099 w 4796240"/>
                <a:gd name="connsiteY31" fmla="*/ 2852182 h 4048081"/>
                <a:gd name="connsiteX32" fmla="*/ 1666115 w 4796240"/>
                <a:gd name="connsiteY32" fmla="*/ 2568008 h 4048081"/>
                <a:gd name="connsiteX33" fmla="*/ 1666115 w 4796240"/>
                <a:gd name="connsiteY33" fmla="*/ 1277385 h 4048081"/>
                <a:gd name="connsiteX34" fmla="*/ 1951099 w 4796240"/>
                <a:gd name="connsiteY34" fmla="*/ 993211 h 4048081"/>
                <a:gd name="connsiteX35" fmla="*/ 4149151 w 4796240"/>
                <a:gd name="connsiteY35" fmla="*/ 245790 h 4048081"/>
                <a:gd name="connsiteX36" fmla="*/ 4535400 w 4796240"/>
                <a:gd name="connsiteY36" fmla="*/ 637055 h 4048081"/>
                <a:gd name="connsiteX37" fmla="*/ 4149151 w 4796240"/>
                <a:gd name="connsiteY37" fmla="*/ 1028320 h 4048081"/>
                <a:gd name="connsiteX38" fmla="*/ 3762902 w 4796240"/>
                <a:gd name="connsiteY38" fmla="*/ 637055 h 4048081"/>
                <a:gd name="connsiteX39" fmla="*/ 4149151 w 4796240"/>
                <a:gd name="connsiteY39" fmla="*/ 245790 h 4048081"/>
                <a:gd name="connsiteX40" fmla="*/ 2423562 w 4796240"/>
                <a:gd name="connsiteY40" fmla="*/ 0 h 4048081"/>
                <a:gd name="connsiteX41" fmla="*/ 2875023 w 4796240"/>
                <a:gd name="connsiteY41" fmla="*/ 453969 h 4048081"/>
                <a:gd name="connsiteX42" fmla="*/ 2423562 w 4796240"/>
                <a:gd name="connsiteY42" fmla="*/ 907938 h 4048081"/>
                <a:gd name="connsiteX43" fmla="*/ 1972101 w 4796240"/>
                <a:gd name="connsiteY43" fmla="*/ 453969 h 4048081"/>
                <a:gd name="connsiteX44" fmla="*/ 2423562 w 4796240"/>
                <a:gd name="connsiteY44"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49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49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723781 w 4780502"/>
                <a:gd name="connsiteY0" fmla="*/ 1098549 h 4048081"/>
                <a:gd name="connsiteX1" fmla="*/ 4543037 w 4780502"/>
                <a:gd name="connsiteY1" fmla="*/ 1098549 h 4048081"/>
                <a:gd name="connsiteX2" fmla="*/ 4780502 w 4780502"/>
                <a:gd name="connsiteY2" fmla="*/ 1335514 h 4048081"/>
                <a:gd name="connsiteX3" fmla="*/ 4780502 w 4780502"/>
                <a:gd name="connsiteY3" fmla="*/ 2449249 h 4048081"/>
                <a:gd name="connsiteX4" fmla="*/ 4543037 w 4780502"/>
                <a:gd name="connsiteY4" fmla="*/ 2686214 h 4048081"/>
                <a:gd name="connsiteX5" fmla="*/ 4543037 w 4780502"/>
                <a:gd name="connsiteY5" fmla="*/ 3480046 h 4048081"/>
                <a:gd name="connsiteX6" fmla="*/ 4305572 w 4780502"/>
                <a:gd name="connsiteY6" fmla="*/ 3717011 h 4048081"/>
                <a:gd name="connsiteX7" fmla="*/ 3949373 w 4780502"/>
                <a:gd name="connsiteY7" fmla="*/ 3717011 h 4048081"/>
                <a:gd name="connsiteX8" fmla="*/ 3723781 w 4780502"/>
                <a:gd name="connsiteY8" fmla="*/ 3480046 h 4048081"/>
                <a:gd name="connsiteX9" fmla="*/ 3723781 w 4780502"/>
                <a:gd name="connsiteY9" fmla="*/ 2686214 h 4048081"/>
                <a:gd name="connsiteX10" fmla="*/ 3486315 w 4780502"/>
                <a:gd name="connsiteY10" fmla="*/ 2449249 h 4048081"/>
                <a:gd name="connsiteX11" fmla="*/ 3486315 w 4780502"/>
                <a:gd name="connsiteY11" fmla="*/ 1335514 h 4048081"/>
                <a:gd name="connsiteX12" fmla="*/ 3723781 w 4780502"/>
                <a:gd name="connsiteY12" fmla="*/ 1098549 h 4048081"/>
                <a:gd name="connsiteX13" fmla="*/ 40167 w 4780502"/>
                <a:gd name="connsiteY13" fmla="*/ 2449250 h 4048081"/>
                <a:gd name="connsiteX14" fmla="*/ 1092795 w 4780502"/>
                <a:gd name="connsiteY14" fmla="*/ 2686214 h 4048081"/>
                <a:gd name="connsiteX15" fmla="*/ 1092795 w 4780502"/>
                <a:gd name="connsiteY15" fmla="*/ 3480046 h 4048081"/>
                <a:gd name="connsiteX16" fmla="*/ 868077 w 4780502"/>
                <a:gd name="connsiteY16" fmla="*/ 3717011 h 4048081"/>
                <a:gd name="connsiteX17" fmla="*/ 513258 w 4780502"/>
                <a:gd name="connsiteY17" fmla="*/ 3717011 h 4048081"/>
                <a:gd name="connsiteX18" fmla="*/ 276713 w 4780502"/>
                <a:gd name="connsiteY18" fmla="*/ 3480046 h 4048081"/>
                <a:gd name="connsiteX19" fmla="*/ 276713 w 4780502"/>
                <a:gd name="connsiteY19" fmla="*/ 2686214 h 4048081"/>
                <a:gd name="connsiteX20" fmla="*/ 40167 w 4780502"/>
                <a:gd name="connsiteY20" fmla="*/ 2449250 h 4048081"/>
                <a:gd name="connsiteX21" fmla="*/ 1935361 w 4780502"/>
                <a:gd name="connsiteY21" fmla="*/ 993211 h 4048081"/>
                <a:gd name="connsiteX22" fmla="*/ 2885308 w 4780502"/>
                <a:gd name="connsiteY22" fmla="*/ 993211 h 4048081"/>
                <a:gd name="connsiteX23" fmla="*/ 3170292 w 4780502"/>
                <a:gd name="connsiteY23" fmla="*/ 1277385 h 4048081"/>
                <a:gd name="connsiteX24" fmla="*/ 3170292 w 4780502"/>
                <a:gd name="connsiteY24" fmla="*/ 2568008 h 4048081"/>
                <a:gd name="connsiteX25" fmla="*/ 2885308 w 4780502"/>
                <a:gd name="connsiteY25" fmla="*/ 2852182 h 4048081"/>
                <a:gd name="connsiteX26" fmla="*/ 2885308 w 4780502"/>
                <a:gd name="connsiteY26" fmla="*/ 3763907 h 4048081"/>
                <a:gd name="connsiteX27" fmla="*/ 2612198 w 4780502"/>
                <a:gd name="connsiteY27" fmla="*/ 4048081 h 4048081"/>
                <a:gd name="connsiteX28" fmla="*/ 2208471 w 4780502"/>
                <a:gd name="connsiteY28" fmla="*/ 4048081 h 4048081"/>
                <a:gd name="connsiteX29" fmla="*/ 1935361 w 4780502"/>
                <a:gd name="connsiteY29" fmla="*/ 3763907 h 4048081"/>
                <a:gd name="connsiteX30" fmla="*/ 1935361 w 4780502"/>
                <a:gd name="connsiteY30" fmla="*/ 2852182 h 4048081"/>
                <a:gd name="connsiteX31" fmla="*/ 1650377 w 4780502"/>
                <a:gd name="connsiteY31" fmla="*/ 2568008 h 4048081"/>
                <a:gd name="connsiteX32" fmla="*/ 1650377 w 4780502"/>
                <a:gd name="connsiteY32" fmla="*/ 1277385 h 4048081"/>
                <a:gd name="connsiteX33" fmla="*/ 1935361 w 4780502"/>
                <a:gd name="connsiteY33" fmla="*/ 993211 h 4048081"/>
                <a:gd name="connsiteX34" fmla="*/ 4133413 w 4780502"/>
                <a:gd name="connsiteY34" fmla="*/ 245790 h 4048081"/>
                <a:gd name="connsiteX35" fmla="*/ 4519662 w 4780502"/>
                <a:gd name="connsiteY35" fmla="*/ 637055 h 4048081"/>
                <a:gd name="connsiteX36" fmla="*/ 4133413 w 4780502"/>
                <a:gd name="connsiteY36" fmla="*/ 1028320 h 4048081"/>
                <a:gd name="connsiteX37" fmla="*/ 3747164 w 4780502"/>
                <a:gd name="connsiteY37" fmla="*/ 637055 h 4048081"/>
                <a:gd name="connsiteX38" fmla="*/ 4133413 w 4780502"/>
                <a:gd name="connsiteY38" fmla="*/ 245790 h 4048081"/>
                <a:gd name="connsiteX39" fmla="*/ 2407824 w 4780502"/>
                <a:gd name="connsiteY39" fmla="*/ 0 h 4048081"/>
                <a:gd name="connsiteX40" fmla="*/ 2859285 w 4780502"/>
                <a:gd name="connsiteY40" fmla="*/ 453969 h 4048081"/>
                <a:gd name="connsiteX41" fmla="*/ 2407824 w 4780502"/>
                <a:gd name="connsiteY41" fmla="*/ 907938 h 4048081"/>
                <a:gd name="connsiteX42" fmla="*/ 1956363 w 4780502"/>
                <a:gd name="connsiteY42" fmla="*/ 453969 h 4048081"/>
                <a:gd name="connsiteX43" fmla="*/ 2407824 w 4780502"/>
                <a:gd name="connsiteY43" fmla="*/ 0 h 4048081"/>
                <a:gd name="connsiteX0" fmla="*/ 3447069 w 4503790"/>
                <a:gd name="connsiteY0" fmla="*/ 1098549 h 4048081"/>
                <a:gd name="connsiteX1" fmla="*/ 4266325 w 4503790"/>
                <a:gd name="connsiteY1" fmla="*/ 1098549 h 4048081"/>
                <a:gd name="connsiteX2" fmla="*/ 4503790 w 4503790"/>
                <a:gd name="connsiteY2" fmla="*/ 1335514 h 4048081"/>
                <a:gd name="connsiteX3" fmla="*/ 4503790 w 4503790"/>
                <a:gd name="connsiteY3" fmla="*/ 2449249 h 4048081"/>
                <a:gd name="connsiteX4" fmla="*/ 4266325 w 4503790"/>
                <a:gd name="connsiteY4" fmla="*/ 2686214 h 4048081"/>
                <a:gd name="connsiteX5" fmla="*/ 4266325 w 4503790"/>
                <a:gd name="connsiteY5" fmla="*/ 3480046 h 4048081"/>
                <a:gd name="connsiteX6" fmla="*/ 4028860 w 4503790"/>
                <a:gd name="connsiteY6" fmla="*/ 3717011 h 4048081"/>
                <a:gd name="connsiteX7" fmla="*/ 3672661 w 4503790"/>
                <a:gd name="connsiteY7" fmla="*/ 3717011 h 4048081"/>
                <a:gd name="connsiteX8" fmla="*/ 3447069 w 4503790"/>
                <a:gd name="connsiteY8" fmla="*/ 3480046 h 4048081"/>
                <a:gd name="connsiteX9" fmla="*/ 3447069 w 4503790"/>
                <a:gd name="connsiteY9" fmla="*/ 2686214 h 4048081"/>
                <a:gd name="connsiteX10" fmla="*/ 3209603 w 4503790"/>
                <a:gd name="connsiteY10" fmla="*/ 2449249 h 4048081"/>
                <a:gd name="connsiteX11" fmla="*/ 3209603 w 4503790"/>
                <a:gd name="connsiteY11" fmla="*/ 1335514 h 4048081"/>
                <a:gd name="connsiteX12" fmla="*/ 3447069 w 4503790"/>
                <a:gd name="connsiteY12" fmla="*/ 1098549 h 4048081"/>
                <a:gd name="connsiteX13" fmla="*/ 1 w 4503790"/>
                <a:gd name="connsiteY13" fmla="*/ 2686214 h 4048081"/>
                <a:gd name="connsiteX14" fmla="*/ 816083 w 4503790"/>
                <a:gd name="connsiteY14" fmla="*/ 2686214 h 4048081"/>
                <a:gd name="connsiteX15" fmla="*/ 816083 w 4503790"/>
                <a:gd name="connsiteY15" fmla="*/ 3480046 h 4048081"/>
                <a:gd name="connsiteX16" fmla="*/ 591365 w 4503790"/>
                <a:gd name="connsiteY16" fmla="*/ 3717011 h 4048081"/>
                <a:gd name="connsiteX17" fmla="*/ 236546 w 4503790"/>
                <a:gd name="connsiteY17" fmla="*/ 3717011 h 4048081"/>
                <a:gd name="connsiteX18" fmla="*/ 1 w 4503790"/>
                <a:gd name="connsiteY18" fmla="*/ 3480046 h 4048081"/>
                <a:gd name="connsiteX19" fmla="*/ 1 w 4503790"/>
                <a:gd name="connsiteY19" fmla="*/ 2686214 h 4048081"/>
                <a:gd name="connsiteX20" fmla="*/ 1658649 w 4503790"/>
                <a:gd name="connsiteY20" fmla="*/ 993211 h 4048081"/>
                <a:gd name="connsiteX21" fmla="*/ 2608596 w 4503790"/>
                <a:gd name="connsiteY21" fmla="*/ 993211 h 4048081"/>
                <a:gd name="connsiteX22" fmla="*/ 2893580 w 4503790"/>
                <a:gd name="connsiteY22" fmla="*/ 1277385 h 4048081"/>
                <a:gd name="connsiteX23" fmla="*/ 2893580 w 4503790"/>
                <a:gd name="connsiteY23" fmla="*/ 2568008 h 4048081"/>
                <a:gd name="connsiteX24" fmla="*/ 2608596 w 4503790"/>
                <a:gd name="connsiteY24" fmla="*/ 2852182 h 4048081"/>
                <a:gd name="connsiteX25" fmla="*/ 2608596 w 4503790"/>
                <a:gd name="connsiteY25" fmla="*/ 3763907 h 4048081"/>
                <a:gd name="connsiteX26" fmla="*/ 2335486 w 4503790"/>
                <a:gd name="connsiteY26" fmla="*/ 4048081 h 4048081"/>
                <a:gd name="connsiteX27" fmla="*/ 1931759 w 4503790"/>
                <a:gd name="connsiteY27" fmla="*/ 4048081 h 4048081"/>
                <a:gd name="connsiteX28" fmla="*/ 1658649 w 4503790"/>
                <a:gd name="connsiteY28" fmla="*/ 3763907 h 4048081"/>
                <a:gd name="connsiteX29" fmla="*/ 1658649 w 4503790"/>
                <a:gd name="connsiteY29" fmla="*/ 2852182 h 4048081"/>
                <a:gd name="connsiteX30" fmla="*/ 1373665 w 4503790"/>
                <a:gd name="connsiteY30" fmla="*/ 2568008 h 4048081"/>
                <a:gd name="connsiteX31" fmla="*/ 1373665 w 4503790"/>
                <a:gd name="connsiteY31" fmla="*/ 1277385 h 4048081"/>
                <a:gd name="connsiteX32" fmla="*/ 1658649 w 4503790"/>
                <a:gd name="connsiteY32" fmla="*/ 993211 h 4048081"/>
                <a:gd name="connsiteX33" fmla="*/ 3856701 w 4503790"/>
                <a:gd name="connsiteY33" fmla="*/ 245790 h 4048081"/>
                <a:gd name="connsiteX34" fmla="*/ 4242950 w 4503790"/>
                <a:gd name="connsiteY34" fmla="*/ 637055 h 4048081"/>
                <a:gd name="connsiteX35" fmla="*/ 3856701 w 4503790"/>
                <a:gd name="connsiteY35" fmla="*/ 1028320 h 4048081"/>
                <a:gd name="connsiteX36" fmla="*/ 3470452 w 4503790"/>
                <a:gd name="connsiteY36" fmla="*/ 637055 h 4048081"/>
                <a:gd name="connsiteX37" fmla="*/ 3856701 w 4503790"/>
                <a:gd name="connsiteY37" fmla="*/ 245790 h 4048081"/>
                <a:gd name="connsiteX38" fmla="*/ 2131112 w 4503790"/>
                <a:gd name="connsiteY38" fmla="*/ 0 h 4048081"/>
                <a:gd name="connsiteX39" fmla="*/ 2582573 w 4503790"/>
                <a:gd name="connsiteY39" fmla="*/ 453969 h 4048081"/>
                <a:gd name="connsiteX40" fmla="*/ 2131112 w 4503790"/>
                <a:gd name="connsiteY40" fmla="*/ 907938 h 4048081"/>
                <a:gd name="connsiteX41" fmla="*/ 1679651 w 4503790"/>
                <a:gd name="connsiteY41" fmla="*/ 453969 h 4048081"/>
                <a:gd name="connsiteX42" fmla="*/ 2131112 w 4503790"/>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64590 w 4521311"/>
                <a:gd name="connsiteY0" fmla="*/ 1098549 h 4048081"/>
                <a:gd name="connsiteX1" fmla="*/ 4283846 w 4521311"/>
                <a:gd name="connsiteY1" fmla="*/ 1098549 h 4048081"/>
                <a:gd name="connsiteX2" fmla="*/ 4521311 w 4521311"/>
                <a:gd name="connsiteY2" fmla="*/ 1335514 h 4048081"/>
                <a:gd name="connsiteX3" fmla="*/ 4521311 w 4521311"/>
                <a:gd name="connsiteY3" fmla="*/ 2449249 h 4048081"/>
                <a:gd name="connsiteX4" fmla="*/ 4283846 w 4521311"/>
                <a:gd name="connsiteY4" fmla="*/ 2686214 h 4048081"/>
                <a:gd name="connsiteX5" fmla="*/ 4283846 w 4521311"/>
                <a:gd name="connsiteY5" fmla="*/ 3480046 h 4048081"/>
                <a:gd name="connsiteX6" fmla="*/ 4046381 w 4521311"/>
                <a:gd name="connsiteY6" fmla="*/ 3717011 h 4048081"/>
                <a:gd name="connsiteX7" fmla="*/ 3690182 w 4521311"/>
                <a:gd name="connsiteY7" fmla="*/ 3717011 h 4048081"/>
                <a:gd name="connsiteX8" fmla="*/ 3464590 w 4521311"/>
                <a:gd name="connsiteY8" fmla="*/ 3480046 h 4048081"/>
                <a:gd name="connsiteX9" fmla="*/ 3464590 w 4521311"/>
                <a:gd name="connsiteY9" fmla="*/ 2686214 h 4048081"/>
                <a:gd name="connsiteX10" fmla="*/ 3227124 w 4521311"/>
                <a:gd name="connsiteY10" fmla="*/ 2449249 h 4048081"/>
                <a:gd name="connsiteX11" fmla="*/ 3227124 w 4521311"/>
                <a:gd name="connsiteY11" fmla="*/ 1335514 h 4048081"/>
                <a:gd name="connsiteX12" fmla="*/ 3464590 w 4521311"/>
                <a:gd name="connsiteY12" fmla="*/ 1098549 h 4048081"/>
                <a:gd name="connsiteX13" fmla="*/ 17521 w 4521311"/>
                <a:gd name="connsiteY13" fmla="*/ 2686214 h 4048081"/>
                <a:gd name="connsiteX14" fmla="*/ 833604 w 4521311"/>
                <a:gd name="connsiteY14" fmla="*/ 2686214 h 4048081"/>
                <a:gd name="connsiteX15" fmla="*/ 833604 w 4521311"/>
                <a:gd name="connsiteY15" fmla="*/ 3480046 h 4048081"/>
                <a:gd name="connsiteX16" fmla="*/ 608886 w 4521311"/>
                <a:gd name="connsiteY16" fmla="*/ 3717011 h 4048081"/>
                <a:gd name="connsiteX17" fmla="*/ 254067 w 4521311"/>
                <a:gd name="connsiteY17" fmla="*/ 3717011 h 4048081"/>
                <a:gd name="connsiteX18" fmla="*/ 17522 w 4521311"/>
                <a:gd name="connsiteY18" fmla="*/ 3480046 h 4048081"/>
                <a:gd name="connsiteX19" fmla="*/ 17521 w 4521311"/>
                <a:gd name="connsiteY19" fmla="*/ 2686214 h 4048081"/>
                <a:gd name="connsiteX20" fmla="*/ 1676170 w 4521311"/>
                <a:gd name="connsiteY20" fmla="*/ 993211 h 4048081"/>
                <a:gd name="connsiteX21" fmla="*/ 2626117 w 4521311"/>
                <a:gd name="connsiteY21" fmla="*/ 993211 h 4048081"/>
                <a:gd name="connsiteX22" fmla="*/ 2911101 w 4521311"/>
                <a:gd name="connsiteY22" fmla="*/ 1277385 h 4048081"/>
                <a:gd name="connsiteX23" fmla="*/ 2911101 w 4521311"/>
                <a:gd name="connsiteY23" fmla="*/ 2568008 h 4048081"/>
                <a:gd name="connsiteX24" fmla="*/ 2626117 w 4521311"/>
                <a:gd name="connsiteY24" fmla="*/ 2852182 h 4048081"/>
                <a:gd name="connsiteX25" fmla="*/ 2626117 w 4521311"/>
                <a:gd name="connsiteY25" fmla="*/ 3763907 h 4048081"/>
                <a:gd name="connsiteX26" fmla="*/ 2353007 w 4521311"/>
                <a:gd name="connsiteY26" fmla="*/ 4048081 h 4048081"/>
                <a:gd name="connsiteX27" fmla="*/ 1949280 w 4521311"/>
                <a:gd name="connsiteY27" fmla="*/ 4048081 h 4048081"/>
                <a:gd name="connsiteX28" fmla="*/ 1676170 w 4521311"/>
                <a:gd name="connsiteY28" fmla="*/ 3763907 h 4048081"/>
                <a:gd name="connsiteX29" fmla="*/ 1676170 w 4521311"/>
                <a:gd name="connsiteY29" fmla="*/ 2852182 h 4048081"/>
                <a:gd name="connsiteX30" fmla="*/ 1391186 w 4521311"/>
                <a:gd name="connsiteY30" fmla="*/ 2568008 h 4048081"/>
                <a:gd name="connsiteX31" fmla="*/ 1391186 w 4521311"/>
                <a:gd name="connsiteY31" fmla="*/ 1277385 h 4048081"/>
                <a:gd name="connsiteX32" fmla="*/ 1676170 w 4521311"/>
                <a:gd name="connsiteY32" fmla="*/ 993211 h 4048081"/>
                <a:gd name="connsiteX33" fmla="*/ 3874222 w 4521311"/>
                <a:gd name="connsiteY33" fmla="*/ 245790 h 4048081"/>
                <a:gd name="connsiteX34" fmla="*/ 4260471 w 4521311"/>
                <a:gd name="connsiteY34" fmla="*/ 637055 h 4048081"/>
                <a:gd name="connsiteX35" fmla="*/ 3874222 w 4521311"/>
                <a:gd name="connsiteY35" fmla="*/ 1028320 h 4048081"/>
                <a:gd name="connsiteX36" fmla="*/ 3487973 w 4521311"/>
                <a:gd name="connsiteY36" fmla="*/ 637055 h 4048081"/>
                <a:gd name="connsiteX37" fmla="*/ 3874222 w 4521311"/>
                <a:gd name="connsiteY37" fmla="*/ 245790 h 4048081"/>
                <a:gd name="connsiteX38" fmla="*/ 2148633 w 4521311"/>
                <a:gd name="connsiteY38" fmla="*/ 0 h 4048081"/>
                <a:gd name="connsiteX39" fmla="*/ 2600094 w 4521311"/>
                <a:gd name="connsiteY39" fmla="*/ 453969 h 4048081"/>
                <a:gd name="connsiteX40" fmla="*/ 2148633 w 4521311"/>
                <a:gd name="connsiteY40" fmla="*/ 907938 h 4048081"/>
                <a:gd name="connsiteX41" fmla="*/ 1697172 w 4521311"/>
                <a:gd name="connsiteY41" fmla="*/ 453969 h 4048081"/>
                <a:gd name="connsiteX42" fmla="*/ 2148633 w 4521311"/>
                <a:gd name="connsiteY42" fmla="*/ 0 h 4048081"/>
                <a:gd name="connsiteX0" fmla="*/ 3472277 w 4528998"/>
                <a:gd name="connsiteY0" fmla="*/ 1098549 h 4048081"/>
                <a:gd name="connsiteX1" fmla="*/ 4291533 w 4528998"/>
                <a:gd name="connsiteY1" fmla="*/ 1098549 h 4048081"/>
                <a:gd name="connsiteX2" fmla="*/ 4528998 w 4528998"/>
                <a:gd name="connsiteY2" fmla="*/ 1335514 h 4048081"/>
                <a:gd name="connsiteX3" fmla="*/ 4528998 w 4528998"/>
                <a:gd name="connsiteY3" fmla="*/ 2449249 h 4048081"/>
                <a:gd name="connsiteX4" fmla="*/ 4291533 w 4528998"/>
                <a:gd name="connsiteY4" fmla="*/ 2686214 h 4048081"/>
                <a:gd name="connsiteX5" fmla="*/ 4291533 w 4528998"/>
                <a:gd name="connsiteY5" fmla="*/ 3480046 h 4048081"/>
                <a:gd name="connsiteX6" fmla="*/ 4054068 w 4528998"/>
                <a:gd name="connsiteY6" fmla="*/ 3717011 h 4048081"/>
                <a:gd name="connsiteX7" fmla="*/ 3697869 w 4528998"/>
                <a:gd name="connsiteY7" fmla="*/ 3717011 h 4048081"/>
                <a:gd name="connsiteX8" fmla="*/ 3472277 w 4528998"/>
                <a:gd name="connsiteY8" fmla="*/ 3480046 h 4048081"/>
                <a:gd name="connsiteX9" fmla="*/ 3472277 w 4528998"/>
                <a:gd name="connsiteY9" fmla="*/ 2686214 h 4048081"/>
                <a:gd name="connsiteX10" fmla="*/ 3234811 w 4528998"/>
                <a:gd name="connsiteY10" fmla="*/ 2449249 h 4048081"/>
                <a:gd name="connsiteX11" fmla="*/ 3234811 w 4528998"/>
                <a:gd name="connsiteY11" fmla="*/ 1335514 h 4048081"/>
                <a:gd name="connsiteX12" fmla="*/ 3472277 w 4528998"/>
                <a:gd name="connsiteY12" fmla="*/ 1098549 h 4048081"/>
                <a:gd name="connsiteX13" fmla="*/ 25209 w 4528998"/>
                <a:gd name="connsiteY13" fmla="*/ 3480046 h 4048081"/>
                <a:gd name="connsiteX14" fmla="*/ 841291 w 4528998"/>
                <a:gd name="connsiteY14" fmla="*/ 2686214 h 4048081"/>
                <a:gd name="connsiteX15" fmla="*/ 841291 w 4528998"/>
                <a:gd name="connsiteY15" fmla="*/ 3480046 h 4048081"/>
                <a:gd name="connsiteX16" fmla="*/ 616573 w 4528998"/>
                <a:gd name="connsiteY16" fmla="*/ 3717011 h 4048081"/>
                <a:gd name="connsiteX17" fmla="*/ 261754 w 4528998"/>
                <a:gd name="connsiteY17" fmla="*/ 3717011 h 4048081"/>
                <a:gd name="connsiteX18" fmla="*/ 25209 w 4528998"/>
                <a:gd name="connsiteY18" fmla="*/ 3480046 h 4048081"/>
                <a:gd name="connsiteX19" fmla="*/ 1683857 w 4528998"/>
                <a:gd name="connsiteY19" fmla="*/ 993211 h 4048081"/>
                <a:gd name="connsiteX20" fmla="*/ 2633804 w 4528998"/>
                <a:gd name="connsiteY20" fmla="*/ 993211 h 4048081"/>
                <a:gd name="connsiteX21" fmla="*/ 2918788 w 4528998"/>
                <a:gd name="connsiteY21" fmla="*/ 1277385 h 4048081"/>
                <a:gd name="connsiteX22" fmla="*/ 2918788 w 4528998"/>
                <a:gd name="connsiteY22" fmla="*/ 2568008 h 4048081"/>
                <a:gd name="connsiteX23" fmla="*/ 2633804 w 4528998"/>
                <a:gd name="connsiteY23" fmla="*/ 2852182 h 4048081"/>
                <a:gd name="connsiteX24" fmla="*/ 2633804 w 4528998"/>
                <a:gd name="connsiteY24" fmla="*/ 3763907 h 4048081"/>
                <a:gd name="connsiteX25" fmla="*/ 2360694 w 4528998"/>
                <a:gd name="connsiteY25" fmla="*/ 4048081 h 4048081"/>
                <a:gd name="connsiteX26" fmla="*/ 1956967 w 4528998"/>
                <a:gd name="connsiteY26" fmla="*/ 4048081 h 4048081"/>
                <a:gd name="connsiteX27" fmla="*/ 1683857 w 4528998"/>
                <a:gd name="connsiteY27" fmla="*/ 3763907 h 4048081"/>
                <a:gd name="connsiteX28" fmla="*/ 1683857 w 4528998"/>
                <a:gd name="connsiteY28" fmla="*/ 2852182 h 4048081"/>
                <a:gd name="connsiteX29" fmla="*/ 1398873 w 4528998"/>
                <a:gd name="connsiteY29" fmla="*/ 2568008 h 4048081"/>
                <a:gd name="connsiteX30" fmla="*/ 1398873 w 4528998"/>
                <a:gd name="connsiteY30" fmla="*/ 1277385 h 4048081"/>
                <a:gd name="connsiteX31" fmla="*/ 1683857 w 4528998"/>
                <a:gd name="connsiteY31" fmla="*/ 993211 h 4048081"/>
                <a:gd name="connsiteX32" fmla="*/ 3881909 w 4528998"/>
                <a:gd name="connsiteY32" fmla="*/ 245790 h 4048081"/>
                <a:gd name="connsiteX33" fmla="*/ 4268158 w 4528998"/>
                <a:gd name="connsiteY33" fmla="*/ 637055 h 4048081"/>
                <a:gd name="connsiteX34" fmla="*/ 3881909 w 4528998"/>
                <a:gd name="connsiteY34" fmla="*/ 1028320 h 4048081"/>
                <a:gd name="connsiteX35" fmla="*/ 3495660 w 4528998"/>
                <a:gd name="connsiteY35" fmla="*/ 637055 h 4048081"/>
                <a:gd name="connsiteX36" fmla="*/ 3881909 w 4528998"/>
                <a:gd name="connsiteY36" fmla="*/ 245790 h 4048081"/>
                <a:gd name="connsiteX37" fmla="*/ 2156320 w 4528998"/>
                <a:gd name="connsiteY37" fmla="*/ 0 h 4048081"/>
                <a:gd name="connsiteX38" fmla="*/ 2607781 w 4528998"/>
                <a:gd name="connsiteY38" fmla="*/ 453969 h 4048081"/>
                <a:gd name="connsiteX39" fmla="*/ 2156320 w 4528998"/>
                <a:gd name="connsiteY39" fmla="*/ 907938 h 4048081"/>
                <a:gd name="connsiteX40" fmla="*/ 1704859 w 4528998"/>
                <a:gd name="connsiteY40" fmla="*/ 453969 h 4048081"/>
                <a:gd name="connsiteX41" fmla="*/ 2156320 w 4528998"/>
                <a:gd name="connsiteY41" fmla="*/ 0 h 4048081"/>
                <a:gd name="connsiteX0" fmla="*/ 3214011 w 4270732"/>
                <a:gd name="connsiteY0" fmla="*/ 1098549 h 4048081"/>
                <a:gd name="connsiteX1" fmla="*/ 4033267 w 4270732"/>
                <a:gd name="connsiteY1" fmla="*/ 1098549 h 4048081"/>
                <a:gd name="connsiteX2" fmla="*/ 4270732 w 4270732"/>
                <a:gd name="connsiteY2" fmla="*/ 1335514 h 4048081"/>
                <a:gd name="connsiteX3" fmla="*/ 4270732 w 4270732"/>
                <a:gd name="connsiteY3" fmla="*/ 2449249 h 4048081"/>
                <a:gd name="connsiteX4" fmla="*/ 4033267 w 4270732"/>
                <a:gd name="connsiteY4" fmla="*/ 2686214 h 4048081"/>
                <a:gd name="connsiteX5" fmla="*/ 4033267 w 4270732"/>
                <a:gd name="connsiteY5" fmla="*/ 3480046 h 4048081"/>
                <a:gd name="connsiteX6" fmla="*/ 3795802 w 4270732"/>
                <a:gd name="connsiteY6" fmla="*/ 3717011 h 4048081"/>
                <a:gd name="connsiteX7" fmla="*/ 3439603 w 4270732"/>
                <a:gd name="connsiteY7" fmla="*/ 3717011 h 4048081"/>
                <a:gd name="connsiteX8" fmla="*/ 3214011 w 4270732"/>
                <a:gd name="connsiteY8" fmla="*/ 3480046 h 4048081"/>
                <a:gd name="connsiteX9" fmla="*/ 3214011 w 4270732"/>
                <a:gd name="connsiteY9" fmla="*/ 2686214 h 4048081"/>
                <a:gd name="connsiteX10" fmla="*/ 2976545 w 4270732"/>
                <a:gd name="connsiteY10" fmla="*/ 2449249 h 4048081"/>
                <a:gd name="connsiteX11" fmla="*/ 2976545 w 4270732"/>
                <a:gd name="connsiteY11" fmla="*/ 1335514 h 4048081"/>
                <a:gd name="connsiteX12" fmla="*/ 3214011 w 4270732"/>
                <a:gd name="connsiteY12" fmla="*/ 1098549 h 4048081"/>
                <a:gd name="connsiteX13" fmla="*/ 3488 w 4270732"/>
                <a:gd name="connsiteY13" fmla="*/ 3717011 h 4048081"/>
                <a:gd name="connsiteX14" fmla="*/ 583025 w 4270732"/>
                <a:gd name="connsiteY14" fmla="*/ 2686214 h 4048081"/>
                <a:gd name="connsiteX15" fmla="*/ 583025 w 4270732"/>
                <a:gd name="connsiteY15" fmla="*/ 3480046 h 4048081"/>
                <a:gd name="connsiteX16" fmla="*/ 358307 w 4270732"/>
                <a:gd name="connsiteY16" fmla="*/ 3717011 h 4048081"/>
                <a:gd name="connsiteX17" fmla="*/ 3488 w 4270732"/>
                <a:gd name="connsiteY17" fmla="*/ 3717011 h 4048081"/>
                <a:gd name="connsiteX18" fmla="*/ 1425591 w 4270732"/>
                <a:gd name="connsiteY18" fmla="*/ 993211 h 4048081"/>
                <a:gd name="connsiteX19" fmla="*/ 2375538 w 4270732"/>
                <a:gd name="connsiteY19" fmla="*/ 993211 h 4048081"/>
                <a:gd name="connsiteX20" fmla="*/ 2660522 w 4270732"/>
                <a:gd name="connsiteY20" fmla="*/ 1277385 h 4048081"/>
                <a:gd name="connsiteX21" fmla="*/ 2660522 w 4270732"/>
                <a:gd name="connsiteY21" fmla="*/ 2568008 h 4048081"/>
                <a:gd name="connsiteX22" fmla="*/ 2375538 w 4270732"/>
                <a:gd name="connsiteY22" fmla="*/ 2852182 h 4048081"/>
                <a:gd name="connsiteX23" fmla="*/ 2375538 w 4270732"/>
                <a:gd name="connsiteY23" fmla="*/ 3763907 h 4048081"/>
                <a:gd name="connsiteX24" fmla="*/ 2102428 w 4270732"/>
                <a:gd name="connsiteY24" fmla="*/ 4048081 h 4048081"/>
                <a:gd name="connsiteX25" fmla="*/ 1698701 w 4270732"/>
                <a:gd name="connsiteY25" fmla="*/ 4048081 h 4048081"/>
                <a:gd name="connsiteX26" fmla="*/ 1425591 w 4270732"/>
                <a:gd name="connsiteY26" fmla="*/ 3763907 h 4048081"/>
                <a:gd name="connsiteX27" fmla="*/ 1425591 w 4270732"/>
                <a:gd name="connsiteY27" fmla="*/ 2852182 h 4048081"/>
                <a:gd name="connsiteX28" fmla="*/ 1140607 w 4270732"/>
                <a:gd name="connsiteY28" fmla="*/ 2568008 h 4048081"/>
                <a:gd name="connsiteX29" fmla="*/ 1140607 w 4270732"/>
                <a:gd name="connsiteY29" fmla="*/ 1277385 h 4048081"/>
                <a:gd name="connsiteX30" fmla="*/ 1425591 w 4270732"/>
                <a:gd name="connsiteY30" fmla="*/ 993211 h 4048081"/>
                <a:gd name="connsiteX31" fmla="*/ 3623643 w 4270732"/>
                <a:gd name="connsiteY31" fmla="*/ 245790 h 4048081"/>
                <a:gd name="connsiteX32" fmla="*/ 4009892 w 4270732"/>
                <a:gd name="connsiteY32" fmla="*/ 637055 h 4048081"/>
                <a:gd name="connsiteX33" fmla="*/ 3623643 w 4270732"/>
                <a:gd name="connsiteY33" fmla="*/ 1028320 h 4048081"/>
                <a:gd name="connsiteX34" fmla="*/ 3237394 w 4270732"/>
                <a:gd name="connsiteY34" fmla="*/ 637055 h 4048081"/>
                <a:gd name="connsiteX35" fmla="*/ 3623643 w 4270732"/>
                <a:gd name="connsiteY35" fmla="*/ 245790 h 4048081"/>
                <a:gd name="connsiteX36" fmla="*/ 1898054 w 4270732"/>
                <a:gd name="connsiteY36" fmla="*/ 0 h 4048081"/>
                <a:gd name="connsiteX37" fmla="*/ 2349515 w 4270732"/>
                <a:gd name="connsiteY37" fmla="*/ 453969 h 4048081"/>
                <a:gd name="connsiteX38" fmla="*/ 1898054 w 4270732"/>
                <a:gd name="connsiteY38" fmla="*/ 907938 h 4048081"/>
                <a:gd name="connsiteX39" fmla="*/ 1446593 w 4270732"/>
                <a:gd name="connsiteY39" fmla="*/ 453969 h 4048081"/>
                <a:gd name="connsiteX40" fmla="*/ 1898054 w 4270732"/>
                <a:gd name="connsiteY40" fmla="*/ 0 h 4048081"/>
                <a:gd name="connsiteX0" fmla="*/ 2855704 w 3912425"/>
                <a:gd name="connsiteY0" fmla="*/ 1098549 h 4048081"/>
                <a:gd name="connsiteX1" fmla="*/ 3674960 w 3912425"/>
                <a:gd name="connsiteY1" fmla="*/ 1098549 h 4048081"/>
                <a:gd name="connsiteX2" fmla="*/ 3912425 w 3912425"/>
                <a:gd name="connsiteY2" fmla="*/ 1335514 h 4048081"/>
                <a:gd name="connsiteX3" fmla="*/ 3912425 w 3912425"/>
                <a:gd name="connsiteY3" fmla="*/ 2449249 h 4048081"/>
                <a:gd name="connsiteX4" fmla="*/ 3674960 w 3912425"/>
                <a:gd name="connsiteY4" fmla="*/ 2686214 h 4048081"/>
                <a:gd name="connsiteX5" fmla="*/ 3674960 w 3912425"/>
                <a:gd name="connsiteY5" fmla="*/ 3480046 h 4048081"/>
                <a:gd name="connsiteX6" fmla="*/ 3437495 w 3912425"/>
                <a:gd name="connsiteY6" fmla="*/ 3717011 h 4048081"/>
                <a:gd name="connsiteX7" fmla="*/ 3081296 w 3912425"/>
                <a:gd name="connsiteY7" fmla="*/ 3717011 h 4048081"/>
                <a:gd name="connsiteX8" fmla="*/ 2855704 w 3912425"/>
                <a:gd name="connsiteY8" fmla="*/ 3480046 h 4048081"/>
                <a:gd name="connsiteX9" fmla="*/ 2855704 w 3912425"/>
                <a:gd name="connsiteY9" fmla="*/ 2686214 h 4048081"/>
                <a:gd name="connsiteX10" fmla="*/ 2618238 w 3912425"/>
                <a:gd name="connsiteY10" fmla="*/ 2449249 h 4048081"/>
                <a:gd name="connsiteX11" fmla="*/ 2618238 w 3912425"/>
                <a:gd name="connsiteY11" fmla="*/ 1335514 h 4048081"/>
                <a:gd name="connsiteX12" fmla="*/ 2855704 w 3912425"/>
                <a:gd name="connsiteY12" fmla="*/ 1098549 h 4048081"/>
                <a:gd name="connsiteX13" fmla="*/ 0 w 3912425"/>
                <a:gd name="connsiteY13" fmla="*/ 3717011 h 4048081"/>
                <a:gd name="connsiteX14" fmla="*/ 224718 w 3912425"/>
                <a:gd name="connsiteY14" fmla="*/ 2686214 h 4048081"/>
                <a:gd name="connsiteX15" fmla="*/ 224718 w 3912425"/>
                <a:gd name="connsiteY15" fmla="*/ 3480046 h 4048081"/>
                <a:gd name="connsiteX16" fmla="*/ 0 w 3912425"/>
                <a:gd name="connsiteY16" fmla="*/ 3717011 h 4048081"/>
                <a:gd name="connsiteX17" fmla="*/ 1067284 w 3912425"/>
                <a:gd name="connsiteY17" fmla="*/ 993211 h 4048081"/>
                <a:gd name="connsiteX18" fmla="*/ 2017231 w 3912425"/>
                <a:gd name="connsiteY18" fmla="*/ 993211 h 4048081"/>
                <a:gd name="connsiteX19" fmla="*/ 2302215 w 3912425"/>
                <a:gd name="connsiteY19" fmla="*/ 1277385 h 4048081"/>
                <a:gd name="connsiteX20" fmla="*/ 2302215 w 3912425"/>
                <a:gd name="connsiteY20" fmla="*/ 2568008 h 4048081"/>
                <a:gd name="connsiteX21" fmla="*/ 2017231 w 3912425"/>
                <a:gd name="connsiteY21" fmla="*/ 2852182 h 4048081"/>
                <a:gd name="connsiteX22" fmla="*/ 2017231 w 3912425"/>
                <a:gd name="connsiteY22" fmla="*/ 3763907 h 4048081"/>
                <a:gd name="connsiteX23" fmla="*/ 1744121 w 3912425"/>
                <a:gd name="connsiteY23" fmla="*/ 4048081 h 4048081"/>
                <a:gd name="connsiteX24" fmla="*/ 1340394 w 3912425"/>
                <a:gd name="connsiteY24" fmla="*/ 4048081 h 4048081"/>
                <a:gd name="connsiteX25" fmla="*/ 1067284 w 3912425"/>
                <a:gd name="connsiteY25" fmla="*/ 3763907 h 4048081"/>
                <a:gd name="connsiteX26" fmla="*/ 1067284 w 3912425"/>
                <a:gd name="connsiteY26" fmla="*/ 2852182 h 4048081"/>
                <a:gd name="connsiteX27" fmla="*/ 782300 w 3912425"/>
                <a:gd name="connsiteY27" fmla="*/ 2568008 h 4048081"/>
                <a:gd name="connsiteX28" fmla="*/ 782300 w 3912425"/>
                <a:gd name="connsiteY28" fmla="*/ 1277385 h 4048081"/>
                <a:gd name="connsiteX29" fmla="*/ 1067284 w 3912425"/>
                <a:gd name="connsiteY29" fmla="*/ 993211 h 4048081"/>
                <a:gd name="connsiteX30" fmla="*/ 3265336 w 3912425"/>
                <a:gd name="connsiteY30" fmla="*/ 245790 h 4048081"/>
                <a:gd name="connsiteX31" fmla="*/ 3651585 w 3912425"/>
                <a:gd name="connsiteY31" fmla="*/ 637055 h 4048081"/>
                <a:gd name="connsiteX32" fmla="*/ 3265336 w 3912425"/>
                <a:gd name="connsiteY32" fmla="*/ 1028320 h 4048081"/>
                <a:gd name="connsiteX33" fmla="*/ 2879087 w 3912425"/>
                <a:gd name="connsiteY33" fmla="*/ 637055 h 4048081"/>
                <a:gd name="connsiteX34" fmla="*/ 3265336 w 3912425"/>
                <a:gd name="connsiteY34" fmla="*/ 245790 h 4048081"/>
                <a:gd name="connsiteX35" fmla="*/ 1539747 w 3912425"/>
                <a:gd name="connsiteY35" fmla="*/ 0 h 4048081"/>
                <a:gd name="connsiteX36" fmla="*/ 1991208 w 3912425"/>
                <a:gd name="connsiteY36" fmla="*/ 453969 h 4048081"/>
                <a:gd name="connsiteX37" fmla="*/ 1539747 w 3912425"/>
                <a:gd name="connsiteY37" fmla="*/ 907938 h 4048081"/>
                <a:gd name="connsiteX38" fmla="*/ 1088286 w 3912425"/>
                <a:gd name="connsiteY38" fmla="*/ 453969 h 4048081"/>
                <a:gd name="connsiteX39" fmla="*/ 1539747 w 3912425"/>
                <a:gd name="connsiteY39" fmla="*/ 0 h 4048081"/>
                <a:gd name="connsiteX0" fmla="*/ 2630986 w 3687707"/>
                <a:gd name="connsiteY0" fmla="*/ 1098549 h 4048081"/>
                <a:gd name="connsiteX1" fmla="*/ 3450242 w 3687707"/>
                <a:gd name="connsiteY1" fmla="*/ 1098549 h 4048081"/>
                <a:gd name="connsiteX2" fmla="*/ 3687707 w 3687707"/>
                <a:gd name="connsiteY2" fmla="*/ 1335514 h 4048081"/>
                <a:gd name="connsiteX3" fmla="*/ 3687707 w 3687707"/>
                <a:gd name="connsiteY3" fmla="*/ 2449249 h 4048081"/>
                <a:gd name="connsiteX4" fmla="*/ 3450242 w 3687707"/>
                <a:gd name="connsiteY4" fmla="*/ 2686214 h 4048081"/>
                <a:gd name="connsiteX5" fmla="*/ 3450242 w 3687707"/>
                <a:gd name="connsiteY5" fmla="*/ 3480046 h 4048081"/>
                <a:gd name="connsiteX6" fmla="*/ 3212777 w 3687707"/>
                <a:gd name="connsiteY6" fmla="*/ 3717011 h 4048081"/>
                <a:gd name="connsiteX7" fmla="*/ 2856578 w 3687707"/>
                <a:gd name="connsiteY7" fmla="*/ 3717011 h 4048081"/>
                <a:gd name="connsiteX8" fmla="*/ 2630986 w 3687707"/>
                <a:gd name="connsiteY8" fmla="*/ 3480046 h 4048081"/>
                <a:gd name="connsiteX9" fmla="*/ 2630986 w 3687707"/>
                <a:gd name="connsiteY9" fmla="*/ 2686214 h 4048081"/>
                <a:gd name="connsiteX10" fmla="*/ 2393520 w 3687707"/>
                <a:gd name="connsiteY10" fmla="*/ 2449249 h 4048081"/>
                <a:gd name="connsiteX11" fmla="*/ 2393520 w 3687707"/>
                <a:gd name="connsiteY11" fmla="*/ 1335514 h 4048081"/>
                <a:gd name="connsiteX12" fmla="*/ 2630986 w 3687707"/>
                <a:gd name="connsiteY12" fmla="*/ 1098549 h 4048081"/>
                <a:gd name="connsiteX13" fmla="*/ 0 w 3687707"/>
                <a:gd name="connsiteY13" fmla="*/ 3480046 h 4048081"/>
                <a:gd name="connsiteX14" fmla="*/ 0 w 3687707"/>
                <a:gd name="connsiteY14" fmla="*/ 2686214 h 4048081"/>
                <a:gd name="connsiteX15" fmla="*/ 0 w 3687707"/>
                <a:gd name="connsiteY15" fmla="*/ 3480046 h 4048081"/>
                <a:gd name="connsiteX16" fmla="*/ 842566 w 3687707"/>
                <a:gd name="connsiteY16" fmla="*/ 993211 h 4048081"/>
                <a:gd name="connsiteX17" fmla="*/ 1792513 w 3687707"/>
                <a:gd name="connsiteY17" fmla="*/ 993211 h 4048081"/>
                <a:gd name="connsiteX18" fmla="*/ 2077497 w 3687707"/>
                <a:gd name="connsiteY18" fmla="*/ 1277385 h 4048081"/>
                <a:gd name="connsiteX19" fmla="*/ 2077497 w 3687707"/>
                <a:gd name="connsiteY19" fmla="*/ 2568008 h 4048081"/>
                <a:gd name="connsiteX20" fmla="*/ 1792513 w 3687707"/>
                <a:gd name="connsiteY20" fmla="*/ 2852182 h 4048081"/>
                <a:gd name="connsiteX21" fmla="*/ 1792513 w 3687707"/>
                <a:gd name="connsiteY21" fmla="*/ 3763907 h 4048081"/>
                <a:gd name="connsiteX22" fmla="*/ 1519403 w 3687707"/>
                <a:gd name="connsiteY22" fmla="*/ 4048081 h 4048081"/>
                <a:gd name="connsiteX23" fmla="*/ 1115676 w 3687707"/>
                <a:gd name="connsiteY23" fmla="*/ 4048081 h 4048081"/>
                <a:gd name="connsiteX24" fmla="*/ 842566 w 3687707"/>
                <a:gd name="connsiteY24" fmla="*/ 3763907 h 4048081"/>
                <a:gd name="connsiteX25" fmla="*/ 842566 w 3687707"/>
                <a:gd name="connsiteY25" fmla="*/ 2852182 h 4048081"/>
                <a:gd name="connsiteX26" fmla="*/ 557582 w 3687707"/>
                <a:gd name="connsiteY26" fmla="*/ 2568008 h 4048081"/>
                <a:gd name="connsiteX27" fmla="*/ 557582 w 3687707"/>
                <a:gd name="connsiteY27" fmla="*/ 1277385 h 4048081"/>
                <a:gd name="connsiteX28" fmla="*/ 842566 w 3687707"/>
                <a:gd name="connsiteY28" fmla="*/ 993211 h 4048081"/>
                <a:gd name="connsiteX29" fmla="*/ 3040618 w 3687707"/>
                <a:gd name="connsiteY29" fmla="*/ 245790 h 4048081"/>
                <a:gd name="connsiteX30" fmla="*/ 3426867 w 3687707"/>
                <a:gd name="connsiteY30" fmla="*/ 637055 h 4048081"/>
                <a:gd name="connsiteX31" fmla="*/ 3040618 w 3687707"/>
                <a:gd name="connsiteY31" fmla="*/ 1028320 h 4048081"/>
                <a:gd name="connsiteX32" fmla="*/ 2654369 w 3687707"/>
                <a:gd name="connsiteY32" fmla="*/ 637055 h 4048081"/>
                <a:gd name="connsiteX33" fmla="*/ 3040618 w 3687707"/>
                <a:gd name="connsiteY33" fmla="*/ 245790 h 4048081"/>
                <a:gd name="connsiteX34" fmla="*/ 1315029 w 3687707"/>
                <a:gd name="connsiteY34" fmla="*/ 0 h 4048081"/>
                <a:gd name="connsiteX35" fmla="*/ 1766490 w 3687707"/>
                <a:gd name="connsiteY35" fmla="*/ 453969 h 4048081"/>
                <a:gd name="connsiteX36" fmla="*/ 1315029 w 3687707"/>
                <a:gd name="connsiteY36" fmla="*/ 907938 h 4048081"/>
                <a:gd name="connsiteX37" fmla="*/ 863568 w 3687707"/>
                <a:gd name="connsiteY37" fmla="*/ 453969 h 4048081"/>
                <a:gd name="connsiteX38" fmla="*/ 1315029 w 3687707"/>
                <a:gd name="connsiteY38"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483035 w 3130124"/>
                <a:gd name="connsiteY26" fmla="*/ 245790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2483035 w 3130124"/>
                <a:gd name="connsiteY30" fmla="*/ 245790 h 4048081"/>
                <a:gd name="connsiteX31" fmla="*/ 757446 w 3130124"/>
                <a:gd name="connsiteY31" fmla="*/ 0 h 4048081"/>
                <a:gd name="connsiteX32" fmla="*/ 1208907 w 3130124"/>
                <a:gd name="connsiteY32" fmla="*/ 453969 h 4048081"/>
                <a:gd name="connsiteX33" fmla="*/ 757446 w 3130124"/>
                <a:gd name="connsiteY33" fmla="*/ 907938 h 4048081"/>
                <a:gd name="connsiteX34" fmla="*/ 305985 w 3130124"/>
                <a:gd name="connsiteY34" fmla="*/ 453969 h 4048081"/>
                <a:gd name="connsiteX35" fmla="*/ 757446 w 3130124"/>
                <a:gd name="connsiteY35"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869284 w 3130124"/>
                <a:gd name="connsiteY27" fmla="*/ 637055 h 4048081"/>
                <a:gd name="connsiteX28" fmla="*/ 2483035 w 3130124"/>
                <a:gd name="connsiteY28" fmla="*/ 1028320 h 4048081"/>
                <a:gd name="connsiteX29" fmla="*/ 2096786 w 3130124"/>
                <a:gd name="connsiteY29" fmla="*/ 637055 h 4048081"/>
                <a:gd name="connsiteX30" fmla="*/ 757446 w 3130124"/>
                <a:gd name="connsiteY30" fmla="*/ 0 h 4048081"/>
                <a:gd name="connsiteX31" fmla="*/ 1208907 w 3130124"/>
                <a:gd name="connsiteY31" fmla="*/ 453969 h 4048081"/>
                <a:gd name="connsiteX32" fmla="*/ 757446 w 3130124"/>
                <a:gd name="connsiteY32" fmla="*/ 907938 h 4048081"/>
                <a:gd name="connsiteX33" fmla="*/ 305985 w 3130124"/>
                <a:gd name="connsiteY33" fmla="*/ 453969 h 4048081"/>
                <a:gd name="connsiteX34" fmla="*/ 757446 w 3130124"/>
                <a:gd name="connsiteY34"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2096786 w 3130124"/>
                <a:gd name="connsiteY26" fmla="*/ 637055 h 4048081"/>
                <a:gd name="connsiteX27" fmla="*/ 2483035 w 3130124"/>
                <a:gd name="connsiteY27" fmla="*/ 1028320 h 4048081"/>
                <a:gd name="connsiteX28" fmla="*/ 2096786 w 3130124"/>
                <a:gd name="connsiteY28" fmla="*/ 637055 h 4048081"/>
                <a:gd name="connsiteX29" fmla="*/ 757446 w 3130124"/>
                <a:gd name="connsiteY29" fmla="*/ 0 h 4048081"/>
                <a:gd name="connsiteX30" fmla="*/ 1208907 w 3130124"/>
                <a:gd name="connsiteY30" fmla="*/ 453969 h 4048081"/>
                <a:gd name="connsiteX31" fmla="*/ 757446 w 3130124"/>
                <a:gd name="connsiteY31" fmla="*/ 907938 h 4048081"/>
                <a:gd name="connsiteX32" fmla="*/ 305985 w 3130124"/>
                <a:gd name="connsiteY32" fmla="*/ 453969 h 4048081"/>
                <a:gd name="connsiteX33" fmla="*/ 757446 w 3130124"/>
                <a:gd name="connsiteY33" fmla="*/ 0 h 4048081"/>
                <a:gd name="connsiteX0" fmla="*/ 2073403 w 3130124"/>
                <a:gd name="connsiteY0" fmla="*/ 1098549 h 4048081"/>
                <a:gd name="connsiteX1" fmla="*/ 2892659 w 3130124"/>
                <a:gd name="connsiteY1" fmla="*/ 1098549 h 4048081"/>
                <a:gd name="connsiteX2" fmla="*/ 3130124 w 3130124"/>
                <a:gd name="connsiteY2" fmla="*/ 1335514 h 4048081"/>
                <a:gd name="connsiteX3" fmla="*/ 3130124 w 3130124"/>
                <a:gd name="connsiteY3" fmla="*/ 2449249 h 4048081"/>
                <a:gd name="connsiteX4" fmla="*/ 2892659 w 3130124"/>
                <a:gd name="connsiteY4" fmla="*/ 2686214 h 4048081"/>
                <a:gd name="connsiteX5" fmla="*/ 2892659 w 3130124"/>
                <a:gd name="connsiteY5" fmla="*/ 3480046 h 4048081"/>
                <a:gd name="connsiteX6" fmla="*/ 2655194 w 3130124"/>
                <a:gd name="connsiteY6" fmla="*/ 3717011 h 4048081"/>
                <a:gd name="connsiteX7" fmla="*/ 2298995 w 3130124"/>
                <a:gd name="connsiteY7" fmla="*/ 3717011 h 4048081"/>
                <a:gd name="connsiteX8" fmla="*/ 2073403 w 3130124"/>
                <a:gd name="connsiteY8" fmla="*/ 3480046 h 4048081"/>
                <a:gd name="connsiteX9" fmla="*/ 2073403 w 3130124"/>
                <a:gd name="connsiteY9" fmla="*/ 2686214 h 4048081"/>
                <a:gd name="connsiteX10" fmla="*/ 1835937 w 3130124"/>
                <a:gd name="connsiteY10" fmla="*/ 2449249 h 4048081"/>
                <a:gd name="connsiteX11" fmla="*/ 1835937 w 3130124"/>
                <a:gd name="connsiteY11" fmla="*/ 1335514 h 4048081"/>
                <a:gd name="connsiteX12" fmla="*/ 2073403 w 3130124"/>
                <a:gd name="connsiteY12" fmla="*/ 1098549 h 4048081"/>
                <a:gd name="connsiteX13" fmla="*/ 284983 w 3130124"/>
                <a:gd name="connsiteY13" fmla="*/ 993211 h 4048081"/>
                <a:gd name="connsiteX14" fmla="*/ 1234930 w 3130124"/>
                <a:gd name="connsiteY14" fmla="*/ 993211 h 4048081"/>
                <a:gd name="connsiteX15" fmla="*/ 1519914 w 3130124"/>
                <a:gd name="connsiteY15" fmla="*/ 1277385 h 4048081"/>
                <a:gd name="connsiteX16" fmla="*/ 1519914 w 3130124"/>
                <a:gd name="connsiteY16" fmla="*/ 2568008 h 4048081"/>
                <a:gd name="connsiteX17" fmla="*/ 1234930 w 3130124"/>
                <a:gd name="connsiteY17" fmla="*/ 2852182 h 4048081"/>
                <a:gd name="connsiteX18" fmla="*/ 1234930 w 3130124"/>
                <a:gd name="connsiteY18" fmla="*/ 3763907 h 4048081"/>
                <a:gd name="connsiteX19" fmla="*/ 961820 w 3130124"/>
                <a:gd name="connsiteY19" fmla="*/ 4048081 h 4048081"/>
                <a:gd name="connsiteX20" fmla="*/ 558093 w 3130124"/>
                <a:gd name="connsiteY20" fmla="*/ 4048081 h 4048081"/>
                <a:gd name="connsiteX21" fmla="*/ 284983 w 3130124"/>
                <a:gd name="connsiteY21" fmla="*/ 3763907 h 4048081"/>
                <a:gd name="connsiteX22" fmla="*/ 284983 w 3130124"/>
                <a:gd name="connsiteY22" fmla="*/ 2852182 h 4048081"/>
                <a:gd name="connsiteX23" fmla="*/ -1 w 3130124"/>
                <a:gd name="connsiteY23" fmla="*/ 2568008 h 4048081"/>
                <a:gd name="connsiteX24" fmla="*/ -1 w 3130124"/>
                <a:gd name="connsiteY24" fmla="*/ 1277385 h 4048081"/>
                <a:gd name="connsiteX25" fmla="*/ 284983 w 3130124"/>
                <a:gd name="connsiteY25" fmla="*/ 993211 h 4048081"/>
                <a:gd name="connsiteX26" fmla="*/ 757446 w 3130124"/>
                <a:gd name="connsiteY26" fmla="*/ 0 h 4048081"/>
                <a:gd name="connsiteX27" fmla="*/ 1208907 w 3130124"/>
                <a:gd name="connsiteY27" fmla="*/ 453969 h 4048081"/>
                <a:gd name="connsiteX28" fmla="*/ 757446 w 3130124"/>
                <a:gd name="connsiteY28" fmla="*/ 907938 h 4048081"/>
                <a:gd name="connsiteX29" fmla="*/ 305985 w 3130124"/>
                <a:gd name="connsiteY29" fmla="*/ 453969 h 4048081"/>
                <a:gd name="connsiteX30" fmla="*/ 757446 w 3130124"/>
                <a:gd name="connsiteY30" fmla="*/ 0 h 4048081"/>
                <a:gd name="connsiteX0" fmla="*/ 2073403 w 3130124"/>
                <a:gd name="connsiteY0" fmla="*/ 1098549 h 4048081"/>
                <a:gd name="connsiteX1" fmla="*/ 3130124 w 3130124"/>
                <a:gd name="connsiteY1" fmla="*/ 1335514 h 4048081"/>
                <a:gd name="connsiteX2" fmla="*/ 3130124 w 3130124"/>
                <a:gd name="connsiteY2" fmla="*/ 2449249 h 4048081"/>
                <a:gd name="connsiteX3" fmla="*/ 2892659 w 3130124"/>
                <a:gd name="connsiteY3" fmla="*/ 2686214 h 4048081"/>
                <a:gd name="connsiteX4" fmla="*/ 2892659 w 3130124"/>
                <a:gd name="connsiteY4" fmla="*/ 3480046 h 4048081"/>
                <a:gd name="connsiteX5" fmla="*/ 2655194 w 3130124"/>
                <a:gd name="connsiteY5" fmla="*/ 3717011 h 4048081"/>
                <a:gd name="connsiteX6" fmla="*/ 2298995 w 3130124"/>
                <a:gd name="connsiteY6" fmla="*/ 3717011 h 4048081"/>
                <a:gd name="connsiteX7" fmla="*/ 2073403 w 3130124"/>
                <a:gd name="connsiteY7" fmla="*/ 3480046 h 4048081"/>
                <a:gd name="connsiteX8" fmla="*/ 2073403 w 3130124"/>
                <a:gd name="connsiteY8" fmla="*/ 2686214 h 4048081"/>
                <a:gd name="connsiteX9" fmla="*/ 1835937 w 3130124"/>
                <a:gd name="connsiteY9" fmla="*/ 2449249 h 4048081"/>
                <a:gd name="connsiteX10" fmla="*/ 1835937 w 3130124"/>
                <a:gd name="connsiteY10" fmla="*/ 1335514 h 4048081"/>
                <a:gd name="connsiteX11" fmla="*/ 2073403 w 3130124"/>
                <a:gd name="connsiteY11" fmla="*/ 1098549 h 4048081"/>
                <a:gd name="connsiteX12" fmla="*/ 284983 w 3130124"/>
                <a:gd name="connsiteY12" fmla="*/ 993211 h 4048081"/>
                <a:gd name="connsiteX13" fmla="*/ 1234930 w 3130124"/>
                <a:gd name="connsiteY13" fmla="*/ 993211 h 4048081"/>
                <a:gd name="connsiteX14" fmla="*/ 1519914 w 3130124"/>
                <a:gd name="connsiteY14" fmla="*/ 1277385 h 4048081"/>
                <a:gd name="connsiteX15" fmla="*/ 1519914 w 3130124"/>
                <a:gd name="connsiteY15" fmla="*/ 2568008 h 4048081"/>
                <a:gd name="connsiteX16" fmla="*/ 1234930 w 3130124"/>
                <a:gd name="connsiteY16" fmla="*/ 2852182 h 4048081"/>
                <a:gd name="connsiteX17" fmla="*/ 1234930 w 3130124"/>
                <a:gd name="connsiteY17" fmla="*/ 3763907 h 4048081"/>
                <a:gd name="connsiteX18" fmla="*/ 961820 w 3130124"/>
                <a:gd name="connsiteY18" fmla="*/ 4048081 h 4048081"/>
                <a:gd name="connsiteX19" fmla="*/ 558093 w 3130124"/>
                <a:gd name="connsiteY19" fmla="*/ 4048081 h 4048081"/>
                <a:gd name="connsiteX20" fmla="*/ 284983 w 3130124"/>
                <a:gd name="connsiteY20" fmla="*/ 3763907 h 4048081"/>
                <a:gd name="connsiteX21" fmla="*/ 284983 w 3130124"/>
                <a:gd name="connsiteY21" fmla="*/ 2852182 h 4048081"/>
                <a:gd name="connsiteX22" fmla="*/ -1 w 3130124"/>
                <a:gd name="connsiteY22" fmla="*/ 2568008 h 4048081"/>
                <a:gd name="connsiteX23" fmla="*/ -1 w 3130124"/>
                <a:gd name="connsiteY23" fmla="*/ 1277385 h 4048081"/>
                <a:gd name="connsiteX24" fmla="*/ 284983 w 3130124"/>
                <a:gd name="connsiteY24" fmla="*/ 993211 h 4048081"/>
                <a:gd name="connsiteX25" fmla="*/ 757446 w 3130124"/>
                <a:gd name="connsiteY25" fmla="*/ 0 h 4048081"/>
                <a:gd name="connsiteX26" fmla="*/ 1208907 w 3130124"/>
                <a:gd name="connsiteY26" fmla="*/ 453969 h 4048081"/>
                <a:gd name="connsiteX27" fmla="*/ 757446 w 3130124"/>
                <a:gd name="connsiteY27" fmla="*/ 907938 h 4048081"/>
                <a:gd name="connsiteX28" fmla="*/ 305985 w 3130124"/>
                <a:gd name="connsiteY28" fmla="*/ 453969 h 4048081"/>
                <a:gd name="connsiteX29" fmla="*/ 757446 w 3130124"/>
                <a:gd name="connsiteY29" fmla="*/ 0 h 4048081"/>
                <a:gd name="connsiteX0" fmla="*/ 2073403 w 3130124"/>
                <a:gd name="connsiteY0" fmla="*/ 1098549 h 4048081"/>
                <a:gd name="connsiteX1" fmla="*/ 3130124 w 3130124"/>
                <a:gd name="connsiteY1" fmla="*/ 2449249 h 4048081"/>
                <a:gd name="connsiteX2" fmla="*/ 2892659 w 3130124"/>
                <a:gd name="connsiteY2" fmla="*/ 2686214 h 4048081"/>
                <a:gd name="connsiteX3" fmla="*/ 2892659 w 3130124"/>
                <a:gd name="connsiteY3" fmla="*/ 3480046 h 4048081"/>
                <a:gd name="connsiteX4" fmla="*/ 2655194 w 3130124"/>
                <a:gd name="connsiteY4" fmla="*/ 3717011 h 4048081"/>
                <a:gd name="connsiteX5" fmla="*/ 2298995 w 3130124"/>
                <a:gd name="connsiteY5" fmla="*/ 3717011 h 4048081"/>
                <a:gd name="connsiteX6" fmla="*/ 2073403 w 3130124"/>
                <a:gd name="connsiteY6" fmla="*/ 3480046 h 4048081"/>
                <a:gd name="connsiteX7" fmla="*/ 2073403 w 3130124"/>
                <a:gd name="connsiteY7" fmla="*/ 2686214 h 4048081"/>
                <a:gd name="connsiteX8" fmla="*/ 1835937 w 3130124"/>
                <a:gd name="connsiteY8" fmla="*/ 2449249 h 4048081"/>
                <a:gd name="connsiteX9" fmla="*/ 1835937 w 3130124"/>
                <a:gd name="connsiteY9" fmla="*/ 1335514 h 4048081"/>
                <a:gd name="connsiteX10" fmla="*/ 2073403 w 3130124"/>
                <a:gd name="connsiteY10" fmla="*/ 1098549 h 4048081"/>
                <a:gd name="connsiteX11" fmla="*/ 284983 w 3130124"/>
                <a:gd name="connsiteY11" fmla="*/ 993211 h 4048081"/>
                <a:gd name="connsiteX12" fmla="*/ 1234930 w 3130124"/>
                <a:gd name="connsiteY12" fmla="*/ 993211 h 4048081"/>
                <a:gd name="connsiteX13" fmla="*/ 1519914 w 3130124"/>
                <a:gd name="connsiteY13" fmla="*/ 1277385 h 4048081"/>
                <a:gd name="connsiteX14" fmla="*/ 1519914 w 3130124"/>
                <a:gd name="connsiteY14" fmla="*/ 2568008 h 4048081"/>
                <a:gd name="connsiteX15" fmla="*/ 1234930 w 3130124"/>
                <a:gd name="connsiteY15" fmla="*/ 2852182 h 4048081"/>
                <a:gd name="connsiteX16" fmla="*/ 1234930 w 3130124"/>
                <a:gd name="connsiteY16" fmla="*/ 3763907 h 4048081"/>
                <a:gd name="connsiteX17" fmla="*/ 961820 w 3130124"/>
                <a:gd name="connsiteY17" fmla="*/ 4048081 h 4048081"/>
                <a:gd name="connsiteX18" fmla="*/ 558093 w 3130124"/>
                <a:gd name="connsiteY18" fmla="*/ 4048081 h 4048081"/>
                <a:gd name="connsiteX19" fmla="*/ 284983 w 3130124"/>
                <a:gd name="connsiteY19" fmla="*/ 3763907 h 4048081"/>
                <a:gd name="connsiteX20" fmla="*/ 284983 w 3130124"/>
                <a:gd name="connsiteY20" fmla="*/ 2852182 h 4048081"/>
                <a:gd name="connsiteX21" fmla="*/ -1 w 3130124"/>
                <a:gd name="connsiteY21" fmla="*/ 2568008 h 4048081"/>
                <a:gd name="connsiteX22" fmla="*/ -1 w 3130124"/>
                <a:gd name="connsiteY22" fmla="*/ 1277385 h 4048081"/>
                <a:gd name="connsiteX23" fmla="*/ 284983 w 3130124"/>
                <a:gd name="connsiteY23" fmla="*/ 993211 h 4048081"/>
                <a:gd name="connsiteX24" fmla="*/ 757446 w 3130124"/>
                <a:gd name="connsiteY24" fmla="*/ 0 h 4048081"/>
                <a:gd name="connsiteX25" fmla="*/ 1208907 w 3130124"/>
                <a:gd name="connsiteY25" fmla="*/ 453969 h 4048081"/>
                <a:gd name="connsiteX26" fmla="*/ 757446 w 3130124"/>
                <a:gd name="connsiteY26" fmla="*/ 907938 h 4048081"/>
                <a:gd name="connsiteX27" fmla="*/ 305985 w 3130124"/>
                <a:gd name="connsiteY27" fmla="*/ 453969 h 4048081"/>
                <a:gd name="connsiteX28" fmla="*/ 757446 w 3130124"/>
                <a:gd name="connsiteY28"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6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6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2449249 h 4048081"/>
                <a:gd name="connsiteX9" fmla="*/ 1835937 w 3186245"/>
                <a:gd name="connsiteY9" fmla="*/ 1335514 h 4048081"/>
                <a:gd name="connsiteX10" fmla="*/ 284983 w 3186245"/>
                <a:gd name="connsiteY10" fmla="*/ 993211 h 4048081"/>
                <a:gd name="connsiteX11" fmla="*/ 1234930 w 3186245"/>
                <a:gd name="connsiteY11" fmla="*/ 993211 h 4048081"/>
                <a:gd name="connsiteX12" fmla="*/ 1519914 w 3186245"/>
                <a:gd name="connsiteY12" fmla="*/ 1277385 h 4048081"/>
                <a:gd name="connsiteX13" fmla="*/ 1519914 w 3186245"/>
                <a:gd name="connsiteY13" fmla="*/ 2568008 h 4048081"/>
                <a:gd name="connsiteX14" fmla="*/ 1234930 w 3186245"/>
                <a:gd name="connsiteY14" fmla="*/ 2852182 h 4048081"/>
                <a:gd name="connsiteX15" fmla="*/ 1234930 w 3186245"/>
                <a:gd name="connsiteY15" fmla="*/ 3763907 h 4048081"/>
                <a:gd name="connsiteX16" fmla="*/ 961820 w 3186245"/>
                <a:gd name="connsiteY16" fmla="*/ 4048081 h 4048081"/>
                <a:gd name="connsiteX17" fmla="*/ 558093 w 3186245"/>
                <a:gd name="connsiteY17" fmla="*/ 4048081 h 4048081"/>
                <a:gd name="connsiteX18" fmla="*/ 284983 w 3186245"/>
                <a:gd name="connsiteY18" fmla="*/ 3763907 h 4048081"/>
                <a:gd name="connsiteX19" fmla="*/ 284983 w 3186245"/>
                <a:gd name="connsiteY19" fmla="*/ 2852182 h 4048081"/>
                <a:gd name="connsiteX20" fmla="*/ -1 w 3186245"/>
                <a:gd name="connsiteY20" fmla="*/ 2568008 h 4048081"/>
                <a:gd name="connsiteX21" fmla="*/ -1 w 3186245"/>
                <a:gd name="connsiteY21" fmla="*/ 1277385 h 4048081"/>
                <a:gd name="connsiteX22" fmla="*/ 284983 w 3186245"/>
                <a:gd name="connsiteY22" fmla="*/ 993211 h 4048081"/>
                <a:gd name="connsiteX23" fmla="*/ 757447 w 3186245"/>
                <a:gd name="connsiteY23" fmla="*/ 0 h 4048081"/>
                <a:gd name="connsiteX24" fmla="*/ 1208907 w 3186245"/>
                <a:gd name="connsiteY24" fmla="*/ 453969 h 4048081"/>
                <a:gd name="connsiteX25" fmla="*/ 757446 w 3186245"/>
                <a:gd name="connsiteY25" fmla="*/ 907938 h 4048081"/>
                <a:gd name="connsiteX26" fmla="*/ 305985 w 3186245"/>
                <a:gd name="connsiteY26" fmla="*/ 453969 h 4048081"/>
                <a:gd name="connsiteX27" fmla="*/ 757447 w 3186245"/>
                <a:gd name="connsiteY27"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3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2073402 w 3186245"/>
                <a:gd name="connsiteY7" fmla="*/ 2686214 h 4048081"/>
                <a:gd name="connsiteX8" fmla="*/ 1835937 w 3186245"/>
                <a:gd name="connsiteY8" fmla="*/ 1335514 h 4048081"/>
                <a:gd name="connsiteX9" fmla="*/ 284983 w 3186245"/>
                <a:gd name="connsiteY9" fmla="*/ 993211 h 4048081"/>
                <a:gd name="connsiteX10" fmla="*/ 1234930 w 3186245"/>
                <a:gd name="connsiteY10" fmla="*/ 993211 h 4048081"/>
                <a:gd name="connsiteX11" fmla="*/ 1519914 w 3186245"/>
                <a:gd name="connsiteY11" fmla="*/ 1277385 h 4048081"/>
                <a:gd name="connsiteX12" fmla="*/ 1519914 w 3186245"/>
                <a:gd name="connsiteY12" fmla="*/ 2568008 h 4048081"/>
                <a:gd name="connsiteX13" fmla="*/ 1234930 w 3186245"/>
                <a:gd name="connsiteY13" fmla="*/ 2852182 h 4048081"/>
                <a:gd name="connsiteX14" fmla="*/ 1234930 w 3186245"/>
                <a:gd name="connsiteY14" fmla="*/ 3763907 h 4048081"/>
                <a:gd name="connsiteX15" fmla="*/ 961820 w 3186245"/>
                <a:gd name="connsiteY15" fmla="*/ 4048081 h 4048081"/>
                <a:gd name="connsiteX16" fmla="*/ 558093 w 3186245"/>
                <a:gd name="connsiteY16" fmla="*/ 4048081 h 4048081"/>
                <a:gd name="connsiteX17" fmla="*/ 284983 w 3186245"/>
                <a:gd name="connsiteY17" fmla="*/ 3763907 h 4048081"/>
                <a:gd name="connsiteX18" fmla="*/ 284983 w 3186245"/>
                <a:gd name="connsiteY18" fmla="*/ 2852182 h 4048081"/>
                <a:gd name="connsiteX19" fmla="*/ -1 w 3186245"/>
                <a:gd name="connsiteY19" fmla="*/ 2568008 h 4048081"/>
                <a:gd name="connsiteX20" fmla="*/ -1 w 3186245"/>
                <a:gd name="connsiteY20" fmla="*/ 1277385 h 4048081"/>
                <a:gd name="connsiteX21" fmla="*/ 284983 w 3186245"/>
                <a:gd name="connsiteY21" fmla="*/ 993211 h 4048081"/>
                <a:gd name="connsiteX22" fmla="*/ 757447 w 3186245"/>
                <a:gd name="connsiteY22" fmla="*/ 0 h 4048081"/>
                <a:gd name="connsiteX23" fmla="*/ 1208907 w 3186245"/>
                <a:gd name="connsiteY23" fmla="*/ 453969 h 4048081"/>
                <a:gd name="connsiteX24" fmla="*/ 757446 w 3186245"/>
                <a:gd name="connsiteY24" fmla="*/ 907938 h 4048081"/>
                <a:gd name="connsiteX25" fmla="*/ 305985 w 3186245"/>
                <a:gd name="connsiteY25" fmla="*/ 453969 h 4048081"/>
                <a:gd name="connsiteX26" fmla="*/ 757447 w 3186245"/>
                <a:gd name="connsiteY26"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2073403 w 3186245"/>
                <a:gd name="connsiteY6" fmla="*/ 3480046 h 4048081"/>
                <a:gd name="connsiteX7" fmla="*/ 1835937 w 3186245"/>
                <a:gd name="connsiteY7" fmla="*/ 1335514 h 4048081"/>
                <a:gd name="connsiteX8" fmla="*/ 284983 w 3186245"/>
                <a:gd name="connsiteY8" fmla="*/ 993211 h 4048081"/>
                <a:gd name="connsiteX9" fmla="*/ 1234930 w 3186245"/>
                <a:gd name="connsiteY9" fmla="*/ 993211 h 4048081"/>
                <a:gd name="connsiteX10" fmla="*/ 1519914 w 3186245"/>
                <a:gd name="connsiteY10" fmla="*/ 1277385 h 4048081"/>
                <a:gd name="connsiteX11" fmla="*/ 1519914 w 3186245"/>
                <a:gd name="connsiteY11" fmla="*/ 2568008 h 4048081"/>
                <a:gd name="connsiteX12" fmla="*/ 1234930 w 3186245"/>
                <a:gd name="connsiteY12" fmla="*/ 2852182 h 4048081"/>
                <a:gd name="connsiteX13" fmla="*/ 1234930 w 3186245"/>
                <a:gd name="connsiteY13" fmla="*/ 3763907 h 4048081"/>
                <a:gd name="connsiteX14" fmla="*/ 961820 w 3186245"/>
                <a:gd name="connsiteY14" fmla="*/ 4048081 h 4048081"/>
                <a:gd name="connsiteX15" fmla="*/ 558093 w 3186245"/>
                <a:gd name="connsiteY15" fmla="*/ 4048081 h 4048081"/>
                <a:gd name="connsiteX16" fmla="*/ 284983 w 3186245"/>
                <a:gd name="connsiteY16" fmla="*/ 3763907 h 4048081"/>
                <a:gd name="connsiteX17" fmla="*/ 284983 w 3186245"/>
                <a:gd name="connsiteY17" fmla="*/ 2852182 h 4048081"/>
                <a:gd name="connsiteX18" fmla="*/ -1 w 3186245"/>
                <a:gd name="connsiteY18" fmla="*/ 2568008 h 4048081"/>
                <a:gd name="connsiteX19" fmla="*/ -1 w 3186245"/>
                <a:gd name="connsiteY19" fmla="*/ 1277385 h 4048081"/>
                <a:gd name="connsiteX20" fmla="*/ 284983 w 3186245"/>
                <a:gd name="connsiteY20" fmla="*/ 993211 h 4048081"/>
                <a:gd name="connsiteX21" fmla="*/ 757447 w 3186245"/>
                <a:gd name="connsiteY21" fmla="*/ 0 h 4048081"/>
                <a:gd name="connsiteX22" fmla="*/ 1208907 w 3186245"/>
                <a:gd name="connsiteY22" fmla="*/ 453969 h 4048081"/>
                <a:gd name="connsiteX23" fmla="*/ 757446 w 3186245"/>
                <a:gd name="connsiteY23" fmla="*/ 907938 h 4048081"/>
                <a:gd name="connsiteX24" fmla="*/ 305985 w 3186245"/>
                <a:gd name="connsiteY24" fmla="*/ 453969 h 4048081"/>
                <a:gd name="connsiteX25" fmla="*/ 757447 w 3186245"/>
                <a:gd name="connsiteY25"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2298995 w 3186245"/>
                <a:gd name="connsiteY5" fmla="*/ 3717011 h 4048081"/>
                <a:gd name="connsiteX6" fmla="*/ 1835937 w 3186245"/>
                <a:gd name="connsiteY6" fmla="*/ 1335514 h 4048081"/>
                <a:gd name="connsiteX7" fmla="*/ 284983 w 3186245"/>
                <a:gd name="connsiteY7" fmla="*/ 993211 h 4048081"/>
                <a:gd name="connsiteX8" fmla="*/ 1234930 w 3186245"/>
                <a:gd name="connsiteY8" fmla="*/ 993211 h 4048081"/>
                <a:gd name="connsiteX9" fmla="*/ 1519914 w 3186245"/>
                <a:gd name="connsiteY9" fmla="*/ 1277385 h 4048081"/>
                <a:gd name="connsiteX10" fmla="*/ 1519914 w 3186245"/>
                <a:gd name="connsiteY10" fmla="*/ 2568008 h 4048081"/>
                <a:gd name="connsiteX11" fmla="*/ 1234930 w 3186245"/>
                <a:gd name="connsiteY11" fmla="*/ 2852182 h 4048081"/>
                <a:gd name="connsiteX12" fmla="*/ 1234930 w 3186245"/>
                <a:gd name="connsiteY12" fmla="*/ 3763907 h 4048081"/>
                <a:gd name="connsiteX13" fmla="*/ 961820 w 3186245"/>
                <a:gd name="connsiteY13" fmla="*/ 4048081 h 4048081"/>
                <a:gd name="connsiteX14" fmla="*/ 558093 w 3186245"/>
                <a:gd name="connsiteY14" fmla="*/ 4048081 h 4048081"/>
                <a:gd name="connsiteX15" fmla="*/ 284983 w 3186245"/>
                <a:gd name="connsiteY15" fmla="*/ 3763907 h 4048081"/>
                <a:gd name="connsiteX16" fmla="*/ 284983 w 3186245"/>
                <a:gd name="connsiteY16" fmla="*/ 2852182 h 4048081"/>
                <a:gd name="connsiteX17" fmla="*/ -1 w 3186245"/>
                <a:gd name="connsiteY17" fmla="*/ 2568008 h 4048081"/>
                <a:gd name="connsiteX18" fmla="*/ -1 w 3186245"/>
                <a:gd name="connsiteY18" fmla="*/ 1277385 h 4048081"/>
                <a:gd name="connsiteX19" fmla="*/ 284983 w 3186245"/>
                <a:gd name="connsiteY19" fmla="*/ 993211 h 4048081"/>
                <a:gd name="connsiteX20" fmla="*/ 757447 w 3186245"/>
                <a:gd name="connsiteY20" fmla="*/ 0 h 4048081"/>
                <a:gd name="connsiteX21" fmla="*/ 1208907 w 3186245"/>
                <a:gd name="connsiteY21" fmla="*/ 453969 h 4048081"/>
                <a:gd name="connsiteX22" fmla="*/ 757446 w 3186245"/>
                <a:gd name="connsiteY22" fmla="*/ 907938 h 4048081"/>
                <a:gd name="connsiteX23" fmla="*/ 305985 w 3186245"/>
                <a:gd name="connsiteY23" fmla="*/ 453969 h 4048081"/>
                <a:gd name="connsiteX24" fmla="*/ 757447 w 3186245"/>
                <a:gd name="connsiteY24"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2655194 w 3186245"/>
                <a:gd name="connsiteY4" fmla="*/ 3717011 h 4048081"/>
                <a:gd name="connsiteX5" fmla="*/ 1835937 w 3186245"/>
                <a:gd name="connsiteY5" fmla="*/ 1335514 h 4048081"/>
                <a:gd name="connsiteX6" fmla="*/ 284983 w 3186245"/>
                <a:gd name="connsiteY6" fmla="*/ 993211 h 4048081"/>
                <a:gd name="connsiteX7" fmla="*/ 1234930 w 3186245"/>
                <a:gd name="connsiteY7" fmla="*/ 993211 h 4048081"/>
                <a:gd name="connsiteX8" fmla="*/ 1519914 w 3186245"/>
                <a:gd name="connsiteY8" fmla="*/ 1277385 h 4048081"/>
                <a:gd name="connsiteX9" fmla="*/ 1519914 w 3186245"/>
                <a:gd name="connsiteY9" fmla="*/ 2568008 h 4048081"/>
                <a:gd name="connsiteX10" fmla="*/ 1234930 w 3186245"/>
                <a:gd name="connsiteY10" fmla="*/ 2852182 h 4048081"/>
                <a:gd name="connsiteX11" fmla="*/ 1234930 w 3186245"/>
                <a:gd name="connsiteY11" fmla="*/ 3763907 h 4048081"/>
                <a:gd name="connsiteX12" fmla="*/ 961820 w 3186245"/>
                <a:gd name="connsiteY12" fmla="*/ 4048081 h 4048081"/>
                <a:gd name="connsiteX13" fmla="*/ 558093 w 3186245"/>
                <a:gd name="connsiteY13" fmla="*/ 4048081 h 4048081"/>
                <a:gd name="connsiteX14" fmla="*/ 284983 w 3186245"/>
                <a:gd name="connsiteY14" fmla="*/ 3763907 h 4048081"/>
                <a:gd name="connsiteX15" fmla="*/ 284983 w 3186245"/>
                <a:gd name="connsiteY15" fmla="*/ 2852182 h 4048081"/>
                <a:gd name="connsiteX16" fmla="*/ -1 w 3186245"/>
                <a:gd name="connsiteY16" fmla="*/ 2568008 h 4048081"/>
                <a:gd name="connsiteX17" fmla="*/ -1 w 3186245"/>
                <a:gd name="connsiteY17" fmla="*/ 1277385 h 4048081"/>
                <a:gd name="connsiteX18" fmla="*/ 284983 w 3186245"/>
                <a:gd name="connsiteY18" fmla="*/ 993211 h 4048081"/>
                <a:gd name="connsiteX19" fmla="*/ 757447 w 3186245"/>
                <a:gd name="connsiteY19" fmla="*/ 0 h 4048081"/>
                <a:gd name="connsiteX20" fmla="*/ 1208907 w 3186245"/>
                <a:gd name="connsiteY20" fmla="*/ 453969 h 4048081"/>
                <a:gd name="connsiteX21" fmla="*/ 757446 w 3186245"/>
                <a:gd name="connsiteY21" fmla="*/ 907938 h 4048081"/>
                <a:gd name="connsiteX22" fmla="*/ 305985 w 3186245"/>
                <a:gd name="connsiteY22" fmla="*/ 453969 h 4048081"/>
                <a:gd name="connsiteX23" fmla="*/ 757447 w 3186245"/>
                <a:gd name="connsiteY23"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2892659 w 3186245"/>
                <a:gd name="connsiteY3" fmla="*/ 3480046 h 4048081"/>
                <a:gd name="connsiteX4" fmla="*/ 1835937 w 3186245"/>
                <a:gd name="connsiteY4" fmla="*/ 1335514 h 4048081"/>
                <a:gd name="connsiteX5" fmla="*/ 284983 w 3186245"/>
                <a:gd name="connsiteY5" fmla="*/ 993211 h 4048081"/>
                <a:gd name="connsiteX6" fmla="*/ 1234930 w 3186245"/>
                <a:gd name="connsiteY6" fmla="*/ 993211 h 4048081"/>
                <a:gd name="connsiteX7" fmla="*/ 1519914 w 3186245"/>
                <a:gd name="connsiteY7" fmla="*/ 1277385 h 4048081"/>
                <a:gd name="connsiteX8" fmla="*/ 1519914 w 3186245"/>
                <a:gd name="connsiteY8" fmla="*/ 2568008 h 4048081"/>
                <a:gd name="connsiteX9" fmla="*/ 1234930 w 3186245"/>
                <a:gd name="connsiteY9" fmla="*/ 2852182 h 4048081"/>
                <a:gd name="connsiteX10" fmla="*/ 1234930 w 3186245"/>
                <a:gd name="connsiteY10" fmla="*/ 3763907 h 4048081"/>
                <a:gd name="connsiteX11" fmla="*/ 961820 w 3186245"/>
                <a:gd name="connsiteY11" fmla="*/ 4048081 h 4048081"/>
                <a:gd name="connsiteX12" fmla="*/ 558093 w 3186245"/>
                <a:gd name="connsiteY12" fmla="*/ 4048081 h 4048081"/>
                <a:gd name="connsiteX13" fmla="*/ 284983 w 3186245"/>
                <a:gd name="connsiteY13" fmla="*/ 3763907 h 4048081"/>
                <a:gd name="connsiteX14" fmla="*/ 284983 w 3186245"/>
                <a:gd name="connsiteY14" fmla="*/ 2852182 h 4048081"/>
                <a:gd name="connsiteX15" fmla="*/ -1 w 3186245"/>
                <a:gd name="connsiteY15" fmla="*/ 2568008 h 4048081"/>
                <a:gd name="connsiteX16" fmla="*/ -1 w 3186245"/>
                <a:gd name="connsiteY16" fmla="*/ 1277385 h 4048081"/>
                <a:gd name="connsiteX17" fmla="*/ 284983 w 3186245"/>
                <a:gd name="connsiteY17" fmla="*/ 993211 h 4048081"/>
                <a:gd name="connsiteX18" fmla="*/ 757447 w 3186245"/>
                <a:gd name="connsiteY18" fmla="*/ 0 h 4048081"/>
                <a:gd name="connsiteX19" fmla="*/ 1208907 w 3186245"/>
                <a:gd name="connsiteY19" fmla="*/ 453969 h 4048081"/>
                <a:gd name="connsiteX20" fmla="*/ 757446 w 3186245"/>
                <a:gd name="connsiteY20" fmla="*/ 907938 h 4048081"/>
                <a:gd name="connsiteX21" fmla="*/ 305985 w 3186245"/>
                <a:gd name="connsiteY21" fmla="*/ 453969 h 4048081"/>
                <a:gd name="connsiteX22" fmla="*/ 757447 w 3186245"/>
                <a:gd name="connsiteY22"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86245"/>
                <a:gd name="connsiteY0" fmla="*/ 1335514 h 4048081"/>
                <a:gd name="connsiteX1" fmla="*/ 3130124 w 3186245"/>
                <a:gd name="connsiteY1" fmla="*/ 2449249 h 4048081"/>
                <a:gd name="connsiteX2" fmla="*/ 2892659 w 3186245"/>
                <a:gd name="connsiteY2" fmla="*/ 2686214 h 4048081"/>
                <a:gd name="connsiteX3" fmla="*/ 1835937 w 3186245"/>
                <a:gd name="connsiteY3" fmla="*/ 1335514 h 4048081"/>
                <a:gd name="connsiteX4" fmla="*/ 284983 w 3186245"/>
                <a:gd name="connsiteY4" fmla="*/ 993211 h 4048081"/>
                <a:gd name="connsiteX5" fmla="*/ 1234930 w 3186245"/>
                <a:gd name="connsiteY5" fmla="*/ 993211 h 4048081"/>
                <a:gd name="connsiteX6" fmla="*/ 1519914 w 3186245"/>
                <a:gd name="connsiteY6" fmla="*/ 1277385 h 4048081"/>
                <a:gd name="connsiteX7" fmla="*/ 1519914 w 3186245"/>
                <a:gd name="connsiteY7" fmla="*/ 2568008 h 4048081"/>
                <a:gd name="connsiteX8" fmla="*/ 1234930 w 3186245"/>
                <a:gd name="connsiteY8" fmla="*/ 2852182 h 4048081"/>
                <a:gd name="connsiteX9" fmla="*/ 1234930 w 3186245"/>
                <a:gd name="connsiteY9" fmla="*/ 3763907 h 4048081"/>
                <a:gd name="connsiteX10" fmla="*/ 961820 w 3186245"/>
                <a:gd name="connsiteY10" fmla="*/ 4048081 h 4048081"/>
                <a:gd name="connsiteX11" fmla="*/ 558093 w 3186245"/>
                <a:gd name="connsiteY11" fmla="*/ 4048081 h 4048081"/>
                <a:gd name="connsiteX12" fmla="*/ 284983 w 3186245"/>
                <a:gd name="connsiteY12" fmla="*/ 3763907 h 4048081"/>
                <a:gd name="connsiteX13" fmla="*/ 284983 w 3186245"/>
                <a:gd name="connsiteY13" fmla="*/ 2852182 h 4048081"/>
                <a:gd name="connsiteX14" fmla="*/ -1 w 3186245"/>
                <a:gd name="connsiteY14" fmla="*/ 2568008 h 4048081"/>
                <a:gd name="connsiteX15" fmla="*/ -1 w 3186245"/>
                <a:gd name="connsiteY15" fmla="*/ 1277385 h 4048081"/>
                <a:gd name="connsiteX16" fmla="*/ 284983 w 3186245"/>
                <a:gd name="connsiteY16" fmla="*/ 993211 h 4048081"/>
                <a:gd name="connsiteX17" fmla="*/ 757447 w 3186245"/>
                <a:gd name="connsiteY17" fmla="*/ 0 h 4048081"/>
                <a:gd name="connsiteX18" fmla="*/ 1208907 w 3186245"/>
                <a:gd name="connsiteY18" fmla="*/ 453969 h 4048081"/>
                <a:gd name="connsiteX19" fmla="*/ 757446 w 3186245"/>
                <a:gd name="connsiteY19" fmla="*/ 907938 h 4048081"/>
                <a:gd name="connsiteX20" fmla="*/ 305985 w 3186245"/>
                <a:gd name="connsiteY20" fmla="*/ 453969 h 4048081"/>
                <a:gd name="connsiteX21" fmla="*/ 757447 w 3186245"/>
                <a:gd name="connsiteY21" fmla="*/ 0 h 4048081"/>
                <a:gd name="connsiteX0" fmla="*/ 1835937 w 3130124"/>
                <a:gd name="connsiteY0" fmla="*/ 1335514 h 4048081"/>
                <a:gd name="connsiteX1" fmla="*/ 3130124 w 3130124"/>
                <a:gd name="connsiteY1" fmla="*/ 2449249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1835937 w 3130124"/>
                <a:gd name="connsiteY0" fmla="*/ 1335514 h 4048081"/>
                <a:gd name="connsiteX1" fmla="*/ 3130124 w 3130124"/>
                <a:gd name="connsiteY1" fmla="*/ 2449250 h 4048081"/>
                <a:gd name="connsiteX2" fmla="*/ 1835937 w 3130124"/>
                <a:gd name="connsiteY2" fmla="*/ 1335514 h 4048081"/>
                <a:gd name="connsiteX3" fmla="*/ 284983 w 3130124"/>
                <a:gd name="connsiteY3" fmla="*/ 993211 h 4048081"/>
                <a:gd name="connsiteX4" fmla="*/ 1234930 w 3130124"/>
                <a:gd name="connsiteY4" fmla="*/ 993211 h 4048081"/>
                <a:gd name="connsiteX5" fmla="*/ 1519914 w 3130124"/>
                <a:gd name="connsiteY5" fmla="*/ 1277385 h 4048081"/>
                <a:gd name="connsiteX6" fmla="*/ 1519914 w 3130124"/>
                <a:gd name="connsiteY6" fmla="*/ 2568008 h 4048081"/>
                <a:gd name="connsiteX7" fmla="*/ 1234930 w 3130124"/>
                <a:gd name="connsiteY7" fmla="*/ 2852182 h 4048081"/>
                <a:gd name="connsiteX8" fmla="*/ 1234930 w 3130124"/>
                <a:gd name="connsiteY8" fmla="*/ 3763907 h 4048081"/>
                <a:gd name="connsiteX9" fmla="*/ 961820 w 3130124"/>
                <a:gd name="connsiteY9" fmla="*/ 4048081 h 4048081"/>
                <a:gd name="connsiteX10" fmla="*/ 558093 w 3130124"/>
                <a:gd name="connsiteY10" fmla="*/ 4048081 h 4048081"/>
                <a:gd name="connsiteX11" fmla="*/ 284983 w 3130124"/>
                <a:gd name="connsiteY11" fmla="*/ 3763907 h 4048081"/>
                <a:gd name="connsiteX12" fmla="*/ 284983 w 3130124"/>
                <a:gd name="connsiteY12" fmla="*/ 2852182 h 4048081"/>
                <a:gd name="connsiteX13" fmla="*/ -1 w 3130124"/>
                <a:gd name="connsiteY13" fmla="*/ 2568008 h 4048081"/>
                <a:gd name="connsiteX14" fmla="*/ -1 w 3130124"/>
                <a:gd name="connsiteY14" fmla="*/ 1277385 h 4048081"/>
                <a:gd name="connsiteX15" fmla="*/ 284983 w 3130124"/>
                <a:gd name="connsiteY15" fmla="*/ 993211 h 4048081"/>
                <a:gd name="connsiteX16" fmla="*/ 757447 w 3130124"/>
                <a:gd name="connsiteY16" fmla="*/ 0 h 4048081"/>
                <a:gd name="connsiteX17" fmla="*/ 1208907 w 3130124"/>
                <a:gd name="connsiteY17" fmla="*/ 453969 h 4048081"/>
                <a:gd name="connsiteX18" fmla="*/ 757446 w 3130124"/>
                <a:gd name="connsiteY18" fmla="*/ 907938 h 4048081"/>
                <a:gd name="connsiteX19" fmla="*/ 305985 w 3130124"/>
                <a:gd name="connsiteY19" fmla="*/ 453969 h 4048081"/>
                <a:gd name="connsiteX20" fmla="*/ 757447 w 3130124"/>
                <a:gd name="connsiteY20"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 name="connsiteX0" fmla="*/ 284983 w 1519913"/>
                <a:gd name="connsiteY0" fmla="*/ 993211 h 4048081"/>
                <a:gd name="connsiteX1" fmla="*/ 1234930 w 1519913"/>
                <a:gd name="connsiteY1" fmla="*/ 993211 h 4048081"/>
                <a:gd name="connsiteX2" fmla="*/ 1519914 w 1519913"/>
                <a:gd name="connsiteY2" fmla="*/ 1277385 h 4048081"/>
                <a:gd name="connsiteX3" fmla="*/ 1519914 w 1519913"/>
                <a:gd name="connsiteY3" fmla="*/ 2568008 h 4048081"/>
                <a:gd name="connsiteX4" fmla="*/ 1234930 w 1519913"/>
                <a:gd name="connsiteY4" fmla="*/ 2852182 h 4048081"/>
                <a:gd name="connsiteX5" fmla="*/ 1234930 w 1519913"/>
                <a:gd name="connsiteY5" fmla="*/ 3763907 h 4048081"/>
                <a:gd name="connsiteX6" fmla="*/ 961820 w 1519913"/>
                <a:gd name="connsiteY6" fmla="*/ 4048081 h 4048081"/>
                <a:gd name="connsiteX7" fmla="*/ 558093 w 1519913"/>
                <a:gd name="connsiteY7" fmla="*/ 4048081 h 4048081"/>
                <a:gd name="connsiteX8" fmla="*/ 284983 w 1519913"/>
                <a:gd name="connsiteY8" fmla="*/ 3763907 h 4048081"/>
                <a:gd name="connsiteX9" fmla="*/ 284983 w 1519913"/>
                <a:gd name="connsiteY9" fmla="*/ 2852182 h 4048081"/>
                <a:gd name="connsiteX10" fmla="*/ -1 w 1519913"/>
                <a:gd name="connsiteY10" fmla="*/ 2568008 h 4048081"/>
                <a:gd name="connsiteX11" fmla="*/ -1 w 1519913"/>
                <a:gd name="connsiteY11" fmla="*/ 1277385 h 4048081"/>
                <a:gd name="connsiteX12" fmla="*/ 284983 w 1519913"/>
                <a:gd name="connsiteY12" fmla="*/ 993211 h 4048081"/>
                <a:gd name="connsiteX13" fmla="*/ 757447 w 1519913"/>
                <a:gd name="connsiteY13" fmla="*/ 0 h 4048081"/>
                <a:gd name="connsiteX14" fmla="*/ 1208907 w 1519913"/>
                <a:gd name="connsiteY14" fmla="*/ 453969 h 4048081"/>
                <a:gd name="connsiteX15" fmla="*/ 757446 w 1519913"/>
                <a:gd name="connsiteY15" fmla="*/ 907938 h 4048081"/>
                <a:gd name="connsiteX16" fmla="*/ 305985 w 1519913"/>
                <a:gd name="connsiteY16" fmla="*/ 453969 h 4048081"/>
                <a:gd name="connsiteX17" fmla="*/ 757447 w 1519913"/>
                <a:gd name="connsiteY17" fmla="*/ 0 h 404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9913" h="4048081">
                  <a:moveTo>
                    <a:pt x="284983" y="993211"/>
                  </a:moveTo>
                  <a:lnTo>
                    <a:pt x="1234930" y="993211"/>
                  </a:lnTo>
                  <a:cubicBezTo>
                    <a:pt x="1389296" y="993211"/>
                    <a:pt x="1519914" y="1123457"/>
                    <a:pt x="1519914" y="1277385"/>
                  </a:cubicBezTo>
                  <a:lnTo>
                    <a:pt x="1519914" y="2568008"/>
                  </a:lnTo>
                  <a:cubicBezTo>
                    <a:pt x="1519914" y="2721936"/>
                    <a:pt x="1389296" y="2852182"/>
                    <a:pt x="1234930" y="2852182"/>
                  </a:cubicBezTo>
                  <a:lnTo>
                    <a:pt x="1234930" y="3763907"/>
                  </a:lnTo>
                  <a:cubicBezTo>
                    <a:pt x="1234930" y="3917835"/>
                    <a:pt x="1116187" y="4048081"/>
                    <a:pt x="961820" y="4048081"/>
                  </a:cubicBezTo>
                  <a:lnTo>
                    <a:pt x="558093" y="4048081"/>
                  </a:lnTo>
                  <a:cubicBezTo>
                    <a:pt x="403726" y="4048081"/>
                    <a:pt x="284983" y="3917835"/>
                    <a:pt x="284983" y="3763907"/>
                  </a:cubicBezTo>
                  <a:lnTo>
                    <a:pt x="284983" y="2852182"/>
                  </a:lnTo>
                  <a:cubicBezTo>
                    <a:pt x="130617" y="2852182"/>
                    <a:pt x="-1" y="2721936"/>
                    <a:pt x="-1" y="2568008"/>
                  </a:cubicBezTo>
                  <a:lnTo>
                    <a:pt x="-1" y="1277385"/>
                  </a:lnTo>
                  <a:cubicBezTo>
                    <a:pt x="-1" y="1123457"/>
                    <a:pt x="130617" y="993211"/>
                    <a:pt x="284983" y="993211"/>
                  </a:cubicBezTo>
                  <a:close/>
                  <a:moveTo>
                    <a:pt x="757447" y="0"/>
                  </a:moveTo>
                  <a:cubicBezTo>
                    <a:pt x="1006782" y="0"/>
                    <a:pt x="1208908" y="198778"/>
                    <a:pt x="1208907" y="453969"/>
                  </a:cubicBezTo>
                  <a:cubicBezTo>
                    <a:pt x="1208906" y="709160"/>
                    <a:pt x="1006781" y="907938"/>
                    <a:pt x="757446" y="907938"/>
                  </a:cubicBezTo>
                  <a:cubicBezTo>
                    <a:pt x="508111" y="907938"/>
                    <a:pt x="298624" y="701997"/>
                    <a:pt x="305985" y="453969"/>
                  </a:cubicBezTo>
                  <a:cubicBezTo>
                    <a:pt x="313346" y="205941"/>
                    <a:pt x="508112" y="0"/>
                    <a:pt x="757447" y="0"/>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34" name="TextBox 33"/>
            <p:cNvSpPr txBox="1"/>
            <p:nvPr/>
          </p:nvSpPr>
          <p:spPr>
            <a:xfrm>
              <a:off x="3120574" y="2938066"/>
              <a:ext cx="183089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BizSpark Admin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Developer 1</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grpSp>
      <p:grpSp>
        <p:nvGrpSpPr>
          <p:cNvPr id="36" name="Group 35"/>
          <p:cNvGrpSpPr/>
          <p:nvPr/>
        </p:nvGrpSpPr>
        <p:grpSpPr>
          <a:xfrm>
            <a:off x="5448670" y="2319772"/>
            <a:ext cx="2832100" cy="931980"/>
            <a:chOff x="6636082" y="5041746"/>
            <a:chExt cx="2832100" cy="931980"/>
          </a:xfrm>
        </p:grpSpPr>
        <p:sp>
          <p:nvSpPr>
            <p:cNvPr id="22" name="TextBox 21"/>
            <p:cNvSpPr txBox="1"/>
            <p:nvPr/>
          </p:nvSpPr>
          <p:spPr>
            <a:xfrm>
              <a:off x="6636082" y="5635172"/>
              <a:ext cx="2832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MSDN Subscription</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32" name="Freeform 13"/>
            <p:cNvSpPr>
              <a:spLocks noChangeAspect="1" noEditPoints="1"/>
            </p:cNvSpPr>
            <p:nvPr/>
          </p:nvSpPr>
          <p:spPr bwMode="black">
            <a:xfrm>
              <a:off x="7804523" y="5041746"/>
              <a:ext cx="495218" cy="495837"/>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Light"/>
                <a:ea typeface="+mn-ea"/>
                <a:cs typeface="+mn-cs"/>
              </a:endParaRPr>
            </a:p>
          </p:txBody>
        </p:sp>
      </p:grpSp>
      <p:grpSp>
        <p:nvGrpSpPr>
          <p:cNvPr id="68" name="Group 67"/>
          <p:cNvGrpSpPr/>
          <p:nvPr/>
        </p:nvGrpSpPr>
        <p:grpSpPr>
          <a:xfrm>
            <a:off x="5448670" y="4282125"/>
            <a:ext cx="2832100" cy="931980"/>
            <a:chOff x="6636082" y="5041746"/>
            <a:chExt cx="2832100" cy="931980"/>
          </a:xfrm>
        </p:grpSpPr>
        <p:sp>
          <p:nvSpPr>
            <p:cNvPr id="69" name="TextBox 68"/>
            <p:cNvSpPr txBox="1"/>
            <p:nvPr/>
          </p:nvSpPr>
          <p:spPr>
            <a:xfrm>
              <a:off x="6636082" y="5635172"/>
              <a:ext cx="2832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MSDN Subscription</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p:txBody>
        </p:sp>
        <p:sp>
          <p:nvSpPr>
            <p:cNvPr id="70" name="Freeform 13"/>
            <p:cNvSpPr>
              <a:spLocks noChangeAspect="1" noEditPoints="1"/>
            </p:cNvSpPr>
            <p:nvPr/>
          </p:nvSpPr>
          <p:spPr bwMode="black">
            <a:xfrm>
              <a:off x="7804523" y="5041746"/>
              <a:ext cx="495218" cy="495837"/>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Light"/>
                <a:ea typeface="+mn-ea"/>
                <a:cs typeface="+mn-cs"/>
              </a:endParaRPr>
            </a:p>
          </p:txBody>
        </p:sp>
      </p:grpSp>
      <p:cxnSp>
        <p:nvCxnSpPr>
          <p:cNvPr id="75" name="Straight Connector 74"/>
          <p:cNvCxnSpPr/>
          <p:nvPr/>
        </p:nvCxnSpPr>
        <p:spPr>
          <a:xfrm>
            <a:off x="1911927" y="37757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833254" y="2919514"/>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109974" y="278576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109974" y="474811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052170" y="2785762"/>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052170" y="4748115"/>
            <a:ext cx="457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8828323" y="2218140"/>
            <a:ext cx="2832100" cy="1135244"/>
            <a:chOff x="8777972" y="2322045"/>
            <a:chExt cx="2832100" cy="1135244"/>
          </a:xfrm>
        </p:grpSpPr>
        <p:grpSp>
          <p:nvGrpSpPr>
            <p:cNvPr id="38" name="Group 37"/>
            <p:cNvGrpSpPr/>
            <p:nvPr/>
          </p:nvGrpSpPr>
          <p:grpSpPr>
            <a:xfrm>
              <a:off x="9457020" y="2322045"/>
              <a:ext cx="1474005" cy="481199"/>
              <a:chOff x="1358317" y="2506210"/>
              <a:chExt cx="5601970" cy="1828800"/>
            </a:xfrm>
          </p:grpSpPr>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317" y="2734810"/>
                <a:ext cx="2212258" cy="1371600"/>
              </a:xfrm>
              <a:prstGeom prst="rect">
                <a:avLst/>
              </a:prstGeom>
            </p:spPr>
          </p:pic>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048" y="2506210"/>
                <a:ext cx="1824239" cy="1828800"/>
              </a:xfrm>
              <a:prstGeom prst="rect">
                <a:avLst/>
              </a:prstGeom>
            </p:spPr>
          </p:pic>
        </p:grpSp>
        <p:sp>
          <p:nvSpPr>
            <p:cNvPr id="87" name="TextBox 86"/>
            <p:cNvSpPr txBox="1"/>
            <p:nvPr/>
          </p:nvSpPr>
          <p:spPr>
            <a:xfrm>
              <a:off x="8777972" y="2872514"/>
              <a:ext cx="28321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$150/month </a:t>
              </a: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in Azure Credits</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Free Microsoft Software etc.</a:t>
              </a:r>
            </a:p>
          </p:txBody>
        </p:sp>
      </p:grpSp>
      <p:grpSp>
        <p:nvGrpSpPr>
          <p:cNvPr id="97" name="Group 96"/>
          <p:cNvGrpSpPr/>
          <p:nvPr/>
        </p:nvGrpSpPr>
        <p:grpSpPr>
          <a:xfrm>
            <a:off x="8828323" y="4180493"/>
            <a:ext cx="2832100" cy="1135244"/>
            <a:chOff x="8878674" y="3993384"/>
            <a:chExt cx="2832100" cy="1135244"/>
          </a:xfrm>
        </p:grpSpPr>
        <p:grpSp>
          <p:nvGrpSpPr>
            <p:cNvPr id="91" name="Group 90"/>
            <p:cNvGrpSpPr/>
            <p:nvPr/>
          </p:nvGrpSpPr>
          <p:grpSpPr>
            <a:xfrm>
              <a:off x="9557722" y="3993384"/>
              <a:ext cx="1474005" cy="481199"/>
              <a:chOff x="1358316" y="2506210"/>
              <a:chExt cx="5601971" cy="1828800"/>
            </a:xfrm>
          </p:grpSpPr>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8316" y="2734810"/>
                <a:ext cx="2212258" cy="1371599"/>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046" y="2506210"/>
                <a:ext cx="1824241" cy="1828800"/>
              </a:xfrm>
              <a:prstGeom prst="rect">
                <a:avLst/>
              </a:prstGeom>
            </p:spPr>
          </p:pic>
        </p:grpSp>
        <p:sp>
          <p:nvSpPr>
            <p:cNvPr id="92" name="TextBox 91"/>
            <p:cNvSpPr txBox="1"/>
            <p:nvPr/>
          </p:nvSpPr>
          <p:spPr>
            <a:xfrm>
              <a:off x="8878674" y="4543853"/>
              <a:ext cx="28321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a:ea typeface="+mn-ea"/>
                  <a:cs typeface="+mn-cs"/>
                </a:rPr>
                <a:t>$150/month </a:t>
              </a: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in Azure Credits</a:t>
              </a:r>
              <a:endParaRPr kumimoji="0" lang="en-US" sz="1600" b="0" i="0" u="none" strike="noStrike" kern="1200" cap="none" spc="0" normalizeH="0" baseline="0" noProof="0" dirty="0">
                <a:ln>
                  <a:noFill/>
                </a:ln>
                <a:solidFill>
                  <a:prstClr val="white"/>
                </a:solidFill>
                <a:effectLst/>
                <a:uLnTx/>
                <a:uFillTx/>
                <a:latin typeface="Segoe UI Ligh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solidFill>
                  <a:effectLst/>
                  <a:uLnTx/>
                  <a:uFillTx/>
                  <a:latin typeface="Segoe UI Light"/>
                  <a:ea typeface="+mn-ea"/>
                  <a:cs typeface="+mn-cs"/>
                </a:rPr>
                <a:t>Free Microsoft Software etc.</a:t>
              </a:r>
            </a:p>
          </p:txBody>
        </p:sp>
      </p:grpSp>
    </p:spTree>
    <p:extLst>
      <p:ext uri="{BB962C8B-B14F-4D97-AF65-F5344CB8AC3E}">
        <p14:creationId xmlns:p14="http://schemas.microsoft.com/office/powerpoint/2010/main" val="3324707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latin typeface="Segoe Pro Display Semibold" panose="020B0702040504020203" pitchFamily="34" charset="0"/>
              </a:rPr>
              <a:t>Maximize </a:t>
            </a:r>
            <a:r>
              <a:rPr lang="en-US" b="1" dirty="0" smtClean="0">
                <a:solidFill>
                  <a:schemeClr val="bg1"/>
                </a:solidFill>
                <a:latin typeface="+mn-lt"/>
              </a:rPr>
              <a:t>your benefits</a:t>
            </a:r>
            <a:endParaRPr lang="en-US" b="1" dirty="0">
              <a:solidFill>
                <a:schemeClr val="bg1"/>
              </a:solidFill>
              <a:latin typeface="+mn-lt"/>
            </a:endParaRPr>
          </a:p>
        </p:txBody>
      </p:sp>
      <p:sp>
        <p:nvSpPr>
          <p:cNvPr id="3" name="Content Placeholder 2"/>
          <p:cNvSpPr>
            <a:spLocks noGrp="1"/>
          </p:cNvSpPr>
          <p:nvPr>
            <p:ph idx="1"/>
          </p:nvPr>
        </p:nvSpPr>
        <p:spPr>
          <a:xfrm>
            <a:off x="838199" y="1825625"/>
            <a:ext cx="11118273" cy="4351338"/>
          </a:xfrm>
        </p:spPr>
        <p:txBody>
          <a:bodyPr>
            <a:normAutofit fontScale="77500" lnSpcReduction="20000"/>
          </a:bodyPr>
          <a:lstStyle/>
          <a:p>
            <a:pPr marL="0" indent="0">
              <a:lnSpc>
                <a:spcPct val="160000"/>
              </a:lnSpc>
              <a:buNone/>
            </a:pPr>
            <a:r>
              <a:rPr lang="en-US" dirty="0" smtClean="0">
                <a:solidFill>
                  <a:schemeClr val="bg1"/>
                </a:solidFill>
                <a:cs typeface="Segoe UI Semibold" panose="020B0702040204020203" pitchFamily="34" charset="0"/>
              </a:rPr>
              <a:t>Use one Azure subscription for </a:t>
            </a:r>
            <a:r>
              <a:rPr lang="en-US" dirty="0" err="1" smtClean="0">
                <a:solidFill>
                  <a:schemeClr val="bg1"/>
                </a:solidFill>
                <a:cs typeface="Segoe UI Semibold" panose="020B0702040204020203" pitchFamily="34" charset="0"/>
              </a:rPr>
              <a:t>dev</a:t>
            </a:r>
            <a:endParaRPr lang="en-US" dirty="0" smtClean="0">
              <a:solidFill>
                <a:schemeClr val="bg1"/>
              </a:solidFill>
              <a:cs typeface="Segoe UI Semibold" panose="020B0702040204020203" pitchFamily="34" charset="0"/>
            </a:endParaRPr>
          </a:p>
          <a:p>
            <a:pPr marL="0" indent="0">
              <a:lnSpc>
                <a:spcPct val="160000"/>
              </a:lnSpc>
              <a:buNone/>
            </a:pPr>
            <a:r>
              <a:rPr lang="en-US" dirty="0" smtClean="0">
                <a:solidFill>
                  <a:schemeClr val="bg1"/>
                </a:solidFill>
                <a:cs typeface="Segoe UI Semibold" panose="020B0702040204020203" pitchFamily="34" charset="0"/>
              </a:rPr>
              <a:t>Use another Azure subscription for production</a:t>
            </a:r>
          </a:p>
          <a:p>
            <a:pPr marL="0" indent="0">
              <a:lnSpc>
                <a:spcPct val="160000"/>
              </a:lnSpc>
              <a:buNone/>
            </a:pPr>
            <a:r>
              <a:rPr lang="en-US" dirty="0" smtClean="0">
                <a:solidFill>
                  <a:schemeClr val="bg1"/>
                </a:solidFill>
                <a:cs typeface="Segoe UI Semibold" panose="020B0702040204020203" pitchFamily="34" charset="0"/>
              </a:rPr>
              <a:t>Use another Azure subscription for betas, previews and custom demos</a:t>
            </a:r>
          </a:p>
          <a:p>
            <a:pPr marL="0" indent="0">
              <a:lnSpc>
                <a:spcPct val="160000"/>
              </a:lnSpc>
              <a:buNone/>
            </a:pPr>
            <a:r>
              <a:rPr lang="en-US" dirty="0" smtClean="0">
                <a:solidFill>
                  <a:schemeClr val="bg1"/>
                </a:solidFill>
                <a:cs typeface="Segoe UI Semibold" panose="020B0702040204020203" pitchFamily="34" charset="0"/>
              </a:rPr>
              <a:t>If 4 isn’t enough you can always request more by emailing bizspark@microsoft.com</a:t>
            </a:r>
            <a:endParaRPr lang="en-US" dirty="0">
              <a:solidFill>
                <a:schemeClr val="bg1"/>
              </a:solidFill>
              <a:cs typeface="Segoe UI Semibold" panose="020B0702040204020203" pitchFamily="34" charset="0"/>
            </a:endParaRPr>
          </a:p>
        </p:txBody>
      </p:sp>
    </p:spTree>
    <p:extLst>
      <p:ext uri="{BB962C8B-B14F-4D97-AF65-F5344CB8AC3E}">
        <p14:creationId xmlns:p14="http://schemas.microsoft.com/office/powerpoint/2010/main" val="1186297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9428525" y="4315891"/>
            <a:ext cx="1847273" cy="1847273"/>
          </a:xfrm>
          <a:prstGeom prst="rect">
            <a:avLst/>
          </a:prstGeom>
          <a:solidFill>
            <a:srgbClr val="FFFC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5" name="Title 4"/>
          <p:cNvSpPr>
            <a:spLocks noGrp="1"/>
          </p:cNvSpPr>
          <p:nvPr>
            <p:ph type="title"/>
          </p:nvPr>
        </p:nvSpPr>
        <p:spPr/>
        <p:txBody>
          <a:bodyPr>
            <a:noAutofit/>
          </a:bodyPr>
          <a:lstStyle/>
          <a:p>
            <a:pPr algn="ctr"/>
            <a:r>
              <a:rPr lang="en-US" sz="4000" dirty="0">
                <a:solidFill>
                  <a:schemeClr val="bg1"/>
                </a:solidFill>
              </a:rPr>
              <a:t>Join </a:t>
            </a:r>
            <a:r>
              <a:rPr lang="en-US" sz="4000" dirty="0" smtClean="0">
                <a:solidFill>
                  <a:schemeClr val="bg1"/>
                </a:solidFill>
              </a:rPr>
              <a:t>the over 2,800       </a:t>
            </a:r>
            <a:r>
              <a:rPr lang="en-US" sz="4000" dirty="0">
                <a:solidFill>
                  <a:schemeClr val="bg1"/>
                </a:solidFill>
              </a:rPr>
              <a:t>tech startups </a:t>
            </a:r>
            <a:r>
              <a:rPr lang="en-US" sz="4000" dirty="0" smtClean="0">
                <a:solidFill>
                  <a:schemeClr val="bg1"/>
                </a:solidFill>
              </a:rPr>
              <a:t>benefiting from BizSpark &amp; Microsoft Azure today</a:t>
            </a:r>
            <a:endParaRPr lang="en-US" sz="4000" dirty="0">
              <a:solidFill>
                <a:schemeClr val="bg1"/>
              </a:solidFill>
              <a:latin typeface="Segoe UI Semibold" panose="020B0702040204020203" pitchFamily="34" charset="0"/>
              <a:cs typeface="Segoe UI Semibold" panose="020B0702040204020203" pitchFamily="34" charset="0"/>
            </a:endParaRPr>
          </a:p>
        </p:txBody>
      </p:sp>
      <p:grpSp>
        <p:nvGrpSpPr>
          <p:cNvPr id="85" name="Group 84"/>
          <p:cNvGrpSpPr/>
          <p:nvPr/>
        </p:nvGrpSpPr>
        <p:grpSpPr>
          <a:xfrm>
            <a:off x="890965" y="2108976"/>
            <a:ext cx="10384833" cy="4054282"/>
            <a:chOff x="828101" y="1780561"/>
            <a:chExt cx="10384833" cy="4054282"/>
          </a:xfrm>
        </p:grpSpPr>
        <p:grpSp>
          <p:nvGrpSpPr>
            <p:cNvPr id="63" name="Group 62"/>
            <p:cNvGrpSpPr/>
            <p:nvPr/>
          </p:nvGrpSpPr>
          <p:grpSpPr>
            <a:xfrm>
              <a:off x="828101" y="1780561"/>
              <a:ext cx="1867469" cy="1847273"/>
              <a:chOff x="828101" y="1812375"/>
              <a:chExt cx="1867469" cy="1847273"/>
            </a:xfrm>
          </p:grpSpPr>
          <p:sp>
            <p:nvSpPr>
              <p:cNvPr id="15" name="Rectangle 14"/>
              <p:cNvSpPr/>
              <p:nvPr/>
            </p:nvSpPr>
            <p:spPr>
              <a:xfrm>
                <a:off x="838199" y="1812375"/>
                <a:ext cx="1847273" cy="1847273"/>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sng" strike="noStrike" kern="1200" cap="none" spc="0" normalizeH="0" baseline="0" noProof="0" dirty="0">
                  <a:ln>
                    <a:noFill/>
                  </a:ln>
                  <a:solidFill>
                    <a:prstClr val="white"/>
                  </a:solidFill>
                  <a:effectLst/>
                  <a:uLnTx/>
                  <a:uFillTx/>
                  <a:latin typeface="Segoe UI Light"/>
                  <a:ea typeface="+mn-ea"/>
                  <a:cs typeface="+mn-cs"/>
                </a:endParaRPr>
              </a:p>
            </p:txBody>
          </p:sp>
          <p:pic>
            <p:nvPicPr>
              <p:cNvPr id="7" name="Picture 19" descr="C:\Users\a-andhow\Documents\Startup Audience\Logos\BizSpark Members\5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101" y="2226701"/>
                <a:ext cx="1867469" cy="10186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Group 64"/>
            <p:cNvGrpSpPr/>
            <p:nvPr/>
          </p:nvGrpSpPr>
          <p:grpSpPr>
            <a:xfrm>
              <a:off x="5107071" y="1780561"/>
              <a:ext cx="1847273" cy="1847273"/>
              <a:chOff x="5239838" y="1771895"/>
              <a:chExt cx="1847273" cy="1847273"/>
            </a:xfrm>
          </p:grpSpPr>
          <p:sp>
            <p:nvSpPr>
              <p:cNvPr id="61" name="Rectangle 60"/>
              <p:cNvSpPr/>
              <p:nvPr/>
            </p:nvSpPr>
            <p:spPr>
              <a:xfrm>
                <a:off x="5239838" y="1771895"/>
                <a:ext cx="1847273" cy="18472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8" name="Picture 16" descr="C:\Users\a-andhow\Documents\Startup Audience\Logos\BizSpark Members\Jintroni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3540" y="2257721"/>
                <a:ext cx="1579869" cy="8756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6" name="Group 65"/>
            <p:cNvGrpSpPr/>
            <p:nvPr/>
          </p:nvGrpSpPr>
          <p:grpSpPr>
            <a:xfrm>
              <a:off x="7236458" y="1780561"/>
              <a:ext cx="1847273" cy="1847273"/>
              <a:chOff x="7864750" y="1716628"/>
              <a:chExt cx="1847273" cy="1847273"/>
            </a:xfrm>
          </p:grpSpPr>
          <p:sp>
            <p:nvSpPr>
              <p:cNvPr id="62" name="Rectangle 61"/>
              <p:cNvSpPr/>
              <p:nvPr/>
            </p:nvSpPr>
            <p:spPr>
              <a:xfrm>
                <a:off x="7864750" y="1716628"/>
                <a:ext cx="1847273" cy="1847273"/>
              </a:xfrm>
              <a:prstGeom prst="rect">
                <a:avLst/>
              </a:prstGeom>
              <a:solidFill>
                <a:srgbClr val="6DC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9" name="Picture 17" descr="C:\Users\a-andhow\Documents\Startup Audience\Logos\BizSpark Members\Nanu Interact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5296" y="2323488"/>
                <a:ext cx="1706180" cy="6335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p:cNvGrpSpPr/>
            <p:nvPr/>
          </p:nvGrpSpPr>
          <p:grpSpPr>
            <a:xfrm>
              <a:off x="2977684" y="1780561"/>
              <a:ext cx="1847273" cy="1847273"/>
              <a:chOff x="3129841" y="1748747"/>
              <a:chExt cx="1847273" cy="1847273"/>
            </a:xfrm>
          </p:grpSpPr>
          <p:sp>
            <p:nvSpPr>
              <p:cNvPr id="60" name="Rectangle 59"/>
              <p:cNvSpPr/>
              <p:nvPr/>
            </p:nvSpPr>
            <p:spPr>
              <a:xfrm>
                <a:off x="3129841" y="1748747"/>
                <a:ext cx="1847273" cy="1847273"/>
              </a:xfrm>
              <a:prstGeom prst="rect">
                <a:avLst/>
              </a:prstGeom>
              <a:solidFill>
                <a:srgbClr val="00D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6" name="Picture 18" descr="C:\Users\a-andhow\Documents\Startup Audience\Logos\BizSpark Members\RatRod Studi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96942" y="2407398"/>
                <a:ext cx="1513070" cy="529970"/>
              </a:xfrm>
              <a:prstGeom prst="rect">
                <a:avLst/>
              </a:prstGeom>
              <a:noFill/>
              <a:extLst>
                <a:ext uri="{909E8E84-426E-40DD-AFC4-6F175D3DCCD1}">
                  <a14:hiddenFill xmlns:a14="http://schemas.microsoft.com/office/drawing/2010/main">
                    <a:solidFill>
                      <a:srgbClr val="FFFFFF"/>
                    </a:solidFill>
                  </a14:hiddenFill>
                </a:ext>
              </a:extLst>
            </p:spPr>
          </p:pic>
        </p:grpSp>
        <p:pic>
          <p:nvPicPr>
            <p:cNvPr id="67" name="Picture 66"/>
            <p:cNvPicPr>
              <a:picLocks noChangeAspect="1"/>
            </p:cNvPicPr>
            <p:nvPr/>
          </p:nvPicPr>
          <p:blipFill>
            <a:blip r:embed="rId7"/>
            <a:stretch>
              <a:fillRect/>
            </a:stretch>
          </p:blipFill>
          <p:spPr>
            <a:xfrm>
              <a:off x="9365846" y="1780653"/>
              <a:ext cx="1847088" cy="1847088"/>
            </a:xfrm>
            <a:prstGeom prst="rect">
              <a:avLst/>
            </a:prstGeom>
          </p:spPr>
        </p:pic>
        <p:sp>
          <p:nvSpPr>
            <p:cNvPr id="69" name="Rectangle 68"/>
            <p:cNvSpPr/>
            <p:nvPr/>
          </p:nvSpPr>
          <p:spPr>
            <a:xfrm>
              <a:off x="836795" y="3987570"/>
              <a:ext cx="1847273" cy="18472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72" name="Picture 71"/>
            <p:cNvPicPr>
              <a:picLocks noChangeAspect="1"/>
            </p:cNvPicPr>
            <p:nvPr/>
          </p:nvPicPr>
          <p:blipFill>
            <a:blip r:embed="rId8"/>
            <a:stretch>
              <a:fillRect/>
            </a:stretch>
          </p:blipFill>
          <p:spPr>
            <a:xfrm>
              <a:off x="5107071" y="3987662"/>
              <a:ext cx="1847088" cy="1847088"/>
            </a:xfrm>
            <a:prstGeom prst="rect">
              <a:avLst/>
            </a:prstGeom>
          </p:spPr>
        </p:pic>
        <p:grpSp>
          <p:nvGrpSpPr>
            <p:cNvPr id="78" name="Group 77"/>
            <p:cNvGrpSpPr/>
            <p:nvPr/>
          </p:nvGrpSpPr>
          <p:grpSpPr>
            <a:xfrm>
              <a:off x="2977683" y="3987477"/>
              <a:ext cx="1847273" cy="1847273"/>
              <a:chOff x="3559513" y="4126465"/>
              <a:chExt cx="1847273" cy="1847273"/>
            </a:xfrm>
          </p:grpSpPr>
          <p:sp>
            <p:nvSpPr>
              <p:cNvPr id="76" name="Rectangle 75"/>
              <p:cNvSpPr/>
              <p:nvPr/>
            </p:nvSpPr>
            <p:spPr>
              <a:xfrm>
                <a:off x="3559513" y="4126465"/>
                <a:ext cx="1847273" cy="1847273"/>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74" name="Picture 7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69085" y="4737708"/>
                <a:ext cx="1628129" cy="624786"/>
              </a:xfrm>
              <a:prstGeom prst="rect">
                <a:avLst/>
              </a:prstGeom>
            </p:spPr>
          </p:pic>
        </p:grpSp>
        <p:grpSp>
          <p:nvGrpSpPr>
            <p:cNvPr id="84" name="Group 83"/>
            <p:cNvGrpSpPr/>
            <p:nvPr/>
          </p:nvGrpSpPr>
          <p:grpSpPr>
            <a:xfrm>
              <a:off x="7251774" y="3987477"/>
              <a:ext cx="1847273" cy="1847273"/>
              <a:chOff x="7822873" y="3908909"/>
              <a:chExt cx="1847273" cy="1847273"/>
            </a:xfrm>
          </p:grpSpPr>
          <p:sp>
            <p:nvSpPr>
              <p:cNvPr id="82" name="Rectangle 81"/>
              <p:cNvSpPr/>
              <p:nvPr/>
            </p:nvSpPr>
            <p:spPr>
              <a:xfrm>
                <a:off x="7822873" y="3908909"/>
                <a:ext cx="1847273" cy="1847273"/>
              </a:xfrm>
              <a:prstGeom prst="rect">
                <a:avLst/>
              </a:prstGeom>
              <a:solidFill>
                <a:srgbClr val="FC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a:ea typeface="+mn-ea"/>
                  <a:cs typeface="+mn-cs"/>
                </a:endParaRPr>
              </a:p>
            </p:txBody>
          </p:sp>
          <p:pic>
            <p:nvPicPr>
              <p:cNvPr id="79" name="Picture 7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06274" y="4598812"/>
                <a:ext cx="1680471" cy="467466"/>
              </a:xfrm>
              <a:prstGeom prst="rect">
                <a:avLst/>
              </a:prstGeom>
            </p:spPr>
          </p:pic>
        </p:grpSp>
      </p:grpSp>
      <p:pic>
        <p:nvPicPr>
          <p:cNvPr id="3" name="Picture 2"/>
          <p:cNvPicPr>
            <a:picLocks noChangeAspect="1"/>
          </p:cNvPicPr>
          <p:nvPr/>
        </p:nvPicPr>
        <p:blipFill>
          <a:blip r:embed="rId11"/>
          <a:stretch>
            <a:fillRect/>
          </a:stretch>
        </p:blipFill>
        <p:spPr>
          <a:xfrm>
            <a:off x="988142" y="4696678"/>
            <a:ext cx="1670305" cy="1085698"/>
          </a:xfrm>
          <a:prstGeom prst="rect">
            <a:avLst/>
          </a:prstGeom>
        </p:spPr>
      </p:pic>
      <p:pic>
        <p:nvPicPr>
          <p:cNvPr id="12" name="Picture 11"/>
          <p:cNvPicPr>
            <a:picLocks noChangeAspect="1"/>
          </p:cNvPicPr>
          <p:nvPr/>
        </p:nvPicPr>
        <p:blipFill>
          <a:blip r:embed="rId12"/>
          <a:stretch>
            <a:fillRect/>
          </a:stretch>
        </p:blipFill>
        <p:spPr>
          <a:xfrm>
            <a:off x="9428526" y="4306763"/>
            <a:ext cx="1856402" cy="1856402"/>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4638" y="4306763"/>
            <a:ext cx="1856401" cy="1856401"/>
          </a:xfrm>
          <a:prstGeom prst="rect">
            <a:avLst/>
          </a:prstGeom>
        </p:spPr>
      </p:pic>
      <p:sp>
        <p:nvSpPr>
          <p:cNvPr id="14" name="TextBox 13"/>
          <p:cNvSpPr txBox="1"/>
          <p:nvPr/>
        </p:nvSpPr>
        <p:spPr>
          <a:xfrm>
            <a:off x="7512282" y="5782745"/>
            <a:ext cx="156376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Segoe UI Light"/>
                <a:ea typeface="+mn-ea"/>
                <a:cs typeface="+mn-cs"/>
              </a:rPr>
              <a:t>Fhotoroom</a:t>
            </a:r>
            <a:endParaRPr kumimoji="0" lang="en-US" sz="2000" b="0"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95923" y="397848"/>
            <a:ext cx="607719" cy="654466"/>
          </a:xfrm>
          <a:prstGeom prst="rect">
            <a:avLst/>
          </a:prstGeom>
        </p:spPr>
      </p:pic>
    </p:spTree>
    <p:extLst>
      <p:ext uri="{BB962C8B-B14F-4D97-AF65-F5344CB8AC3E}">
        <p14:creationId xmlns:p14="http://schemas.microsoft.com/office/powerpoint/2010/main" val="276892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8455" y="1057105"/>
            <a:ext cx="11475214" cy="3850352"/>
          </a:xfrm>
        </p:spPr>
        <p:txBody>
          <a:bodyPr>
            <a:normAutofit/>
          </a:bodyPr>
          <a:lstStyle/>
          <a:p>
            <a:pPr algn="ctr">
              <a:lnSpc>
                <a:spcPct val="150000"/>
              </a:lnSpc>
            </a:pPr>
            <a:r>
              <a:rPr lang="en-US" dirty="0" smtClean="0">
                <a:latin typeface="Segoe Pro Display Semibold" panose="020B0702040504020203" pitchFamily="34" charset="0"/>
              </a:rPr>
              <a:t>thank you</a:t>
            </a:r>
            <a:endParaRPr lang="en-US" dirty="0">
              <a:latin typeface="Segoe Pro Display Semibold" panose="020B0702040504020203" pitchFamily="34" charset="0"/>
            </a:endParaRPr>
          </a:p>
        </p:txBody>
      </p:sp>
      <p:sp>
        <p:nvSpPr>
          <p:cNvPr id="3" name="Rectangle 2"/>
          <p:cNvSpPr/>
          <p:nvPr/>
        </p:nvSpPr>
        <p:spPr>
          <a:xfrm>
            <a:off x="1562036" y="2941887"/>
            <a:ext cx="9067928" cy="3139321"/>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Join</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 bizspark.com</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Learn</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 aka.ms/</a:t>
            </a:r>
            <a:r>
              <a:rPr kumimoji="0" lang="en-US" sz="4400" b="0" i="0" u="none" strike="noStrike" kern="1200" cap="none" spc="0" normalizeH="0" baseline="0" noProof="0" dirty="0" err="1" smtClean="0">
                <a:ln>
                  <a:noFill/>
                </a:ln>
                <a:solidFill>
                  <a:srgbClr val="FFFFFF"/>
                </a:solidFill>
                <a:effectLst/>
                <a:uLnTx/>
                <a:uFillTx/>
                <a:latin typeface="Segoe Pro Display SemiLight" panose="020B0402040204020203" pitchFamily="34" charset="0"/>
                <a:ea typeface="+mn-ea"/>
                <a:cs typeface="+mn-cs"/>
              </a:rPr>
              <a:t>bizsparkguide</a:t>
            </a:r>
            <a:endPar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b="0" i="0" u="none" strike="noStrike" kern="1200" cap="none" spc="0" normalizeH="0" baseline="0" noProof="0" dirty="0" smtClean="0">
                <a:ln>
                  <a:noFill/>
                </a:ln>
                <a:solidFill>
                  <a:srgbClr val="FFFFFF"/>
                </a:solidFill>
                <a:effectLst/>
                <a:uLnTx/>
                <a:uFillTx/>
                <a:latin typeface="Segoe UI Semibold" panose="020B0702040204020203" pitchFamily="34" charset="0"/>
                <a:ea typeface="+mn-ea"/>
                <a:cs typeface="Segoe UI Semibold" panose="020B0702040204020203" pitchFamily="34" charset="0"/>
              </a:rPr>
              <a:t>Connect </a:t>
            </a:r>
            <a:r>
              <a:rPr kumimoji="0" lang="en-US" sz="4400" b="0" i="0" u="none" strike="noStrike" kern="1200" cap="none" spc="0" normalizeH="0" baseline="0" noProof="0" dirty="0" smtClean="0">
                <a:ln>
                  <a:noFill/>
                </a:ln>
                <a:solidFill>
                  <a:srgbClr val="FFFFFF"/>
                </a:solidFill>
                <a:effectLst/>
                <a:uLnTx/>
                <a:uFillTx/>
                <a:latin typeface="Segoe Pro Display SemiLight" panose="020B0402040204020203" pitchFamily="34" charset="0"/>
                <a:ea typeface="+mn-ea"/>
                <a:cs typeface="+mn-cs"/>
              </a:rPr>
              <a:t>bizsparkca@microsoft.com</a:t>
            </a:r>
            <a:endParaRPr kumimoji="0" lang="en-US" sz="4400" b="0" i="0" u="none" strike="noStrike" kern="1200" cap="none" spc="0" normalizeH="0" baseline="0" noProof="0" dirty="0">
              <a:ln>
                <a:noFill/>
              </a:ln>
              <a:solidFill>
                <a:srgbClr val="FFFFFF"/>
              </a:solidFill>
              <a:effectLst/>
              <a:uLnTx/>
              <a:uFillTx/>
              <a:latin typeface="Segoe Pro Display SemiLight" panose="020B0402040204020203" pitchFamily="34"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9033" y="6063002"/>
            <a:ext cx="2112334" cy="777008"/>
          </a:xfrm>
          <a:prstGeom prst="rect">
            <a:avLst/>
          </a:prstGeom>
        </p:spPr>
      </p:pic>
    </p:spTree>
    <p:extLst>
      <p:ext uri="{BB962C8B-B14F-4D97-AF65-F5344CB8AC3E}">
        <p14:creationId xmlns:p14="http://schemas.microsoft.com/office/powerpoint/2010/main" val="1232394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rgbClr val="00B0F0"/>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a:t>
              </a: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9" name="Rectangle 8"/>
            <p:cNvSpPr/>
            <p:nvPr/>
          </p:nvSpPr>
          <p:spPr bwMode="auto">
            <a:xfrm>
              <a:off x="6079210" y="1581150"/>
              <a:ext cx="2683791" cy="3124200"/>
            </a:xfrm>
            <a:prstGeom prst="rect">
              <a:avLst/>
            </a:prstGeom>
            <a:solidFill>
              <a:srgbClr val="FFF2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r>
                <a:rPr lang="en-US" sz="2933" dirty="0" smtClean="0">
                  <a:gradFill>
                    <a:gsLst>
                      <a:gs pos="0">
                        <a:srgbClr val="FFFFFF"/>
                      </a:gs>
                      <a:gs pos="100000">
                        <a:srgbClr val="FFFFFF"/>
                      </a:gs>
                    </a:gsLst>
                    <a:lin ang="5400000" scaled="0"/>
                  </a:gradFill>
                </a:rPr>
                <a:t> </a:t>
              </a: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rgbClr val="00B0F0"/>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xml><?xml version="1.0" encoding="utf-8"?>
<p:tagLst xmlns:a="http://schemas.openxmlformats.org/drawingml/2006/main" xmlns:r="http://schemas.openxmlformats.org/officeDocument/2006/relationships" xmlns:p="http://schemas.openxmlformats.org/presentationml/2006/main">
  <p:tag name="TIMING" val="|5.7|8.9|.5"/>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7054</TotalTime>
  <Words>6994</Words>
  <Application>Microsoft Office PowerPoint</Application>
  <PresentationFormat>Widescreen</PresentationFormat>
  <Paragraphs>1106</Paragraphs>
  <Slides>75</Slides>
  <Notes>61</Notes>
  <HiddenSlides>24</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90" baseType="lpstr">
      <vt:lpstr>宋体</vt:lpstr>
      <vt:lpstr>Arial</vt:lpstr>
      <vt:lpstr>Calibri</vt:lpstr>
      <vt:lpstr>Courier New</vt:lpstr>
      <vt:lpstr>Segoe Light</vt:lpstr>
      <vt:lpstr>Segoe Pro Display Semibold</vt:lpstr>
      <vt:lpstr>Segoe Pro Display SemiLight</vt:lpstr>
      <vt:lpstr>Segoe Pro Semibold</vt:lpstr>
      <vt:lpstr>Segoe UI</vt:lpstr>
      <vt:lpstr>Segoe UI Light</vt:lpstr>
      <vt:lpstr>Segoe UI Semibold</vt:lpstr>
      <vt:lpstr>Times New Roman</vt:lpstr>
      <vt:lpstr>Wingdings</vt:lpstr>
      <vt:lpstr>Azure Medium</vt:lpstr>
      <vt:lpstr>Image</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PowerPoint Presentation</vt:lpstr>
      <vt:lpstr>General purpose compute: Standard tier Offers the most flexibility. Supports all virtual machine configurations and features </vt:lpstr>
      <vt:lpstr>Optimized compute 60% faster CPUs, more memory, and local SSD</vt:lpstr>
      <vt:lpstr>Performance optimized compute Unparalleled computational performance with latest CPUs, more memory, and more local SSD</vt:lpstr>
      <vt:lpstr>Network optimized Fast networking with Infiniband support Adds a 40Gbit/s InfiniBand network with remote direct memory access (RDMA) technology. Ideal for Message Passing Interface (MPI) applications, high-performance clusters, modeling and simulations, video encoding, and other compute or network intensive scenarios.</vt:lpstr>
      <vt:lpstr>Demo: Provisioning VM</vt:lpstr>
      <vt:lpstr>VM Extensions</vt:lpstr>
      <vt:lpstr>Demo: VM Extension</vt:lpstr>
      <vt:lpstr>VM Extensions</vt:lpstr>
      <vt:lpstr>VM Extensions</vt:lpstr>
      <vt:lpstr>Data Persistence</vt:lpstr>
      <vt:lpstr>Disks and Images</vt:lpstr>
      <vt:lpstr>Image Mobility</vt:lpstr>
      <vt:lpstr>VM disk layout - Windows</vt:lpstr>
      <vt:lpstr>VM disk layout - Linux</vt:lpstr>
      <vt:lpstr>Persistent Disks and Highly Durable</vt:lpstr>
      <vt:lpstr>Azure Files</vt:lpstr>
      <vt:lpstr>Azure Files - Scenarios</vt:lpstr>
      <vt:lpstr>Azure Files vs Disks</vt:lpstr>
      <vt:lpstr>Virtual Machine Availability</vt:lpstr>
      <vt:lpstr>Meaning of 9’s</vt:lpstr>
      <vt:lpstr>Service Level Agreements </vt:lpstr>
      <vt:lpstr>Availability Sets</vt:lpstr>
      <vt:lpstr>Fault and Update Domains (FD &amp; UD)</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Microsoft Azure Key Vault</vt:lpstr>
      <vt:lpstr>Enhance data protection and compliance </vt:lpstr>
      <vt:lpstr>Scaling</vt:lpstr>
      <vt:lpstr>Scaling Up - Portal</vt:lpstr>
      <vt:lpstr>Scaling Up – Command Line</vt:lpstr>
      <vt:lpstr>Scaling Up – APIs &amp; SDKs</vt:lpstr>
      <vt:lpstr>Auto Scale</vt:lpstr>
      <vt:lpstr>Demo: Configuring Autoscale</vt:lpstr>
      <vt:lpstr>Virtual Networks</vt:lpstr>
      <vt:lpstr>Azure Virtual Networks</vt:lpstr>
      <vt:lpstr>Virtual Network Scenarios</vt:lpstr>
      <vt:lpstr>Cross-premises Connectivity</vt:lpstr>
      <vt:lpstr>Demo: Virtual Network</vt:lpstr>
      <vt:lpstr>Docker</vt:lpstr>
      <vt:lpstr>Docker</vt:lpstr>
      <vt:lpstr>What is Docker?</vt:lpstr>
      <vt:lpstr>Docker Architecture</vt:lpstr>
      <vt:lpstr>Demo: Creating a LAMP Stack</vt:lpstr>
      <vt:lpstr>But wait, there’s more!</vt:lpstr>
      <vt:lpstr>Microsoft Azure Services </vt:lpstr>
      <vt:lpstr>How to get started</vt:lpstr>
      <vt:lpstr>PowerPoint Presentation</vt:lpstr>
      <vt:lpstr>Startups</vt:lpstr>
      <vt:lpstr>             BizSpark</vt:lpstr>
      <vt:lpstr>BizSpark is for tech startups</vt:lpstr>
      <vt:lpstr>BizSpark is not for startups</vt:lpstr>
      <vt:lpstr>What do BizSpark startups get?</vt:lpstr>
      <vt:lpstr>$150/month for 3 years in Azure Credits</vt:lpstr>
      <vt:lpstr>Free Software &amp; Services for 3 years</vt:lpstr>
      <vt:lpstr>BizSpark Plus (Azure 60k Offer)</vt:lpstr>
      <vt:lpstr>More developers == more benefits</vt:lpstr>
      <vt:lpstr>Maximize your benefits</vt:lpstr>
      <vt:lpstr>Join the over 2,800       tech startups benefiting from BizSpark &amp; Microsoft Azure today</vt:lpstr>
      <vt:lpstr>thank you</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Rami Sayar</cp:lastModifiedBy>
  <cp:revision>484</cp:revision>
  <cp:lastPrinted>2014-03-26T17:46:13Z</cp:lastPrinted>
  <dcterms:created xsi:type="dcterms:W3CDTF">2014-03-19T23:21:38Z</dcterms:created>
  <dcterms:modified xsi:type="dcterms:W3CDTF">2015-05-20T20:40:32Z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