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837e6026f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837e6026f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837e6026f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837e6026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837e6026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837e6026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837e6026f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837e6026f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837e6026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837e6026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837e6026f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837e6026f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youtube.com/shorts/DH7Ye1_OrZ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youtube.com/shorts/DH7Ye1_OrZ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youtube.com/shorts/DH7Ye1_OrZ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youtube.com/shorts/DH7Ye1_OrZ8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youtube.com/shorts/DH7Ye1_OrZ8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youtube.com/shorts/DH7Ye1_OrZ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youtube.com/shorts/DH7Ye1_OrZ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ri-Mitra&#10;Your Personal Farming Advisor.&#10;Clear advice, in your language.&#10;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257575" y="1717500"/>
            <a:ext cx="1598700" cy="1708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Sayash Raaj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IIT Madras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45675" y="958475"/>
            <a:ext cx="1598700" cy="1154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AgriSathi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903275" y="3608700"/>
            <a:ext cx="2307300" cy="73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2B3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Demo video: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4"/>
              </a:rPr>
              <a:t>https://youtube.com/shorts/DH7Ye1_OrZ8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7875" y="1152475"/>
            <a:ext cx="62280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should a farmer's success depend on guesswork?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day, millions of Indian farmers face critical questions alone.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🗣️ Language Barriers: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Advice is rarely in their native tongue.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📱 Digital Hurdles: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Complex apps don't work for everyone.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🌐 Poor Connectivity: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Slow internet makes most tools useless.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result is uncertainty, risk, and lost income.</a:t>
            </a:r>
            <a:endParaRPr/>
          </a:p>
        </p:txBody>
      </p:sp>
      <p:pic>
        <p:nvPicPr>
          <p:cNvPr id="63" name="Google Shape;63;p14" title="Screenshot 2025-08-12 at 11.17.0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001" y="0"/>
            <a:ext cx="2435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4"/>
          <p:cNvGrpSpPr/>
          <p:nvPr/>
        </p:nvGrpSpPr>
        <p:grpSpPr>
          <a:xfrm>
            <a:off x="4349700" y="3588175"/>
            <a:ext cx="2358300" cy="338700"/>
            <a:chOff x="4470725" y="3653275"/>
            <a:chExt cx="2358300" cy="338700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4470725" y="3653275"/>
              <a:ext cx="1855200" cy="338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2B3B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Demo images on the right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325925" y="3692425"/>
              <a:ext cx="5031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0" y="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4266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4400700" y="0"/>
            <a:ext cx="2307300" cy="73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2B3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Demo video: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4"/>
              </a:rPr>
              <a:t>https://youtube.com/shorts/DH7Ye1_OrZ8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62931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Introducing Agri-Mitra.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We are solving the critical </a:t>
            </a:r>
            <a:r>
              <a:rPr b="1" lang="en-GB" sz="1100">
                <a:solidFill>
                  <a:schemeClr val="dk1"/>
                </a:solidFill>
              </a:rPr>
              <a:t>information gap</a:t>
            </a:r>
            <a:r>
              <a:rPr lang="en-GB" sz="1100">
                <a:solidFill>
                  <a:schemeClr val="dk1"/>
                </a:solidFill>
              </a:rPr>
              <a:t> in Indian agriculture. Millions of farmers lack access totimely, localized, and understandable advice, forcing them to make high-stakes decisions based on guesswork.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Why it matters:</a:t>
            </a:r>
            <a:r>
              <a:rPr lang="en-GB" sz="1100">
                <a:solidFill>
                  <a:schemeClr val="dk1"/>
                </a:solidFill>
              </a:rPr>
              <a:t> Empowering farmers with reliable, data-driven guidance directly improves crop yields, increases income, and strengthens food security for the entire nation. We are turning complex data into simple, actionable advice.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 title="Screenshot 2025-08-12 at 11.17.5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001" y="28950"/>
            <a:ext cx="2435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5"/>
          <p:cNvGrpSpPr/>
          <p:nvPr/>
        </p:nvGrpSpPr>
        <p:grpSpPr>
          <a:xfrm>
            <a:off x="4349700" y="3588175"/>
            <a:ext cx="2358300" cy="338700"/>
            <a:chOff x="4470725" y="3653275"/>
            <a:chExt cx="2358300" cy="3387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4470725" y="3653275"/>
              <a:ext cx="1855200" cy="338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2B3B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Demo images on the right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325925" y="3692425"/>
              <a:ext cx="5031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/>
        </p:nvSpPr>
        <p:spPr>
          <a:xfrm>
            <a:off x="0" y="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0" y="4266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4400700" y="0"/>
            <a:ext cx="2307300" cy="73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2B3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Demo video: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4"/>
              </a:rPr>
              <a:t>https://youtube.com/shorts/DH7Ye1_OrZ8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62208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Agri-Mitra is a conversational web application that acts as a personal farming advisor.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User Interaction:</a:t>
            </a:r>
            <a:r>
              <a:rPr lang="en-GB" sz="1100">
                <a:solidFill>
                  <a:schemeClr val="dk1"/>
                </a:solidFill>
              </a:rPr>
              <a:t> The farmer asks a question in their native language (English, Hindi, Marathi, Tamil, or Telugu) using text or voice.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Contextualization Engine:</a:t>
            </a:r>
            <a:r>
              <a:rPr lang="en-GB" sz="1100">
                <a:solidFill>
                  <a:schemeClr val="dk1"/>
                </a:solidFill>
              </a:rPr>
              <a:t> The app automatically captures the user's </a:t>
            </a:r>
            <a:r>
              <a:rPr b="1" lang="en-GB" sz="1100">
                <a:solidFill>
                  <a:schemeClr val="dk1"/>
                </a:solidFill>
              </a:rPr>
              <a:t>geolocation</a:t>
            </a:r>
            <a:r>
              <a:rPr lang="en-GB" sz="1100">
                <a:solidFill>
                  <a:schemeClr val="dk1"/>
                </a:solidFill>
              </a:rPr>
              <a:t> and the </a:t>
            </a:r>
            <a:r>
              <a:rPr b="1" lang="en-GB" sz="1100">
                <a:solidFill>
                  <a:schemeClr val="dk1"/>
                </a:solidFill>
              </a:rPr>
              <a:t>current date/time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Query Matching:</a:t>
            </a:r>
            <a:r>
              <a:rPr lang="en-GB" sz="1100">
                <a:solidFill>
                  <a:schemeClr val="dk1"/>
                </a:solidFill>
              </a:rPr>
              <a:t> Instead of a live LLM, our system matches the user's query to a </a:t>
            </a:r>
            <a:r>
              <a:rPr b="1" lang="en-GB" sz="1100">
                <a:solidFill>
                  <a:schemeClr val="dk1"/>
                </a:solidFill>
              </a:rPr>
              <a:t>curated, expert-verified Q&amp;A knowledge base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Localized Response:</a:t>
            </a:r>
            <a:r>
              <a:rPr lang="en-GB" sz="1100">
                <a:solidFill>
                  <a:schemeClr val="dk1"/>
                </a:solidFill>
              </a:rPr>
              <a:t> The system delivers a precise, pre-translated, and context-aware answer that is relevant to the user's specific agro-climatic zone and time of year.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 title="Screenshot 2025-08-12 at 11.18.2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001" y="0"/>
            <a:ext cx="2435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6"/>
          <p:cNvGrpSpPr/>
          <p:nvPr/>
        </p:nvGrpSpPr>
        <p:grpSpPr>
          <a:xfrm>
            <a:off x="4349700" y="3588175"/>
            <a:ext cx="2358300" cy="338700"/>
            <a:chOff x="4470725" y="3653275"/>
            <a:chExt cx="2358300" cy="338700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4470725" y="3653275"/>
              <a:ext cx="1855200" cy="338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2B3B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Demo images on the right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6325925" y="3692425"/>
              <a:ext cx="5031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/>
        </p:nvSpPr>
        <p:spPr>
          <a:xfrm>
            <a:off x="0" y="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66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400700" y="0"/>
            <a:ext cx="2307300" cy="73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2B3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Demo video: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4"/>
              </a:rPr>
              <a:t>https://youtube.com/shorts/DH7Ye1_OrZ8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62280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Data Sources: Curated Expert Knowledge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Our core strength is our data- a high-quality, curated knowledge base, not a massive, generic dataset.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Primary Sources:</a:t>
            </a:r>
            <a:r>
              <a:rPr lang="en-GB" sz="1100">
                <a:solidFill>
                  <a:schemeClr val="dk1"/>
                </a:solidFill>
              </a:rPr>
              <a:t> We finetuned on representative Q&amp;A pairs from advisories published by State Agricultural Universities, ICAR (Indian Council of Agricultural Research), and government policy documents.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Data Preprocessing: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Content Curation:</a:t>
            </a:r>
            <a:r>
              <a:rPr lang="en-GB" sz="1100">
                <a:solidFill>
                  <a:schemeClr val="dk1"/>
                </a:solidFill>
              </a:rPr>
              <a:t> We focused on the most frequent and critical farmer queries: irrigation, seed selection, pest control, and government schemes.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Translation:</a:t>
            </a:r>
            <a:r>
              <a:rPr lang="en-GB" sz="1100">
                <a:solidFill>
                  <a:schemeClr val="dk1"/>
                </a:solidFill>
              </a:rPr>
              <a:t> All Q&amp;A pairs were professionally translated and culturally adapted for our five target languages to ensure clarity and trust.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Challenges:</a:t>
            </a:r>
            <a:r>
              <a:rPr lang="en-GB" sz="1100">
                <a:solidFill>
                  <a:schemeClr val="dk1"/>
                </a:solidFill>
              </a:rPr>
              <a:t> The main challenge was not a lack of data, but filtering out noise and conflicting information to create a single, reliable source of truth for the farmer.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02" name="Google Shape;102;p17" title="Screenshot 2025-08-12 at 11.18.5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001" y="0"/>
            <a:ext cx="2435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7"/>
          <p:cNvGrpSpPr/>
          <p:nvPr/>
        </p:nvGrpSpPr>
        <p:grpSpPr>
          <a:xfrm>
            <a:off x="4407575" y="4230175"/>
            <a:ext cx="2358300" cy="338700"/>
            <a:chOff x="4470725" y="3653275"/>
            <a:chExt cx="2358300" cy="338700"/>
          </a:xfrm>
        </p:grpSpPr>
        <p:sp>
          <p:nvSpPr>
            <p:cNvPr id="104" name="Google Shape;104;p17"/>
            <p:cNvSpPr txBox="1"/>
            <p:nvPr/>
          </p:nvSpPr>
          <p:spPr>
            <a:xfrm>
              <a:off x="4470725" y="3653275"/>
              <a:ext cx="1855200" cy="338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2B3B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Demo images on the right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325925" y="3692425"/>
              <a:ext cx="5031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7"/>
          <p:cNvSpPr txBox="1"/>
          <p:nvPr/>
        </p:nvSpPr>
        <p:spPr>
          <a:xfrm>
            <a:off x="0" y="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0" y="4266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4400700" y="0"/>
            <a:ext cx="2307300" cy="73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2B3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Demo video: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4"/>
              </a:rPr>
              <a:t>https://youtube.com/shorts/DH7Ye1_OrZ8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62064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Technology &amp; Architecture: Simplicity and Speed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Our design philosophy was "maximum impact, minimum overhead." We chose a tech stack optimized for accessibility and rapid deployment.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Architecture:</a:t>
            </a:r>
            <a:r>
              <a:rPr lang="en-GB" sz="1100">
                <a:solidFill>
                  <a:schemeClr val="dk1"/>
                </a:solidFill>
              </a:rPr>
              <a:t> This zero-dependency model ensures the app is extremely lightweight, fast, and works reliably in low-connectivity environments.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Tech Stack: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Frontend:</a:t>
            </a:r>
            <a:r>
              <a:rPr lang="en-GB" sz="1100">
                <a:solidFill>
                  <a:schemeClr val="dk1"/>
                </a:solidFill>
              </a:rPr>
              <a:t> HTML, CSS, JavaScript (No complex frameworks).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Backend</a:t>
            </a:r>
            <a:r>
              <a:rPr lang="en-GB" sz="1100">
                <a:solidFill>
                  <a:schemeClr val="dk1"/>
                </a:solidFill>
              </a:rPr>
              <a:t>: Node.js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Geolocation:</a:t>
            </a:r>
            <a:r>
              <a:rPr lang="en-GB" sz="1100">
                <a:solidFill>
                  <a:schemeClr val="dk1"/>
                </a:solidFill>
              </a:rPr>
              <a:t> Browser Geolocation API for hyper-local context.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Voice Input:</a:t>
            </a:r>
            <a:r>
              <a:rPr lang="en-GB" sz="1100">
                <a:solidFill>
                  <a:schemeClr val="dk1"/>
                </a:solidFill>
              </a:rPr>
              <a:t> Web Speech API for natural language interaction.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AI Model:</a:t>
            </a:r>
            <a:r>
              <a:rPr lang="en-GB" sz="1100">
                <a:solidFill>
                  <a:schemeClr val="dk1"/>
                </a:solidFill>
              </a:rPr>
              <a:t> We use multilingual Sarvam-1 developed in India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115" name="Google Shape;115;p18" title="Screenshot 2025-08-12 at 11.19.1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001" y="0"/>
            <a:ext cx="2435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8"/>
          <p:cNvGrpSpPr/>
          <p:nvPr/>
        </p:nvGrpSpPr>
        <p:grpSpPr>
          <a:xfrm>
            <a:off x="4407575" y="4230175"/>
            <a:ext cx="2358300" cy="338700"/>
            <a:chOff x="4470725" y="3653275"/>
            <a:chExt cx="2358300" cy="338700"/>
          </a:xfrm>
        </p:grpSpPr>
        <p:sp>
          <p:nvSpPr>
            <p:cNvPr id="117" name="Google Shape;117;p18"/>
            <p:cNvSpPr txBox="1"/>
            <p:nvPr/>
          </p:nvSpPr>
          <p:spPr>
            <a:xfrm>
              <a:off x="4470725" y="3653275"/>
              <a:ext cx="1855200" cy="338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2B3B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Demo images on the right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325925" y="3692425"/>
              <a:ext cx="5031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8"/>
          <p:cNvSpPr txBox="1"/>
          <p:nvPr/>
        </p:nvSpPr>
        <p:spPr>
          <a:xfrm>
            <a:off x="0" y="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0" y="4266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4400700" y="0"/>
            <a:ext cx="2307300" cy="73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2B3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Demo video: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4"/>
              </a:rPr>
              <a:t>https://youtube.com/shorts/DH7Ye1_OrZ8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5388900" cy="3416400"/>
          </a:xfrm>
          <a:prstGeom prst="rect">
            <a:avLst/>
          </a:prstGeom>
          <a:solidFill>
            <a:srgbClr val="D9EAD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Our journey is just beginning.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More Languages:</a:t>
            </a:r>
            <a:r>
              <a:rPr lang="en-GB" sz="1100">
                <a:solidFill>
                  <a:schemeClr val="dk1"/>
                </a:solidFill>
              </a:rPr>
              <a:t> Expanding our reach across India.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Live Data:</a:t>
            </a:r>
            <a:r>
              <a:rPr lang="en-GB" sz="1100">
                <a:solidFill>
                  <a:schemeClr val="dk1"/>
                </a:solidFill>
              </a:rPr>
              <a:t> Integrating real-time market prices and weather alerts.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Community Platform:</a:t>
            </a:r>
            <a:r>
              <a:rPr lang="en-GB" sz="1100">
                <a:solidFill>
                  <a:schemeClr val="dk1"/>
                </a:solidFill>
              </a:rPr>
              <a:t> Connecting farmers to share knowledge and success.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 title="Screenshot 2025-08-12 at 11.19.3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125" y="658325"/>
            <a:ext cx="2756650" cy="3371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9" name="Google Shape;129;p19"/>
          <p:cNvGrpSpPr/>
          <p:nvPr/>
        </p:nvGrpSpPr>
        <p:grpSpPr>
          <a:xfrm>
            <a:off x="3558825" y="3036525"/>
            <a:ext cx="2358300" cy="338700"/>
            <a:chOff x="4470725" y="3653275"/>
            <a:chExt cx="2358300" cy="338700"/>
          </a:xfrm>
        </p:grpSpPr>
        <p:sp>
          <p:nvSpPr>
            <p:cNvPr id="130" name="Google Shape;130;p19"/>
            <p:cNvSpPr txBox="1"/>
            <p:nvPr/>
          </p:nvSpPr>
          <p:spPr>
            <a:xfrm>
              <a:off x="4470725" y="3653275"/>
              <a:ext cx="1855200" cy="3387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rgbClr val="2B3B2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dk2"/>
                  </a:solidFill>
                </a:rPr>
                <a:t>Demo images on the right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6325925" y="3692425"/>
              <a:ext cx="503100" cy="260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9"/>
          <p:cNvSpPr txBox="1"/>
          <p:nvPr/>
        </p:nvSpPr>
        <p:spPr>
          <a:xfrm>
            <a:off x="0" y="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0" y="42663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rgbClr val="2B3B2B"/>
                </a:solidFill>
                <a:latin typeface="Roboto"/>
                <a:ea typeface="Roboto"/>
                <a:cs typeface="Roboto"/>
                <a:sym typeface="Roboto"/>
              </a:rPr>
              <a:t>🌾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4400700" y="0"/>
            <a:ext cx="2307300" cy="7389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2B3B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Demo video: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solidFill>
                  <a:schemeClr val="hlink"/>
                </a:solidFill>
                <a:hlinkClick r:id="rId4"/>
              </a:rPr>
              <a:t>https://youtube.com/shorts/DH7Ye1_OrZ8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