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9352" y="9835774"/>
            <a:ext cx="137953" cy="1335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10050" y="9834028"/>
            <a:ext cx="139700" cy="1397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22301" y="9747668"/>
            <a:ext cx="292735" cy="329565"/>
          </a:xfrm>
          <a:custGeom>
            <a:avLst/>
            <a:gdLst/>
            <a:ahLst/>
            <a:cxnLst/>
            <a:rect l="l" t="t" r="r" b="b"/>
            <a:pathLst>
              <a:path w="292734" h="329565">
                <a:moveTo>
                  <a:pt x="292607" y="0"/>
                </a:moveTo>
                <a:lnTo>
                  <a:pt x="0" y="0"/>
                </a:lnTo>
                <a:lnTo>
                  <a:pt x="0" y="329183"/>
                </a:lnTo>
                <a:lnTo>
                  <a:pt x="292607" y="329183"/>
                </a:lnTo>
                <a:lnTo>
                  <a:pt x="292607" y="0"/>
                </a:lnTo>
                <a:close/>
              </a:path>
            </a:pathLst>
          </a:custGeom>
          <a:solidFill>
            <a:srgbClr val="5424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724906" y="9811168"/>
            <a:ext cx="1951990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6410" y="786041"/>
            <a:ext cx="975360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5">
                <a:latin typeface="Times New Roman"/>
                <a:cs typeface="Times New Roman"/>
              </a:rPr>
              <a:t>TEAM</a:t>
            </a:r>
            <a:r>
              <a:rPr dirty="0" sz="850" spc="170">
                <a:latin typeface="Times New Roman"/>
                <a:cs typeface="Times New Roman"/>
              </a:rPr>
              <a:t> </a:t>
            </a:r>
            <a:r>
              <a:rPr dirty="0" sz="850" spc="110">
                <a:latin typeface="Times New Roman"/>
                <a:cs typeface="Times New Roman"/>
              </a:rPr>
              <a:t>SAYASH</a:t>
            </a:r>
            <a:r>
              <a:rPr dirty="0" sz="850" spc="-110">
                <a:latin typeface="Times New Roman"/>
                <a:cs typeface="Times New Roman"/>
              </a:rPr>
              <a:t> </a:t>
            </a:r>
            <a:endParaRPr sz="8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4660" y="1350365"/>
            <a:ext cx="275907" cy="2671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5303" y="1346873"/>
            <a:ext cx="279400" cy="279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8468" y="1298104"/>
            <a:ext cx="219710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95">
                <a:solidFill>
                  <a:srgbClr val="2A121B"/>
                </a:solidFill>
                <a:latin typeface="Segoe UI Symbol"/>
                <a:cs typeface="Segoe UI Symbol"/>
              </a:rPr>
              <a:t>🛵</a:t>
            </a:r>
            <a:r>
              <a:rPr dirty="0" sz="2150" spc="280">
                <a:solidFill>
                  <a:srgbClr val="2A121B"/>
                </a:solidFill>
                <a:latin typeface="Times New Roman"/>
                <a:cs typeface="Times New Roman"/>
              </a:rPr>
              <a:t>B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280">
                <a:solidFill>
                  <a:srgbClr val="2A121B"/>
                </a:solidFill>
                <a:latin typeface="Times New Roman"/>
                <a:cs typeface="Times New Roman"/>
              </a:rPr>
              <a:t>R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280">
                <a:solidFill>
                  <a:srgbClr val="2A121B"/>
                </a:solidFill>
                <a:latin typeface="Times New Roman"/>
                <a:cs typeface="Times New Roman"/>
              </a:rPr>
              <a:t>A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270">
                <a:solidFill>
                  <a:srgbClr val="2A121B"/>
                </a:solidFill>
                <a:latin typeface="Times New Roman"/>
                <a:cs typeface="Times New Roman"/>
              </a:rPr>
              <a:t>S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280">
                <a:solidFill>
                  <a:srgbClr val="2A121B"/>
                </a:solidFill>
                <a:latin typeface="Times New Roman"/>
                <a:cs typeface="Times New Roman"/>
              </a:rPr>
              <a:t>R</a:t>
            </a:r>
            <a:r>
              <a:rPr dirty="0" sz="2150" spc="5">
                <a:solidFill>
                  <a:srgbClr val="2A121B"/>
                </a:solidFill>
                <a:latin typeface="Times New Roman"/>
                <a:cs typeface="Times New Roman"/>
              </a:rPr>
              <a:t>.</a:t>
            </a:r>
            <a:r>
              <a:rPr dirty="0" sz="2150" spc="-285">
                <a:solidFill>
                  <a:srgbClr val="2A121B"/>
                </a:solidFill>
                <a:latin typeface="Times New Roman"/>
                <a:cs typeface="Times New Roman"/>
              </a:rPr>
              <a:t> </a:t>
            </a:r>
            <a:r>
              <a:rPr dirty="0" sz="2150" spc="30">
                <a:solidFill>
                  <a:srgbClr val="2A121B"/>
                </a:solidFill>
                <a:latin typeface="Segoe UI Symbol"/>
                <a:cs typeface="Segoe UI Symbol"/>
              </a:rPr>
              <a:t>✅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5317" y="1297089"/>
            <a:ext cx="5897880" cy="0"/>
          </a:xfrm>
          <a:custGeom>
            <a:avLst/>
            <a:gdLst/>
            <a:ahLst/>
            <a:cxnLst/>
            <a:rect l="l" t="t" r="r" b="b"/>
            <a:pathLst>
              <a:path w="5897880" h="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3175">
            <a:solidFill>
              <a:srgbClr val="2A121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5317" y="1754289"/>
            <a:ext cx="5897880" cy="0"/>
          </a:xfrm>
          <a:custGeom>
            <a:avLst/>
            <a:gdLst/>
            <a:ahLst/>
            <a:cxnLst/>
            <a:rect l="l" t="t" r="r" b="b"/>
            <a:pathLst>
              <a:path w="5897880" h="0">
                <a:moveTo>
                  <a:pt x="0" y="0"/>
                </a:moveTo>
                <a:lnTo>
                  <a:pt x="5897880" y="0"/>
                </a:lnTo>
              </a:path>
            </a:pathLst>
          </a:custGeom>
          <a:ln w="3175">
            <a:solidFill>
              <a:srgbClr val="2A121B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73530" y="1925993"/>
            <a:ext cx="342011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Times New Roman"/>
                <a:cs typeface="Times New Roman"/>
              </a:rPr>
              <a:t>Bitmasking </a:t>
            </a:r>
            <a:r>
              <a:rPr dirty="0" sz="1050" spc="15">
                <a:latin typeface="Times New Roman"/>
                <a:cs typeface="Times New Roman"/>
              </a:rPr>
              <a:t>Recursive</a:t>
            </a:r>
            <a:r>
              <a:rPr dirty="0" sz="1050" spc="20">
                <a:latin typeface="Times New Roman"/>
                <a:cs typeface="Times New Roman"/>
              </a:rPr>
              <a:t> Appointment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Scheduling </a:t>
            </a:r>
            <a:r>
              <a:rPr dirty="0" sz="1050" spc="15">
                <a:latin typeface="Times New Roman"/>
                <a:cs typeface="Times New Roman"/>
              </a:rPr>
              <a:t>and</a:t>
            </a:r>
            <a:r>
              <a:rPr dirty="0" sz="1050" spc="20">
                <a:latin typeface="Times New Roman"/>
                <a:cs typeface="Times New Roman"/>
              </a:rPr>
              <a:t> Routing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317" y="6391820"/>
            <a:ext cx="5897880" cy="36830"/>
          </a:xfrm>
          <a:custGeom>
            <a:avLst/>
            <a:gdLst/>
            <a:ahLst/>
            <a:cxnLst/>
            <a:rect l="l" t="t" r="r" b="b"/>
            <a:pathLst>
              <a:path w="5897880" h="36829">
                <a:moveTo>
                  <a:pt x="5897880" y="27432"/>
                </a:moveTo>
                <a:lnTo>
                  <a:pt x="0" y="27432"/>
                </a:lnTo>
                <a:lnTo>
                  <a:pt x="0" y="36576"/>
                </a:lnTo>
                <a:lnTo>
                  <a:pt x="5897880" y="36576"/>
                </a:lnTo>
                <a:lnTo>
                  <a:pt x="5897880" y="27432"/>
                </a:lnTo>
                <a:close/>
              </a:path>
              <a:path w="5897880" h="36829">
                <a:moveTo>
                  <a:pt x="5897880" y="0"/>
                </a:moveTo>
                <a:lnTo>
                  <a:pt x="0" y="0"/>
                </a:lnTo>
                <a:lnTo>
                  <a:pt x="0" y="18288"/>
                </a:lnTo>
                <a:lnTo>
                  <a:pt x="5897880" y="18288"/>
                </a:lnTo>
                <a:lnTo>
                  <a:pt x="5897880" y="0"/>
                </a:lnTo>
                <a:close/>
              </a:path>
            </a:pathLst>
          </a:custGeom>
          <a:solidFill>
            <a:srgbClr val="3E1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52055" y="6138328"/>
            <a:ext cx="4643755" cy="3601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68475">
              <a:lnSpc>
                <a:spcPct val="100000"/>
              </a:lnSpc>
              <a:spcBef>
                <a:spcPts val="90"/>
              </a:spcBef>
            </a:pPr>
            <a:r>
              <a:rPr dirty="0" sz="1400" spc="95">
                <a:solidFill>
                  <a:srgbClr val="2A121B"/>
                </a:solidFill>
                <a:latin typeface="Times New Roman"/>
                <a:cs typeface="Times New Roman"/>
              </a:rPr>
              <a:t>DOCUMENTATION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buFont typeface="Symbol"/>
              <a:buChar char=""/>
              <a:tabLst>
                <a:tab pos="177165" algn="l"/>
              </a:tabLst>
            </a:pPr>
            <a:r>
              <a:rPr dirty="0" sz="1050" spc="15">
                <a:latin typeface="Times New Roman"/>
                <a:cs typeface="Times New Roman"/>
              </a:rPr>
              <a:t>Deliverables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Working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Example JSON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Request and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JSON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Response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API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model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95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API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scheduling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65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API </a:t>
            </a:r>
            <a:r>
              <a:rPr dirty="0" sz="1050" spc="15">
                <a:latin typeface="Times New Roman"/>
                <a:cs typeface="Times New Roman"/>
              </a:rPr>
              <a:t>Calendar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(Outlook,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Google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Calendar,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etc.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all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calendars)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UI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70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Maps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65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UI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input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scheduling</a:t>
            </a:r>
            <a:endParaRPr sz="1050">
              <a:latin typeface="Times New Roman"/>
              <a:cs typeface="Times New Roman"/>
            </a:endParaRPr>
          </a:p>
          <a:p>
            <a:pPr lvl="1" marL="615950" indent="-228600">
              <a:lnSpc>
                <a:spcPct val="100000"/>
              </a:lnSpc>
              <a:spcBef>
                <a:spcPts val="1070"/>
              </a:spcBef>
              <a:buFont typeface="Courier New"/>
              <a:buChar char="o"/>
              <a:tabLst>
                <a:tab pos="615315" algn="l"/>
                <a:tab pos="615950" algn="l"/>
              </a:tabLst>
            </a:pPr>
            <a:r>
              <a:rPr dirty="0" sz="1050" spc="20">
                <a:latin typeface="Times New Roman"/>
                <a:cs typeface="Times New Roman"/>
              </a:rPr>
              <a:t>UI </a:t>
            </a:r>
            <a:r>
              <a:rPr dirty="0" sz="1050" spc="15">
                <a:latin typeface="Times New Roman"/>
                <a:cs typeface="Times New Roman"/>
              </a:rPr>
              <a:t>Calendar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(Outlook, Google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Calendar,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etc.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all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calendars)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endParaRPr sz="1050">
              <a:latin typeface="Times New Roman"/>
              <a:cs typeface="Times New Roman"/>
            </a:endParaRPr>
          </a:p>
          <a:p>
            <a:pPr marL="177165" indent="-16446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177165" algn="l"/>
              </a:tabLst>
            </a:pPr>
            <a:r>
              <a:rPr dirty="0" sz="1050" spc="20">
                <a:latin typeface="Times New Roman"/>
                <a:cs typeface="Times New Roman"/>
              </a:rPr>
              <a:t>Outlook,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Teams, Google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Calendar, </a:t>
            </a:r>
            <a:r>
              <a:rPr dirty="0" sz="1050" spc="10">
                <a:latin typeface="Times New Roman"/>
                <a:cs typeface="Times New Roman"/>
              </a:rPr>
              <a:t>etc.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all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calendars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integration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details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605" y="2243493"/>
            <a:ext cx="5846064" cy="36454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4580801"/>
            <a:ext cx="3990975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Calibri"/>
                <a:cs typeface="Calibri"/>
              </a:rPr>
              <a:t>New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node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created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and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displayed,</a:t>
            </a:r>
            <a:r>
              <a:rPr dirty="0" sz="1050" spc="20">
                <a:latin typeface="Calibri"/>
                <a:cs typeface="Calibri"/>
              </a:rPr>
              <a:t> dynamic </a:t>
            </a:r>
            <a:r>
              <a:rPr dirty="0" sz="1050" spc="15">
                <a:latin typeface="Calibri"/>
                <a:cs typeface="Calibri"/>
              </a:rPr>
              <a:t>real-time</a:t>
            </a:r>
            <a:r>
              <a:rPr dirty="0" sz="1050" spc="20">
                <a:latin typeface="Calibri"/>
                <a:cs typeface="Calibri"/>
              </a:rPr>
              <a:t> Maps </a:t>
            </a:r>
            <a:r>
              <a:rPr dirty="0" sz="1050" spc="15">
                <a:latin typeface="Calibri"/>
                <a:cs typeface="Calibri"/>
              </a:rPr>
              <a:t>integration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01" y="807885"/>
            <a:ext cx="5849112" cy="3657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749" y="1112685"/>
            <a:ext cx="5376671" cy="8595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345" y="2558453"/>
            <a:ext cx="139700" cy="139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106" y="2902877"/>
            <a:ext cx="139700" cy="139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9206" y="3247301"/>
            <a:ext cx="139700" cy="139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486" y="3430180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054" y="3613061"/>
            <a:ext cx="139700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6102" y="3798989"/>
            <a:ext cx="139700" cy="139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436" y="3981868"/>
            <a:ext cx="139700" cy="139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1425" y="4164749"/>
            <a:ext cx="139700" cy="139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905" y="786041"/>
            <a:ext cx="5865495" cy="82067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87680" marR="413384">
              <a:lnSpc>
                <a:spcPct val="104800"/>
              </a:lnSpc>
              <a:spcBef>
                <a:spcPts val="70"/>
              </a:spcBef>
            </a:pPr>
            <a:r>
              <a:rPr dirty="0" sz="1050" spc="25">
                <a:latin typeface="Times New Roman"/>
                <a:cs typeface="Times New Roman"/>
              </a:rPr>
              <a:t>EXL </a:t>
            </a:r>
            <a:r>
              <a:rPr dirty="0" sz="1050" spc="20">
                <a:latin typeface="Times New Roman"/>
                <a:cs typeface="Times New Roman"/>
              </a:rPr>
              <a:t>Hackathon- </a:t>
            </a:r>
            <a:r>
              <a:rPr dirty="0" sz="1050" spc="15">
                <a:latin typeface="Times New Roman"/>
                <a:cs typeface="Times New Roman"/>
              </a:rPr>
              <a:t>building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for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larger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challenges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faced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by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insurance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companies; 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that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fulfill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the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needs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of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consumers;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that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improve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customer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experience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050" spc="20" b="1">
                <a:latin typeface="Times New Roman"/>
                <a:cs typeface="Times New Roman"/>
              </a:rPr>
              <a:t>Theme-</a:t>
            </a:r>
            <a:r>
              <a:rPr dirty="0" sz="1050" spc="1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Create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15" b="1">
                <a:latin typeface="Times New Roman"/>
                <a:cs typeface="Times New Roman"/>
              </a:rPr>
              <a:t>a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15" b="1">
                <a:latin typeface="Times New Roman"/>
                <a:cs typeface="Times New Roman"/>
              </a:rPr>
              <a:t>solution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15" b="1">
                <a:latin typeface="Times New Roman"/>
                <a:cs typeface="Times New Roman"/>
              </a:rPr>
              <a:t>for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Appointment</a:t>
            </a:r>
            <a:r>
              <a:rPr dirty="0" sz="1050" spc="1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Scheduling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and</a:t>
            </a:r>
            <a:r>
              <a:rPr dirty="0" sz="1050" spc="2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Routing</a:t>
            </a:r>
            <a:endParaRPr sz="1050">
              <a:latin typeface="Times New Roman"/>
              <a:cs typeface="Times New Roman"/>
            </a:endParaRPr>
          </a:p>
          <a:p>
            <a:pPr marL="12700" marR="138430">
              <a:lnSpc>
                <a:spcPct val="106700"/>
              </a:lnSpc>
              <a:spcBef>
                <a:spcPts val="985"/>
              </a:spcBef>
            </a:pPr>
            <a:r>
              <a:rPr dirty="0" sz="1050" spc="20">
                <a:latin typeface="Times New Roman"/>
                <a:cs typeface="Times New Roman"/>
              </a:rPr>
              <a:t>Appointment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scheduling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and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routing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helps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reducing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manual,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time-taking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processes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such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as </a:t>
            </a:r>
            <a:r>
              <a:rPr dirty="0" sz="1050" spc="-25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maintaining data. security, </a:t>
            </a:r>
            <a:r>
              <a:rPr dirty="0" sz="1050" spc="10"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  <a:p>
            <a:pPr marL="12700" marR="146685">
              <a:lnSpc>
                <a:spcPct val="104800"/>
              </a:lnSpc>
              <a:spcBef>
                <a:spcPts val="1005"/>
              </a:spcBef>
            </a:pPr>
            <a:r>
              <a:rPr dirty="0" sz="1050" spc="15">
                <a:latin typeface="Times New Roman"/>
                <a:cs typeface="Times New Roman"/>
              </a:rPr>
              <a:t>This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solution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helps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tracking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locations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and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addresses.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It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has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been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integrated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successfully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with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online </a:t>
            </a:r>
            <a:r>
              <a:rPr dirty="0" sz="1050" spc="-25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maps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to</a:t>
            </a:r>
            <a:r>
              <a:rPr dirty="0" sz="1050" spc="20">
                <a:latin typeface="Times New Roman"/>
                <a:cs typeface="Times New Roman"/>
              </a:rPr>
              <a:t> improve </a:t>
            </a:r>
            <a:r>
              <a:rPr dirty="0" sz="1050" spc="15">
                <a:latin typeface="Times New Roman"/>
                <a:cs typeface="Times New Roman"/>
              </a:rPr>
              <a:t>efficiency, which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is</a:t>
            </a:r>
            <a:r>
              <a:rPr dirty="0" sz="1050" spc="15">
                <a:latin typeface="Times New Roman"/>
                <a:cs typeface="Times New Roman"/>
              </a:rPr>
              <a:t> not possible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in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</a:t>
            </a:r>
            <a:r>
              <a:rPr dirty="0" sz="1050" spc="20">
                <a:latin typeface="Times New Roman"/>
                <a:cs typeface="Times New Roman"/>
              </a:rPr>
              <a:t> manual</a:t>
            </a:r>
            <a:r>
              <a:rPr dirty="0" sz="1050" spc="15">
                <a:latin typeface="Times New Roman"/>
                <a:cs typeface="Times New Roman"/>
              </a:rPr>
              <a:t> offline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process.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950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25" b="1">
                <a:solidFill>
                  <a:srgbClr val="46535E"/>
                </a:solidFill>
                <a:latin typeface="Arial"/>
                <a:cs typeface="Arial"/>
              </a:rPr>
              <a:t>Minimum</a:t>
            </a:r>
            <a:r>
              <a:rPr dirty="0" sz="1000" spc="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20" b="1">
                <a:solidFill>
                  <a:srgbClr val="46535E"/>
                </a:solidFill>
                <a:latin typeface="Arial"/>
                <a:cs typeface="Arial"/>
              </a:rPr>
              <a:t>task</a:t>
            </a:r>
            <a:r>
              <a:rPr dirty="0" sz="100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30" b="1">
                <a:solidFill>
                  <a:srgbClr val="46535E"/>
                </a:solidFill>
                <a:latin typeface="Arial"/>
                <a:cs typeface="Arial"/>
              </a:rPr>
              <a:t>DONE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marR="89535" indent="-228600">
              <a:lnSpc>
                <a:spcPct val="107800"/>
              </a:lnSpc>
              <a:spcBef>
                <a:spcPts val="65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Build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a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restful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API </a:t>
            </a:r>
            <a:r>
              <a:rPr dirty="0" sz="1000" spc="10">
                <a:solidFill>
                  <a:srgbClr val="46535E"/>
                </a:solidFill>
                <a:latin typeface="Arial MT"/>
                <a:cs typeface="Arial MT"/>
              </a:rPr>
              <a:t>to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schedule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and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confirm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appointments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based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on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description </a:t>
            </a:r>
            <a:r>
              <a:rPr dirty="0" sz="1000" spc="-26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mentioned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DONE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marR="365125" indent="-228600">
              <a:lnSpc>
                <a:spcPct val="107800"/>
              </a:lnSpc>
              <a:spcBef>
                <a:spcPts val="65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An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interface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46535E"/>
                </a:solidFill>
                <a:latin typeface="Arial MT"/>
                <a:cs typeface="Arial MT"/>
              </a:rPr>
              <a:t>to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clearly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see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agenda/calendar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46535E"/>
                </a:solidFill>
                <a:latin typeface="Arial MT"/>
                <a:cs typeface="Arial MT"/>
              </a:rPr>
              <a:t>for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the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day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with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4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drive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time </a:t>
            </a:r>
            <a:r>
              <a:rPr dirty="0" sz="1000" spc="-26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between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appointments 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DONE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indent="-228600">
              <a:lnSpc>
                <a:spcPct val="100000"/>
              </a:lnSpc>
              <a:spcBef>
                <a:spcPts val="180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Integration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with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Outlook/Teams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calendar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DONE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SzPct val="950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20" b="1">
                <a:solidFill>
                  <a:srgbClr val="46535E"/>
                </a:solidFill>
                <a:latin typeface="Arial"/>
                <a:cs typeface="Arial"/>
              </a:rPr>
              <a:t>Intermediate</a:t>
            </a:r>
            <a:r>
              <a:rPr dirty="0" sz="1000" spc="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15" b="1">
                <a:solidFill>
                  <a:srgbClr val="46535E"/>
                </a:solidFill>
                <a:latin typeface="Arial"/>
                <a:cs typeface="Arial"/>
              </a:rPr>
              <a:t>task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30" b="1">
                <a:solidFill>
                  <a:srgbClr val="46535E"/>
                </a:solidFill>
                <a:latin typeface="Arial"/>
                <a:cs typeface="Arial"/>
              </a:rPr>
              <a:t>DONE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indent="-228600">
              <a:lnSpc>
                <a:spcPct val="100000"/>
              </a:lnSpc>
              <a:spcBef>
                <a:spcPts val="204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Create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a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smart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solution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rearranging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appointments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to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reduce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drive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time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 DONE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SzPct val="95000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00" spc="25" b="1">
                <a:solidFill>
                  <a:srgbClr val="46535E"/>
                </a:solidFill>
                <a:latin typeface="Arial"/>
                <a:cs typeface="Arial"/>
              </a:rPr>
              <a:t>Advanced</a:t>
            </a:r>
            <a:r>
              <a:rPr dirty="0" sz="1000" spc="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20" b="1">
                <a:solidFill>
                  <a:srgbClr val="46535E"/>
                </a:solidFill>
                <a:latin typeface="Arial"/>
                <a:cs typeface="Arial"/>
              </a:rPr>
              <a:t>task</a:t>
            </a:r>
            <a:r>
              <a:rPr dirty="0" sz="1000" spc="5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00" spc="30" b="1">
                <a:solidFill>
                  <a:srgbClr val="46535E"/>
                </a:solidFill>
                <a:latin typeface="Arial"/>
                <a:cs typeface="Arial"/>
              </a:rPr>
              <a:t>DONE</a:t>
            </a:r>
            <a:r>
              <a:rPr dirty="0" sz="1000" spc="10" b="1">
                <a:solidFill>
                  <a:srgbClr val="46535E"/>
                </a:solidFill>
                <a:latin typeface="Arial"/>
                <a:cs typeface="Arial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 marL="927100" indent="-228600">
              <a:lnSpc>
                <a:spcPct val="100000"/>
              </a:lnSpc>
              <a:spcBef>
                <a:spcPts val="180"/>
              </a:spcBef>
              <a:buSzPct val="95000"/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Integration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with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Teams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or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Outlook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to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reflect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15">
                <a:solidFill>
                  <a:srgbClr val="46535E"/>
                </a:solidFill>
                <a:latin typeface="Arial MT"/>
                <a:cs typeface="Arial MT"/>
              </a:rPr>
              <a:t>the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00" spc="25">
                <a:solidFill>
                  <a:srgbClr val="46535E"/>
                </a:solidFill>
                <a:latin typeface="Arial MT"/>
                <a:cs typeface="Arial MT"/>
              </a:rPr>
              <a:t>agenda </a:t>
            </a:r>
            <a:r>
              <a:rPr dirty="0" sz="1000" spc="30">
                <a:solidFill>
                  <a:srgbClr val="46535E"/>
                </a:solidFill>
                <a:latin typeface="Arial MT"/>
                <a:cs typeface="Arial MT"/>
              </a:rPr>
              <a:t>DONE</a:t>
            </a:r>
            <a:r>
              <a:rPr dirty="0" sz="1000" spc="20">
                <a:solidFill>
                  <a:srgbClr val="46535E"/>
                </a:solidFill>
                <a:latin typeface="Arial MT"/>
                <a:cs typeface="Arial MT"/>
              </a:rPr>
              <a:t> 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endParaRPr sz="1050">
              <a:latin typeface="Segoe UI Symbol"/>
              <a:cs typeface="Segoe UI Symbo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o"/>
            </a:pPr>
            <a:endParaRPr sz="11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dirty="0" sz="1050" spc="20" b="1">
                <a:latin typeface="Times New Roman"/>
                <a:cs typeface="Times New Roman"/>
              </a:rPr>
              <a:t>Tech</a:t>
            </a:r>
            <a:r>
              <a:rPr dirty="0" sz="1050" spc="-25" b="1">
                <a:latin typeface="Times New Roman"/>
                <a:cs typeface="Times New Roman"/>
              </a:rPr>
              <a:t> </a:t>
            </a:r>
            <a:r>
              <a:rPr dirty="0" sz="1050" spc="20" b="1">
                <a:latin typeface="Times New Roman"/>
                <a:cs typeface="Times New Roman"/>
              </a:rPr>
              <a:t>Stack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50" spc="25">
                <a:latin typeface="Times New Roman"/>
                <a:cs typeface="Times New Roman"/>
              </a:rPr>
              <a:t>REST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API</a:t>
            </a: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50" spc="20">
                <a:latin typeface="Times New Roman"/>
                <a:cs typeface="Times New Roman"/>
              </a:rPr>
              <a:t>Frontend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Framework</a:t>
            </a:r>
            <a:endParaRPr sz="10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050" spc="20">
                <a:latin typeface="Times New Roman"/>
                <a:cs typeface="Times New Roman"/>
              </a:rPr>
              <a:t>Custom-built </a:t>
            </a:r>
            <a:r>
              <a:rPr dirty="0" sz="1050" spc="15">
                <a:latin typeface="Times New Roman"/>
                <a:cs typeface="Times New Roman"/>
              </a:rPr>
              <a:t>scheduling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and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routing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algorithm</a:t>
            </a:r>
            <a:endParaRPr sz="105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Times New Roman"/>
                <a:cs typeface="Times New Roman"/>
              </a:rPr>
              <a:t>Uses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a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32-bit</a:t>
            </a:r>
            <a:r>
              <a:rPr dirty="0" sz="1050" spc="20">
                <a:latin typeface="Times New Roman"/>
                <a:cs typeface="Times New Roman"/>
              </a:rPr>
              <a:t> Bitmasking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Recursive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approach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using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NP-hard </a:t>
            </a:r>
            <a:r>
              <a:rPr dirty="0" sz="1050" spc="15">
                <a:latin typeface="Times New Roman"/>
                <a:cs typeface="Times New Roman"/>
              </a:rPr>
              <a:t>solution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framework</a:t>
            </a:r>
            <a:endParaRPr sz="105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8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Times New Roman"/>
                <a:cs typeface="Times New Roman"/>
              </a:rPr>
              <a:t>Recursively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finds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the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shortest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path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w.r.t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time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with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given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constraints</a:t>
            </a:r>
            <a:endParaRPr sz="105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Times New Roman"/>
                <a:cs typeface="Times New Roman"/>
              </a:rPr>
              <a:t>Uses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graph-algorithmic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approach</a:t>
            </a:r>
            <a:endParaRPr sz="105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Times New Roman"/>
                <a:cs typeface="Times New Roman"/>
              </a:rPr>
              <a:t>Uses</a:t>
            </a:r>
            <a:r>
              <a:rPr dirty="0" sz="1050" spc="20">
                <a:latin typeface="Times New Roman"/>
                <a:cs typeface="Times New Roman"/>
              </a:rPr>
              <a:t> bitmasking </a:t>
            </a:r>
            <a:r>
              <a:rPr dirty="0" sz="1050" spc="10">
                <a:latin typeface="Times New Roman"/>
                <a:cs typeface="Times New Roman"/>
              </a:rPr>
              <a:t>to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store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mid-execution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state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of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algorithm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050" spc="20" b="1">
                <a:latin typeface="Calibri"/>
                <a:cs typeface="Calibri"/>
              </a:rPr>
              <a:t>Outlook,</a:t>
            </a:r>
            <a:r>
              <a:rPr dirty="0" sz="1050" spc="10" b="1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Teams,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and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spc="10" b="1">
                <a:latin typeface="Calibri"/>
                <a:cs typeface="Calibri"/>
              </a:rPr>
              <a:t>all</a:t>
            </a:r>
            <a:r>
              <a:rPr dirty="0" sz="1050" spc="15" b="1">
                <a:latin typeface="Calibri"/>
                <a:cs typeface="Calibri"/>
              </a:rPr>
              <a:t> calendars</a:t>
            </a:r>
            <a:r>
              <a:rPr dirty="0" sz="1050" spc="10" b="1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integration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050" spc="15">
                <a:latin typeface="Calibri"/>
                <a:cs typeface="Calibri"/>
              </a:rPr>
              <a:t>ICS-based</a:t>
            </a:r>
            <a:r>
              <a:rPr dirty="0" sz="1050" spc="20">
                <a:latin typeface="Calibri"/>
                <a:cs typeface="Calibri"/>
              </a:rPr>
              <a:t> approach-</a:t>
            </a:r>
            <a:r>
              <a:rPr dirty="0" sz="1050" spc="15">
                <a:latin typeface="Calibri"/>
                <a:cs typeface="Calibri"/>
              </a:rPr>
              <a:t> Has business-centric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efficient </a:t>
            </a:r>
            <a:r>
              <a:rPr dirty="0" sz="1050" spc="20">
                <a:latin typeface="Calibri"/>
                <a:cs typeface="Calibri"/>
              </a:rPr>
              <a:t>approach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050" spc="20">
                <a:latin typeface="Calibri"/>
                <a:cs typeface="Calibri"/>
              </a:rPr>
              <a:t>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out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box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solution,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files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has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many </a:t>
            </a:r>
            <a:r>
              <a:rPr dirty="0" sz="1050" spc="15">
                <a:latin typeface="Calibri"/>
                <a:cs typeface="Calibri"/>
              </a:rPr>
              <a:t>advantages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this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integration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activity</a:t>
            </a:r>
            <a:endParaRPr sz="1050">
              <a:latin typeface="Calibri"/>
              <a:cs typeface="Calibri"/>
            </a:endParaRPr>
          </a:p>
          <a:p>
            <a:pPr marL="12700" marR="593725">
              <a:lnSpc>
                <a:spcPct val="112400"/>
              </a:lnSpc>
              <a:spcBef>
                <a:spcPts val="980"/>
              </a:spcBef>
            </a:pPr>
            <a:r>
              <a:rPr dirty="0" sz="1050" spc="15">
                <a:latin typeface="Calibri"/>
                <a:cs typeface="Calibri"/>
              </a:rPr>
              <a:t>Stateless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management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activities.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Auth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integration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required,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anonymous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user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generation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050" spc="15">
                <a:latin typeface="Calibri"/>
                <a:cs typeface="Calibri"/>
              </a:rPr>
              <a:t>Secure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with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null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privacy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concerns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as</a:t>
            </a:r>
            <a:r>
              <a:rPr dirty="0" sz="1050" spc="20">
                <a:latin typeface="Calibri"/>
                <a:cs typeface="Calibri"/>
              </a:rPr>
              <a:t> opposed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sharing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auth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details/token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integrate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</a:t>
            </a:r>
            <a:endParaRPr sz="1050">
              <a:latin typeface="Calibri"/>
              <a:cs typeface="Calibri"/>
            </a:endParaRPr>
          </a:p>
          <a:p>
            <a:pPr marL="12700" marR="157480">
              <a:lnSpc>
                <a:spcPct val="110500"/>
              </a:lnSpc>
              <a:spcBef>
                <a:spcPts val="1035"/>
              </a:spcBef>
            </a:pPr>
            <a:r>
              <a:rPr dirty="0" sz="1050" spc="15">
                <a:latin typeface="Calibri"/>
                <a:cs typeface="Calibri"/>
              </a:rPr>
              <a:t>Shareable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shared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inside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and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outside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office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team,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including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vendors, </a:t>
            </a:r>
            <a:r>
              <a:rPr dirty="0" sz="1050" spc="15">
                <a:latin typeface="Calibri"/>
                <a:cs typeface="Calibri"/>
              </a:rPr>
              <a:t>friends,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clients,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potential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clients, etc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file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Calibri"/>
                <a:cs typeface="Calibri"/>
              </a:rPr>
              <a:t>is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generated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and downloaded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automatically</a:t>
            </a:r>
            <a:r>
              <a:rPr dirty="0" sz="1050" spc="25" b="1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UI</a:t>
            </a:r>
            <a:r>
              <a:rPr dirty="0" sz="1050" spc="20" b="1">
                <a:latin typeface="Calibri"/>
                <a:cs typeface="Calibri"/>
              </a:rPr>
              <a:t> based</a:t>
            </a:r>
            <a:r>
              <a:rPr dirty="0" sz="1050" spc="30" b="1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approach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050" spc="15">
                <a:latin typeface="Calibri"/>
                <a:cs typeface="Calibri"/>
              </a:rPr>
              <a:t>Using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GET</a:t>
            </a:r>
            <a:r>
              <a:rPr dirty="0" sz="1050" spc="30" b="1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request on</a:t>
            </a:r>
            <a:r>
              <a:rPr dirty="0" sz="1050" spc="55">
                <a:latin typeface="Calibri"/>
                <a:cs typeface="Calibri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server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url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u="sng" sz="1050" spc="15">
                <a:solidFill>
                  <a:srgbClr val="5E9EA1"/>
                </a:solidFill>
                <a:uFill>
                  <a:solidFill>
                    <a:srgbClr val="5E9EA1"/>
                  </a:solidFill>
                </a:uFill>
                <a:latin typeface="Calibri"/>
                <a:cs typeface="Calibri"/>
              </a:rPr>
              <a:t>http://localhost:5000/calendar</a:t>
            </a:r>
            <a:r>
              <a:rPr dirty="0" sz="1050" spc="25">
                <a:solidFill>
                  <a:srgbClr val="5E9EA1"/>
                </a:solidFill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for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API</a:t>
            </a:r>
            <a:r>
              <a:rPr dirty="0" sz="1050" spc="25" b="1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approach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351" y="819740"/>
            <a:ext cx="137953" cy="133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463" y="817994"/>
            <a:ext cx="139700" cy="139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904" y="1624463"/>
            <a:ext cx="137953" cy="1335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5601" y="1622717"/>
            <a:ext cx="139700" cy="13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0905" y="795185"/>
            <a:ext cx="5858510" cy="8505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9500" algn="l"/>
              </a:tabLst>
            </a:pPr>
            <a:r>
              <a:rPr dirty="0" baseline="2777" sz="1500" spc="44">
                <a:latin typeface="Segoe UI Symbol"/>
                <a:cs typeface="Segoe UI Symbol"/>
              </a:rPr>
              <a:t>🛵</a:t>
            </a:r>
            <a:r>
              <a:rPr dirty="0" sz="1050" spc="30" b="1">
                <a:latin typeface="Times New Roman"/>
                <a:cs typeface="Times New Roman"/>
              </a:rPr>
              <a:t>B.R.A.S.R.</a:t>
            </a:r>
            <a:r>
              <a:rPr dirty="0" baseline="2777" sz="1500" spc="44">
                <a:latin typeface="Segoe UI Symbol"/>
                <a:cs typeface="Segoe UI Symbol"/>
              </a:rPr>
              <a:t>✅	</a:t>
            </a:r>
            <a:r>
              <a:rPr dirty="0" sz="1050" spc="25" b="1">
                <a:latin typeface="Calibri"/>
                <a:cs typeface="Calibri"/>
              </a:rPr>
              <a:t>How</a:t>
            </a:r>
            <a:r>
              <a:rPr dirty="0" sz="1050" b="1">
                <a:latin typeface="Calibri"/>
                <a:cs typeface="Calibri"/>
              </a:rPr>
              <a:t> </a:t>
            </a:r>
            <a:r>
              <a:rPr dirty="0" sz="1050" spc="10" b="1">
                <a:latin typeface="Calibri"/>
                <a:cs typeface="Calibri"/>
              </a:rPr>
              <a:t>it</a:t>
            </a:r>
            <a:r>
              <a:rPr dirty="0" sz="1050" b="1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works-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050" spc="10">
                <a:latin typeface="Calibri"/>
                <a:cs typeface="Calibri"/>
              </a:rPr>
              <a:t>Is</a:t>
            </a:r>
            <a:r>
              <a:rPr dirty="0" sz="1050" spc="15">
                <a:latin typeface="Calibri"/>
                <a:cs typeface="Calibri"/>
              </a:rPr>
              <a:t> the </a:t>
            </a:r>
            <a:r>
              <a:rPr dirty="0" sz="1050" spc="15" b="1">
                <a:latin typeface="Calibri"/>
                <a:cs typeface="Calibri"/>
              </a:rPr>
              <a:t>best </a:t>
            </a:r>
            <a:r>
              <a:rPr dirty="0" sz="1050" spc="20" b="1">
                <a:latin typeface="Calibri"/>
                <a:cs typeface="Calibri"/>
              </a:rPr>
              <a:t>and</a:t>
            </a:r>
            <a:r>
              <a:rPr dirty="0" sz="1050" spc="25" b="1">
                <a:latin typeface="Calibri"/>
                <a:cs typeface="Calibri"/>
              </a:rPr>
              <a:t> </a:t>
            </a:r>
            <a:r>
              <a:rPr dirty="0" sz="1050" spc="20" b="1">
                <a:latin typeface="Calibri"/>
                <a:cs typeface="Calibri"/>
              </a:rPr>
              <a:t>most</a:t>
            </a:r>
            <a:r>
              <a:rPr dirty="0" sz="1050" spc="15" b="1">
                <a:latin typeface="Calibri"/>
                <a:cs typeface="Calibri"/>
              </a:rPr>
              <a:t> efficient </a:t>
            </a:r>
            <a:r>
              <a:rPr dirty="0" sz="1050" spc="20" b="1">
                <a:latin typeface="Calibri"/>
                <a:cs typeface="Calibri"/>
              </a:rPr>
              <a:t>way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solving the</a:t>
            </a:r>
            <a:r>
              <a:rPr dirty="0" sz="1050" spc="20">
                <a:latin typeface="Calibri"/>
                <a:cs typeface="Calibri"/>
              </a:rPr>
              <a:t> problem.</a:t>
            </a:r>
            <a:endParaRPr sz="1050">
              <a:latin typeface="Calibri"/>
              <a:cs typeface="Calibri"/>
            </a:endParaRPr>
          </a:p>
          <a:p>
            <a:pPr marL="12700" marR="146050">
              <a:lnSpc>
                <a:spcPct val="116199"/>
              </a:lnSpc>
              <a:spcBef>
                <a:spcPts val="935"/>
              </a:spcBef>
              <a:tabLst>
                <a:tab pos="4873625" algn="l"/>
              </a:tabLst>
            </a:pPr>
            <a:r>
              <a:rPr dirty="0" sz="1050" spc="15">
                <a:latin typeface="Calibri"/>
                <a:cs typeface="Calibri"/>
              </a:rPr>
              <a:t>Using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custom-built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modifications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age-old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original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Travelling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Salesman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Problem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(TSP),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which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is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considerably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most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famous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NP-hard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problem,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we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have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built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Segoe UI Symbol"/>
                <a:cs typeface="Segoe UI Symbol"/>
              </a:rPr>
              <a:t>🛵</a:t>
            </a:r>
            <a:r>
              <a:rPr dirty="0" sz="1050" spc="20">
                <a:latin typeface="Times New Roman"/>
                <a:cs typeface="Times New Roman"/>
              </a:rPr>
              <a:t>B.R.A.S.R.</a:t>
            </a:r>
            <a:r>
              <a:rPr dirty="0" sz="1050" spc="20">
                <a:latin typeface="Segoe UI Symbol"/>
                <a:cs typeface="Segoe UI Symbol"/>
              </a:rPr>
              <a:t>✅	</a:t>
            </a:r>
            <a:r>
              <a:rPr dirty="0" sz="1050" spc="15">
                <a:latin typeface="Calibri"/>
                <a:cs typeface="Calibri"/>
              </a:rPr>
              <a:t>algorithm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050" spc="15" b="1">
                <a:latin typeface="Calibri"/>
                <a:cs typeface="Calibri"/>
              </a:rPr>
              <a:t>Solution</a:t>
            </a:r>
            <a:r>
              <a:rPr dirty="0" sz="1050" spc="-5" b="1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Flow</a:t>
            </a:r>
            <a:endParaRPr sz="1050">
              <a:latin typeface="Calibri"/>
              <a:cs typeface="Calibri"/>
            </a:endParaRPr>
          </a:p>
          <a:p>
            <a:pPr marL="12700" marR="936625">
              <a:lnSpc>
                <a:spcPts val="2420"/>
              </a:lnSpc>
              <a:spcBef>
                <a:spcPts val="254"/>
              </a:spcBef>
            </a:pPr>
            <a:r>
              <a:rPr dirty="0" sz="1050" spc="15">
                <a:latin typeface="Calibri"/>
                <a:cs typeface="Calibri"/>
              </a:rPr>
              <a:t>User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enters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locations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visit,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entering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information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simple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form- </a:t>
            </a:r>
            <a:r>
              <a:rPr dirty="0" sz="1050" spc="10">
                <a:latin typeface="Calibri"/>
                <a:cs typeface="Calibri"/>
              </a:rPr>
              <a:t>clicks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Save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button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Form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response </a:t>
            </a:r>
            <a:r>
              <a:rPr dirty="0" sz="1050" spc="5">
                <a:latin typeface="Calibri"/>
                <a:cs typeface="Calibri"/>
              </a:rPr>
              <a:t>is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appended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global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array consisting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locations </a:t>
            </a:r>
            <a:r>
              <a:rPr dirty="0" sz="1050" spc="20">
                <a:latin typeface="Calibri"/>
                <a:cs typeface="Calibri"/>
              </a:rPr>
              <a:t>added </a:t>
            </a:r>
            <a:r>
              <a:rPr dirty="0" sz="1050" spc="15">
                <a:latin typeface="Calibri"/>
                <a:cs typeface="Calibri"/>
              </a:rPr>
              <a:t>so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far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12400"/>
              </a:lnSpc>
              <a:spcBef>
                <a:spcPts val="710"/>
              </a:spcBef>
            </a:pPr>
            <a:r>
              <a:rPr dirty="0" sz="1050" spc="15">
                <a:latin typeface="Calibri"/>
                <a:cs typeface="Calibri"/>
              </a:rPr>
              <a:t>User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clicks</a:t>
            </a:r>
            <a:r>
              <a:rPr dirty="0" sz="1050" spc="20">
                <a:latin typeface="Calibri"/>
                <a:cs typeface="Calibri"/>
              </a:rPr>
              <a:t> Show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Schedule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button, </a:t>
            </a:r>
            <a:r>
              <a:rPr dirty="0" sz="1050" spc="15">
                <a:latin typeface="Calibri"/>
                <a:cs typeface="Calibri"/>
              </a:rPr>
              <a:t>global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array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">
                <a:latin typeface="Calibri"/>
                <a:cs typeface="Calibri"/>
              </a:rPr>
              <a:t>is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sent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JSON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array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objects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body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request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Cross-Platform</a:t>
            </a:r>
            <a:r>
              <a:rPr dirty="0" sz="1050" spc="20">
                <a:latin typeface="Calibri"/>
                <a:cs typeface="Calibri"/>
              </a:rPr>
              <a:t> server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850" spc="20">
                <a:latin typeface="Courier New"/>
                <a:cs typeface="Courier New"/>
              </a:rPr>
              <a:t>[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62610" marR="4255770">
              <a:lnSpc>
                <a:spcPct val="131800"/>
              </a:lnSpc>
              <a:spcBef>
                <a:spcPts val="20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"id"</a:t>
            </a:r>
            <a:r>
              <a:rPr dirty="0" sz="850" spc="25">
                <a:latin typeface="Courier New"/>
                <a:cs typeface="Courier New"/>
              </a:rPr>
              <a:t>: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"place0"</a:t>
            </a:r>
            <a:r>
              <a:rPr dirty="0" sz="850" spc="25">
                <a:latin typeface="Courier New"/>
                <a:cs typeface="Courier New"/>
              </a:rPr>
              <a:t>, </a:t>
            </a:r>
            <a:r>
              <a:rPr dirty="0" sz="850" spc="-50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"coords"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20">
                <a:latin typeface="Courier New"/>
                <a:cs typeface="Courier New"/>
              </a:rPr>
              <a:t> {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"lat"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51.51198245486377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"lng"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-0.1278277598563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1000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"z"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20"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62610" marR="4255770">
              <a:lnSpc>
                <a:spcPct val="131800"/>
              </a:lnSpc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"id"</a:t>
            </a:r>
            <a:r>
              <a:rPr dirty="0" sz="850" spc="25">
                <a:latin typeface="Courier New"/>
                <a:cs typeface="Courier New"/>
              </a:rPr>
              <a:t>: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"place1"</a:t>
            </a:r>
            <a:r>
              <a:rPr dirty="0" sz="850" spc="25">
                <a:latin typeface="Courier New"/>
                <a:cs typeface="Courier New"/>
              </a:rPr>
              <a:t>, </a:t>
            </a:r>
            <a:r>
              <a:rPr dirty="0" sz="850" spc="-50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"coords"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20">
                <a:latin typeface="Courier New"/>
                <a:cs typeface="Courier New"/>
              </a:rPr>
              <a:t> {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50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"lat"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51.503120589264064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"lng"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-0.15282095066100</a:t>
            </a:r>
            <a:endParaRPr sz="8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20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50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1000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"z"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20"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0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562610" marR="425577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"id"</a:t>
            </a:r>
            <a:r>
              <a:rPr dirty="0" sz="850" spc="25">
                <a:latin typeface="Courier New"/>
                <a:cs typeface="Courier New"/>
              </a:rPr>
              <a:t>: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"place2"</a:t>
            </a:r>
            <a:r>
              <a:rPr dirty="0" sz="850" spc="25">
                <a:latin typeface="Courier New"/>
                <a:cs typeface="Courier New"/>
              </a:rPr>
              <a:t>, </a:t>
            </a:r>
            <a:r>
              <a:rPr dirty="0" sz="850" spc="-50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"coords"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20">
                <a:latin typeface="Courier New"/>
                <a:cs typeface="Courier New"/>
              </a:rPr>
              <a:t> {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"lat"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51.503341807681544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"lng"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-0.11952824596429</a:t>
            </a:r>
            <a:endParaRPr sz="8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1000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"z"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20">
                <a:latin typeface="Courier New"/>
                <a:cs typeface="Courier New"/>
              </a:rPr>
              <a:t> </a:t>
            </a:r>
            <a:r>
              <a:rPr dirty="0" sz="850" spc="20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45"/>
              </a:spcBef>
            </a:pPr>
            <a:r>
              <a:rPr dirty="0" sz="850" spc="2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]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 spc="15">
                <a:latin typeface="Calibri"/>
                <a:cs typeface="Calibri"/>
              </a:rPr>
              <a:t>actual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request.body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sent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server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33" y="1124591"/>
            <a:ext cx="137953" cy="1335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8930" y="1122845"/>
            <a:ext cx="139700" cy="139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751" y="2340743"/>
            <a:ext cx="137953" cy="1335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0448" y="2338997"/>
            <a:ext cx="139700" cy="13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1508" y="2660783"/>
            <a:ext cx="137953" cy="1335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2203" y="2659037"/>
            <a:ext cx="139700" cy="139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0905" y="789088"/>
            <a:ext cx="5857875" cy="39331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Calibri"/>
                <a:cs typeface="Calibri"/>
              </a:rPr>
              <a:t>The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Cross-Platform</a:t>
            </a:r>
            <a:r>
              <a:rPr dirty="0" sz="1050" spc="3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Modular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Server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parses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JSON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array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input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parsing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node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196840" algn="l"/>
              </a:tabLst>
            </a:pPr>
            <a:r>
              <a:rPr dirty="0" sz="1050" spc="15">
                <a:latin typeface="Calibri"/>
                <a:cs typeface="Calibri"/>
              </a:rPr>
              <a:t>Server</a:t>
            </a:r>
            <a:r>
              <a:rPr dirty="0" sz="1050" spc="20">
                <a:latin typeface="Calibri"/>
                <a:cs typeface="Calibri"/>
              </a:rPr>
              <a:t> send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internal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request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perform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calculative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task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using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the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Segoe UI Symbol"/>
                <a:cs typeface="Segoe UI Symbol"/>
              </a:rPr>
              <a:t>🛵</a:t>
            </a:r>
            <a:r>
              <a:rPr dirty="0" sz="1050" spc="20">
                <a:latin typeface="Times New Roman"/>
                <a:cs typeface="Times New Roman"/>
              </a:rPr>
              <a:t>B.R.A.S.R.</a:t>
            </a:r>
            <a:r>
              <a:rPr dirty="0" sz="1050" spc="20">
                <a:latin typeface="Segoe UI Symbol"/>
                <a:cs typeface="Segoe UI Symbol"/>
              </a:rPr>
              <a:t>✅	</a:t>
            </a:r>
            <a:r>
              <a:rPr dirty="0" sz="1050" spc="15">
                <a:latin typeface="Calibri"/>
                <a:cs typeface="Calibri"/>
              </a:rPr>
              <a:t>algorithm</a:t>
            </a:r>
            <a:endParaRPr sz="1050">
              <a:latin typeface="Calibri"/>
              <a:cs typeface="Calibri"/>
            </a:endParaRPr>
          </a:p>
          <a:p>
            <a:pPr marL="927100" marR="470534" indent="-228600">
              <a:lnSpc>
                <a:spcPct val="112400"/>
              </a:lnSpc>
              <a:spcBef>
                <a:spcPts val="106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Calculative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function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sends 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external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POST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request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Time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Travel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Matrix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API,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obtaining </a:t>
            </a:r>
            <a:r>
              <a:rPr dirty="0" sz="1050" spc="20">
                <a:latin typeface="Calibri"/>
                <a:cs typeface="Calibri"/>
              </a:rPr>
              <a:t>information on </a:t>
            </a:r>
            <a:r>
              <a:rPr dirty="0" sz="1050" spc="15">
                <a:latin typeface="Calibri"/>
                <a:cs typeface="Calibri"/>
              </a:rPr>
              <a:t>least distance</a:t>
            </a:r>
            <a:r>
              <a:rPr dirty="0" sz="1050" spc="20">
                <a:latin typeface="Calibri"/>
                <a:cs typeface="Calibri"/>
              </a:rPr>
              <a:t> and time between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each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node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Parses external</a:t>
            </a:r>
            <a:r>
              <a:rPr dirty="0" sz="1050" spc="20">
                <a:latin typeface="Calibri"/>
                <a:cs typeface="Calibri"/>
              </a:rPr>
              <a:t> API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response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into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x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matrix, 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=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number</a:t>
            </a:r>
            <a:r>
              <a:rPr dirty="0" sz="1050" spc="15">
                <a:latin typeface="Calibri"/>
                <a:cs typeface="Calibri"/>
              </a:rPr>
              <a:t> of</a:t>
            </a:r>
            <a:r>
              <a:rPr dirty="0" sz="1050" spc="20">
                <a:latin typeface="Calibri"/>
                <a:cs typeface="Calibri"/>
              </a:rPr>
              <a:t> nodes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Constructs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0">
                <a:latin typeface="Calibri"/>
                <a:cs typeface="Calibri"/>
              </a:rPr>
              <a:t> dense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network </a:t>
            </a:r>
            <a:r>
              <a:rPr dirty="0" sz="1050" spc="15">
                <a:latin typeface="Calibri"/>
                <a:cs typeface="Calibri"/>
              </a:rPr>
              <a:t>as</a:t>
            </a:r>
            <a:r>
              <a:rPr dirty="0" sz="1050" spc="20">
                <a:latin typeface="Calibri"/>
                <a:cs typeface="Calibri"/>
              </a:rPr>
              <a:t> opposed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sparse</a:t>
            </a:r>
            <a:r>
              <a:rPr dirty="0" sz="1050" spc="20">
                <a:latin typeface="Calibri"/>
                <a:cs typeface="Calibri"/>
              </a:rPr>
              <a:t> network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 </a:t>
            </a:r>
            <a:r>
              <a:rPr dirty="0" sz="1050" spc="20">
                <a:latin typeface="Calibri"/>
                <a:cs typeface="Calibri"/>
              </a:rPr>
              <a:t>nodes</a:t>
            </a:r>
            <a:endParaRPr sz="1050">
              <a:latin typeface="Calibri"/>
              <a:cs typeface="Calibri"/>
            </a:endParaRPr>
          </a:p>
          <a:p>
            <a:pPr lvl="1" marL="1384300" indent="-228600">
              <a:lnSpc>
                <a:spcPct val="100000"/>
              </a:lnSpc>
              <a:spcBef>
                <a:spcPts val="155"/>
              </a:spcBef>
              <a:buFont typeface="Wingdings"/>
              <a:buChar char=""/>
              <a:tabLst>
                <a:tab pos="1383665" algn="l"/>
                <a:tab pos="1384300" algn="l"/>
              </a:tabLst>
            </a:pPr>
            <a:r>
              <a:rPr dirty="0" sz="1050" spc="25">
                <a:latin typeface="Calibri"/>
                <a:cs typeface="Calibri"/>
              </a:rPr>
              <a:t>Number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of edges </a:t>
            </a:r>
            <a:r>
              <a:rPr dirty="0" sz="1050" spc="10">
                <a:latin typeface="Calibri"/>
                <a:cs typeface="Calibri"/>
              </a:rPr>
              <a:t>=</a:t>
            </a:r>
            <a:r>
              <a:rPr dirty="0" sz="1050" spc="20">
                <a:latin typeface="Calibri"/>
                <a:cs typeface="Calibri"/>
              </a:rPr>
              <a:t> nC2 </a:t>
            </a:r>
            <a:r>
              <a:rPr dirty="0" sz="1050" spc="10">
                <a:latin typeface="Calibri"/>
                <a:cs typeface="Calibri"/>
              </a:rPr>
              <a:t>=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n(n-1)/2 </a:t>
            </a:r>
            <a:r>
              <a:rPr dirty="0" sz="1050" spc="20">
                <a:latin typeface="Calibri"/>
                <a:cs typeface="Calibri"/>
              </a:rPr>
              <a:t>nodes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204"/>
              </a:spcBef>
              <a:buFont typeface="Courier New"/>
              <a:buChar char="o"/>
              <a:tabLst>
                <a:tab pos="926465" algn="l"/>
                <a:tab pos="927100" algn="l"/>
                <a:tab pos="1978660" algn="l"/>
              </a:tabLst>
            </a:pPr>
            <a:r>
              <a:rPr dirty="0" sz="1050" spc="20">
                <a:latin typeface="Segoe UI Symbol"/>
                <a:cs typeface="Segoe UI Symbol"/>
              </a:rPr>
              <a:t>🛵</a:t>
            </a:r>
            <a:r>
              <a:rPr dirty="0" sz="1050" spc="20">
                <a:latin typeface="Times New Roman"/>
                <a:cs typeface="Times New Roman"/>
              </a:rPr>
              <a:t>B.R.A.S.R.</a:t>
            </a:r>
            <a:r>
              <a:rPr dirty="0" sz="1050" spc="20">
                <a:latin typeface="Segoe UI Symbol"/>
                <a:cs typeface="Segoe UI Symbol"/>
              </a:rPr>
              <a:t>✅	</a:t>
            </a:r>
            <a:r>
              <a:rPr dirty="0" sz="1050" spc="15">
                <a:latin typeface="Calibri"/>
                <a:cs typeface="Calibri"/>
              </a:rPr>
              <a:t>algorithm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runs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constructed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dense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network, </a:t>
            </a:r>
            <a:r>
              <a:rPr dirty="0" sz="1050" spc="15">
                <a:latin typeface="Calibri"/>
                <a:cs typeface="Calibri"/>
              </a:rPr>
              <a:t>returns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object</a:t>
            </a:r>
            <a:endParaRPr sz="1050">
              <a:latin typeface="Calibri"/>
              <a:cs typeface="Calibri"/>
            </a:endParaRPr>
          </a:p>
          <a:p>
            <a:pPr marL="12700" marR="511175">
              <a:lnSpc>
                <a:spcPct val="196200"/>
              </a:lnSpc>
              <a:spcBef>
                <a:spcPts val="50"/>
              </a:spcBef>
              <a:tabLst>
                <a:tab pos="4950460" algn="l"/>
              </a:tabLst>
            </a:pPr>
            <a:r>
              <a:rPr dirty="0" sz="1050" spc="15">
                <a:latin typeface="Calibri"/>
                <a:cs typeface="Calibri"/>
              </a:rPr>
              <a:t>Serv</a:t>
            </a:r>
            <a:r>
              <a:rPr dirty="0" sz="1050" spc="20">
                <a:latin typeface="Calibri"/>
                <a:cs typeface="Calibri"/>
              </a:rPr>
              <a:t>e</a:t>
            </a:r>
            <a:r>
              <a:rPr dirty="0" sz="1050" spc="10">
                <a:latin typeface="Calibri"/>
                <a:cs typeface="Calibri"/>
              </a:rPr>
              <a:t>r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</a:t>
            </a:r>
            <a:r>
              <a:rPr dirty="0" sz="1050" spc="20">
                <a:latin typeface="Calibri"/>
                <a:cs typeface="Calibri"/>
              </a:rPr>
              <a:t>e</a:t>
            </a:r>
            <a:r>
              <a:rPr dirty="0" sz="1050" spc="10">
                <a:latin typeface="Calibri"/>
                <a:cs typeface="Calibri"/>
              </a:rPr>
              <a:t>f</a:t>
            </a:r>
            <a:r>
              <a:rPr dirty="0" sz="1050" spc="25">
                <a:latin typeface="Calibri"/>
                <a:cs typeface="Calibri"/>
              </a:rPr>
              <a:t>o</a:t>
            </a:r>
            <a:r>
              <a:rPr dirty="0" sz="1050" spc="15">
                <a:latin typeface="Calibri"/>
                <a:cs typeface="Calibri"/>
              </a:rPr>
              <a:t>r</a:t>
            </a:r>
            <a:r>
              <a:rPr dirty="0" sz="1050" spc="35">
                <a:latin typeface="Calibri"/>
                <a:cs typeface="Calibri"/>
              </a:rPr>
              <a:t>m</a:t>
            </a:r>
            <a:r>
              <a:rPr dirty="0" sz="1050" spc="15">
                <a:latin typeface="Calibri"/>
                <a:cs typeface="Calibri"/>
              </a:rPr>
              <a:t>at</a:t>
            </a:r>
            <a:r>
              <a:rPr dirty="0" sz="1050" spc="10">
                <a:latin typeface="Calibri"/>
                <a:cs typeface="Calibri"/>
              </a:rPr>
              <a:t>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ou</a:t>
            </a:r>
            <a:r>
              <a:rPr dirty="0" sz="1050" spc="15">
                <a:latin typeface="Calibri"/>
                <a:cs typeface="Calibri"/>
              </a:rPr>
              <a:t>t</a:t>
            </a:r>
            <a:r>
              <a:rPr dirty="0" sz="1050" spc="25">
                <a:latin typeface="Calibri"/>
                <a:cs typeface="Calibri"/>
              </a:rPr>
              <a:t>pu</a:t>
            </a:r>
            <a:r>
              <a:rPr dirty="0" sz="1050" spc="10">
                <a:latin typeface="Calibri"/>
                <a:cs typeface="Calibri"/>
              </a:rPr>
              <a:t>t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</a:t>
            </a:r>
            <a:r>
              <a:rPr dirty="0" sz="1050" spc="10">
                <a:latin typeface="Calibri"/>
                <a:cs typeface="Calibri"/>
              </a:rPr>
              <a:t>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un</a:t>
            </a:r>
            <a:r>
              <a:rPr dirty="0" sz="1050" spc="5">
                <a:latin typeface="Calibri"/>
                <a:cs typeface="Calibri"/>
              </a:rPr>
              <a:t>i</a:t>
            </a:r>
            <a:r>
              <a:rPr dirty="0" sz="1050" spc="25">
                <a:latin typeface="Calibri"/>
                <a:cs typeface="Calibri"/>
              </a:rPr>
              <a:t>o</a:t>
            </a:r>
            <a:r>
              <a:rPr dirty="0" sz="1050" spc="15">
                <a:latin typeface="Calibri"/>
                <a:cs typeface="Calibri"/>
              </a:rPr>
              <a:t>n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o</a:t>
            </a:r>
            <a:r>
              <a:rPr dirty="0" sz="1050" spc="5">
                <a:latin typeface="Calibri"/>
                <a:cs typeface="Calibri"/>
              </a:rPr>
              <a:t>f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r</a:t>
            </a:r>
            <a:r>
              <a:rPr dirty="0" sz="1050" spc="25">
                <a:latin typeface="Calibri"/>
                <a:cs typeface="Calibri"/>
              </a:rPr>
              <a:t>eque</a:t>
            </a:r>
            <a:r>
              <a:rPr dirty="0" sz="1050" spc="15">
                <a:latin typeface="Calibri"/>
                <a:cs typeface="Calibri"/>
              </a:rPr>
              <a:t>st</a:t>
            </a:r>
            <a:r>
              <a:rPr dirty="0" sz="1050" spc="5">
                <a:latin typeface="Calibri"/>
                <a:cs typeface="Calibri"/>
              </a:rPr>
              <a:t>.</a:t>
            </a:r>
            <a:r>
              <a:rPr dirty="0" sz="1050" spc="25">
                <a:latin typeface="Calibri"/>
                <a:cs typeface="Calibri"/>
              </a:rPr>
              <a:t>bod</a:t>
            </a:r>
            <a:r>
              <a:rPr dirty="0" sz="1050" spc="10">
                <a:latin typeface="Calibri"/>
                <a:cs typeface="Calibri"/>
              </a:rPr>
              <a:t>y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25">
                <a:latin typeface="Calibri"/>
                <a:cs typeface="Calibri"/>
              </a:rPr>
              <a:t>p</a:t>
            </a:r>
            <a:r>
              <a:rPr dirty="0" sz="1050" spc="15">
                <a:latin typeface="Calibri"/>
                <a:cs typeface="Calibri"/>
              </a:rPr>
              <a:t>ara</a:t>
            </a:r>
            <a:r>
              <a:rPr dirty="0" sz="1050" spc="35">
                <a:latin typeface="Calibri"/>
                <a:cs typeface="Calibri"/>
              </a:rPr>
              <a:t>m</a:t>
            </a:r>
            <a:r>
              <a:rPr dirty="0" sz="1050" spc="20">
                <a:latin typeface="Calibri"/>
                <a:cs typeface="Calibri"/>
              </a:rPr>
              <a:t>e</a:t>
            </a:r>
            <a:r>
              <a:rPr dirty="0" sz="1050" spc="15">
                <a:latin typeface="Calibri"/>
                <a:cs typeface="Calibri"/>
              </a:rPr>
              <a:t>t</a:t>
            </a:r>
            <a:r>
              <a:rPr dirty="0" sz="1050" spc="20">
                <a:latin typeface="Calibri"/>
                <a:cs typeface="Calibri"/>
              </a:rPr>
              <a:t>e</a:t>
            </a:r>
            <a:r>
              <a:rPr dirty="0" sz="1050" spc="15">
                <a:latin typeface="Calibri"/>
                <a:cs typeface="Calibri"/>
              </a:rPr>
              <a:t>r</a:t>
            </a:r>
            <a:r>
              <a:rPr dirty="0" sz="1050" spc="10">
                <a:latin typeface="Calibri"/>
                <a:cs typeface="Calibri"/>
              </a:rPr>
              <a:t>s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</a:t>
            </a:r>
            <a:r>
              <a:rPr dirty="0" sz="1050" spc="25">
                <a:latin typeface="Calibri"/>
                <a:cs typeface="Calibri"/>
              </a:rPr>
              <a:t>n</a:t>
            </a:r>
            <a:r>
              <a:rPr dirty="0" sz="1050" spc="15">
                <a:latin typeface="Calibri"/>
                <a:cs typeface="Calibri"/>
              </a:rPr>
              <a:t>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50">
                <a:latin typeface="Segoe UI Symbol"/>
                <a:cs typeface="Segoe UI Symbol"/>
              </a:rPr>
              <a:t>🛵</a:t>
            </a:r>
            <a:r>
              <a:rPr dirty="0" sz="1050" spc="30">
                <a:latin typeface="Times New Roman"/>
                <a:cs typeface="Times New Roman"/>
              </a:rPr>
              <a:t>B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r>
              <a:rPr dirty="0" sz="1050" spc="30">
                <a:latin typeface="Times New Roman"/>
                <a:cs typeface="Times New Roman"/>
              </a:rPr>
              <a:t>R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r>
              <a:rPr dirty="0" sz="1050" spc="30">
                <a:latin typeface="Times New Roman"/>
                <a:cs typeface="Times New Roman"/>
              </a:rPr>
              <a:t>A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r>
              <a:rPr dirty="0" sz="1050" spc="25">
                <a:latin typeface="Times New Roman"/>
                <a:cs typeface="Times New Roman"/>
              </a:rPr>
              <a:t>S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r>
              <a:rPr dirty="0" sz="1050" spc="30">
                <a:latin typeface="Times New Roman"/>
                <a:cs typeface="Times New Roman"/>
              </a:rPr>
              <a:t>R</a:t>
            </a:r>
            <a:r>
              <a:rPr dirty="0" sz="1050" spc="10">
                <a:latin typeface="Times New Roman"/>
                <a:cs typeface="Times New Roman"/>
              </a:rPr>
              <a:t>.</a:t>
            </a:r>
            <a:r>
              <a:rPr dirty="0" sz="1050" spc="30">
                <a:latin typeface="Segoe UI Symbol"/>
                <a:cs typeface="Segoe UI Symbol"/>
              </a:rPr>
              <a:t>✅</a:t>
            </a:r>
            <a:r>
              <a:rPr dirty="0" sz="1050">
                <a:latin typeface="Segoe UI Symbol"/>
                <a:cs typeface="Segoe UI Symbol"/>
              </a:rPr>
              <a:t>	</a:t>
            </a:r>
            <a:r>
              <a:rPr dirty="0" sz="1050" spc="25">
                <a:latin typeface="Calibri"/>
                <a:cs typeface="Calibri"/>
              </a:rPr>
              <a:t>ou</a:t>
            </a:r>
            <a:r>
              <a:rPr dirty="0" sz="1050" spc="15">
                <a:latin typeface="Calibri"/>
                <a:cs typeface="Calibri"/>
              </a:rPr>
              <a:t>t</a:t>
            </a:r>
            <a:r>
              <a:rPr dirty="0" sz="1050" spc="20">
                <a:latin typeface="Calibri"/>
                <a:cs typeface="Calibri"/>
              </a:rPr>
              <a:t>put  </a:t>
            </a:r>
            <a:r>
              <a:rPr dirty="0" sz="1050" spc="20">
                <a:latin typeface="Calibri"/>
                <a:cs typeface="Calibri"/>
              </a:rPr>
              <a:t>JSON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output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050" spc="15">
                <a:latin typeface="Calibri"/>
                <a:cs typeface="Calibri"/>
              </a:rPr>
              <a:t>Server </a:t>
            </a:r>
            <a:r>
              <a:rPr dirty="0" sz="1050" spc="20">
                <a:latin typeface="Calibri"/>
                <a:cs typeface="Calibri"/>
              </a:rPr>
              <a:t>sends </a:t>
            </a:r>
            <a:r>
              <a:rPr dirty="0" sz="1050" spc="15">
                <a:latin typeface="Calibri"/>
                <a:cs typeface="Calibri"/>
              </a:rPr>
              <a:t>an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internal</a:t>
            </a:r>
            <a:r>
              <a:rPr dirty="0" sz="1050" spc="20">
                <a:latin typeface="Calibri"/>
                <a:cs typeface="Calibri"/>
              </a:rPr>
              <a:t> request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generating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function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External</a:t>
            </a:r>
            <a:r>
              <a:rPr dirty="0" sz="1050" spc="20">
                <a:latin typeface="Calibri"/>
                <a:cs typeface="Calibri"/>
              </a:rPr>
              <a:t> POST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request </a:t>
            </a:r>
            <a:r>
              <a:rPr dirty="0" sz="1050" spc="15">
                <a:latin typeface="Calibri"/>
                <a:cs typeface="Calibri"/>
              </a:rPr>
              <a:t>sent,</a:t>
            </a:r>
            <a:r>
              <a:rPr dirty="0" sz="1050" spc="20">
                <a:latin typeface="Calibri"/>
                <a:cs typeface="Calibri"/>
              </a:rPr>
              <a:t> response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obtained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with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necessary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configuration</a:t>
            </a:r>
            <a:endParaRPr sz="1050">
              <a:latin typeface="Calibri"/>
              <a:cs typeface="Calibri"/>
            </a:endParaRPr>
          </a:p>
          <a:p>
            <a:pPr marL="927100" indent="-228600">
              <a:lnSpc>
                <a:spcPct val="100000"/>
              </a:lnSpc>
              <a:spcBef>
                <a:spcPts val="15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</a:t>
            </a:r>
            <a:r>
              <a:rPr dirty="0" sz="1050" spc="10">
                <a:latin typeface="Calibri"/>
                <a:cs typeface="Calibri"/>
              </a:rPr>
              <a:t> file </a:t>
            </a:r>
            <a:r>
              <a:rPr dirty="0" sz="1050" spc="15">
                <a:latin typeface="Calibri"/>
                <a:cs typeface="Calibri"/>
              </a:rPr>
              <a:t>generated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050" spc="15">
                <a:latin typeface="Calibri"/>
                <a:cs typeface="Calibri"/>
              </a:rPr>
              <a:t>Server</a:t>
            </a:r>
            <a:r>
              <a:rPr dirty="0" sz="1050" spc="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reformats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output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for</a:t>
            </a:r>
            <a:r>
              <a:rPr dirty="0" sz="1050" spc="1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10">
                <a:latin typeface="Calibri"/>
                <a:cs typeface="Calibri"/>
              </a:rPr>
              <a:t> file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obtained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12400"/>
              </a:lnSpc>
              <a:spcBef>
                <a:spcPts val="980"/>
              </a:spcBef>
            </a:pPr>
            <a:r>
              <a:rPr dirty="0" sz="1050" spc="15">
                <a:latin typeface="Calibri"/>
                <a:cs typeface="Calibri"/>
              </a:rPr>
              <a:t>ICS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files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be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imported, </a:t>
            </a:r>
            <a:r>
              <a:rPr dirty="0" sz="1050" spc="15">
                <a:latin typeface="Calibri"/>
                <a:cs typeface="Calibri"/>
              </a:rPr>
              <a:t>shared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via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email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etc,</a:t>
            </a:r>
            <a:r>
              <a:rPr dirty="0" sz="1050" spc="20">
                <a:latin typeface="Calibri"/>
                <a:cs typeface="Calibri"/>
              </a:rPr>
              <a:t> and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integrated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with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any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modern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calendar,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including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but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not</a:t>
            </a:r>
            <a:r>
              <a:rPr dirty="0" sz="1050" spc="15">
                <a:latin typeface="Calibri"/>
                <a:cs typeface="Calibri"/>
              </a:rPr>
              <a:t> limited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to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Outlook,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Teams, Google </a:t>
            </a:r>
            <a:r>
              <a:rPr dirty="0" sz="1050" spc="15">
                <a:latin typeface="Calibri"/>
                <a:cs typeface="Calibri"/>
              </a:rPr>
              <a:t>Calendar, </a:t>
            </a:r>
            <a:r>
              <a:rPr dirty="0" sz="1050" spc="20">
                <a:latin typeface="Calibri"/>
                <a:cs typeface="Calibri"/>
              </a:rPr>
              <a:t>Apple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Calendar, </a:t>
            </a:r>
            <a:r>
              <a:rPr dirty="0" sz="1050" spc="20">
                <a:latin typeface="Calibri"/>
                <a:cs typeface="Calibri"/>
              </a:rPr>
              <a:t>Yahoo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Calendar, etc.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5749" y="4855629"/>
            <a:ext cx="3544824" cy="414223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709" y="825665"/>
            <a:ext cx="1952625" cy="161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25" b="1">
                <a:latin typeface="Courier New"/>
                <a:cs typeface="Courier New"/>
              </a:rPr>
              <a:t>API</a:t>
            </a:r>
            <a:r>
              <a:rPr dirty="0" sz="850" spc="30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Scheduling</a:t>
            </a:r>
            <a:r>
              <a:rPr dirty="0" sz="850" spc="35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JSON</a:t>
            </a:r>
            <a:r>
              <a:rPr dirty="0" sz="850" spc="35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Response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40905" y="1128636"/>
            <a:ext cx="3328035" cy="499999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"ans"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3108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"vec"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0">
                <a:latin typeface="Courier New"/>
                <a:cs typeface="Courier New"/>
              </a:rPr>
              <a:t>[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"day"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"name"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"place0"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7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"2022-07-02T13:18:09.862Z"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6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"2022-07-02T13:18:09.862Z"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4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"day"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0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"name"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"place1"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7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"2022-07-02T13:32:50.862Z"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6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"2022-07-02T13:32:50.862Z"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"day"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"name"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"place0"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7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"2022-07-03T13:18:09.862Z"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6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"2022-07-03T13:18:09.862Z"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},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45"/>
              </a:spcBef>
            </a:pPr>
            <a:r>
              <a:rPr dirty="0" sz="850" spc="2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"day"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-15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98658"/>
                </a:solidFill>
                <a:latin typeface="Courier New"/>
                <a:cs typeface="Courier New"/>
              </a:rPr>
              <a:t>1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"name"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1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"place2"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"start"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7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"2022-07-03T13:29:22.862Z"</a:t>
            </a:r>
            <a:r>
              <a:rPr dirty="0" sz="850" spc="25">
                <a:latin typeface="Courier New"/>
                <a:cs typeface="Courier New"/>
              </a:rPr>
              <a:t>,</a:t>
            </a:r>
            <a:endParaRPr sz="850">
              <a:latin typeface="Courier New"/>
              <a:cs typeface="Courier New"/>
            </a:endParaRPr>
          </a:p>
          <a:p>
            <a:pPr marL="8382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solidFill>
                  <a:srgbClr val="A31515"/>
                </a:solidFill>
                <a:latin typeface="Courier New"/>
                <a:cs typeface="Courier New"/>
              </a:rPr>
              <a:t>"end"</a:t>
            </a:r>
            <a:r>
              <a:rPr dirty="0" sz="850" spc="25">
                <a:latin typeface="Courier New"/>
                <a:cs typeface="Courier New"/>
              </a:rPr>
              <a:t>:</a:t>
            </a:r>
            <a:r>
              <a:rPr dirty="0" sz="850" spc="60"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0451A5"/>
                </a:solidFill>
                <a:latin typeface="Courier New"/>
                <a:cs typeface="Courier New"/>
              </a:rPr>
              <a:t>"2022-07-03T13:29:22.862Z"</a:t>
            </a:r>
            <a:endParaRPr sz="850">
              <a:latin typeface="Courier New"/>
              <a:cs typeface="Courier New"/>
            </a:endParaRPr>
          </a:p>
          <a:p>
            <a:pPr marL="56261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]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50" spc="2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1167041"/>
            <a:ext cx="3850640" cy="85642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47875">
              <a:lnSpc>
                <a:spcPct val="100000"/>
              </a:lnSpc>
              <a:spcBef>
                <a:spcPts val="135"/>
              </a:spcBef>
            </a:pPr>
            <a:r>
              <a:rPr dirty="0" sz="850" spc="25" b="1">
                <a:latin typeface="Courier New"/>
                <a:cs typeface="Courier New"/>
              </a:rPr>
              <a:t>API</a:t>
            </a:r>
            <a:r>
              <a:rPr dirty="0" sz="850" spc="30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Calendar</a:t>
            </a:r>
            <a:r>
              <a:rPr dirty="0" sz="850" spc="30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JSON</a:t>
            </a:r>
            <a:r>
              <a:rPr dirty="0" sz="850" spc="35" b="1">
                <a:latin typeface="Courier New"/>
                <a:cs typeface="Courier New"/>
              </a:rPr>
              <a:t> </a:t>
            </a:r>
            <a:r>
              <a:rPr dirty="0" sz="850" spc="25" b="1">
                <a:latin typeface="Courier New"/>
                <a:cs typeface="Courier New"/>
              </a:rPr>
              <a:t>Response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 marR="2797175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BEGIN:VCALENDAR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VERSION:2.0</a:t>
            </a:r>
            <a:endParaRPr sz="850">
              <a:latin typeface="Courier New"/>
              <a:cs typeface="Courier New"/>
            </a:endParaRPr>
          </a:p>
          <a:p>
            <a:pPr marL="12700" marR="1145540">
              <a:lnSpc>
                <a:spcPts val="1370"/>
              </a:lnSpc>
              <a:spcBef>
                <a:spcPts val="80"/>
              </a:spcBef>
            </a:pPr>
            <a:r>
              <a:rPr dirty="0" sz="850" spc="25">
                <a:latin typeface="Courier New"/>
                <a:cs typeface="Courier New"/>
              </a:rPr>
              <a:t>PRODID:-//sebbo.net//ical-generator//EN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850" spc="25">
                <a:latin typeface="Courier New"/>
                <a:cs typeface="Courier New"/>
              </a:rPr>
              <a:t>UID:d6b5eaf0-fb34-4994-8260-8486a2076c4a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SEQUENCE:0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DTSTAMP:20220702T172419Z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DTSTART:20220702T163217Z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DTEND:20220702T163217Z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LOCATION:Home</a:t>
            </a:r>
            <a:endParaRPr sz="850">
              <a:latin typeface="Courier New"/>
              <a:cs typeface="Courier New"/>
            </a:endParaRPr>
          </a:p>
          <a:p>
            <a:pPr marL="12700" marR="3003550">
              <a:lnSpc>
                <a:spcPct val="131800"/>
              </a:lnSpc>
              <a:spcBef>
                <a:spcPts val="20"/>
              </a:spcBef>
            </a:pPr>
            <a:r>
              <a:rPr dirty="0" sz="850" spc="25">
                <a:latin typeface="Courier New"/>
                <a:cs typeface="Courier New"/>
              </a:rPr>
              <a:t>END:VEVENT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107696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UID:68a6dfd7-6201-40d1-8262-5c0c2fc94445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DTSTAMP:20220702T172419Z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DTSTART:20220702T164658Z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DTEND:20220702T164658Z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2797175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LOCATION:Office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END:VEVENT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1076960">
              <a:lnSpc>
                <a:spcPts val="1370"/>
              </a:lnSpc>
              <a:spcBef>
                <a:spcPts val="75"/>
              </a:spcBef>
            </a:pPr>
            <a:r>
              <a:rPr dirty="0" sz="850" spc="25">
                <a:latin typeface="Courier New"/>
                <a:cs typeface="Courier New"/>
              </a:rPr>
              <a:t>UID:fbcaafd2-4692-4d90-83ef-aabf99b909f1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850" spc="25">
                <a:latin typeface="Courier New"/>
                <a:cs typeface="Courier New"/>
              </a:rPr>
              <a:t>DTSTAMP:20220702T172419Z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DTSTART:20220703T163217Z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DTEND:20220703T163217Z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293497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LOCATION:Home  </a:t>
            </a:r>
            <a:r>
              <a:rPr dirty="0" sz="850" spc="25">
                <a:latin typeface="Courier New"/>
                <a:cs typeface="Courier New"/>
              </a:rPr>
              <a:t>END:VEVENT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107696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UID:26228bb1-4b4a-4422-ae1d-a2e300f01412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DTSTAMP:20220702T172419Z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DTSTART:20220703T164330Z</a:t>
            </a:r>
            <a:endParaRPr sz="850">
              <a:latin typeface="Courier New"/>
              <a:cs typeface="Courier New"/>
            </a:endParaRPr>
          </a:p>
          <a:p>
            <a:pPr marL="12700" marR="2315845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DTEND:20220703T164330Z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293497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LOCATION:Shop  </a:t>
            </a:r>
            <a:r>
              <a:rPr dirty="0" sz="850" spc="25">
                <a:latin typeface="Courier New"/>
                <a:cs typeface="Courier New"/>
              </a:rPr>
              <a:t>END:VEVENT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107696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UID:fed62d25-7f47-46f2-bd4c-4a70b1ae2819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850" spc="25">
                <a:latin typeface="Courier New"/>
                <a:cs typeface="Courier New"/>
              </a:rPr>
              <a:t>DTSTAMP:20220702T172419Z</a:t>
            </a:r>
            <a:endParaRPr sz="850">
              <a:latin typeface="Courier New"/>
              <a:cs typeface="Courier New"/>
            </a:endParaRPr>
          </a:p>
          <a:p>
            <a:pPr marL="12700" marR="2178050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DTSTART:20220704T163217Z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DTEND:20220704T163217Z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2934970">
              <a:lnSpc>
                <a:spcPts val="1370"/>
              </a:lnSpc>
              <a:spcBef>
                <a:spcPts val="75"/>
              </a:spcBef>
            </a:pPr>
            <a:r>
              <a:rPr dirty="0" sz="850" spc="25">
                <a:latin typeface="Courier New"/>
                <a:cs typeface="Courier New"/>
              </a:rPr>
              <a:t>LOCATION:Home  </a:t>
            </a:r>
            <a:r>
              <a:rPr dirty="0" sz="850" spc="25">
                <a:latin typeface="Courier New"/>
                <a:cs typeface="Courier New"/>
              </a:rPr>
              <a:t>END:VEVENT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790308"/>
            <a:ext cx="2778125" cy="173863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850" spc="25">
                <a:latin typeface="Courier New"/>
                <a:cs typeface="Courier New"/>
              </a:rPr>
              <a:t>BEGIN:VEVENT</a:t>
            </a:r>
            <a:endParaRPr sz="850">
              <a:latin typeface="Courier New"/>
              <a:cs typeface="Courier New"/>
            </a:endParaRPr>
          </a:p>
          <a:p>
            <a:pPr marL="12700" marR="5080">
              <a:lnSpc>
                <a:spcPct val="131800"/>
              </a:lnSpc>
            </a:pPr>
            <a:r>
              <a:rPr dirty="0" sz="850" spc="25">
                <a:latin typeface="Courier New"/>
                <a:cs typeface="Courier New"/>
              </a:rPr>
              <a:t>UID:a54a8a43-09fb-4a77-bc39-775756c5909b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SEQUENCE:0</a:t>
            </a:r>
            <a:endParaRPr sz="850">
              <a:latin typeface="Courier New"/>
              <a:cs typeface="Courier New"/>
            </a:endParaRPr>
          </a:p>
          <a:p>
            <a:pPr marL="12700" marR="1105535">
              <a:lnSpc>
                <a:spcPct val="131800"/>
              </a:lnSpc>
              <a:spcBef>
                <a:spcPts val="25"/>
              </a:spcBef>
            </a:pPr>
            <a:r>
              <a:rPr dirty="0" sz="850" spc="25">
                <a:latin typeface="Courier New"/>
                <a:cs typeface="Courier New"/>
              </a:rPr>
              <a:t>DTSTAMP:20220702T172419Z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DTSTART:20220704T164109Z </a:t>
            </a:r>
            <a:r>
              <a:rPr dirty="0" sz="850" spc="-50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DTEND:20220704T164249Z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SUMMARY:</a:t>
            </a:r>
            <a:endParaRPr sz="850">
              <a:latin typeface="Courier New"/>
              <a:cs typeface="Courier New"/>
            </a:endParaRPr>
          </a:p>
          <a:p>
            <a:pPr marL="12700" marR="1725295">
              <a:lnSpc>
                <a:spcPct val="131800"/>
              </a:lnSpc>
              <a:spcBef>
                <a:spcPts val="20"/>
              </a:spcBef>
            </a:pPr>
            <a:r>
              <a:rPr dirty="0" sz="850" spc="25">
                <a:latin typeface="Courier New"/>
                <a:cs typeface="Courier New"/>
              </a:rPr>
              <a:t>LOCATION:place3  </a:t>
            </a:r>
            <a:r>
              <a:rPr dirty="0" sz="850" spc="25">
                <a:latin typeface="Courier New"/>
                <a:cs typeface="Courier New"/>
              </a:rPr>
              <a:t>END:VEVENT </a:t>
            </a:r>
            <a:r>
              <a:rPr dirty="0" sz="850" spc="30">
                <a:latin typeface="Courier New"/>
                <a:cs typeface="Courier New"/>
              </a:rPr>
              <a:t> </a:t>
            </a:r>
            <a:r>
              <a:rPr dirty="0" sz="850" spc="25">
                <a:latin typeface="Courier New"/>
                <a:cs typeface="Courier New"/>
              </a:rPr>
              <a:t>END:VCALENDAR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789088"/>
            <a:ext cx="1023619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 b="1">
                <a:latin typeface="Calibri"/>
                <a:cs typeface="Calibri"/>
              </a:rPr>
              <a:t>Maps</a:t>
            </a:r>
            <a:r>
              <a:rPr dirty="0" sz="1050" spc="-15" b="1">
                <a:latin typeface="Calibri"/>
                <a:cs typeface="Calibri"/>
              </a:rPr>
              <a:t> </a:t>
            </a:r>
            <a:r>
              <a:rPr dirty="0" sz="1050" spc="15" b="1">
                <a:latin typeface="Calibri"/>
                <a:cs typeface="Calibri"/>
              </a:rPr>
              <a:t>integration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905" y="5193449"/>
            <a:ext cx="3135630" cy="802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Calibri"/>
                <a:cs typeface="Calibri"/>
              </a:rPr>
              <a:t>Maps</a:t>
            </a:r>
            <a:r>
              <a:rPr dirty="0" sz="1050" spc="15">
                <a:latin typeface="Calibri"/>
                <a:cs typeface="Calibri"/>
              </a:rPr>
              <a:t> integration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displays </a:t>
            </a:r>
            <a:r>
              <a:rPr dirty="0" sz="1050" spc="10">
                <a:latin typeface="Calibri"/>
                <a:cs typeface="Calibri"/>
              </a:rPr>
              <a:t>all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locations input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by user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90500"/>
              </a:lnSpc>
              <a:spcBef>
                <a:spcPts val="20"/>
              </a:spcBef>
            </a:pPr>
            <a:r>
              <a:rPr dirty="0" sz="1050" spc="25">
                <a:latin typeface="Calibri"/>
                <a:cs typeface="Calibri"/>
              </a:rPr>
              <a:t>Home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node </a:t>
            </a:r>
            <a:r>
              <a:rPr dirty="0" sz="1050" spc="5">
                <a:latin typeface="Calibri"/>
                <a:cs typeface="Calibri"/>
              </a:rPr>
              <a:t>is</a:t>
            </a:r>
            <a:r>
              <a:rPr dirty="0" sz="1050" spc="15">
                <a:latin typeface="Calibri"/>
                <a:cs typeface="Calibri"/>
              </a:rPr>
              <a:t> genesis node, </a:t>
            </a:r>
            <a:r>
              <a:rPr dirty="0" sz="1050" spc="10">
                <a:latin typeface="Calibri"/>
                <a:cs typeface="Calibri"/>
              </a:rPr>
              <a:t>first</a:t>
            </a:r>
            <a:r>
              <a:rPr dirty="0" sz="1050" spc="15">
                <a:latin typeface="Calibri"/>
                <a:cs typeface="Calibri"/>
              </a:rPr>
              <a:t> location input by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user </a:t>
            </a:r>
            <a:r>
              <a:rPr dirty="0" sz="1050" spc="-220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No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limit</a:t>
            </a:r>
            <a:r>
              <a:rPr dirty="0" sz="1050" spc="15">
                <a:latin typeface="Calibri"/>
                <a:cs typeface="Calibri"/>
              </a:rPr>
              <a:t> </a:t>
            </a:r>
            <a:r>
              <a:rPr dirty="0" sz="1050" spc="20">
                <a:latin typeface="Calibri"/>
                <a:cs typeface="Calibri"/>
              </a:rPr>
              <a:t>on number</a:t>
            </a:r>
            <a:r>
              <a:rPr dirty="0" sz="1050" spc="15">
                <a:latin typeface="Calibri"/>
                <a:cs typeface="Calibri"/>
              </a:rPr>
              <a:t> of </a:t>
            </a:r>
            <a:r>
              <a:rPr dirty="0" sz="1050" spc="20">
                <a:latin typeface="Calibri"/>
                <a:cs typeface="Calibri"/>
              </a:rPr>
              <a:t>nodes</a:t>
            </a:r>
            <a:r>
              <a:rPr dirty="0" sz="1050" spc="15">
                <a:latin typeface="Calibri"/>
                <a:cs typeface="Calibri"/>
              </a:rPr>
              <a:t> or locations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701" y="1112685"/>
            <a:ext cx="5849112" cy="36484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905" y="8774848"/>
            <a:ext cx="406781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20">
                <a:latin typeface="Calibri"/>
                <a:cs typeface="Calibri"/>
              </a:rPr>
              <a:t>Input </a:t>
            </a:r>
            <a:r>
              <a:rPr dirty="0" sz="1050" spc="15">
                <a:latin typeface="Calibri"/>
                <a:cs typeface="Calibri"/>
              </a:rPr>
              <a:t>form-</a:t>
            </a:r>
            <a:r>
              <a:rPr dirty="0" sz="1050" spc="20">
                <a:latin typeface="Calibri"/>
                <a:cs typeface="Calibri"/>
              </a:rPr>
              <a:t> appending </a:t>
            </a:r>
            <a:r>
              <a:rPr dirty="0" sz="1050" spc="15">
                <a:latin typeface="Calibri"/>
                <a:cs typeface="Calibri"/>
              </a:rPr>
              <a:t>locations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input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by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user-</a:t>
            </a:r>
            <a:r>
              <a:rPr dirty="0" sz="1050" spc="20">
                <a:latin typeface="Calibri"/>
                <a:cs typeface="Calibri"/>
              </a:rPr>
              <a:t> node</a:t>
            </a:r>
            <a:r>
              <a:rPr dirty="0" sz="1050" spc="25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creation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 spc="10">
                <a:latin typeface="Calibri"/>
                <a:cs typeface="Calibri"/>
              </a:rPr>
              <a:t>at</a:t>
            </a:r>
            <a:r>
              <a:rPr dirty="0" sz="1050" spc="20">
                <a:latin typeface="Calibri"/>
                <a:cs typeface="Calibri"/>
              </a:rPr>
              <a:t> </a:t>
            </a:r>
            <a:r>
              <a:rPr dirty="0" sz="1050" spc="15">
                <a:latin typeface="Calibri"/>
                <a:cs typeface="Calibri"/>
              </a:rPr>
              <a:t>instant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629" y="1112685"/>
            <a:ext cx="3950207" cy="75468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4260" algn="l"/>
                <a:tab pos="1773555" algn="l"/>
              </a:tabLst>
            </a:pPr>
            <a:r>
              <a:rPr dirty="0" spc="20">
                <a:latin typeface="Segoe UI Symbol"/>
                <a:cs typeface="Segoe UI Symbol"/>
              </a:rPr>
              <a:t>🛵</a:t>
            </a:r>
            <a:r>
              <a:rPr dirty="0" spc="20"/>
              <a:t>B.R.A.S.R.</a:t>
            </a:r>
            <a:r>
              <a:rPr dirty="0" spc="20">
                <a:latin typeface="Segoe UI Symbol"/>
                <a:cs typeface="Segoe UI Symbol"/>
              </a:rPr>
              <a:t>✅	</a:t>
            </a:r>
            <a:r>
              <a:rPr dirty="0" spc="25"/>
              <a:t>SAYASH	</a:t>
            </a:r>
            <a:fld id="{81D60167-4931-47E6-BA6A-407CBD079E47}" type="slidenum">
              <a:rPr dirty="0" spc="15">
                <a:solidFill>
                  <a:srgbClr val="FFFFFF"/>
                </a:solidFill>
              </a:rPr>
              <a:t>11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Main Documentation- Read First.docx</dc:title>
  <dcterms:created xsi:type="dcterms:W3CDTF">2022-07-02T18:59:50Z</dcterms:created>
  <dcterms:modified xsi:type="dcterms:W3CDTF">2022-07-02T18:59:50Z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2022-07-02T00:00:00Z</vt:filetime>
  </property>
  <property fmtid="{D5CDD505-2E9C-101B-9397-08002B2CF9AE}" pid="3" name="Creator">
    <vt:lpwstr>Word</vt:lpwstr>
  </property>
  <property fmtid="{D5CDD505-2E9C-101B-9397-08002B2CF9AE}" pid="4" name="LastSaved">
    <vt:filetime>2022-07-02T00:00:00Z</vt:filetime>
  </property>
</Properties>
</file>