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9352" y="9835774"/>
            <a:ext cx="137953" cy="13358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10050" y="9834028"/>
            <a:ext cx="139700" cy="1397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422301" y="9747668"/>
            <a:ext cx="292735" cy="329565"/>
          </a:xfrm>
          <a:custGeom>
            <a:avLst/>
            <a:gdLst/>
            <a:ahLst/>
            <a:cxnLst/>
            <a:rect l="l" t="t" r="r" b="b"/>
            <a:pathLst>
              <a:path w="292734" h="329565">
                <a:moveTo>
                  <a:pt x="292607" y="0"/>
                </a:moveTo>
                <a:lnTo>
                  <a:pt x="0" y="0"/>
                </a:lnTo>
                <a:lnTo>
                  <a:pt x="0" y="329183"/>
                </a:lnTo>
                <a:lnTo>
                  <a:pt x="292607" y="329183"/>
                </a:lnTo>
                <a:lnTo>
                  <a:pt x="292607" y="0"/>
                </a:lnTo>
                <a:close/>
              </a:path>
            </a:pathLst>
          </a:custGeom>
          <a:solidFill>
            <a:srgbClr val="5424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724906" y="9811168"/>
            <a:ext cx="1951990" cy="20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9928" y="786041"/>
            <a:ext cx="3548379" cy="1612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850" spc="105">
                <a:latin typeface="Times New Roman"/>
                <a:cs typeface="Times New Roman"/>
              </a:rPr>
              <a:t>TEAM</a:t>
            </a:r>
            <a:r>
              <a:rPr dirty="0" sz="850" spc="225">
                <a:latin typeface="Times New Roman"/>
                <a:cs typeface="Times New Roman"/>
              </a:rPr>
              <a:t> </a:t>
            </a:r>
            <a:r>
              <a:rPr dirty="0" sz="850" spc="110">
                <a:latin typeface="Times New Roman"/>
                <a:cs typeface="Times New Roman"/>
              </a:rPr>
              <a:t>SAYASH-</a:t>
            </a:r>
            <a:r>
              <a:rPr dirty="0" sz="850" spc="215">
                <a:latin typeface="Times New Roman"/>
                <a:cs typeface="Times New Roman"/>
              </a:rPr>
              <a:t> </a:t>
            </a:r>
            <a:r>
              <a:rPr dirty="0" sz="850" spc="110">
                <a:latin typeface="Times New Roman"/>
                <a:cs typeface="Times New Roman"/>
              </a:rPr>
              <a:t>SAYASH</a:t>
            </a:r>
            <a:r>
              <a:rPr dirty="0" sz="850" spc="220">
                <a:latin typeface="Times New Roman"/>
                <a:cs typeface="Times New Roman"/>
              </a:rPr>
              <a:t> </a:t>
            </a:r>
            <a:r>
              <a:rPr dirty="0" sz="850" spc="100">
                <a:latin typeface="Times New Roman"/>
                <a:cs typeface="Times New Roman"/>
              </a:rPr>
              <a:t>RAAJ,</a:t>
            </a:r>
            <a:r>
              <a:rPr dirty="0" sz="850" spc="215">
                <a:latin typeface="Times New Roman"/>
                <a:cs typeface="Times New Roman"/>
              </a:rPr>
              <a:t> </a:t>
            </a:r>
            <a:r>
              <a:rPr dirty="0" sz="850" spc="10">
                <a:latin typeface="Times New Roman"/>
                <a:cs typeface="Times New Roman"/>
              </a:rPr>
              <a:t>I</a:t>
            </a:r>
            <a:r>
              <a:rPr dirty="0" sz="850" spc="-110">
                <a:latin typeface="Times New Roman"/>
                <a:cs typeface="Times New Roman"/>
              </a:rPr>
              <a:t> </a:t>
            </a:r>
            <a:r>
              <a:rPr dirty="0" sz="850" spc="65">
                <a:latin typeface="Times New Roman"/>
                <a:cs typeface="Times New Roman"/>
              </a:rPr>
              <a:t>IT</a:t>
            </a:r>
            <a:r>
              <a:rPr dirty="0" sz="850" spc="220">
                <a:latin typeface="Times New Roman"/>
                <a:cs typeface="Times New Roman"/>
              </a:rPr>
              <a:t> </a:t>
            </a:r>
            <a:r>
              <a:rPr dirty="0" sz="850" spc="30">
                <a:latin typeface="Times New Roman"/>
                <a:cs typeface="Times New Roman"/>
              </a:rPr>
              <a:t>M</a:t>
            </a:r>
            <a:r>
              <a:rPr dirty="0" sz="850" spc="-105">
                <a:latin typeface="Times New Roman"/>
                <a:cs typeface="Times New Roman"/>
              </a:rPr>
              <a:t> </a:t>
            </a:r>
            <a:r>
              <a:rPr dirty="0" sz="850" spc="105">
                <a:latin typeface="Times New Roman"/>
                <a:cs typeface="Times New Roman"/>
              </a:rPr>
              <a:t>ADRAS</a:t>
            </a:r>
            <a:r>
              <a:rPr dirty="0" sz="850" spc="220">
                <a:latin typeface="Times New Roman"/>
                <a:cs typeface="Times New Roman"/>
              </a:rPr>
              <a:t> </a:t>
            </a:r>
            <a:r>
              <a:rPr dirty="0" sz="850" spc="15">
                <a:latin typeface="Times New Roman"/>
                <a:cs typeface="Times New Roman"/>
              </a:rPr>
              <a:t>3</a:t>
            </a:r>
            <a:r>
              <a:rPr dirty="0" sz="850" spc="-110">
                <a:latin typeface="Times New Roman"/>
                <a:cs typeface="Times New Roman"/>
              </a:rPr>
              <a:t> </a:t>
            </a:r>
            <a:r>
              <a:rPr dirty="0" baseline="37037" sz="900" spc="75">
                <a:latin typeface="Times New Roman"/>
                <a:cs typeface="Times New Roman"/>
              </a:rPr>
              <a:t>RD </a:t>
            </a:r>
            <a:r>
              <a:rPr dirty="0" baseline="37037" sz="900" spc="120">
                <a:latin typeface="Times New Roman"/>
                <a:cs typeface="Times New Roman"/>
              </a:rPr>
              <a:t> </a:t>
            </a:r>
            <a:r>
              <a:rPr dirty="0" sz="850" spc="100">
                <a:latin typeface="Times New Roman"/>
                <a:cs typeface="Times New Roman"/>
              </a:rPr>
              <a:t>YEAR</a:t>
            </a:r>
            <a:r>
              <a:rPr dirty="0" sz="850" spc="-105">
                <a:latin typeface="Times New Roman"/>
                <a:cs typeface="Times New Roman"/>
              </a:rPr>
              <a:t> </a:t>
            </a:r>
            <a:endParaRPr sz="8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4660" y="1350365"/>
            <a:ext cx="275907" cy="2671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5303" y="1346873"/>
            <a:ext cx="279400" cy="279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68468" y="1298104"/>
            <a:ext cx="219710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295">
                <a:solidFill>
                  <a:srgbClr val="2A121B"/>
                </a:solidFill>
                <a:latin typeface="Segoe UI Symbol"/>
                <a:cs typeface="Segoe UI Symbol"/>
              </a:rPr>
              <a:t>🛵</a:t>
            </a:r>
            <a:r>
              <a:rPr dirty="0" sz="2150" spc="280">
                <a:solidFill>
                  <a:srgbClr val="2A121B"/>
                </a:solidFill>
                <a:latin typeface="Times New Roman"/>
                <a:cs typeface="Times New Roman"/>
              </a:rPr>
              <a:t>B</a:t>
            </a:r>
            <a:r>
              <a:rPr dirty="0" sz="2150" spc="5">
                <a:solidFill>
                  <a:srgbClr val="2A121B"/>
                </a:solidFill>
                <a:latin typeface="Times New Roman"/>
                <a:cs typeface="Times New Roman"/>
              </a:rPr>
              <a:t>.</a:t>
            </a:r>
            <a:r>
              <a:rPr dirty="0" sz="2150" spc="-285">
                <a:solidFill>
                  <a:srgbClr val="2A121B"/>
                </a:solidFill>
                <a:latin typeface="Times New Roman"/>
                <a:cs typeface="Times New Roman"/>
              </a:rPr>
              <a:t> </a:t>
            </a:r>
            <a:r>
              <a:rPr dirty="0" sz="2150" spc="280">
                <a:solidFill>
                  <a:srgbClr val="2A121B"/>
                </a:solidFill>
                <a:latin typeface="Times New Roman"/>
                <a:cs typeface="Times New Roman"/>
              </a:rPr>
              <a:t>R</a:t>
            </a:r>
            <a:r>
              <a:rPr dirty="0" sz="2150" spc="5">
                <a:solidFill>
                  <a:srgbClr val="2A121B"/>
                </a:solidFill>
                <a:latin typeface="Times New Roman"/>
                <a:cs typeface="Times New Roman"/>
              </a:rPr>
              <a:t>.</a:t>
            </a:r>
            <a:r>
              <a:rPr dirty="0" sz="2150" spc="-285">
                <a:solidFill>
                  <a:srgbClr val="2A121B"/>
                </a:solidFill>
                <a:latin typeface="Times New Roman"/>
                <a:cs typeface="Times New Roman"/>
              </a:rPr>
              <a:t> </a:t>
            </a:r>
            <a:r>
              <a:rPr dirty="0" sz="2150" spc="280">
                <a:solidFill>
                  <a:srgbClr val="2A121B"/>
                </a:solidFill>
                <a:latin typeface="Times New Roman"/>
                <a:cs typeface="Times New Roman"/>
              </a:rPr>
              <a:t>A</a:t>
            </a:r>
            <a:r>
              <a:rPr dirty="0" sz="2150" spc="5">
                <a:solidFill>
                  <a:srgbClr val="2A121B"/>
                </a:solidFill>
                <a:latin typeface="Times New Roman"/>
                <a:cs typeface="Times New Roman"/>
              </a:rPr>
              <a:t>.</a:t>
            </a:r>
            <a:r>
              <a:rPr dirty="0" sz="2150" spc="-285">
                <a:solidFill>
                  <a:srgbClr val="2A121B"/>
                </a:solidFill>
                <a:latin typeface="Times New Roman"/>
                <a:cs typeface="Times New Roman"/>
              </a:rPr>
              <a:t> </a:t>
            </a:r>
            <a:r>
              <a:rPr dirty="0" sz="2150" spc="270">
                <a:solidFill>
                  <a:srgbClr val="2A121B"/>
                </a:solidFill>
                <a:latin typeface="Times New Roman"/>
                <a:cs typeface="Times New Roman"/>
              </a:rPr>
              <a:t>S</a:t>
            </a:r>
            <a:r>
              <a:rPr dirty="0" sz="2150" spc="5">
                <a:solidFill>
                  <a:srgbClr val="2A121B"/>
                </a:solidFill>
                <a:latin typeface="Times New Roman"/>
                <a:cs typeface="Times New Roman"/>
              </a:rPr>
              <a:t>.</a:t>
            </a:r>
            <a:r>
              <a:rPr dirty="0" sz="2150" spc="-285">
                <a:solidFill>
                  <a:srgbClr val="2A121B"/>
                </a:solidFill>
                <a:latin typeface="Times New Roman"/>
                <a:cs typeface="Times New Roman"/>
              </a:rPr>
              <a:t> </a:t>
            </a:r>
            <a:r>
              <a:rPr dirty="0" sz="2150" spc="280">
                <a:solidFill>
                  <a:srgbClr val="2A121B"/>
                </a:solidFill>
                <a:latin typeface="Times New Roman"/>
                <a:cs typeface="Times New Roman"/>
              </a:rPr>
              <a:t>R</a:t>
            </a:r>
            <a:r>
              <a:rPr dirty="0" sz="2150" spc="5">
                <a:solidFill>
                  <a:srgbClr val="2A121B"/>
                </a:solidFill>
                <a:latin typeface="Times New Roman"/>
                <a:cs typeface="Times New Roman"/>
              </a:rPr>
              <a:t>.</a:t>
            </a:r>
            <a:r>
              <a:rPr dirty="0" sz="2150" spc="-285">
                <a:solidFill>
                  <a:srgbClr val="2A121B"/>
                </a:solidFill>
                <a:latin typeface="Times New Roman"/>
                <a:cs typeface="Times New Roman"/>
              </a:rPr>
              <a:t> </a:t>
            </a:r>
            <a:r>
              <a:rPr dirty="0" sz="2150" spc="30">
                <a:solidFill>
                  <a:srgbClr val="2A121B"/>
                </a:solidFill>
                <a:latin typeface="Segoe UI Symbol"/>
                <a:cs typeface="Segoe UI Symbol"/>
              </a:rPr>
              <a:t>✅</a:t>
            </a:r>
            <a:endParaRPr sz="215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5317" y="1297089"/>
            <a:ext cx="5897880" cy="0"/>
          </a:xfrm>
          <a:custGeom>
            <a:avLst/>
            <a:gdLst/>
            <a:ahLst/>
            <a:cxnLst/>
            <a:rect l="l" t="t" r="r" b="b"/>
            <a:pathLst>
              <a:path w="5897880" h="0">
                <a:moveTo>
                  <a:pt x="0" y="0"/>
                </a:moveTo>
                <a:lnTo>
                  <a:pt x="5897880" y="0"/>
                </a:lnTo>
              </a:path>
            </a:pathLst>
          </a:custGeom>
          <a:ln w="3175">
            <a:solidFill>
              <a:srgbClr val="2A121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5317" y="1754289"/>
            <a:ext cx="5897880" cy="0"/>
          </a:xfrm>
          <a:custGeom>
            <a:avLst/>
            <a:gdLst/>
            <a:ahLst/>
            <a:cxnLst/>
            <a:rect l="l" t="t" r="r" b="b"/>
            <a:pathLst>
              <a:path w="5897880" h="0">
                <a:moveTo>
                  <a:pt x="0" y="0"/>
                </a:moveTo>
                <a:lnTo>
                  <a:pt x="5897880" y="0"/>
                </a:lnTo>
              </a:path>
            </a:pathLst>
          </a:custGeom>
          <a:ln w="3175">
            <a:solidFill>
              <a:srgbClr val="2A121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73530" y="1925993"/>
            <a:ext cx="342011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Times New Roman"/>
                <a:cs typeface="Times New Roman"/>
              </a:rPr>
              <a:t>Bitmasking </a:t>
            </a:r>
            <a:r>
              <a:rPr dirty="0" sz="1050" spc="15">
                <a:latin typeface="Times New Roman"/>
                <a:cs typeface="Times New Roman"/>
              </a:rPr>
              <a:t>Recursive</a:t>
            </a:r>
            <a:r>
              <a:rPr dirty="0" sz="1050" spc="20">
                <a:latin typeface="Times New Roman"/>
                <a:cs typeface="Times New Roman"/>
              </a:rPr>
              <a:t> Appointment</a:t>
            </a:r>
            <a:r>
              <a:rPr dirty="0" sz="1050" spc="1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Scheduling </a:t>
            </a:r>
            <a:r>
              <a:rPr dirty="0" sz="1050" spc="15">
                <a:latin typeface="Times New Roman"/>
                <a:cs typeface="Times New Roman"/>
              </a:rPr>
              <a:t>and</a:t>
            </a:r>
            <a:r>
              <a:rPr dirty="0" sz="1050" spc="20">
                <a:latin typeface="Times New Roman"/>
                <a:cs typeface="Times New Roman"/>
              </a:rPr>
              <a:t> Routing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5317" y="6391820"/>
            <a:ext cx="5897880" cy="36830"/>
          </a:xfrm>
          <a:custGeom>
            <a:avLst/>
            <a:gdLst/>
            <a:ahLst/>
            <a:cxnLst/>
            <a:rect l="l" t="t" r="r" b="b"/>
            <a:pathLst>
              <a:path w="5897880" h="36829">
                <a:moveTo>
                  <a:pt x="5897880" y="27432"/>
                </a:moveTo>
                <a:lnTo>
                  <a:pt x="0" y="27432"/>
                </a:lnTo>
                <a:lnTo>
                  <a:pt x="0" y="36576"/>
                </a:lnTo>
                <a:lnTo>
                  <a:pt x="5897880" y="36576"/>
                </a:lnTo>
                <a:lnTo>
                  <a:pt x="5897880" y="27432"/>
                </a:lnTo>
                <a:close/>
              </a:path>
              <a:path w="5897880" h="36829">
                <a:moveTo>
                  <a:pt x="5897880" y="0"/>
                </a:moveTo>
                <a:lnTo>
                  <a:pt x="0" y="0"/>
                </a:lnTo>
                <a:lnTo>
                  <a:pt x="0" y="18288"/>
                </a:lnTo>
                <a:lnTo>
                  <a:pt x="5897880" y="18288"/>
                </a:lnTo>
                <a:lnTo>
                  <a:pt x="5897880" y="0"/>
                </a:lnTo>
                <a:close/>
              </a:path>
            </a:pathLst>
          </a:custGeom>
          <a:solidFill>
            <a:srgbClr val="3E1B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1034" y="9585838"/>
            <a:ext cx="137953" cy="13358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731" y="9584092"/>
            <a:ext cx="139700" cy="1397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52055" y="6138328"/>
            <a:ext cx="4643755" cy="3613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68475">
              <a:lnSpc>
                <a:spcPct val="100000"/>
              </a:lnSpc>
              <a:spcBef>
                <a:spcPts val="90"/>
              </a:spcBef>
            </a:pPr>
            <a:r>
              <a:rPr dirty="0" sz="1400" spc="95">
                <a:solidFill>
                  <a:srgbClr val="2A121B"/>
                </a:solidFill>
                <a:latin typeface="Times New Roman"/>
                <a:cs typeface="Times New Roman"/>
              </a:rPr>
              <a:t>DOCUMENTATION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77165" indent="-164465">
              <a:lnSpc>
                <a:spcPct val="100000"/>
              </a:lnSpc>
              <a:buFont typeface="Symbol"/>
              <a:buChar char=""/>
              <a:tabLst>
                <a:tab pos="177165" algn="l"/>
              </a:tabLst>
            </a:pPr>
            <a:r>
              <a:rPr dirty="0" sz="1050" spc="15">
                <a:latin typeface="Times New Roman"/>
                <a:cs typeface="Times New Roman"/>
              </a:rPr>
              <a:t>Deliverables</a:t>
            </a:r>
            <a:endParaRPr sz="1050">
              <a:latin typeface="Times New Roman"/>
              <a:cs typeface="Times New Roman"/>
            </a:endParaRPr>
          </a:p>
          <a:p>
            <a:pPr marL="177165" indent="-164465">
              <a:lnSpc>
                <a:spcPct val="100000"/>
              </a:lnSpc>
              <a:spcBef>
                <a:spcPts val="1140"/>
              </a:spcBef>
              <a:buFont typeface="Symbol"/>
              <a:buChar char=""/>
              <a:tabLst>
                <a:tab pos="177165" algn="l"/>
              </a:tabLst>
            </a:pPr>
            <a:r>
              <a:rPr dirty="0" sz="1050" spc="20">
                <a:latin typeface="Times New Roman"/>
                <a:cs typeface="Times New Roman"/>
              </a:rPr>
              <a:t>Working</a:t>
            </a:r>
            <a:endParaRPr sz="1050">
              <a:latin typeface="Times New Roman"/>
              <a:cs typeface="Times New Roman"/>
            </a:endParaRPr>
          </a:p>
          <a:p>
            <a:pPr marL="177165" indent="-164465">
              <a:lnSpc>
                <a:spcPct val="100000"/>
              </a:lnSpc>
              <a:spcBef>
                <a:spcPts val="1140"/>
              </a:spcBef>
              <a:buFont typeface="Symbol"/>
              <a:buChar char=""/>
              <a:tabLst>
                <a:tab pos="177165" algn="l"/>
              </a:tabLst>
            </a:pPr>
            <a:r>
              <a:rPr dirty="0" sz="1050" spc="20">
                <a:latin typeface="Times New Roman"/>
                <a:cs typeface="Times New Roman"/>
              </a:rPr>
              <a:t>Outlook, Teams, Google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Calendar,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etc.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all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calendars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integration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details</a:t>
            </a:r>
            <a:endParaRPr sz="1050">
              <a:latin typeface="Times New Roman"/>
              <a:cs typeface="Times New Roman"/>
            </a:endParaRPr>
          </a:p>
          <a:p>
            <a:pPr marL="177165" indent="-164465">
              <a:lnSpc>
                <a:spcPct val="100000"/>
              </a:lnSpc>
              <a:spcBef>
                <a:spcPts val="1140"/>
              </a:spcBef>
              <a:buFont typeface="Symbol"/>
              <a:buChar char=""/>
              <a:tabLst>
                <a:tab pos="177165" algn="l"/>
              </a:tabLst>
            </a:pPr>
            <a:r>
              <a:rPr dirty="0" sz="1050" spc="20">
                <a:latin typeface="Times New Roman"/>
                <a:cs typeface="Times New Roman"/>
              </a:rPr>
              <a:t>Example JSON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Request and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JSON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Response</a:t>
            </a:r>
            <a:endParaRPr sz="1050">
              <a:latin typeface="Times New Roman"/>
              <a:cs typeface="Times New Roman"/>
            </a:endParaRPr>
          </a:p>
          <a:p>
            <a:pPr marL="177165" indent="-164465">
              <a:lnSpc>
                <a:spcPct val="100000"/>
              </a:lnSpc>
              <a:spcBef>
                <a:spcPts val="1165"/>
              </a:spcBef>
              <a:buFont typeface="Symbol"/>
              <a:buChar char=""/>
              <a:tabLst>
                <a:tab pos="177165" algn="l"/>
              </a:tabLst>
            </a:pPr>
            <a:r>
              <a:rPr dirty="0" sz="1050" spc="20">
                <a:latin typeface="Times New Roman"/>
                <a:cs typeface="Times New Roman"/>
              </a:rPr>
              <a:t>API</a:t>
            </a:r>
            <a:r>
              <a:rPr dirty="0" sz="1050" spc="-2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model</a:t>
            </a:r>
            <a:endParaRPr sz="1050">
              <a:latin typeface="Times New Roman"/>
              <a:cs typeface="Times New Roman"/>
            </a:endParaRPr>
          </a:p>
          <a:p>
            <a:pPr lvl="1" marL="615950" indent="-228600">
              <a:lnSpc>
                <a:spcPct val="100000"/>
              </a:lnSpc>
              <a:spcBef>
                <a:spcPts val="1070"/>
              </a:spcBef>
              <a:buFont typeface="Courier New"/>
              <a:buChar char="o"/>
              <a:tabLst>
                <a:tab pos="615315" algn="l"/>
                <a:tab pos="615950" algn="l"/>
              </a:tabLst>
            </a:pPr>
            <a:r>
              <a:rPr dirty="0" sz="1050" spc="20">
                <a:latin typeface="Times New Roman"/>
                <a:cs typeface="Times New Roman"/>
              </a:rPr>
              <a:t>API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scheduling</a:t>
            </a:r>
            <a:endParaRPr sz="1050">
              <a:latin typeface="Times New Roman"/>
              <a:cs typeface="Times New Roman"/>
            </a:endParaRPr>
          </a:p>
          <a:p>
            <a:pPr lvl="1" marL="615950" indent="-228600">
              <a:lnSpc>
                <a:spcPct val="100000"/>
              </a:lnSpc>
              <a:spcBef>
                <a:spcPts val="1065"/>
              </a:spcBef>
              <a:buFont typeface="Courier New"/>
              <a:buChar char="o"/>
              <a:tabLst>
                <a:tab pos="615315" algn="l"/>
                <a:tab pos="615950" algn="l"/>
              </a:tabLst>
            </a:pPr>
            <a:r>
              <a:rPr dirty="0" sz="1050" spc="20">
                <a:latin typeface="Times New Roman"/>
                <a:cs typeface="Times New Roman"/>
              </a:rPr>
              <a:t>API </a:t>
            </a:r>
            <a:r>
              <a:rPr dirty="0" sz="1050" spc="15">
                <a:latin typeface="Times New Roman"/>
                <a:cs typeface="Times New Roman"/>
              </a:rPr>
              <a:t>Calendar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(Outlook,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Google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Calendar,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etc.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all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calendars)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integration</a:t>
            </a:r>
            <a:endParaRPr sz="1050">
              <a:latin typeface="Times New Roman"/>
              <a:cs typeface="Times New Roman"/>
            </a:endParaRPr>
          </a:p>
          <a:p>
            <a:pPr marL="177165" indent="-164465">
              <a:lnSpc>
                <a:spcPct val="100000"/>
              </a:lnSpc>
              <a:spcBef>
                <a:spcPts val="1140"/>
              </a:spcBef>
              <a:buFont typeface="Symbol"/>
              <a:buChar char=""/>
              <a:tabLst>
                <a:tab pos="177165" algn="l"/>
              </a:tabLst>
            </a:pPr>
            <a:r>
              <a:rPr dirty="0" sz="1050" spc="20">
                <a:latin typeface="Times New Roman"/>
                <a:cs typeface="Times New Roman"/>
              </a:rPr>
              <a:t>UI</a:t>
            </a:r>
            <a:r>
              <a:rPr dirty="0" sz="1050" spc="-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integration</a:t>
            </a:r>
            <a:endParaRPr sz="1050">
              <a:latin typeface="Times New Roman"/>
              <a:cs typeface="Times New Roman"/>
            </a:endParaRPr>
          </a:p>
          <a:p>
            <a:pPr lvl="1" marL="615950" indent="-228600">
              <a:lnSpc>
                <a:spcPct val="100000"/>
              </a:lnSpc>
              <a:spcBef>
                <a:spcPts val="1070"/>
              </a:spcBef>
              <a:buFont typeface="Courier New"/>
              <a:buChar char="o"/>
              <a:tabLst>
                <a:tab pos="615315" algn="l"/>
                <a:tab pos="615950" algn="l"/>
              </a:tabLst>
            </a:pPr>
            <a:r>
              <a:rPr dirty="0" sz="1050" spc="20">
                <a:latin typeface="Times New Roman"/>
                <a:cs typeface="Times New Roman"/>
              </a:rPr>
              <a:t>Maps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integration</a:t>
            </a:r>
            <a:endParaRPr sz="1050">
              <a:latin typeface="Times New Roman"/>
              <a:cs typeface="Times New Roman"/>
            </a:endParaRPr>
          </a:p>
          <a:p>
            <a:pPr lvl="1" marL="615950" indent="-228600">
              <a:lnSpc>
                <a:spcPct val="100000"/>
              </a:lnSpc>
              <a:spcBef>
                <a:spcPts val="1065"/>
              </a:spcBef>
              <a:buFont typeface="Courier New"/>
              <a:buChar char="o"/>
              <a:tabLst>
                <a:tab pos="615315" algn="l"/>
                <a:tab pos="615950" algn="l"/>
              </a:tabLst>
            </a:pPr>
            <a:r>
              <a:rPr dirty="0" sz="1050" spc="20">
                <a:latin typeface="Times New Roman"/>
                <a:cs typeface="Times New Roman"/>
              </a:rPr>
              <a:t>UI </a:t>
            </a:r>
            <a:r>
              <a:rPr dirty="0" sz="1050" spc="15">
                <a:latin typeface="Times New Roman"/>
                <a:cs typeface="Times New Roman"/>
              </a:rPr>
              <a:t>Calendar</a:t>
            </a:r>
            <a:r>
              <a:rPr dirty="0" sz="1050" spc="20">
                <a:latin typeface="Times New Roman"/>
                <a:cs typeface="Times New Roman"/>
              </a:rPr>
              <a:t> (Outlook, Google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Calendar, </a:t>
            </a:r>
            <a:r>
              <a:rPr dirty="0" sz="1050" spc="10">
                <a:latin typeface="Times New Roman"/>
                <a:cs typeface="Times New Roman"/>
              </a:rPr>
              <a:t>etc.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all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calendars)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integration</a:t>
            </a:r>
            <a:endParaRPr sz="1050">
              <a:latin typeface="Times New Roman"/>
              <a:cs typeface="Times New Roman"/>
            </a:endParaRPr>
          </a:p>
          <a:p>
            <a:pPr marL="177165" indent="-164465">
              <a:lnSpc>
                <a:spcPct val="100000"/>
              </a:lnSpc>
              <a:spcBef>
                <a:spcPts val="1165"/>
              </a:spcBef>
              <a:buFont typeface="Symbol"/>
              <a:buChar char=""/>
              <a:tabLst>
                <a:tab pos="177165" algn="l"/>
                <a:tab pos="2128520" algn="l"/>
              </a:tabLst>
            </a:pPr>
            <a:r>
              <a:rPr dirty="0" sz="1050" spc="20">
                <a:latin typeface="Times New Roman"/>
                <a:cs typeface="Times New Roman"/>
              </a:rPr>
              <a:t>Pseudocode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for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Segoe UI Symbol"/>
                <a:cs typeface="Segoe UI Symbol"/>
              </a:rPr>
              <a:t>🛵</a:t>
            </a:r>
            <a:r>
              <a:rPr dirty="0" sz="1050" spc="20">
                <a:latin typeface="Times New Roman"/>
                <a:cs typeface="Times New Roman"/>
              </a:rPr>
              <a:t>B.R.A.S.R.</a:t>
            </a:r>
            <a:r>
              <a:rPr dirty="0" sz="1050" spc="20">
                <a:latin typeface="Segoe UI Symbol"/>
                <a:cs typeface="Segoe UI Symbol"/>
              </a:rPr>
              <a:t>✅	</a:t>
            </a:r>
            <a:r>
              <a:rPr dirty="0" sz="1050" spc="15">
                <a:latin typeface="Calibri"/>
                <a:cs typeface="Calibri"/>
              </a:rPr>
              <a:t>algorithm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605" y="2243493"/>
            <a:ext cx="5846064" cy="36454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905" y="4580801"/>
            <a:ext cx="399097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Calibri"/>
                <a:cs typeface="Calibri"/>
              </a:rPr>
              <a:t>New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node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created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and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displayed,</a:t>
            </a:r>
            <a:r>
              <a:rPr dirty="0" sz="1050" spc="20">
                <a:latin typeface="Calibri"/>
                <a:cs typeface="Calibri"/>
              </a:rPr>
              <a:t> dynamic </a:t>
            </a:r>
            <a:r>
              <a:rPr dirty="0" sz="1050" spc="15">
                <a:latin typeface="Calibri"/>
                <a:cs typeface="Calibri"/>
              </a:rPr>
              <a:t>real-time</a:t>
            </a:r>
            <a:r>
              <a:rPr dirty="0" sz="1050" spc="20">
                <a:latin typeface="Calibri"/>
                <a:cs typeface="Calibri"/>
              </a:rPr>
              <a:t> Maps </a:t>
            </a:r>
            <a:r>
              <a:rPr dirty="0" sz="1050" spc="15">
                <a:latin typeface="Calibri"/>
                <a:cs typeface="Calibri"/>
              </a:rPr>
              <a:t>integration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701" y="807885"/>
            <a:ext cx="5849112" cy="3657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11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749" y="1112685"/>
            <a:ext cx="5376671" cy="85953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5420" y="819791"/>
            <a:ext cx="137953" cy="1335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6116" y="818045"/>
            <a:ext cx="139700" cy="1397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0905" y="795185"/>
            <a:ext cx="5054600" cy="18040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964055" algn="l"/>
              </a:tabLst>
            </a:pPr>
            <a:r>
              <a:rPr dirty="0" sz="1050" spc="20">
                <a:latin typeface="Times New Roman"/>
                <a:cs typeface="Times New Roman"/>
              </a:rPr>
              <a:t>Pseudocode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for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Segoe UI Symbol"/>
                <a:cs typeface="Segoe UI Symbol"/>
              </a:rPr>
              <a:t>🛵</a:t>
            </a:r>
            <a:r>
              <a:rPr dirty="0" sz="1050" spc="20">
                <a:latin typeface="Times New Roman"/>
                <a:cs typeface="Times New Roman"/>
              </a:rPr>
              <a:t>B.R.A.S.R.</a:t>
            </a:r>
            <a:r>
              <a:rPr dirty="0" sz="1050" spc="20">
                <a:latin typeface="Segoe UI Symbol"/>
                <a:cs typeface="Segoe UI Symbol"/>
              </a:rPr>
              <a:t>✅	</a:t>
            </a:r>
            <a:r>
              <a:rPr dirty="0" sz="1050" spc="15">
                <a:latin typeface="Calibri"/>
                <a:cs typeface="Calibri"/>
              </a:rPr>
              <a:t>algorithm</a:t>
            </a:r>
            <a:endParaRPr sz="1050">
              <a:latin typeface="Calibri"/>
              <a:cs typeface="Calibri"/>
            </a:endParaRPr>
          </a:p>
          <a:p>
            <a:pPr algn="ctr" marL="843915" marR="5080">
              <a:lnSpc>
                <a:spcPct val="205900"/>
              </a:lnSpc>
              <a:spcBef>
                <a:spcPts val="114"/>
              </a:spcBef>
            </a:pPr>
            <a:r>
              <a:rPr dirty="0" sz="850" spc="25">
                <a:latin typeface="Courier New"/>
                <a:cs typeface="Courier New"/>
              </a:rPr>
              <a:t>vis_mask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0">
                <a:latin typeface="Courier New"/>
                <a:cs typeface="Courier New"/>
              </a:rPr>
              <a:t>=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32-bit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mask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state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storage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of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all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visited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nodes 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skipped_mask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0">
                <a:latin typeface="Courier New"/>
                <a:cs typeface="Courier New"/>
              </a:rPr>
              <a:t>=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32-bit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mask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state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storage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of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all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skipped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nodes </a:t>
            </a:r>
            <a:r>
              <a:rPr dirty="0" sz="850" spc="-49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pos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0">
                <a:latin typeface="Courier New"/>
                <a:cs typeface="Courier New"/>
              </a:rPr>
              <a:t>=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node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number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mapped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to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location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algn="ctr" marL="831215">
              <a:lnSpc>
                <a:spcPct val="100000"/>
              </a:lnSpc>
              <a:spcBef>
                <a:spcPts val="5"/>
              </a:spcBef>
            </a:pPr>
            <a:r>
              <a:rPr dirty="0" sz="850" spc="25">
                <a:latin typeface="Courier New"/>
                <a:cs typeface="Courier New"/>
              </a:rPr>
              <a:t>ssf </a:t>
            </a:r>
            <a:r>
              <a:rPr dirty="0" sz="850" spc="20">
                <a:latin typeface="Courier New"/>
                <a:cs typeface="Courier New"/>
              </a:rPr>
              <a:t>=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current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time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so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far</a:t>
            </a:r>
            <a:endParaRPr sz="850">
              <a:latin typeface="Courier New"/>
              <a:cs typeface="Courier New"/>
            </a:endParaRPr>
          </a:p>
          <a:p>
            <a:pPr algn="ctr" marL="2082164" marR="1243330">
              <a:lnSpc>
                <a:spcPct val="204700"/>
              </a:lnSpc>
              <a:spcBef>
                <a:spcPts val="20"/>
              </a:spcBef>
            </a:pPr>
            <a:r>
              <a:rPr dirty="0" sz="850" spc="25">
                <a:latin typeface="Courier New"/>
                <a:cs typeface="Courier New"/>
              </a:rPr>
              <a:t>total </a:t>
            </a:r>
            <a:r>
              <a:rPr dirty="0" sz="850" spc="20">
                <a:latin typeface="Courier New"/>
                <a:cs typeface="Courier New"/>
              </a:rPr>
              <a:t>=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total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time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so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far </a:t>
            </a:r>
            <a:r>
              <a:rPr dirty="0" sz="850" spc="-49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day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0">
                <a:latin typeface="Courier New"/>
                <a:cs typeface="Courier New"/>
              </a:rPr>
              <a:t>=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current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day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11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835317" y="2728125"/>
            <a:ext cx="5897880" cy="6537959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985"/>
              </a:lnSpc>
            </a:pPr>
            <a:r>
              <a:rPr dirty="0" sz="850" spc="25">
                <a:latin typeface="Courier New"/>
                <a:cs typeface="Courier New"/>
              </a:rPr>
              <a:t>int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BRASR(int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vis_mask,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int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skipped_mask,</a:t>
            </a:r>
            <a:r>
              <a:rPr dirty="0" sz="850" spc="5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int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pos,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int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ssf,</a:t>
            </a:r>
            <a:r>
              <a:rPr dirty="0" sz="850" spc="5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int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total,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int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day)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ourier New"/>
              <a:cs typeface="Courier New"/>
            </a:endParaRPr>
          </a:p>
          <a:p>
            <a:pPr marL="474980">
              <a:lnSpc>
                <a:spcPct val="100000"/>
              </a:lnSpc>
            </a:pPr>
            <a:r>
              <a:rPr dirty="0" sz="850" spc="25">
                <a:latin typeface="Courier New"/>
                <a:cs typeface="Courier New"/>
              </a:rPr>
              <a:t>if(vis_mask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==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all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nodes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visited)</a:t>
            </a:r>
            <a:endParaRPr sz="850">
              <a:latin typeface="Courier New"/>
              <a:cs typeface="Courier New"/>
            </a:endParaRPr>
          </a:p>
          <a:p>
            <a:pPr marL="1389380" marR="346710" indent="-457200">
              <a:lnSpc>
                <a:spcPct val="204700"/>
              </a:lnSpc>
              <a:spcBef>
                <a:spcPts val="25"/>
              </a:spcBef>
              <a:tabLst>
                <a:tab pos="2101850" algn="l"/>
              </a:tabLst>
            </a:pPr>
            <a:r>
              <a:rPr dirty="0" sz="850" spc="25">
                <a:latin typeface="Courier New"/>
                <a:cs typeface="Courier New"/>
              </a:rPr>
              <a:t>if(skipped_mask	==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no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nodes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were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skipped)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//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termination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condition </a:t>
            </a:r>
            <a:r>
              <a:rPr dirty="0" sz="850" spc="-49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return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total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time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+(time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from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pos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-&gt;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home)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urier New"/>
              <a:cs typeface="Courier New"/>
            </a:endParaRPr>
          </a:p>
          <a:p>
            <a:pPr marL="932180">
              <a:lnSpc>
                <a:spcPct val="100000"/>
              </a:lnSpc>
            </a:pPr>
            <a:r>
              <a:rPr dirty="0" sz="850" spc="25">
                <a:latin typeface="Courier New"/>
                <a:cs typeface="Courier New"/>
              </a:rPr>
              <a:t>else</a:t>
            </a:r>
            <a:endParaRPr sz="850">
              <a:latin typeface="Courier New"/>
              <a:cs typeface="Courier New"/>
            </a:endParaRPr>
          </a:p>
          <a:p>
            <a:pPr marL="1389380" marR="1403350">
              <a:lnSpc>
                <a:spcPts val="2110"/>
              </a:lnSpc>
              <a:spcBef>
                <a:spcPts val="229"/>
              </a:spcBef>
              <a:tabLst>
                <a:tab pos="2077720" algn="l"/>
              </a:tabLst>
            </a:pPr>
            <a:r>
              <a:rPr dirty="0" sz="850" spc="25">
                <a:latin typeface="Courier New"/>
                <a:cs typeface="Courier New"/>
              </a:rPr>
              <a:t>vis_mask	</a:t>
            </a:r>
            <a:r>
              <a:rPr dirty="0" sz="850" spc="20">
                <a:latin typeface="Courier New"/>
                <a:cs typeface="Courier New"/>
              </a:rPr>
              <a:t>=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all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nodes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visited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and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not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skipped </a:t>
            </a:r>
            <a:r>
              <a:rPr dirty="0" sz="850" spc="-49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mark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home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node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as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visited</a:t>
            </a:r>
            <a:endParaRPr sz="850">
              <a:latin typeface="Courier New"/>
              <a:cs typeface="Courier New"/>
            </a:endParaRPr>
          </a:p>
          <a:p>
            <a:pPr marL="1389380">
              <a:lnSpc>
                <a:spcPct val="100000"/>
              </a:lnSpc>
              <a:spcBef>
                <a:spcPts val="819"/>
              </a:spcBef>
            </a:pPr>
            <a:r>
              <a:rPr dirty="0" sz="850" spc="25">
                <a:latin typeface="Courier New"/>
                <a:cs typeface="Courier New"/>
              </a:rPr>
              <a:t>return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BRASR(…,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pos=0,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ssf=0,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total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time)</a:t>
            </a:r>
            <a:endParaRPr sz="850">
              <a:latin typeface="Courier New"/>
              <a:cs typeface="Courier New"/>
            </a:endParaRPr>
          </a:p>
          <a:p>
            <a:pPr marL="932180" marR="3143885" indent="-457200">
              <a:lnSpc>
                <a:spcPct val="204700"/>
              </a:lnSpc>
              <a:spcBef>
                <a:spcPts val="25"/>
              </a:spcBef>
            </a:pPr>
            <a:r>
              <a:rPr dirty="0" sz="850" spc="25">
                <a:latin typeface="Courier New"/>
                <a:cs typeface="Courier New"/>
              </a:rPr>
              <a:t>for(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i=0;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i&lt;number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of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nodes;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i++) </a:t>
            </a:r>
            <a:r>
              <a:rPr dirty="0" sz="850" spc="-49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if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(node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0">
                <a:latin typeface="Courier New"/>
                <a:cs typeface="Courier New"/>
              </a:rPr>
              <a:t>i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is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not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visited)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urier New"/>
              <a:cs typeface="Courier New"/>
            </a:endParaRPr>
          </a:p>
          <a:p>
            <a:pPr marL="1389380">
              <a:lnSpc>
                <a:spcPct val="100000"/>
              </a:lnSpc>
            </a:pPr>
            <a:r>
              <a:rPr dirty="0" sz="850" spc="25">
                <a:latin typeface="Courier New"/>
                <a:cs typeface="Courier New"/>
              </a:rPr>
              <a:t>mark node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0">
                <a:latin typeface="Courier New"/>
                <a:cs typeface="Courier New"/>
              </a:rPr>
              <a:t>i</a:t>
            </a:r>
            <a:r>
              <a:rPr dirty="0" sz="850" spc="25">
                <a:latin typeface="Courier New"/>
                <a:cs typeface="Courier New"/>
              </a:rPr>
              <a:t> as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visited</a:t>
            </a:r>
            <a:endParaRPr sz="850">
              <a:latin typeface="Courier New"/>
              <a:cs typeface="Courier New"/>
            </a:endParaRPr>
          </a:p>
          <a:p>
            <a:pPr marL="1846580" marR="46990" indent="-457200">
              <a:lnSpc>
                <a:spcPts val="2110"/>
              </a:lnSpc>
              <a:spcBef>
                <a:spcPts val="229"/>
              </a:spcBef>
            </a:pPr>
            <a:r>
              <a:rPr dirty="0" sz="850" spc="25">
                <a:latin typeface="Courier New"/>
                <a:cs typeface="Courier New"/>
              </a:rPr>
              <a:t>if(current time </a:t>
            </a:r>
            <a:r>
              <a:rPr dirty="0" sz="850" spc="20">
                <a:latin typeface="Courier New"/>
                <a:cs typeface="Courier New"/>
              </a:rPr>
              <a:t>+ </a:t>
            </a:r>
            <a:r>
              <a:rPr dirty="0" sz="850" spc="25">
                <a:latin typeface="Courier New"/>
                <a:cs typeface="Courier New"/>
              </a:rPr>
              <a:t>avg time for aptmnt. </a:t>
            </a:r>
            <a:r>
              <a:rPr dirty="0" sz="850" spc="10">
                <a:latin typeface="Courier New"/>
                <a:cs typeface="Courier New"/>
              </a:rPr>
              <a:t>z</a:t>
            </a:r>
            <a:r>
              <a:rPr dirty="0" baseline="-12820" sz="975" spc="15">
                <a:latin typeface="Courier New"/>
                <a:cs typeface="Courier New"/>
              </a:rPr>
              <a:t>i</a:t>
            </a:r>
            <a:r>
              <a:rPr dirty="0" baseline="-12820" sz="975" spc="22">
                <a:latin typeface="Courier New"/>
                <a:cs typeface="Courier New"/>
              </a:rPr>
              <a:t> </a:t>
            </a:r>
            <a:r>
              <a:rPr dirty="0" sz="850" spc="20">
                <a:latin typeface="Courier New"/>
                <a:cs typeface="Courier New"/>
              </a:rPr>
              <a:t>&gt; </a:t>
            </a:r>
            <a:r>
              <a:rPr dirty="0" sz="850" spc="25">
                <a:latin typeface="Courier New"/>
                <a:cs typeface="Courier New"/>
              </a:rPr>
              <a:t>end time for aptmnt.)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cant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be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completed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today,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mark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as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skipped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for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today</a:t>
            </a:r>
            <a:endParaRPr sz="850">
              <a:latin typeface="Courier New"/>
              <a:cs typeface="Courier New"/>
            </a:endParaRPr>
          </a:p>
          <a:p>
            <a:pPr marL="1389380">
              <a:lnSpc>
                <a:spcPct val="100000"/>
              </a:lnSpc>
              <a:spcBef>
                <a:spcPts val="820"/>
              </a:spcBef>
            </a:pPr>
            <a:r>
              <a:rPr dirty="0" sz="850" spc="25">
                <a:latin typeface="Courier New"/>
                <a:cs typeface="Courier New"/>
              </a:rPr>
              <a:t>else</a:t>
            </a:r>
            <a:endParaRPr sz="850">
              <a:latin typeface="Courier New"/>
              <a:cs typeface="Courier New"/>
            </a:endParaRPr>
          </a:p>
          <a:p>
            <a:pPr marL="1846580" marR="52705">
              <a:lnSpc>
                <a:spcPct val="204700"/>
              </a:lnSpc>
              <a:spcBef>
                <a:spcPts val="20"/>
              </a:spcBef>
            </a:pPr>
            <a:r>
              <a:rPr dirty="0" sz="850" spc="25">
                <a:latin typeface="Courier New"/>
                <a:cs typeface="Courier New"/>
              </a:rPr>
              <a:t>update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current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time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to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expected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time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at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end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of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appointment </a:t>
            </a:r>
            <a:r>
              <a:rPr dirty="0" sz="850" spc="-49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ans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0">
                <a:latin typeface="Courier New"/>
                <a:cs typeface="Courier New"/>
              </a:rPr>
              <a:t>=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min(ans,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BRASR(…,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ssf=exp.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end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time))</a:t>
            </a:r>
            <a:endParaRPr sz="850">
              <a:latin typeface="Courier New"/>
              <a:cs typeface="Courier New"/>
            </a:endParaRPr>
          </a:p>
          <a:p>
            <a:pPr marL="932180" marR="3418840" indent="-457200">
              <a:lnSpc>
                <a:spcPct val="204700"/>
              </a:lnSpc>
              <a:spcBef>
                <a:spcPts val="25"/>
              </a:spcBef>
            </a:pPr>
            <a:r>
              <a:rPr dirty="0" sz="850" spc="25">
                <a:latin typeface="Courier New"/>
                <a:cs typeface="Courier New"/>
              </a:rPr>
              <a:t>if(all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nodes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visited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in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loop) </a:t>
            </a:r>
            <a:r>
              <a:rPr dirty="0" sz="850" spc="-49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if(no nodes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skipped)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urier New"/>
              <a:cs typeface="Courier New"/>
            </a:endParaRPr>
          </a:p>
          <a:p>
            <a:pPr marL="1389380">
              <a:lnSpc>
                <a:spcPct val="100000"/>
              </a:lnSpc>
            </a:pPr>
            <a:r>
              <a:rPr dirty="0" sz="850" spc="25">
                <a:latin typeface="Courier New"/>
                <a:cs typeface="Courier New"/>
              </a:rPr>
              <a:t>return</a:t>
            </a:r>
            <a:r>
              <a:rPr dirty="0" sz="850" spc="-1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ans</a:t>
            </a:r>
            <a:endParaRPr sz="850">
              <a:latin typeface="Courier New"/>
              <a:cs typeface="Courier New"/>
            </a:endParaRPr>
          </a:p>
          <a:p>
            <a:pPr marL="932180" marR="1860550">
              <a:lnSpc>
                <a:spcPts val="2110"/>
              </a:lnSpc>
              <a:spcBef>
                <a:spcPts val="229"/>
              </a:spcBef>
              <a:tabLst>
                <a:tab pos="1620520" algn="l"/>
              </a:tabLst>
            </a:pPr>
            <a:r>
              <a:rPr dirty="0" sz="850" spc="25">
                <a:latin typeface="Courier New"/>
                <a:cs typeface="Courier New"/>
              </a:rPr>
              <a:t>vis_mask	</a:t>
            </a:r>
            <a:r>
              <a:rPr dirty="0" sz="850" spc="20">
                <a:latin typeface="Courier New"/>
                <a:cs typeface="Courier New"/>
              </a:rPr>
              <a:t>=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all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nodes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visited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and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not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skipped </a:t>
            </a:r>
            <a:r>
              <a:rPr dirty="0" sz="850" spc="-49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increment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day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by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1,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marking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for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next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day</a:t>
            </a:r>
            <a:endParaRPr sz="850">
              <a:latin typeface="Courier New"/>
              <a:cs typeface="Courier New"/>
            </a:endParaRPr>
          </a:p>
          <a:p>
            <a:pPr marL="932180">
              <a:lnSpc>
                <a:spcPct val="100000"/>
              </a:lnSpc>
              <a:spcBef>
                <a:spcPts val="819"/>
              </a:spcBef>
            </a:pPr>
            <a:r>
              <a:rPr dirty="0" sz="850" spc="25">
                <a:latin typeface="Courier New"/>
                <a:cs typeface="Courier New"/>
              </a:rPr>
              <a:t>ans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0">
                <a:latin typeface="Courier New"/>
                <a:cs typeface="Courier New"/>
              </a:rPr>
              <a:t>=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BRASR(…,pos=0,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ssf=0,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total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time,</a:t>
            </a:r>
            <a:r>
              <a:rPr dirty="0" sz="850" spc="45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day+1)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5"/>
              </a:spcBef>
            </a:pPr>
            <a:r>
              <a:rPr dirty="0" sz="850" spc="25">
                <a:latin typeface="Courier New"/>
                <a:cs typeface="Courier New"/>
              </a:rPr>
              <a:t>int</a:t>
            </a:r>
            <a:r>
              <a:rPr dirty="0" sz="850" spc="-1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main()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urier New"/>
              <a:cs typeface="Courier New"/>
            </a:endParaRPr>
          </a:p>
          <a:p>
            <a:pPr marL="474980">
              <a:lnSpc>
                <a:spcPct val="100000"/>
              </a:lnSpc>
            </a:pPr>
            <a:r>
              <a:rPr dirty="0" sz="850" spc="25">
                <a:latin typeface="Courier New"/>
                <a:cs typeface="Courier New"/>
              </a:rPr>
              <a:t>return</a:t>
            </a:r>
            <a:r>
              <a:rPr dirty="0" sz="850" spc="4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BRASR(1,0,0,0,0,0);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9345" y="2558453"/>
            <a:ext cx="139700" cy="1397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0106" y="2902877"/>
            <a:ext cx="139700" cy="1397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9206" y="3247301"/>
            <a:ext cx="139700" cy="1397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1486" y="3430180"/>
            <a:ext cx="139700" cy="139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7054" y="3613061"/>
            <a:ext cx="139700" cy="139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6102" y="3798989"/>
            <a:ext cx="139700" cy="139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1436" y="3981868"/>
            <a:ext cx="139700" cy="1397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1425" y="4164749"/>
            <a:ext cx="139700" cy="1397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7348" y="4347629"/>
            <a:ext cx="139700" cy="1397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40905" y="786041"/>
            <a:ext cx="5865495" cy="887095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487680" marR="413384">
              <a:lnSpc>
                <a:spcPct val="104800"/>
              </a:lnSpc>
              <a:spcBef>
                <a:spcPts val="70"/>
              </a:spcBef>
            </a:pPr>
            <a:r>
              <a:rPr dirty="0" sz="1050" spc="25">
                <a:latin typeface="Times New Roman"/>
                <a:cs typeface="Times New Roman"/>
              </a:rPr>
              <a:t>EXL </a:t>
            </a:r>
            <a:r>
              <a:rPr dirty="0" sz="1050" spc="20">
                <a:latin typeface="Times New Roman"/>
                <a:cs typeface="Times New Roman"/>
              </a:rPr>
              <a:t>Hackathon- </a:t>
            </a:r>
            <a:r>
              <a:rPr dirty="0" sz="1050" spc="15">
                <a:latin typeface="Times New Roman"/>
                <a:cs typeface="Times New Roman"/>
              </a:rPr>
              <a:t>building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solutions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for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larger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challenges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faced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by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insurance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companies; 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solutions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that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fulfill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the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needs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of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consumers;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solutions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that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improve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customer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experience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1050" spc="20" b="1">
                <a:latin typeface="Times New Roman"/>
                <a:cs typeface="Times New Roman"/>
              </a:rPr>
              <a:t>Theme-</a:t>
            </a:r>
            <a:r>
              <a:rPr dirty="0" sz="1050" spc="15" b="1">
                <a:latin typeface="Times New Roman"/>
                <a:cs typeface="Times New Roman"/>
              </a:rPr>
              <a:t> </a:t>
            </a:r>
            <a:r>
              <a:rPr dirty="0" sz="1050" spc="20" b="1">
                <a:latin typeface="Times New Roman"/>
                <a:cs typeface="Times New Roman"/>
              </a:rPr>
              <a:t>Create</a:t>
            </a:r>
            <a:r>
              <a:rPr dirty="0" sz="1050" spc="25" b="1">
                <a:latin typeface="Times New Roman"/>
                <a:cs typeface="Times New Roman"/>
              </a:rPr>
              <a:t> </a:t>
            </a:r>
            <a:r>
              <a:rPr dirty="0" sz="1050" spc="15" b="1">
                <a:latin typeface="Times New Roman"/>
                <a:cs typeface="Times New Roman"/>
              </a:rPr>
              <a:t>a</a:t>
            </a:r>
            <a:r>
              <a:rPr dirty="0" sz="1050" spc="25" b="1">
                <a:latin typeface="Times New Roman"/>
                <a:cs typeface="Times New Roman"/>
              </a:rPr>
              <a:t> </a:t>
            </a:r>
            <a:r>
              <a:rPr dirty="0" sz="1050" spc="15" b="1">
                <a:latin typeface="Times New Roman"/>
                <a:cs typeface="Times New Roman"/>
              </a:rPr>
              <a:t>solution</a:t>
            </a:r>
            <a:r>
              <a:rPr dirty="0" sz="1050" spc="25" b="1">
                <a:latin typeface="Times New Roman"/>
                <a:cs typeface="Times New Roman"/>
              </a:rPr>
              <a:t> </a:t>
            </a:r>
            <a:r>
              <a:rPr dirty="0" sz="1050" spc="15" b="1">
                <a:latin typeface="Times New Roman"/>
                <a:cs typeface="Times New Roman"/>
              </a:rPr>
              <a:t>for</a:t>
            </a:r>
            <a:r>
              <a:rPr dirty="0" sz="1050" spc="25" b="1">
                <a:latin typeface="Times New Roman"/>
                <a:cs typeface="Times New Roman"/>
              </a:rPr>
              <a:t> </a:t>
            </a:r>
            <a:r>
              <a:rPr dirty="0" sz="1050" spc="20" b="1">
                <a:latin typeface="Times New Roman"/>
                <a:cs typeface="Times New Roman"/>
              </a:rPr>
              <a:t>Appointment</a:t>
            </a:r>
            <a:r>
              <a:rPr dirty="0" sz="1050" spc="15" b="1">
                <a:latin typeface="Times New Roman"/>
                <a:cs typeface="Times New Roman"/>
              </a:rPr>
              <a:t> </a:t>
            </a:r>
            <a:r>
              <a:rPr dirty="0" sz="1050" spc="20" b="1">
                <a:latin typeface="Times New Roman"/>
                <a:cs typeface="Times New Roman"/>
              </a:rPr>
              <a:t>Scheduling</a:t>
            </a:r>
            <a:r>
              <a:rPr dirty="0" sz="1050" spc="25" b="1">
                <a:latin typeface="Times New Roman"/>
                <a:cs typeface="Times New Roman"/>
              </a:rPr>
              <a:t> </a:t>
            </a:r>
            <a:r>
              <a:rPr dirty="0" sz="1050" spc="20" b="1">
                <a:latin typeface="Times New Roman"/>
                <a:cs typeface="Times New Roman"/>
              </a:rPr>
              <a:t>and</a:t>
            </a:r>
            <a:r>
              <a:rPr dirty="0" sz="1050" spc="25" b="1">
                <a:latin typeface="Times New Roman"/>
                <a:cs typeface="Times New Roman"/>
              </a:rPr>
              <a:t> </a:t>
            </a:r>
            <a:r>
              <a:rPr dirty="0" sz="1050" spc="20" b="1">
                <a:latin typeface="Times New Roman"/>
                <a:cs typeface="Times New Roman"/>
              </a:rPr>
              <a:t>Routing</a:t>
            </a:r>
            <a:endParaRPr sz="1050">
              <a:latin typeface="Times New Roman"/>
              <a:cs typeface="Times New Roman"/>
            </a:endParaRPr>
          </a:p>
          <a:p>
            <a:pPr marL="12700" marR="138430">
              <a:lnSpc>
                <a:spcPct val="106700"/>
              </a:lnSpc>
              <a:spcBef>
                <a:spcPts val="985"/>
              </a:spcBef>
            </a:pPr>
            <a:r>
              <a:rPr dirty="0" sz="1050" spc="20">
                <a:latin typeface="Times New Roman"/>
                <a:cs typeface="Times New Roman"/>
              </a:rPr>
              <a:t>Appointment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scheduling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and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routing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solution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helps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in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reducing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manual,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time-taking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processes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such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as </a:t>
            </a:r>
            <a:r>
              <a:rPr dirty="0" sz="1050" spc="-24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maintaining data. security, </a:t>
            </a:r>
            <a:r>
              <a:rPr dirty="0" sz="1050" spc="10">
                <a:latin typeface="Times New Roman"/>
                <a:cs typeface="Times New Roman"/>
              </a:rPr>
              <a:t>etc.</a:t>
            </a:r>
            <a:endParaRPr sz="1050">
              <a:latin typeface="Times New Roman"/>
              <a:cs typeface="Times New Roman"/>
            </a:endParaRPr>
          </a:p>
          <a:p>
            <a:pPr marL="12700" marR="146685">
              <a:lnSpc>
                <a:spcPct val="104800"/>
              </a:lnSpc>
              <a:spcBef>
                <a:spcPts val="1005"/>
              </a:spcBef>
            </a:pPr>
            <a:r>
              <a:rPr dirty="0" sz="1050" spc="15">
                <a:latin typeface="Times New Roman"/>
                <a:cs typeface="Times New Roman"/>
              </a:rPr>
              <a:t>This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solution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helps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in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tracking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locations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and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addresses.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It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has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been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integrated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successfully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with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online </a:t>
            </a:r>
            <a:r>
              <a:rPr dirty="0" sz="1050" spc="-25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maps</a:t>
            </a:r>
            <a:r>
              <a:rPr dirty="0" sz="1050" spc="1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to</a:t>
            </a:r>
            <a:r>
              <a:rPr dirty="0" sz="1050" spc="20">
                <a:latin typeface="Times New Roman"/>
                <a:cs typeface="Times New Roman"/>
              </a:rPr>
              <a:t> improve </a:t>
            </a:r>
            <a:r>
              <a:rPr dirty="0" sz="1050" spc="15">
                <a:latin typeface="Times New Roman"/>
                <a:cs typeface="Times New Roman"/>
              </a:rPr>
              <a:t>efficiency, which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is</a:t>
            </a:r>
            <a:r>
              <a:rPr dirty="0" sz="1050" spc="15">
                <a:latin typeface="Times New Roman"/>
                <a:cs typeface="Times New Roman"/>
              </a:rPr>
              <a:t> not possible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in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a</a:t>
            </a:r>
            <a:r>
              <a:rPr dirty="0" sz="1050" spc="20">
                <a:latin typeface="Times New Roman"/>
                <a:cs typeface="Times New Roman"/>
              </a:rPr>
              <a:t> manual</a:t>
            </a:r>
            <a:r>
              <a:rPr dirty="0" sz="1050" spc="15">
                <a:latin typeface="Times New Roman"/>
                <a:cs typeface="Times New Roman"/>
              </a:rPr>
              <a:t> offline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process.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SzPct val="95000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25" b="1">
                <a:solidFill>
                  <a:srgbClr val="46535E"/>
                </a:solidFill>
                <a:latin typeface="Arial"/>
                <a:cs typeface="Arial"/>
              </a:rPr>
              <a:t>Minimum</a:t>
            </a:r>
            <a:r>
              <a:rPr dirty="0" sz="1000" spc="5" b="1">
                <a:solidFill>
                  <a:srgbClr val="46535E"/>
                </a:solidFill>
                <a:latin typeface="Arial"/>
                <a:cs typeface="Arial"/>
              </a:rPr>
              <a:t> </a:t>
            </a:r>
            <a:r>
              <a:rPr dirty="0" sz="1000" spc="15" b="1">
                <a:solidFill>
                  <a:srgbClr val="46535E"/>
                </a:solidFill>
                <a:latin typeface="Arial"/>
                <a:cs typeface="Arial"/>
              </a:rPr>
              <a:t>task</a:t>
            </a:r>
            <a:r>
              <a:rPr dirty="0" sz="1000" spc="10" b="1">
                <a:solidFill>
                  <a:srgbClr val="46535E"/>
                </a:solidFill>
                <a:latin typeface="Arial"/>
                <a:cs typeface="Arial"/>
              </a:rPr>
              <a:t> </a:t>
            </a:r>
            <a:r>
              <a:rPr dirty="0" sz="1000" spc="30" b="1">
                <a:solidFill>
                  <a:srgbClr val="46535E"/>
                </a:solidFill>
                <a:latin typeface="Arial"/>
                <a:cs typeface="Arial"/>
              </a:rPr>
              <a:t>DONE</a:t>
            </a:r>
            <a:r>
              <a:rPr dirty="0" sz="1000" spc="10" b="1">
                <a:solidFill>
                  <a:srgbClr val="46535E"/>
                </a:solidFill>
                <a:latin typeface="Arial"/>
                <a:cs typeface="Arial"/>
              </a:rPr>
              <a:t> </a:t>
            </a:r>
            <a:r>
              <a:rPr dirty="0" sz="1050" spc="30">
                <a:latin typeface="Segoe UI Symbol"/>
                <a:cs typeface="Segoe UI Symbol"/>
              </a:rPr>
              <a:t>✅</a:t>
            </a:r>
            <a:endParaRPr sz="1050">
              <a:latin typeface="Segoe UI Symbol"/>
              <a:cs typeface="Segoe UI Symbol"/>
            </a:endParaRPr>
          </a:p>
          <a:p>
            <a:pPr lvl="1" marL="927100" marR="89535" indent="-228600">
              <a:lnSpc>
                <a:spcPct val="107800"/>
              </a:lnSpc>
              <a:spcBef>
                <a:spcPts val="65"/>
              </a:spcBef>
              <a:buSzPct val="95000"/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Build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a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restful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API </a:t>
            </a:r>
            <a:r>
              <a:rPr dirty="0" sz="1000" spc="10">
                <a:solidFill>
                  <a:srgbClr val="46535E"/>
                </a:solidFill>
                <a:latin typeface="Arial MT"/>
                <a:cs typeface="Arial MT"/>
              </a:rPr>
              <a:t>to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schedule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and</a:t>
            </a:r>
            <a:r>
              <a:rPr dirty="0" sz="1000" spc="3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confirm</a:t>
            </a:r>
            <a:r>
              <a:rPr dirty="0" sz="1000" spc="3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appointments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based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on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the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description </a:t>
            </a:r>
            <a:r>
              <a:rPr dirty="0" sz="1000" spc="-26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mentioned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30">
                <a:solidFill>
                  <a:srgbClr val="46535E"/>
                </a:solidFill>
                <a:latin typeface="Arial MT"/>
                <a:cs typeface="Arial MT"/>
              </a:rPr>
              <a:t>DONE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50" spc="30">
                <a:latin typeface="Segoe UI Symbol"/>
                <a:cs typeface="Segoe UI Symbol"/>
              </a:rPr>
              <a:t>✅</a:t>
            </a:r>
            <a:endParaRPr sz="1050">
              <a:latin typeface="Segoe UI Symbol"/>
              <a:cs typeface="Segoe UI Symbol"/>
            </a:endParaRPr>
          </a:p>
          <a:p>
            <a:pPr lvl="1" marL="927100" marR="365125" indent="-228600">
              <a:lnSpc>
                <a:spcPct val="107800"/>
              </a:lnSpc>
              <a:spcBef>
                <a:spcPts val="65"/>
              </a:spcBef>
              <a:buSzPct val="95000"/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An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interface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to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clearly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see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the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agenda/calendar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 for the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day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with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the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drive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time </a:t>
            </a:r>
            <a:r>
              <a:rPr dirty="0" sz="1000" spc="-26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between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appointments </a:t>
            </a:r>
            <a:r>
              <a:rPr dirty="0" sz="1000" spc="30">
                <a:solidFill>
                  <a:srgbClr val="46535E"/>
                </a:solidFill>
                <a:latin typeface="Arial MT"/>
                <a:cs typeface="Arial MT"/>
              </a:rPr>
              <a:t>DONE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50" spc="30">
                <a:latin typeface="Segoe UI Symbol"/>
                <a:cs typeface="Segoe UI Symbol"/>
              </a:rPr>
              <a:t>✅</a:t>
            </a:r>
            <a:endParaRPr sz="1050">
              <a:latin typeface="Segoe UI Symbol"/>
              <a:cs typeface="Segoe UI Symbol"/>
            </a:endParaRPr>
          </a:p>
          <a:p>
            <a:pPr lvl="1" marL="927100" indent="-228600">
              <a:lnSpc>
                <a:spcPct val="100000"/>
              </a:lnSpc>
              <a:spcBef>
                <a:spcPts val="180"/>
              </a:spcBef>
              <a:buSzPct val="95000"/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Integration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with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Outlook/Teams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calendar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30">
                <a:solidFill>
                  <a:srgbClr val="46535E"/>
                </a:solidFill>
                <a:latin typeface="Arial MT"/>
                <a:cs typeface="Arial MT"/>
              </a:rPr>
              <a:t>DONE </a:t>
            </a:r>
            <a:r>
              <a:rPr dirty="0" sz="1050" spc="30">
                <a:latin typeface="Segoe UI Symbol"/>
                <a:cs typeface="Segoe UI Symbol"/>
              </a:rPr>
              <a:t>✅</a:t>
            </a:r>
            <a:endParaRPr sz="1050">
              <a:latin typeface="Segoe UI Symbol"/>
              <a:cs typeface="Segoe UI Symbol"/>
            </a:endParaRPr>
          </a:p>
          <a:p>
            <a:pPr marL="469900" indent="-228600">
              <a:lnSpc>
                <a:spcPct val="100000"/>
              </a:lnSpc>
              <a:spcBef>
                <a:spcPts val="180"/>
              </a:spcBef>
              <a:buSzPct val="95000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20" b="1">
                <a:solidFill>
                  <a:srgbClr val="46535E"/>
                </a:solidFill>
                <a:latin typeface="Arial"/>
                <a:cs typeface="Arial"/>
              </a:rPr>
              <a:t>Intermediate</a:t>
            </a:r>
            <a:r>
              <a:rPr dirty="0" sz="1000" spc="5" b="1">
                <a:solidFill>
                  <a:srgbClr val="46535E"/>
                </a:solidFill>
                <a:latin typeface="Arial"/>
                <a:cs typeface="Arial"/>
              </a:rPr>
              <a:t> </a:t>
            </a:r>
            <a:r>
              <a:rPr dirty="0" sz="1000" spc="15" b="1">
                <a:solidFill>
                  <a:srgbClr val="46535E"/>
                </a:solidFill>
                <a:latin typeface="Arial"/>
                <a:cs typeface="Arial"/>
              </a:rPr>
              <a:t>task</a:t>
            </a:r>
            <a:r>
              <a:rPr dirty="0" sz="1000" spc="10" b="1">
                <a:solidFill>
                  <a:srgbClr val="46535E"/>
                </a:solidFill>
                <a:latin typeface="Arial"/>
                <a:cs typeface="Arial"/>
              </a:rPr>
              <a:t> </a:t>
            </a:r>
            <a:r>
              <a:rPr dirty="0" sz="1000" spc="30" b="1">
                <a:solidFill>
                  <a:srgbClr val="46535E"/>
                </a:solidFill>
                <a:latin typeface="Arial"/>
                <a:cs typeface="Arial"/>
              </a:rPr>
              <a:t>DONE</a:t>
            </a:r>
            <a:r>
              <a:rPr dirty="0" sz="1000" spc="10" b="1">
                <a:solidFill>
                  <a:srgbClr val="46535E"/>
                </a:solidFill>
                <a:latin typeface="Arial"/>
                <a:cs typeface="Arial"/>
              </a:rPr>
              <a:t> </a:t>
            </a:r>
            <a:r>
              <a:rPr dirty="0" sz="1050" spc="30">
                <a:latin typeface="Segoe UI Symbol"/>
                <a:cs typeface="Segoe UI Symbol"/>
              </a:rPr>
              <a:t>✅</a:t>
            </a:r>
            <a:endParaRPr sz="1050">
              <a:latin typeface="Segoe UI Symbol"/>
              <a:cs typeface="Segoe UI Symbol"/>
            </a:endParaRPr>
          </a:p>
          <a:p>
            <a:pPr lvl="1" marL="927100" indent="-228600">
              <a:lnSpc>
                <a:spcPct val="100000"/>
              </a:lnSpc>
              <a:spcBef>
                <a:spcPts val="204"/>
              </a:spcBef>
              <a:buSzPct val="95000"/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Create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a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smart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solution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rearranging</a:t>
            </a:r>
            <a:r>
              <a:rPr dirty="0" sz="1000" spc="3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the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appointments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to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reduce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drive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time</a:t>
            </a:r>
            <a:r>
              <a:rPr dirty="0" sz="1000" spc="30">
                <a:solidFill>
                  <a:srgbClr val="46535E"/>
                </a:solidFill>
                <a:latin typeface="Arial MT"/>
                <a:cs typeface="Arial MT"/>
              </a:rPr>
              <a:t> DONE</a:t>
            </a:r>
            <a:r>
              <a:rPr dirty="0" sz="1050" spc="30">
                <a:latin typeface="Segoe UI Symbol"/>
                <a:cs typeface="Segoe UI Symbol"/>
              </a:rPr>
              <a:t>✅</a:t>
            </a:r>
            <a:endParaRPr sz="1050">
              <a:latin typeface="Segoe UI Symbol"/>
              <a:cs typeface="Segoe UI Symbol"/>
            </a:endParaRPr>
          </a:p>
          <a:p>
            <a:pPr marL="469900" indent="-228600">
              <a:lnSpc>
                <a:spcPct val="100000"/>
              </a:lnSpc>
              <a:spcBef>
                <a:spcPts val="180"/>
              </a:spcBef>
              <a:buSzPct val="95000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25" b="1">
                <a:solidFill>
                  <a:srgbClr val="46535E"/>
                </a:solidFill>
                <a:latin typeface="Arial"/>
                <a:cs typeface="Arial"/>
              </a:rPr>
              <a:t>Advanced</a:t>
            </a:r>
            <a:r>
              <a:rPr dirty="0" sz="1000" b="1">
                <a:solidFill>
                  <a:srgbClr val="46535E"/>
                </a:solidFill>
                <a:latin typeface="Arial"/>
                <a:cs typeface="Arial"/>
              </a:rPr>
              <a:t> </a:t>
            </a:r>
            <a:r>
              <a:rPr dirty="0" sz="1000" spc="20" b="1">
                <a:solidFill>
                  <a:srgbClr val="46535E"/>
                </a:solidFill>
                <a:latin typeface="Arial"/>
                <a:cs typeface="Arial"/>
              </a:rPr>
              <a:t>task</a:t>
            </a:r>
            <a:r>
              <a:rPr dirty="0" sz="1000" spc="5" b="1">
                <a:solidFill>
                  <a:srgbClr val="46535E"/>
                </a:solidFill>
                <a:latin typeface="Arial"/>
                <a:cs typeface="Arial"/>
              </a:rPr>
              <a:t> </a:t>
            </a:r>
            <a:r>
              <a:rPr dirty="0" sz="1000" spc="30" b="1">
                <a:solidFill>
                  <a:srgbClr val="46535E"/>
                </a:solidFill>
                <a:latin typeface="Arial"/>
                <a:cs typeface="Arial"/>
              </a:rPr>
              <a:t>DONE</a:t>
            </a:r>
            <a:r>
              <a:rPr dirty="0" sz="1000" spc="10" b="1">
                <a:solidFill>
                  <a:srgbClr val="46535E"/>
                </a:solidFill>
                <a:latin typeface="Arial"/>
                <a:cs typeface="Arial"/>
              </a:rPr>
              <a:t> </a:t>
            </a:r>
            <a:r>
              <a:rPr dirty="0" sz="1050" spc="30">
                <a:latin typeface="Segoe UI Symbol"/>
                <a:cs typeface="Segoe UI Symbol"/>
              </a:rPr>
              <a:t>✅</a:t>
            </a:r>
            <a:endParaRPr sz="1050">
              <a:latin typeface="Segoe UI Symbol"/>
              <a:cs typeface="Segoe UI Symbol"/>
            </a:endParaRPr>
          </a:p>
          <a:p>
            <a:pPr lvl="1" marL="927100" indent="-228600">
              <a:lnSpc>
                <a:spcPct val="100000"/>
              </a:lnSpc>
              <a:spcBef>
                <a:spcPts val="180"/>
              </a:spcBef>
              <a:buSzPct val="95000"/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Integration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with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Teams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or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Outlook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to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reflect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the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agenda </a:t>
            </a:r>
            <a:r>
              <a:rPr dirty="0" sz="1000" spc="30">
                <a:solidFill>
                  <a:srgbClr val="46535E"/>
                </a:solidFill>
                <a:latin typeface="Arial MT"/>
                <a:cs typeface="Arial MT"/>
              </a:rPr>
              <a:t>DONE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50" spc="30">
                <a:latin typeface="Segoe UI Symbol"/>
                <a:cs typeface="Segoe UI Symbol"/>
              </a:rPr>
              <a:t>✅</a:t>
            </a:r>
            <a:endParaRPr sz="1050">
              <a:latin typeface="Segoe UI Symbol"/>
              <a:cs typeface="Segoe UI Symbol"/>
            </a:endParaRPr>
          </a:p>
          <a:p>
            <a:pPr marL="469900" indent="-228600">
              <a:lnSpc>
                <a:spcPct val="100000"/>
              </a:lnSpc>
              <a:spcBef>
                <a:spcPts val="180"/>
              </a:spcBef>
              <a:buSzPct val="95000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25" b="1">
                <a:solidFill>
                  <a:srgbClr val="46535E"/>
                </a:solidFill>
                <a:latin typeface="Arial"/>
                <a:cs typeface="Arial"/>
              </a:rPr>
              <a:t>EXTRA</a:t>
            </a:r>
            <a:r>
              <a:rPr dirty="0" sz="1000" spc="15" b="1">
                <a:solidFill>
                  <a:srgbClr val="46535E"/>
                </a:solidFill>
                <a:latin typeface="Arial"/>
                <a:cs typeface="Arial"/>
              </a:rPr>
              <a:t> </a:t>
            </a:r>
            <a:r>
              <a:rPr dirty="0" sz="1000" spc="25" b="1">
                <a:solidFill>
                  <a:srgbClr val="46535E"/>
                </a:solidFill>
                <a:latin typeface="Arial"/>
                <a:cs typeface="Arial"/>
              </a:rPr>
              <a:t>CREATIVE</a:t>
            </a:r>
            <a:r>
              <a:rPr dirty="0" sz="1000" spc="20" b="1">
                <a:solidFill>
                  <a:srgbClr val="46535E"/>
                </a:solidFill>
                <a:latin typeface="Arial"/>
                <a:cs typeface="Arial"/>
              </a:rPr>
              <a:t> </a:t>
            </a:r>
            <a:r>
              <a:rPr dirty="0" sz="1000" spc="15" b="1">
                <a:solidFill>
                  <a:srgbClr val="46535E"/>
                </a:solidFill>
                <a:latin typeface="Arial"/>
                <a:cs typeface="Arial"/>
              </a:rPr>
              <a:t>task </a:t>
            </a:r>
            <a:r>
              <a:rPr dirty="0" sz="1000" spc="30" b="1">
                <a:solidFill>
                  <a:srgbClr val="46535E"/>
                </a:solidFill>
                <a:latin typeface="Arial"/>
                <a:cs typeface="Arial"/>
              </a:rPr>
              <a:t>DONE</a:t>
            </a:r>
            <a:r>
              <a:rPr dirty="0" sz="1000" spc="15" b="1">
                <a:solidFill>
                  <a:srgbClr val="46535E"/>
                </a:solidFill>
                <a:latin typeface="Arial"/>
                <a:cs typeface="Arial"/>
              </a:rPr>
              <a:t> </a:t>
            </a:r>
            <a:r>
              <a:rPr dirty="0" sz="1050" spc="30">
                <a:latin typeface="Segoe UI Symbol"/>
                <a:cs typeface="Segoe UI Symbol"/>
              </a:rPr>
              <a:t>✅</a:t>
            </a:r>
            <a:endParaRPr sz="1050">
              <a:latin typeface="Segoe UI Symbol"/>
              <a:cs typeface="Segoe UI Symbol"/>
            </a:endParaRPr>
          </a:p>
          <a:p>
            <a:pPr lvl="1" marL="927100" indent="-228600">
              <a:lnSpc>
                <a:spcPct val="100000"/>
              </a:lnSpc>
              <a:spcBef>
                <a:spcPts val="130"/>
              </a:spcBef>
              <a:buSzPct val="95000"/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Can be integrated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with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ANY</a:t>
            </a:r>
            <a:r>
              <a:rPr dirty="0" sz="1000" spc="3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calendar (Outlook, 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Teams,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Google,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Yahoo,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Apple,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 etc)</a:t>
            </a:r>
            <a:endParaRPr sz="1000">
              <a:latin typeface="Arial MT"/>
              <a:cs typeface="Arial MT"/>
            </a:endParaRPr>
          </a:p>
          <a:p>
            <a:pPr lvl="1" marL="927100" indent="-228600">
              <a:lnSpc>
                <a:spcPct val="100000"/>
              </a:lnSpc>
              <a:spcBef>
                <a:spcPts val="75"/>
              </a:spcBef>
              <a:buSzPct val="95000"/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Average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appointment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 time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can be customised </a:t>
            </a:r>
            <a:r>
              <a:rPr dirty="0" sz="1000" spc="10">
                <a:solidFill>
                  <a:srgbClr val="46535E"/>
                </a:solidFill>
                <a:latin typeface="Arial MT"/>
                <a:cs typeface="Arial MT"/>
              </a:rPr>
              <a:t>for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ALL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locations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individually</a:t>
            </a:r>
            <a:endParaRPr sz="1000">
              <a:latin typeface="Arial MT"/>
              <a:cs typeface="Arial MT"/>
            </a:endParaRPr>
          </a:p>
          <a:p>
            <a:pPr lvl="1" marL="927100" indent="-228600">
              <a:lnSpc>
                <a:spcPct val="100000"/>
              </a:lnSpc>
              <a:spcBef>
                <a:spcPts val="45"/>
              </a:spcBef>
              <a:buSzPct val="95000"/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Stateless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deAuth approach </a:t>
            </a:r>
            <a:r>
              <a:rPr dirty="0" sz="1000" spc="10">
                <a:solidFill>
                  <a:srgbClr val="46535E"/>
                </a:solidFill>
                <a:latin typeface="Arial MT"/>
                <a:cs typeface="Arial MT"/>
              </a:rPr>
              <a:t>for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 null security, privacy-first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approach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o"/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050" spc="20" b="1">
                <a:latin typeface="Times New Roman"/>
                <a:cs typeface="Times New Roman"/>
              </a:rPr>
              <a:t>Tech</a:t>
            </a:r>
            <a:r>
              <a:rPr dirty="0" sz="1050" spc="-25" b="1">
                <a:latin typeface="Times New Roman"/>
                <a:cs typeface="Times New Roman"/>
              </a:rPr>
              <a:t> </a:t>
            </a:r>
            <a:r>
              <a:rPr dirty="0" sz="1050" spc="20" b="1">
                <a:latin typeface="Times New Roman"/>
                <a:cs typeface="Times New Roman"/>
              </a:rPr>
              <a:t>Stack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50" spc="25">
                <a:latin typeface="Times New Roman"/>
                <a:cs typeface="Times New Roman"/>
              </a:rPr>
              <a:t>REST</a:t>
            </a:r>
            <a:r>
              <a:rPr dirty="0" sz="1050" spc="-2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API</a:t>
            </a:r>
            <a:endParaRPr sz="10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50" spc="20">
                <a:latin typeface="Times New Roman"/>
                <a:cs typeface="Times New Roman"/>
              </a:rPr>
              <a:t>Frontend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Framework</a:t>
            </a:r>
            <a:endParaRPr sz="10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50" spc="20">
                <a:latin typeface="Times New Roman"/>
                <a:cs typeface="Times New Roman"/>
              </a:rPr>
              <a:t>Custom-built</a:t>
            </a:r>
            <a:r>
              <a:rPr dirty="0" sz="1050" spc="1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scheduling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and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routing</a:t>
            </a:r>
            <a:r>
              <a:rPr dirty="0" sz="1050" spc="20">
                <a:latin typeface="Times New Roman"/>
                <a:cs typeface="Times New Roman"/>
              </a:rPr>
              <a:t> algorithm</a:t>
            </a:r>
            <a:endParaRPr sz="1050">
              <a:latin typeface="Times New Roman"/>
              <a:cs typeface="Times New Roman"/>
            </a:endParaRPr>
          </a:p>
          <a:p>
            <a:pPr lvl="1" marL="927100" indent="-228600">
              <a:lnSpc>
                <a:spcPct val="100000"/>
              </a:lnSpc>
              <a:spcBef>
                <a:spcPts val="85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50" spc="15">
                <a:latin typeface="Times New Roman"/>
                <a:cs typeface="Times New Roman"/>
              </a:rPr>
              <a:t>Uses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a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32-bit</a:t>
            </a:r>
            <a:r>
              <a:rPr dirty="0" sz="1050" spc="20">
                <a:latin typeface="Times New Roman"/>
                <a:cs typeface="Times New Roman"/>
              </a:rPr>
              <a:t> Bitmasking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Recursive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approach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using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an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NP-hard </a:t>
            </a:r>
            <a:r>
              <a:rPr dirty="0" sz="1050" spc="15">
                <a:latin typeface="Times New Roman"/>
                <a:cs typeface="Times New Roman"/>
              </a:rPr>
              <a:t>solution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framework</a:t>
            </a:r>
            <a:endParaRPr sz="1050">
              <a:latin typeface="Times New Roman"/>
              <a:cs typeface="Times New Roman"/>
            </a:endParaRPr>
          </a:p>
          <a:p>
            <a:pPr lvl="1" marL="927100" indent="-228600">
              <a:lnSpc>
                <a:spcPct val="100000"/>
              </a:lnSpc>
              <a:spcBef>
                <a:spcPts val="60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50" spc="15">
                <a:latin typeface="Times New Roman"/>
                <a:cs typeface="Times New Roman"/>
              </a:rPr>
              <a:t>Recursively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finds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the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shortest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path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w.r.t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time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with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given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constraints</a:t>
            </a:r>
            <a:endParaRPr sz="1050">
              <a:latin typeface="Times New Roman"/>
              <a:cs typeface="Times New Roman"/>
            </a:endParaRPr>
          </a:p>
          <a:p>
            <a:pPr lvl="1" marL="927100" indent="-228600">
              <a:lnSpc>
                <a:spcPct val="100000"/>
              </a:lnSpc>
              <a:spcBef>
                <a:spcPts val="85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50" spc="15">
                <a:latin typeface="Times New Roman"/>
                <a:cs typeface="Times New Roman"/>
              </a:rPr>
              <a:t>Uses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graph-algorithmic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approach</a:t>
            </a:r>
            <a:endParaRPr sz="1050">
              <a:latin typeface="Times New Roman"/>
              <a:cs typeface="Times New Roman"/>
            </a:endParaRPr>
          </a:p>
          <a:p>
            <a:pPr lvl="1" marL="927100" indent="-228600">
              <a:lnSpc>
                <a:spcPct val="100000"/>
              </a:lnSpc>
              <a:spcBef>
                <a:spcPts val="60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50" spc="15">
                <a:latin typeface="Times New Roman"/>
                <a:cs typeface="Times New Roman"/>
              </a:rPr>
              <a:t>Uses</a:t>
            </a:r>
            <a:r>
              <a:rPr dirty="0" sz="1050" spc="20">
                <a:latin typeface="Times New Roman"/>
                <a:cs typeface="Times New Roman"/>
              </a:rPr>
              <a:t> bitmasking </a:t>
            </a:r>
            <a:r>
              <a:rPr dirty="0" sz="1050" spc="10">
                <a:latin typeface="Times New Roman"/>
                <a:cs typeface="Times New Roman"/>
              </a:rPr>
              <a:t>to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store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mid-execution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state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of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algorithm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050" spc="15" b="1">
                <a:latin typeface="Calibri"/>
                <a:cs typeface="Calibri"/>
              </a:rPr>
              <a:t>Outlook, </a:t>
            </a:r>
            <a:r>
              <a:rPr dirty="0" sz="1050" spc="20" b="1">
                <a:latin typeface="Calibri"/>
                <a:cs typeface="Calibri"/>
              </a:rPr>
              <a:t>Teams, and </a:t>
            </a:r>
            <a:r>
              <a:rPr dirty="0" sz="1050" spc="10" b="1">
                <a:latin typeface="Calibri"/>
                <a:cs typeface="Calibri"/>
              </a:rPr>
              <a:t>all</a:t>
            </a:r>
            <a:r>
              <a:rPr dirty="0" sz="1050" spc="20" b="1">
                <a:latin typeface="Calibri"/>
                <a:cs typeface="Calibri"/>
              </a:rPr>
              <a:t> </a:t>
            </a:r>
            <a:r>
              <a:rPr dirty="0" sz="1050" spc="15" b="1">
                <a:latin typeface="Calibri"/>
                <a:cs typeface="Calibri"/>
              </a:rPr>
              <a:t>calendars integration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1050" spc="15">
                <a:latin typeface="Calibri"/>
                <a:cs typeface="Calibri"/>
              </a:rPr>
              <a:t>ICS-based</a:t>
            </a:r>
            <a:r>
              <a:rPr dirty="0" sz="1050" spc="20">
                <a:latin typeface="Calibri"/>
                <a:cs typeface="Calibri"/>
              </a:rPr>
              <a:t> approach-</a:t>
            </a:r>
            <a:r>
              <a:rPr dirty="0" sz="1050" spc="15">
                <a:latin typeface="Calibri"/>
                <a:cs typeface="Calibri"/>
              </a:rPr>
              <a:t> Has business-centric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efficient </a:t>
            </a:r>
            <a:r>
              <a:rPr dirty="0" sz="1050" spc="20">
                <a:latin typeface="Calibri"/>
                <a:cs typeface="Calibri"/>
              </a:rPr>
              <a:t>approach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050" spc="20">
                <a:latin typeface="Calibri"/>
                <a:cs typeface="Calibri"/>
              </a:rPr>
              <a:t>An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out </a:t>
            </a:r>
            <a:r>
              <a:rPr dirty="0" sz="1050" spc="15">
                <a:latin typeface="Calibri"/>
                <a:cs typeface="Calibri"/>
              </a:rPr>
              <a:t>of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the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box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solution,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using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ICS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files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has</a:t>
            </a:r>
            <a:r>
              <a:rPr dirty="0" sz="1050" spc="20">
                <a:latin typeface="Calibri"/>
                <a:cs typeface="Calibri"/>
              </a:rPr>
              <a:t> many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advantages </a:t>
            </a:r>
            <a:r>
              <a:rPr dirty="0" sz="1050" spc="10">
                <a:latin typeface="Calibri"/>
                <a:cs typeface="Calibri"/>
              </a:rPr>
              <a:t>in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this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integration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activity</a:t>
            </a:r>
            <a:endParaRPr sz="1050">
              <a:latin typeface="Calibri"/>
              <a:cs typeface="Calibri"/>
            </a:endParaRPr>
          </a:p>
          <a:p>
            <a:pPr marL="12700" marR="591820">
              <a:lnSpc>
                <a:spcPct val="110500"/>
              </a:lnSpc>
              <a:spcBef>
                <a:spcPts val="1030"/>
              </a:spcBef>
            </a:pPr>
            <a:r>
              <a:rPr dirty="0" sz="1050" spc="15">
                <a:latin typeface="Calibri"/>
                <a:cs typeface="Calibri"/>
              </a:rPr>
              <a:t>Stateless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management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of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activities.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Auth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integration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not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required,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anonymous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user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calendar </a:t>
            </a:r>
            <a:r>
              <a:rPr dirty="0" sz="1050" spc="-2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generation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1050" spc="15">
                <a:latin typeface="Calibri"/>
                <a:cs typeface="Calibri"/>
              </a:rPr>
              <a:t>Secure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with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null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privacy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concerns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as</a:t>
            </a:r>
            <a:r>
              <a:rPr dirty="0" sz="1050" spc="20">
                <a:latin typeface="Calibri"/>
                <a:cs typeface="Calibri"/>
              </a:rPr>
              <a:t> opposed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to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sharing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auth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details/token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to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integrate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calendar</a:t>
            </a:r>
            <a:endParaRPr sz="1050">
              <a:latin typeface="Calibri"/>
              <a:cs typeface="Calibri"/>
            </a:endParaRPr>
          </a:p>
          <a:p>
            <a:pPr marL="12700" marR="156210">
              <a:lnSpc>
                <a:spcPct val="112400"/>
              </a:lnSpc>
              <a:spcBef>
                <a:spcPts val="985"/>
              </a:spcBef>
            </a:pPr>
            <a:r>
              <a:rPr dirty="0" sz="1050" spc="15">
                <a:latin typeface="Calibri"/>
                <a:cs typeface="Calibri"/>
              </a:rPr>
              <a:t>Shareable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calendar,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can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be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shared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inside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and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outside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office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team,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including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vendors,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friends,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clients, </a:t>
            </a:r>
            <a:r>
              <a:rPr dirty="0" sz="1050" spc="-2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potential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clients, etc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050" spc="15">
                <a:latin typeface="Calibri"/>
                <a:cs typeface="Calibri"/>
              </a:rPr>
              <a:t>ICS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file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5">
                <a:latin typeface="Calibri"/>
                <a:cs typeface="Calibri"/>
              </a:rPr>
              <a:t>is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generated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and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downloaded </a:t>
            </a:r>
            <a:r>
              <a:rPr dirty="0" sz="1050" spc="15" b="1">
                <a:latin typeface="Calibri"/>
                <a:cs typeface="Calibri"/>
              </a:rPr>
              <a:t>automatically</a:t>
            </a:r>
            <a:r>
              <a:rPr dirty="0" sz="1050" spc="25" b="1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in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the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 b="1">
                <a:latin typeface="Calibri"/>
                <a:cs typeface="Calibri"/>
              </a:rPr>
              <a:t>UI</a:t>
            </a:r>
            <a:r>
              <a:rPr dirty="0" sz="1050" spc="20" b="1">
                <a:latin typeface="Calibri"/>
                <a:cs typeface="Calibri"/>
              </a:rPr>
              <a:t> based</a:t>
            </a:r>
            <a:r>
              <a:rPr dirty="0" sz="1050" spc="25" b="1">
                <a:latin typeface="Calibri"/>
                <a:cs typeface="Calibri"/>
              </a:rPr>
              <a:t> </a:t>
            </a:r>
            <a:r>
              <a:rPr dirty="0" sz="1050" spc="20" b="1">
                <a:latin typeface="Calibri"/>
                <a:cs typeface="Calibri"/>
              </a:rPr>
              <a:t>approach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050" spc="15">
                <a:latin typeface="Calibri"/>
                <a:cs typeface="Calibri"/>
              </a:rPr>
              <a:t>Using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20" b="1">
                <a:latin typeface="Calibri"/>
                <a:cs typeface="Calibri"/>
              </a:rPr>
              <a:t>GET</a:t>
            </a:r>
            <a:r>
              <a:rPr dirty="0" sz="1050" spc="30" b="1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request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on</a:t>
            </a:r>
            <a:r>
              <a:rPr dirty="0" sz="1050" spc="55">
                <a:latin typeface="Calibri"/>
                <a:cs typeface="Calibri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server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url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u="sng" sz="1050" spc="15">
                <a:solidFill>
                  <a:srgbClr val="5E9EA1"/>
                </a:solidFill>
                <a:uFill>
                  <a:solidFill>
                    <a:srgbClr val="5E9EA1"/>
                  </a:solidFill>
                </a:uFill>
                <a:latin typeface="Calibri"/>
                <a:cs typeface="Calibri"/>
              </a:rPr>
              <a:t>http://localhost:5000/calendar</a:t>
            </a:r>
            <a:r>
              <a:rPr dirty="0" sz="1050" spc="30">
                <a:solidFill>
                  <a:srgbClr val="5E9EA1"/>
                </a:solidFill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for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 b="1">
                <a:latin typeface="Calibri"/>
                <a:cs typeface="Calibri"/>
              </a:rPr>
              <a:t>API approach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11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351" y="819740"/>
            <a:ext cx="137953" cy="1335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463" y="817994"/>
            <a:ext cx="139700" cy="1397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4904" y="1624463"/>
            <a:ext cx="137953" cy="1335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5601" y="1622717"/>
            <a:ext cx="139700" cy="1397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0905" y="795185"/>
            <a:ext cx="5858510" cy="85051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79500" algn="l"/>
              </a:tabLst>
            </a:pPr>
            <a:r>
              <a:rPr dirty="0" baseline="2777" sz="1500" spc="44">
                <a:latin typeface="Segoe UI Symbol"/>
                <a:cs typeface="Segoe UI Symbol"/>
              </a:rPr>
              <a:t>🛵</a:t>
            </a:r>
            <a:r>
              <a:rPr dirty="0" sz="1050" spc="30" b="1">
                <a:latin typeface="Times New Roman"/>
                <a:cs typeface="Times New Roman"/>
              </a:rPr>
              <a:t>B.R.A.S.R.</a:t>
            </a:r>
            <a:r>
              <a:rPr dirty="0" baseline="2777" sz="1500" spc="44">
                <a:latin typeface="Segoe UI Symbol"/>
                <a:cs typeface="Segoe UI Symbol"/>
              </a:rPr>
              <a:t>✅	</a:t>
            </a:r>
            <a:r>
              <a:rPr dirty="0" sz="1050" spc="25" b="1">
                <a:latin typeface="Calibri"/>
                <a:cs typeface="Calibri"/>
              </a:rPr>
              <a:t>How</a:t>
            </a:r>
            <a:r>
              <a:rPr dirty="0" sz="1050" b="1">
                <a:latin typeface="Calibri"/>
                <a:cs typeface="Calibri"/>
              </a:rPr>
              <a:t> </a:t>
            </a:r>
            <a:r>
              <a:rPr dirty="0" sz="1050" spc="10" b="1">
                <a:latin typeface="Calibri"/>
                <a:cs typeface="Calibri"/>
              </a:rPr>
              <a:t>it</a:t>
            </a:r>
            <a:r>
              <a:rPr dirty="0" sz="1050" b="1">
                <a:latin typeface="Calibri"/>
                <a:cs typeface="Calibri"/>
              </a:rPr>
              <a:t> </a:t>
            </a:r>
            <a:r>
              <a:rPr dirty="0" sz="1050" spc="15" b="1">
                <a:latin typeface="Calibri"/>
                <a:cs typeface="Calibri"/>
              </a:rPr>
              <a:t>works-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050" spc="10">
                <a:latin typeface="Calibri"/>
                <a:cs typeface="Calibri"/>
              </a:rPr>
              <a:t>Is</a:t>
            </a:r>
            <a:r>
              <a:rPr dirty="0" sz="1050" spc="15">
                <a:latin typeface="Calibri"/>
                <a:cs typeface="Calibri"/>
              </a:rPr>
              <a:t> the </a:t>
            </a:r>
            <a:r>
              <a:rPr dirty="0" sz="1050" spc="15" b="1">
                <a:latin typeface="Calibri"/>
                <a:cs typeface="Calibri"/>
              </a:rPr>
              <a:t>best </a:t>
            </a:r>
            <a:r>
              <a:rPr dirty="0" sz="1050" spc="20" b="1">
                <a:latin typeface="Calibri"/>
                <a:cs typeface="Calibri"/>
              </a:rPr>
              <a:t>and</a:t>
            </a:r>
            <a:r>
              <a:rPr dirty="0" sz="1050" spc="25" b="1">
                <a:latin typeface="Calibri"/>
                <a:cs typeface="Calibri"/>
              </a:rPr>
              <a:t> </a:t>
            </a:r>
            <a:r>
              <a:rPr dirty="0" sz="1050" spc="20" b="1">
                <a:latin typeface="Calibri"/>
                <a:cs typeface="Calibri"/>
              </a:rPr>
              <a:t>most</a:t>
            </a:r>
            <a:r>
              <a:rPr dirty="0" sz="1050" spc="15" b="1">
                <a:latin typeface="Calibri"/>
                <a:cs typeface="Calibri"/>
              </a:rPr>
              <a:t> efficient </a:t>
            </a:r>
            <a:r>
              <a:rPr dirty="0" sz="1050" spc="20" b="1">
                <a:latin typeface="Calibri"/>
                <a:cs typeface="Calibri"/>
              </a:rPr>
              <a:t>way</a:t>
            </a:r>
            <a:r>
              <a:rPr dirty="0" sz="1050" spc="15" b="1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of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solving the</a:t>
            </a:r>
            <a:r>
              <a:rPr dirty="0" sz="1050" spc="20">
                <a:latin typeface="Calibri"/>
                <a:cs typeface="Calibri"/>
              </a:rPr>
              <a:t> problem.</a:t>
            </a:r>
            <a:endParaRPr sz="1050">
              <a:latin typeface="Calibri"/>
              <a:cs typeface="Calibri"/>
            </a:endParaRPr>
          </a:p>
          <a:p>
            <a:pPr marL="12700" marR="146050">
              <a:lnSpc>
                <a:spcPct val="116199"/>
              </a:lnSpc>
              <a:spcBef>
                <a:spcPts val="935"/>
              </a:spcBef>
              <a:tabLst>
                <a:tab pos="4873625" algn="l"/>
              </a:tabLst>
            </a:pPr>
            <a:r>
              <a:rPr dirty="0" sz="1050" spc="15">
                <a:latin typeface="Calibri"/>
                <a:cs typeface="Calibri"/>
              </a:rPr>
              <a:t>Using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custom-built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modifications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on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the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age-old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original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Travelling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Salesman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Problem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(TSP),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which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is </a:t>
            </a:r>
            <a:r>
              <a:rPr dirty="0" sz="1050" spc="-2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considerably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the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most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famous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NP-hard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problem,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we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have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built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the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20">
                <a:latin typeface="Segoe UI Symbol"/>
                <a:cs typeface="Segoe UI Symbol"/>
              </a:rPr>
              <a:t>🛵</a:t>
            </a:r>
            <a:r>
              <a:rPr dirty="0" sz="1050" spc="20">
                <a:latin typeface="Times New Roman"/>
                <a:cs typeface="Times New Roman"/>
              </a:rPr>
              <a:t>B.R.A.S.R.</a:t>
            </a:r>
            <a:r>
              <a:rPr dirty="0" sz="1050" spc="20">
                <a:latin typeface="Segoe UI Symbol"/>
                <a:cs typeface="Segoe UI Symbol"/>
              </a:rPr>
              <a:t>✅	</a:t>
            </a:r>
            <a:r>
              <a:rPr dirty="0" sz="1050" spc="15">
                <a:latin typeface="Calibri"/>
                <a:cs typeface="Calibri"/>
              </a:rPr>
              <a:t>algorithm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050" spc="15" b="1">
                <a:latin typeface="Calibri"/>
                <a:cs typeface="Calibri"/>
              </a:rPr>
              <a:t>Solution</a:t>
            </a:r>
            <a:r>
              <a:rPr dirty="0" sz="1050" spc="-5" b="1">
                <a:latin typeface="Calibri"/>
                <a:cs typeface="Calibri"/>
              </a:rPr>
              <a:t> </a:t>
            </a:r>
            <a:r>
              <a:rPr dirty="0" sz="1050" spc="15" b="1">
                <a:latin typeface="Calibri"/>
                <a:cs typeface="Calibri"/>
              </a:rPr>
              <a:t>Flow</a:t>
            </a:r>
            <a:endParaRPr sz="1050">
              <a:latin typeface="Calibri"/>
              <a:cs typeface="Calibri"/>
            </a:endParaRPr>
          </a:p>
          <a:p>
            <a:pPr marL="12700" marR="936625">
              <a:lnSpc>
                <a:spcPts val="2420"/>
              </a:lnSpc>
              <a:spcBef>
                <a:spcPts val="254"/>
              </a:spcBef>
            </a:pPr>
            <a:r>
              <a:rPr dirty="0" sz="1050" spc="15">
                <a:latin typeface="Calibri"/>
                <a:cs typeface="Calibri"/>
              </a:rPr>
              <a:t>User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enters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locations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to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visit,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entering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information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in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a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simple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form- </a:t>
            </a:r>
            <a:r>
              <a:rPr dirty="0" sz="1050" spc="10">
                <a:latin typeface="Calibri"/>
                <a:cs typeface="Calibri"/>
              </a:rPr>
              <a:t>clicks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Save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button </a:t>
            </a:r>
            <a:r>
              <a:rPr dirty="0" sz="1050" spc="-22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Form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response </a:t>
            </a:r>
            <a:r>
              <a:rPr dirty="0" sz="1050" spc="5">
                <a:latin typeface="Calibri"/>
                <a:cs typeface="Calibri"/>
              </a:rPr>
              <a:t>is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appended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to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a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global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array consisting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of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locations </a:t>
            </a:r>
            <a:r>
              <a:rPr dirty="0" sz="1050" spc="20">
                <a:latin typeface="Calibri"/>
                <a:cs typeface="Calibri"/>
              </a:rPr>
              <a:t>added </a:t>
            </a:r>
            <a:r>
              <a:rPr dirty="0" sz="1050" spc="15">
                <a:latin typeface="Calibri"/>
                <a:cs typeface="Calibri"/>
              </a:rPr>
              <a:t>so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far</a:t>
            </a:r>
            <a:endParaRPr sz="1050">
              <a:latin typeface="Calibri"/>
              <a:cs typeface="Calibri"/>
            </a:endParaRPr>
          </a:p>
          <a:p>
            <a:pPr marL="12700" marR="5080">
              <a:lnSpc>
                <a:spcPct val="112400"/>
              </a:lnSpc>
              <a:spcBef>
                <a:spcPts val="710"/>
              </a:spcBef>
            </a:pPr>
            <a:r>
              <a:rPr dirty="0" sz="1050" spc="15">
                <a:latin typeface="Calibri"/>
                <a:cs typeface="Calibri"/>
              </a:rPr>
              <a:t>User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clicks</a:t>
            </a:r>
            <a:r>
              <a:rPr dirty="0" sz="1050" spc="20">
                <a:latin typeface="Calibri"/>
                <a:cs typeface="Calibri"/>
              </a:rPr>
              <a:t> Show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Schedule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button, </a:t>
            </a:r>
            <a:r>
              <a:rPr dirty="0" sz="1050" spc="15">
                <a:latin typeface="Calibri"/>
                <a:cs typeface="Calibri"/>
              </a:rPr>
              <a:t>global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array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5">
                <a:latin typeface="Calibri"/>
                <a:cs typeface="Calibri"/>
              </a:rPr>
              <a:t>is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sent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as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a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JSON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array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of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objects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body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request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to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the </a:t>
            </a:r>
            <a:r>
              <a:rPr dirty="0" sz="1050" spc="-2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Cross-Platform</a:t>
            </a:r>
            <a:r>
              <a:rPr dirty="0" sz="1050" spc="20">
                <a:latin typeface="Calibri"/>
                <a:cs typeface="Calibri"/>
              </a:rPr>
              <a:t> server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850" spc="20">
                <a:latin typeface="Courier New"/>
                <a:cs typeface="Courier New"/>
              </a:rPr>
              <a:t>[</a:t>
            </a:r>
            <a:endParaRPr sz="85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25"/>
              </a:spcBef>
            </a:pPr>
            <a:r>
              <a:rPr dirty="0" sz="850" spc="2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562610" marR="4255770">
              <a:lnSpc>
                <a:spcPct val="131800"/>
              </a:lnSpc>
              <a:spcBef>
                <a:spcPts val="20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"id"</a:t>
            </a:r>
            <a:r>
              <a:rPr dirty="0" sz="850" spc="25">
                <a:latin typeface="Courier New"/>
                <a:cs typeface="Courier New"/>
              </a:rPr>
              <a:t>: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"place0"</a:t>
            </a:r>
            <a:r>
              <a:rPr dirty="0" sz="850" spc="25">
                <a:latin typeface="Courier New"/>
                <a:cs typeface="Courier New"/>
              </a:rPr>
              <a:t>, </a:t>
            </a:r>
            <a:r>
              <a:rPr dirty="0" sz="850" spc="-50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"coords"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20">
                <a:latin typeface="Courier New"/>
                <a:cs typeface="Courier New"/>
              </a:rPr>
              <a:t> {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"lat"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51.51198245486377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"lng"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-0.1278277598563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45"/>
              </a:spcBef>
            </a:pPr>
            <a:r>
              <a:rPr dirty="0" sz="850" spc="25">
                <a:latin typeface="Courier New"/>
                <a:cs typeface="Courier New"/>
              </a:rPr>
              <a:t>},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"start"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1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"end"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1000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"z"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20">
                <a:latin typeface="Courier New"/>
                <a:cs typeface="Courier New"/>
              </a:rPr>
              <a:t> </a:t>
            </a:r>
            <a:r>
              <a:rPr dirty="0" sz="850" spc="20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endParaRPr sz="85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45"/>
              </a:spcBef>
            </a:pPr>
            <a:r>
              <a:rPr dirty="0" sz="850" spc="25">
                <a:latin typeface="Courier New"/>
                <a:cs typeface="Courier New"/>
              </a:rPr>
              <a:t>},</a:t>
            </a:r>
            <a:endParaRPr sz="85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25"/>
              </a:spcBef>
            </a:pPr>
            <a:r>
              <a:rPr dirty="0" sz="850" spc="2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562610" marR="4255770">
              <a:lnSpc>
                <a:spcPct val="131800"/>
              </a:lnSpc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"id"</a:t>
            </a:r>
            <a:r>
              <a:rPr dirty="0" sz="850" spc="25">
                <a:latin typeface="Courier New"/>
                <a:cs typeface="Courier New"/>
              </a:rPr>
              <a:t>: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"place1"</a:t>
            </a:r>
            <a:r>
              <a:rPr dirty="0" sz="850" spc="25">
                <a:latin typeface="Courier New"/>
                <a:cs typeface="Courier New"/>
              </a:rPr>
              <a:t>, </a:t>
            </a:r>
            <a:r>
              <a:rPr dirty="0" sz="850" spc="-50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"coords"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20">
                <a:latin typeface="Courier New"/>
                <a:cs typeface="Courier New"/>
              </a:rPr>
              <a:t> {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50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"lat"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51.503120589264064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"lng"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-0.15282095066100</a:t>
            </a:r>
            <a:endParaRPr sz="8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20"/>
              </a:spcBef>
            </a:pPr>
            <a:r>
              <a:rPr dirty="0" sz="850" spc="25">
                <a:latin typeface="Courier New"/>
                <a:cs typeface="Courier New"/>
              </a:rPr>
              <a:t>},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"start"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1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50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"end"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1000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"z"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20">
                <a:latin typeface="Courier New"/>
                <a:cs typeface="Courier New"/>
              </a:rPr>
              <a:t> </a:t>
            </a:r>
            <a:r>
              <a:rPr dirty="0" sz="850" spc="20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endParaRPr sz="85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20"/>
              </a:spcBef>
            </a:pPr>
            <a:r>
              <a:rPr dirty="0" sz="850" spc="25">
                <a:latin typeface="Courier New"/>
                <a:cs typeface="Courier New"/>
              </a:rPr>
              <a:t>},</a:t>
            </a:r>
            <a:endParaRPr sz="85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25"/>
              </a:spcBef>
            </a:pPr>
            <a:r>
              <a:rPr dirty="0" sz="850" spc="2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562610" marR="4255770">
              <a:lnSpc>
                <a:spcPct val="131800"/>
              </a:lnSpc>
              <a:spcBef>
                <a:spcPts val="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"id"</a:t>
            </a:r>
            <a:r>
              <a:rPr dirty="0" sz="850" spc="25">
                <a:latin typeface="Courier New"/>
                <a:cs typeface="Courier New"/>
              </a:rPr>
              <a:t>: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"place2"</a:t>
            </a:r>
            <a:r>
              <a:rPr dirty="0" sz="850" spc="25">
                <a:latin typeface="Courier New"/>
                <a:cs typeface="Courier New"/>
              </a:rPr>
              <a:t>, </a:t>
            </a:r>
            <a:r>
              <a:rPr dirty="0" sz="850" spc="-50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"coords"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20">
                <a:latin typeface="Courier New"/>
                <a:cs typeface="Courier New"/>
              </a:rPr>
              <a:t> {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"lat"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51.503341807681544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"lng"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-0.11952824596429</a:t>
            </a:r>
            <a:endParaRPr sz="8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45"/>
              </a:spcBef>
            </a:pPr>
            <a:r>
              <a:rPr dirty="0" sz="850" spc="25">
                <a:latin typeface="Courier New"/>
                <a:cs typeface="Courier New"/>
              </a:rPr>
              <a:t>},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"start"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1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"end"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1000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"z"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20">
                <a:latin typeface="Courier New"/>
                <a:cs typeface="Courier New"/>
              </a:rPr>
              <a:t> </a:t>
            </a:r>
            <a:r>
              <a:rPr dirty="0" sz="850" spc="20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endParaRPr sz="85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45"/>
              </a:spcBef>
            </a:pPr>
            <a:r>
              <a:rPr dirty="0" sz="850" spc="2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850" spc="20">
                <a:latin typeface="Courier New"/>
                <a:cs typeface="Courier New"/>
              </a:rPr>
              <a:t>]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 spc="15">
                <a:latin typeface="Calibri"/>
                <a:cs typeface="Calibri"/>
              </a:rPr>
              <a:t>actual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request.body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sent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to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server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11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233" y="1124591"/>
            <a:ext cx="137953" cy="1335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8930" y="1122845"/>
            <a:ext cx="139700" cy="1397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751" y="2340743"/>
            <a:ext cx="137953" cy="1335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0448" y="2338997"/>
            <a:ext cx="139700" cy="139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1508" y="2660783"/>
            <a:ext cx="137953" cy="1335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2203" y="2659037"/>
            <a:ext cx="139700" cy="1397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0905" y="789088"/>
            <a:ext cx="5859145" cy="39331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Calibri"/>
                <a:cs typeface="Calibri"/>
              </a:rPr>
              <a:t>The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Cross-Platform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Modular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Server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parses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the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JSON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array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in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the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input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parsing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node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196840" algn="l"/>
              </a:tabLst>
            </a:pPr>
            <a:r>
              <a:rPr dirty="0" sz="1050" spc="15">
                <a:latin typeface="Calibri"/>
                <a:cs typeface="Calibri"/>
              </a:rPr>
              <a:t>Server</a:t>
            </a:r>
            <a:r>
              <a:rPr dirty="0" sz="1050" spc="20">
                <a:latin typeface="Calibri"/>
                <a:cs typeface="Calibri"/>
              </a:rPr>
              <a:t> send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internal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request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to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perform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the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calculative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task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using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the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Segoe UI Symbol"/>
                <a:cs typeface="Segoe UI Symbol"/>
              </a:rPr>
              <a:t>🛵</a:t>
            </a:r>
            <a:r>
              <a:rPr dirty="0" sz="1050" spc="20">
                <a:latin typeface="Times New Roman"/>
                <a:cs typeface="Times New Roman"/>
              </a:rPr>
              <a:t>B.R.A.S.R.</a:t>
            </a:r>
            <a:r>
              <a:rPr dirty="0" sz="1050" spc="20">
                <a:latin typeface="Segoe UI Symbol"/>
                <a:cs typeface="Segoe UI Symbol"/>
              </a:rPr>
              <a:t>✅	</a:t>
            </a:r>
            <a:r>
              <a:rPr dirty="0" sz="1050" spc="15">
                <a:latin typeface="Calibri"/>
                <a:cs typeface="Calibri"/>
              </a:rPr>
              <a:t>algorithm</a:t>
            </a:r>
            <a:endParaRPr sz="1050">
              <a:latin typeface="Calibri"/>
              <a:cs typeface="Calibri"/>
            </a:endParaRPr>
          </a:p>
          <a:p>
            <a:pPr marL="927100" marR="471805" indent="-228600">
              <a:lnSpc>
                <a:spcPct val="112400"/>
              </a:lnSpc>
              <a:spcBef>
                <a:spcPts val="1060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50" spc="15">
                <a:latin typeface="Calibri"/>
                <a:cs typeface="Calibri"/>
              </a:rPr>
              <a:t>Calculative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function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sends an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external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POST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request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to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Time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Travel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Matrix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API, </a:t>
            </a:r>
            <a:r>
              <a:rPr dirty="0" sz="1050" spc="-2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obtaining </a:t>
            </a:r>
            <a:r>
              <a:rPr dirty="0" sz="1050" spc="20">
                <a:latin typeface="Calibri"/>
                <a:cs typeface="Calibri"/>
              </a:rPr>
              <a:t>information on </a:t>
            </a:r>
            <a:r>
              <a:rPr dirty="0" sz="1050" spc="15">
                <a:latin typeface="Calibri"/>
                <a:cs typeface="Calibri"/>
              </a:rPr>
              <a:t>least distance</a:t>
            </a:r>
            <a:r>
              <a:rPr dirty="0" sz="1050" spc="20">
                <a:latin typeface="Calibri"/>
                <a:cs typeface="Calibri"/>
              </a:rPr>
              <a:t> and time between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each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25">
                <a:latin typeface="Calibri"/>
                <a:cs typeface="Calibri"/>
              </a:rPr>
              <a:t>node</a:t>
            </a:r>
            <a:endParaRPr sz="105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155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50" spc="15">
                <a:latin typeface="Calibri"/>
                <a:cs typeface="Calibri"/>
              </a:rPr>
              <a:t>Parses external</a:t>
            </a:r>
            <a:r>
              <a:rPr dirty="0" sz="1050" spc="20">
                <a:latin typeface="Calibri"/>
                <a:cs typeface="Calibri"/>
              </a:rPr>
              <a:t> API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response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into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n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x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matrix, 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=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number</a:t>
            </a:r>
            <a:r>
              <a:rPr dirty="0" sz="1050" spc="15">
                <a:latin typeface="Calibri"/>
                <a:cs typeface="Calibri"/>
              </a:rPr>
              <a:t> of</a:t>
            </a:r>
            <a:r>
              <a:rPr dirty="0" sz="1050" spc="20">
                <a:latin typeface="Calibri"/>
                <a:cs typeface="Calibri"/>
              </a:rPr>
              <a:t> nodes</a:t>
            </a:r>
            <a:endParaRPr sz="105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130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50" spc="15">
                <a:latin typeface="Calibri"/>
                <a:cs typeface="Calibri"/>
              </a:rPr>
              <a:t>Constructs </a:t>
            </a:r>
            <a:r>
              <a:rPr dirty="0" sz="1050" spc="10">
                <a:latin typeface="Calibri"/>
                <a:cs typeface="Calibri"/>
              </a:rPr>
              <a:t>a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dense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network </a:t>
            </a:r>
            <a:r>
              <a:rPr dirty="0" sz="1050" spc="15">
                <a:latin typeface="Calibri"/>
                <a:cs typeface="Calibri"/>
              </a:rPr>
              <a:t>as</a:t>
            </a:r>
            <a:r>
              <a:rPr dirty="0" sz="1050" spc="20">
                <a:latin typeface="Calibri"/>
                <a:cs typeface="Calibri"/>
              </a:rPr>
              <a:t> opposed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to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a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sparse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network </a:t>
            </a:r>
            <a:r>
              <a:rPr dirty="0" sz="1050" spc="15">
                <a:latin typeface="Calibri"/>
                <a:cs typeface="Calibri"/>
              </a:rPr>
              <a:t>of</a:t>
            </a:r>
            <a:r>
              <a:rPr dirty="0" sz="1050" spc="20">
                <a:latin typeface="Calibri"/>
                <a:cs typeface="Calibri"/>
              </a:rPr>
              <a:t> nodes</a:t>
            </a:r>
            <a:endParaRPr sz="1050">
              <a:latin typeface="Calibri"/>
              <a:cs typeface="Calibri"/>
            </a:endParaRPr>
          </a:p>
          <a:p>
            <a:pPr lvl="1" marL="1384300" indent="-228600">
              <a:lnSpc>
                <a:spcPct val="100000"/>
              </a:lnSpc>
              <a:spcBef>
                <a:spcPts val="155"/>
              </a:spcBef>
              <a:buFont typeface="Wingdings"/>
              <a:buChar char=""/>
              <a:tabLst>
                <a:tab pos="1383665" algn="l"/>
                <a:tab pos="1384300" algn="l"/>
              </a:tabLst>
            </a:pPr>
            <a:r>
              <a:rPr dirty="0" sz="1050" spc="25">
                <a:latin typeface="Calibri"/>
                <a:cs typeface="Calibri"/>
              </a:rPr>
              <a:t>Number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of edges </a:t>
            </a:r>
            <a:r>
              <a:rPr dirty="0" sz="1050" spc="10">
                <a:latin typeface="Calibri"/>
                <a:cs typeface="Calibri"/>
              </a:rPr>
              <a:t>=</a:t>
            </a:r>
            <a:r>
              <a:rPr dirty="0" sz="1050" spc="20">
                <a:latin typeface="Calibri"/>
                <a:cs typeface="Calibri"/>
              </a:rPr>
              <a:t> nC2 </a:t>
            </a:r>
            <a:r>
              <a:rPr dirty="0" sz="1050" spc="10">
                <a:latin typeface="Calibri"/>
                <a:cs typeface="Calibri"/>
              </a:rPr>
              <a:t>=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n(n-1)/2 </a:t>
            </a:r>
            <a:r>
              <a:rPr dirty="0" sz="1050" spc="20">
                <a:latin typeface="Calibri"/>
                <a:cs typeface="Calibri"/>
              </a:rPr>
              <a:t>nodes</a:t>
            </a:r>
            <a:endParaRPr sz="105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204"/>
              </a:spcBef>
              <a:buFont typeface="Courier New"/>
              <a:buChar char="o"/>
              <a:tabLst>
                <a:tab pos="926465" algn="l"/>
                <a:tab pos="927100" algn="l"/>
                <a:tab pos="1978660" algn="l"/>
              </a:tabLst>
            </a:pPr>
            <a:r>
              <a:rPr dirty="0" sz="1050" spc="20">
                <a:latin typeface="Segoe UI Symbol"/>
                <a:cs typeface="Segoe UI Symbol"/>
              </a:rPr>
              <a:t>🛵</a:t>
            </a:r>
            <a:r>
              <a:rPr dirty="0" sz="1050" spc="20">
                <a:latin typeface="Times New Roman"/>
                <a:cs typeface="Times New Roman"/>
              </a:rPr>
              <a:t>B.R.A.S.R.</a:t>
            </a:r>
            <a:r>
              <a:rPr dirty="0" sz="1050" spc="20">
                <a:latin typeface="Segoe UI Symbol"/>
                <a:cs typeface="Segoe UI Symbol"/>
              </a:rPr>
              <a:t>✅	</a:t>
            </a:r>
            <a:r>
              <a:rPr dirty="0" sz="1050" spc="15">
                <a:latin typeface="Calibri"/>
                <a:cs typeface="Calibri"/>
              </a:rPr>
              <a:t>algorithm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runs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on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constructed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dense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network, </a:t>
            </a:r>
            <a:r>
              <a:rPr dirty="0" sz="1050" spc="15">
                <a:latin typeface="Calibri"/>
                <a:cs typeface="Calibri"/>
              </a:rPr>
              <a:t>returns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object</a:t>
            </a:r>
            <a:endParaRPr sz="1050">
              <a:latin typeface="Calibri"/>
              <a:cs typeface="Calibri"/>
            </a:endParaRPr>
          </a:p>
          <a:p>
            <a:pPr marL="12700" marR="512445">
              <a:lnSpc>
                <a:spcPct val="196200"/>
              </a:lnSpc>
              <a:spcBef>
                <a:spcPts val="50"/>
              </a:spcBef>
              <a:tabLst>
                <a:tab pos="4950460" algn="l"/>
              </a:tabLst>
            </a:pPr>
            <a:r>
              <a:rPr dirty="0" sz="1050" spc="15">
                <a:latin typeface="Calibri"/>
                <a:cs typeface="Calibri"/>
              </a:rPr>
              <a:t>Serv</a:t>
            </a:r>
            <a:r>
              <a:rPr dirty="0" sz="1050" spc="20">
                <a:latin typeface="Calibri"/>
                <a:cs typeface="Calibri"/>
              </a:rPr>
              <a:t>e</a:t>
            </a:r>
            <a:r>
              <a:rPr dirty="0" sz="1050" spc="10">
                <a:latin typeface="Calibri"/>
                <a:cs typeface="Calibri"/>
              </a:rPr>
              <a:t>r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r</a:t>
            </a:r>
            <a:r>
              <a:rPr dirty="0" sz="1050" spc="20">
                <a:latin typeface="Calibri"/>
                <a:cs typeface="Calibri"/>
              </a:rPr>
              <a:t>e</a:t>
            </a:r>
            <a:r>
              <a:rPr dirty="0" sz="1050" spc="10">
                <a:latin typeface="Calibri"/>
                <a:cs typeface="Calibri"/>
              </a:rPr>
              <a:t>f</a:t>
            </a:r>
            <a:r>
              <a:rPr dirty="0" sz="1050" spc="25">
                <a:latin typeface="Calibri"/>
                <a:cs typeface="Calibri"/>
              </a:rPr>
              <a:t>o</a:t>
            </a:r>
            <a:r>
              <a:rPr dirty="0" sz="1050" spc="15">
                <a:latin typeface="Calibri"/>
                <a:cs typeface="Calibri"/>
              </a:rPr>
              <a:t>r</a:t>
            </a:r>
            <a:r>
              <a:rPr dirty="0" sz="1050" spc="35">
                <a:latin typeface="Calibri"/>
                <a:cs typeface="Calibri"/>
              </a:rPr>
              <a:t>m</a:t>
            </a:r>
            <a:r>
              <a:rPr dirty="0" sz="1050" spc="15">
                <a:latin typeface="Calibri"/>
                <a:cs typeface="Calibri"/>
              </a:rPr>
              <a:t>at</a:t>
            </a:r>
            <a:r>
              <a:rPr dirty="0" sz="1050" spc="10">
                <a:latin typeface="Calibri"/>
                <a:cs typeface="Calibri"/>
              </a:rPr>
              <a:t>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25">
                <a:latin typeface="Calibri"/>
                <a:cs typeface="Calibri"/>
              </a:rPr>
              <a:t>ou</a:t>
            </a:r>
            <a:r>
              <a:rPr dirty="0" sz="1050" spc="15">
                <a:latin typeface="Calibri"/>
                <a:cs typeface="Calibri"/>
              </a:rPr>
              <a:t>t</a:t>
            </a:r>
            <a:r>
              <a:rPr dirty="0" sz="1050" spc="25">
                <a:latin typeface="Calibri"/>
                <a:cs typeface="Calibri"/>
              </a:rPr>
              <a:t>pu</a:t>
            </a:r>
            <a:r>
              <a:rPr dirty="0" sz="1050" spc="10">
                <a:latin typeface="Calibri"/>
                <a:cs typeface="Calibri"/>
              </a:rPr>
              <a:t>t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</a:t>
            </a:r>
            <a:r>
              <a:rPr dirty="0" sz="1050" spc="10">
                <a:latin typeface="Calibri"/>
                <a:cs typeface="Calibri"/>
              </a:rPr>
              <a:t>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a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25">
                <a:latin typeface="Calibri"/>
                <a:cs typeface="Calibri"/>
              </a:rPr>
              <a:t>un</a:t>
            </a:r>
            <a:r>
              <a:rPr dirty="0" sz="1050" spc="10">
                <a:latin typeface="Calibri"/>
                <a:cs typeface="Calibri"/>
              </a:rPr>
              <a:t>i</a:t>
            </a:r>
            <a:r>
              <a:rPr dirty="0" sz="1050" spc="25">
                <a:latin typeface="Calibri"/>
                <a:cs typeface="Calibri"/>
              </a:rPr>
              <a:t>o</a:t>
            </a:r>
            <a:r>
              <a:rPr dirty="0" sz="1050" spc="15">
                <a:latin typeface="Calibri"/>
                <a:cs typeface="Calibri"/>
              </a:rPr>
              <a:t>n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25">
                <a:latin typeface="Calibri"/>
                <a:cs typeface="Calibri"/>
              </a:rPr>
              <a:t>o</a:t>
            </a:r>
            <a:r>
              <a:rPr dirty="0" sz="1050" spc="5">
                <a:latin typeface="Calibri"/>
                <a:cs typeface="Calibri"/>
              </a:rPr>
              <a:t>f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r</a:t>
            </a:r>
            <a:r>
              <a:rPr dirty="0" sz="1050" spc="25">
                <a:latin typeface="Calibri"/>
                <a:cs typeface="Calibri"/>
              </a:rPr>
              <a:t>equ</a:t>
            </a:r>
            <a:r>
              <a:rPr dirty="0" sz="1050" spc="15">
                <a:latin typeface="Calibri"/>
                <a:cs typeface="Calibri"/>
              </a:rPr>
              <a:t>est.</a:t>
            </a:r>
            <a:r>
              <a:rPr dirty="0" sz="1050" spc="25">
                <a:latin typeface="Calibri"/>
                <a:cs typeface="Calibri"/>
              </a:rPr>
              <a:t>bod</a:t>
            </a:r>
            <a:r>
              <a:rPr dirty="0" sz="1050" spc="10">
                <a:latin typeface="Calibri"/>
                <a:cs typeface="Calibri"/>
              </a:rPr>
              <a:t>y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25">
                <a:latin typeface="Calibri"/>
                <a:cs typeface="Calibri"/>
              </a:rPr>
              <a:t>p</a:t>
            </a:r>
            <a:r>
              <a:rPr dirty="0" sz="1050" spc="15">
                <a:latin typeface="Calibri"/>
                <a:cs typeface="Calibri"/>
              </a:rPr>
              <a:t>ara</a:t>
            </a:r>
            <a:r>
              <a:rPr dirty="0" sz="1050" spc="35">
                <a:latin typeface="Calibri"/>
                <a:cs typeface="Calibri"/>
              </a:rPr>
              <a:t>m</a:t>
            </a:r>
            <a:r>
              <a:rPr dirty="0" sz="1050" spc="20">
                <a:latin typeface="Calibri"/>
                <a:cs typeface="Calibri"/>
              </a:rPr>
              <a:t>e</a:t>
            </a:r>
            <a:r>
              <a:rPr dirty="0" sz="1050" spc="15">
                <a:latin typeface="Calibri"/>
                <a:cs typeface="Calibri"/>
              </a:rPr>
              <a:t>t</a:t>
            </a:r>
            <a:r>
              <a:rPr dirty="0" sz="1050" spc="20">
                <a:latin typeface="Calibri"/>
                <a:cs typeface="Calibri"/>
              </a:rPr>
              <a:t>e</a:t>
            </a:r>
            <a:r>
              <a:rPr dirty="0" sz="1050" spc="15">
                <a:latin typeface="Calibri"/>
                <a:cs typeface="Calibri"/>
              </a:rPr>
              <a:t>r</a:t>
            </a:r>
            <a:r>
              <a:rPr dirty="0" sz="1050" spc="10">
                <a:latin typeface="Calibri"/>
                <a:cs typeface="Calibri"/>
              </a:rPr>
              <a:t>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</a:t>
            </a:r>
            <a:r>
              <a:rPr dirty="0" sz="1050" spc="25">
                <a:latin typeface="Calibri"/>
                <a:cs typeface="Calibri"/>
              </a:rPr>
              <a:t>n</a:t>
            </a:r>
            <a:r>
              <a:rPr dirty="0" sz="1050" spc="15">
                <a:latin typeface="Calibri"/>
                <a:cs typeface="Calibri"/>
              </a:rPr>
              <a:t>d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0">
                <a:latin typeface="Segoe UI Symbol"/>
                <a:cs typeface="Segoe UI Symbol"/>
              </a:rPr>
              <a:t>🛵</a:t>
            </a:r>
            <a:r>
              <a:rPr dirty="0" sz="1050" spc="30">
                <a:latin typeface="Times New Roman"/>
                <a:cs typeface="Times New Roman"/>
              </a:rPr>
              <a:t>B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r>
              <a:rPr dirty="0" sz="1050" spc="30">
                <a:latin typeface="Times New Roman"/>
                <a:cs typeface="Times New Roman"/>
              </a:rPr>
              <a:t>R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r>
              <a:rPr dirty="0" sz="1050" spc="30">
                <a:latin typeface="Times New Roman"/>
                <a:cs typeface="Times New Roman"/>
              </a:rPr>
              <a:t>A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r>
              <a:rPr dirty="0" sz="1050" spc="25">
                <a:latin typeface="Times New Roman"/>
                <a:cs typeface="Times New Roman"/>
              </a:rPr>
              <a:t>S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r>
              <a:rPr dirty="0" sz="1050" spc="30">
                <a:latin typeface="Times New Roman"/>
                <a:cs typeface="Times New Roman"/>
              </a:rPr>
              <a:t>R</a:t>
            </a:r>
            <a:r>
              <a:rPr dirty="0" sz="1050" spc="10">
                <a:latin typeface="Times New Roman"/>
                <a:cs typeface="Times New Roman"/>
              </a:rPr>
              <a:t>.</a:t>
            </a:r>
            <a:r>
              <a:rPr dirty="0" sz="1050" spc="30">
                <a:latin typeface="Segoe UI Symbol"/>
                <a:cs typeface="Segoe UI Symbol"/>
              </a:rPr>
              <a:t>✅</a:t>
            </a:r>
            <a:r>
              <a:rPr dirty="0" sz="1050">
                <a:latin typeface="Segoe UI Symbol"/>
                <a:cs typeface="Segoe UI Symbol"/>
              </a:rPr>
              <a:t>	</a:t>
            </a:r>
            <a:r>
              <a:rPr dirty="0" sz="1050" spc="25">
                <a:latin typeface="Calibri"/>
                <a:cs typeface="Calibri"/>
              </a:rPr>
              <a:t>ou</a:t>
            </a:r>
            <a:r>
              <a:rPr dirty="0" sz="1050" spc="15">
                <a:latin typeface="Calibri"/>
                <a:cs typeface="Calibri"/>
              </a:rPr>
              <a:t>t</a:t>
            </a:r>
            <a:r>
              <a:rPr dirty="0" sz="1050" spc="20">
                <a:latin typeface="Calibri"/>
                <a:cs typeface="Calibri"/>
              </a:rPr>
              <a:t>put  </a:t>
            </a:r>
            <a:r>
              <a:rPr dirty="0" sz="1050" spc="20">
                <a:latin typeface="Calibri"/>
                <a:cs typeface="Calibri"/>
              </a:rPr>
              <a:t>JSON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output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050" spc="15">
                <a:latin typeface="Calibri"/>
                <a:cs typeface="Calibri"/>
              </a:rPr>
              <a:t>Server </a:t>
            </a:r>
            <a:r>
              <a:rPr dirty="0" sz="1050" spc="20">
                <a:latin typeface="Calibri"/>
                <a:cs typeface="Calibri"/>
              </a:rPr>
              <a:t>sends </a:t>
            </a:r>
            <a:r>
              <a:rPr dirty="0" sz="1050" spc="15">
                <a:latin typeface="Calibri"/>
                <a:cs typeface="Calibri"/>
              </a:rPr>
              <a:t>an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internal</a:t>
            </a:r>
            <a:r>
              <a:rPr dirty="0" sz="1050" spc="20">
                <a:latin typeface="Calibri"/>
                <a:cs typeface="Calibri"/>
              </a:rPr>
              <a:t> request </a:t>
            </a:r>
            <a:r>
              <a:rPr dirty="0" sz="1050" spc="15">
                <a:latin typeface="Calibri"/>
                <a:cs typeface="Calibri"/>
              </a:rPr>
              <a:t>to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ICS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generating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function</a:t>
            </a:r>
            <a:endParaRPr sz="105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1140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50" spc="15">
                <a:latin typeface="Calibri"/>
                <a:cs typeface="Calibri"/>
              </a:rPr>
              <a:t>External</a:t>
            </a:r>
            <a:r>
              <a:rPr dirty="0" sz="1050" spc="20">
                <a:latin typeface="Calibri"/>
                <a:cs typeface="Calibri"/>
              </a:rPr>
              <a:t> POST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request </a:t>
            </a:r>
            <a:r>
              <a:rPr dirty="0" sz="1050" spc="15">
                <a:latin typeface="Calibri"/>
                <a:cs typeface="Calibri"/>
              </a:rPr>
              <a:t>sent,</a:t>
            </a:r>
            <a:r>
              <a:rPr dirty="0" sz="1050" spc="20">
                <a:latin typeface="Calibri"/>
                <a:cs typeface="Calibri"/>
              </a:rPr>
              <a:t> response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obtained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with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necessary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ICS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configuration</a:t>
            </a:r>
            <a:endParaRPr sz="105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155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50" spc="15">
                <a:latin typeface="Calibri"/>
                <a:cs typeface="Calibri"/>
              </a:rPr>
              <a:t>ICS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calendar</a:t>
            </a:r>
            <a:r>
              <a:rPr dirty="0" sz="1050" spc="10">
                <a:latin typeface="Calibri"/>
                <a:cs typeface="Calibri"/>
              </a:rPr>
              <a:t> file </a:t>
            </a:r>
            <a:r>
              <a:rPr dirty="0" sz="1050" spc="15">
                <a:latin typeface="Calibri"/>
                <a:cs typeface="Calibri"/>
              </a:rPr>
              <a:t>generated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1050" spc="15">
                <a:latin typeface="Calibri"/>
                <a:cs typeface="Calibri"/>
              </a:rPr>
              <a:t>Server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reformats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output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for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ICS </a:t>
            </a:r>
            <a:r>
              <a:rPr dirty="0" sz="1050" spc="10">
                <a:latin typeface="Calibri"/>
                <a:cs typeface="Calibri"/>
              </a:rPr>
              <a:t>file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obtained</a:t>
            </a:r>
            <a:endParaRPr sz="1050">
              <a:latin typeface="Calibri"/>
              <a:cs typeface="Calibri"/>
            </a:endParaRPr>
          </a:p>
          <a:p>
            <a:pPr marL="12700" marR="5080">
              <a:lnSpc>
                <a:spcPct val="112400"/>
              </a:lnSpc>
              <a:spcBef>
                <a:spcPts val="980"/>
              </a:spcBef>
            </a:pPr>
            <a:r>
              <a:rPr dirty="0" sz="1050" spc="15">
                <a:latin typeface="Calibri"/>
                <a:cs typeface="Calibri"/>
              </a:rPr>
              <a:t>ICS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files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can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be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imported, </a:t>
            </a:r>
            <a:r>
              <a:rPr dirty="0" sz="1050" spc="15">
                <a:latin typeface="Calibri"/>
                <a:cs typeface="Calibri"/>
              </a:rPr>
              <a:t>shared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via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email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etc,</a:t>
            </a:r>
            <a:r>
              <a:rPr dirty="0" sz="1050" spc="20">
                <a:latin typeface="Calibri"/>
                <a:cs typeface="Calibri"/>
              </a:rPr>
              <a:t> and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integrated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with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any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modern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calendar,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including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but </a:t>
            </a:r>
            <a:r>
              <a:rPr dirty="0" sz="1050" spc="-22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not</a:t>
            </a:r>
            <a:r>
              <a:rPr dirty="0" sz="1050" spc="15">
                <a:latin typeface="Calibri"/>
                <a:cs typeface="Calibri"/>
              </a:rPr>
              <a:t> limited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to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Outlook,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Teams, Google </a:t>
            </a:r>
            <a:r>
              <a:rPr dirty="0" sz="1050" spc="15">
                <a:latin typeface="Calibri"/>
                <a:cs typeface="Calibri"/>
              </a:rPr>
              <a:t>Calendar, </a:t>
            </a:r>
            <a:r>
              <a:rPr dirty="0" sz="1050" spc="20">
                <a:latin typeface="Calibri"/>
                <a:cs typeface="Calibri"/>
              </a:rPr>
              <a:t>Apple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Calendar, </a:t>
            </a:r>
            <a:r>
              <a:rPr dirty="0" sz="1050" spc="20">
                <a:latin typeface="Calibri"/>
                <a:cs typeface="Calibri"/>
              </a:rPr>
              <a:t>Yahoo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Calendar, etc.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05749" y="4855629"/>
            <a:ext cx="3544824" cy="414223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11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7709" y="825665"/>
            <a:ext cx="1952625" cy="1612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25" b="1">
                <a:latin typeface="Courier New"/>
                <a:cs typeface="Courier New"/>
              </a:rPr>
              <a:t>API</a:t>
            </a:r>
            <a:r>
              <a:rPr dirty="0" sz="850" spc="30" b="1">
                <a:latin typeface="Courier New"/>
                <a:cs typeface="Courier New"/>
              </a:rPr>
              <a:t> </a:t>
            </a:r>
            <a:r>
              <a:rPr dirty="0" sz="850" spc="25" b="1">
                <a:latin typeface="Courier New"/>
                <a:cs typeface="Courier New"/>
              </a:rPr>
              <a:t>Scheduling</a:t>
            </a:r>
            <a:r>
              <a:rPr dirty="0" sz="850" spc="35" b="1">
                <a:latin typeface="Courier New"/>
                <a:cs typeface="Courier New"/>
              </a:rPr>
              <a:t> </a:t>
            </a:r>
            <a:r>
              <a:rPr dirty="0" sz="850" spc="25" b="1">
                <a:latin typeface="Courier New"/>
                <a:cs typeface="Courier New"/>
              </a:rPr>
              <a:t>JSON</a:t>
            </a:r>
            <a:r>
              <a:rPr dirty="0" sz="850" spc="35" b="1">
                <a:latin typeface="Courier New"/>
                <a:cs typeface="Courier New"/>
              </a:rPr>
              <a:t> </a:t>
            </a:r>
            <a:r>
              <a:rPr dirty="0" sz="850" spc="25" b="1">
                <a:latin typeface="Courier New"/>
                <a:cs typeface="Courier New"/>
              </a:rPr>
              <a:t>Response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11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40905" y="1128636"/>
            <a:ext cx="3328035" cy="499999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850" spc="2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4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"ans"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3108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"vec"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15">
                <a:latin typeface="Courier New"/>
                <a:cs typeface="Courier New"/>
              </a:rPr>
              <a:t> </a:t>
            </a:r>
            <a:r>
              <a:rPr dirty="0" sz="850" spc="20">
                <a:latin typeface="Courier New"/>
                <a:cs typeface="Courier New"/>
              </a:rPr>
              <a:t>[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"day"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1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4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"name"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1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"place0"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"start"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7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"2022-07-02T13:18:09.862Z"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"end"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6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"2022-07-02T13:18:09.862Z"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latin typeface="Courier New"/>
                <a:cs typeface="Courier New"/>
              </a:rPr>
              <a:t>},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45"/>
              </a:spcBef>
            </a:pPr>
            <a:r>
              <a:rPr dirty="0" sz="850" spc="2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"day"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1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"name"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1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"place1"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"start"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7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"2022-07-02T13:32:50.862Z"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4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"end"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6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"2022-07-02T13:32:50.862Z"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latin typeface="Courier New"/>
                <a:cs typeface="Courier New"/>
              </a:rPr>
              <a:t>},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"day"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1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1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4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"name"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1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"place0"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"start"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7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"2022-07-03T13:18:09.862Z"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"end"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6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"2022-07-03T13:18:09.862Z"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latin typeface="Courier New"/>
                <a:cs typeface="Courier New"/>
              </a:rPr>
              <a:t>},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45"/>
              </a:spcBef>
            </a:pPr>
            <a:r>
              <a:rPr dirty="0" sz="850" spc="2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"day"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1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1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"name"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1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"place2"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"start"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7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"2022-07-03T13:29:22.862Z"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4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"end"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6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"2022-07-03T13:29:22.862Z"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25"/>
              </a:spcBef>
            </a:pPr>
            <a:r>
              <a:rPr dirty="0" sz="850" spc="20">
                <a:latin typeface="Courier New"/>
                <a:cs typeface="Courier New"/>
              </a:rPr>
              <a:t>]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850" spc="2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905" y="1167041"/>
            <a:ext cx="3850640" cy="85642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047875">
              <a:lnSpc>
                <a:spcPct val="100000"/>
              </a:lnSpc>
              <a:spcBef>
                <a:spcPts val="135"/>
              </a:spcBef>
            </a:pPr>
            <a:r>
              <a:rPr dirty="0" sz="850" spc="25" b="1">
                <a:latin typeface="Courier New"/>
                <a:cs typeface="Courier New"/>
              </a:rPr>
              <a:t>API</a:t>
            </a:r>
            <a:r>
              <a:rPr dirty="0" sz="850" spc="30" b="1">
                <a:latin typeface="Courier New"/>
                <a:cs typeface="Courier New"/>
              </a:rPr>
              <a:t> </a:t>
            </a:r>
            <a:r>
              <a:rPr dirty="0" sz="850" spc="25" b="1">
                <a:latin typeface="Courier New"/>
                <a:cs typeface="Courier New"/>
              </a:rPr>
              <a:t>Calendar</a:t>
            </a:r>
            <a:r>
              <a:rPr dirty="0" sz="850" spc="30" b="1">
                <a:latin typeface="Courier New"/>
                <a:cs typeface="Courier New"/>
              </a:rPr>
              <a:t> </a:t>
            </a:r>
            <a:r>
              <a:rPr dirty="0" sz="850" spc="25" b="1">
                <a:latin typeface="Courier New"/>
                <a:cs typeface="Courier New"/>
              </a:rPr>
              <a:t>JSON</a:t>
            </a:r>
            <a:r>
              <a:rPr dirty="0" sz="850" spc="35" b="1">
                <a:latin typeface="Courier New"/>
                <a:cs typeface="Courier New"/>
              </a:rPr>
              <a:t> </a:t>
            </a:r>
            <a:r>
              <a:rPr dirty="0" sz="850" spc="25" b="1">
                <a:latin typeface="Courier New"/>
                <a:cs typeface="Courier New"/>
              </a:rPr>
              <a:t>Response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2797175">
              <a:lnSpc>
                <a:spcPct val="131800"/>
              </a:lnSpc>
            </a:pPr>
            <a:r>
              <a:rPr dirty="0" sz="850" spc="25">
                <a:latin typeface="Courier New"/>
                <a:cs typeface="Courier New"/>
              </a:rPr>
              <a:t>BEGIN:VCALENDAR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VERSION:2.0</a:t>
            </a:r>
            <a:endParaRPr sz="850">
              <a:latin typeface="Courier New"/>
              <a:cs typeface="Courier New"/>
            </a:endParaRPr>
          </a:p>
          <a:p>
            <a:pPr marL="12700" marR="1145540">
              <a:lnSpc>
                <a:spcPts val="1370"/>
              </a:lnSpc>
              <a:spcBef>
                <a:spcPts val="80"/>
              </a:spcBef>
            </a:pPr>
            <a:r>
              <a:rPr dirty="0" sz="850" spc="25">
                <a:latin typeface="Courier New"/>
                <a:cs typeface="Courier New"/>
              </a:rPr>
              <a:t>PRODID:-//sebbo.net//ical-generator//EN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BEGIN:VEVENT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850" spc="25">
                <a:latin typeface="Courier New"/>
                <a:cs typeface="Courier New"/>
              </a:rPr>
              <a:t>UID:d6b5eaf0-fb34-4994-8260-8486a2076c4a</a:t>
            </a:r>
            <a:endParaRPr sz="850">
              <a:latin typeface="Courier New"/>
              <a:cs typeface="Courier New"/>
            </a:endParaRPr>
          </a:p>
          <a:p>
            <a:pPr marL="12700" marR="2178050">
              <a:lnSpc>
                <a:spcPct val="131800"/>
              </a:lnSpc>
            </a:pPr>
            <a:r>
              <a:rPr dirty="0" sz="850" spc="25">
                <a:latin typeface="Courier New"/>
                <a:cs typeface="Courier New"/>
              </a:rPr>
              <a:t>SEQUENCE:0 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DTSTAMP:20220702T172419Z</a:t>
            </a:r>
            <a:endParaRPr sz="850">
              <a:latin typeface="Courier New"/>
              <a:cs typeface="Courier New"/>
            </a:endParaRPr>
          </a:p>
          <a:p>
            <a:pPr marL="12700" marR="2178050">
              <a:lnSpc>
                <a:spcPct val="131800"/>
              </a:lnSpc>
              <a:spcBef>
                <a:spcPts val="25"/>
              </a:spcBef>
            </a:pPr>
            <a:r>
              <a:rPr dirty="0" sz="850" spc="25">
                <a:latin typeface="Courier New"/>
                <a:cs typeface="Courier New"/>
              </a:rPr>
              <a:t>DTSTART:20220702T163217Z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DTEND:20220702T163217Z 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SUMMARY: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latin typeface="Courier New"/>
                <a:cs typeface="Courier New"/>
              </a:rPr>
              <a:t>LOCATION:Home</a:t>
            </a:r>
            <a:endParaRPr sz="850">
              <a:latin typeface="Courier New"/>
              <a:cs typeface="Courier New"/>
            </a:endParaRPr>
          </a:p>
          <a:p>
            <a:pPr marL="12700" marR="3003550">
              <a:lnSpc>
                <a:spcPct val="131800"/>
              </a:lnSpc>
              <a:spcBef>
                <a:spcPts val="20"/>
              </a:spcBef>
            </a:pPr>
            <a:r>
              <a:rPr dirty="0" sz="850" spc="25">
                <a:latin typeface="Courier New"/>
                <a:cs typeface="Courier New"/>
              </a:rPr>
              <a:t>END:VEVENT 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BEGIN:VEVENT</a:t>
            </a:r>
            <a:endParaRPr sz="850">
              <a:latin typeface="Courier New"/>
              <a:cs typeface="Courier New"/>
            </a:endParaRPr>
          </a:p>
          <a:p>
            <a:pPr marL="12700" marR="1076960">
              <a:lnSpc>
                <a:spcPct val="131800"/>
              </a:lnSpc>
            </a:pPr>
            <a:r>
              <a:rPr dirty="0" sz="850" spc="25">
                <a:latin typeface="Courier New"/>
                <a:cs typeface="Courier New"/>
              </a:rPr>
              <a:t>UID:68a6dfd7-6201-40d1-8262-5c0c2fc94445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SEQUENCE:0</a:t>
            </a:r>
            <a:endParaRPr sz="850">
              <a:latin typeface="Courier New"/>
              <a:cs typeface="Courier New"/>
            </a:endParaRPr>
          </a:p>
          <a:p>
            <a:pPr marL="12700" marR="2178050">
              <a:lnSpc>
                <a:spcPct val="131800"/>
              </a:lnSpc>
              <a:spcBef>
                <a:spcPts val="25"/>
              </a:spcBef>
            </a:pPr>
            <a:r>
              <a:rPr dirty="0" sz="850" spc="25">
                <a:latin typeface="Courier New"/>
                <a:cs typeface="Courier New"/>
              </a:rPr>
              <a:t>DTSTAMP:20220702T172419Z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DTSTART:20220702T164658Z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DTEND:20220702T164658Z 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SUMMARY:</a:t>
            </a:r>
            <a:endParaRPr sz="850">
              <a:latin typeface="Courier New"/>
              <a:cs typeface="Courier New"/>
            </a:endParaRPr>
          </a:p>
          <a:p>
            <a:pPr marL="12700" marR="2797175">
              <a:lnSpc>
                <a:spcPct val="131800"/>
              </a:lnSpc>
              <a:spcBef>
                <a:spcPts val="25"/>
              </a:spcBef>
            </a:pPr>
            <a:r>
              <a:rPr dirty="0" sz="850" spc="25">
                <a:latin typeface="Courier New"/>
                <a:cs typeface="Courier New"/>
              </a:rPr>
              <a:t>LOCATION:Office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END:VEVENT 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BEGIN:VEVENT</a:t>
            </a:r>
            <a:endParaRPr sz="850">
              <a:latin typeface="Courier New"/>
              <a:cs typeface="Courier New"/>
            </a:endParaRPr>
          </a:p>
          <a:p>
            <a:pPr marL="12700" marR="1076960">
              <a:lnSpc>
                <a:spcPts val="1370"/>
              </a:lnSpc>
              <a:spcBef>
                <a:spcPts val="75"/>
              </a:spcBef>
            </a:pPr>
            <a:r>
              <a:rPr dirty="0" sz="850" spc="25">
                <a:latin typeface="Courier New"/>
                <a:cs typeface="Courier New"/>
              </a:rPr>
              <a:t>UID:fbcaafd2-4692-4d90-83ef-aabf99b909f1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SEQUENCE:0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850" spc="25">
                <a:latin typeface="Courier New"/>
                <a:cs typeface="Courier New"/>
              </a:rPr>
              <a:t>DTSTAMP:20220702T172419Z</a:t>
            </a:r>
            <a:endParaRPr sz="850">
              <a:latin typeface="Courier New"/>
              <a:cs typeface="Courier New"/>
            </a:endParaRPr>
          </a:p>
          <a:p>
            <a:pPr marL="12700" marR="2178050">
              <a:lnSpc>
                <a:spcPct val="131800"/>
              </a:lnSpc>
            </a:pPr>
            <a:r>
              <a:rPr dirty="0" sz="850" spc="25">
                <a:latin typeface="Courier New"/>
                <a:cs typeface="Courier New"/>
              </a:rPr>
              <a:t>DTSTART:20220703T163217Z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DTEND:20220703T163217Z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850" spc="25">
                <a:latin typeface="Courier New"/>
                <a:cs typeface="Courier New"/>
              </a:rPr>
              <a:t>SUMMARY:</a:t>
            </a:r>
            <a:endParaRPr sz="850">
              <a:latin typeface="Courier New"/>
              <a:cs typeface="Courier New"/>
            </a:endParaRPr>
          </a:p>
          <a:p>
            <a:pPr marL="12700" marR="2934970">
              <a:lnSpc>
                <a:spcPct val="131800"/>
              </a:lnSpc>
            </a:pPr>
            <a:r>
              <a:rPr dirty="0" sz="850" spc="25">
                <a:latin typeface="Courier New"/>
                <a:cs typeface="Courier New"/>
              </a:rPr>
              <a:t>LOCATION:Home  </a:t>
            </a:r>
            <a:r>
              <a:rPr dirty="0" sz="850" spc="25">
                <a:latin typeface="Courier New"/>
                <a:cs typeface="Courier New"/>
              </a:rPr>
              <a:t>END:VEVENT 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BEGIN:VEVENT</a:t>
            </a:r>
            <a:endParaRPr sz="850">
              <a:latin typeface="Courier New"/>
              <a:cs typeface="Courier New"/>
            </a:endParaRPr>
          </a:p>
          <a:p>
            <a:pPr marL="12700" marR="1076960">
              <a:lnSpc>
                <a:spcPct val="131800"/>
              </a:lnSpc>
              <a:spcBef>
                <a:spcPts val="25"/>
              </a:spcBef>
            </a:pPr>
            <a:r>
              <a:rPr dirty="0" sz="850" spc="25">
                <a:latin typeface="Courier New"/>
                <a:cs typeface="Courier New"/>
              </a:rPr>
              <a:t>UID:26228bb1-4b4a-4422-ae1d-a2e300f01412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SEQUENCE:0</a:t>
            </a:r>
            <a:endParaRPr sz="850">
              <a:latin typeface="Courier New"/>
              <a:cs typeface="Courier New"/>
            </a:endParaRPr>
          </a:p>
          <a:p>
            <a:pPr marL="12700" marR="2178050">
              <a:lnSpc>
                <a:spcPct val="131800"/>
              </a:lnSpc>
            </a:pPr>
            <a:r>
              <a:rPr dirty="0" sz="850" spc="25">
                <a:latin typeface="Courier New"/>
                <a:cs typeface="Courier New"/>
              </a:rPr>
              <a:t>DTSTAMP:20220702T172419Z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DTSTART:20220703T164330Z</a:t>
            </a:r>
            <a:endParaRPr sz="850">
              <a:latin typeface="Courier New"/>
              <a:cs typeface="Courier New"/>
            </a:endParaRPr>
          </a:p>
          <a:p>
            <a:pPr marL="12700" marR="2315845">
              <a:lnSpc>
                <a:spcPct val="131800"/>
              </a:lnSpc>
              <a:spcBef>
                <a:spcPts val="25"/>
              </a:spcBef>
            </a:pPr>
            <a:r>
              <a:rPr dirty="0" sz="850" spc="25">
                <a:latin typeface="Courier New"/>
                <a:cs typeface="Courier New"/>
              </a:rPr>
              <a:t>DTEND:20220703T164330Z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SUMMARY:</a:t>
            </a:r>
            <a:endParaRPr sz="850">
              <a:latin typeface="Courier New"/>
              <a:cs typeface="Courier New"/>
            </a:endParaRPr>
          </a:p>
          <a:p>
            <a:pPr marL="12700" marR="2934970">
              <a:lnSpc>
                <a:spcPct val="131800"/>
              </a:lnSpc>
            </a:pPr>
            <a:r>
              <a:rPr dirty="0" sz="850" spc="25">
                <a:latin typeface="Courier New"/>
                <a:cs typeface="Courier New"/>
              </a:rPr>
              <a:t>LOCATION:Shop  </a:t>
            </a:r>
            <a:r>
              <a:rPr dirty="0" sz="850" spc="25">
                <a:latin typeface="Courier New"/>
                <a:cs typeface="Courier New"/>
              </a:rPr>
              <a:t>END:VEVENT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850" spc="25">
                <a:latin typeface="Courier New"/>
                <a:cs typeface="Courier New"/>
              </a:rPr>
              <a:t>BEGIN:VEVENT</a:t>
            </a:r>
            <a:endParaRPr sz="850">
              <a:latin typeface="Courier New"/>
              <a:cs typeface="Courier New"/>
            </a:endParaRPr>
          </a:p>
          <a:p>
            <a:pPr marL="12700" marR="1076960">
              <a:lnSpc>
                <a:spcPct val="131800"/>
              </a:lnSpc>
            </a:pPr>
            <a:r>
              <a:rPr dirty="0" sz="850" spc="25">
                <a:latin typeface="Courier New"/>
                <a:cs typeface="Courier New"/>
              </a:rPr>
              <a:t>UID:fed62d25-7f47-46f2-bd4c-4a70b1ae2819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SEQUENCE:0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latin typeface="Courier New"/>
                <a:cs typeface="Courier New"/>
              </a:rPr>
              <a:t>DTSTAMP:20220702T172419Z</a:t>
            </a:r>
            <a:endParaRPr sz="850">
              <a:latin typeface="Courier New"/>
              <a:cs typeface="Courier New"/>
            </a:endParaRPr>
          </a:p>
          <a:p>
            <a:pPr marL="12700" marR="2178050">
              <a:lnSpc>
                <a:spcPct val="131800"/>
              </a:lnSpc>
              <a:spcBef>
                <a:spcPts val="25"/>
              </a:spcBef>
            </a:pPr>
            <a:r>
              <a:rPr dirty="0" sz="850" spc="25">
                <a:latin typeface="Courier New"/>
                <a:cs typeface="Courier New"/>
              </a:rPr>
              <a:t>DTSTART:20220704T163217Z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DTEND:20220704T163217Z 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SUMMARY:</a:t>
            </a:r>
            <a:endParaRPr sz="850">
              <a:latin typeface="Courier New"/>
              <a:cs typeface="Courier New"/>
            </a:endParaRPr>
          </a:p>
          <a:p>
            <a:pPr marL="12700" marR="2934970">
              <a:lnSpc>
                <a:spcPts val="1370"/>
              </a:lnSpc>
              <a:spcBef>
                <a:spcPts val="75"/>
              </a:spcBef>
            </a:pPr>
            <a:r>
              <a:rPr dirty="0" sz="850" spc="25">
                <a:latin typeface="Courier New"/>
                <a:cs typeface="Courier New"/>
              </a:rPr>
              <a:t>LOCATION:Home  </a:t>
            </a:r>
            <a:r>
              <a:rPr dirty="0" sz="850" spc="25">
                <a:latin typeface="Courier New"/>
                <a:cs typeface="Courier New"/>
              </a:rPr>
              <a:t>END:VEVENT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11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905" y="790308"/>
            <a:ext cx="2778125" cy="173863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850" spc="25">
                <a:latin typeface="Courier New"/>
                <a:cs typeface="Courier New"/>
              </a:rPr>
              <a:t>BEGIN:VEVENT</a:t>
            </a:r>
            <a:endParaRPr sz="850">
              <a:latin typeface="Courier New"/>
              <a:cs typeface="Courier New"/>
            </a:endParaRPr>
          </a:p>
          <a:p>
            <a:pPr marL="12700" marR="5080">
              <a:lnSpc>
                <a:spcPct val="131800"/>
              </a:lnSpc>
            </a:pPr>
            <a:r>
              <a:rPr dirty="0" sz="850" spc="25">
                <a:latin typeface="Courier New"/>
                <a:cs typeface="Courier New"/>
              </a:rPr>
              <a:t>UID:a54a8a43-09fb-4a77-bc39-775756c5909b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SEQUENCE:0</a:t>
            </a:r>
            <a:endParaRPr sz="850">
              <a:latin typeface="Courier New"/>
              <a:cs typeface="Courier New"/>
            </a:endParaRPr>
          </a:p>
          <a:p>
            <a:pPr marL="12700" marR="1105535">
              <a:lnSpc>
                <a:spcPct val="131800"/>
              </a:lnSpc>
              <a:spcBef>
                <a:spcPts val="25"/>
              </a:spcBef>
            </a:pPr>
            <a:r>
              <a:rPr dirty="0" sz="850" spc="25">
                <a:latin typeface="Courier New"/>
                <a:cs typeface="Courier New"/>
              </a:rPr>
              <a:t>DTSTAMP:20220702T172419Z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DTSTART:20220704T164109Z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DTEND:20220704T164249Z 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SUMMARY:</a:t>
            </a:r>
            <a:endParaRPr sz="850">
              <a:latin typeface="Courier New"/>
              <a:cs typeface="Courier New"/>
            </a:endParaRPr>
          </a:p>
          <a:p>
            <a:pPr marL="12700" marR="1725295">
              <a:lnSpc>
                <a:spcPct val="131800"/>
              </a:lnSpc>
              <a:spcBef>
                <a:spcPts val="20"/>
              </a:spcBef>
            </a:pPr>
            <a:r>
              <a:rPr dirty="0" sz="850" spc="25">
                <a:latin typeface="Courier New"/>
                <a:cs typeface="Courier New"/>
              </a:rPr>
              <a:t>LOCATION:place3  </a:t>
            </a:r>
            <a:r>
              <a:rPr dirty="0" sz="850" spc="25">
                <a:latin typeface="Courier New"/>
                <a:cs typeface="Courier New"/>
              </a:rPr>
              <a:t>END:VEVENT 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END:VCALENDAR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11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905" y="789088"/>
            <a:ext cx="1023619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 b="1">
                <a:latin typeface="Calibri"/>
                <a:cs typeface="Calibri"/>
              </a:rPr>
              <a:t>Maps</a:t>
            </a:r>
            <a:r>
              <a:rPr dirty="0" sz="1050" spc="-15" b="1">
                <a:latin typeface="Calibri"/>
                <a:cs typeface="Calibri"/>
              </a:rPr>
              <a:t> </a:t>
            </a:r>
            <a:r>
              <a:rPr dirty="0" sz="1050" spc="15" b="1">
                <a:latin typeface="Calibri"/>
                <a:cs typeface="Calibri"/>
              </a:rPr>
              <a:t>integration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905" y="5193449"/>
            <a:ext cx="3135630" cy="802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Calibri"/>
                <a:cs typeface="Calibri"/>
              </a:rPr>
              <a:t>Maps</a:t>
            </a:r>
            <a:r>
              <a:rPr dirty="0" sz="1050" spc="15">
                <a:latin typeface="Calibri"/>
                <a:cs typeface="Calibri"/>
              </a:rPr>
              <a:t> integration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displays </a:t>
            </a:r>
            <a:r>
              <a:rPr dirty="0" sz="1050" spc="10">
                <a:latin typeface="Calibri"/>
                <a:cs typeface="Calibri"/>
              </a:rPr>
              <a:t>all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locations input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by user</a:t>
            </a:r>
            <a:endParaRPr sz="1050">
              <a:latin typeface="Calibri"/>
              <a:cs typeface="Calibri"/>
            </a:endParaRPr>
          </a:p>
          <a:p>
            <a:pPr marL="12700" marR="5080">
              <a:lnSpc>
                <a:spcPct val="190500"/>
              </a:lnSpc>
              <a:spcBef>
                <a:spcPts val="20"/>
              </a:spcBef>
            </a:pPr>
            <a:r>
              <a:rPr dirty="0" sz="1050" spc="25">
                <a:latin typeface="Calibri"/>
                <a:cs typeface="Calibri"/>
              </a:rPr>
              <a:t>Home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node </a:t>
            </a:r>
            <a:r>
              <a:rPr dirty="0" sz="1050" spc="5">
                <a:latin typeface="Calibri"/>
                <a:cs typeface="Calibri"/>
              </a:rPr>
              <a:t>is</a:t>
            </a:r>
            <a:r>
              <a:rPr dirty="0" sz="1050" spc="15">
                <a:latin typeface="Calibri"/>
                <a:cs typeface="Calibri"/>
              </a:rPr>
              <a:t> genesis node, </a:t>
            </a:r>
            <a:r>
              <a:rPr dirty="0" sz="1050" spc="10">
                <a:latin typeface="Calibri"/>
                <a:cs typeface="Calibri"/>
              </a:rPr>
              <a:t>first</a:t>
            </a:r>
            <a:r>
              <a:rPr dirty="0" sz="1050" spc="15">
                <a:latin typeface="Calibri"/>
                <a:cs typeface="Calibri"/>
              </a:rPr>
              <a:t> location input by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user </a:t>
            </a:r>
            <a:r>
              <a:rPr dirty="0" sz="1050" spc="-22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No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limit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on number</a:t>
            </a:r>
            <a:r>
              <a:rPr dirty="0" sz="1050" spc="15">
                <a:latin typeface="Calibri"/>
                <a:cs typeface="Calibri"/>
              </a:rPr>
              <a:t> of </a:t>
            </a:r>
            <a:r>
              <a:rPr dirty="0" sz="1050" spc="20">
                <a:latin typeface="Calibri"/>
                <a:cs typeface="Calibri"/>
              </a:rPr>
              <a:t>nodes</a:t>
            </a:r>
            <a:r>
              <a:rPr dirty="0" sz="1050" spc="15">
                <a:latin typeface="Calibri"/>
                <a:cs typeface="Calibri"/>
              </a:rPr>
              <a:t> or locations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701" y="1112685"/>
            <a:ext cx="5849112" cy="36484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11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905" y="8774848"/>
            <a:ext cx="406971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Calibri"/>
                <a:cs typeface="Calibri"/>
              </a:rPr>
              <a:t>Input </a:t>
            </a:r>
            <a:r>
              <a:rPr dirty="0" sz="1050" spc="15">
                <a:latin typeface="Calibri"/>
                <a:cs typeface="Calibri"/>
              </a:rPr>
              <a:t>form-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appending </a:t>
            </a:r>
            <a:r>
              <a:rPr dirty="0" sz="1050" spc="15">
                <a:latin typeface="Calibri"/>
                <a:cs typeface="Calibri"/>
              </a:rPr>
              <a:t>locations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input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by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user-</a:t>
            </a:r>
            <a:r>
              <a:rPr dirty="0" sz="1050" spc="20">
                <a:latin typeface="Calibri"/>
                <a:cs typeface="Calibri"/>
              </a:rPr>
              <a:t> node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creation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at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instant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7629" y="1112685"/>
            <a:ext cx="3950207" cy="75468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11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Combined Documentation- Read First- REST API, Outlook, Teams, Maps Integration.docx</dc:title>
  <dcterms:created xsi:type="dcterms:W3CDTF">2022-07-10T17:40:33Z</dcterms:created>
  <dcterms:modified xsi:type="dcterms:W3CDTF">2022-07-10T17:40:33Z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2022-07-10T00:00:00Z</vt:filetime>
  </property>
  <property fmtid="{D5CDD505-2E9C-101B-9397-08002B2CF9AE}" pid="3" name="Creator">
    <vt:lpwstr>Word</vt:lpwstr>
  </property>
  <property fmtid="{D5CDD505-2E9C-101B-9397-08002B2CF9AE}" pid="4" name="LastSaved">
    <vt:filetime>2022-07-10T00:00:00Z</vt:filetime>
  </property>
</Properties>
</file>