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obster"/>
      <p:regular r:id="rId19"/>
    </p:embeddedFont>
    <p:embeddedFont>
      <p:font typeface="Lora"/>
      <p:regular r:id="rId20"/>
      <p:bold r:id="rId21"/>
      <p:italic r:id="rId22"/>
      <p:boldItalic r:id="rId23"/>
    </p:embeddedFont>
    <p:embeddedFont>
      <p:font typeface="Pacifico"/>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UANYUAN LI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11" Type="http://schemas.openxmlformats.org/officeDocument/2006/relationships/slide" Target="slides/slide5.xml"/><Relationship Id="rId22" Type="http://schemas.openxmlformats.org/officeDocument/2006/relationships/font" Target="fonts/Lora-italic.fntdata"/><Relationship Id="rId10" Type="http://schemas.openxmlformats.org/officeDocument/2006/relationships/slide" Target="slides/slide4.xml"/><Relationship Id="rId21" Type="http://schemas.openxmlformats.org/officeDocument/2006/relationships/font" Target="fonts/Lora-bold.fntdata"/><Relationship Id="rId13" Type="http://schemas.openxmlformats.org/officeDocument/2006/relationships/slide" Target="slides/slide7.xml"/><Relationship Id="rId24" Type="http://schemas.openxmlformats.org/officeDocument/2006/relationships/font" Target="fonts/Pacifico-regular.fntdata"/><Relationship Id="rId12" Type="http://schemas.openxmlformats.org/officeDocument/2006/relationships/slide" Target="slides/slide6.xml"/><Relationship Id="rId23" Type="http://schemas.openxmlformats.org/officeDocument/2006/relationships/font" Target="fonts/Lo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obst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23T14:41:57.846">
    <p:pos x="6000" y="0"/>
    <p:text>Since we have 2 minutes maybe you can talk about how the requirement evolved. To have everything optional came up later in 25/08 meeting.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f5fb2754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f5fb2754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 sec) Introduce team and their roles. Mention supervisor. Identify client.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f5fb2754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f5fb2754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finalized what to do, we then break down each big tasks into smaller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can see that the Image is break in many sections. </a:t>
            </a:r>
            <a:endParaRPr/>
          </a:p>
          <a:p>
            <a:pPr indent="0" lvl="0" marL="0" rtl="0" algn="l">
              <a:spcBef>
                <a:spcPts val="0"/>
              </a:spcBef>
              <a:spcAft>
                <a:spcPts val="0"/>
              </a:spcAft>
              <a:buNone/>
            </a:pPr>
            <a:r>
              <a:rPr lang="en"/>
              <a:t>Since both tasks are related to Image, it might be confusing to figure out who is do what.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Trello it is clear to see that</a:t>
            </a:r>
            <a:endParaRPr/>
          </a:p>
          <a:p>
            <a:pPr indent="0" lvl="0" marL="0" rtl="0" algn="l">
              <a:spcBef>
                <a:spcPts val="0"/>
              </a:spcBef>
              <a:spcAft>
                <a:spcPts val="0"/>
              </a:spcAft>
              <a:buNone/>
            </a:pPr>
            <a:r>
              <a:rPr lang="en"/>
              <a:t>The part related to Addendum was assigned to CL</a:t>
            </a:r>
            <a:endParaRPr/>
          </a:p>
          <a:p>
            <a:pPr indent="0" lvl="0" marL="0" rtl="0" algn="l">
              <a:spcBef>
                <a:spcPts val="0"/>
              </a:spcBef>
              <a:spcAft>
                <a:spcPts val="0"/>
              </a:spcAft>
              <a:buNone/>
            </a:pPr>
            <a:r>
              <a:rPr lang="en"/>
              <a:t>The part related to ArtefactList was assigned to LW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 course there are times when we just started a task and didn’t possess the knowledge to break the tasks down.When this happened we created a big tasks and assigned multiple people to it. We then; created smaller tasks as we progressed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f5fb2754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f5fb2754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from our demo, the changes </a:t>
            </a:r>
            <a:r>
              <a:rPr lang="en"/>
              <a:t>to </a:t>
            </a:r>
            <a:r>
              <a:rPr lang="en"/>
              <a:t>the team worked.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documented in the sprint 3 retrospective, not only was the the process consistent, it also</a:t>
            </a:r>
            <a:r>
              <a:rPr lang="en"/>
              <a:t> </a:t>
            </a:r>
            <a:r>
              <a:rPr lang="en"/>
              <a:t>motivated us by showing </a:t>
            </a:r>
            <a:r>
              <a:rPr lang="en"/>
              <a:t>us </a:t>
            </a:r>
            <a:r>
              <a:rPr lang="en"/>
              <a:t>our progress</a:t>
            </a:r>
            <a:r>
              <a:rPr lang="en"/>
              <a:t> and reminding us what needs to be done.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3fc018f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3fc018f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53fc018f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53fc018f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 sec) Go over this stuff pretty quickly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53fc018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3fc018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(2min30sec) Go into some detail on each point:</a:t>
            </a:r>
            <a:br>
              <a:rPr lang="en"/>
            </a:br>
            <a:r>
              <a:rPr lang="en"/>
              <a:t>Collection:</a:t>
            </a:r>
            <a:endParaRPr/>
          </a:p>
          <a:p>
            <a:pPr indent="-298450" lvl="0" marL="457200" rtl="0" algn="l">
              <a:spcBef>
                <a:spcPts val="0"/>
              </a:spcBef>
              <a:spcAft>
                <a:spcPts val="0"/>
              </a:spcAft>
              <a:buSzPts val="1100"/>
              <a:buChar char="-"/>
            </a:pPr>
            <a:r>
              <a:rPr lang="en"/>
              <a:t>Maintain collection - add, edit, remove information</a:t>
            </a:r>
            <a:endParaRPr/>
          </a:p>
          <a:p>
            <a:pPr indent="-298450" lvl="0" marL="457200" rtl="0" algn="l">
              <a:spcBef>
                <a:spcPts val="0"/>
              </a:spcBef>
              <a:spcAft>
                <a:spcPts val="0"/>
              </a:spcAft>
              <a:buSzPts val="1100"/>
              <a:buChar char="-"/>
            </a:pPr>
            <a:r>
              <a:rPr lang="en"/>
              <a:t>Explore - a way to explore artefacts and discover stories</a:t>
            </a:r>
            <a:endParaRPr/>
          </a:p>
          <a:p>
            <a:pPr indent="-298450" lvl="0" marL="457200" rtl="0" algn="l">
              <a:spcBef>
                <a:spcPts val="0"/>
              </a:spcBef>
              <a:spcAft>
                <a:spcPts val="0"/>
              </a:spcAft>
              <a:buSzPts val="1100"/>
              <a:buChar char="-"/>
            </a:pPr>
            <a:r>
              <a:rPr lang="en"/>
              <a:t>Learn - a way to learn the stories of specific artefacts</a:t>
            </a:r>
            <a:endParaRPr/>
          </a:p>
          <a:p>
            <a:pPr indent="-298450" lvl="0" marL="457200" rtl="0" algn="l">
              <a:spcBef>
                <a:spcPts val="0"/>
              </a:spcBef>
              <a:spcAft>
                <a:spcPts val="0"/>
              </a:spcAft>
              <a:buSzPts val="1100"/>
              <a:buChar char="-"/>
            </a:pPr>
            <a:r>
              <a:rPr lang="en"/>
              <a:t>Extend - artefacts are important not because of one important moment, but many throughout history.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(Say the following to introduce Chuan)</a:t>
            </a:r>
            <a:endParaRPr/>
          </a:p>
          <a:p>
            <a:pPr indent="0" lvl="0" marL="0" rtl="0" algn="l">
              <a:spcBef>
                <a:spcPts val="0"/>
              </a:spcBef>
              <a:spcAft>
                <a:spcPts val="0"/>
              </a:spcAft>
              <a:buNone/>
            </a:pPr>
            <a:r>
              <a:rPr lang="en"/>
              <a:t>(Also show the next slide)</a:t>
            </a:r>
            <a:endParaRPr/>
          </a:p>
          <a:p>
            <a:pPr indent="0" lvl="0" marL="0" rtl="0" algn="l">
              <a:spcBef>
                <a:spcPts val="0"/>
              </a:spcBef>
              <a:spcAft>
                <a:spcPts val="0"/>
              </a:spcAft>
              <a:buClr>
                <a:schemeClr val="dk1"/>
              </a:buClr>
              <a:buSzPts val="1100"/>
              <a:buFont typeface="Arial"/>
              <a:buNone/>
            </a:pPr>
            <a:r>
              <a:rPr lang="en">
                <a:solidFill>
                  <a:schemeClr val="dk1"/>
                </a:solidFill>
              </a:rPr>
              <a:t>None of the requirements would have been meet </a:t>
            </a:r>
            <a:r>
              <a:rPr lang="en">
                <a:solidFill>
                  <a:schemeClr val="dk1"/>
                </a:solidFill>
              </a:rPr>
              <a:t>if we did not have a clear forms of communication with in the team.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f5fb2754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f5fb2754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f5fb2754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f5fb2754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code are mainly written in Javascript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Because we were designing a web app, we used React and Redux that runs well in most </a:t>
            </a:r>
            <a:r>
              <a:rPr lang="en"/>
              <a:t>browsers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Because we follow a fast agile process we needed a framework that can be deployed and tested as soon as possible. Firebase provided </a:t>
            </a:r>
            <a:r>
              <a:rPr lang="en"/>
              <a:t>database</a:t>
            </a:r>
            <a:r>
              <a:rPr lang="en"/>
              <a:t> and storage as service. Which means we were able focus on the front end development. Since </a:t>
            </a:r>
            <a:r>
              <a:rPr lang="en">
                <a:solidFill>
                  <a:schemeClr val="dk1"/>
                </a:solidFill>
              </a:rPr>
              <a:t>Firestore is a NoSQL database, we were able to quickly test out different schemas.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Lastly</a:t>
            </a:r>
            <a:endParaRPr>
              <a:solidFill>
                <a:schemeClr val="dk1"/>
              </a:solidFill>
            </a:endParaRPr>
          </a:p>
          <a:p>
            <a:pPr indent="0" lvl="0" marL="0" rtl="0" algn="l">
              <a:spcBef>
                <a:spcPts val="0"/>
              </a:spcBef>
              <a:spcAft>
                <a:spcPts val="0"/>
              </a:spcAft>
              <a:buNone/>
            </a:pPr>
            <a:r>
              <a:rPr lang="en">
                <a:solidFill>
                  <a:schemeClr val="dk1"/>
                </a:solidFill>
              </a:rPr>
              <a:t>We chose Firebase because it provides highly secure authentication service that meets our client’s standard.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5fb2754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5fb2754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code are mainly written in Javascript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Because we were designing a web app, we used React and Redux that runs well in most browsers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Because we follow a fast agile process we needed a framework that can be deployed and tested as soon as possible. Firebase provided database and storage as service. Which means we were able focus on the front end development. Since </a:t>
            </a:r>
            <a:r>
              <a:rPr lang="en">
                <a:solidFill>
                  <a:schemeClr val="dk1"/>
                </a:solidFill>
              </a:rPr>
              <a:t>Firestore is a NoSQL database, we were able to quickly test out different schemas.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Lastly</a:t>
            </a:r>
            <a:endParaRPr>
              <a:solidFill>
                <a:schemeClr val="dk1"/>
              </a:solidFill>
            </a:endParaRPr>
          </a:p>
          <a:p>
            <a:pPr indent="0" lvl="0" marL="0" rtl="0" algn="l">
              <a:spcBef>
                <a:spcPts val="0"/>
              </a:spcBef>
              <a:spcAft>
                <a:spcPts val="0"/>
              </a:spcAft>
              <a:buNone/>
            </a:pPr>
            <a:r>
              <a:rPr lang="en">
                <a:solidFill>
                  <a:schemeClr val="dk1"/>
                </a:solidFill>
              </a:rPr>
              <a:t>We chose Firebase because it provides highly secure authentication service that meets our client’s standard.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3fc018f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3fc018f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53fc018f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53fc018f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end of sprint 2 it became apparent that we needed a better method of communication</a:t>
            </a:r>
            <a:endParaRPr/>
          </a:p>
          <a:p>
            <a:pPr indent="0" lvl="0" marL="0" rtl="0" algn="l">
              <a:spcBef>
                <a:spcPts val="0"/>
              </a:spcBef>
              <a:spcAft>
                <a:spcPts val="0"/>
              </a:spcAft>
              <a:buNone/>
            </a:pPr>
            <a:r>
              <a:rPr lang="en"/>
              <a:t>Oliver and I were working independent from each other it lead to duplicated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Part of the reason for duplicated work is that we often work independent from each other.</a:t>
            </a:r>
            <a:endParaRPr/>
          </a:p>
          <a:p>
            <a:pPr indent="0" lvl="0" marL="0" rtl="0" algn="l">
              <a:spcBef>
                <a:spcPts val="0"/>
              </a:spcBef>
              <a:spcAft>
                <a:spcPts val="0"/>
              </a:spcAft>
              <a:buNone/>
            </a:pPr>
            <a:r>
              <a:rPr lang="en"/>
              <a:t>We have a goal but no long term plan and to do list to support the goal. Often we would try to come up with new features on our own without consulting other team members.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So This was the mid semester break and the frontend and backend weren’t integrated. We were still serving static HTML. Something had to be done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5fb2754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5fb2754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First thing we did was to write down everything we needed in each weekly meeting</a:t>
            </a:r>
            <a:endParaRPr/>
          </a:p>
          <a:p>
            <a:pPr indent="0" lvl="0" marL="0" rtl="0" algn="l">
              <a:spcBef>
                <a:spcPts val="0"/>
              </a:spcBef>
              <a:spcAft>
                <a:spcPts val="0"/>
              </a:spcAft>
              <a:buNone/>
            </a:pPr>
            <a:r>
              <a:rPr lang="en"/>
              <a:t>Meeting in person helped us to flush out ideas and keep each other on the same page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56725" y="1009650"/>
            <a:ext cx="6030552" cy="2457450"/>
          </a:xfrm>
          <a:prstGeom prst="rect">
            <a:avLst/>
          </a:prstGeom>
          <a:noFill/>
          <a:ln>
            <a:noFill/>
          </a:ln>
        </p:spPr>
      </p:pic>
      <p:sp>
        <p:nvSpPr>
          <p:cNvPr id="55" name="Google Shape;55;p13"/>
          <p:cNvSpPr txBox="1"/>
          <p:nvPr/>
        </p:nvSpPr>
        <p:spPr>
          <a:xfrm>
            <a:off x="2371800" y="3552825"/>
            <a:ext cx="4400400" cy="11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43341B"/>
                </a:solidFill>
                <a:latin typeface="Lora"/>
                <a:ea typeface="Lora"/>
                <a:cs typeface="Lora"/>
                <a:sym typeface="Lora"/>
              </a:rPr>
              <a:t>team C.A.L.L.</a:t>
            </a:r>
            <a:endParaRPr b="1" sz="3600">
              <a:solidFill>
                <a:srgbClr val="43341B"/>
              </a:solidFill>
              <a:latin typeface="Lora"/>
              <a:ea typeface="Lora"/>
              <a:cs typeface="Lora"/>
              <a:sym typeface="Lora"/>
            </a:endParaRPr>
          </a:p>
          <a:p>
            <a:pPr indent="0" lvl="0" marL="0" rtl="0" algn="ctr">
              <a:spcBef>
                <a:spcPts val="0"/>
              </a:spcBef>
              <a:spcAft>
                <a:spcPts val="0"/>
              </a:spcAft>
              <a:buNone/>
            </a:pPr>
            <a:r>
              <a:rPr lang="en" sz="2400">
                <a:solidFill>
                  <a:srgbClr val="43341B"/>
                </a:solidFill>
                <a:latin typeface="Lora"/>
                <a:ea typeface="Lora"/>
                <a:cs typeface="Lora"/>
                <a:sym typeface="Lora"/>
              </a:rPr>
              <a:t>C</a:t>
            </a:r>
            <a:r>
              <a:rPr lang="en" sz="2400">
                <a:solidFill>
                  <a:srgbClr val="D39323"/>
                </a:solidFill>
                <a:latin typeface="Lora"/>
                <a:ea typeface="Lora"/>
                <a:cs typeface="Lora"/>
                <a:sym typeface="Lora"/>
              </a:rPr>
              <a:t>huan.</a:t>
            </a:r>
            <a:r>
              <a:rPr lang="en" sz="2400">
                <a:solidFill>
                  <a:srgbClr val="43341B"/>
                </a:solidFill>
                <a:latin typeface="Lora"/>
                <a:ea typeface="Lora"/>
                <a:cs typeface="Lora"/>
                <a:sym typeface="Lora"/>
              </a:rPr>
              <a:t>A</a:t>
            </a:r>
            <a:r>
              <a:rPr lang="en" sz="2400">
                <a:solidFill>
                  <a:srgbClr val="D39323"/>
                </a:solidFill>
                <a:latin typeface="Lora"/>
                <a:ea typeface="Lora"/>
                <a:cs typeface="Lora"/>
                <a:sym typeface="Lora"/>
              </a:rPr>
              <a:t>nqi.</a:t>
            </a:r>
            <a:r>
              <a:rPr lang="en" sz="2400">
                <a:solidFill>
                  <a:srgbClr val="43341B"/>
                </a:solidFill>
                <a:latin typeface="Lora"/>
                <a:ea typeface="Lora"/>
                <a:cs typeface="Lora"/>
                <a:sym typeface="Lora"/>
              </a:rPr>
              <a:t>L</a:t>
            </a:r>
            <a:r>
              <a:rPr lang="en" sz="2400">
                <a:solidFill>
                  <a:srgbClr val="D39323"/>
                </a:solidFill>
                <a:latin typeface="Lora"/>
                <a:ea typeface="Lora"/>
                <a:cs typeface="Lora"/>
                <a:sym typeface="Lora"/>
              </a:rPr>
              <a:t>uoming.</a:t>
            </a:r>
            <a:r>
              <a:rPr lang="en" sz="2400">
                <a:solidFill>
                  <a:srgbClr val="43341B"/>
                </a:solidFill>
                <a:latin typeface="Lora"/>
                <a:ea typeface="Lora"/>
                <a:cs typeface="Lora"/>
                <a:sym typeface="Lora"/>
              </a:rPr>
              <a:t>L</a:t>
            </a:r>
            <a:r>
              <a:rPr lang="en" sz="2400">
                <a:solidFill>
                  <a:srgbClr val="D39323"/>
                </a:solidFill>
                <a:latin typeface="Lora"/>
                <a:ea typeface="Lora"/>
                <a:cs typeface="Lora"/>
                <a:sym typeface="Lora"/>
              </a:rPr>
              <a:t>awson.</a:t>
            </a:r>
            <a:endParaRPr sz="2400">
              <a:solidFill>
                <a:srgbClr val="D39323"/>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Afterward: Lessons Learned</a:t>
            </a:r>
            <a:endParaRPr sz="3000">
              <a:solidFill>
                <a:srgbClr val="43341B"/>
              </a:solidFill>
              <a:latin typeface="Pacifico"/>
              <a:ea typeface="Pacifico"/>
              <a:cs typeface="Pacifico"/>
              <a:sym typeface="Pacifico"/>
            </a:endParaRPr>
          </a:p>
          <a:p>
            <a:pPr indent="0" lvl="0" marL="0" rtl="0" algn="l">
              <a:spcBef>
                <a:spcPts val="0"/>
              </a:spcBef>
              <a:spcAft>
                <a:spcPts val="0"/>
              </a:spcAft>
              <a:buNone/>
            </a:pPr>
            <a:r>
              <a:t/>
            </a:r>
            <a:endParaRPr/>
          </a:p>
        </p:txBody>
      </p:sp>
      <p:sp>
        <p:nvSpPr>
          <p:cNvPr id="118" name="Google Shape;118;p22"/>
          <p:cNvSpPr txBox="1"/>
          <p:nvPr/>
        </p:nvSpPr>
        <p:spPr>
          <a:xfrm>
            <a:off x="4898575" y="858725"/>
            <a:ext cx="3955200" cy="1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did we change?</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Weekly Meeting</a:t>
            </a:r>
            <a:endParaRPr/>
          </a:p>
          <a:p>
            <a:pPr indent="-317500" lvl="1" marL="914400" rtl="0" algn="l">
              <a:spcBef>
                <a:spcPts val="0"/>
              </a:spcBef>
              <a:spcAft>
                <a:spcPts val="0"/>
              </a:spcAft>
              <a:buSzPts val="1400"/>
              <a:buChar char="-"/>
            </a:pPr>
            <a:r>
              <a:rPr lang="en"/>
              <a:t>Weekly sprint</a:t>
            </a:r>
            <a:endParaRPr/>
          </a:p>
          <a:p>
            <a:pPr indent="-317500" lvl="0" marL="457200" rtl="0" algn="l">
              <a:spcBef>
                <a:spcPts val="0"/>
              </a:spcBef>
              <a:spcAft>
                <a:spcPts val="0"/>
              </a:spcAft>
              <a:buClr>
                <a:schemeClr val="dk1"/>
              </a:buClr>
              <a:buSzPts val="1400"/>
              <a:buChar char="-"/>
            </a:pPr>
            <a:r>
              <a:rPr lang="en">
                <a:solidFill>
                  <a:schemeClr val="dk1"/>
                </a:solidFill>
              </a:rPr>
              <a:t>Use </a:t>
            </a:r>
            <a:r>
              <a:rPr lang="en">
                <a:solidFill>
                  <a:schemeClr val="dk1"/>
                </a:solidFill>
              </a:rPr>
              <a:t>Trello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 Assign tasks</a:t>
            </a:r>
            <a:endParaRPr/>
          </a:p>
        </p:txBody>
      </p:sp>
      <p:pic>
        <p:nvPicPr>
          <p:cNvPr id="119" name="Google Shape;119;p22"/>
          <p:cNvPicPr preferRelativeResize="0"/>
          <p:nvPr/>
        </p:nvPicPr>
        <p:blipFill>
          <a:blip r:embed="rId3">
            <a:alphaModFix/>
          </a:blip>
          <a:stretch>
            <a:fillRect/>
          </a:stretch>
        </p:blipFill>
        <p:spPr>
          <a:xfrm>
            <a:off x="962775" y="1148425"/>
            <a:ext cx="3036950" cy="3096975"/>
          </a:xfrm>
          <a:prstGeom prst="rect">
            <a:avLst/>
          </a:prstGeom>
          <a:noFill/>
          <a:ln>
            <a:noFill/>
          </a:ln>
        </p:spPr>
      </p:pic>
      <p:sp>
        <p:nvSpPr>
          <p:cNvPr id="120" name="Google Shape;120;p22"/>
          <p:cNvSpPr txBox="1"/>
          <p:nvPr/>
        </p:nvSpPr>
        <p:spPr>
          <a:xfrm>
            <a:off x="962775" y="4245400"/>
            <a:ext cx="39552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Excerpt from Trello</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Afterward: Lessons Learned</a:t>
            </a:r>
            <a:endParaRPr sz="3000">
              <a:solidFill>
                <a:srgbClr val="43341B"/>
              </a:solidFill>
              <a:latin typeface="Pacifico"/>
              <a:ea typeface="Pacifico"/>
              <a:cs typeface="Pacifico"/>
              <a:sym typeface="Pacifico"/>
            </a:endParaRPr>
          </a:p>
          <a:p>
            <a:pPr indent="0" lvl="0" marL="0" rtl="0" algn="l">
              <a:spcBef>
                <a:spcPts val="0"/>
              </a:spcBef>
              <a:spcAft>
                <a:spcPts val="0"/>
              </a:spcAft>
              <a:buNone/>
            </a:pPr>
            <a:r>
              <a:t/>
            </a:r>
            <a:endParaRPr/>
          </a:p>
        </p:txBody>
      </p:sp>
      <p:pic>
        <p:nvPicPr>
          <p:cNvPr id="126" name="Google Shape;126;p23"/>
          <p:cNvPicPr preferRelativeResize="0"/>
          <p:nvPr/>
        </p:nvPicPr>
        <p:blipFill>
          <a:blip r:embed="rId3">
            <a:alphaModFix/>
          </a:blip>
          <a:stretch>
            <a:fillRect/>
          </a:stretch>
        </p:blipFill>
        <p:spPr>
          <a:xfrm>
            <a:off x="152400" y="725100"/>
            <a:ext cx="4724400" cy="2619375"/>
          </a:xfrm>
          <a:prstGeom prst="rect">
            <a:avLst/>
          </a:prstGeom>
          <a:noFill/>
          <a:ln>
            <a:noFill/>
          </a:ln>
        </p:spPr>
      </p:pic>
      <p:sp>
        <p:nvSpPr>
          <p:cNvPr id="127" name="Google Shape;127;p23"/>
          <p:cNvSpPr txBox="1"/>
          <p:nvPr/>
        </p:nvSpPr>
        <p:spPr>
          <a:xfrm>
            <a:off x="326575" y="3344475"/>
            <a:ext cx="3955200" cy="1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Excerpt from Sprint 3 Retrospective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1556725" y="1009650"/>
            <a:ext cx="6030552" cy="2457450"/>
          </a:xfrm>
          <a:prstGeom prst="rect">
            <a:avLst/>
          </a:prstGeom>
          <a:noFill/>
          <a:ln>
            <a:noFill/>
          </a:ln>
        </p:spPr>
      </p:pic>
      <p:sp>
        <p:nvSpPr>
          <p:cNvPr id="133" name="Google Shape;133;p24"/>
          <p:cNvSpPr txBox="1"/>
          <p:nvPr/>
        </p:nvSpPr>
        <p:spPr>
          <a:xfrm>
            <a:off x="2371800" y="3552825"/>
            <a:ext cx="4400400" cy="116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43341B"/>
                </a:solidFill>
                <a:latin typeface="Pacifico"/>
                <a:ea typeface="Pacifico"/>
                <a:cs typeface="Pacifico"/>
                <a:sym typeface="Pacifico"/>
              </a:rPr>
              <a:t>Thanks for listening!</a:t>
            </a:r>
            <a:endParaRPr sz="2400">
              <a:solidFill>
                <a:srgbClr val="43341B"/>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The Client</a:t>
            </a:r>
            <a:endParaRPr sz="3000">
              <a:solidFill>
                <a:srgbClr val="43341B"/>
              </a:solidFill>
              <a:latin typeface="Pacifico"/>
              <a:ea typeface="Pacifico"/>
              <a:cs typeface="Pacifico"/>
              <a:sym typeface="Pacifico"/>
            </a:endParaRPr>
          </a:p>
        </p:txBody>
      </p:sp>
      <p:sp>
        <p:nvSpPr>
          <p:cNvPr id="61" name="Google Shape;61;p14"/>
          <p:cNvSpPr txBox="1"/>
          <p:nvPr>
            <p:ph idx="1" type="body"/>
          </p:nvPr>
        </p:nvSpPr>
        <p:spPr>
          <a:xfrm>
            <a:off x="311700" y="838025"/>
            <a:ext cx="8520600" cy="3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ra"/>
                <a:ea typeface="Lora"/>
                <a:cs typeface="Lora"/>
                <a:sym typeface="Lora"/>
              </a:rPr>
              <a:t>Who is the Client?</a:t>
            </a:r>
            <a:endParaRPr>
              <a:latin typeface="Lora"/>
              <a:ea typeface="Lora"/>
              <a:cs typeface="Lora"/>
              <a:sym typeface="Lora"/>
            </a:endParaRPr>
          </a:p>
          <a:p>
            <a:pPr indent="-342900" lvl="0" marL="457200" rtl="0" algn="l">
              <a:spcBef>
                <a:spcPts val="1600"/>
              </a:spcBef>
              <a:spcAft>
                <a:spcPts val="0"/>
              </a:spcAft>
              <a:buSzPts val="1800"/>
              <a:buFont typeface="Lora"/>
              <a:buChar char="-"/>
            </a:pPr>
            <a:r>
              <a:rPr lang="en">
                <a:latin typeface="Lora"/>
                <a:ea typeface="Lora"/>
                <a:cs typeface="Lora"/>
                <a:sym typeface="Lora"/>
              </a:rPr>
              <a:t>L</a:t>
            </a:r>
            <a:r>
              <a:rPr lang="en">
                <a:latin typeface="Lora"/>
                <a:ea typeface="Lora"/>
                <a:cs typeface="Lora"/>
                <a:sym typeface="Lora"/>
              </a:rPr>
              <a:t>ow technological literacy</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Older users</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Motivations</a:t>
            </a:r>
            <a:endParaRPr>
              <a:latin typeface="Lora"/>
              <a:ea typeface="Lora"/>
              <a:cs typeface="Lora"/>
              <a:sym typeface="Lora"/>
            </a:endParaRPr>
          </a:p>
          <a:p>
            <a:pPr indent="-342900" lvl="0" marL="457200" rtl="0" algn="l">
              <a:spcBef>
                <a:spcPts val="1600"/>
              </a:spcBef>
              <a:spcAft>
                <a:spcPts val="0"/>
              </a:spcAft>
              <a:buSzPts val="1800"/>
              <a:buFont typeface="Lora"/>
              <a:buChar char="-"/>
            </a:pPr>
            <a:r>
              <a:rPr lang="en">
                <a:latin typeface="Lora"/>
                <a:ea typeface="Lora"/>
                <a:cs typeface="Lora"/>
                <a:sym typeface="Lora"/>
              </a:rPr>
              <a:t>Want to learn about family artefacts and family history</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Want to preserve stories for future generations</a:t>
            </a:r>
            <a:endParaRPr>
              <a:latin typeface="Lora"/>
              <a:ea typeface="Lora"/>
              <a:cs typeface="Lora"/>
              <a:sym typeface="Lora"/>
            </a:endParaRPr>
          </a:p>
          <a:p>
            <a:pPr indent="0" lvl="0" marL="0" rtl="0" algn="l">
              <a:spcBef>
                <a:spcPts val="1600"/>
              </a:spcBef>
              <a:spcAft>
                <a:spcPts val="0"/>
              </a:spcAft>
              <a:buNone/>
            </a:pPr>
            <a:r>
              <a:rPr lang="en">
                <a:latin typeface="Lora"/>
                <a:ea typeface="Lora"/>
                <a:cs typeface="Lora"/>
                <a:sym typeface="Lora"/>
              </a:rPr>
              <a:t>Frustrations</a:t>
            </a:r>
            <a:endParaRPr>
              <a:latin typeface="Lora"/>
              <a:ea typeface="Lora"/>
              <a:cs typeface="Lora"/>
              <a:sym typeface="Lora"/>
            </a:endParaRPr>
          </a:p>
          <a:p>
            <a:pPr indent="-342900" lvl="0" marL="457200" rtl="0" algn="l">
              <a:spcBef>
                <a:spcPts val="1600"/>
              </a:spcBef>
              <a:spcAft>
                <a:spcPts val="0"/>
              </a:spcAft>
              <a:buSzPts val="1800"/>
              <a:buFont typeface="Lora"/>
              <a:buChar char="-"/>
            </a:pPr>
            <a:r>
              <a:rPr lang="en">
                <a:latin typeface="Lora"/>
                <a:ea typeface="Lora"/>
                <a:cs typeface="Lora"/>
                <a:sym typeface="Lora"/>
              </a:rPr>
              <a:t>Can’t keep track of the stories of many artefacts</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Existing tools are tedious and not suitable for task </a:t>
            </a:r>
            <a:endParaRPr>
              <a:latin typeface="Lora"/>
              <a:ea typeface="Lora"/>
              <a:cs typeface="Lora"/>
              <a:sym typeface="Lora"/>
            </a:endParaRPr>
          </a:p>
          <a:p>
            <a:pPr indent="0" lvl="0" marL="0" rtl="0" algn="l">
              <a:spcBef>
                <a:spcPts val="1600"/>
              </a:spcBef>
              <a:spcAft>
                <a:spcPts val="1600"/>
              </a:spcAft>
              <a:buNone/>
            </a:pPr>
            <a:r>
              <a:t/>
            </a:r>
            <a:endParaRPr>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A collection of artefacts</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Maintain</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Explore</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Learn</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Extend</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Secure</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Family access</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Minimize tedium:</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Just want to work with the stories</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Add as little or as much info as you want</a:t>
            </a:r>
            <a:endParaRPr>
              <a:latin typeface="Lora"/>
              <a:ea typeface="Lora"/>
              <a:cs typeface="Lora"/>
              <a:sym typeface="Lora"/>
            </a:endParaRPr>
          </a:p>
        </p:txBody>
      </p:sp>
      <p:sp>
        <p:nvSpPr>
          <p:cNvPr id="67" name="Google Shape;67;p1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Requirements</a:t>
            </a:r>
            <a:endParaRPr sz="3000">
              <a:solidFill>
                <a:srgbClr val="43341B"/>
              </a:solidFill>
              <a:latin typeface="Pacifico"/>
              <a:ea typeface="Pacifico"/>
              <a:cs typeface="Pacifico"/>
              <a:sym typeface="Pacifico"/>
            </a:endParaRPr>
          </a:p>
        </p:txBody>
      </p:sp>
      <p:pic>
        <p:nvPicPr>
          <p:cNvPr id="68" name="Google Shape;68;p15"/>
          <p:cNvPicPr preferRelativeResize="0"/>
          <p:nvPr/>
        </p:nvPicPr>
        <p:blipFill>
          <a:blip r:embed="rId4">
            <a:alphaModFix/>
          </a:blip>
          <a:stretch>
            <a:fillRect/>
          </a:stretch>
        </p:blipFill>
        <p:spPr>
          <a:xfrm>
            <a:off x="3625650" y="980250"/>
            <a:ext cx="5438825" cy="207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Technology and Tools</a:t>
            </a:r>
            <a:endParaRPr sz="3000">
              <a:solidFill>
                <a:srgbClr val="43341B"/>
              </a:solidFill>
              <a:latin typeface="Pacifico"/>
              <a:ea typeface="Pacifico"/>
              <a:cs typeface="Pacifico"/>
              <a:sym typeface="Pacifico"/>
            </a:endParaRPr>
          </a:p>
        </p:txBody>
      </p:sp>
      <p:pic>
        <p:nvPicPr>
          <p:cNvPr id="74" name="Google Shape;74;p16"/>
          <p:cNvPicPr preferRelativeResize="0"/>
          <p:nvPr/>
        </p:nvPicPr>
        <p:blipFill>
          <a:blip r:embed="rId3">
            <a:alphaModFix/>
          </a:blip>
          <a:stretch>
            <a:fillRect/>
          </a:stretch>
        </p:blipFill>
        <p:spPr>
          <a:xfrm>
            <a:off x="903219" y="667047"/>
            <a:ext cx="1501405" cy="1581114"/>
          </a:xfrm>
          <a:prstGeom prst="rect">
            <a:avLst/>
          </a:prstGeom>
          <a:noFill/>
          <a:ln>
            <a:noFill/>
          </a:ln>
        </p:spPr>
      </p:pic>
      <p:pic>
        <p:nvPicPr>
          <p:cNvPr id="75" name="Google Shape;75;p16"/>
          <p:cNvPicPr preferRelativeResize="0"/>
          <p:nvPr/>
        </p:nvPicPr>
        <p:blipFill>
          <a:blip r:embed="rId4">
            <a:alphaModFix/>
          </a:blip>
          <a:stretch>
            <a:fillRect/>
          </a:stretch>
        </p:blipFill>
        <p:spPr>
          <a:xfrm>
            <a:off x="680771" y="1716447"/>
            <a:ext cx="1835050" cy="1285973"/>
          </a:xfrm>
          <a:prstGeom prst="rect">
            <a:avLst/>
          </a:prstGeom>
          <a:noFill/>
          <a:ln>
            <a:noFill/>
          </a:ln>
        </p:spPr>
      </p:pic>
      <p:pic>
        <p:nvPicPr>
          <p:cNvPr id="76" name="Google Shape;76;p16"/>
          <p:cNvPicPr preferRelativeResize="0"/>
          <p:nvPr/>
        </p:nvPicPr>
        <p:blipFill>
          <a:blip r:embed="rId5">
            <a:alphaModFix/>
          </a:blip>
          <a:stretch>
            <a:fillRect/>
          </a:stretch>
        </p:blipFill>
        <p:spPr>
          <a:xfrm>
            <a:off x="864802" y="2543726"/>
            <a:ext cx="1399181" cy="1390541"/>
          </a:xfrm>
          <a:prstGeom prst="rect">
            <a:avLst/>
          </a:prstGeom>
          <a:noFill/>
          <a:ln>
            <a:noFill/>
          </a:ln>
        </p:spPr>
      </p:pic>
      <p:pic>
        <p:nvPicPr>
          <p:cNvPr id="77" name="Google Shape;77;p16"/>
          <p:cNvPicPr preferRelativeResize="0"/>
          <p:nvPr/>
        </p:nvPicPr>
        <p:blipFill>
          <a:blip r:embed="rId6">
            <a:alphaModFix/>
          </a:blip>
          <a:stretch>
            <a:fillRect/>
          </a:stretch>
        </p:blipFill>
        <p:spPr>
          <a:xfrm>
            <a:off x="898718" y="3808802"/>
            <a:ext cx="1399174" cy="11036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Technology </a:t>
            </a:r>
            <a:r>
              <a:rPr lang="en" sz="3000">
                <a:solidFill>
                  <a:srgbClr val="43341B"/>
                </a:solidFill>
                <a:latin typeface="Pacifico"/>
                <a:ea typeface="Pacifico"/>
                <a:cs typeface="Pacifico"/>
                <a:sym typeface="Pacifico"/>
              </a:rPr>
              <a:t>and Tools</a:t>
            </a:r>
            <a:endParaRPr sz="3000">
              <a:solidFill>
                <a:srgbClr val="43341B"/>
              </a:solidFill>
              <a:latin typeface="Pacifico"/>
              <a:ea typeface="Pacifico"/>
              <a:cs typeface="Pacifico"/>
              <a:sym typeface="Pacifico"/>
            </a:endParaRPr>
          </a:p>
        </p:txBody>
      </p:sp>
      <p:pic>
        <p:nvPicPr>
          <p:cNvPr id="83" name="Google Shape;83;p17"/>
          <p:cNvPicPr preferRelativeResize="0"/>
          <p:nvPr/>
        </p:nvPicPr>
        <p:blipFill>
          <a:blip r:embed="rId3">
            <a:alphaModFix/>
          </a:blip>
          <a:stretch>
            <a:fillRect/>
          </a:stretch>
        </p:blipFill>
        <p:spPr>
          <a:xfrm>
            <a:off x="152400" y="725100"/>
            <a:ext cx="4155400" cy="4266000"/>
          </a:xfrm>
          <a:prstGeom prst="rect">
            <a:avLst/>
          </a:prstGeom>
          <a:noFill/>
          <a:ln>
            <a:noFill/>
          </a:ln>
        </p:spPr>
      </p:pic>
      <p:sp>
        <p:nvSpPr>
          <p:cNvPr id="84" name="Google Shape;84;p17"/>
          <p:cNvSpPr txBox="1"/>
          <p:nvPr/>
        </p:nvSpPr>
        <p:spPr>
          <a:xfrm>
            <a:off x="4572000" y="1052250"/>
            <a:ext cx="3955200" cy="1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Criteria</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Web based</a:t>
            </a:r>
            <a:endParaRPr/>
          </a:p>
          <a:p>
            <a:pPr indent="-317500" lvl="0" marL="457200" rtl="0" algn="l">
              <a:spcBef>
                <a:spcPts val="0"/>
              </a:spcBef>
              <a:spcAft>
                <a:spcPts val="0"/>
              </a:spcAft>
              <a:buSzPts val="1400"/>
              <a:buAutoNum type="arabicPeriod"/>
            </a:pPr>
            <a:r>
              <a:rPr lang="en"/>
              <a:t>Fast development </a:t>
            </a:r>
            <a:endParaRPr/>
          </a:p>
          <a:p>
            <a:pPr indent="-317500" lvl="0" marL="457200" rtl="0" algn="l">
              <a:spcBef>
                <a:spcPts val="0"/>
              </a:spcBef>
              <a:spcAft>
                <a:spcPts val="0"/>
              </a:spcAft>
              <a:buSzPts val="1400"/>
              <a:buAutoNum type="arabicPeriod"/>
            </a:pPr>
            <a:r>
              <a:rPr lang="en"/>
              <a:t>Secure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Technology and Tools</a:t>
            </a:r>
            <a:endParaRPr sz="3000">
              <a:solidFill>
                <a:srgbClr val="43341B"/>
              </a:solidFill>
              <a:latin typeface="Pacifico"/>
              <a:ea typeface="Pacifico"/>
              <a:cs typeface="Pacifico"/>
              <a:sym typeface="Pacifico"/>
            </a:endParaRPr>
          </a:p>
        </p:txBody>
      </p:sp>
      <p:pic>
        <p:nvPicPr>
          <p:cNvPr id="90" name="Google Shape;90;p18"/>
          <p:cNvPicPr preferRelativeResize="0"/>
          <p:nvPr/>
        </p:nvPicPr>
        <p:blipFill>
          <a:blip r:embed="rId3">
            <a:alphaModFix/>
          </a:blip>
          <a:stretch>
            <a:fillRect/>
          </a:stretch>
        </p:blipFill>
        <p:spPr>
          <a:xfrm>
            <a:off x="1953725" y="1094250"/>
            <a:ext cx="4613150" cy="3420300"/>
          </a:xfrm>
          <a:prstGeom prst="rect">
            <a:avLst/>
          </a:prstGeom>
          <a:noFill/>
          <a:ln>
            <a:noFill/>
          </a:ln>
        </p:spPr>
      </p:pic>
      <p:sp>
        <p:nvSpPr>
          <p:cNvPr id="91" name="Google Shape;91;p18"/>
          <p:cNvSpPr txBox="1"/>
          <p:nvPr/>
        </p:nvSpPr>
        <p:spPr>
          <a:xfrm>
            <a:off x="5188800" y="1094250"/>
            <a:ext cx="3955200" cy="1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Database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3572350" y="108875"/>
            <a:ext cx="1999276" cy="814700"/>
          </a:xfrm>
          <a:prstGeom prst="rect">
            <a:avLst/>
          </a:prstGeom>
          <a:noFill/>
          <a:ln>
            <a:noFill/>
          </a:ln>
        </p:spPr>
      </p:pic>
      <p:sp>
        <p:nvSpPr>
          <p:cNvPr id="97" name="Google Shape;97;p19"/>
          <p:cNvSpPr txBox="1"/>
          <p:nvPr/>
        </p:nvSpPr>
        <p:spPr>
          <a:xfrm>
            <a:off x="2436538" y="2200500"/>
            <a:ext cx="4400400" cy="74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43341B"/>
                </a:solidFill>
                <a:latin typeface="Pacifico"/>
                <a:ea typeface="Pacifico"/>
                <a:cs typeface="Pacifico"/>
                <a:sym typeface="Pacifico"/>
              </a:rPr>
              <a:t>Live Demo!</a:t>
            </a:r>
            <a:endParaRPr sz="2400">
              <a:solidFill>
                <a:srgbClr val="43341B"/>
              </a:solidFill>
              <a:latin typeface="Lobster"/>
              <a:ea typeface="Lobster"/>
              <a:cs typeface="Lobster"/>
              <a:sym typeface="Lobs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Afterward: Lessons Learned</a:t>
            </a:r>
            <a:endParaRPr sz="3000">
              <a:solidFill>
                <a:srgbClr val="43341B"/>
              </a:solidFill>
              <a:latin typeface="Pacifico"/>
              <a:ea typeface="Pacifico"/>
              <a:cs typeface="Pacifico"/>
              <a:sym typeface="Pacifico"/>
            </a:endParaRPr>
          </a:p>
          <a:p>
            <a:pPr indent="0" lvl="0" marL="0" rtl="0" algn="l">
              <a:spcBef>
                <a:spcPts val="0"/>
              </a:spcBef>
              <a:spcAft>
                <a:spcPts val="0"/>
              </a:spcAft>
              <a:buNone/>
            </a:pPr>
            <a:r>
              <a:t/>
            </a:r>
            <a:endParaRPr/>
          </a:p>
        </p:txBody>
      </p:sp>
      <p:pic>
        <p:nvPicPr>
          <p:cNvPr id="103" name="Google Shape;103;p20"/>
          <p:cNvPicPr preferRelativeResize="0"/>
          <p:nvPr/>
        </p:nvPicPr>
        <p:blipFill>
          <a:blip r:embed="rId3">
            <a:alphaModFix/>
          </a:blip>
          <a:stretch>
            <a:fillRect/>
          </a:stretch>
        </p:blipFill>
        <p:spPr>
          <a:xfrm>
            <a:off x="152400" y="725100"/>
            <a:ext cx="4838700" cy="4219575"/>
          </a:xfrm>
          <a:prstGeom prst="rect">
            <a:avLst/>
          </a:prstGeom>
          <a:noFill/>
          <a:ln>
            <a:noFill/>
          </a:ln>
        </p:spPr>
      </p:pic>
      <p:sp>
        <p:nvSpPr>
          <p:cNvPr id="104" name="Google Shape;104;p20"/>
          <p:cNvSpPr txBox="1"/>
          <p:nvPr/>
        </p:nvSpPr>
        <p:spPr>
          <a:xfrm>
            <a:off x="4789725" y="4593975"/>
            <a:ext cx="39552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Excerpt from Sprint 2 </a:t>
            </a:r>
            <a:r>
              <a:rPr lang="en"/>
              <a:t>Retrospective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341B"/>
                </a:solidFill>
                <a:latin typeface="Pacifico"/>
                <a:ea typeface="Pacifico"/>
                <a:cs typeface="Pacifico"/>
                <a:sym typeface="Pacifico"/>
              </a:rPr>
              <a:t>Afterward: Lessons Learned</a:t>
            </a:r>
            <a:endParaRPr sz="3000">
              <a:solidFill>
                <a:srgbClr val="43341B"/>
              </a:solidFill>
              <a:latin typeface="Pacifico"/>
              <a:ea typeface="Pacifico"/>
              <a:cs typeface="Pacifico"/>
              <a:sym typeface="Pacifico"/>
            </a:endParaRPr>
          </a:p>
          <a:p>
            <a:pPr indent="0" lvl="0" marL="0" rtl="0" algn="l">
              <a:spcBef>
                <a:spcPts val="0"/>
              </a:spcBef>
              <a:spcAft>
                <a:spcPts val="0"/>
              </a:spcAft>
              <a:buNone/>
            </a:pPr>
            <a:r>
              <a:t/>
            </a:r>
            <a:endParaRPr/>
          </a:p>
        </p:txBody>
      </p:sp>
      <p:sp>
        <p:nvSpPr>
          <p:cNvPr id="110" name="Google Shape;110;p21"/>
          <p:cNvSpPr txBox="1"/>
          <p:nvPr/>
        </p:nvSpPr>
        <p:spPr>
          <a:xfrm>
            <a:off x="4898575" y="858725"/>
            <a:ext cx="3955200" cy="18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did we change?</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Weekly Meeting</a:t>
            </a:r>
            <a:endParaRPr/>
          </a:p>
          <a:p>
            <a:pPr indent="-317500" lvl="1" marL="914400" rtl="0" algn="l">
              <a:spcBef>
                <a:spcPts val="0"/>
              </a:spcBef>
              <a:spcAft>
                <a:spcPts val="0"/>
              </a:spcAft>
              <a:buSzPts val="1400"/>
              <a:buChar char="-"/>
            </a:pPr>
            <a:r>
              <a:rPr lang="en"/>
              <a:t>Weekly sprint</a:t>
            </a:r>
            <a:endParaRPr/>
          </a:p>
          <a:p>
            <a:pPr indent="0" lvl="0" marL="0" rtl="0" algn="l">
              <a:spcBef>
                <a:spcPts val="0"/>
              </a:spcBef>
              <a:spcAft>
                <a:spcPts val="0"/>
              </a:spcAft>
              <a:buNone/>
            </a:pPr>
            <a:r>
              <a:t/>
            </a:r>
            <a:endParaRPr/>
          </a:p>
        </p:txBody>
      </p:sp>
      <p:pic>
        <p:nvPicPr>
          <p:cNvPr id="111" name="Google Shape;111;p21"/>
          <p:cNvPicPr preferRelativeResize="0"/>
          <p:nvPr/>
        </p:nvPicPr>
        <p:blipFill>
          <a:blip r:embed="rId3">
            <a:alphaModFix/>
          </a:blip>
          <a:stretch>
            <a:fillRect/>
          </a:stretch>
        </p:blipFill>
        <p:spPr>
          <a:xfrm>
            <a:off x="1120025" y="737175"/>
            <a:ext cx="2399623" cy="4265997"/>
          </a:xfrm>
          <a:prstGeom prst="rect">
            <a:avLst/>
          </a:prstGeom>
          <a:noFill/>
          <a:ln>
            <a:noFill/>
          </a:ln>
        </p:spPr>
      </p:pic>
      <p:sp>
        <p:nvSpPr>
          <p:cNvPr id="112" name="Google Shape;112;p21"/>
          <p:cNvSpPr txBox="1"/>
          <p:nvPr/>
        </p:nvSpPr>
        <p:spPr>
          <a:xfrm>
            <a:off x="3519650" y="4596200"/>
            <a:ext cx="39552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Excerpt</a:t>
            </a:r>
            <a:r>
              <a:rPr lang="en"/>
              <a:t> from the M</a:t>
            </a:r>
            <a:r>
              <a:rPr lang="en"/>
              <a:t>id Semester Break Meeting</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