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908" y="2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A5C209-DD15-452E-BEC6-33EFD06B7AC5}"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47461-301B-492F-B7C0-C5F21DB314CE}" type="slidenum">
              <a:rPr lang="en-US" smtClean="0"/>
              <a:t>‹#›</a:t>
            </a:fld>
            <a:endParaRPr lang="en-US"/>
          </a:p>
        </p:txBody>
      </p:sp>
    </p:spTree>
    <p:extLst>
      <p:ext uri="{BB962C8B-B14F-4D97-AF65-F5344CB8AC3E}">
        <p14:creationId xmlns:p14="http://schemas.microsoft.com/office/powerpoint/2010/main" val="927088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A5C209-DD15-452E-BEC6-33EFD06B7AC5}"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47461-301B-492F-B7C0-C5F21DB314CE}" type="slidenum">
              <a:rPr lang="en-US" smtClean="0"/>
              <a:t>‹#›</a:t>
            </a:fld>
            <a:endParaRPr lang="en-US"/>
          </a:p>
        </p:txBody>
      </p:sp>
    </p:spTree>
    <p:extLst>
      <p:ext uri="{BB962C8B-B14F-4D97-AF65-F5344CB8AC3E}">
        <p14:creationId xmlns:p14="http://schemas.microsoft.com/office/powerpoint/2010/main" val="1502287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A5C209-DD15-452E-BEC6-33EFD06B7AC5}"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47461-301B-492F-B7C0-C5F21DB314CE}" type="slidenum">
              <a:rPr lang="en-US" smtClean="0"/>
              <a:t>‹#›</a:t>
            </a:fld>
            <a:endParaRPr lang="en-US"/>
          </a:p>
        </p:txBody>
      </p:sp>
    </p:spTree>
    <p:extLst>
      <p:ext uri="{BB962C8B-B14F-4D97-AF65-F5344CB8AC3E}">
        <p14:creationId xmlns:p14="http://schemas.microsoft.com/office/powerpoint/2010/main" val="816840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A5C209-DD15-452E-BEC6-33EFD06B7AC5}"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47461-301B-492F-B7C0-C5F21DB314CE}" type="slidenum">
              <a:rPr lang="en-US" smtClean="0"/>
              <a:t>‹#›</a:t>
            </a:fld>
            <a:endParaRPr lang="en-US"/>
          </a:p>
        </p:txBody>
      </p:sp>
    </p:spTree>
    <p:extLst>
      <p:ext uri="{BB962C8B-B14F-4D97-AF65-F5344CB8AC3E}">
        <p14:creationId xmlns:p14="http://schemas.microsoft.com/office/powerpoint/2010/main" val="2434102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A5C209-DD15-452E-BEC6-33EFD06B7AC5}"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47461-301B-492F-B7C0-C5F21DB314CE}" type="slidenum">
              <a:rPr lang="en-US" smtClean="0"/>
              <a:t>‹#›</a:t>
            </a:fld>
            <a:endParaRPr lang="en-US"/>
          </a:p>
        </p:txBody>
      </p:sp>
    </p:spTree>
    <p:extLst>
      <p:ext uri="{BB962C8B-B14F-4D97-AF65-F5344CB8AC3E}">
        <p14:creationId xmlns:p14="http://schemas.microsoft.com/office/powerpoint/2010/main" val="2227138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A5C209-DD15-452E-BEC6-33EFD06B7AC5}" type="datetimeFigureOut">
              <a:rPr lang="en-US"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747461-301B-492F-B7C0-C5F21DB314CE}" type="slidenum">
              <a:rPr lang="en-US" smtClean="0"/>
              <a:t>‹#›</a:t>
            </a:fld>
            <a:endParaRPr lang="en-US"/>
          </a:p>
        </p:txBody>
      </p:sp>
    </p:spTree>
    <p:extLst>
      <p:ext uri="{BB962C8B-B14F-4D97-AF65-F5344CB8AC3E}">
        <p14:creationId xmlns:p14="http://schemas.microsoft.com/office/powerpoint/2010/main" val="2667158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A5C209-DD15-452E-BEC6-33EFD06B7AC5}" type="datetimeFigureOut">
              <a:rPr lang="en-US" smtClean="0"/>
              <a:t>8/22/2017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747461-301B-492F-B7C0-C5F21DB314CE}" type="slidenum">
              <a:rPr lang="en-US" smtClean="0"/>
              <a:t>‹#›</a:t>
            </a:fld>
            <a:endParaRPr lang="en-US"/>
          </a:p>
        </p:txBody>
      </p:sp>
    </p:spTree>
    <p:extLst>
      <p:ext uri="{BB962C8B-B14F-4D97-AF65-F5344CB8AC3E}">
        <p14:creationId xmlns:p14="http://schemas.microsoft.com/office/powerpoint/2010/main" val="248375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A5C209-DD15-452E-BEC6-33EFD06B7AC5}" type="datetimeFigureOut">
              <a:rPr lang="en-US" smtClean="0"/>
              <a:t>8/22/2017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747461-301B-492F-B7C0-C5F21DB314CE}" type="slidenum">
              <a:rPr lang="en-US" smtClean="0"/>
              <a:t>‹#›</a:t>
            </a:fld>
            <a:endParaRPr lang="en-US"/>
          </a:p>
        </p:txBody>
      </p:sp>
    </p:spTree>
    <p:extLst>
      <p:ext uri="{BB962C8B-B14F-4D97-AF65-F5344CB8AC3E}">
        <p14:creationId xmlns:p14="http://schemas.microsoft.com/office/powerpoint/2010/main" val="46621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5C209-DD15-452E-BEC6-33EFD06B7AC5}" type="datetimeFigureOut">
              <a:rPr lang="en-US" smtClean="0"/>
              <a:t>8/22/2017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747461-301B-492F-B7C0-C5F21DB314CE}" type="slidenum">
              <a:rPr lang="en-US" smtClean="0"/>
              <a:t>‹#›</a:t>
            </a:fld>
            <a:endParaRPr lang="en-US"/>
          </a:p>
        </p:txBody>
      </p:sp>
    </p:spTree>
    <p:extLst>
      <p:ext uri="{BB962C8B-B14F-4D97-AF65-F5344CB8AC3E}">
        <p14:creationId xmlns:p14="http://schemas.microsoft.com/office/powerpoint/2010/main" val="1576499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A5C209-DD15-452E-BEC6-33EFD06B7AC5}" type="datetimeFigureOut">
              <a:rPr lang="en-US"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747461-301B-492F-B7C0-C5F21DB314CE}" type="slidenum">
              <a:rPr lang="en-US" smtClean="0"/>
              <a:t>‹#›</a:t>
            </a:fld>
            <a:endParaRPr lang="en-US"/>
          </a:p>
        </p:txBody>
      </p:sp>
    </p:spTree>
    <p:extLst>
      <p:ext uri="{BB962C8B-B14F-4D97-AF65-F5344CB8AC3E}">
        <p14:creationId xmlns:p14="http://schemas.microsoft.com/office/powerpoint/2010/main" val="2333081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A5C209-DD15-452E-BEC6-33EFD06B7AC5}" type="datetimeFigureOut">
              <a:rPr lang="en-US"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747461-301B-492F-B7C0-C5F21DB314CE}" type="slidenum">
              <a:rPr lang="en-US" smtClean="0"/>
              <a:t>‹#›</a:t>
            </a:fld>
            <a:endParaRPr lang="en-US"/>
          </a:p>
        </p:txBody>
      </p:sp>
    </p:spTree>
    <p:extLst>
      <p:ext uri="{BB962C8B-B14F-4D97-AF65-F5344CB8AC3E}">
        <p14:creationId xmlns:p14="http://schemas.microsoft.com/office/powerpoint/2010/main" val="3257813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A5C209-DD15-452E-BEC6-33EFD06B7AC5}" type="datetimeFigureOut">
              <a:rPr lang="en-US" smtClean="0"/>
              <a:t>8/22/2017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747461-301B-492F-B7C0-C5F21DB314CE}" type="slidenum">
              <a:rPr lang="en-US" smtClean="0"/>
              <a:t>‹#›</a:t>
            </a:fld>
            <a:endParaRPr lang="en-US"/>
          </a:p>
        </p:txBody>
      </p:sp>
    </p:spTree>
    <p:extLst>
      <p:ext uri="{BB962C8B-B14F-4D97-AF65-F5344CB8AC3E}">
        <p14:creationId xmlns:p14="http://schemas.microsoft.com/office/powerpoint/2010/main" val="3395992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1020"/>
            <a:ext cx="11944300" cy="5658612"/>
          </a:xfrm>
          <a:prstGeom prst="rect">
            <a:avLst/>
          </a:prstGeom>
        </p:spPr>
      </p:pic>
    </p:spTree>
    <p:extLst>
      <p:ext uri="{BB962C8B-B14F-4D97-AF65-F5344CB8AC3E}">
        <p14:creationId xmlns:p14="http://schemas.microsoft.com/office/powerpoint/2010/main" val="3345672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1020"/>
            <a:ext cx="12192000" cy="5775960"/>
          </a:xfrm>
          <a:prstGeom prst="rect">
            <a:avLst/>
          </a:prstGeom>
        </p:spPr>
      </p:pic>
    </p:spTree>
    <p:extLst>
      <p:ext uri="{BB962C8B-B14F-4D97-AF65-F5344CB8AC3E}">
        <p14:creationId xmlns:p14="http://schemas.microsoft.com/office/powerpoint/2010/main" val="2946026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3860"/>
            <a:ext cx="12156614" cy="5759196"/>
          </a:xfrm>
          <a:prstGeom prst="rect">
            <a:avLst/>
          </a:prstGeom>
        </p:spPr>
      </p:pic>
    </p:spTree>
    <p:extLst>
      <p:ext uri="{BB962C8B-B14F-4D97-AF65-F5344CB8AC3E}">
        <p14:creationId xmlns:p14="http://schemas.microsoft.com/office/powerpoint/2010/main" val="4239112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3335" y="206059"/>
            <a:ext cx="10917298" cy="618630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Mexican restaurants have more 5-star ratings. Chinese restaurants have more 3.5-star and 3-star ratings</a:t>
            </a:r>
          </a:p>
          <a:p>
            <a:pPr marL="742950" lvl="1" indent="-285750">
              <a:buFont typeface="Arial" panose="020B0604020202020204" pitchFamily="34" charset="0"/>
              <a:buChar char="•"/>
            </a:pPr>
            <a:r>
              <a:rPr lang="en-US" dirty="0" smtClean="0"/>
              <a:t>Mexican – Mean: 3.641, </a:t>
            </a:r>
            <a:r>
              <a:rPr lang="en-US" dirty="0" err="1" smtClean="0"/>
              <a:t>Std</a:t>
            </a:r>
            <a:r>
              <a:rPr lang="en-US" dirty="0" smtClean="0"/>
              <a:t> Dev: 0.861</a:t>
            </a:r>
          </a:p>
          <a:p>
            <a:pPr marL="742950" lvl="1" indent="-285750">
              <a:buFont typeface="Arial" panose="020B0604020202020204" pitchFamily="34" charset="0"/>
              <a:buChar char="•"/>
            </a:pPr>
            <a:r>
              <a:rPr lang="en-US" dirty="0" smtClean="0"/>
              <a:t>Chinese  - Mean: 3.424, </a:t>
            </a:r>
            <a:r>
              <a:rPr lang="en-US" dirty="0" err="1" smtClean="0"/>
              <a:t>Std</a:t>
            </a:r>
            <a:r>
              <a:rPr lang="en-US" dirty="0" smtClean="0"/>
              <a:t> Dev: 0.715</a:t>
            </a:r>
            <a:endParaRPr lang="en-US" dirty="0"/>
          </a:p>
          <a:p>
            <a:pPr marL="285750" indent="-285750">
              <a:buFont typeface="Arial" panose="020B0604020202020204" pitchFamily="34" charset="0"/>
              <a:buChar char="•"/>
            </a:pPr>
            <a:r>
              <a:rPr lang="en-US" dirty="0" smtClean="0"/>
              <a:t>Mexican restaurants have more reviews on average</a:t>
            </a:r>
          </a:p>
          <a:p>
            <a:pPr marL="742950" lvl="1" indent="-285750">
              <a:buFont typeface="Arial" panose="020B0604020202020204" pitchFamily="34" charset="0"/>
              <a:buChar char="•"/>
            </a:pPr>
            <a:r>
              <a:rPr lang="en-US" dirty="0" smtClean="0"/>
              <a:t>Mexican – Mean: 414.064, </a:t>
            </a:r>
            <a:r>
              <a:rPr lang="en-US" dirty="0" err="1" smtClean="0"/>
              <a:t>Std</a:t>
            </a:r>
            <a:r>
              <a:rPr lang="en-US" dirty="0" smtClean="0"/>
              <a:t> Dev: 667.924</a:t>
            </a:r>
          </a:p>
          <a:p>
            <a:pPr marL="742950" lvl="1" indent="-285750">
              <a:buFont typeface="Arial" panose="020B0604020202020204" pitchFamily="34" charset="0"/>
              <a:buChar char="•"/>
            </a:pPr>
            <a:r>
              <a:rPr lang="en-US" dirty="0" smtClean="0"/>
              <a:t>Chinese – Mean: 352.331, </a:t>
            </a:r>
            <a:r>
              <a:rPr lang="en-US" dirty="0" err="1" smtClean="0"/>
              <a:t>Std</a:t>
            </a:r>
            <a:r>
              <a:rPr lang="en-US" dirty="0" smtClean="0"/>
              <a:t> Dev: 517.739</a:t>
            </a:r>
          </a:p>
          <a:p>
            <a:pPr marL="285750" indent="-285750">
              <a:buFont typeface="Arial" panose="020B0604020202020204" pitchFamily="34" charset="0"/>
              <a:buChar char="•"/>
            </a:pPr>
            <a:r>
              <a:rPr lang="en-US" dirty="0" smtClean="0"/>
              <a:t>Note that the standard deviation in this case is not too insightful since the data (# of reviews) is not centered around an expected mean. The only reason the </a:t>
            </a:r>
            <a:r>
              <a:rPr lang="en-US" dirty="0" err="1" smtClean="0"/>
              <a:t>Std</a:t>
            </a:r>
            <a:r>
              <a:rPr lang="en-US" dirty="0" smtClean="0"/>
              <a:t> Dev is higher for Mexican restaurants is because the highest reviews values are relatively higher than that of Chinese with both datasets having most of its data concentrated close to the 0-10 range. </a:t>
            </a:r>
            <a:endParaRPr lang="en-US" dirty="0"/>
          </a:p>
          <a:p>
            <a:pPr marL="285750" indent="-285750">
              <a:buFont typeface="Arial" panose="020B0604020202020204" pitchFamily="34" charset="0"/>
              <a:buChar char="•"/>
            </a:pPr>
            <a:r>
              <a:rPr lang="en-US" dirty="0" smtClean="0"/>
              <a:t>Both cuisines have most of its restaurants priced at the 2 or 3 level with Mexican restaurants having relatively more 1 price level restaurants</a:t>
            </a:r>
          </a:p>
          <a:p>
            <a:pPr marL="742950" lvl="1" indent="-285750">
              <a:buFont typeface="Arial" panose="020B0604020202020204" pitchFamily="34" charset="0"/>
              <a:buChar char="•"/>
            </a:pPr>
            <a:r>
              <a:rPr lang="en-US" dirty="0" smtClean="0"/>
              <a:t>Mexican – Mean: 1.408, </a:t>
            </a:r>
            <a:r>
              <a:rPr lang="en-US" dirty="0" err="1" smtClean="0"/>
              <a:t>Std</a:t>
            </a:r>
            <a:r>
              <a:rPr lang="en-US" dirty="0" smtClean="0"/>
              <a:t> Dev: 0.676</a:t>
            </a:r>
          </a:p>
          <a:p>
            <a:pPr marL="742950" lvl="1" indent="-285750">
              <a:buFont typeface="Arial" panose="020B0604020202020204" pitchFamily="34" charset="0"/>
              <a:buChar char="•"/>
            </a:pPr>
            <a:r>
              <a:rPr lang="en-US" dirty="0" smtClean="0"/>
              <a:t>Chinese – Mean: 1.476, </a:t>
            </a:r>
            <a:r>
              <a:rPr lang="en-US" dirty="0" err="1" smtClean="0"/>
              <a:t>Std</a:t>
            </a:r>
            <a:r>
              <a:rPr lang="en-US" dirty="0" smtClean="0"/>
              <a:t> Dev: 0.613</a:t>
            </a:r>
            <a:endParaRPr lang="en-US" dirty="0"/>
          </a:p>
          <a:p>
            <a:pPr marL="285750" indent="-285750">
              <a:buFont typeface="Arial" panose="020B0604020202020204" pitchFamily="34" charset="0"/>
              <a:buChar char="•"/>
            </a:pPr>
            <a:r>
              <a:rPr lang="en-US" dirty="0" smtClean="0"/>
              <a:t>There’s a strong correlation between # of reviews and ratings </a:t>
            </a:r>
            <a:r>
              <a:rPr lang="en-US" dirty="0" err="1" smtClean="0"/>
              <a:t>upto</a:t>
            </a:r>
            <a:r>
              <a:rPr lang="en-US" dirty="0" smtClean="0"/>
              <a:t> a rating of 4, after which the reviews start going down again. This is not surprising because we expect, in general, more 4-star ratings than 5-star ratings (rare). However, 4-star is more common than the lower ratings, especially for a common cuisine. </a:t>
            </a:r>
          </a:p>
          <a:p>
            <a:pPr marL="285750" indent="-285750">
              <a:buFont typeface="Arial" panose="020B0604020202020204" pitchFamily="34" charset="0"/>
              <a:buChar char="•"/>
            </a:pPr>
            <a:r>
              <a:rPr lang="en-US" dirty="0" smtClean="0"/>
              <a:t>In terms of reviews vs price, the price levels of 2,3 and 4 have the highest reviews by far, with level 3 edging the others for both cuisines. </a:t>
            </a:r>
          </a:p>
          <a:p>
            <a:pPr marL="285750" indent="-285750">
              <a:buFont typeface="Arial" panose="020B0604020202020204" pitchFamily="34" charset="0"/>
              <a:buChar char="•"/>
            </a:pPr>
            <a:r>
              <a:rPr lang="en-US" dirty="0" smtClean="0"/>
              <a:t>Mexican restaurant “Brenda’s French Soul Food” has the highest reviews (~9000). Not sure if this is actually a Mexican restaurant. Might need to filter the data better based on category. </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3131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5321808" cy="395809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1280" y="96006"/>
            <a:ext cx="7315215" cy="5440691"/>
          </a:xfrm>
          <a:prstGeom prst="rect">
            <a:avLst/>
          </a:prstGeom>
        </p:spPr>
      </p:pic>
    </p:spTree>
    <p:extLst>
      <p:ext uri="{BB962C8B-B14F-4D97-AF65-F5344CB8AC3E}">
        <p14:creationId xmlns:p14="http://schemas.microsoft.com/office/powerpoint/2010/main" val="1134307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25302</TotalTime>
  <Words>301</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Sayan Das</dc:creator>
  <cp:lastModifiedBy>Sayan Das</cp:lastModifiedBy>
  <cp:revision>16</cp:revision>
  <dcterms:created xsi:type="dcterms:W3CDTF">2017-08-23T00:09:15Z</dcterms:created>
  <dcterms:modified xsi:type="dcterms:W3CDTF">2017-09-09T13:52:11Z</dcterms:modified>
</cp:coreProperties>
</file>