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11" r:id="rId14"/>
    <p:sldId id="314" r:id="rId15"/>
    <p:sldId id="313" r:id="rId16"/>
    <p:sldId id="317" r:id="rId17"/>
    <p:sldId id="310" r:id="rId18"/>
    <p:sldId id="315" r:id="rId19"/>
    <p:sldId id="316" r:id="rId20"/>
    <p:sldId id="318" r:id="rId21"/>
    <p:sldId id="319" r:id="rId22"/>
    <p:sldId id="320" r:id="rId23"/>
    <p:sldId id="321" r:id="rId24"/>
    <p:sldId id="32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kantika Acharya" initials="AA" lastIdx="1" clrIdx="0">
    <p:extLst>
      <p:ext uri="{19B8F6BF-5375-455C-9EA6-DF929625EA0E}">
        <p15:presenceInfo xmlns:p15="http://schemas.microsoft.com/office/powerpoint/2012/main" userId="b02d90d6c2582e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9" d="100"/>
          <a:sy n="99" d="100"/>
        </p:scale>
        <p:origin x="67"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DC439-4B67-438F-994B-E0DDBC0D58C3}" type="doc">
      <dgm:prSet loTypeId="urn:microsoft.com/office/officeart/2005/8/layout/StepDownProcess" loCatId="process" qsTypeId="urn:microsoft.com/office/officeart/2005/8/quickstyle/simple1" qsCatId="simple" csTypeId="urn:microsoft.com/office/officeart/2005/8/colors/accent3_3" csCatId="accent3" phldr="1"/>
      <dgm:spPr/>
      <dgm:t>
        <a:bodyPr/>
        <a:lstStyle/>
        <a:p>
          <a:endParaRPr lang="en-IN"/>
        </a:p>
      </dgm:t>
    </dgm:pt>
    <dgm:pt modelId="{950E8579-00FB-4D9B-8820-7B4330296C4B}">
      <dgm:prSet phldrT="[Text]" custT="1"/>
      <dgm:spPr/>
      <dgm:t>
        <a:bodyPr/>
        <a:lstStyle/>
        <a:p>
          <a:r>
            <a:rPr lang="en" sz="1400" u="none" dirty="0">
              <a:solidFill>
                <a:schemeClr val="lt1"/>
              </a:solidFill>
              <a:latin typeface="Corbel"/>
              <a:ea typeface="Corbel"/>
              <a:cs typeface="Corbel"/>
              <a:sym typeface="Corbel"/>
            </a:rPr>
            <a:t>Lead Generation</a:t>
          </a:r>
          <a:endParaRPr lang="en-IN" sz="1400" dirty="0"/>
        </a:p>
      </dgm:t>
    </dgm:pt>
    <dgm:pt modelId="{5260C987-9020-4453-8DCD-6857109975E5}" type="parTrans" cxnId="{2379501C-B952-4F93-873C-64C250ED17F3}">
      <dgm:prSet/>
      <dgm:spPr/>
      <dgm:t>
        <a:bodyPr/>
        <a:lstStyle/>
        <a:p>
          <a:endParaRPr lang="en-IN"/>
        </a:p>
      </dgm:t>
    </dgm:pt>
    <dgm:pt modelId="{F9ED2600-C0DF-45FB-BEA3-B8A62F9703F6}" type="sibTrans" cxnId="{2379501C-B952-4F93-873C-64C250ED17F3}">
      <dgm:prSet/>
      <dgm:spPr/>
      <dgm:t>
        <a:bodyPr/>
        <a:lstStyle/>
        <a:p>
          <a:endParaRPr lang="en-IN"/>
        </a:p>
      </dgm:t>
    </dgm:pt>
    <dgm:pt modelId="{ACFCD5BB-27FD-4841-BC13-C9F5FF0D0261}">
      <dgm:prSet phldrT="[Text]" custT="1"/>
      <dgm:spPr/>
      <dgm:t>
        <a:bodyPr/>
        <a:lstStyle/>
        <a:p>
          <a:endParaRPr lang="en-IN" sz="1000" dirty="0"/>
        </a:p>
      </dgm:t>
    </dgm:pt>
    <dgm:pt modelId="{3EE379FB-0DEC-4F15-A1C6-301DE6392116}" type="parTrans" cxnId="{5B962098-2643-4BCD-AE57-6FD2E6B6BC87}">
      <dgm:prSet/>
      <dgm:spPr/>
      <dgm:t>
        <a:bodyPr/>
        <a:lstStyle/>
        <a:p>
          <a:endParaRPr lang="en-IN"/>
        </a:p>
      </dgm:t>
    </dgm:pt>
    <dgm:pt modelId="{CFB81A77-4480-421B-89DF-DE469864A7D1}" type="sibTrans" cxnId="{5B962098-2643-4BCD-AE57-6FD2E6B6BC87}">
      <dgm:prSet/>
      <dgm:spPr/>
      <dgm:t>
        <a:bodyPr/>
        <a:lstStyle/>
        <a:p>
          <a:endParaRPr lang="en-IN"/>
        </a:p>
      </dgm:t>
    </dgm:pt>
    <dgm:pt modelId="{096ACB73-1180-4FA9-A779-6D0738B807D9}">
      <dgm:prSet phldrT="[Text]" custT="1"/>
      <dgm:spPr/>
      <dgm:t>
        <a:bodyPr/>
        <a:lstStyle/>
        <a:p>
          <a:pPr>
            <a:buClr>
              <a:schemeClr val="lt1"/>
            </a:buClr>
            <a:buSzPts val="1300"/>
            <a:buFont typeface="Corbel"/>
            <a:buNone/>
          </a:pPr>
          <a:r>
            <a:rPr lang="en-US" sz="1050" dirty="0">
              <a:solidFill>
                <a:schemeClr val="lt1"/>
              </a:solidFill>
              <a:latin typeface="Corbel"/>
              <a:ea typeface="Corbel"/>
              <a:cs typeface="Corbel"/>
              <a:sym typeface="Corbel"/>
            </a:rPr>
            <a:t>Visit to X Education website by these potential customers  (professionals)</a:t>
          </a:r>
          <a:endParaRPr lang="en-IN" sz="1050" dirty="0"/>
        </a:p>
      </dgm:t>
    </dgm:pt>
    <dgm:pt modelId="{D2291C36-8030-4330-A2FD-2886CFAC92E9}" type="parTrans" cxnId="{8BBA5C43-95E3-4EA5-A2D0-83F356134A77}">
      <dgm:prSet/>
      <dgm:spPr/>
      <dgm:t>
        <a:bodyPr/>
        <a:lstStyle/>
        <a:p>
          <a:endParaRPr lang="en-IN"/>
        </a:p>
      </dgm:t>
    </dgm:pt>
    <dgm:pt modelId="{BB78C03C-D093-4576-9863-5DD8783C3E0A}" type="sibTrans" cxnId="{8BBA5C43-95E3-4EA5-A2D0-83F356134A77}">
      <dgm:prSet/>
      <dgm:spPr/>
      <dgm:t>
        <a:bodyPr/>
        <a:lstStyle/>
        <a:p>
          <a:endParaRPr lang="en-IN"/>
        </a:p>
      </dgm:t>
    </dgm:pt>
    <dgm:pt modelId="{1D1A409F-FB62-4D59-937D-260651829F29}">
      <dgm:prSet phldrT="[Text]" custT="1"/>
      <dgm:spPr/>
      <dgm:t>
        <a:bodyPr/>
        <a:lstStyle/>
        <a:p>
          <a:endParaRPr lang="en-IN" sz="1000" dirty="0"/>
        </a:p>
      </dgm:t>
    </dgm:pt>
    <dgm:pt modelId="{03EB7B88-1AEA-499B-BE8B-C3FAE7E95F4E}" type="parTrans" cxnId="{74F8577E-6BFB-4CF8-AEE3-815CE8BF7BEF}">
      <dgm:prSet/>
      <dgm:spPr/>
      <dgm:t>
        <a:bodyPr/>
        <a:lstStyle/>
        <a:p>
          <a:endParaRPr lang="en-IN"/>
        </a:p>
      </dgm:t>
    </dgm:pt>
    <dgm:pt modelId="{6AC8765E-122D-4954-8456-A1D08DFEC289}" type="sibTrans" cxnId="{74F8577E-6BFB-4CF8-AEE3-815CE8BF7BEF}">
      <dgm:prSet/>
      <dgm:spPr/>
      <dgm:t>
        <a:bodyPr/>
        <a:lstStyle/>
        <a:p>
          <a:endParaRPr lang="en-IN"/>
        </a:p>
      </dgm:t>
    </dgm:pt>
    <dgm:pt modelId="{9A8E03D2-3BB0-4FEA-860A-5F7F8AE87561}">
      <dgm:prSet phldrT="[Text]" custT="1"/>
      <dgm:spPr/>
      <dgm:t>
        <a:bodyPr/>
        <a:lstStyle/>
        <a:p>
          <a:pPr>
            <a:buClr>
              <a:schemeClr val="lt1"/>
            </a:buClr>
            <a:buSzPts val="1300"/>
            <a:buFont typeface="Corbel"/>
            <a:buNone/>
          </a:pPr>
          <a:r>
            <a:rPr lang="en-US" sz="1000" dirty="0">
              <a:solidFill>
                <a:schemeClr val="lt1"/>
              </a:solidFill>
              <a:latin typeface="Corbel"/>
              <a:ea typeface="Corbel"/>
              <a:cs typeface="Corbel"/>
              <a:sym typeface="Corbel"/>
            </a:rPr>
            <a:t>Visitors either provide Email id &amp; Contact Details </a:t>
          </a:r>
          <a:endParaRPr lang="en-US" sz="1000" dirty="0"/>
        </a:p>
        <a:p>
          <a:pPr>
            <a:buClr>
              <a:schemeClr val="lt1"/>
            </a:buClr>
            <a:buSzPts val="1300"/>
            <a:buFont typeface="Corbel"/>
            <a:buNone/>
          </a:pPr>
          <a:r>
            <a:rPr lang="en-IN" sz="1000" dirty="0">
              <a:solidFill>
                <a:schemeClr val="lt1"/>
              </a:solidFill>
              <a:latin typeface="Corbel"/>
              <a:ea typeface="Corbel"/>
              <a:cs typeface="Corbel"/>
              <a:sym typeface="Corbel"/>
            </a:rPr>
            <a:t>Or</a:t>
          </a:r>
          <a:endParaRPr lang="en-IN" sz="1000" dirty="0"/>
        </a:p>
        <a:p>
          <a:pPr>
            <a:buClr>
              <a:schemeClr val="lt1"/>
            </a:buClr>
            <a:buSzPts val="1300"/>
            <a:buFont typeface="Corbel"/>
            <a:buNone/>
          </a:pPr>
          <a:r>
            <a:rPr lang="en-IN" sz="1000" dirty="0">
              <a:solidFill>
                <a:schemeClr val="lt1"/>
              </a:solidFill>
              <a:latin typeface="Corbel"/>
              <a:ea typeface="Corbel"/>
              <a:cs typeface="Corbel"/>
              <a:sym typeface="Corbel"/>
            </a:rPr>
            <a:t>View videos etc</a:t>
          </a:r>
          <a:endParaRPr lang="en-IN" sz="1000" dirty="0"/>
        </a:p>
      </dgm:t>
    </dgm:pt>
    <dgm:pt modelId="{485F96BD-1BF6-4862-8295-0BE707959EE3}" type="parTrans" cxnId="{B0B3087D-AE8F-4C62-B131-5F856E92EFFC}">
      <dgm:prSet/>
      <dgm:spPr/>
      <dgm:t>
        <a:bodyPr/>
        <a:lstStyle/>
        <a:p>
          <a:endParaRPr lang="en-IN"/>
        </a:p>
      </dgm:t>
    </dgm:pt>
    <dgm:pt modelId="{7337C75B-1BEE-4EE0-BA04-0778FD85EE85}" type="sibTrans" cxnId="{B0B3087D-AE8F-4C62-B131-5F856E92EFFC}">
      <dgm:prSet/>
      <dgm:spPr/>
      <dgm:t>
        <a:bodyPr/>
        <a:lstStyle/>
        <a:p>
          <a:endParaRPr lang="en-IN"/>
        </a:p>
      </dgm:t>
    </dgm:pt>
    <dgm:pt modelId="{F73A76E2-56C8-4108-8839-A10E44FDB5A1}">
      <dgm:prSet phldrT="[Text]" custT="1"/>
      <dgm:spPr/>
      <dgm:t>
        <a:bodyPr/>
        <a:lstStyle/>
        <a:p>
          <a:endParaRPr lang="en-IN" sz="1000" dirty="0"/>
        </a:p>
      </dgm:t>
    </dgm:pt>
    <dgm:pt modelId="{370A74CF-F9BA-42B0-BE6E-78CEADA64424}" type="parTrans" cxnId="{6926E14F-533E-406D-9017-47A4B34D14C8}">
      <dgm:prSet/>
      <dgm:spPr/>
      <dgm:t>
        <a:bodyPr/>
        <a:lstStyle/>
        <a:p>
          <a:endParaRPr lang="en-IN"/>
        </a:p>
      </dgm:t>
    </dgm:pt>
    <dgm:pt modelId="{D9173728-B7FF-4E19-9552-E0C3D1405A43}" type="sibTrans" cxnId="{6926E14F-533E-406D-9017-47A4B34D14C8}">
      <dgm:prSet/>
      <dgm:spPr/>
      <dgm:t>
        <a:bodyPr/>
        <a:lstStyle/>
        <a:p>
          <a:endParaRPr lang="en-IN"/>
        </a:p>
      </dgm:t>
    </dgm:pt>
    <dgm:pt modelId="{7CD70132-BEB5-48F7-83FC-D9739CEBCBE1}" type="pres">
      <dgm:prSet presAssocID="{20CDC439-4B67-438F-994B-E0DDBC0D58C3}" presName="rootnode" presStyleCnt="0">
        <dgm:presLayoutVars>
          <dgm:chMax/>
          <dgm:chPref/>
          <dgm:dir/>
          <dgm:animLvl val="lvl"/>
        </dgm:presLayoutVars>
      </dgm:prSet>
      <dgm:spPr/>
    </dgm:pt>
    <dgm:pt modelId="{199B55E6-737E-4421-A901-7109780B3DEA}" type="pres">
      <dgm:prSet presAssocID="{950E8579-00FB-4D9B-8820-7B4330296C4B}" presName="composite" presStyleCnt="0"/>
      <dgm:spPr/>
    </dgm:pt>
    <dgm:pt modelId="{268E8928-BE64-46BD-ADBA-45542AF97E11}" type="pres">
      <dgm:prSet presAssocID="{950E8579-00FB-4D9B-8820-7B4330296C4B}" presName="bentUpArrow1" presStyleLbl="alignImgPlace1" presStyleIdx="0" presStyleCnt="2" custLinFactX="-100000" custLinFactNeighborX="-139155" custLinFactNeighborY="14517"/>
      <dgm:spPr/>
    </dgm:pt>
    <dgm:pt modelId="{9D5BD1D5-FA73-4CAC-8574-C4B21C6B8761}" type="pres">
      <dgm:prSet presAssocID="{950E8579-00FB-4D9B-8820-7B4330296C4B}" presName="ParentText" presStyleLbl="node1" presStyleIdx="0" presStyleCnt="3" custScaleX="114190" custScaleY="126472" custLinFactX="-76476" custLinFactNeighborX="-100000" custLinFactNeighborY="2282">
        <dgm:presLayoutVars>
          <dgm:chMax val="1"/>
          <dgm:chPref val="1"/>
          <dgm:bulletEnabled val="1"/>
        </dgm:presLayoutVars>
      </dgm:prSet>
      <dgm:spPr/>
    </dgm:pt>
    <dgm:pt modelId="{FD40A7C4-E1CF-427F-B40A-AEA228B16974}" type="pres">
      <dgm:prSet presAssocID="{950E8579-00FB-4D9B-8820-7B4330296C4B}" presName="ChildText" presStyleLbl="revTx" presStyleIdx="0" presStyleCnt="3">
        <dgm:presLayoutVars>
          <dgm:chMax val="0"/>
          <dgm:chPref val="0"/>
          <dgm:bulletEnabled val="1"/>
        </dgm:presLayoutVars>
      </dgm:prSet>
      <dgm:spPr/>
    </dgm:pt>
    <dgm:pt modelId="{EA2CE9CD-3B35-4B56-8297-64CB2B0B6876}" type="pres">
      <dgm:prSet presAssocID="{F9ED2600-C0DF-45FB-BEA3-B8A62F9703F6}" presName="sibTrans" presStyleCnt="0"/>
      <dgm:spPr/>
    </dgm:pt>
    <dgm:pt modelId="{7DA60DAF-1BD7-47B7-81FB-A847FE71B1EF}" type="pres">
      <dgm:prSet presAssocID="{096ACB73-1180-4FA9-A779-6D0738B807D9}" presName="composite" presStyleCnt="0"/>
      <dgm:spPr/>
    </dgm:pt>
    <dgm:pt modelId="{67C3F51B-22DD-43B4-A823-0E5961EB8414}" type="pres">
      <dgm:prSet presAssocID="{096ACB73-1180-4FA9-A779-6D0738B807D9}" presName="bentUpArrow1" presStyleLbl="alignImgPlace1" presStyleIdx="1" presStyleCnt="2" custLinFactX="-100000" custLinFactNeighborX="-101182" custLinFactNeighborY="15586"/>
      <dgm:spPr/>
    </dgm:pt>
    <dgm:pt modelId="{97596453-6030-4F1F-BA5D-D6D89784751B}" type="pres">
      <dgm:prSet presAssocID="{096ACB73-1180-4FA9-A779-6D0738B807D9}" presName="ParentText" presStyleLbl="node1" presStyleIdx="1" presStyleCnt="3" custScaleX="116489" custScaleY="107599" custLinFactX="-67997" custLinFactNeighborX="-100000" custLinFactNeighborY="9239">
        <dgm:presLayoutVars>
          <dgm:chMax val="1"/>
          <dgm:chPref val="1"/>
          <dgm:bulletEnabled val="1"/>
        </dgm:presLayoutVars>
      </dgm:prSet>
      <dgm:spPr/>
    </dgm:pt>
    <dgm:pt modelId="{5B7D868A-E12A-4C34-A103-A1171D28FCAE}" type="pres">
      <dgm:prSet presAssocID="{096ACB73-1180-4FA9-A779-6D0738B807D9}" presName="ChildText" presStyleLbl="revTx" presStyleIdx="1" presStyleCnt="3">
        <dgm:presLayoutVars>
          <dgm:chMax val="0"/>
          <dgm:chPref val="0"/>
          <dgm:bulletEnabled val="1"/>
        </dgm:presLayoutVars>
      </dgm:prSet>
      <dgm:spPr/>
    </dgm:pt>
    <dgm:pt modelId="{76ABEBF7-FE7F-48C1-9DB9-1086AB0ADA59}" type="pres">
      <dgm:prSet presAssocID="{BB78C03C-D093-4576-9863-5DD8783C3E0A}" presName="sibTrans" presStyleCnt="0"/>
      <dgm:spPr/>
    </dgm:pt>
    <dgm:pt modelId="{11AA3B60-083C-4853-A2FF-1D6B5DC25D3F}" type="pres">
      <dgm:prSet presAssocID="{9A8E03D2-3BB0-4FEA-860A-5F7F8AE87561}" presName="composite" presStyleCnt="0"/>
      <dgm:spPr/>
    </dgm:pt>
    <dgm:pt modelId="{EA924EEE-D606-49D6-9FEE-4F356C31C036}" type="pres">
      <dgm:prSet presAssocID="{9A8E03D2-3BB0-4FEA-860A-5F7F8AE87561}" presName="ParentText" presStyleLbl="node1" presStyleIdx="2" presStyleCnt="3" custScaleX="124404" custScaleY="115821" custLinFactX="-33576" custLinFactNeighborX="-100000" custLinFactNeighborY="-12671">
        <dgm:presLayoutVars>
          <dgm:chMax val="1"/>
          <dgm:chPref val="1"/>
          <dgm:bulletEnabled val="1"/>
        </dgm:presLayoutVars>
      </dgm:prSet>
      <dgm:spPr/>
    </dgm:pt>
    <dgm:pt modelId="{C8CE2D80-1FD8-4E60-B337-AC3CABB78875}" type="pres">
      <dgm:prSet presAssocID="{9A8E03D2-3BB0-4FEA-860A-5F7F8AE87561}" presName="FinalChildText" presStyleLbl="revTx" presStyleIdx="2" presStyleCnt="3" custLinFactNeighborX="68072" custLinFactNeighborY="-47990">
        <dgm:presLayoutVars>
          <dgm:chMax val="0"/>
          <dgm:chPref val="0"/>
          <dgm:bulletEnabled val="1"/>
        </dgm:presLayoutVars>
      </dgm:prSet>
      <dgm:spPr/>
    </dgm:pt>
  </dgm:ptLst>
  <dgm:cxnLst>
    <dgm:cxn modelId="{F7842B15-1055-472B-A1A8-A6277F0135F5}" type="presOf" srcId="{1D1A409F-FB62-4D59-937D-260651829F29}" destId="{5B7D868A-E12A-4C34-A103-A1171D28FCAE}" srcOrd="0" destOrd="0" presId="urn:microsoft.com/office/officeart/2005/8/layout/StepDownProcess"/>
    <dgm:cxn modelId="{2379501C-B952-4F93-873C-64C250ED17F3}" srcId="{20CDC439-4B67-438F-994B-E0DDBC0D58C3}" destId="{950E8579-00FB-4D9B-8820-7B4330296C4B}" srcOrd="0" destOrd="0" parTransId="{5260C987-9020-4453-8DCD-6857109975E5}" sibTransId="{F9ED2600-C0DF-45FB-BEA3-B8A62F9703F6}"/>
    <dgm:cxn modelId="{AF647324-658C-480C-B8FD-376B7C6437E0}" type="presOf" srcId="{20CDC439-4B67-438F-994B-E0DDBC0D58C3}" destId="{7CD70132-BEB5-48F7-83FC-D9739CEBCBE1}" srcOrd="0" destOrd="0" presId="urn:microsoft.com/office/officeart/2005/8/layout/StepDownProcess"/>
    <dgm:cxn modelId="{8BBA5C43-95E3-4EA5-A2D0-83F356134A77}" srcId="{20CDC439-4B67-438F-994B-E0DDBC0D58C3}" destId="{096ACB73-1180-4FA9-A779-6D0738B807D9}" srcOrd="1" destOrd="0" parTransId="{D2291C36-8030-4330-A2FD-2886CFAC92E9}" sibTransId="{BB78C03C-D093-4576-9863-5DD8783C3E0A}"/>
    <dgm:cxn modelId="{6926E14F-533E-406D-9017-47A4B34D14C8}" srcId="{9A8E03D2-3BB0-4FEA-860A-5F7F8AE87561}" destId="{F73A76E2-56C8-4108-8839-A10E44FDB5A1}" srcOrd="0" destOrd="0" parTransId="{370A74CF-F9BA-42B0-BE6E-78CEADA64424}" sibTransId="{D9173728-B7FF-4E19-9552-E0C3D1405A43}"/>
    <dgm:cxn modelId="{86592672-0781-49D6-B80B-85CC40178BDA}" type="presOf" srcId="{950E8579-00FB-4D9B-8820-7B4330296C4B}" destId="{9D5BD1D5-FA73-4CAC-8574-C4B21C6B8761}" srcOrd="0" destOrd="0" presId="urn:microsoft.com/office/officeart/2005/8/layout/StepDownProcess"/>
    <dgm:cxn modelId="{163EA373-50B4-4D6D-B712-761141486A11}" type="presOf" srcId="{9A8E03D2-3BB0-4FEA-860A-5F7F8AE87561}" destId="{EA924EEE-D606-49D6-9FEE-4F356C31C036}" srcOrd="0" destOrd="0" presId="urn:microsoft.com/office/officeart/2005/8/layout/StepDownProcess"/>
    <dgm:cxn modelId="{B0B3087D-AE8F-4C62-B131-5F856E92EFFC}" srcId="{20CDC439-4B67-438F-994B-E0DDBC0D58C3}" destId="{9A8E03D2-3BB0-4FEA-860A-5F7F8AE87561}" srcOrd="2" destOrd="0" parTransId="{485F96BD-1BF6-4862-8295-0BE707959EE3}" sibTransId="{7337C75B-1BEE-4EE0-BA04-0778FD85EE85}"/>
    <dgm:cxn modelId="{74F8577E-6BFB-4CF8-AEE3-815CE8BF7BEF}" srcId="{096ACB73-1180-4FA9-A779-6D0738B807D9}" destId="{1D1A409F-FB62-4D59-937D-260651829F29}" srcOrd="0" destOrd="0" parTransId="{03EB7B88-1AEA-499B-BE8B-C3FAE7E95F4E}" sibTransId="{6AC8765E-122D-4954-8456-A1D08DFEC289}"/>
    <dgm:cxn modelId="{2DDA6D8B-7D10-4C30-8A55-A19625D2370C}" type="presOf" srcId="{F73A76E2-56C8-4108-8839-A10E44FDB5A1}" destId="{C8CE2D80-1FD8-4E60-B337-AC3CABB78875}" srcOrd="0" destOrd="0" presId="urn:microsoft.com/office/officeart/2005/8/layout/StepDownProcess"/>
    <dgm:cxn modelId="{AC83768C-5920-422E-AABB-D478E91079C4}" type="presOf" srcId="{096ACB73-1180-4FA9-A779-6D0738B807D9}" destId="{97596453-6030-4F1F-BA5D-D6D89784751B}" srcOrd="0" destOrd="0" presId="urn:microsoft.com/office/officeart/2005/8/layout/StepDownProcess"/>
    <dgm:cxn modelId="{5B962098-2643-4BCD-AE57-6FD2E6B6BC87}" srcId="{950E8579-00FB-4D9B-8820-7B4330296C4B}" destId="{ACFCD5BB-27FD-4841-BC13-C9F5FF0D0261}" srcOrd="0" destOrd="0" parTransId="{3EE379FB-0DEC-4F15-A1C6-301DE6392116}" sibTransId="{CFB81A77-4480-421B-89DF-DE469864A7D1}"/>
    <dgm:cxn modelId="{B48816FD-D1BD-4B72-AFDF-4AC892DBE863}" type="presOf" srcId="{ACFCD5BB-27FD-4841-BC13-C9F5FF0D0261}" destId="{FD40A7C4-E1CF-427F-B40A-AEA228B16974}" srcOrd="0" destOrd="0" presId="urn:microsoft.com/office/officeart/2005/8/layout/StepDownProcess"/>
    <dgm:cxn modelId="{33E59925-3B98-4990-A10F-805FA6365A66}" type="presParOf" srcId="{7CD70132-BEB5-48F7-83FC-D9739CEBCBE1}" destId="{199B55E6-737E-4421-A901-7109780B3DEA}" srcOrd="0" destOrd="0" presId="urn:microsoft.com/office/officeart/2005/8/layout/StepDownProcess"/>
    <dgm:cxn modelId="{74134CB4-0743-48E3-8438-BC929A220262}" type="presParOf" srcId="{199B55E6-737E-4421-A901-7109780B3DEA}" destId="{268E8928-BE64-46BD-ADBA-45542AF97E11}" srcOrd="0" destOrd="0" presId="urn:microsoft.com/office/officeart/2005/8/layout/StepDownProcess"/>
    <dgm:cxn modelId="{CDBE558F-8856-4469-A6A2-3F071EDD07EC}" type="presParOf" srcId="{199B55E6-737E-4421-A901-7109780B3DEA}" destId="{9D5BD1D5-FA73-4CAC-8574-C4B21C6B8761}" srcOrd="1" destOrd="0" presId="urn:microsoft.com/office/officeart/2005/8/layout/StepDownProcess"/>
    <dgm:cxn modelId="{4A8A9468-C561-49F5-9795-D7B39700672B}" type="presParOf" srcId="{199B55E6-737E-4421-A901-7109780B3DEA}" destId="{FD40A7C4-E1CF-427F-B40A-AEA228B16974}" srcOrd="2" destOrd="0" presId="urn:microsoft.com/office/officeart/2005/8/layout/StepDownProcess"/>
    <dgm:cxn modelId="{5DF328C3-2CDB-476E-A8BF-8CD38FD1DA05}" type="presParOf" srcId="{7CD70132-BEB5-48F7-83FC-D9739CEBCBE1}" destId="{EA2CE9CD-3B35-4B56-8297-64CB2B0B6876}" srcOrd="1" destOrd="0" presId="urn:microsoft.com/office/officeart/2005/8/layout/StepDownProcess"/>
    <dgm:cxn modelId="{0F8E611B-F525-4003-A240-57F53A3BE934}" type="presParOf" srcId="{7CD70132-BEB5-48F7-83FC-D9739CEBCBE1}" destId="{7DA60DAF-1BD7-47B7-81FB-A847FE71B1EF}" srcOrd="2" destOrd="0" presId="urn:microsoft.com/office/officeart/2005/8/layout/StepDownProcess"/>
    <dgm:cxn modelId="{1266754A-2423-49A3-9A6A-B8440421A513}" type="presParOf" srcId="{7DA60DAF-1BD7-47B7-81FB-A847FE71B1EF}" destId="{67C3F51B-22DD-43B4-A823-0E5961EB8414}" srcOrd="0" destOrd="0" presId="urn:microsoft.com/office/officeart/2005/8/layout/StepDownProcess"/>
    <dgm:cxn modelId="{97C171E9-30AC-4DA9-8CF2-8314B8E657DE}" type="presParOf" srcId="{7DA60DAF-1BD7-47B7-81FB-A847FE71B1EF}" destId="{97596453-6030-4F1F-BA5D-D6D89784751B}" srcOrd="1" destOrd="0" presId="urn:microsoft.com/office/officeart/2005/8/layout/StepDownProcess"/>
    <dgm:cxn modelId="{A8C822A7-C284-4378-A29E-443EDCD6A93D}" type="presParOf" srcId="{7DA60DAF-1BD7-47B7-81FB-A847FE71B1EF}" destId="{5B7D868A-E12A-4C34-A103-A1171D28FCAE}" srcOrd="2" destOrd="0" presId="urn:microsoft.com/office/officeart/2005/8/layout/StepDownProcess"/>
    <dgm:cxn modelId="{02965B72-82A9-4997-A89F-4D613E9146AA}" type="presParOf" srcId="{7CD70132-BEB5-48F7-83FC-D9739CEBCBE1}" destId="{76ABEBF7-FE7F-48C1-9DB9-1086AB0ADA59}" srcOrd="3" destOrd="0" presId="urn:microsoft.com/office/officeart/2005/8/layout/StepDownProcess"/>
    <dgm:cxn modelId="{33864268-7509-4444-BB2F-0D14465E8E58}" type="presParOf" srcId="{7CD70132-BEB5-48F7-83FC-D9739CEBCBE1}" destId="{11AA3B60-083C-4853-A2FF-1D6B5DC25D3F}" srcOrd="4" destOrd="0" presId="urn:microsoft.com/office/officeart/2005/8/layout/StepDownProcess"/>
    <dgm:cxn modelId="{52FEAD40-6DDE-4530-93E1-127F831FB1F4}" type="presParOf" srcId="{11AA3B60-083C-4853-A2FF-1D6B5DC25D3F}" destId="{EA924EEE-D606-49D6-9FEE-4F356C31C036}" srcOrd="0" destOrd="0" presId="urn:microsoft.com/office/officeart/2005/8/layout/StepDownProcess"/>
    <dgm:cxn modelId="{C5BAA9B5-53CC-47DD-9870-F3DCCBD46057}" type="presParOf" srcId="{11AA3B60-083C-4853-A2FF-1D6B5DC25D3F}" destId="{C8CE2D80-1FD8-4E60-B337-AC3CABB78875}"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E0861-9004-4450-B788-A553A94C4B4B}" type="doc">
      <dgm:prSet loTypeId="urn:microsoft.com/office/officeart/2005/8/layout/vList6" loCatId="process" qsTypeId="urn:microsoft.com/office/officeart/2005/8/quickstyle/simple1" qsCatId="simple" csTypeId="urn:microsoft.com/office/officeart/2005/8/colors/accent1_2" csCatId="accent1" phldr="1"/>
      <dgm:spPr/>
    </dgm:pt>
    <dgm:pt modelId="{2C800220-EE33-4A0C-9671-C8EA3D4A3D20}">
      <dgm:prSet phldrT="[Text]"/>
      <dgm:spPr/>
      <dgm:t>
        <a:bodyPr/>
        <a:lstStyle/>
        <a:p>
          <a:pPr>
            <a:buNone/>
          </a:pPr>
          <a:r>
            <a:rPr lang="en-IN" dirty="0">
              <a:solidFill>
                <a:schemeClr val="lt1"/>
              </a:solidFill>
            </a:rPr>
            <a:t>Communicating with Hot Leads</a:t>
          </a:r>
          <a:endParaRPr lang="en-IN" dirty="0"/>
        </a:p>
      </dgm:t>
    </dgm:pt>
    <dgm:pt modelId="{D564BD29-85BF-49EB-B16E-643C4B388C17}" type="parTrans" cxnId="{376DC704-3CBC-44D3-9973-E83D05518D38}">
      <dgm:prSet/>
      <dgm:spPr/>
      <dgm:t>
        <a:bodyPr/>
        <a:lstStyle/>
        <a:p>
          <a:endParaRPr lang="en-IN"/>
        </a:p>
      </dgm:t>
    </dgm:pt>
    <dgm:pt modelId="{4F23382C-7337-46FF-8F6C-1A5627253615}" type="sibTrans" cxnId="{376DC704-3CBC-44D3-9973-E83D05518D38}">
      <dgm:prSet/>
      <dgm:spPr/>
      <dgm:t>
        <a:bodyPr/>
        <a:lstStyle/>
        <a:p>
          <a:endParaRPr lang="en-IN"/>
        </a:p>
      </dgm:t>
    </dgm:pt>
    <dgm:pt modelId="{FFBA7CDC-CB17-4ED4-A049-8797530890E9}">
      <dgm:prSet phldrT="[Text]"/>
      <dgm:spPr/>
      <dgm:t>
        <a:bodyPr/>
        <a:lstStyle/>
        <a:p>
          <a:pPr>
            <a:buNone/>
          </a:pPr>
          <a:r>
            <a:rPr lang="en-IN" dirty="0">
              <a:solidFill>
                <a:schemeClr val="lt1"/>
              </a:solidFill>
            </a:rPr>
            <a:t>Conversion of Hot Leads</a:t>
          </a:r>
          <a:endParaRPr lang="en-IN" dirty="0"/>
        </a:p>
      </dgm:t>
    </dgm:pt>
    <dgm:pt modelId="{BCFBAFEA-9395-41F4-A414-E639EA0E528E}" type="parTrans" cxnId="{EFC01194-8CEC-4B84-9B74-82CC05150B3F}">
      <dgm:prSet/>
      <dgm:spPr/>
      <dgm:t>
        <a:bodyPr/>
        <a:lstStyle/>
        <a:p>
          <a:endParaRPr lang="en-IN"/>
        </a:p>
      </dgm:t>
    </dgm:pt>
    <dgm:pt modelId="{0F9BBE08-B137-4945-A1E3-38F9733B930E}" type="sibTrans" cxnId="{EFC01194-8CEC-4B84-9B74-82CC05150B3F}">
      <dgm:prSet/>
      <dgm:spPr/>
      <dgm:t>
        <a:bodyPr/>
        <a:lstStyle/>
        <a:p>
          <a:endParaRPr lang="en-IN"/>
        </a:p>
      </dgm:t>
    </dgm:pt>
    <dgm:pt modelId="{80E590F8-FC36-4B86-976F-A22648A2CAA5}">
      <dgm:prSet phldrT="[Text]"/>
      <dgm:spPr/>
      <dgm:t>
        <a:bodyPr/>
        <a:lstStyle/>
        <a:p>
          <a:pPr>
            <a:buNone/>
          </a:pPr>
          <a:r>
            <a:rPr lang="en-IN" dirty="0">
              <a:solidFill>
                <a:schemeClr val="lt1"/>
              </a:solidFill>
            </a:rPr>
            <a:t>Selection of Hot Leads</a:t>
          </a:r>
          <a:endParaRPr lang="en-IN" dirty="0"/>
        </a:p>
      </dgm:t>
    </dgm:pt>
    <dgm:pt modelId="{BCD68A87-1589-41C1-BEEB-F7E0472B8646}" type="sibTrans" cxnId="{F76539EC-F654-4F5B-9403-3B37374224F7}">
      <dgm:prSet/>
      <dgm:spPr/>
      <dgm:t>
        <a:bodyPr/>
        <a:lstStyle/>
        <a:p>
          <a:endParaRPr lang="en-IN"/>
        </a:p>
      </dgm:t>
    </dgm:pt>
    <dgm:pt modelId="{36F3134C-F910-4D8D-9803-3E91098BC34E}" type="parTrans" cxnId="{F76539EC-F654-4F5B-9403-3B37374224F7}">
      <dgm:prSet/>
      <dgm:spPr/>
      <dgm:t>
        <a:bodyPr/>
        <a:lstStyle/>
        <a:p>
          <a:endParaRPr lang="en-IN"/>
        </a:p>
      </dgm:t>
    </dgm:pt>
    <dgm:pt modelId="{0B6570BF-6F0E-4056-A382-98B44984E358}">
      <dgm:prSet custT="1"/>
      <dgm:spPr/>
      <dgm:t>
        <a:bodyPr/>
        <a:lstStyle/>
        <a:p>
          <a:pPr>
            <a:buNone/>
          </a:pPr>
          <a:r>
            <a:rPr lang="en-US" sz="1800" dirty="0"/>
            <a:t>  We cluster the leads into certain categories based on their tendency or probability to convert, thus, getting a smaller section of hot leads to focus more on.</a:t>
          </a:r>
          <a:endParaRPr lang="en-IN" sz="1800" dirty="0"/>
        </a:p>
      </dgm:t>
    </dgm:pt>
    <dgm:pt modelId="{F32B2CC2-9FED-4F0E-82D8-15358C637100}" type="parTrans" cxnId="{6B2D811C-F073-4F05-B456-2547CDCF70C4}">
      <dgm:prSet/>
      <dgm:spPr/>
      <dgm:t>
        <a:bodyPr/>
        <a:lstStyle/>
        <a:p>
          <a:endParaRPr lang="en-IN"/>
        </a:p>
      </dgm:t>
    </dgm:pt>
    <dgm:pt modelId="{539269BA-044D-4154-8BB4-A83C9B7D3A2A}" type="sibTrans" cxnId="{6B2D811C-F073-4F05-B456-2547CDCF70C4}">
      <dgm:prSet/>
      <dgm:spPr/>
      <dgm:t>
        <a:bodyPr/>
        <a:lstStyle/>
        <a:p>
          <a:endParaRPr lang="en-IN"/>
        </a:p>
      </dgm:t>
    </dgm:pt>
    <dgm:pt modelId="{A5444E35-9A31-42DF-9E12-267EA508DA8B}">
      <dgm:prSet custT="1"/>
      <dgm:spPr/>
      <dgm:t>
        <a:bodyPr/>
        <a:lstStyle/>
        <a:p>
          <a:pPr>
            <a:buNone/>
          </a:pPr>
          <a:r>
            <a:rPr lang="en-US" sz="1800" dirty="0"/>
            <a:t>  Since we would have a smaller set of leads to have communication with, we might make more impact with effective communication</a:t>
          </a:r>
          <a:r>
            <a:rPr lang="en-US" sz="1200" dirty="0"/>
            <a:t>.</a:t>
          </a:r>
          <a:endParaRPr lang="en-IN" sz="1200" dirty="0"/>
        </a:p>
      </dgm:t>
    </dgm:pt>
    <dgm:pt modelId="{6DA5C87A-5B78-485A-B149-1D842F50BD46}" type="parTrans" cxnId="{30843E17-8053-4812-977B-D1EF50CC81EB}">
      <dgm:prSet/>
      <dgm:spPr/>
      <dgm:t>
        <a:bodyPr/>
        <a:lstStyle/>
        <a:p>
          <a:endParaRPr lang="en-IN"/>
        </a:p>
      </dgm:t>
    </dgm:pt>
    <dgm:pt modelId="{9B874854-EF78-4D8F-A3E8-74BE8C763B05}" type="sibTrans" cxnId="{30843E17-8053-4812-977B-D1EF50CC81EB}">
      <dgm:prSet/>
      <dgm:spPr/>
      <dgm:t>
        <a:bodyPr/>
        <a:lstStyle/>
        <a:p>
          <a:endParaRPr lang="en-IN"/>
        </a:p>
      </dgm:t>
    </dgm:pt>
    <dgm:pt modelId="{FFDDFEAB-5164-4C9E-A1E5-84C420C094BF}">
      <dgm:prSet/>
      <dgm:spPr/>
      <dgm:t>
        <a:bodyPr/>
        <a:lstStyle/>
        <a:p>
          <a:pPr>
            <a:buNone/>
          </a:pPr>
          <a:r>
            <a:rPr lang="en-US" dirty="0"/>
            <a:t>   As we </a:t>
          </a:r>
          <a:r>
            <a:rPr lang="en-US" dirty="0" err="1"/>
            <a:t>focussed</a:t>
          </a:r>
          <a:r>
            <a:rPr lang="en-US" dirty="0"/>
            <a:t> on hot leads, which were more probable to convert, we would have a better conversion rate, and hence we can achieve the 80% target.</a:t>
          </a:r>
          <a:endParaRPr lang="en-IN" dirty="0"/>
        </a:p>
      </dgm:t>
    </dgm:pt>
    <dgm:pt modelId="{736AF132-7D0F-4E27-A2EE-CB0D522898CA}" type="parTrans" cxnId="{6FB358A4-5892-49A6-8A86-0722FAA9C94F}">
      <dgm:prSet/>
      <dgm:spPr/>
      <dgm:t>
        <a:bodyPr/>
        <a:lstStyle/>
        <a:p>
          <a:endParaRPr lang="en-IN"/>
        </a:p>
      </dgm:t>
    </dgm:pt>
    <dgm:pt modelId="{715EF7EC-C441-4E37-9B75-C3AB91A9A02E}" type="sibTrans" cxnId="{6FB358A4-5892-49A6-8A86-0722FAA9C94F}">
      <dgm:prSet/>
      <dgm:spPr/>
      <dgm:t>
        <a:bodyPr/>
        <a:lstStyle/>
        <a:p>
          <a:endParaRPr lang="en-IN"/>
        </a:p>
      </dgm:t>
    </dgm:pt>
    <dgm:pt modelId="{4FFE38D8-1651-4970-80BB-9922F143A4AA}" type="pres">
      <dgm:prSet presAssocID="{FE9E0861-9004-4450-B788-A553A94C4B4B}" presName="Name0" presStyleCnt="0">
        <dgm:presLayoutVars>
          <dgm:dir/>
          <dgm:animLvl val="lvl"/>
          <dgm:resizeHandles/>
        </dgm:presLayoutVars>
      </dgm:prSet>
      <dgm:spPr/>
    </dgm:pt>
    <dgm:pt modelId="{7D9A61FB-5DE5-43F8-9B0F-B39BEBDC5071}" type="pres">
      <dgm:prSet presAssocID="{80E590F8-FC36-4B86-976F-A22648A2CAA5}" presName="linNode" presStyleCnt="0"/>
      <dgm:spPr/>
    </dgm:pt>
    <dgm:pt modelId="{12BE7DE1-DFBA-4CDE-BE58-C2CD8C5FCA04}" type="pres">
      <dgm:prSet presAssocID="{80E590F8-FC36-4B86-976F-A22648A2CAA5}" presName="parentShp" presStyleLbl="node1" presStyleIdx="0" presStyleCnt="3">
        <dgm:presLayoutVars>
          <dgm:bulletEnabled val="1"/>
        </dgm:presLayoutVars>
      </dgm:prSet>
      <dgm:spPr/>
    </dgm:pt>
    <dgm:pt modelId="{810C1BEB-D701-4CC5-BD9D-FCE423C26799}" type="pres">
      <dgm:prSet presAssocID="{80E590F8-FC36-4B86-976F-A22648A2CAA5}" presName="childShp" presStyleLbl="bgAccFollowNode1" presStyleIdx="0" presStyleCnt="3">
        <dgm:presLayoutVars>
          <dgm:bulletEnabled val="1"/>
        </dgm:presLayoutVars>
      </dgm:prSet>
      <dgm:spPr/>
    </dgm:pt>
    <dgm:pt modelId="{93590651-B15B-4970-99C9-09923190DDF2}" type="pres">
      <dgm:prSet presAssocID="{BCD68A87-1589-41C1-BEEB-F7E0472B8646}" presName="spacing" presStyleCnt="0"/>
      <dgm:spPr/>
    </dgm:pt>
    <dgm:pt modelId="{7C274312-EAE3-47B2-AADA-C0F2A0A3C2AE}" type="pres">
      <dgm:prSet presAssocID="{2C800220-EE33-4A0C-9671-C8EA3D4A3D20}" presName="linNode" presStyleCnt="0"/>
      <dgm:spPr/>
    </dgm:pt>
    <dgm:pt modelId="{07C791EC-7651-4A6B-85ED-327E997B6BF2}" type="pres">
      <dgm:prSet presAssocID="{2C800220-EE33-4A0C-9671-C8EA3D4A3D20}" presName="parentShp" presStyleLbl="node1" presStyleIdx="1" presStyleCnt="3">
        <dgm:presLayoutVars>
          <dgm:bulletEnabled val="1"/>
        </dgm:presLayoutVars>
      </dgm:prSet>
      <dgm:spPr/>
    </dgm:pt>
    <dgm:pt modelId="{432B20FC-BD1A-41A5-9ABE-424AB2304DDC}" type="pres">
      <dgm:prSet presAssocID="{2C800220-EE33-4A0C-9671-C8EA3D4A3D20}" presName="childShp" presStyleLbl="bgAccFollowNode1" presStyleIdx="1" presStyleCnt="3">
        <dgm:presLayoutVars>
          <dgm:bulletEnabled val="1"/>
        </dgm:presLayoutVars>
      </dgm:prSet>
      <dgm:spPr/>
    </dgm:pt>
    <dgm:pt modelId="{638B8E08-EB61-49D2-BB39-3229BD657CEE}" type="pres">
      <dgm:prSet presAssocID="{4F23382C-7337-46FF-8F6C-1A5627253615}" presName="spacing" presStyleCnt="0"/>
      <dgm:spPr/>
    </dgm:pt>
    <dgm:pt modelId="{D0BDE48E-1FBF-477B-946E-06561CA6FF17}" type="pres">
      <dgm:prSet presAssocID="{FFBA7CDC-CB17-4ED4-A049-8797530890E9}" presName="linNode" presStyleCnt="0"/>
      <dgm:spPr/>
    </dgm:pt>
    <dgm:pt modelId="{2BA67392-A943-4D09-89A2-77527452BCA3}" type="pres">
      <dgm:prSet presAssocID="{FFBA7CDC-CB17-4ED4-A049-8797530890E9}" presName="parentShp" presStyleLbl="node1" presStyleIdx="2" presStyleCnt="3">
        <dgm:presLayoutVars>
          <dgm:bulletEnabled val="1"/>
        </dgm:presLayoutVars>
      </dgm:prSet>
      <dgm:spPr/>
    </dgm:pt>
    <dgm:pt modelId="{7A1626B5-3E2C-4C0E-AFAA-6A1BEB92FDD8}" type="pres">
      <dgm:prSet presAssocID="{FFBA7CDC-CB17-4ED4-A049-8797530890E9}" presName="childShp" presStyleLbl="bgAccFollowNode1" presStyleIdx="2" presStyleCnt="3">
        <dgm:presLayoutVars>
          <dgm:bulletEnabled val="1"/>
        </dgm:presLayoutVars>
      </dgm:prSet>
      <dgm:spPr/>
    </dgm:pt>
  </dgm:ptLst>
  <dgm:cxnLst>
    <dgm:cxn modelId="{376DC704-3CBC-44D3-9973-E83D05518D38}" srcId="{FE9E0861-9004-4450-B788-A553A94C4B4B}" destId="{2C800220-EE33-4A0C-9671-C8EA3D4A3D20}" srcOrd="1" destOrd="0" parTransId="{D564BD29-85BF-49EB-B16E-643C4B388C17}" sibTransId="{4F23382C-7337-46FF-8F6C-1A5627253615}"/>
    <dgm:cxn modelId="{30843E17-8053-4812-977B-D1EF50CC81EB}" srcId="{2C800220-EE33-4A0C-9671-C8EA3D4A3D20}" destId="{A5444E35-9A31-42DF-9E12-267EA508DA8B}" srcOrd="0" destOrd="0" parTransId="{6DA5C87A-5B78-485A-B149-1D842F50BD46}" sibTransId="{9B874854-EF78-4D8F-A3E8-74BE8C763B05}"/>
    <dgm:cxn modelId="{6B2D811C-F073-4F05-B456-2547CDCF70C4}" srcId="{80E590F8-FC36-4B86-976F-A22648A2CAA5}" destId="{0B6570BF-6F0E-4056-A382-98B44984E358}" srcOrd="0" destOrd="0" parTransId="{F32B2CC2-9FED-4F0E-82D8-15358C637100}" sibTransId="{539269BA-044D-4154-8BB4-A83C9B7D3A2A}"/>
    <dgm:cxn modelId="{7512C02A-5EEA-4687-8BCD-6B3DA63071D8}" type="presOf" srcId="{0B6570BF-6F0E-4056-A382-98B44984E358}" destId="{810C1BEB-D701-4CC5-BD9D-FCE423C26799}" srcOrd="0" destOrd="0" presId="urn:microsoft.com/office/officeart/2005/8/layout/vList6"/>
    <dgm:cxn modelId="{A0099D7B-367E-4A2E-A152-D0590E0E8A28}" type="presOf" srcId="{A5444E35-9A31-42DF-9E12-267EA508DA8B}" destId="{432B20FC-BD1A-41A5-9ABE-424AB2304DDC}" srcOrd="0" destOrd="0" presId="urn:microsoft.com/office/officeart/2005/8/layout/vList6"/>
    <dgm:cxn modelId="{EFC01194-8CEC-4B84-9B74-82CC05150B3F}" srcId="{FE9E0861-9004-4450-B788-A553A94C4B4B}" destId="{FFBA7CDC-CB17-4ED4-A049-8797530890E9}" srcOrd="2" destOrd="0" parTransId="{BCFBAFEA-9395-41F4-A414-E639EA0E528E}" sibTransId="{0F9BBE08-B137-4945-A1E3-38F9733B930E}"/>
    <dgm:cxn modelId="{FB396B9A-0132-4BE1-8112-356640A9132E}" type="presOf" srcId="{FFDDFEAB-5164-4C9E-A1E5-84C420C094BF}" destId="{7A1626B5-3E2C-4C0E-AFAA-6A1BEB92FDD8}" srcOrd="0" destOrd="0" presId="urn:microsoft.com/office/officeart/2005/8/layout/vList6"/>
    <dgm:cxn modelId="{6FB358A4-5892-49A6-8A86-0722FAA9C94F}" srcId="{FFBA7CDC-CB17-4ED4-A049-8797530890E9}" destId="{FFDDFEAB-5164-4C9E-A1E5-84C420C094BF}" srcOrd="0" destOrd="0" parTransId="{736AF132-7D0F-4E27-A2EE-CB0D522898CA}" sibTransId="{715EF7EC-C441-4E37-9B75-C3AB91A9A02E}"/>
    <dgm:cxn modelId="{ED54CEB5-CBD1-480B-B681-FDF4DBB010F4}" type="presOf" srcId="{80E590F8-FC36-4B86-976F-A22648A2CAA5}" destId="{12BE7DE1-DFBA-4CDE-BE58-C2CD8C5FCA04}" srcOrd="0" destOrd="0" presId="urn:microsoft.com/office/officeart/2005/8/layout/vList6"/>
    <dgm:cxn modelId="{1DAECED6-9CBE-4127-B3FB-FEDF7A297214}" type="presOf" srcId="{FE9E0861-9004-4450-B788-A553A94C4B4B}" destId="{4FFE38D8-1651-4970-80BB-9922F143A4AA}" srcOrd="0" destOrd="0" presId="urn:microsoft.com/office/officeart/2005/8/layout/vList6"/>
    <dgm:cxn modelId="{F76539EC-F654-4F5B-9403-3B37374224F7}" srcId="{FE9E0861-9004-4450-B788-A553A94C4B4B}" destId="{80E590F8-FC36-4B86-976F-A22648A2CAA5}" srcOrd="0" destOrd="0" parTransId="{36F3134C-F910-4D8D-9803-3E91098BC34E}" sibTransId="{BCD68A87-1589-41C1-BEEB-F7E0472B8646}"/>
    <dgm:cxn modelId="{B165A5F4-8B4A-441E-AC3A-B5FB8820B108}" type="presOf" srcId="{FFBA7CDC-CB17-4ED4-A049-8797530890E9}" destId="{2BA67392-A943-4D09-89A2-77527452BCA3}" srcOrd="0" destOrd="0" presId="urn:microsoft.com/office/officeart/2005/8/layout/vList6"/>
    <dgm:cxn modelId="{53300EFA-8E97-4996-B82D-0F255DA9F8FC}" type="presOf" srcId="{2C800220-EE33-4A0C-9671-C8EA3D4A3D20}" destId="{07C791EC-7651-4A6B-85ED-327E997B6BF2}" srcOrd="0" destOrd="0" presId="urn:microsoft.com/office/officeart/2005/8/layout/vList6"/>
    <dgm:cxn modelId="{9B788915-ACB5-41BC-8D5D-6882D374E750}" type="presParOf" srcId="{4FFE38D8-1651-4970-80BB-9922F143A4AA}" destId="{7D9A61FB-5DE5-43F8-9B0F-B39BEBDC5071}" srcOrd="0" destOrd="0" presId="urn:microsoft.com/office/officeart/2005/8/layout/vList6"/>
    <dgm:cxn modelId="{1E4608DE-732A-4E0F-830C-8558569D403C}" type="presParOf" srcId="{7D9A61FB-5DE5-43F8-9B0F-B39BEBDC5071}" destId="{12BE7DE1-DFBA-4CDE-BE58-C2CD8C5FCA04}" srcOrd="0" destOrd="0" presId="urn:microsoft.com/office/officeart/2005/8/layout/vList6"/>
    <dgm:cxn modelId="{C036C350-A127-4EDF-A74D-762EC4EBA311}" type="presParOf" srcId="{7D9A61FB-5DE5-43F8-9B0F-B39BEBDC5071}" destId="{810C1BEB-D701-4CC5-BD9D-FCE423C26799}" srcOrd="1" destOrd="0" presId="urn:microsoft.com/office/officeart/2005/8/layout/vList6"/>
    <dgm:cxn modelId="{DED18809-BA12-4C5A-9963-FCE31E73C65A}" type="presParOf" srcId="{4FFE38D8-1651-4970-80BB-9922F143A4AA}" destId="{93590651-B15B-4970-99C9-09923190DDF2}" srcOrd="1" destOrd="0" presId="urn:microsoft.com/office/officeart/2005/8/layout/vList6"/>
    <dgm:cxn modelId="{D6069ED9-6AF4-4D0C-8814-4F282A534787}" type="presParOf" srcId="{4FFE38D8-1651-4970-80BB-9922F143A4AA}" destId="{7C274312-EAE3-47B2-AADA-C0F2A0A3C2AE}" srcOrd="2" destOrd="0" presId="urn:microsoft.com/office/officeart/2005/8/layout/vList6"/>
    <dgm:cxn modelId="{DE313018-9F20-4C72-8BFD-9A59EDAC4F90}" type="presParOf" srcId="{7C274312-EAE3-47B2-AADA-C0F2A0A3C2AE}" destId="{07C791EC-7651-4A6B-85ED-327E997B6BF2}" srcOrd="0" destOrd="0" presId="urn:microsoft.com/office/officeart/2005/8/layout/vList6"/>
    <dgm:cxn modelId="{01E4C687-89FA-48B9-B98C-B0C8FED7E06D}" type="presParOf" srcId="{7C274312-EAE3-47B2-AADA-C0F2A0A3C2AE}" destId="{432B20FC-BD1A-41A5-9ABE-424AB2304DDC}" srcOrd="1" destOrd="0" presId="urn:microsoft.com/office/officeart/2005/8/layout/vList6"/>
    <dgm:cxn modelId="{17AE53F7-096E-48B8-AAB3-A79A00C263E9}" type="presParOf" srcId="{4FFE38D8-1651-4970-80BB-9922F143A4AA}" destId="{638B8E08-EB61-49D2-BB39-3229BD657CEE}" srcOrd="3" destOrd="0" presId="urn:microsoft.com/office/officeart/2005/8/layout/vList6"/>
    <dgm:cxn modelId="{87F8C556-69AE-44E8-A822-4A05394D439F}" type="presParOf" srcId="{4FFE38D8-1651-4970-80BB-9922F143A4AA}" destId="{D0BDE48E-1FBF-477B-946E-06561CA6FF17}" srcOrd="4" destOrd="0" presId="urn:microsoft.com/office/officeart/2005/8/layout/vList6"/>
    <dgm:cxn modelId="{C3597057-EC8A-460A-95FC-18794C85E9E9}" type="presParOf" srcId="{D0BDE48E-1FBF-477B-946E-06561CA6FF17}" destId="{2BA67392-A943-4D09-89A2-77527452BCA3}" srcOrd="0" destOrd="0" presId="urn:microsoft.com/office/officeart/2005/8/layout/vList6"/>
    <dgm:cxn modelId="{71C5287A-0EC7-453D-984A-416CCEB554AE}" type="presParOf" srcId="{D0BDE48E-1FBF-477B-946E-06561CA6FF17}" destId="{7A1626B5-3E2C-4C0E-AFAA-6A1BEB92FDD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C3A54-2D03-4ADA-87E6-664C69C32B4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F1991BD4-D916-4E49-9BD2-A447732312E8}">
      <dgm:prSet phldrT="[Text]"/>
      <dgm:spPr/>
      <dgm:t>
        <a:bodyPr/>
        <a:lstStyle/>
        <a:p>
          <a:pPr>
            <a:buNone/>
          </a:pPr>
          <a:r>
            <a:rPr lang="en-IN" dirty="0">
              <a:solidFill>
                <a:schemeClr val="lt1"/>
              </a:solidFill>
            </a:rPr>
            <a:t>Data Cleaning</a:t>
          </a:r>
          <a:endParaRPr lang="en-IN" dirty="0"/>
        </a:p>
      </dgm:t>
    </dgm:pt>
    <dgm:pt modelId="{DCC00FFD-B5F4-481E-B5B8-1FA7DDD49BDF}" type="parTrans" cxnId="{7182D8D7-5EE7-4E4D-9313-892C714B8E24}">
      <dgm:prSet/>
      <dgm:spPr/>
      <dgm:t>
        <a:bodyPr/>
        <a:lstStyle/>
        <a:p>
          <a:endParaRPr lang="en-IN"/>
        </a:p>
      </dgm:t>
    </dgm:pt>
    <dgm:pt modelId="{E20D18C5-43A7-45D3-A400-B5C99B97E535}" type="sibTrans" cxnId="{7182D8D7-5EE7-4E4D-9313-892C714B8E24}">
      <dgm:prSet/>
      <dgm:spPr/>
      <dgm:t>
        <a:bodyPr/>
        <a:lstStyle/>
        <a:p>
          <a:endParaRPr lang="en-IN"/>
        </a:p>
      </dgm:t>
    </dgm:pt>
    <dgm:pt modelId="{04BFB838-5258-4232-8504-5646EE2F98CD}">
      <dgm:prSet phldrT="[Text]"/>
      <dgm:spPr/>
      <dgm:t>
        <a:bodyPr/>
        <a:lstStyle/>
        <a:p>
          <a:pPr>
            <a:buNone/>
          </a:pPr>
          <a:r>
            <a:rPr lang="en-IN" dirty="0">
              <a:solidFill>
                <a:schemeClr val="lt1"/>
              </a:solidFill>
            </a:rPr>
            <a:t>Performing EDA</a:t>
          </a:r>
          <a:endParaRPr lang="en-IN" dirty="0"/>
        </a:p>
      </dgm:t>
    </dgm:pt>
    <dgm:pt modelId="{BBED4675-189F-4928-BDAB-ABAC562EBF8C}" type="parTrans" cxnId="{EF4CF2FA-FBA7-4946-A9E8-187FE9579192}">
      <dgm:prSet/>
      <dgm:spPr/>
      <dgm:t>
        <a:bodyPr/>
        <a:lstStyle/>
        <a:p>
          <a:endParaRPr lang="en-IN"/>
        </a:p>
      </dgm:t>
    </dgm:pt>
    <dgm:pt modelId="{1D184A05-723B-4803-8184-EA8632E5FBA0}" type="sibTrans" cxnId="{EF4CF2FA-FBA7-4946-A9E8-187FE9579192}">
      <dgm:prSet/>
      <dgm:spPr/>
      <dgm:t>
        <a:bodyPr/>
        <a:lstStyle/>
        <a:p>
          <a:endParaRPr lang="en-IN"/>
        </a:p>
      </dgm:t>
    </dgm:pt>
    <dgm:pt modelId="{FC995A7A-6522-49C8-BB78-F2D3A09DA2DB}">
      <dgm:prSet phldrT="[Text]"/>
      <dgm:spPr/>
      <dgm:t>
        <a:bodyPr/>
        <a:lstStyle/>
        <a:p>
          <a:pPr>
            <a:buNone/>
          </a:pPr>
          <a:r>
            <a:rPr lang="en-IN" dirty="0">
              <a:solidFill>
                <a:schemeClr val="lt1"/>
              </a:solidFill>
            </a:rPr>
            <a:t>Data Gathering</a:t>
          </a:r>
          <a:endParaRPr lang="en-IN" dirty="0"/>
        </a:p>
      </dgm:t>
    </dgm:pt>
    <dgm:pt modelId="{182C54A6-E668-4EDA-9B4D-590FB4645876}" type="sibTrans" cxnId="{FF64DB4B-233B-414F-B64D-3358566AC389}">
      <dgm:prSet/>
      <dgm:spPr/>
      <dgm:t>
        <a:bodyPr/>
        <a:lstStyle/>
        <a:p>
          <a:endParaRPr lang="en-IN"/>
        </a:p>
      </dgm:t>
    </dgm:pt>
    <dgm:pt modelId="{FBD5C401-AB20-4C77-8677-2C1BE253F2EC}" type="parTrans" cxnId="{FF64DB4B-233B-414F-B64D-3358566AC389}">
      <dgm:prSet/>
      <dgm:spPr/>
      <dgm:t>
        <a:bodyPr/>
        <a:lstStyle/>
        <a:p>
          <a:endParaRPr lang="en-IN"/>
        </a:p>
      </dgm:t>
    </dgm:pt>
    <dgm:pt modelId="{B53C6621-434B-416D-A863-0BE72760A108}">
      <dgm:prSet phldrT="[Text]"/>
      <dgm:spPr/>
      <dgm:t>
        <a:bodyPr/>
        <a:lstStyle/>
        <a:p>
          <a:pPr>
            <a:buNone/>
          </a:pPr>
          <a:r>
            <a:rPr lang="en-IN" dirty="0">
              <a:solidFill>
                <a:schemeClr val="lt1"/>
              </a:solidFill>
            </a:rPr>
            <a:t>Data Preparation</a:t>
          </a:r>
          <a:endParaRPr lang="en-IN" dirty="0"/>
        </a:p>
      </dgm:t>
    </dgm:pt>
    <dgm:pt modelId="{4BBDD6BA-B857-4907-AA5D-8036F0835313}" type="parTrans" cxnId="{EDCA17E1-E26C-4BAE-80E2-6A7B4AB78D73}">
      <dgm:prSet/>
      <dgm:spPr/>
      <dgm:t>
        <a:bodyPr/>
        <a:lstStyle/>
        <a:p>
          <a:endParaRPr lang="en-IN"/>
        </a:p>
      </dgm:t>
    </dgm:pt>
    <dgm:pt modelId="{D2710888-C135-41EF-89BF-349867486F5B}" type="sibTrans" cxnId="{EDCA17E1-E26C-4BAE-80E2-6A7B4AB78D73}">
      <dgm:prSet/>
      <dgm:spPr/>
      <dgm:t>
        <a:bodyPr/>
        <a:lstStyle/>
        <a:p>
          <a:endParaRPr lang="en-IN"/>
        </a:p>
      </dgm:t>
    </dgm:pt>
    <dgm:pt modelId="{862A76D9-75FA-4FC8-BC3D-26573F11A722}">
      <dgm:prSet phldrT="[Text]"/>
      <dgm:spPr/>
      <dgm:t>
        <a:bodyPr/>
        <a:lstStyle/>
        <a:p>
          <a:pPr>
            <a:buNone/>
          </a:pPr>
          <a:r>
            <a:rPr lang="en-US" dirty="0"/>
            <a:t>Model Building</a:t>
          </a:r>
          <a:endParaRPr lang="en-IN" dirty="0"/>
        </a:p>
      </dgm:t>
    </dgm:pt>
    <dgm:pt modelId="{3D618EF0-EDA3-45D5-9EC6-DB758E8E9532}" type="parTrans" cxnId="{A95FC6E1-3A9F-44F9-AADB-A833F618330A}">
      <dgm:prSet/>
      <dgm:spPr/>
      <dgm:t>
        <a:bodyPr/>
        <a:lstStyle/>
        <a:p>
          <a:endParaRPr lang="en-IN"/>
        </a:p>
      </dgm:t>
    </dgm:pt>
    <dgm:pt modelId="{81541D72-7AF4-4A97-AFC4-C4D9D6DE47E0}" type="sibTrans" cxnId="{A95FC6E1-3A9F-44F9-AADB-A833F618330A}">
      <dgm:prSet/>
      <dgm:spPr/>
      <dgm:t>
        <a:bodyPr/>
        <a:lstStyle/>
        <a:p>
          <a:endParaRPr lang="en-IN"/>
        </a:p>
      </dgm:t>
    </dgm:pt>
    <dgm:pt modelId="{1FAED0E2-2D12-4CD0-AD0C-F6369A686B20}" type="pres">
      <dgm:prSet presAssocID="{646C3A54-2D03-4ADA-87E6-664C69C32B47}" presName="CompostProcess" presStyleCnt="0">
        <dgm:presLayoutVars>
          <dgm:dir/>
          <dgm:resizeHandles val="exact"/>
        </dgm:presLayoutVars>
      </dgm:prSet>
      <dgm:spPr/>
    </dgm:pt>
    <dgm:pt modelId="{FF817732-CD50-4208-A4D3-1165B3625A4E}" type="pres">
      <dgm:prSet presAssocID="{646C3A54-2D03-4ADA-87E6-664C69C32B47}" presName="arrow" presStyleLbl="bgShp" presStyleIdx="0" presStyleCnt="1" custScaleX="117647" custScaleY="100000" custLinFactNeighborX="1780"/>
      <dgm:spPr/>
    </dgm:pt>
    <dgm:pt modelId="{E27BE58C-F356-40CA-9DE9-F00C6ABD94FA}" type="pres">
      <dgm:prSet presAssocID="{646C3A54-2D03-4ADA-87E6-664C69C32B47}" presName="linearProcess" presStyleCnt="0"/>
      <dgm:spPr/>
    </dgm:pt>
    <dgm:pt modelId="{74593979-3D59-4E35-8080-7C142C6C937B}" type="pres">
      <dgm:prSet presAssocID="{FC995A7A-6522-49C8-BB78-F2D3A09DA2DB}" presName="textNode" presStyleLbl="node1" presStyleIdx="0" presStyleCnt="5" custScaleX="44036" custScaleY="53419">
        <dgm:presLayoutVars>
          <dgm:bulletEnabled val="1"/>
        </dgm:presLayoutVars>
      </dgm:prSet>
      <dgm:spPr/>
    </dgm:pt>
    <dgm:pt modelId="{DF4BB0F0-4054-4330-BCCA-F0A51AF3244A}" type="pres">
      <dgm:prSet presAssocID="{182C54A6-E668-4EDA-9B4D-590FB4645876}" presName="sibTrans" presStyleCnt="0"/>
      <dgm:spPr/>
    </dgm:pt>
    <dgm:pt modelId="{4272EC22-F6F3-4021-95AA-123AC8664834}" type="pres">
      <dgm:prSet presAssocID="{F1991BD4-D916-4E49-9BD2-A447732312E8}" presName="textNode" presStyleLbl="node1" presStyleIdx="1" presStyleCnt="5" custScaleX="59410" custScaleY="49146">
        <dgm:presLayoutVars>
          <dgm:bulletEnabled val="1"/>
        </dgm:presLayoutVars>
      </dgm:prSet>
      <dgm:spPr/>
    </dgm:pt>
    <dgm:pt modelId="{0816F0AE-24C2-4A5D-A676-BD3BAE17F44F}" type="pres">
      <dgm:prSet presAssocID="{E20D18C5-43A7-45D3-A400-B5C99B97E535}" presName="sibTrans" presStyleCnt="0"/>
      <dgm:spPr/>
    </dgm:pt>
    <dgm:pt modelId="{A39E69BE-E706-48E6-8F11-D1FAC208582A}" type="pres">
      <dgm:prSet presAssocID="{04BFB838-5258-4232-8504-5646EE2F98CD}" presName="textNode" presStyleLbl="node1" presStyleIdx="2" presStyleCnt="5" custScaleX="63827" custScaleY="50570">
        <dgm:presLayoutVars>
          <dgm:bulletEnabled val="1"/>
        </dgm:presLayoutVars>
      </dgm:prSet>
      <dgm:spPr/>
    </dgm:pt>
    <dgm:pt modelId="{839933E0-34B1-44C9-80A8-1B1E3CF74011}" type="pres">
      <dgm:prSet presAssocID="{1D184A05-723B-4803-8184-EA8632E5FBA0}" presName="sibTrans" presStyleCnt="0"/>
      <dgm:spPr/>
    </dgm:pt>
    <dgm:pt modelId="{59BAA0B5-B513-463E-8C0D-8F64ACFD30A3}" type="pres">
      <dgm:prSet presAssocID="{B53C6621-434B-416D-A863-0BE72760A108}" presName="textNode" presStyleLbl="node1" presStyleIdx="3" presStyleCnt="5" custScaleX="59410" custScaleY="49146">
        <dgm:presLayoutVars>
          <dgm:bulletEnabled val="1"/>
        </dgm:presLayoutVars>
      </dgm:prSet>
      <dgm:spPr/>
    </dgm:pt>
    <dgm:pt modelId="{923B0D00-F479-4E9C-B466-C14D7B686657}" type="pres">
      <dgm:prSet presAssocID="{D2710888-C135-41EF-89BF-349867486F5B}" presName="sibTrans" presStyleCnt="0"/>
      <dgm:spPr/>
    </dgm:pt>
    <dgm:pt modelId="{A849FBB9-019C-4687-9AAA-EBD5C2FF886F}" type="pres">
      <dgm:prSet presAssocID="{862A76D9-75FA-4FC8-BC3D-26573F11A722}" presName="textNode" presStyleLbl="node1" presStyleIdx="4" presStyleCnt="5" custScaleX="59410" custScaleY="49146">
        <dgm:presLayoutVars>
          <dgm:bulletEnabled val="1"/>
        </dgm:presLayoutVars>
      </dgm:prSet>
      <dgm:spPr/>
    </dgm:pt>
  </dgm:ptLst>
  <dgm:cxnLst>
    <dgm:cxn modelId="{C183BA10-2900-4B54-8204-065747B8D8D9}" type="presOf" srcId="{862A76D9-75FA-4FC8-BC3D-26573F11A722}" destId="{A849FBB9-019C-4687-9AAA-EBD5C2FF886F}" srcOrd="0" destOrd="0" presId="urn:microsoft.com/office/officeart/2005/8/layout/hProcess9"/>
    <dgm:cxn modelId="{64F6172E-6445-4456-BABF-924C83FA1652}" type="presOf" srcId="{FC995A7A-6522-49C8-BB78-F2D3A09DA2DB}" destId="{74593979-3D59-4E35-8080-7C142C6C937B}" srcOrd="0" destOrd="0" presId="urn:microsoft.com/office/officeart/2005/8/layout/hProcess9"/>
    <dgm:cxn modelId="{23AFC635-A5FC-4425-9DDF-EEAEBD049834}" type="presOf" srcId="{646C3A54-2D03-4ADA-87E6-664C69C32B47}" destId="{1FAED0E2-2D12-4CD0-AD0C-F6369A686B20}" srcOrd="0" destOrd="0" presId="urn:microsoft.com/office/officeart/2005/8/layout/hProcess9"/>
    <dgm:cxn modelId="{FF64DB4B-233B-414F-B64D-3358566AC389}" srcId="{646C3A54-2D03-4ADA-87E6-664C69C32B47}" destId="{FC995A7A-6522-49C8-BB78-F2D3A09DA2DB}" srcOrd="0" destOrd="0" parTransId="{FBD5C401-AB20-4C77-8677-2C1BE253F2EC}" sibTransId="{182C54A6-E668-4EDA-9B4D-590FB4645876}"/>
    <dgm:cxn modelId="{9264D489-9695-4F98-BFA3-B06CE50802DE}" type="presOf" srcId="{B53C6621-434B-416D-A863-0BE72760A108}" destId="{59BAA0B5-B513-463E-8C0D-8F64ACFD30A3}" srcOrd="0" destOrd="0" presId="urn:microsoft.com/office/officeart/2005/8/layout/hProcess9"/>
    <dgm:cxn modelId="{E1057799-D955-4FC4-9BAA-0998873AE155}" type="presOf" srcId="{04BFB838-5258-4232-8504-5646EE2F98CD}" destId="{A39E69BE-E706-48E6-8F11-D1FAC208582A}" srcOrd="0" destOrd="0" presId="urn:microsoft.com/office/officeart/2005/8/layout/hProcess9"/>
    <dgm:cxn modelId="{3318A6B7-075D-4B12-855E-963C4CA5CFFB}" type="presOf" srcId="{F1991BD4-D916-4E49-9BD2-A447732312E8}" destId="{4272EC22-F6F3-4021-95AA-123AC8664834}" srcOrd="0" destOrd="0" presId="urn:microsoft.com/office/officeart/2005/8/layout/hProcess9"/>
    <dgm:cxn modelId="{7182D8D7-5EE7-4E4D-9313-892C714B8E24}" srcId="{646C3A54-2D03-4ADA-87E6-664C69C32B47}" destId="{F1991BD4-D916-4E49-9BD2-A447732312E8}" srcOrd="1" destOrd="0" parTransId="{DCC00FFD-B5F4-481E-B5B8-1FA7DDD49BDF}" sibTransId="{E20D18C5-43A7-45D3-A400-B5C99B97E535}"/>
    <dgm:cxn modelId="{EDCA17E1-E26C-4BAE-80E2-6A7B4AB78D73}" srcId="{646C3A54-2D03-4ADA-87E6-664C69C32B47}" destId="{B53C6621-434B-416D-A863-0BE72760A108}" srcOrd="3" destOrd="0" parTransId="{4BBDD6BA-B857-4907-AA5D-8036F0835313}" sibTransId="{D2710888-C135-41EF-89BF-349867486F5B}"/>
    <dgm:cxn modelId="{A95FC6E1-3A9F-44F9-AADB-A833F618330A}" srcId="{646C3A54-2D03-4ADA-87E6-664C69C32B47}" destId="{862A76D9-75FA-4FC8-BC3D-26573F11A722}" srcOrd="4" destOrd="0" parTransId="{3D618EF0-EDA3-45D5-9EC6-DB758E8E9532}" sibTransId="{81541D72-7AF4-4A97-AFC4-C4D9D6DE47E0}"/>
    <dgm:cxn modelId="{EF4CF2FA-FBA7-4946-A9E8-187FE9579192}" srcId="{646C3A54-2D03-4ADA-87E6-664C69C32B47}" destId="{04BFB838-5258-4232-8504-5646EE2F98CD}" srcOrd="2" destOrd="0" parTransId="{BBED4675-189F-4928-BDAB-ABAC562EBF8C}" sibTransId="{1D184A05-723B-4803-8184-EA8632E5FBA0}"/>
    <dgm:cxn modelId="{64E810CD-24B8-44C6-B9A1-D5F27822A83D}" type="presParOf" srcId="{1FAED0E2-2D12-4CD0-AD0C-F6369A686B20}" destId="{FF817732-CD50-4208-A4D3-1165B3625A4E}" srcOrd="0" destOrd="0" presId="urn:microsoft.com/office/officeart/2005/8/layout/hProcess9"/>
    <dgm:cxn modelId="{8D6FE2A8-B8D4-40F5-AF06-03C33391CF8B}" type="presParOf" srcId="{1FAED0E2-2D12-4CD0-AD0C-F6369A686B20}" destId="{E27BE58C-F356-40CA-9DE9-F00C6ABD94FA}" srcOrd="1" destOrd="0" presId="urn:microsoft.com/office/officeart/2005/8/layout/hProcess9"/>
    <dgm:cxn modelId="{8AC2A133-327E-4D32-B6A4-7ADBD8A2AD66}" type="presParOf" srcId="{E27BE58C-F356-40CA-9DE9-F00C6ABD94FA}" destId="{74593979-3D59-4E35-8080-7C142C6C937B}" srcOrd="0" destOrd="0" presId="urn:microsoft.com/office/officeart/2005/8/layout/hProcess9"/>
    <dgm:cxn modelId="{79497DC8-C36D-4EF5-B267-4B2B5B2A79AA}" type="presParOf" srcId="{E27BE58C-F356-40CA-9DE9-F00C6ABD94FA}" destId="{DF4BB0F0-4054-4330-BCCA-F0A51AF3244A}" srcOrd="1" destOrd="0" presId="urn:microsoft.com/office/officeart/2005/8/layout/hProcess9"/>
    <dgm:cxn modelId="{7A99258C-4E38-4FDC-96EF-D9B41AE4661F}" type="presParOf" srcId="{E27BE58C-F356-40CA-9DE9-F00C6ABD94FA}" destId="{4272EC22-F6F3-4021-95AA-123AC8664834}" srcOrd="2" destOrd="0" presId="urn:microsoft.com/office/officeart/2005/8/layout/hProcess9"/>
    <dgm:cxn modelId="{EB961F30-30E0-45AB-B776-D6EB54B845B5}" type="presParOf" srcId="{E27BE58C-F356-40CA-9DE9-F00C6ABD94FA}" destId="{0816F0AE-24C2-4A5D-A676-BD3BAE17F44F}" srcOrd="3" destOrd="0" presId="urn:microsoft.com/office/officeart/2005/8/layout/hProcess9"/>
    <dgm:cxn modelId="{1AC30159-5397-45FB-9CF5-60AD2E3CC3DA}" type="presParOf" srcId="{E27BE58C-F356-40CA-9DE9-F00C6ABD94FA}" destId="{A39E69BE-E706-48E6-8F11-D1FAC208582A}" srcOrd="4" destOrd="0" presId="urn:microsoft.com/office/officeart/2005/8/layout/hProcess9"/>
    <dgm:cxn modelId="{439CE5FC-F2B8-433A-BCD0-4D0C0DB01A5E}" type="presParOf" srcId="{E27BE58C-F356-40CA-9DE9-F00C6ABD94FA}" destId="{839933E0-34B1-44C9-80A8-1B1E3CF74011}" srcOrd="5" destOrd="0" presId="urn:microsoft.com/office/officeart/2005/8/layout/hProcess9"/>
    <dgm:cxn modelId="{D51F52BA-D470-4AC2-9914-B66C68F1010D}" type="presParOf" srcId="{E27BE58C-F356-40CA-9DE9-F00C6ABD94FA}" destId="{59BAA0B5-B513-463E-8C0D-8F64ACFD30A3}" srcOrd="6" destOrd="0" presId="urn:microsoft.com/office/officeart/2005/8/layout/hProcess9"/>
    <dgm:cxn modelId="{5771F3E9-4E4B-4992-BB8B-180C18DB344F}" type="presParOf" srcId="{E27BE58C-F356-40CA-9DE9-F00C6ABD94FA}" destId="{923B0D00-F479-4E9C-B466-C14D7B686657}" srcOrd="7" destOrd="0" presId="urn:microsoft.com/office/officeart/2005/8/layout/hProcess9"/>
    <dgm:cxn modelId="{CC7980B6-AE53-42EF-943D-DE386F099F2A}" type="presParOf" srcId="{E27BE58C-F356-40CA-9DE9-F00C6ABD94FA}" destId="{A849FBB9-019C-4687-9AAA-EBD5C2FF886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B001FB-E6DE-4DB1-82C2-C06C6E26EB4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CE010E60-B376-4431-B0DB-3293C8213ED6}">
      <dgm:prSet phldrT="[Text]"/>
      <dgm:spPr/>
      <dgm:t>
        <a:bodyPr/>
        <a:lstStyle/>
        <a:p>
          <a:pPr>
            <a:buNone/>
          </a:pPr>
          <a:r>
            <a:rPr lang="en-IN" dirty="0">
              <a:solidFill>
                <a:schemeClr val="lt1"/>
              </a:solidFill>
            </a:rPr>
            <a:t>Feature Selection</a:t>
          </a:r>
          <a:endParaRPr lang="en-IN" dirty="0"/>
        </a:p>
      </dgm:t>
    </dgm:pt>
    <dgm:pt modelId="{5AC0AE9C-9FC7-4172-809F-2DB6BF20E08D}" type="parTrans" cxnId="{61FA14A9-2712-4EFC-AA81-3C91DD806FC0}">
      <dgm:prSet/>
      <dgm:spPr/>
      <dgm:t>
        <a:bodyPr/>
        <a:lstStyle/>
        <a:p>
          <a:endParaRPr lang="en-IN"/>
        </a:p>
      </dgm:t>
    </dgm:pt>
    <dgm:pt modelId="{8F10BD3D-4A75-4272-8F3A-E5366BA56C8D}" type="sibTrans" cxnId="{61FA14A9-2712-4EFC-AA81-3C91DD806FC0}">
      <dgm:prSet/>
      <dgm:spPr/>
      <dgm:t>
        <a:bodyPr/>
        <a:lstStyle/>
        <a:p>
          <a:endParaRPr lang="en-IN"/>
        </a:p>
      </dgm:t>
    </dgm:pt>
    <dgm:pt modelId="{B81AA3E4-7AE6-4FD5-B1AA-B361E0639154}">
      <dgm:prSet phldrT="[Text]"/>
      <dgm:spPr/>
      <dgm:t>
        <a:bodyPr/>
        <a:lstStyle/>
        <a:p>
          <a:pPr>
            <a:buNone/>
          </a:pPr>
          <a:r>
            <a:rPr lang="en-IN" dirty="0">
              <a:solidFill>
                <a:schemeClr val="lt1"/>
              </a:solidFill>
            </a:rPr>
            <a:t>Model Building</a:t>
          </a:r>
          <a:endParaRPr lang="en-IN" dirty="0"/>
        </a:p>
      </dgm:t>
    </dgm:pt>
    <dgm:pt modelId="{7239514E-AA91-41A1-AFC5-740439DB8F58}" type="parTrans" cxnId="{4DBF2203-7284-4D77-A721-0B3B3A4EE38B}">
      <dgm:prSet/>
      <dgm:spPr/>
      <dgm:t>
        <a:bodyPr/>
        <a:lstStyle/>
        <a:p>
          <a:endParaRPr lang="en-IN"/>
        </a:p>
      </dgm:t>
    </dgm:pt>
    <dgm:pt modelId="{95DBA091-D5F5-40E3-BE94-5C138127CACE}" type="sibTrans" cxnId="{4DBF2203-7284-4D77-A721-0B3B3A4EE38B}">
      <dgm:prSet/>
      <dgm:spPr/>
      <dgm:t>
        <a:bodyPr/>
        <a:lstStyle/>
        <a:p>
          <a:endParaRPr lang="en-IN"/>
        </a:p>
      </dgm:t>
    </dgm:pt>
    <dgm:pt modelId="{DC38A777-8AE2-4499-93DB-AE3F64E54168}">
      <dgm:prSet phldrT="[Text]"/>
      <dgm:spPr/>
      <dgm:t>
        <a:bodyPr/>
        <a:lstStyle/>
        <a:p>
          <a:pPr>
            <a:buNone/>
          </a:pPr>
          <a:r>
            <a:rPr lang="en-IN" dirty="0">
              <a:solidFill>
                <a:schemeClr val="lt1"/>
              </a:solidFill>
            </a:rPr>
            <a:t>Model Improvement</a:t>
          </a:r>
          <a:endParaRPr lang="en-IN" dirty="0"/>
        </a:p>
      </dgm:t>
    </dgm:pt>
    <dgm:pt modelId="{6728D84C-2EB3-417B-8C9B-BE2EF6B01C28}" type="parTrans" cxnId="{117CB755-5525-4F3B-894E-BF9E7A5190F0}">
      <dgm:prSet/>
      <dgm:spPr/>
      <dgm:t>
        <a:bodyPr/>
        <a:lstStyle/>
        <a:p>
          <a:endParaRPr lang="en-IN"/>
        </a:p>
      </dgm:t>
    </dgm:pt>
    <dgm:pt modelId="{D72E0233-5A49-46D0-AAA4-D3085441E127}" type="sibTrans" cxnId="{117CB755-5525-4F3B-894E-BF9E7A5190F0}">
      <dgm:prSet/>
      <dgm:spPr/>
      <dgm:t>
        <a:bodyPr/>
        <a:lstStyle/>
        <a:p>
          <a:endParaRPr lang="en-IN"/>
        </a:p>
      </dgm:t>
    </dgm:pt>
    <dgm:pt modelId="{F842715F-4A06-4A04-BE20-6EC19A6771F6}">
      <dgm:prSet phldrT="[Text]"/>
      <dgm:spPr/>
      <dgm:t>
        <a:bodyPr/>
        <a:lstStyle/>
        <a:p>
          <a:pPr>
            <a:buNone/>
          </a:pPr>
          <a:r>
            <a:rPr lang="en-IN" dirty="0">
              <a:solidFill>
                <a:schemeClr val="lt1"/>
              </a:solidFill>
            </a:rPr>
            <a:t>Final Model</a:t>
          </a:r>
          <a:endParaRPr lang="en-IN" dirty="0"/>
        </a:p>
      </dgm:t>
    </dgm:pt>
    <dgm:pt modelId="{F0CEAC68-7976-4C12-8807-9E7953C38628}" type="parTrans" cxnId="{2ED0BA44-27DF-4B1B-8B9C-E5C9DFE7A583}">
      <dgm:prSet/>
      <dgm:spPr/>
      <dgm:t>
        <a:bodyPr/>
        <a:lstStyle/>
        <a:p>
          <a:endParaRPr lang="en-IN"/>
        </a:p>
      </dgm:t>
    </dgm:pt>
    <dgm:pt modelId="{64D99E67-BCA8-4BEB-93CB-7B60474E6328}" type="sibTrans" cxnId="{2ED0BA44-27DF-4B1B-8B9C-E5C9DFE7A583}">
      <dgm:prSet/>
      <dgm:spPr/>
      <dgm:t>
        <a:bodyPr/>
        <a:lstStyle/>
        <a:p>
          <a:endParaRPr lang="en-IN"/>
        </a:p>
      </dgm:t>
    </dgm:pt>
    <dgm:pt modelId="{1924ACC4-CE5D-4E2A-8FB9-D4E527C0669B}">
      <dgm:prSet phldrT="[Text]"/>
      <dgm:spPr/>
      <dgm:t>
        <a:bodyPr/>
        <a:lstStyle/>
        <a:p>
          <a:r>
            <a:rPr lang="en" dirty="0"/>
            <a:t>Verifying our Final Model Accuracy </a:t>
          </a:r>
          <a:endParaRPr lang="en-IN" dirty="0"/>
        </a:p>
      </dgm:t>
    </dgm:pt>
    <dgm:pt modelId="{D94DB24A-1948-4591-84A2-6F1377BD41F1}" type="sibTrans" cxnId="{FA3AF87B-1BFA-48E2-87E2-48F77EC1C79D}">
      <dgm:prSet/>
      <dgm:spPr/>
      <dgm:t>
        <a:bodyPr/>
        <a:lstStyle/>
        <a:p>
          <a:endParaRPr lang="en-IN"/>
        </a:p>
      </dgm:t>
    </dgm:pt>
    <dgm:pt modelId="{6B263DAF-48A8-45FB-97B1-D5241F194FBF}" type="parTrans" cxnId="{FA3AF87B-1BFA-48E2-87E2-48F77EC1C79D}">
      <dgm:prSet/>
      <dgm:spPr/>
      <dgm:t>
        <a:bodyPr/>
        <a:lstStyle/>
        <a:p>
          <a:endParaRPr lang="en-IN"/>
        </a:p>
      </dgm:t>
    </dgm:pt>
    <dgm:pt modelId="{99EE8D45-D871-40FD-A6F1-6A3C0AD583EF}" type="pres">
      <dgm:prSet presAssocID="{D7B001FB-E6DE-4DB1-82C2-C06C6E26EB4B}" presName="CompostProcess" presStyleCnt="0">
        <dgm:presLayoutVars>
          <dgm:dir/>
          <dgm:resizeHandles val="exact"/>
        </dgm:presLayoutVars>
      </dgm:prSet>
      <dgm:spPr/>
    </dgm:pt>
    <dgm:pt modelId="{66B5F639-1966-4B65-8144-2830CA9CD227}" type="pres">
      <dgm:prSet presAssocID="{D7B001FB-E6DE-4DB1-82C2-C06C6E26EB4B}" presName="arrow" presStyleLbl="bgShp" presStyleIdx="0" presStyleCnt="1" custScaleX="117647"/>
      <dgm:spPr/>
    </dgm:pt>
    <dgm:pt modelId="{D9017FD3-2566-4290-A9E7-221BFA9FEA76}" type="pres">
      <dgm:prSet presAssocID="{D7B001FB-E6DE-4DB1-82C2-C06C6E26EB4B}" presName="linearProcess" presStyleCnt="0"/>
      <dgm:spPr/>
    </dgm:pt>
    <dgm:pt modelId="{72262D9F-D616-4A4F-BF4E-37FE63036EC4}" type="pres">
      <dgm:prSet presAssocID="{CE010E60-B376-4431-B0DB-3293C8213ED6}" presName="textNode" presStyleLbl="node1" presStyleIdx="0" presStyleCnt="5" custScaleX="89719" custScaleY="66964">
        <dgm:presLayoutVars>
          <dgm:bulletEnabled val="1"/>
        </dgm:presLayoutVars>
      </dgm:prSet>
      <dgm:spPr/>
    </dgm:pt>
    <dgm:pt modelId="{5F311C76-DEC1-44CC-A462-765518621242}" type="pres">
      <dgm:prSet presAssocID="{8F10BD3D-4A75-4272-8F3A-E5366BA56C8D}" presName="sibTrans" presStyleCnt="0"/>
      <dgm:spPr/>
    </dgm:pt>
    <dgm:pt modelId="{7A4C2373-45CF-484D-AC9B-3DFE24FE1841}" type="pres">
      <dgm:prSet presAssocID="{B81AA3E4-7AE6-4FD5-B1AA-B361E0639154}" presName="textNode" presStyleLbl="node1" presStyleIdx="1" presStyleCnt="5" custScaleX="82216" custScaleY="71429">
        <dgm:presLayoutVars>
          <dgm:bulletEnabled val="1"/>
        </dgm:presLayoutVars>
      </dgm:prSet>
      <dgm:spPr/>
    </dgm:pt>
    <dgm:pt modelId="{01B84EDB-16A0-45C9-96C0-6DB21FC2FEEF}" type="pres">
      <dgm:prSet presAssocID="{95DBA091-D5F5-40E3-BE94-5C138127CACE}" presName="sibTrans" presStyleCnt="0"/>
      <dgm:spPr/>
    </dgm:pt>
    <dgm:pt modelId="{17E42C9F-4863-44C3-B3D7-B74ECC45E6A0}" type="pres">
      <dgm:prSet presAssocID="{DC38A777-8AE2-4499-93DB-AE3F64E54168}" presName="textNode" presStyleLbl="node1" presStyleIdx="2" presStyleCnt="5" custScaleX="91022" custScaleY="71429">
        <dgm:presLayoutVars>
          <dgm:bulletEnabled val="1"/>
        </dgm:presLayoutVars>
      </dgm:prSet>
      <dgm:spPr/>
    </dgm:pt>
    <dgm:pt modelId="{AEEA4DAA-808F-4F64-9769-3FE3D1EAE012}" type="pres">
      <dgm:prSet presAssocID="{D72E0233-5A49-46D0-AAA4-D3085441E127}" presName="sibTrans" presStyleCnt="0"/>
      <dgm:spPr/>
    </dgm:pt>
    <dgm:pt modelId="{DB165BCB-C4E0-49CD-9E17-6B27F71EAEC2}" type="pres">
      <dgm:prSet presAssocID="{F842715F-4A06-4A04-BE20-6EC19A6771F6}" presName="textNode" presStyleLbl="node1" presStyleIdx="3" presStyleCnt="5" custScaleX="84260" custScaleY="78869">
        <dgm:presLayoutVars>
          <dgm:bulletEnabled val="1"/>
        </dgm:presLayoutVars>
      </dgm:prSet>
      <dgm:spPr/>
    </dgm:pt>
    <dgm:pt modelId="{F54FF57A-38C0-42D9-8A87-8324260AD19B}" type="pres">
      <dgm:prSet presAssocID="{64D99E67-BCA8-4BEB-93CB-7B60474E6328}" presName="sibTrans" presStyleCnt="0"/>
      <dgm:spPr/>
    </dgm:pt>
    <dgm:pt modelId="{00CF63ED-647B-411B-B014-9431999C4DBE}" type="pres">
      <dgm:prSet presAssocID="{1924ACC4-CE5D-4E2A-8FB9-D4E527C0669B}" presName="textNode" presStyleLbl="node1" presStyleIdx="4" presStyleCnt="5" custScaleX="71109" custScaleY="75893">
        <dgm:presLayoutVars>
          <dgm:bulletEnabled val="1"/>
        </dgm:presLayoutVars>
      </dgm:prSet>
      <dgm:spPr/>
    </dgm:pt>
  </dgm:ptLst>
  <dgm:cxnLst>
    <dgm:cxn modelId="{4DBF2203-7284-4D77-A721-0B3B3A4EE38B}" srcId="{D7B001FB-E6DE-4DB1-82C2-C06C6E26EB4B}" destId="{B81AA3E4-7AE6-4FD5-B1AA-B361E0639154}" srcOrd="1" destOrd="0" parTransId="{7239514E-AA91-41A1-AFC5-740439DB8F58}" sibTransId="{95DBA091-D5F5-40E3-BE94-5C138127CACE}"/>
    <dgm:cxn modelId="{6176461E-40B8-4A62-85F1-348EFA1843AE}" type="presOf" srcId="{F842715F-4A06-4A04-BE20-6EC19A6771F6}" destId="{DB165BCB-C4E0-49CD-9E17-6B27F71EAEC2}" srcOrd="0" destOrd="0" presId="urn:microsoft.com/office/officeart/2005/8/layout/hProcess9"/>
    <dgm:cxn modelId="{2ED0BA44-27DF-4B1B-8B9C-E5C9DFE7A583}" srcId="{D7B001FB-E6DE-4DB1-82C2-C06C6E26EB4B}" destId="{F842715F-4A06-4A04-BE20-6EC19A6771F6}" srcOrd="3" destOrd="0" parTransId="{F0CEAC68-7976-4C12-8807-9E7953C38628}" sibTransId="{64D99E67-BCA8-4BEB-93CB-7B60474E6328}"/>
    <dgm:cxn modelId="{81611D49-1B84-48EF-B93D-03F196A68067}" type="presOf" srcId="{B81AA3E4-7AE6-4FD5-B1AA-B361E0639154}" destId="{7A4C2373-45CF-484D-AC9B-3DFE24FE1841}" srcOrd="0" destOrd="0" presId="urn:microsoft.com/office/officeart/2005/8/layout/hProcess9"/>
    <dgm:cxn modelId="{660CF36E-274C-4AC3-9686-C4E83C468C36}" type="presOf" srcId="{CE010E60-B376-4431-B0DB-3293C8213ED6}" destId="{72262D9F-D616-4A4F-BF4E-37FE63036EC4}" srcOrd="0" destOrd="0" presId="urn:microsoft.com/office/officeart/2005/8/layout/hProcess9"/>
    <dgm:cxn modelId="{117CB755-5525-4F3B-894E-BF9E7A5190F0}" srcId="{D7B001FB-E6DE-4DB1-82C2-C06C6E26EB4B}" destId="{DC38A777-8AE2-4499-93DB-AE3F64E54168}" srcOrd="2" destOrd="0" parTransId="{6728D84C-2EB3-417B-8C9B-BE2EF6B01C28}" sibTransId="{D72E0233-5A49-46D0-AAA4-D3085441E127}"/>
    <dgm:cxn modelId="{FA3AF87B-1BFA-48E2-87E2-48F77EC1C79D}" srcId="{D7B001FB-E6DE-4DB1-82C2-C06C6E26EB4B}" destId="{1924ACC4-CE5D-4E2A-8FB9-D4E527C0669B}" srcOrd="4" destOrd="0" parTransId="{6B263DAF-48A8-45FB-97B1-D5241F194FBF}" sibTransId="{D94DB24A-1948-4591-84A2-6F1377BD41F1}"/>
    <dgm:cxn modelId="{99BE3283-8191-414C-8F48-0F0BF60E7C96}" type="presOf" srcId="{1924ACC4-CE5D-4E2A-8FB9-D4E527C0669B}" destId="{00CF63ED-647B-411B-B014-9431999C4DBE}" srcOrd="0" destOrd="0" presId="urn:microsoft.com/office/officeart/2005/8/layout/hProcess9"/>
    <dgm:cxn modelId="{AEC95E9F-4575-472E-AF60-C3BA96404AEB}" type="presOf" srcId="{DC38A777-8AE2-4499-93DB-AE3F64E54168}" destId="{17E42C9F-4863-44C3-B3D7-B74ECC45E6A0}" srcOrd="0" destOrd="0" presId="urn:microsoft.com/office/officeart/2005/8/layout/hProcess9"/>
    <dgm:cxn modelId="{61FA14A9-2712-4EFC-AA81-3C91DD806FC0}" srcId="{D7B001FB-E6DE-4DB1-82C2-C06C6E26EB4B}" destId="{CE010E60-B376-4431-B0DB-3293C8213ED6}" srcOrd="0" destOrd="0" parTransId="{5AC0AE9C-9FC7-4172-809F-2DB6BF20E08D}" sibTransId="{8F10BD3D-4A75-4272-8F3A-E5366BA56C8D}"/>
    <dgm:cxn modelId="{F75F65B4-53DA-4EC2-AEA7-3397D7BBA1C7}" type="presOf" srcId="{D7B001FB-E6DE-4DB1-82C2-C06C6E26EB4B}" destId="{99EE8D45-D871-40FD-A6F1-6A3C0AD583EF}" srcOrd="0" destOrd="0" presId="urn:microsoft.com/office/officeart/2005/8/layout/hProcess9"/>
    <dgm:cxn modelId="{52E600E6-6601-4596-93FC-0E1BB7A5DE2C}" type="presParOf" srcId="{99EE8D45-D871-40FD-A6F1-6A3C0AD583EF}" destId="{66B5F639-1966-4B65-8144-2830CA9CD227}" srcOrd="0" destOrd="0" presId="urn:microsoft.com/office/officeart/2005/8/layout/hProcess9"/>
    <dgm:cxn modelId="{0BD81402-2620-435D-874A-A4CB570EF56A}" type="presParOf" srcId="{99EE8D45-D871-40FD-A6F1-6A3C0AD583EF}" destId="{D9017FD3-2566-4290-A9E7-221BFA9FEA76}" srcOrd="1" destOrd="0" presId="urn:microsoft.com/office/officeart/2005/8/layout/hProcess9"/>
    <dgm:cxn modelId="{33690F6E-CC2E-409B-ADA8-D1C92F07FC61}" type="presParOf" srcId="{D9017FD3-2566-4290-A9E7-221BFA9FEA76}" destId="{72262D9F-D616-4A4F-BF4E-37FE63036EC4}" srcOrd="0" destOrd="0" presId="urn:microsoft.com/office/officeart/2005/8/layout/hProcess9"/>
    <dgm:cxn modelId="{CFCA9A69-B887-4233-86D3-C6C640A7CD93}" type="presParOf" srcId="{D9017FD3-2566-4290-A9E7-221BFA9FEA76}" destId="{5F311C76-DEC1-44CC-A462-765518621242}" srcOrd="1" destOrd="0" presId="urn:microsoft.com/office/officeart/2005/8/layout/hProcess9"/>
    <dgm:cxn modelId="{9F2743B6-1A88-48D7-B58B-F0664CEE3A74}" type="presParOf" srcId="{D9017FD3-2566-4290-A9E7-221BFA9FEA76}" destId="{7A4C2373-45CF-484D-AC9B-3DFE24FE1841}" srcOrd="2" destOrd="0" presId="urn:microsoft.com/office/officeart/2005/8/layout/hProcess9"/>
    <dgm:cxn modelId="{EBC08255-D3F0-4EF5-A679-5415A45EA4EA}" type="presParOf" srcId="{D9017FD3-2566-4290-A9E7-221BFA9FEA76}" destId="{01B84EDB-16A0-45C9-96C0-6DB21FC2FEEF}" srcOrd="3" destOrd="0" presId="urn:microsoft.com/office/officeart/2005/8/layout/hProcess9"/>
    <dgm:cxn modelId="{E6BA7CF6-4C50-4D14-87A0-EE6153CC5495}" type="presParOf" srcId="{D9017FD3-2566-4290-A9E7-221BFA9FEA76}" destId="{17E42C9F-4863-44C3-B3D7-B74ECC45E6A0}" srcOrd="4" destOrd="0" presId="urn:microsoft.com/office/officeart/2005/8/layout/hProcess9"/>
    <dgm:cxn modelId="{6BBB2A59-9D9C-428F-AF5E-79C8F9294934}" type="presParOf" srcId="{D9017FD3-2566-4290-A9E7-221BFA9FEA76}" destId="{AEEA4DAA-808F-4F64-9769-3FE3D1EAE012}" srcOrd="5" destOrd="0" presId="urn:microsoft.com/office/officeart/2005/8/layout/hProcess9"/>
    <dgm:cxn modelId="{1D81EC3D-4673-425E-B7B5-F5C851945BB4}" type="presParOf" srcId="{D9017FD3-2566-4290-A9E7-221BFA9FEA76}" destId="{DB165BCB-C4E0-49CD-9E17-6B27F71EAEC2}" srcOrd="6" destOrd="0" presId="urn:microsoft.com/office/officeart/2005/8/layout/hProcess9"/>
    <dgm:cxn modelId="{880B3215-582A-42D1-A3F5-19A53B0E73AB}" type="presParOf" srcId="{D9017FD3-2566-4290-A9E7-221BFA9FEA76}" destId="{F54FF57A-38C0-42D9-8A87-8324260AD19B}" srcOrd="7" destOrd="0" presId="urn:microsoft.com/office/officeart/2005/8/layout/hProcess9"/>
    <dgm:cxn modelId="{0A602DD9-5E87-4D5B-A5AA-B5DBA1951410}" type="presParOf" srcId="{D9017FD3-2566-4290-A9E7-221BFA9FEA76}" destId="{00CF63ED-647B-411B-B014-9431999C4DBE}"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8928-BE64-46BD-ADBA-45542AF97E11}">
      <dsp:nvSpPr>
        <dsp:cNvPr id="0" name=""/>
        <dsp:cNvSpPr/>
      </dsp:nvSpPr>
      <dsp:spPr>
        <a:xfrm rot="5400000">
          <a:off x="709164" y="944873"/>
          <a:ext cx="660411" cy="751855"/>
        </a:xfrm>
        <a:prstGeom prst="bentUpArrow">
          <a:avLst>
            <a:gd name="adj1" fmla="val 32840"/>
            <a:gd name="adj2" fmla="val 25000"/>
            <a:gd name="adj3" fmla="val 35780"/>
          </a:avLst>
        </a:prstGeom>
        <a:solidFill>
          <a:schemeClr val="accent3">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5BD1D5-FA73-4CAC-8574-C4B21C6B8761}">
      <dsp:nvSpPr>
        <dsp:cNvPr id="0" name=""/>
        <dsp:cNvSpPr/>
      </dsp:nvSpPr>
      <dsp:spPr>
        <a:xfrm>
          <a:off x="291454" y="31679"/>
          <a:ext cx="1269501" cy="984186"/>
        </a:xfrm>
        <a:prstGeom prst="roundRect">
          <a:avLst>
            <a:gd name="adj" fmla="val 16670"/>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 sz="1400" u="none" kern="1200" dirty="0">
              <a:solidFill>
                <a:schemeClr val="lt1"/>
              </a:solidFill>
              <a:latin typeface="Corbel"/>
              <a:ea typeface="Corbel"/>
              <a:cs typeface="Corbel"/>
              <a:sym typeface="Corbel"/>
            </a:rPr>
            <a:t>Lead Generation</a:t>
          </a:r>
          <a:endParaRPr lang="en-IN" sz="1400" kern="1200" dirty="0"/>
        </a:p>
      </dsp:txBody>
      <dsp:txXfrm>
        <a:off x="339507" y="79732"/>
        <a:ext cx="1173395" cy="888080"/>
      </dsp:txXfrm>
    </dsp:sp>
    <dsp:sp modelId="{FD40A7C4-E1CF-427F-B40A-AEA228B16974}">
      <dsp:nvSpPr>
        <dsp:cNvPr id="0" name=""/>
        <dsp:cNvSpPr/>
      </dsp:nvSpPr>
      <dsp:spPr>
        <a:xfrm>
          <a:off x="3444040" y="191139"/>
          <a:ext cx="808577" cy="62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endParaRPr lang="en-IN" sz="1000" kern="1200" dirty="0"/>
        </a:p>
      </dsp:txBody>
      <dsp:txXfrm>
        <a:off x="3444040" y="191139"/>
        <a:ext cx="808577" cy="628963"/>
      </dsp:txXfrm>
    </dsp:sp>
    <dsp:sp modelId="{67C3F51B-22DD-43B4-A823-0E5961EB8414}">
      <dsp:nvSpPr>
        <dsp:cNvPr id="0" name=""/>
        <dsp:cNvSpPr/>
      </dsp:nvSpPr>
      <dsp:spPr>
        <a:xfrm rot="5400000">
          <a:off x="1967061" y="1855659"/>
          <a:ext cx="660411" cy="751855"/>
        </a:xfrm>
        <a:prstGeom prst="bentUpArrow">
          <a:avLst>
            <a:gd name="adj1" fmla="val 32840"/>
            <a:gd name="adj2" fmla="val 25000"/>
            <a:gd name="adj3" fmla="val 35780"/>
          </a:avLst>
        </a:prstGeom>
        <a:solidFill>
          <a:schemeClr val="accent3">
            <a:tint val="50000"/>
            <a:hueOff val="-76970"/>
            <a:satOff val="-3034"/>
            <a:lumOff val="107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96453-6030-4F1F-BA5D-D6D89784751B}">
      <dsp:nvSpPr>
        <dsp:cNvPr id="0" name=""/>
        <dsp:cNvSpPr/>
      </dsp:nvSpPr>
      <dsp:spPr>
        <a:xfrm>
          <a:off x="1345335" y="1062977"/>
          <a:ext cx="1295060" cy="837319"/>
        </a:xfrm>
        <a:prstGeom prst="roundRect">
          <a:avLst>
            <a:gd name="adj" fmla="val 16670"/>
          </a:avLst>
        </a:prstGeom>
        <a:solidFill>
          <a:schemeClr val="accent3">
            <a:shade val="80000"/>
            <a:hueOff val="-197230"/>
            <a:satOff val="-2071"/>
            <a:lumOff val="134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Clr>
              <a:schemeClr val="lt1"/>
            </a:buClr>
            <a:buSzPts val="1300"/>
            <a:buFont typeface="Corbel"/>
            <a:buNone/>
          </a:pPr>
          <a:r>
            <a:rPr lang="en-US" sz="1050" kern="1200" dirty="0">
              <a:solidFill>
                <a:schemeClr val="lt1"/>
              </a:solidFill>
              <a:latin typeface="Corbel"/>
              <a:ea typeface="Corbel"/>
              <a:cs typeface="Corbel"/>
              <a:sym typeface="Corbel"/>
            </a:rPr>
            <a:t>Visit to X Education website by these potential customers  (professionals)</a:t>
          </a:r>
          <a:endParaRPr lang="en-IN" sz="1050" kern="1200" dirty="0"/>
        </a:p>
      </dsp:txBody>
      <dsp:txXfrm>
        <a:off x="1386217" y="1103859"/>
        <a:ext cx="1213296" cy="755555"/>
      </dsp:txXfrm>
    </dsp:sp>
    <dsp:sp modelId="{5B7D868A-E12A-4C34-A103-A1171D28FCAE}">
      <dsp:nvSpPr>
        <dsp:cNvPr id="0" name=""/>
        <dsp:cNvSpPr/>
      </dsp:nvSpPr>
      <dsp:spPr>
        <a:xfrm>
          <a:off x="4416436" y="1094865"/>
          <a:ext cx="808577" cy="62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endParaRPr lang="en-IN" sz="1000" kern="1200" dirty="0"/>
        </a:p>
      </dsp:txBody>
      <dsp:txXfrm>
        <a:off x="4416436" y="1094865"/>
        <a:ext cx="808577" cy="628963"/>
      </dsp:txXfrm>
    </dsp:sp>
    <dsp:sp modelId="{EA924EEE-D606-49D6-9FEE-4F356C31C036}">
      <dsp:nvSpPr>
        <dsp:cNvPr id="0" name=""/>
        <dsp:cNvSpPr/>
      </dsp:nvSpPr>
      <dsp:spPr>
        <a:xfrm>
          <a:off x="2687625" y="1796202"/>
          <a:ext cx="1383055" cy="901302"/>
        </a:xfrm>
        <a:prstGeom prst="roundRect">
          <a:avLst>
            <a:gd name="adj" fmla="val 16670"/>
          </a:avLst>
        </a:prstGeom>
        <a:solidFill>
          <a:schemeClr val="accent3">
            <a:shade val="80000"/>
            <a:hueOff val="-394459"/>
            <a:satOff val="-4143"/>
            <a:lumOff val="268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
              <a:schemeClr val="lt1"/>
            </a:buClr>
            <a:buSzPts val="1300"/>
            <a:buFont typeface="Corbel"/>
            <a:buNone/>
          </a:pPr>
          <a:r>
            <a:rPr lang="en-US" sz="1000" kern="1200" dirty="0">
              <a:solidFill>
                <a:schemeClr val="lt1"/>
              </a:solidFill>
              <a:latin typeface="Corbel"/>
              <a:ea typeface="Corbel"/>
              <a:cs typeface="Corbel"/>
              <a:sym typeface="Corbel"/>
            </a:rPr>
            <a:t>Visitors either provide Email id &amp; Contact Details </a:t>
          </a:r>
          <a:endParaRPr lang="en-US" sz="1000" kern="1200" dirty="0"/>
        </a:p>
        <a:p>
          <a:pPr marL="0" lvl="0" indent="0" algn="ctr" defTabSz="444500">
            <a:lnSpc>
              <a:spcPct val="90000"/>
            </a:lnSpc>
            <a:spcBef>
              <a:spcPct val="0"/>
            </a:spcBef>
            <a:spcAft>
              <a:spcPct val="35000"/>
            </a:spcAft>
            <a:buClr>
              <a:schemeClr val="lt1"/>
            </a:buClr>
            <a:buSzPts val="1300"/>
            <a:buFont typeface="Corbel"/>
            <a:buNone/>
          </a:pPr>
          <a:r>
            <a:rPr lang="en-IN" sz="1000" kern="1200" dirty="0">
              <a:solidFill>
                <a:schemeClr val="lt1"/>
              </a:solidFill>
              <a:latin typeface="Corbel"/>
              <a:ea typeface="Corbel"/>
              <a:cs typeface="Corbel"/>
              <a:sym typeface="Corbel"/>
            </a:rPr>
            <a:t>Or</a:t>
          </a:r>
          <a:endParaRPr lang="en-IN" sz="1000" kern="1200" dirty="0"/>
        </a:p>
        <a:p>
          <a:pPr marL="0" lvl="0" indent="0" algn="ctr" defTabSz="444500">
            <a:lnSpc>
              <a:spcPct val="90000"/>
            </a:lnSpc>
            <a:spcBef>
              <a:spcPct val="0"/>
            </a:spcBef>
            <a:spcAft>
              <a:spcPct val="35000"/>
            </a:spcAft>
            <a:buClr>
              <a:schemeClr val="lt1"/>
            </a:buClr>
            <a:buSzPts val="1300"/>
            <a:buFont typeface="Corbel"/>
            <a:buNone/>
          </a:pPr>
          <a:r>
            <a:rPr lang="en-IN" sz="1000" kern="1200" dirty="0">
              <a:solidFill>
                <a:schemeClr val="lt1"/>
              </a:solidFill>
              <a:latin typeface="Corbel"/>
              <a:ea typeface="Corbel"/>
              <a:cs typeface="Corbel"/>
              <a:sym typeface="Corbel"/>
            </a:rPr>
            <a:t>View videos etc</a:t>
          </a:r>
          <a:endParaRPr lang="en-IN" sz="1000" kern="1200" dirty="0"/>
        </a:p>
      </dsp:txBody>
      <dsp:txXfrm>
        <a:off x="2731631" y="1840208"/>
        <a:ext cx="1295043" cy="813290"/>
      </dsp:txXfrm>
    </dsp:sp>
    <dsp:sp modelId="{C8CE2D80-1FD8-4E60-B337-AC3CABB78875}">
      <dsp:nvSpPr>
        <dsp:cNvPr id="0" name=""/>
        <dsp:cNvSpPr/>
      </dsp:nvSpPr>
      <dsp:spPr>
        <a:xfrm>
          <a:off x="5970464" y="1728743"/>
          <a:ext cx="808577" cy="62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endParaRPr lang="en-IN" sz="1000" kern="1200" dirty="0"/>
        </a:p>
      </dsp:txBody>
      <dsp:txXfrm>
        <a:off x="5970464" y="1728743"/>
        <a:ext cx="808577" cy="628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C1BEB-D701-4CC5-BD9D-FCE423C26799}">
      <dsp:nvSpPr>
        <dsp:cNvPr id="0" name=""/>
        <dsp:cNvSpPr/>
      </dsp:nvSpPr>
      <dsp:spPr>
        <a:xfrm>
          <a:off x="3970686" y="0"/>
          <a:ext cx="5956029" cy="119440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en-US" sz="1800" kern="1200" dirty="0"/>
            <a:t>  We cluster the leads into certain categories based on their tendency or probability to convert, thus, getting a smaller section of hot leads to focus more on.</a:t>
          </a:r>
          <a:endParaRPr lang="en-IN" sz="1800" kern="1200" dirty="0"/>
        </a:p>
      </dsp:txBody>
      <dsp:txXfrm>
        <a:off x="3970686" y="149300"/>
        <a:ext cx="5508129" cy="895800"/>
      </dsp:txXfrm>
    </dsp:sp>
    <dsp:sp modelId="{12BE7DE1-DFBA-4CDE-BE58-C2CD8C5FCA04}">
      <dsp:nvSpPr>
        <dsp:cNvPr id="0" name=""/>
        <dsp:cNvSpPr/>
      </dsp:nvSpPr>
      <dsp:spPr>
        <a:xfrm>
          <a:off x="0" y="0"/>
          <a:ext cx="3970686" cy="1194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lt1"/>
              </a:solidFill>
            </a:rPr>
            <a:t>Selection of Hot Leads</a:t>
          </a:r>
          <a:endParaRPr lang="en-IN" sz="3600" kern="1200" dirty="0"/>
        </a:p>
      </dsp:txBody>
      <dsp:txXfrm>
        <a:off x="58306" y="58306"/>
        <a:ext cx="3854074" cy="1077788"/>
      </dsp:txXfrm>
    </dsp:sp>
    <dsp:sp modelId="{432B20FC-BD1A-41A5-9ABE-424AB2304DDC}">
      <dsp:nvSpPr>
        <dsp:cNvPr id="0" name=""/>
        <dsp:cNvSpPr/>
      </dsp:nvSpPr>
      <dsp:spPr>
        <a:xfrm>
          <a:off x="3970686" y="1313841"/>
          <a:ext cx="5956029" cy="119440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en-US" sz="1800" kern="1200" dirty="0"/>
            <a:t>  Since we would have a smaller set of leads to have communication with, we might make more impact with effective communication</a:t>
          </a:r>
          <a:r>
            <a:rPr lang="en-US" sz="1200" kern="1200" dirty="0"/>
            <a:t>.</a:t>
          </a:r>
          <a:endParaRPr lang="en-IN" sz="1200" kern="1200" dirty="0"/>
        </a:p>
      </dsp:txBody>
      <dsp:txXfrm>
        <a:off x="3970686" y="1463141"/>
        <a:ext cx="5508129" cy="895800"/>
      </dsp:txXfrm>
    </dsp:sp>
    <dsp:sp modelId="{07C791EC-7651-4A6B-85ED-327E997B6BF2}">
      <dsp:nvSpPr>
        <dsp:cNvPr id="0" name=""/>
        <dsp:cNvSpPr/>
      </dsp:nvSpPr>
      <dsp:spPr>
        <a:xfrm>
          <a:off x="0" y="1313841"/>
          <a:ext cx="3970686" cy="1194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lt1"/>
              </a:solidFill>
            </a:rPr>
            <a:t>Communicating with Hot Leads</a:t>
          </a:r>
          <a:endParaRPr lang="en-IN" sz="3600" kern="1200" dirty="0"/>
        </a:p>
      </dsp:txBody>
      <dsp:txXfrm>
        <a:off x="58306" y="1372147"/>
        <a:ext cx="3854074" cy="1077788"/>
      </dsp:txXfrm>
    </dsp:sp>
    <dsp:sp modelId="{7A1626B5-3E2C-4C0E-AFAA-6A1BEB92FDD8}">
      <dsp:nvSpPr>
        <dsp:cNvPr id="0" name=""/>
        <dsp:cNvSpPr/>
      </dsp:nvSpPr>
      <dsp:spPr>
        <a:xfrm>
          <a:off x="3970686" y="2627682"/>
          <a:ext cx="5956029" cy="1194400"/>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en-US" sz="1800" kern="1200" dirty="0"/>
            <a:t>   As we </a:t>
          </a:r>
          <a:r>
            <a:rPr lang="en-US" sz="1800" kern="1200" dirty="0" err="1"/>
            <a:t>focussed</a:t>
          </a:r>
          <a:r>
            <a:rPr lang="en-US" sz="1800" kern="1200" dirty="0"/>
            <a:t> on hot leads, which were more probable to convert, we would have a better conversion rate, and hence we can achieve the 80% target.</a:t>
          </a:r>
          <a:endParaRPr lang="en-IN" sz="1800" kern="1200" dirty="0"/>
        </a:p>
      </dsp:txBody>
      <dsp:txXfrm>
        <a:off x="3970686" y="2776982"/>
        <a:ext cx="5508129" cy="895800"/>
      </dsp:txXfrm>
    </dsp:sp>
    <dsp:sp modelId="{2BA67392-A943-4D09-89A2-77527452BCA3}">
      <dsp:nvSpPr>
        <dsp:cNvPr id="0" name=""/>
        <dsp:cNvSpPr/>
      </dsp:nvSpPr>
      <dsp:spPr>
        <a:xfrm>
          <a:off x="0" y="2627682"/>
          <a:ext cx="3970686" cy="1194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kern="1200" dirty="0">
              <a:solidFill>
                <a:schemeClr val="lt1"/>
              </a:solidFill>
            </a:rPr>
            <a:t>Conversion of Hot Leads</a:t>
          </a:r>
          <a:endParaRPr lang="en-IN" sz="3600" kern="1200" dirty="0"/>
        </a:p>
      </dsp:txBody>
      <dsp:txXfrm>
        <a:off x="58306" y="2685988"/>
        <a:ext cx="3854074" cy="107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17732-CD50-4208-A4D3-1165B3625A4E}">
      <dsp:nvSpPr>
        <dsp:cNvPr id="0" name=""/>
        <dsp:cNvSpPr/>
      </dsp:nvSpPr>
      <dsp:spPr>
        <a:xfrm>
          <a:off x="5" y="0"/>
          <a:ext cx="11387823" cy="31249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93979-3D59-4E35-8080-7C142C6C937B}">
      <dsp:nvSpPr>
        <dsp:cNvPr id="0" name=""/>
        <dsp:cNvSpPr/>
      </dsp:nvSpPr>
      <dsp:spPr>
        <a:xfrm>
          <a:off x="130794" y="1228607"/>
          <a:ext cx="1504423" cy="6677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Data Gathering</a:t>
          </a:r>
          <a:endParaRPr lang="en-IN" sz="1700" kern="1200" dirty="0"/>
        </a:p>
      </dsp:txBody>
      <dsp:txXfrm>
        <a:off x="163390" y="1261203"/>
        <a:ext cx="1439231" cy="602532"/>
      </dsp:txXfrm>
    </dsp:sp>
    <dsp:sp modelId="{4272EC22-F6F3-4021-95AA-123AC8664834}">
      <dsp:nvSpPr>
        <dsp:cNvPr id="0" name=""/>
        <dsp:cNvSpPr/>
      </dsp:nvSpPr>
      <dsp:spPr>
        <a:xfrm>
          <a:off x="1973294" y="1255313"/>
          <a:ext cx="2029652" cy="614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Data Cleaning</a:t>
          </a:r>
          <a:endParaRPr lang="en-IN" sz="1700" kern="1200" dirty="0"/>
        </a:p>
      </dsp:txBody>
      <dsp:txXfrm>
        <a:off x="2003282" y="1285301"/>
        <a:ext cx="1969676" cy="554337"/>
      </dsp:txXfrm>
    </dsp:sp>
    <dsp:sp modelId="{A39E69BE-E706-48E6-8F11-D1FAC208582A}">
      <dsp:nvSpPr>
        <dsp:cNvPr id="0" name=""/>
        <dsp:cNvSpPr/>
      </dsp:nvSpPr>
      <dsp:spPr>
        <a:xfrm>
          <a:off x="4341023" y="1246413"/>
          <a:ext cx="2180552" cy="632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Performing EDA</a:t>
          </a:r>
          <a:endParaRPr lang="en-IN" sz="1700" kern="1200" dirty="0"/>
        </a:p>
      </dsp:txBody>
      <dsp:txXfrm>
        <a:off x="4371880" y="1277270"/>
        <a:ext cx="2118838" cy="570398"/>
      </dsp:txXfrm>
    </dsp:sp>
    <dsp:sp modelId="{59BAA0B5-B513-463E-8C0D-8F64ACFD30A3}">
      <dsp:nvSpPr>
        <dsp:cNvPr id="0" name=""/>
        <dsp:cNvSpPr/>
      </dsp:nvSpPr>
      <dsp:spPr>
        <a:xfrm>
          <a:off x="6859652" y="1255313"/>
          <a:ext cx="2029652" cy="614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Data Preparation</a:t>
          </a:r>
          <a:endParaRPr lang="en-IN" sz="1700" kern="1200" dirty="0"/>
        </a:p>
      </dsp:txBody>
      <dsp:txXfrm>
        <a:off x="6889640" y="1285301"/>
        <a:ext cx="1969676" cy="554337"/>
      </dsp:txXfrm>
    </dsp:sp>
    <dsp:sp modelId="{A849FBB9-019C-4687-9AAA-EBD5C2FF886F}">
      <dsp:nvSpPr>
        <dsp:cNvPr id="0" name=""/>
        <dsp:cNvSpPr/>
      </dsp:nvSpPr>
      <dsp:spPr>
        <a:xfrm>
          <a:off x="9227381" y="1255313"/>
          <a:ext cx="2029652" cy="61431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Building</a:t>
          </a:r>
          <a:endParaRPr lang="en-IN" sz="1700" kern="1200" dirty="0"/>
        </a:p>
      </dsp:txBody>
      <dsp:txXfrm>
        <a:off x="9257369" y="1285301"/>
        <a:ext cx="1969676" cy="554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F639-1966-4B65-8144-2830CA9CD227}">
      <dsp:nvSpPr>
        <dsp:cNvPr id="0" name=""/>
        <dsp:cNvSpPr/>
      </dsp:nvSpPr>
      <dsp:spPr>
        <a:xfrm>
          <a:off x="2" y="0"/>
          <a:ext cx="11425554" cy="298289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62D9F-D616-4A4F-BF4E-37FE63036EC4}">
      <dsp:nvSpPr>
        <dsp:cNvPr id="0" name=""/>
        <dsp:cNvSpPr/>
      </dsp:nvSpPr>
      <dsp:spPr>
        <a:xfrm>
          <a:off x="331492" y="1091955"/>
          <a:ext cx="2153622" cy="7989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Feature Selection</a:t>
          </a:r>
          <a:endParaRPr lang="en-IN" sz="1700" kern="1200" dirty="0"/>
        </a:p>
      </dsp:txBody>
      <dsp:txXfrm>
        <a:off x="370495" y="1130958"/>
        <a:ext cx="2075616" cy="720980"/>
      </dsp:txXfrm>
    </dsp:sp>
    <dsp:sp modelId="{7A4C2373-45CF-484D-AC9B-3DFE24FE1841}">
      <dsp:nvSpPr>
        <dsp:cNvPr id="0" name=""/>
        <dsp:cNvSpPr/>
      </dsp:nvSpPr>
      <dsp:spPr>
        <a:xfrm>
          <a:off x="2665375" y="1065317"/>
          <a:ext cx="1973519" cy="8522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Model Building</a:t>
          </a:r>
          <a:endParaRPr lang="en-IN" sz="1700" kern="1200" dirty="0"/>
        </a:p>
      </dsp:txBody>
      <dsp:txXfrm>
        <a:off x="2706979" y="1106921"/>
        <a:ext cx="1890311" cy="769053"/>
      </dsp:txXfrm>
    </dsp:sp>
    <dsp:sp modelId="{17E42C9F-4863-44C3-B3D7-B74ECC45E6A0}">
      <dsp:nvSpPr>
        <dsp:cNvPr id="0" name=""/>
        <dsp:cNvSpPr/>
      </dsp:nvSpPr>
      <dsp:spPr>
        <a:xfrm>
          <a:off x="4819155" y="1065317"/>
          <a:ext cx="2184899" cy="85226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Model Improvement</a:t>
          </a:r>
          <a:endParaRPr lang="en-IN" sz="1700" kern="1200" dirty="0"/>
        </a:p>
      </dsp:txBody>
      <dsp:txXfrm>
        <a:off x="4860759" y="1106921"/>
        <a:ext cx="2101691" cy="769053"/>
      </dsp:txXfrm>
    </dsp:sp>
    <dsp:sp modelId="{DB165BCB-C4E0-49CD-9E17-6B27F71EAEC2}">
      <dsp:nvSpPr>
        <dsp:cNvPr id="0" name=""/>
        <dsp:cNvSpPr/>
      </dsp:nvSpPr>
      <dsp:spPr>
        <a:xfrm>
          <a:off x="7184316" y="1020932"/>
          <a:ext cx="2022584" cy="9410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lt1"/>
              </a:solidFill>
            </a:rPr>
            <a:t>Final Model</a:t>
          </a:r>
          <a:endParaRPr lang="en-IN" sz="1700" kern="1200" dirty="0"/>
        </a:p>
      </dsp:txBody>
      <dsp:txXfrm>
        <a:off x="7230253" y="1066869"/>
        <a:ext cx="1930710" cy="849158"/>
      </dsp:txXfrm>
    </dsp:sp>
    <dsp:sp modelId="{00CF63ED-647B-411B-B014-9431999C4DBE}">
      <dsp:nvSpPr>
        <dsp:cNvPr id="0" name=""/>
        <dsp:cNvSpPr/>
      </dsp:nvSpPr>
      <dsp:spPr>
        <a:xfrm>
          <a:off x="9387161" y="1038686"/>
          <a:ext cx="1706906" cy="905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 sz="1700" kern="1200" dirty="0"/>
            <a:t>Verifying our Final Model Accuracy </a:t>
          </a:r>
          <a:endParaRPr lang="en-IN" sz="1700" kern="1200" dirty="0"/>
        </a:p>
      </dsp:txBody>
      <dsp:txXfrm>
        <a:off x="9431365" y="1082890"/>
        <a:ext cx="1618498" cy="81711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 sz="4400" dirty="0"/>
              <a:t>X Education - Lead Scoring Case Study:</a:t>
            </a:r>
            <a:br>
              <a:rPr lang="en" sz="4400" dirty="0"/>
            </a:b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Saydain</a:t>
            </a:r>
            <a:r>
              <a:rPr lang="en-US" sz="1600" dirty="0"/>
              <a:t> sheikh</a:t>
            </a:r>
          </a:p>
          <a:p>
            <a:pPr>
              <a:lnSpc>
                <a:spcPct val="100000"/>
              </a:lnSpc>
            </a:pPr>
            <a:r>
              <a:rPr lang="en-US" sz="1600" dirty="0"/>
              <a:t>Aikantika acharya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E81E-45B4-4D59-BEC9-A86B7777C508}"/>
              </a:ext>
            </a:extLst>
          </p:cNvPr>
          <p:cNvSpPr>
            <a:spLocks noGrp="1"/>
          </p:cNvSpPr>
          <p:nvPr>
            <p:ph type="title"/>
          </p:nvPr>
        </p:nvSpPr>
        <p:spPr/>
        <p:txBody>
          <a:bodyPr/>
          <a:lstStyle/>
          <a:p>
            <a:r>
              <a:rPr lang="en-US" dirty="0"/>
              <a:t>Features of Final Model:</a:t>
            </a:r>
            <a:endParaRPr lang="en-IN" dirty="0"/>
          </a:p>
        </p:txBody>
      </p:sp>
      <p:pic>
        <p:nvPicPr>
          <p:cNvPr id="3" name="Picture 2">
            <a:extLst>
              <a:ext uri="{FF2B5EF4-FFF2-40B4-BE49-F238E27FC236}">
                <a16:creationId xmlns:a16="http://schemas.microsoft.com/office/drawing/2014/main" id="{1C528BFE-1FF5-4E50-99A7-FCE3774C7356}"/>
              </a:ext>
            </a:extLst>
          </p:cNvPr>
          <p:cNvPicPr>
            <a:picLocks noChangeAspect="1"/>
          </p:cNvPicPr>
          <p:nvPr/>
        </p:nvPicPr>
        <p:blipFill>
          <a:blip r:embed="rId2"/>
          <a:stretch>
            <a:fillRect/>
          </a:stretch>
        </p:blipFill>
        <p:spPr>
          <a:xfrm>
            <a:off x="1632086" y="2016364"/>
            <a:ext cx="3587984" cy="3750819"/>
          </a:xfrm>
          <a:prstGeom prst="rect">
            <a:avLst/>
          </a:prstGeom>
        </p:spPr>
      </p:pic>
      <p:sp>
        <p:nvSpPr>
          <p:cNvPr id="5" name="TextBox 4">
            <a:extLst>
              <a:ext uri="{FF2B5EF4-FFF2-40B4-BE49-F238E27FC236}">
                <a16:creationId xmlns:a16="http://schemas.microsoft.com/office/drawing/2014/main" id="{3B9A20E2-BFB0-4D21-9682-C581D99A6FF8}"/>
              </a:ext>
            </a:extLst>
          </p:cNvPr>
          <p:cNvSpPr txBox="1"/>
          <p:nvPr/>
        </p:nvSpPr>
        <p:spPr>
          <a:xfrm>
            <a:off x="861133" y="5806762"/>
            <a:ext cx="4793943" cy="478849"/>
          </a:xfrm>
          <a:prstGeom prst="rect">
            <a:avLst/>
          </a:prstGeom>
          <a:noFill/>
        </p:spPr>
        <p:txBody>
          <a:bodyPr wrap="square">
            <a:spAutoFit/>
          </a:bodyPr>
          <a:lstStyle/>
          <a:p>
            <a:pPr marL="748665">
              <a:lnSpc>
                <a:spcPct val="107000"/>
              </a:lnSpc>
              <a:spcAft>
                <a:spcPts val="800"/>
              </a:spcAft>
            </a:pPr>
            <a:r>
              <a:rPr lang="en-US" sz="12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const is not considered, so our final features are the ones except “const”.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7CCEABF-68BD-4CDF-9489-820EEFA86761}"/>
              </a:ext>
            </a:extLst>
          </p:cNvPr>
          <p:cNvPicPr>
            <a:picLocks noChangeAspect="1"/>
          </p:cNvPicPr>
          <p:nvPr/>
        </p:nvPicPr>
        <p:blipFill>
          <a:blip r:embed="rId3"/>
          <a:stretch>
            <a:fillRect/>
          </a:stretch>
        </p:blipFill>
        <p:spPr>
          <a:xfrm>
            <a:off x="5937682" y="2185513"/>
            <a:ext cx="3863266" cy="3656201"/>
          </a:xfrm>
          <a:prstGeom prst="rect">
            <a:avLst/>
          </a:prstGeom>
        </p:spPr>
      </p:pic>
      <p:sp>
        <p:nvSpPr>
          <p:cNvPr id="8" name="TextBox 7">
            <a:extLst>
              <a:ext uri="{FF2B5EF4-FFF2-40B4-BE49-F238E27FC236}">
                <a16:creationId xmlns:a16="http://schemas.microsoft.com/office/drawing/2014/main" id="{E6DCFCCC-F68E-4781-9C4D-5613378096B5}"/>
              </a:ext>
            </a:extLst>
          </p:cNvPr>
          <p:cNvSpPr txBox="1"/>
          <p:nvPr/>
        </p:nvSpPr>
        <p:spPr>
          <a:xfrm>
            <a:off x="5220070" y="5767183"/>
            <a:ext cx="6094520" cy="375552"/>
          </a:xfrm>
          <a:prstGeom prst="rect">
            <a:avLst/>
          </a:prstGeom>
          <a:noFill/>
        </p:spPr>
        <p:txBody>
          <a:bodyPr wrap="square">
            <a:spAutoFit/>
          </a:bodyPr>
          <a:lstStyle/>
          <a:p>
            <a:pPr marL="748665">
              <a:lnSpc>
                <a:spcPct val="107000"/>
              </a:lnSpc>
              <a:spcAft>
                <a:spcPts val="800"/>
              </a:spcAft>
            </a:pPr>
            <a:r>
              <a:rPr lang="en-US" sz="12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a:t>
            </a:r>
            <a:r>
              <a:rPr lang="en-US" sz="1200" b="1"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coefficients</a:t>
            </a:r>
            <a:r>
              <a:rPr lang="en-US" sz="12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of the features to ensure positive and negative impact</a:t>
            </a:r>
            <a:r>
              <a:rPr lang="en-US" sz="180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735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4D7D-F8D1-447F-A24C-2502A99C4604}"/>
              </a:ext>
            </a:extLst>
          </p:cNvPr>
          <p:cNvSpPr>
            <a:spLocks noGrp="1"/>
          </p:cNvSpPr>
          <p:nvPr>
            <p:ph type="title"/>
          </p:nvPr>
        </p:nvSpPr>
        <p:spPr/>
        <p:txBody>
          <a:bodyPr/>
          <a:lstStyle/>
          <a:p>
            <a:r>
              <a:rPr lang="en-US" dirty="0"/>
              <a:t>PLOTS(Visualizations)</a:t>
            </a:r>
            <a:endParaRPr lang="en-IN" dirty="0"/>
          </a:p>
        </p:txBody>
      </p:sp>
      <p:pic>
        <p:nvPicPr>
          <p:cNvPr id="5" name="Content Placeholder 4" descr="Bar chart">
            <a:extLst>
              <a:ext uri="{FF2B5EF4-FFF2-40B4-BE49-F238E27FC236}">
                <a16:creationId xmlns:a16="http://schemas.microsoft.com/office/drawing/2014/main" id="{026D986F-2F0F-482A-A649-3FECC3C05E8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674466" y="3095915"/>
            <a:ext cx="1965379" cy="1965379"/>
          </a:xfrm>
        </p:spPr>
      </p:pic>
      <p:pic>
        <p:nvPicPr>
          <p:cNvPr id="7" name="Graphic 6" descr="Statistics">
            <a:extLst>
              <a:ext uri="{FF2B5EF4-FFF2-40B4-BE49-F238E27FC236}">
                <a16:creationId xmlns:a16="http://schemas.microsoft.com/office/drawing/2014/main" id="{BB41E029-03A0-4AD7-8AC8-E42C80FD7D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0271" y="3095915"/>
            <a:ext cx="1179251" cy="1179251"/>
          </a:xfrm>
          <a:prstGeom prst="rect">
            <a:avLst/>
          </a:prstGeom>
        </p:spPr>
      </p:pic>
      <p:pic>
        <p:nvPicPr>
          <p:cNvPr id="9" name="Graphic 8" descr="Pie chart">
            <a:extLst>
              <a:ext uri="{FF2B5EF4-FFF2-40B4-BE49-F238E27FC236}">
                <a16:creationId xmlns:a16="http://schemas.microsoft.com/office/drawing/2014/main" id="{6CC3545B-B2B4-4E51-B85D-259E86695E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5634" y="3167107"/>
            <a:ext cx="1600202" cy="1600202"/>
          </a:xfrm>
          <a:prstGeom prst="rect">
            <a:avLst/>
          </a:prstGeom>
        </p:spPr>
      </p:pic>
    </p:spTree>
    <p:extLst>
      <p:ext uri="{BB962C8B-B14F-4D97-AF65-F5344CB8AC3E}">
        <p14:creationId xmlns:p14="http://schemas.microsoft.com/office/powerpoint/2010/main" val="38963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50D0A-95C9-451B-9EC9-22CE87F98F11}"/>
              </a:ext>
            </a:extLst>
          </p:cNvPr>
          <p:cNvPicPr>
            <a:picLocks noChangeAspect="1"/>
          </p:cNvPicPr>
          <p:nvPr/>
        </p:nvPicPr>
        <p:blipFill>
          <a:blip r:embed="rId2"/>
          <a:stretch>
            <a:fillRect/>
          </a:stretch>
        </p:blipFill>
        <p:spPr>
          <a:xfrm>
            <a:off x="310719" y="1615615"/>
            <a:ext cx="10744940" cy="4463798"/>
          </a:xfrm>
          <a:prstGeom prst="rect">
            <a:avLst/>
          </a:prstGeom>
        </p:spPr>
      </p:pic>
      <p:sp>
        <p:nvSpPr>
          <p:cNvPr id="4" name="TextBox 3">
            <a:extLst>
              <a:ext uri="{FF2B5EF4-FFF2-40B4-BE49-F238E27FC236}">
                <a16:creationId xmlns:a16="http://schemas.microsoft.com/office/drawing/2014/main" id="{DD05F3D9-525A-4A18-AA39-4796CFA253B6}"/>
              </a:ext>
            </a:extLst>
          </p:cNvPr>
          <p:cNvSpPr txBox="1"/>
          <p:nvPr/>
        </p:nvSpPr>
        <p:spPr>
          <a:xfrm>
            <a:off x="2601158" y="319596"/>
            <a:ext cx="6196614" cy="523220"/>
          </a:xfrm>
          <a:prstGeom prst="rect">
            <a:avLst/>
          </a:prstGeom>
          <a:noFill/>
        </p:spPr>
        <p:txBody>
          <a:bodyPr wrap="square" rtlCol="0">
            <a:spAutoFit/>
          </a:bodyPr>
          <a:lstStyle/>
          <a:p>
            <a:r>
              <a:rPr lang="en-US" sz="2800" b="1" dirty="0"/>
              <a:t>Outlier Treatment using Visualization</a:t>
            </a:r>
            <a:endParaRPr lang="en-IN" sz="2800" b="1" dirty="0"/>
          </a:p>
        </p:txBody>
      </p:sp>
    </p:spTree>
    <p:extLst>
      <p:ext uri="{BB962C8B-B14F-4D97-AF65-F5344CB8AC3E}">
        <p14:creationId xmlns:p14="http://schemas.microsoft.com/office/powerpoint/2010/main" val="304151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E8ECC-D3FB-432C-9D72-8F687157392A}"/>
              </a:ext>
            </a:extLst>
          </p:cNvPr>
          <p:cNvPicPr>
            <a:picLocks noChangeAspect="1"/>
          </p:cNvPicPr>
          <p:nvPr/>
        </p:nvPicPr>
        <p:blipFill>
          <a:blip r:embed="rId2"/>
          <a:stretch>
            <a:fillRect/>
          </a:stretch>
        </p:blipFill>
        <p:spPr>
          <a:xfrm>
            <a:off x="203494" y="1967454"/>
            <a:ext cx="5730614" cy="3501191"/>
          </a:xfrm>
          <a:prstGeom prst="rect">
            <a:avLst/>
          </a:prstGeom>
        </p:spPr>
      </p:pic>
      <p:sp>
        <p:nvSpPr>
          <p:cNvPr id="5" name="TextBox 4">
            <a:extLst>
              <a:ext uri="{FF2B5EF4-FFF2-40B4-BE49-F238E27FC236}">
                <a16:creationId xmlns:a16="http://schemas.microsoft.com/office/drawing/2014/main" id="{62EA9D8D-CDE6-43C5-B587-283EF879D02E}"/>
              </a:ext>
            </a:extLst>
          </p:cNvPr>
          <p:cNvSpPr txBox="1"/>
          <p:nvPr/>
        </p:nvSpPr>
        <p:spPr>
          <a:xfrm>
            <a:off x="722605" y="1011773"/>
            <a:ext cx="4248890" cy="523220"/>
          </a:xfrm>
          <a:prstGeom prst="rect">
            <a:avLst/>
          </a:prstGeom>
          <a:noFill/>
        </p:spPr>
        <p:txBody>
          <a:bodyPr wrap="square">
            <a:spAutoFit/>
          </a:bodyPr>
          <a:lstStyle/>
          <a:p>
            <a:pPr algn="l"/>
            <a:r>
              <a:rPr lang="en-US" sz="1400" b="1" i="0" dirty="0">
                <a:solidFill>
                  <a:srgbClr val="000000"/>
                </a:solidFill>
                <a:effectLst/>
                <a:latin typeface="Helvetica Neue"/>
              </a:rPr>
              <a:t>Average Total Time Spent on Website of the converted and not converted customers</a:t>
            </a:r>
          </a:p>
        </p:txBody>
      </p:sp>
      <p:pic>
        <p:nvPicPr>
          <p:cNvPr id="7" name="Picture 6">
            <a:extLst>
              <a:ext uri="{FF2B5EF4-FFF2-40B4-BE49-F238E27FC236}">
                <a16:creationId xmlns:a16="http://schemas.microsoft.com/office/drawing/2014/main" id="{7733D368-02DC-4005-8CBB-0A8650EC06A8}"/>
              </a:ext>
            </a:extLst>
          </p:cNvPr>
          <p:cNvPicPr>
            <a:picLocks noChangeAspect="1"/>
          </p:cNvPicPr>
          <p:nvPr/>
        </p:nvPicPr>
        <p:blipFill>
          <a:blip r:embed="rId3"/>
          <a:stretch>
            <a:fillRect/>
          </a:stretch>
        </p:blipFill>
        <p:spPr>
          <a:xfrm>
            <a:off x="6835806" y="1584660"/>
            <a:ext cx="4904159" cy="4247969"/>
          </a:xfrm>
          <a:prstGeom prst="rect">
            <a:avLst/>
          </a:prstGeom>
        </p:spPr>
      </p:pic>
      <p:sp>
        <p:nvSpPr>
          <p:cNvPr id="8" name="Rectangle 1">
            <a:extLst>
              <a:ext uri="{FF2B5EF4-FFF2-40B4-BE49-F238E27FC236}">
                <a16:creationId xmlns:a16="http://schemas.microsoft.com/office/drawing/2014/main" id="{6EC5D9CD-F0AC-4DB2-82BF-1796FC9F6BE6}"/>
              </a:ext>
            </a:extLst>
          </p:cNvPr>
          <p:cNvSpPr>
            <a:spLocks noChangeArrowheads="1"/>
          </p:cNvSpPr>
          <p:nvPr/>
        </p:nvSpPr>
        <p:spPr bwMode="auto">
          <a:xfrm>
            <a:off x="7050349" y="857574"/>
            <a:ext cx="4517255" cy="110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78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inherit"/>
              </a:rPr>
              <a:t>Average Total Visits of the converted and not converted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374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B34DB-ACAB-4438-9251-37EF5B898C0C}"/>
              </a:ext>
            </a:extLst>
          </p:cNvPr>
          <p:cNvPicPr>
            <a:picLocks noChangeAspect="1"/>
          </p:cNvPicPr>
          <p:nvPr/>
        </p:nvPicPr>
        <p:blipFill>
          <a:blip r:embed="rId2"/>
          <a:stretch>
            <a:fillRect/>
          </a:stretch>
        </p:blipFill>
        <p:spPr>
          <a:xfrm>
            <a:off x="999773" y="1736512"/>
            <a:ext cx="3447940" cy="3384976"/>
          </a:xfrm>
          <a:prstGeom prst="rect">
            <a:avLst/>
          </a:prstGeom>
        </p:spPr>
      </p:pic>
      <p:sp>
        <p:nvSpPr>
          <p:cNvPr id="4" name="TextBox 3">
            <a:extLst>
              <a:ext uri="{FF2B5EF4-FFF2-40B4-BE49-F238E27FC236}">
                <a16:creationId xmlns:a16="http://schemas.microsoft.com/office/drawing/2014/main" id="{7396824D-0FFF-46FE-A2B8-47FC31FE696E}"/>
              </a:ext>
            </a:extLst>
          </p:cNvPr>
          <p:cNvSpPr txBox="1"/>
          <p:nvPr/>
        </p:nvSpPr>
        <p:spPr>
          <a:xfrm>
            <a:off x="1475913" y="1062645"/>
            <a:ext cx="2527916" cy="369332"/>
          </a:xfrm>
          <a:prstGeom prst="rect">
            <a:avLst/>
          </a:prstGeom>
          <a:noFill/>
        </p:spPr>
        <p:txBody>
          <a:bodyPr wrap="square">
            <a:spAutoFit/>
          </a:bodyPr>
          <a:lstStyle/>
          <a:p>
            <a:pPr lvl="0"/>
            <a:r>
              <a:rPr lang="en-US" sz="1800" b="1" kern="0" dirty="0">
                <a:solidFill>
                  <a:srgbClr val="234060"/>
                </a:solidFill>
                <a:effectLst/>
                <a:latin typeface="Calibri" panose="020F0502020204030204" pitchFamily="34" charset="0"/>
                <a:ea typeface="Calibri" panose="020F0502020204030204" pitchFamily="34" charset="0"/>
              </a:rPr>
              <a:t>Gini of the model : 0.86</a:t>
            </a:r>
            <a:endParaRPr lang="en-IN" sz="2000" b="1" kern="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070DFCF5-81B3-443A-B7C7-3BC5D6149D18}"/>
              </a:ext>
            </a:extLst>
          </p:cNvPr>
          <p:cNvSpPr txBox="1"/>
          <p:nvPr/>
        </p:nvSpPr>
        <p:spPr>
          <a:xfrm>
            <a:off x="454981" y="5121488"/>
            <a:ext cx="4285695" cy="769441"/>
          </a:xfrm>
          <a:prstGeom prst="rect">
            <a:avLst/>
          </a:prstGeom>
          <a:noFill/>
        </p:spPr>
        <p:txBody>
          <a:bodyPr wrap="square">
            <a:spAutoFit/>
          </a:bodyPr>
          <a:lstStyle/>
          <a:p>
            <a:pPr marL="748665"/>
            <a:r>
              <a:rPr lang="en-US" sz="1400" b="0" kern="0" dirty="0">
                <a:effectLst/>
                <a:latin typeface="Calibri" panose="020F0502020204030204" pitchFamily="34" charset="0"/>
                <a:ea typeface="Calibri" panose="020F0502020204030204" pitchFamily="34" charset="0"/>
                <a:cs typeface="Calibri" panose="020F0502020204030204" pitchFamily="34" charset="0"/>
              </a:rPr>
              <a:t>Here we see that </a:t>
            </a:r>
            <a:r>
              <a:rPr lang="en-US" sz="1400" b="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4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Area under the ROC Curve is 0.86</a:t>
            </a:r>
            <a:r>
              <a:rPr lang="en-US" sz="1400" b="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which in our opinion is quite good</a:t>
            </a:r>
            <a:r>
              <a:rPr lang="en-US" sz="1600" b="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600" b="1" kern="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521C78D3-82C7-4184-86AE-525AB9D0407C}"/>
              </a:ext>
            </a:extLst>
          </p:cNvPr>
          <p:cNvPicPr>
            <a:picLocks noChangeAspect="1"/>
          </p:cNvPicPr>
          <p:nvPr/>
        </p:nvPicPr>
        <p:blipFill>
          <a:blip r:embed="rId3"/>
          <a:stretch>
            <a:fillRect/>
          </a:stretch>
        </p:blipFill>
        <p:spPr>
          <a:xfrm>
            <a:off x="6824656" y="2217826"/>
            <a:ext cx="5106512" cy="3002243"/>
          </a:xfrm>
          <a:prstGeom prst="rect">
            <a:avLst/>
          </a:prstGeom>
        </p:spPr>
      </p:pic>
      <p:sp>
        <p:nvSpPr>
          <p:cNvPr id="9" name="TextBox 8">
            <a:extLst>
              <a:ext uri="{FF2B5EF4-FFF2-40B4-BE49-F238E27FC236}">
                <a16:creationId xmlns:a16="http://schemas.microsoft.com/office/drawing/2014/main" id="{BE568168-DD4B-48C6-A979-C24BA8107149}"/>
              </a:ext>
            </a:extLst>
          </p:cNvPr>
          <p:cNvSpPr txBox="1"/>
          <p:nvPr/>
        </p:nvSpPr>
        <p:spPr>
          <a:xfrm>
            <a:off x="6500673" y="1062645"/>
            <a:ext cx="6094520" cy="369332"/>
          </a:xfrm>
          <a:prstGeom prst="rect">
            <a:avLst/>
          </a:prstGeom>
          <a:noFill/>
        </p:spPr>
        <p:txBody>
          <a:bodyPr wrap="square">
            <a:spAutoFit/>
          </a:bodyPr>
          <a:lstStyle/>
          <a:p>
            <a:pPr marL="748665"/>
            <a:r>
              <a:rPr lang="en-US" sz="1800" b="1" kern="0" dirty="0">
                <a:solidFill>
                  <a:srgbClr val="002060"/>
                </a:solidFill>
                <a:effectLst/>
                <a:latin typeface="Calibri" panose="020F0502020204030204" pitchFamily="34" charset="0"/>
                <a:ea typeface="Calibri" panose="020F0502020204030204" pitchFamily="34" charset="0"/>
              </a:rPr>
              <a:t>Optimum</a:t>
            </a:r>
            <a:r>
              <a:rPr lang="en-US" sz="1800" b="1" kern="0" spc="-25" dirty="0">
                <a:solidFill>
                  <a:srgbClr val="002060"/>
                </a:solidFill>
                <a:effectLst/>
                <a:latin typeface="Calibri" panose="020F0502020204030204" pitchFamily="34" charset="0"/>
                <a:ea typeface="Calibri" panose="020F0502020204030204" pitchFamily="34" charset="0"/>
              </a:rPr>
              <a:t> </a:t>
            </a:r>
            <a:r>
              <a:rPr lang="en-US" sz="1800" b="1" kern="0" dirty="0">
                <a:solidFill>
                  <a:srgbClr val="002060"/>
                </a:solidFill>
                <a:effectLst/>
                <a:latin typeface="Calibri" panose="020F0502020204030204" pitchFamily="34" charset="0"/>
                <a:ea typeface="Calibri" panose="020F0502020204030204" pitchFamily="34" charset="0"/>
              </a:rPr>
              <a:t>probability</a:t>
            </a:r>
            <a:r>
              <a:rPr lang="en-US" sz="1800" b="1" kern="0" spc="-15" dirty="0">
                <a:solidFill>
                  <a:srgbClr val="002060"/>
                </a:solidFill>
                <a:effectLst/>
                <a:latin typeface="Calibri" panose="020F0502020204030204" pitchFamily="34" charset="0"/>
                <a:ea typeface="Calibri" panose="020F0502020204030204" pitchFamily="34" charset="0"/>
              </a:rPr>
              <a:t> </a:t>
            </a:r>
            <a:r>
              <a:rPr lang="en-US" sz="1800" b="1" kern="0" dirty="0">
                <a:solidFill>
                  <a:srgbClr val="002060"/>
                </a:solidFill>
                <a:effectLst/>
                <a:latin typeface="Calibri" panose="020F0502020204030204" pitchFamily="34" charset="0"/>
                <a:ea typeface="Calibri" panose="020F0502020204030204" pitchFamily="34" charset="0"/>
              </a:rPr>
              <a:t>cut off</a:t>
            </a:r>
            <a:r>
              <a:rPr lang="en-US" sz="1800" b="0" kern="0" dirty="0">
                <a:solidFill>
                  <a:srgbClr val="002060"/>
                </a:solidFill>
                <a:effectLst/>
                <a:latin typeface="Calibri" panose="020F0502020204030204" pitchFamily="34" charset="0"/>
                <a:ea typeface="Calibri" panose="020F0502020204030204" pitchFamily="34" charset="0"/>
              </a:rPr>
              <a:t>: </a:t>
            </a:r>
            <a:r>
              <a:rPr lang="en-US" sz="1400" b="1" kern="0" dirty="0">
                <a:solidFill>
                  <a:srgbClr val="002060"/>
                </a:solidFill>
                <a:effectLst/>
                <a:latin typeface="Helvetica" panose="020B0604020202020204" pitchFamily="34" charset="0"/>
                <a:ea typeface="Calibri" panose="020F0502020204030204" pitchFamily="34" charset="0"/>
                <a:cs typeface="Calibri" panose="020F0502020204030204" pitchFamily="34" charset="0"/>
              </a:rPr>
              <a:t>0.42</a:t>
            </a:r>
            <a:endParaRPr lang="en-IN" sz="2400" b="1" kern="0" dirty="0">
              <a:solidFill>
                <a:srgbClr val="002060"/>
              </a:solidFill>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F1116583-560C-4A4C-8C5E-051F1D1EF47C}"/>
              </a:ext>
            </a:extLst>
          </p:cNvPr>
          <p:cNvSpPr txBox="1"/>
          <p:nvPr/>
        </p:nvSpPr>
        <p:spPr>
          <a:xfrm>
            <a:off x="7451326" y="5220069"/>
            <a:ext cx="6298706" cy="369332"/>
          </a:xfrm>
          <a:prstGeom prst="rect">
            <a:avLst/>
          </a:prstGeom>
          <a:noFill/>
        </p:spPr>
        <p:txBody>
          <a:bodyPr wrap="square">
            <a:spAutoFit/>
          </a:bodyPr>
          <a:lstStyle/>
          <a:p>
            <a:r>
              <a:rPr lang="en-US" sz="1800" b="1" dirty="0">
                <a:ln>
                  <a:noFill/>
                </a:ln>
                <a:effectLst/>
                <a:latin typeface="Calibri" panose="020F0502020204030204" pitchFamily="34" charset="0"/>
                <a:ea typeface="Calibri" panose="020F0502020204030204" pitchFamily="34" charset="0"/>
                <a:cs typeface="Times New Roman" panose="02020603050405020304" pitchFamily="18" charset="0"/>
              </a:rPr>
              <a:t>Accuracy of trained model : 79%</a:t>
            </a:r>
            <a:endParaRPr lang="en-IN" dirty="0"/>
          </a:p>
        </p:txBody>
      </p:sp>
    </p:spTree>
    <p:extLst>
      <p:ext uri="{BB962C8B-B14F-4D97-AF65-F5344CB8AC3E}">
        <p14:creationId xmlns:p14="http://schemas.microsoft.com/office/powerpoint/2010/main" val="42138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AF32-0032-45E4-A21C-5F8F94F428F7}"/>
              </a:ext>
            </a:extLst>
          </p:cNvPr>
          <p:cNvSpPr>
            <a:spLocks noGrp="1"/>
          </p:cNvSpPr>
          <p:nvPr>
            <p:ph type="title"/>
          </p:nvPr>
        </p:nvSpPr>
        <p:spPr/>
        <p:txBody>
          <a:bodyPr/>
          <a:lstStyle/>
          <a:p>
            <a:r>
              <a:rPr lang="en-US" dirty="0"/>
              <a:t>INFERENCE/CONCLUSION</a:t>
            </a:r>
            <a:endParaRPr lang="en-IN" dirty="0"/>
          </a:p>
        </p:txBody>
      </p:sp>
      <p:pic>
        <p:nvPicPr>
          <p:cNvPr id="5" name="Content Placeholder 4">
            <a:extLst>
              <a:ext uri="{FF2B5EF4-FFF2-40B4-BE49-F238E27FC236}">
                <a16:creationId xmlns:a16="http://schemas.microsoft.com/office/drawing/2014/main" id="{1372DAB9-37BE-4E59-8527-B07ED26DE7CF}"/>
              </a:ext>
            </a:extLst>
          </p:cNvPr>
          <p:cNvPicPr>
            <a:picLocks noGrp="1" noChangeAspect="1"/>
          </p:cNvPicPr>
          <p:nvPr>
            <p:ph idx="1"/>
          </p:nvPr>
        </p:nvPicPr>
        <p:blipFill>
          <a:blip r:embed="rId2"/>
          <a:stretch>
            <a:fillRect/>
          </a:stretch>
        </p:blipFill>
        <p:spPr>
          <a:xfrm>
            <a:off x="1562470" y="2164556"/>
            <a:ext cx="8473705" cy="3953020"/>
          </a:xfrm>
        </p:spPr>
      </p:pic>
    </p:spTree>
    <p:extLst>
      <p:ext uri="{BB962C8B-B14F-4D97-AF65-F5344CB8AC3E}">
        <p14:creationId xmlns:p14="http://schemas.microsoft.com/office/powerpoint/2010/main" val="310701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F924-B331-4073-BC47-2EE49D05E14F}"/>
              </a:ext>
            </a:extLst>
          </p:cNvPr>
          <p:cNvSpPr>
            <a:spLocks noGrp="1"/>
          </p:cNvSpPr>
          <p:nvPr>
            <p:ph type="title"/>
          </p:nvPr>
        </p:nvSpPr>
        <p:spPr/>
        <p:txBody>
          <a:bodyPr>
            <a:normAutofit/>
          </a:bodyPr>
          <a:lstStyle/>
          <a:p>
            <a:r>
              <a:rPr lang="en" dirty="0"/>
              <a:t>Model Analysis</a:t>
            </a:r>
            <a:endParaRPr lang="en-IN" dirty="0"/>
          </a:p>
        </p:txBody>
      </p:sp>
      <p:sp>
        <p:nvSpPr>
          <p:cNvPr id="3" name="Content Placeholder 2">
            <a:extLst>
              <a:ext uri="{FF2B5EF4-FFF2-40B4-BE49-F238E27FC236}">
                <a16:creationId xmlns:a16="http://schemas.microsoft.com/office/drawing/2014/main" id="{EB2B6AF2-F9A3-49D4-8C05-19CDE046B4F1}"/>
              </a:ext>
            </a:extLst>
          </p:cNvPr>
          <p:cNvSpPr>
            <a:spLocks noGrp="1"/>
          </p:cNvSpPr>
          <p:nvPr>
            <p:ph idx="1"/>
          </p:nvPr>
        </p:nvSpPr>
        <p:spPr/>
        <p:txBody>
          <a:bodyPr/>
          <a:lstStyle/>
          <a:p>
            <a:pPr>
              <a:spcBef>
                <a:spcPts val="0"/>
              </a:spcBef>
              <a:spcAft>
                <a:spcPts val="0"/>
              </a:spcAft>
              <a:buFont typeface="Wingdings" panose="05000000000000000000" pitchFamily="2" charset="2"/>
              <a:buChar char="§"/>
            </a:pPr>
            <a:r>
              <a:rPr lang="en-US" dirty="0"/>
              <a:t> Overall accuracy on Test set: 78%</a:t>
            </a:r>
            <a:br>
              <a:rPr lang="en-US" dirty="0"/>
            </a:br>
            <a:endParaRPr lang="en-US" dirty="0"/>
          </a:p>
          <a:p>
            <a:pPr lvl="0" algn="l" rtl="0">
              <a:spcBef>
                <a:spcPts val="1600"/>
              </a:spcBef>
              <a:spcAft>
                <a:spcPts val="0"/>
              </a:spcAft>
              <a:buFont typeface="Wingdings" panose="05000000000000000000" pitchFamily="2" charset="2"/>
              <a:buChar char="§"/>
            </a:pPr>
            <a:r>
              <a:rPr lang="en-US" dirty="0"/>
              <a:t> Sensitivity of our logistic regression model: 0.7817</a:t>
            </a:r>
            <a:br>
              <a:rPr lang="en-US" dirty="0"/>
            </a:br>
            <a:endParaRPr lang="en-US" dirty="0"/>
          </a:p>
          <a:p>
            <a:pPr lvl="0" algn="l" rtl="0">
              <a:spcBef>
                <a:spcPts val="1600"/>
              </a:spcBef>
              <a:spcAft>
                <a:spcPts val="1600"/>
              </a:spcAft>
              <a:buFont typeface="Wingdings" panose="05000000000000000000" pitchFamily="2" charset="2"/>
              <a:buChar char="§"/>
            </a:pPr>
            <a:r>
              <a:rPr lang="en-US" dirty="0"/>
              <a:t> Specificity of our logistic regression model: 0.7919</a:t>
            </a:r>
          </a:p>
          <a:p>
            <a:endParaRPr lang="en-IN" dirty="0"/>
          </a:p>
        </p:txBody>
      </p:sp>
      <p:sp>
        <p:nvSpPr>
          <p:cNvPr id="4" name="Text Placeholder 3">
            <a:extLst>
              <a:ext uri="{FF2B5EF4-FFF2-40B4-BE49-F238E27FC236}">
                <a16:creationId xmlns:a16="http://schemas.microsoft.com/office/drawing/2014/main" id="{DF159E7A-5A70-4069-8DBF-B4B0D7CAF51B}"/>
              </a:ext>
            </a:extLst>
          </p:cNvPr>
          <p:cNvSpPr>
            <a:spLocks noGrp="1"/>
          </p:cNvSpPr>
          <p:nvPr>
            <p:ph type="body" sz="half" idx="2"/>
          </p:nvPr>
        </p:nvSpPr>
        <p:spPr>
          <a:xfrm>
            <a:off x="643466" y="3460177"/>
            <a:ext cx="3517567" cy="3064505"/>
          </a:xfrm>
        </p:spPr>
        <p:txBody>
          <a:bodyPr/>
          <a:lstStyle/>
          <a:p>
            <a:r>
              <a:rPr lang="en-US" sz="3200" dirty="0"/>
              <a:t>Performance of our Final Model</a:t>
            </a:r>
          </a:p>
          <a:p>
            <a:endParaRPr lang="en-IN" dirty="0"/>
          </a:p>
        </p:txBody>
      </p:sp>
    </p:spTree>
    <p:extLst>
      <p:ext uri="{BB962C8B-B14F-4D97-AF65-F5344CB8AC3E}">
        <p14:creationId xmlns:p14="http://schemas.microsoft.com/office/powerpoint/2010/main" val="1208655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39BB-A64C-459F-9B1B-1824BDF5266C}"/>
              </a:ext>
            </a:extLst>
          </p:cNvPr>
          <p:cNvSpPr>
            <a:spLocks noGrp="1"/>
          </p:cNvSpPr>
          <p:nvPr>
            <p:ph type="title"/>
          </p:nvPr>
        </p:nvSpPr>
        <p:spPr>
          <a:xfrm>
            <a:off x="643465" y="546685"/>
            <a:ext cx="3517567" cy="2093975"/>
          </a:xfrm>
        </p:spPr>
        <p:txBody>
          <a:bodyPr/>
          <a:lstStyle/>
          <a:p>
            <a:r>
              <a:rPr lang="en" dirty="0"/>
              <a:t>Inferences from Model</a:t>
            </a:r>
            <a:endParaRPr lang="en-IN" dirty="0"/>
          </a:p>
        </p:txBody>
      </p:sp>
      <p:sp>
        <p:nvSpPr>
          <p:cNvPr id="3" name="Content Placeholder 2">
            <a:extLst>
              <a:ext uri="{FF2B5EF4-FFF2-40B4-BE49-F238E27FC236}">
                <a16:creationId xmlns:a16="http://schemas.microsoft.com/office/drawing/2014/main" id="{1D3DAA69-737E-434E-A08B-640ABB936B8C}"/>
              </a:ext>
            </a:extLst>
          </p:cNvPr>
          <p:cNvSpPr>
            <a:spLocks noGrp="1"/>
          </p:cNvSpPr>
          <p:nvPr>
            <p:ph idx="1"/>
          </p:nvPr>
        </p:nvSpPr>
        <p:spPr/>
        <p:txBody>
          <a:bodyPr/>
          <a:lstStyle/>
          <a:p>
            <a:pPr marL="0" lvl="0" indent="0" algn="l" rtl="0">
              <a:spcBef>
                <a:spcPts val="0"/>
              </a:spcBef>
              <a:spcAft>
                <a:spcPts val="0"/>
              </a:spcAft>
              <a:buNone/>
            </a:pPr>
            <a:r>
              <a:rPr lang="en-US" dirty="0"/>
              <a:t>Top 3 variables in model, that contribute towards lead conversion are: </a:t>
            </a:r>
          </a:p>
          <a:p>
            <a:pPr marL="457200" lvl="0" indent="-342900" algn="l" rtl="0">
              <a:spcBef>
                <a:spcPts val="1600"/>
              </a:spcBef>
              <a:spcAft>
                <a:spcPts val="0"/>
              </a:spcAft>
              <a:buSzPts val="1800"/>
              <a:buChar char="●"/>
            </a:pPr>
            <a:r>
              <a:rPr lang="en-US" dirty="0"/>
              <a:t>Total Time Spent on Website( more than 12 hours considered as hot lead whereas less than 6 hours are not potential leads)</a:t>
            </a:r>
          </a:p>
          <a:p>
            <a:pPr marL="457200" lvl="0" indent="-342900" algn="l" rtl="0">
              <a:spcBef>
                <a:spcPts val="0"/>
              </a:spcBef>
              <a:spcAft>
                <a:spcPts val="0"/>
              </a:spcAft>
              <a:buSzPts val="1800"/>
              <a:buChar char="●"/>
            </a:pPr>
            <a:r>
              <a:rPr lang="en-US" dirty="0"/>
              <a:t> Last Notable </a:t>
            </a:r>
            <a:r>
              <a:rPr lang="en-US" dirty="0" err="1"/>
              <a:t>Activity_SMS</a:t>
            </a:r>
            <a:r>
              <a:rPr lang="en-US" dirty="0"/>
              <a:t> Sent</a:t>
            </a:r>
          </a:p>
          <a:p>
            <a:pPr marL="457200" lvl="0" indent="-342900" algn="l" rtl="0">
              <a:spcBef>
                <a:spcPts val="0"/>
              </a:spcBef>
              <a:spcAft>
                <a:spcPts val="0"/>
              </a:spcAft>
              <a:buSzPts val="1800"/>
              <a:buChar char="●"/>
            </a:pPr>
            <a:r>
              <a:rPr lang="en-US" dirty="0"/>
              <a:t>Total Visits</a:t>
            </a:r>
          </a:p>
          <a:p>
            <a:endParaRPr lang="en-IN" dirty="0"/>
          </a:p>
        </p:txBody>
      </p:sp>
      <p:sp>
        <p:nvSpPr>
          <p:cNvPr id="4" name="Text Placeholder 3">
            <a:extLst>
              <a:ext uri="{FF2B5EF4-FFF2-40B4-BE49-F238E27FC236}">
                <a16:creationId xmlns:a16="http://schemas.microsoft.com/office/drawing/2014/main" id="{B62B4E7A-F862-4167-A33E-9D659A08D853}"/>
              </a:ext>
            </a:extLst>
          </p:cNvPr>
          <p:cNvSpPr>
            <a:spLocks noGrp="1"/>
          </p:cNvSpPr>
          <p:nvPr>
            <p:ph type="body" sz="half" idx="2"/>
          </p:nvPr>
        </p:nvSpPr>
        <p:spPr>
          <a:xfrm>
            <a:off x="643465" y="3246810"/>
            <a:ext cx="3517567" cy="3064505"/>
          </a:xfrm>
        </p:spPr>
        <p:txBody>
          <a:bodyPr/>
          <a:lstStyle/>
          <a:p>
            <a:r>
              <a:rPr lang="en-US" sz="2400" dirty="0"/>
              <a:t>Business Insights Derived from our Model</a:t>
            </a:r>
          </a:p>
          <a:p>
            <a:endParaRPr lang="en-IN" dirty="0"/>
          </a:p>
        </p:txBody>
      </p:sp>
    </p:spTree>
    <p:extLst>
      <p:ext uri="{BB962C8B-B14F-4D97-AF65-F5344CB8AC3E}">
        <p14:creationId xmlns:p14="http://schemas.microsoft.com/office/powerpoint/2010/main" val="70927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31E0-4CAF-4BC1-910B-CDEF8E8673E0}"/>
              </a:ext>
            </a:extLst>
          </p:cNvPr>
          <p:cNvSpPr>
            <a:spLocks noGrp="1"/>
          </p:cNvSpPr>
          <p:nvPr>
            <p:ph type="title"/>
          </p:nvPr>
        </p:nvSpPr>
        <p:spPr>
          <a:xfrm>
            <a:off x="643465" y="475665"/>
            <a:ext cx="3517567" cy="2093975"/>
          </a:xfrm>
        </p:spPr>
        <p:txBody>
          <a:bodyPr/>
          <a:lstStyle/>
          <a:p>
            <a:r>
              <a:rPr lang="en" dirty="0"/>
              <a:t>Inferences from Model</a:t>
            </a:r>
            <a:endParaRPr lang="en-IN" dirty="0"/>
          </a:p>
        </p:txBody>
      </p:sp>
      <p:sp>
        <p:nvSpPr>
          <p:cNvPr id="3" name="Content Placeholder 2">
            <a:extLst>
              <a:ext uri="{FF2B5EF4-FFF2-40B4-BE49-F238E27FC236}">
                <a16:creationId xmlns:a16="http://schemas.microsoft.com/office/drawing/2014/main" id="{39FA5E97-8546-4C1B-95DD-AA8BE8245E06}"/>
              </a:ext>
            </a:extLst>
          </p:cNvPr>
          <p:cNvSpPr>
            <a:spLocks noGrp="1"/>
          </p:cNvSpPr>
          <p:nvPr>
            <p:ph idx="1"/>
          </p:nvPr>
        </p:nvSpPr>
        <p:spPr/>
        <p:txBody>
          <a:bodyPr/>
          <a:lstStyle/>
          <a:p>
            <a:pPr marL="0" lvl="0" indent="0" algn="l" rtl="0">
              <a:spcBef>
                <a:spcPts val="0"/>
              </a:spcBef>
              <a:spcAft>
                <a:spcPts val="0"/>
              </a:spcAft>
              <a:buNone/>
            </a:pPr>
            <a:r>
              <a:rPr lang="en-US" dirty="0"/>
              <a:t>Top 3 variables in my model, that should be focused are:</a:t>
            </a:r>
            <a:br>
              <a:rPr lang="en-US" dirty="0"/>
            </a:br>
            <a:endParaRPr lang="en-US" dirty="0"/>
          </a:p>
          <a:p>
            <a:pPr marL="457200" lvl="0" indent="-342900" algn="l" rtl="0">
              <a:spcBef>
                <a:spcPts val="1600"/>
              </a:spcBef>
              <a:spcAft>
                <a:spcPts val="0"/>
              </a:spcAft>
              <a:buSzPts val="1800"/>
              <a:buChar char="●"/>
            </a:pPr>
            <a:r>
              <a:rPr lang="en-US" dirty="0"/>
              <a:t>Last </a:t>
            </a:r>
            <a:r>
              <a:rPr lang="en-US" dirty="0" err="1"/>
              <a:t>Activity_SMS</a:t>
            </a:r>
            <a:r>
              <a:rPr lang="en-US" dirty="0"/>
              <a:t> Sent (positively impacting)</a:t>
            </a:r>
          </a:p>
          <a:p>
            <a:pPr marL="457200" lvl="0" indent="-342900" algn="l" rtl="0">
              <a:spcBef>
                <a:spcPts val="0"/>
              </a:spcBef>
              <a:spcAft>
                <a:spcPts val="0"/>
              </a:spcAft>
              <a:buSzPts val="1800"/>
              <a:buChar char="●"/>
            </a:pPr>
            <a:r>
              <a:rPr lang="en-US" dirty="0"/>
              <a:t>Last </a:t>
            </a:r>
            <a:r>
              <a:rPr lang="en-US" dirty="0" err="1"/>
              <a:t>Activity_Olark</a:t>
            </a:r>
            <a:r>
              <a:rPr lang="en-US" dirty="0"/>
              <a:t> Chat Conversation (negatively impacting)</a:t>
            </a:r>
          </a:p>
          <a:p>
            <a:pPr marL="457200" lvl="0" indent="-342900" algn="l" rtl="0">
              <a:spcBef>
                <a:spcPts val="0"/>
              </a:spcBef>
              <a:spcAft>
                <a:spcPts val="0"/>
              </a:spcAft>
              <a:buSzPts val="1800"/>
              <a:buChar char="●"/>
            </a:pPr>
            <a:r>
              <a:rPr lang="en-US" dirty="0"/>
              <a:t>Do Not </a:t>
            </a:r>
            <a:r>
              <a:rPr lang="en-US" dirty="0" err="1"/>
              <a:t>Email_Yes</a:t>
            </a:r>
            <a:r>
              <a:rPr lang="en-US" dirty="0"/>
              <a:t>(negatively impacting)</a:t>
            </a:r>
            <a:endParaRPr lang="en-IN" dirty="0"/>
          </a:p>
        </p:txBody>
      </p:sp>
      <p:sp>
        <p:nvSpPr>
          <p:cNvPr id="4" name="Text Placeholder 3">
            <a:extLst>
              <a:ext uri="{FF2B5EF4-FFF2-40B4-BE49-F238E27FC236}">
                <a16:creationId xmlns:a16="http://schemas.microsoft.com/office/drawing/2014/main" id="{640B2F75-2C5F-43B5-9088-417A3ADC51F9}"/>
              </a:ext>
            </a:extLst>
          </p:cNvPr>
          <p:cNvSpPr>
            <a:spLocks noGrp="1"/>
          </p:cNvSpPr>
          <p:nvPr>
            <p:ph type="body" sz="half" idx="2"/>
          </p:nvPr>
        </p:nvSpPr>
        <p:spPr>
          <a:xfrm>
            <a:off x="643465" y="3317830"/>
            <a:ext cx="3517567" cy="3064505"/>
          </a:xfrm>
        </p:spPr>
        <p:txBody>
          <a:bodyPr/>
          <a:lstStyle/>
          <a:p>
            <a:r>
              <a:rPr lang="en-US" sz="2400" dirty="0"/>
              <a:t>Business Insights Derived from our Model</a:t>
            </a:r>
          </a:p>
          <a:p>
            <a:endParaRPr lang="en-IN" dirty="0"/>
          </a:p>
          <a:p>
            <a:endParaRPr lang="en-IN" dirty="0"/>
          </a:p>
        </p:txBody>
      </p:sp>
    </p:spTree>
    <p:extLst>
      <p:ext uri="{BB962C8B-B14F-4D97-AF65-F5344CB8AC3E}">
        <p14:creationId xmlns:p14="http://schemas.microsoft.com/office/powerpoint/2010/main" val="226395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5648-365C-4372-8189-743D8DE067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4354502-6EEE-46EA-812C-545FAC8207C6}"/>
              </a:ext>
            </a:extLst>
          </p:cNvPr>
          <p:cNvSpPr>
            <a:spLocks noGrp="1"/>
          </p:cNvSpPr>
          <p:nvPr>
            <p:ph idx="1"/>
          </p:nvPr>
        </p:nvSpPr>
        <p:spPr/>
        <p:txBody>
          <a:bodyPr/>
          <a:lstStyle/>
          <a:p>
            <a:pPr lvl="0" algn="l" rtl="0">
              <a:spcBef>
                <a:spcPts val="0"/>
              </a:spcBef>
              <a:spcAft>
                <a:spcPts val="0"/>
              </a:spcAft>
              <a:buFont typeface="Arial" panose="020B0604020202020204" pitchFamily="34" charset="0"/>
              <a:buChar char="•"/>
            </a:pPr>
            <a:r>
              <a:rPr lang="en-US" dirty="0"/>
              <a:t> Our Logistic Regression Model is decent and accurate enough with 78.7 % Accuracy on Test Set, 78.17 % Sensitivity and 79.19 % Specificity. </a:t>
            </a:r>
          </a:p>
          <a:p>
            <a:pPr marL="0" lvl="0" indent="0" algn="l" rtl="0">
              <a:spcBef>
                <a:spcPts val="0"/>
              </a:spcBef>
              <a:spcAft>
                <a:spcPts val="0"/>
              </a:spcAft>
              <a:buNone/>
            </a:pPr>
            <a:endParaRPr lang="en-US" dirty="0"/>
          </a:p>
          <a:p>
            <a:pPr lvl="0" algn="l" rtl="0">
              <a:spcBef>
                <a:spcPts val="0"/>
              </a:spcBef>
              <a:spcAft>
                <a:spcPts val="0"/>
              </a:spcAft>
              <a:buFont typeface="Arial" panose="020B0604020202020204" pitchFamily="34" charset="0"/>
              <a:buChar char="•"/>
            </a:pPr>
            <a:r>
              <a:rPr lang="en-US" dirty="0"/>
              <a:t> We can vary these parameters by varying the cut-off value and thus predict Hot leads based on scenarios like availability of extra resources and vice-versa.</a:t>
            </a:r>
          </a:p>
          <a:p>
            <a:endParaRPr lang="en-IN" dirty="0"/>
          </a:p>
        </p:txBody>
      </p:sp>
    </p:spTree>
    <p:extLst>
      <p:ext uri="{BB962C8B-B14F-4D97-AF65-F5344CB8AC3E}">
        <p14:creationId xmlns:p14="http://schemas.microsoft.com/office/powerpoint/2010/main" val="129695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IN" sz="6000" dirty="0">
                <a:effectLst/>
                <a:latin typeface="Bookman Old Style" panose="02050604050505020204" pitchFamily="18" charset="0"/>
                <a:ea typeface="Calibri" panose="020F0502020204030204" pitchFamily="34" charset="0"/>
                <a:cs typeface="Times New Roman" panose="02020603050405020304" pitchFamily="18" charset="0"/>
              </a:rPr>
              <a:t>Background :</a:t>
            </a:r>
            <a:br>
              <a:rPr lang="en-IN" sz="6000" dirty="0">
                <a:effectLst/>
                <a:latin typeface="Bookman Old Style" panose="02050604050505020204" pitchFamily="18" charset="0"/>
                <a:ea typeface="Calibri" panose="020F0502020204030204" pitchFamily="34" charset="0"/>
                <a:cs typeface="Times New Roman" panose="02020603050405020304" pitchFamily="18" charset="0"/>
              </a:rPr>
            </a:br>
            <a:r>
              <a:rPr lang="en-US" sz="3200" dirty="0"/>
              <a:t> </a:t>
            </a:r>
          </a:p>
        </p:txBody>
      </p:sp>
      <p:sp>
        <p:nvSpPr>
          <p:cNvPr id="5" name="Content Placeholder 4">
            <a:extLst>
              <a:ext uri="{FF2B5EF4-FFF2-40B4-BE49-F238E27FC236}">
                <a16:creationId xmlns:a16="http://schemas.microsoft.com/office/drawing/2014/main" id="{CB22B49C-6E3E-462F-9606-0F40598FB4E9}"/>
              </a:ext>
            </a:extLst>
          </p:cNvPr>
          <p:cNvSpPr>
            <a:spLocks noGrp="1"/>
          </p:cNvSpPr>
          <p:nvPr>
            <p:ph idx="1"/>
          </p:nvPr>
        </p:nvSpPr>
        <p:spPr>
          <a:xfrm>
            <a:off x="1097280" y="2134834"/>
            <a:ext cx="10058400" cy="3760891"/>
          </a:xfrm>
        </p:spPr>
        <p:txBody>
          <a:bodyPr>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 An education company named sells online courses to industry professionals</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Many interested professionals land on their website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When these people fill up a form providing their email address or phone number, they are classified to be a lead</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spcBef>
                <a:spcPts val="0"/>
              </a:spcBef>
              <a:spcAft>
                <a:spcPts val="0"/>
              </a:spcAft>
              <a:buSzPts val="1800"/>
              <a:buChar char="●"/>
            </a:pPr>
            <a:r>
              <a:rPr lang="en-US" dirty="0">
                <a:latin typeface="Verdana"/>
                <a:ea typeface="Verdana"/>
                <a:cs typeface="Verdana"/>
                <a:sym typeface="Verdana"/>
              </a:rPr>
              <a:t>The typical lead conversion rate at X education is around 30%</a:t>
            </a:r>
            <a:br>
              <a:rPr lang="en-US" dirty="0"/>
            </a:br>
            <a:endParaRPr lang="en-US" dirty="0"/>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E675-79E7-4ED5-8586-F698CBA5E6D9}"/>
              </a:ext>
            </a:extLst>
          </p:cNvPr>
          <p:cNvSpPr>
            <a:spLocks noGrp="1"/>
          </p:cNvSpPr>
          <p:nvPr>
            <p:ph type="title"/>
          </p:nvPr>
        </p:nvSpPr>
        <p:spPr/>
        <p:txBody>
          <a:bodyPr/>
          <a:lstStyle/>
          <a:p>
            <a:r>
              <a:rPr lang="en-US" dirty="0"/>
              <a:t>Business Recommendations</a:t>
            </a:r>
            <a:endParaRPr lang="en-IN" dirty="0"/>
          </a:p>
        </p:txBody>
      </p:sp>
      <p:sp>
        <p:nvSpPr>
          <p:cNvPr id="3" name="Content Placeholder 2">
            <a:extLst>
              <a:ext uri="{FF2B5EF4-FFF2-40B4-BE49-F238E27FC236}">
                <a16:creationId xmlns:a16="http://schemas.microsoft.com/office/drawing/2014/main" id="{37D1A36D-770C-4502-88F6-613A0F9A1B45}"/>
              </a:ext>
            </a:extLst>
          </p:cNvPr>
          <p:cNvSpPr>
            <a:spLocks noGrp="1"/>
          </p:cNvSpPr>
          <p:nvPr>
            <p:ph idx="1"/>
          </p:nvPr>
        </p:nvSpPr>
        <p:spPr/>
        <p:txBody>
          <a:bodyPr>
            <a:normAutofit/>
          </a:bodyPr>
          <a:lstStyle/>
          <a:p>
            <a:pPr marL="0" lvl="0" indent="0" algn="l" rtl="0">
              <a:spcBef>
                <a:spcPts val="0"/>
              </a:spcBef>
              <a:spcAft>
                <a:spcPts val="0"/>
              </a:spcAft>
              <a:buNone/>
            </a:pPr>
            <a:r>
              <a:rPr lang="en-US" dirty="0"/>
              <a:t>X Education Company needs to focus on following key aspects to improve the overall conversion rate:</a:t>
            </a:r>
          </a:p>
          <a:p>
            <a:pPr marL="457200" indent="-361950">
              <a:spcBef>
                <a:spcPts val="0"/>
              </a:spcBef>
              <a:spcAft>
                <a:spcPts val="0"/>
              </a:spcAft>
              <a:buSzPts val="2100"/>
              <a:buFont typeface="Calibri" panose="020F0502020204030204" pitchFamily="34" charset="0"/>
              <a:buChar char="●"/>
            </a:pPr>
            <a:r>
              <a:rPr lang="en-US" sz="1800" kern="0" dirty="0">
                <a:solidFill>
                  <a:srgbClr val="000000"/>
                </a:solidFill>
                <a:effectLst/>
                <a:ea typeface="Calibri" panose="020F0502020204030204" pitchFamily="34" charset="0"/>
              </a:rPr>
              <a:t>Total time spent by a candidate on the website can be taken as a measure to understand potential leads so the business needs to increase user engagement on their website since this helps in higher conversion.</a:t>
            </a:r>
            <a:endParaRPr lang="en-US" sz="1800" dirty="0"/>
          </a:p>
          <a:p>
            <a:pPr marL="457200" lvl="0" indent="-361950" algn="l" rtl="0">
              <a:spcBef>
                <a:spcPts val="0"/>
              </a:spcBef>
              <a:spcAft>
                <a:spcPts val="0"/>
              </a:spcAft>
              <a:buSzPts val="2100"/>
              <a:buChar char="●"/>
            </a:pPr>
            <a:r>
              <a:rPr lang="en-US" sz="1800" dirty="0">
                <a:solidFill>
                  <a:schemeClr val="tx1"/>
                </a:solidFill>
              </a:rPr>
              <a:t>Increase on sending SMS notifications since this helps in higher conversion</a:t>
            </a:r>
          </a:p>
          <a:p>
            <a:pPr marL="457200" lvl="0" indent="-361950" algn="l" rtl="0">
              <a:spcBef>
                <a:spcPts val="0"/>
              </a:spcBef>
              <a:spcAft>
                <a:spcPts val="0"/>
              </a:spcAft>
              <a:buSzPts val="2100"/>
              <a:buChar char="●"/>
            </a:pPr>
            <a:r>
              <a:rPr lang="en-US" sz="1800" dirty="0">
                <a:solidFill>
                  <a:schemeClr val="tx1"/>
                </a:solidFill>
              </a:rPr>
              <a:t>Get Total visits increased by advertising etc. since this helps in higher conversion</a:t>
            </a:r>
          </a:p>
          <a:p>
            <a:pPr marL="457200" lvl="0" indent="-361950" algn="l" rtl="0">
              <a:spcBef>
                <a:spcPts val="0"/>
              </a:spcBef>
              <a:spcAft>
                <a:spcPts val="0"/>
              </a:spcAft>
              <a:buSzPts val="2100"/>
              <a:buChar char="●"/>
            </a:pPr>
            <a:r>
              <a:rPr lang="en-US" sz="1800" dirty="0">
                <a:solidFill>
                  <a:schemeClr val="tx1"/>
                </a:solidFill>
              </a:rPr>
              <a:t>Improve the Olark Chat service since this is affecting the conversion negatively</a:t>
            </a:r>
          </a:p>
          <a:p>
            <a:pPr marL="457200" lvl="0" indent="-361950" algn="l" rtl="0">
              <a:spcBef>
                <a:spcPts val="0"/>
              </a:spcBef>
              <a:spcAft>
                <a:spcPts val="0"/>
              </a:spcAft>
              <a:buSzPts val="2100"/>
              <a:buChar char="●"/>
            </a:pPr>
            <a:r>
              <a:rPr lang="en-US" sz="1800" kern="0" dirty="0">
                <a:solidFill>
                  <a:schemeClr val="tx1"/>
                </a:solidFill>
                <a:ea typeface="Calibri" panose="020F0502020204030204" pitchFamily="34" charset="0"/>
              </a:rPr>
              <a:t>Concentrate less on customers who opted for “Do not email” option as they are very less likely to be converted to potential leads</a:t>
            </a:r>
            <a:r>
              <a:rPr lang="en-US" sz="1800" kern="0" dirty="0">
                <a:ea typeface="Calibri" panose="020F0502020204030204" pitchFamily="34" charset="0"/>
              </a:rPr>
              <a:t>.</a:t>
            </a:r>
            <a:endParaRPr lang="en-IN" sz="1800" kern="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033022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B4DA2B-5FC6-4B64-9A0F-863575E194F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0433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33A9-4C70-4DAF-B07A-8582BB5F2A4C}"/>
              </a:ext>
            </a:extLst>
          </p:cNvPr>
          <p:cNvSpPr>
            <a:spLocks noGrp="1"/>
          </p:cNvSpPr>
          <p:nvPr>
            <p:ph type="title"/>
          </p:nvPr>
        </p:nvSpPr>
        <p:spPr>
          <a:xfrm>
            <a:off x="1097280" y="259969"/>
            <a:ext cx="10058400" cy="1450757"/>
          </a:xfrm>
        </p:spPr>
        <p:txBody>
          <a:bodyPr>
            <a:normAutofit/>
          </a:bodyPr>
          <a:lstStyle/>
          <a:p>
            <a:r>
              <a:rPr lang="en-US" sz="6000" dirty="0"/>
              <a:t>Problem Statement:</a:t>
            </a:r>
            <a:endParaRPr lang="en-IN" sz="6000" dirty="0"/>
          </a:p>
        </p:txBody>
      </p:sp>
      <p:sp>
        <p:nvSpPr>
          <p:cNvPr id="3" name="Content Placeholder 2">
            <a:extLst>
              <a:ext uri="{FF2B5EF4-FFF2-40B4-BE49-F238E27FC236}">
                <a16:creationId xmlns:a16="http://schemas.microsoft.com/office/drawing/2014/main" id="{F5B79412-CE16-421E-8BA4-32B4068C4B2F}"/>
              </a:ext>
            </a:extLst>
          </p:cNvPr>
          <p:cNvSpPr>
            <a:spLocks noGrp="1"/>
          </p:cNvSpPr>
          <p:nvPr>
            <p:ph idx="1"/>
          </p:nvPr>
        </p:nvSpPr>
        <p:spPr/>
        <p:txBody>
          <a:bodyPr>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gets a lot of leads but its lead conversion rate is very poor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To make this process more efficient, the company wishes to identify the most potential leads, also known as ‘Hot Leads’</a:t>
            </a:r>
          </a:p>
          <a:p>
            <a:pPr marL="457200" lvl="0" indent="-342900" algn="l" rtl="0">
              <a:spcBef>
                <a:spcPts val="0"/>
              </a:spcBef>
              <a:spcAft>
                <a:spcPts val="0"/>
              </a:spcAft>
              <a:buSzPts val="1800"/>
              <a:buChar char="●"/>
            </a:pPr>
            <a:r>
              <a:rPr lang="en-US"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will help them to select the most promising leads, i.e. the leads that are most likely to convert into paying customers.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CEO, in particular, has given a ballpark of the target lead conversion rate to be 80%.</a:t>
            </a:r>
          </a:p>
          <a:p>
            <a:pPr marL="114300" lvl="0" indent="0" algn="l" rtl="0">
              <a:spcBef>
                <a:spcPts val="0"/>
              </a:spcBef>
              <a:spcAft>
                <a:spcPts val="0"/>
              </a:spcAft>
              <a:buSzPts val="1800"/>
              <a:buNone/>
            </a:pPr>
            <a:endParaRPr lang="en-IN" dirty="0"/>
          </a:p>
        </p:txBody>
      </p:sp>
    </p:spTree>
    <p:extLst>
      <p:ext uri="{BB962C8B-B14F-4D97-AF65-F5344CB8AC3E}">
        <p14:creationId xmlns:p14="http://schemas.microsoft.com/office/powerpoint/2010/main" val="241087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7649-8CBC-4872-81A6-2684BAF419CA}"/>
              </a:ext>
            </a:extLst>
          </p:cNvPr>
          <p:cNvSpPr>
            <a:spLocks noGrp="1"/>
          </p:cNvSpPr>
          <p:nvPr>
            <p:ph type="title"/>
          </p:nvPr>
        </p:nvSpPr>
        <p:spPr/>
        <p:txBody>
          <a:bodyPr>
            <a:normAutofit fontScale="90000"/>
          </a:bodyPr>
          <a:lstStyle/>
          <a:p>
            <a:br>
              <a:rPr lang="en-US" dirty="0"/>
            </a:br>
            <a:br>
              <a:rPr lang="en-US" dirty="0"/>
            </a:br>
            <a:br>
              <a:rPr lang="en-US" dirty="0"/>
            </a:br>
            <a:r>
              <a:rPr lang="en-US" dirty="0"/>
              <a:t>Lead-Conversion Process:</a:t>
            </a:r>
            <a:br>
              <a:rPr lang="en-US" dirty="0"/>
            </a:br>
            <a:endParaRPr lang="en-IN" dirty="0"/>
          </a:p>
        </p:txBody>
      </p:sp>
      <p:graphicFrame>
        <p:nvGraphicFramePr>
          <p:cNvPr id="5" name="Content Placeholder 4">
            <a:extLst>
              <a:ext uri="{FF2B5EF4-FFF2-40B4-BE49-F238E27FC236}">
                <a16:creationId xmlns:a16="http://schemas.microsoft.com/office/drawing/2014/main" id="{DCFBA28C-2F78-4527-8720-77BD87EE19EF}"/>
              </a:ext>
            </a:extLst>
          </p:cNvPr>
          <p:cNvGraphicFramePr>
            <a:graphicFrameLocks noGrp="1"/>
          </p:cNvGraphicFramePr>
          <p:nvPr>
            <p:ph idx="1"/>
            <p:extLst>
              <p:ext uri="{D42A27DB-BD31-4B8C-83A1-F6EECF244321}">
                <p14:modId xmlns:p14="http://schemas.microsoft.com/office/powerpoint/2010/main" val="3814841685"/>
              </p:ext>
            </p:extLst>
          </p:nvPr>
        </p:nvGraphicFramePr>
        <p:xfrm>
          <a:off x="1096963" y="2108200"/>
          <a:ext cx="8482044" cy="2810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Bent-Up 5">
            <a:extLst>
              <a:ext uri="{FF2B5EF4-FFF2-40B4-BE49-F238E27FC236}">
                <a16:creationId xmlns:a16="http://schemas.microsoft.com/office/drawing/2014/main" id="{6FF761C5-FCD3-444A-A090-F1DB67A2B201}"/>
              </a:ext>
            </a:extLst>
          </p:cNvPr>
          <p:cNvSpPr/>
          <p:nvPr/>
        </p:nvSpPr>
        <p:spPr>
          <a:xfrm rot="5400000">
            <a:off x="4401509" y="4755632"/>
            <a:ext cx="641229" cy="7300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3">
              <a:tint val="50000"/>
              <a:hueOff val="-76970"/>
              <a:satOff val="-3034"/>
              <a:lumOff val="10754"/>
              <a:alphaOff val="0"/>
            </a:schemeClr>
          </a:fillRef>
          <a:effectRef idx="0">
            <a:schemeClr val="accent3">
              <a:tint val="50000"/>
              <a:hueOff val="-76970"/>
              <a:satOff val="-3034"/>
              <a:lumOff val="10754"/>
              <a:alphaOff val="0"/>
            </a:schemeClr>
          </a:effectRef>
          <a:fontRef idx="minor">
            <a:schemeClr val="lt1">
              <a:hueOff val="0"/>
              <a:satOff val="0"/>
              <a:lumOff val="0"/>
              <a:alphaOff val="0"/>
            </a:schemeClr>
          </a:fontRef>
        </p:style>
      </p:sp>
      <p:sp>
        <p:nvSpPr>
          <p:cNvPr id="8" name="Rectangle: Rounded Corners 7">
            <a:extLst>
              <a:ext uri="{FF2B5EF4-FFF2-40B4-BE49-F238E27FC236}">
                <a16:creationId xmlns:a16="http://schemas.microsoft.com/office/drawing/2014/main" id="{0C30D27B-F6D7-4324-AF13-89913BCAB2F7}"/>
              </a:ext>
            </a:extLst>
          </p:cNvPr>
          <p:cNvSpPr/>
          <p:nvPr/>
        </p:nvSpPr>
        <p:spPr>
          <a:xfrm>
            <a:off x="5060411" y="4754039"/>
            <a:ext cx="1257894" cy="894733"/>
          </a:xfrm>
          <a:prstGeom prst="roundRect">
            <a:avLst>
              <a:gd name="adj" fmla="val 16670"/>
            </a:avLst>
          </a:prstGeom>
        </p:spPr>
        <p:style>
          <a:lnRef idx="2">
            <a:schemeClr val="lt1">
              <a:hueOff val="0"/>
              <a:satOff val="0"/>
              <a:lumOff val="0"/>
              <a:alphaOff val="0"/>
            </a:schemeClr>
          </a:lnRef>
          <a:fillRef idx="1">
            <a:schemeClr val="accent3">
              <a:shade val="80000"/>
              <a:hueOff val="-197230"/>
              <a:satOff val="-2071"/>
              <a:lumOff val="13408"/>
              <a:alphaOff val="0"/>
            </a:schemeClr>
          </a:fillRef>
          <a:effectRef idx="0">
            <a:schemeClr val="accent3">
              <a:shade val="80000"/>
              <a:hueOff val="-197230"/>
              <a:satOff val="-2071"/>
              <a:lumOff val="13408"/>
              <a:alphaOff val="0"/>
            </a:schemeClr>
          </a:effectRef>
          <a:fontRef idx="minor">
            <a:schemeClr val="lt1"/>
          </a:fontRef>
        </p:style>
        <p:txBody>
          <a:bodyPr/>
          <a:lstStyle/>
          <a:p>
            <a:endParaRPr lang="en-US" sz="1000" dirty="0"/>
          </a:p>
          <a:p>
            <a:r>
              <a:rPr lang="en-US" sz="1100" dirty="0" err="1"/>
              <a:t>Telecalling</a:t>
            </a:r>
            <a:r>
              <a:rPr lang="en-US" sz="1100" dirty="0"/>
              <a:t> and emailing activity to all the leads</a:t>
            </a:r>
            <a:endParaRPr lang="en-IN" sz="1100" dirty="0"/>
          </a:p>
        </p:txBody>
      </p:sp>
      <p:sp>
        <p:nvSpPr>
          <p:cNvPr id="12" name="Arrow: Bent-Up 11">
            <a:extLst>
              <a:ext uri="{FF2B5EF4-FFF2-40B4-BE49-F238E27FC236}">
                <a16:creationId xmlns:a16="http://schemas.microsoft.com/office/drawing/2014/main" id="{DF61369A-2A37-42E4-A557-7738183B333B}"/>
              </a:ext>
            </a:extLst>
          </p:cNvPr>
          <p:cNvSpPr/>
          <p:nvPr/>
        </p:nvSpPr>
        <p:spPr>
          <a:xfrm rot="5400000">
            <a:off x="5805865" y="5604378"/>
            <a:ext cx="641229" cy="7300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3">
              <a:tint val="50000"/>
              <a:hueOff val="-76970"/>
              <a:satOff val="-3034"/>
              <a:lumOff val="10754"/>
              <a:alphaOff val="0"/>
            </a:schemeClr>
          </a:fillRef>
          <a:effectRef idx="0">
            <a:schemeClr val="accent3">
              <a:tint val="50000"/>
              <a:hueOff val="-76970"/>
              <a:satOff val="-3034"/>
              <a:lumOff val="10754"/>
              <a:alphaOff val="0"/>
            </a:schemeClr>
          </a:effectRef>
          <a:fontRef idx="minor">
            <a:schemeClr val="lt1">
              <a:hueOff val="0"/>
              <a:satOff val="0"/>
              <a:lumOff val="0"/>
              <a:alphaOff val="0"/>
            </a:schemeClr>
          </a:fontRef>
        </p:style>
      </p:sp>
      <p:grpSp>
        <p:nvGrpSpPr>
          <p:cNvPr id="14" name="Group 13">
            <a:extLst>
              <a:ext uri="{FF2B5EF4-FFF2-40B4-BE49-F238E27FC236}">
                <a16:creationId xmlns:a16="http://schemas.microsoft.com/office/drawing/2014/main" id="{088D2B2F-020A-4CA6-A0B2-30E9D54847C7}"/>
              </a:ext>
            </a:extLst>
          </p:cNvPr>
          <p:cNvGrpSpPr/>
          <p:nvPr/>
        </p:nvGrpSpPr>
        <p:grpSpPr>
          <a:xfrm>
            <a:off x="6491488" y="5467485"/>
            <a:ext cx="1392587" cy="894733"/>
            <a:chOff x="2028249" y="1748928"/>
            <a:chExt cx="1383055" cy="901302"/>
          </a:xfrm>
        </p:grpSpPr>
        <p:sp>
          <p:nvSpPr>
            <p:cNvPr id="15" name="Rectangle: Rounded Corners 14">
              <a:extLst>
                <a:ext uri="{FF2B5EF4-FFF2-40B4-BE49-F238E27FC236}">
                  <a16:creationId xmlns:a16="http://schemas.microsoft.com/office/drawing/2014/main" id="{3FFC6B87-93CD-4E63-A763-7644AF777C0F}"/>
                </a:ext>
              </a:extLst>
            </p:cNvPr>
            <p:cNvSpPr/>
            <p:nvPr/>
          </p:nvSpPr>
          <p:spPr>
            <a:xfrm>
              <a:off x="2028249" y="1748928"/>
              <a:ext cx="1383055" cy="901302"/>
            </a:xfrm>
            <a:prstGeom prst="roundRect">
              <a:avLst>
                <a:gd name="adj" fmla="val 16670"/>
              </a:avLst>
            </a:prstGeom>
          </p:spPr>
          <p:style>
            <a:lnRef idx="2">
              <a:schemeClr val="lt1">
                <a:hueOff val="0"/>
                <a:satOff val="0"/>
                <a:lumOff val="0"/>
                <a:alphaOff val="0"/>
              </a:schemeClr>
            </a:lnRef>
            <a:fillRef idx="1">
              <a:schemeClr val="accent3">
                <a:shade val="80000"/>
                <a:hueOff val="-394459"/>
                <a:satOff val="-4143"/>
                <a:lumOff val="26817"/>
                <a:alphaOff val="0"/>
              </a:schemeClr>
            </a:fillRef>
            <a:effectRef idx="0">
              <a:schemeClr val="accent3">
                <a:shade val="80000"/>
                <a:hueOff val="-394459"/>
                <a:satOff val="-4143"/>
                <a:lumOff val="26817"/>
                <a:alphaOff val="0"/>
              </a:schemeClr>
            </a:effectRef>
            <a:fontRef idx="minor">
              <a:schemeClr val="lt1"/>
            </a:fontRef>
          </p:style>
        </p:sp>
        <p:sp>
          <p:nvSpPr>
            <p:cNvPr id="16" name="Rectangle: Rounded Corners 4">
              <a:extLst>
                <a:ext uri="{FF2B5EF4-FFF2-40B4-BE49-F238E27FC236}">
                  <a16:creationId xmlns:a16="http://schemas.microsoft.com/office/drawing/2014/main" id="{81511C1C-F16D-4E91-AEEA-38A35C210EEC}"/>
                </a:ext>
              </a:extLst>
            </p:cNvPr>
            <p:cNvSpPr txBox="1"/>
            <p:nvPr/>
          </p:nvSpPr>
          <p:spPr>
            <a:xfrm>
              <a:off x="2072254" y="1761592"/>
              <a:ext cx="1295043" cy="8132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
                  <a:schemeClr val="lt1"/>
                </a:buClr>
                <a:buSzPts val="1300"/>
                <a:buFont typeface="Corbel"/>
                <a:buNone/>
              </a:pPr>
              <a:r>
                <a:rPr lang="en-US" sz="1200" dirty="0">
                  <a:latin typeface="Corbel"/>
                  <a:sym typeface="Corbel"/>
                </a:rPr>
                <a:t>30 % leads get converted</a:t>
              </a:r>
              <a:endParaRPr lang="en-US" sz="1200" kern="1200" dirty="0"/>
            </a:p>
          </p:txBody>
        </p:sp>
      </p:grpSp>
      <p:sp>
        <p:nvSpPr>
          <p:cNvPr id="19" name="Arrow: Left 18">
            <a:extLst>
              <a:ext uri="{FF2B5EF4-FFF2-40B4-BE49-F238E27FC236}">
                <a16:creationId xmlns:a16="http://schemas.microsoft.com/office/drawing/2014/main" id="{FE640BCA-F032-485D-991E-C812D7D5C930}"/>
              </a:ext>
            </a:extLst>
          </p:cNvPr>
          <p:cNvSpPr/>
          <p:nvPr/>
        </p:nvSpPr>
        <p:spPr>
          <a:xfrm>
            <a:off x="6853561" y="2467902"/>
            <a:ext cx="3497802" cy="1864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endParaRPr lang="en-US" sz="1400" b="1" dirty="0">
              <a:solidFill>
                <a:schemeClr val="lt1"/>
              </a:solidFill>
              <a:latin typeface="Corbel"/>
              <a:ea typeface="Corbel"/>
              <a:cs typeface="Corbel"/>
              <a:sym typeface="Corbel"/>
            </a:endParaRPr>
          </a:p>
          <a:p>
            <a:pPr marL="0" marR="0" lvl="0" indent="0" algn="ctr" rtl="0">
              <a:spcBef>
                <a:spcPts val="0"/>
              </a:spcBef>
              <a:spcAft>
                <a:spcPts val="0"/>
              </a:spcAft>
              <a:buNone/>
            </a:pPr>
            <a:r>
              <a:rPr lang="en-US" sz="1400" b="1" dirty="0">
                <a:solidFill>
                  <a:schemeClr val="lt1"/>
                </a:solidFill>
                <a:latin typeface="Corbel"/>
                <a:ea typeface="Corbel"/>
                <a:cs typeface="Corbel"/>
                <a:sym typeface="Corbel"/>
              </a:rPr>
              <a:t>Proposed Solution: </a:t>
            </a:r>
            <a:endParaRPr lang="en-US" sz="1400" dirty="0"/>
          </a:p>
          <a:p>
            <a:pPr marL="0" marR="0" lvl="0" indent="0" algn="ctr" rtl="0">
              <a:spcBef>
                <a:spcPts val="0"/>
              </a:spcBef>
              <a:spcAft>
                <a:spcPts val="0"/>
              </a:spcAft>
              <a:buNone/>
            </a:pPr>
            <a:r>
              <a:rPr lang="en-US" sz="1400" dirty="0">
                <a:solidFill>
                  <a:schemeClr val="lt1"/>
                </a:solidFill>
                <a:latin typeface="Corbel"/>
                <a:ea typeface="Corbel"/>
                <a:cs typeface="Corbel"/>
                <a:sym typeface="Corbel"/>
              </a:rPr>
              <a:t>A model to filter leads so that leads to conversion ratio is  80%+</a:t>
            </a:r>
            <a:endParaRPr lang="en-US" sz="1400" dirty="0"/>
          </a:p>
          <a:p>
            <a:pPr algn="ctr"/>
            <a:endParaRPr lang="en-IN" dirty="0"/>
          </a:p>
        </p:txBody>
      </p:sp>
    </p:spTree>
    <p:extLst>
      <p:ext uri="{BB962C8B-B14F-4D97-AF65-F5344CB8AC3E}">
        <p14:creationId xmlns:p14="http://schemas.microsoft.com/office/powerpoint/2010/main" val="61187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705C-ADDB-4A92-AAD9-B87A461E716E}"/>
              </a:ext>
            </a:extLst>
          </p:cNvPr>
          <p:cNvSpPr>
            <a:spLocks noGrp="1"/>
          </p:cNvSpPr>
          <p:nvPr>
            <p:ph type="title"/>
          </p:nvPr>
        </p:nvSpPr>
        <p:spPr/>
        <p:txBody>
          <a:bodyPr/>
          <a:lstStyle/>
          <a:p>
            <a:r>
              <a:rPr lang="en" dirty="0"/>
              <a:t>Proposed Solution</a:t>
            </a:r>
            <a:endParaRPr lang="en-IN" dirty="0"/>
          </a:p>
        </p:txBody>
      </p:sp>
      <p:graphicFrame>
        <p:nvGraphicFramePr>
          <p:cNvPr id="4" name="Content Placeholder 3">
            <a:extLst>
              <a:ext uri="{FF2B5EF4-FFF2-40B4-BE49-F238E27FC236}">
                <a16:creationId xmlns:a16="http://schemas.microsoft.com/office/drawing/2014/main" id="{F7D657A8-51E3-4A57-A94F-CBCD0C8E2556}"/>
              </a:ext>
            </a:extLst>
          </p:cNvPr>
          <p:cNvGraphicFramePr>
            <a:graphicFrameLocks noGrp="1"/>
          </p:cNvGraphicFramePr>
          <p:nvPr>
            <p:ph idx="1"/>
            <p:extLst>
              <p:ext uri="{D42A27DB-BD31-4B8C-83A1-F6EECF244321}">
                <p14:modId xmlns:p14="http://schemas.microsoft.com/office/powerpoint/2010/main" val="1575333051"/>
              </p:ext>
            </p:extLst>
          </p:nvPr>
        </p:nvGraphicFramePr>
        <p:xfrm>
          <a:off x="1198484" y="2010546"/>
          <a:ext cx="9926715" cy="3822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432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D3A8-C39C-4608-BEC6-227811909BE5}"/>
              </a:ext>
            </a:extLst>
          </p:cNvPr>
          <p:cNvSpPr>
            <a:spLocks noGrp="1"/>
          </p:cNvSpPr>
          <p:nvPr>
            <p:ph type="title"/>
          </p:nvPr>
        </p:nvSpPr>
        <p:spPr/>
        <p:txBody>
          <a:bodyPr>
            <a:normAutofit/>
          </a:bodyPr>
          <a:lstStyle/>
          <a:p>
            <a:r>
              <a:rPr lang="en" sz="6600" dirty="0"/>
              <a:t>Solution</a:t>
            </a:r>
            <a:endParaRPr lang="en-IN" sz="6600" dirty="0"/>
          </a:p>
        </p:txBody>
      </p:sp>
      <p:sp>
        <p:nvSpPr>
          <p:cNvPr id="3" name="Content Placeholder 2">
            <a:extLst>
              <a:ext uri="{FF2B5EF4-FFF2-40B4-BE49-F238E27FC236}">
                <a16:creationId xmlns:a16="http://schemas.microsoft.com/office/drawing/2014/main" id="{8D16F55A-BC70-43DA-A493-98D4E25BED47}"/>
              </a:ext>
            </a:extLst>
          </p:cNvPr>
          <p:cNvSpPr>
            <a:spLocks noGrp="1"/>
          </p:cNvSpPr>
          <p:nvPr>
            <p:ph idx="1"/>
          </p:nvPr>
        </p:nvSpPr>
        <p:spPr/>
        <p:txBody>
          <a:bodyPr>
            <a:normAutofit lnSpcReduction="10000"/>
          </a:bodyPr>
          <a:lstStyle/>
          <a:p>
            <a:pPr marL="0" indent="0">
              <a:buNone/>
            </a:pPr>
            <a:r>
              <a:rPr lang="en-IN" sz="3200" dirty="0">
                <a:latin typeface="Bookman Old Style" panose="02050604050505020204" pitchFamily="18" charset="0"/>
              </a:rPr>
              <a:t>Selection of Hot Leads</a:t>
            </a:r>
          </a:p>
          <a:p>
            <a:pPr>
              <a:spcBef>
                <a:spcPts val="0"/>
              </a:spcBef>
              <a:spcAft>
                <a:spcPts val="0"/>
              </a:spcAft>
              <a:buFont typeface="Arial" panose="020B0604020202020204" pitchFamily="34" charset="0"/>
              <a:buChar char="•"/>
            </a:pPr>
            <a:r>
              <a:rPr lang="en-US" sz="2600" dirty="0"/>
              <a:t> For our Problem Solution, the crucial part is to accurately identify hot leads.</a:t>
            </a:r>
          </a:p>
          <a:p>
            <a:pPr>
              <a:spcBef>
                <a:spcPts val="1600"/>
              </a:spcBef>
              <a:spcAft>
                <a:spcPts val="0"/>
              </a:spcAft>
              <a:buFont typeface="Arial" panose="020B0604020202020204" pitchFamily="34" charset="0"/>
              <a:buChar char="•"/>
            </a:pPr>
            <a:r>
              <a:rPr lang="en-US" sz="2600" dirty="0"/>
              <a:t> The more accurate we obtain the hot lead, the more chance we get of higher conversion ratio.</a:t>
            </a:r>
          </a:p>
          <a:p>
            <a:pPr lvl="0" algn="l" rtl="0">
              <a:spcBef>
                <a:spcPts val="1600"/>
              </a:spcBef>
              <a:spcAft>
                <a:spcPts val="1600"/>
              </a:spcAft>
              <a:buFont typeface="Arial" panose="020B0604020202020204" pitchFamily="34" charset="0"/>
              <a:buChar char="•"/>
            </a:pPr>
            <a:r>
              <a:rPr lang="en-US" sz="2600" dirty="0"/>
              <a:t> Since we have a target of 80% conversion rate, we would want to obtain a high accuracy in obtaining hot leads.</a:t>
            </a:r>
          </a:p>
          <a:p>
            <a:endParaRPr lang="en-IN" sz="36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66955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ED1E6-AAF4-48FF-8AF6-81319CF9DF29}"/>
              </a:ext>
            </a:extLst>
          </p:cNvPr>
          <p:cNvSpPr>
            <a:spLocks noGrp="1"/>
          </p:cNvSpPr>
          <p:nvPr>
            <p:ph type="title"/>
          </p:nvPr>
        </p:nvSpPr>
        <p:spPr/>
        <p:txBody>
          <a:bodyPr/>
          <a:lstStyle/>
          <a:p>
            <a:r>
              <a:rPr lang="en-US" dirty="0"/>
              <a:t>IMPLEMENTATION</a:t>
            </a:r>
            <a:endParaRPr lang="en-IN" dirty="0"/>
          </a:p>
        </p:txBody>
      </p:sp>
      <p:pic>
        <p:nvPicPr>
          <p:cNvPr id="6" name="Graphic 5" descr="Gears">
            <a:extLst>
              <a:ext uri="{FF2B5EF4-FFF2-40B4-BE49-F238E27FC236}">
                <a16:creationId xmlns:a16="http://schemas.microsoft.com/office/drawing/2014/main" id="{B5308309-3925-4922-B737-D16A709930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7809" y="2591835"/>
            <a:ext cx="2649098" cy="2649098"/>
          </a:xfrm>
          <a:prstGeom prst="rect">
            <a:avLst/>
          </a:prstGeom>
        </p:spPr>
      </p:pic>
      <p:pic>
        <p:nvPicPr>
          <p:cNvPr id="8" name="Graphic 7" descr="Venn diagram">
            <a:extLst>
              <a:ext uri="{FF2B5EF4-FFF2-40B4-BE49-F238E27FC236}">
                <a16:creationId xmlns:a16="http://schemas.microsoft.com/office/drawing/2014/main" id="{59675E84-FCE1-49A9-872D-E698F9323E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79" y="2687714"/>
            <a:ext cx="2649097" cy="2649097"/>
          </a:xfrm>
          <a:prstGeom prst="rect">
            <a:avLst/>
          </a:prstGeom>
        </p:spPr>
      </p:pic>
      <p:pic>
        <p:nvPicPr>
          <p:cNvPr id="10" name="Graphic 9" descr="Filter">
            <a:extLst>
              <a:ext uri="{FF2B5EF4-FFF2-40B4-BE49-F238E27FC236}">
                <a16:creationId xmlns:a16="http://schemas.microsoft.com/office/drawing/2014/main" id="{66C1D45E-6A92-427E-96D7-089C8134A3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32901" y="2964696"/>
            <a:ext cx="2022779" cy="2022779"/>
          </a:xfrm>
          <a:prstGeom prst="rect">
            <a:avLst/>
          </a:prstGeom>
        </p:spPr>
      </p:pic>
      <p:sp>
        <p:nvSpPr>
          <p:cNvPr id="12" name="TextBox 11">
            <a:extLst>
              <a:ext uri="{FF2B5EF4-FFF2-40B4-BE49-F238E27FC236}">
                <a16:creationId xmlns:a16="http://schemas.microsoft.com/office/drawing/2014/main" id="{20098337-244D-4DD8-B085-455F84DB43DC}"/>
              </a:ext>
            </a:extLst>
          </p:cNvPr>
          <p:cNvSpPr txBox="1"/>
          <p:nvPr/>
        </p:nvSpPr>
        <p:spPr>
          <a:xfrm>
            <a:off x="1633491" y="5432690"/>
            <a:ext cx="1793290" cy="369332"/>
          </a:xfrm>
          <a:prstGeom prst="rect">
            <a:avLst/>
          </a:prstGeom>
          <a:noFill/>
        </p:spPr>
        <p:txBody>
          <a:bodyPr wrap="square" rtlCol="0">
            <a:spAutoFit/>
          </a:bodyPr>
          <a:lstStyle/>
          <a:p>
            <a:r>
              <a:rPr lang="en-US" dirty="0"/>
              <a:t>Lead Clustering</a:t>
            </a:r>
            <a:endParaRPr lang="en-IN" dirty="0"/>
          </a:p>
        </p:txBody>
      </p:sp>
      <p:sp>
        <p:nvSpPr>
          <p:cNvPr id="13" name="TextBox 12">
            <a:extLst>
              <a:ext uri="{FF2B5EF4-FFF2-40B4-BE49-F238E27FC236}">
                <a16:creationId xmlns:a16="http://schemas.microsoft.com/office/drawing/2014/main" id="{6071CC2E-8BA4-445F-9D15-A054883F965D}"/>
              </a:ext>
            </a:extLst>
          </p:cNvPr>
          <p:cNvSpPr txBox="1"/>
          <p:nvPr/>
        </p:nvSpPr>
        <p:spPr>
          <a:xfrm>
            <a:off x="5211193" y="5432691"/>
            <a:ext cx="1873188" cy="646331"/>
          </a:xfrm>
          <a:prstGeom prst="rect">
            <a:avLst/>
          </a:prstGeom>
          <a:noFill/>
        </p:spPr>
        <p:txBody>
          <a:bodyPr wrap="square" rtlCol="0">
            <a:spAutoFit/>
          </a:bodyPr>
          <a:lstStyle/>
          <a:p>
            <a:r>
              <a:rPr lang="en-US" dirty="0"/>
              <a:t>Analysis and Modelling</a:t>
            </a:r>
            <a:endParaRPr lang="en-IN" dirty="0"/>
          </a:p>
        </p:txBody>
      </p:sp>
      <p:sp>
        <p:nvSpPr>
          <p:cNvPr id="14" name="TextBox 13">
            <a:extLst>
              <a:ext uri="{FF2B5EF4-FFF2-40B4-BE49-F238E27FC236}">
                <a16:creationId xmlns:a16="http://schemas.microsoft.com/office/drawing/2014/main" id="{C9555271-3ADE-4BAA-AEDB-10D668B1F313}"/>
              </a:ext>
            </a:extLst>
          </p:cNvPr>
          <p:cNvSpPr txBox="1"/>
          <p:nvPr/>
        </p:nvSpPr>
        <p:spPr>
          <a:xfrm>
            <a:off x="9401452" y="5432690"/>
            <a:ext cx="1793290" cy="369332"/>
          </a:xfrm>
          <a:prstGeom prst="rect">
            <a:avLst/>
          </a:prstGeom>
          <a:noFill/>
        </p:spPr>
        <p:txBody>
          <a:bodyPr wrap="square" rtlCol="0">
            <a:spAutoFit/>
          </a:bodyPr>
          <a:lstStyle/>
          <a:p>
            <a:r>
              <a:rPr lang="en-US" dirty="0"/>
              <a:t>Final Leads</a:t>
            </a:r>
            <a:endParaRPr lang="en-IN" dirty="0"/>
          </a:p>
        </p:txBody>
      </p:sp>
    </p:spTree>
    <p:extLst>
      <p:ext uri="{BB962C8B-B14F-4D97-AF65-F5344CB8AC3E}">
        <p14:creationId xmlns:p14="http://schemas.microsoft.com/office/powerpoint/2010/main" val="25896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D61DF4D-EEC8-44D5-B1D1-5A8226A43843}"/>
              </a:ext>
            </a:extLst>
          </p:cNvPr>
          <p:cNvGraphicFramePr/>
          <p:nvPr>
            <p:extLst>
              <p:ext uri="{D42A27DB-BD31-4B8C-83A1-F6EECF244321}">
                <p14:modId xmlns:p14="http://schemas.microsoft.com/office/powerpoint/2010/main" val="2239374027"/>
              </p:ext>
            </p:extLst>
          </p:nvPr>
        </p:nvGraphicFramePr>
        <p:xfrm>
          <a:off x="446104" y="1083077"/>
          <a:ext cx="11387829" cy="3124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Down 5">
            <a:extLst>
              <a:ext uri="{FF2B5EF4-FFF2-40B4-BE49-F238E27FC236}">
                <a16:creationId xmlns:a16="http://schemas.microsoft.com/office/drawing/2014/main" id="{25FAF2CD-5683-47E9-960D-867A09CB11B5}"/>
              </a:ext>
            </a:extLst>
          </p:cNvPr>
          <p:cNvSpPr/>
          <p:nvPr/>
        </p:nvSpPr>
        <p:spPr>
          <a:xfrm>
            <a:off x="1120065" y="3222593"/>
            <a:ext cx="142043" cy="14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Up 6">
            <a:extLst>
              <a:ext uri="{FF2B5EF4-FFF2-40B4-BE49-F238E27FC236}">
                <a16:creationId xmlns:a16="http://schemas.microsoft.com/office/drawing/2014/main" id="{BD5C62BF-E544-4850-B78A-CDC3F8A4B36B}"/>
              </a:ext>
            </a:extLst>
          </p:cNvPr>
          <p:cNvSpPr/>
          <p:nvPr/>
        </p:nvSpPr>
        <p:spPr>
          <a:xfrm>
            <a:off x="3205580" y="1463307"/>
            <a:ext cx="115410"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CBE8EDA5-00F9-4F5C-8A2D-53F30E4EBE42}"/>
              </a:ext>
            </a:extLst>
          </p:cNvPr>
          <p:cNvSpPr/>
          <p:nvPr/>
        </p:nvSpPr>
        <p:spPr>
          <a:xfrm>
            <a:off x="5699464" y="3187518"/>
            <a:ext cx="142043" cy="14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Up 8">
            <a:extLst>
              <a:ext uri="{FF2B5EF4-FFF2-40B4-BE49-F238E27FC236}">
                <a16:creationId xmlns:a16="http://schemas.microsoft.com/office/drawing/2014/main" id="{EA1BA8EA-49B8-41BA-9631-C9870D1900C8}"/>
              </a:ext>
            </a:extLst>
          </p:cNvPr>
          <p:cNvSpPr/>
          <p:nvPr/>
        </p:nvSpPr>
        <p:spPr>
          <a:xfrm>
            <a:off x="8080159" y="1491449"/>
            <a:ext cx="115410"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7001626-EB8C-4B34-8FB1-946910F4BD8B}"/>
              </a:ext>
            </a:extLst>
          </p:cNvPr>
          <p:cNvSpPr/>
          <p:nvPr/>
        </p:nvSpPr>
        <p:spPr>
          <a:xfrm>
            <a:off x="10787849" y="3222593"/>
            <a:ext cx="142043" cy="14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FB310C3-FDA1-4970-9E00-F1CE36D75BFC}"/>
              </a:ext>
            </a:extLst>
          </p:cNvPr>
          <p:cNvSpPr txBox="1"/>
          <p:nvPr/>
        </p:nvSpPr>
        <p:spPr>
          <a:xfrm>
            <a:off x="2361461" y="251210"/>
            <a:ext cx="1679360" cy="1384995"/>
          </a:xfrm>
          <a:prstGeom prst="rect">
            <a:avLst/>
          </a:prstGeom>
          <a:noFill/>
        </p:spPr>
        <p:txBody>
          <a:bodyPr wrap="square" rtlCol="0">
            <a:spAutoFit/>
          </a:bodyPr>
          <a:lstStyle/>
          <a:p>
            <a:pPr marL="0" lvl="0" indent="0" algn="l" rtl="0">
              <a:spcBef>
                <a:spcPts val="0"/>
              </a:spcBef>
              <a:spcAft>
                <a:spcPts val="1600"/>
              </a:spcAft>
              <a:buNone/>
            </a:pPr>
            <a:r>
              <a:rPr lang="en-US" sz="1400" dirty="0">
                <a:cs typeface="Calibri" panose="020F0502020204030204" pitchFamily="34" charset="0"/>
              </a:rPr>
              <a:t>Duplicate</a:t>
            </a:r>
            <a:r>
              <a:rPr lang="en-US" sz="1400" dirty="0"/>
              <a:t> removal, null value treatment, unnecessary column elimination, etc</a:t>
            </a:r>
            <a:r>
              <a:rPr lang="en-US" sz="1400" b="1" dirty="0"/>
              <a:t>.</a:t>
            </a:r>
          </a:p>
        </p:txBody>
      </p:sp>
      <p:sp>
        <p:nvSpPr>
          <p:cNvPr id="13" name="TextBox 12">
            <a:extLst>
              <a:ext uri="{FF2B5EF4-FFF2-40B4-BE49-F238E27FC236}">
                <a16:creationId xmlns:a16="http://schemas.microsoft.com/office/drawing/2014/main" id="{F8DA108B-6FF8-4427-B46F-D5E3859D9157}"/>
              </a:ext>
            </a:extLst>
          </p:cNvPr>
          <p:cNvSpPr txBox="1"/>
          <p:nvPr/>
        </p:nvSpPr>
        <p:spPr>
          <a:xfrm>
            <a:off x="446104" y="4821444"/>
            <a:ext cx="1462596" cy="1651734"/>
          </a:xfrm>
          <a:prstGeom prst="rect">
            <a:avLst/>
          </a:prstGeom>
          <a:noFill/>
        </p:spPr>
        <p:txBody>
          <a:bodyPr wrap="square">
            <a:spAutoFit/>
          </a:bodyPr>
          <a:lstStyle/>
          <a:p>
            <a:pPr>
              <a:spcAft>
                <a:spcPts val="1600"/>
              </a:spcAft>
            </a:pPr>
            <a:r>
              <a:rPr lang="en-US" sz="1400" dirty="0"/>
              <a:t>Loading &amp; Observing the past data provided by the Company</a:t>
            </a:r>
          </a:p>
          <a:p>
            <a:pPr marL="0" lvl="0" indent="0" algn="l" rtl="0">
              <a:spcBef>
                <a:spcPts val="0"/>
              </a:spcBef>
              <a:spcAft>
                <a:spcPts val="1600"/>
              </a:spcAft>
              <a:buNone/>
            </a:pPr>
            <a:endParaRPr lang="en-US" sz="1800" dirty="0"/>
          </a:p>
        </p:txBody>
      </p:sp>
      <p:sp>
        <p:nvSpPr>
          <p:cNvPr id="17" name="TextBox 16">
            <a:extLst>
              <a:ext uri="{FF2B5EF4-FFF2-40B4-BE49-F238E27FC236}">
                <a16:creationId xmlns:a16="http://schemas.microsoft.com/office/drawing/2014/main" id="{C06DF832-FED3-40BA-9466-FE75E35292BB}"/>
              </a:ext>
            </a:extLst>
          </p:cNvPr>
          <p:cNvSpPr txBox="1"/>
          <p:nvPr/>
        </p:nvSpPr>
        <p:spPr>
          <a:xfrm>
            <a:off x="4611949" y="4821444"/>
            <a:ext cx="1908699" cy="1169551"/>
          </a:xfrm>
          <a:prstGeom prst="rect">
            <a:avLst/>
          </a:prstGeom>
          <a:noFill/>
        </p:spPr>
        <p:txBody>
          <a:bodyPr wrap="square">
            <a:spAutoFit/>
          </a:bodyPr>
          <a:lstStyle/>
          <a:p>
            <a:pPr marL="0" lvl="0" indent="0" algn="l" rtl="0">
              <a:spcBef>
                <a:spcPts val="0"/>
              </a:spcBef>
              <a:spcAft>
                <a:spcPts val="1600"/>
              </a:spcAft>
              <a:buNone/>
            </a:pPr>
            <a:r>
              <a:rPr lang="en-US" sz="1400" dirty="0"/>
              <a:t>Performing exploratory data analysis to understand the correlation between features</a:t>
            </a:r>
          </a:p>
        </p:txBody>
      </p:sp>
      <p:sp>
        <p:nvSpPr>
          <p:cNvPr id="19" name="TextBox 18">
            <a:extLst>
              <a:ext uri="{FF2B5EF4-FFF2-40B4-BE49-F238E27FC236}">
                <a16:creationId xmlns:a16="http://schemas.microsoft.com/office/drawing/2014/main" id="{6276DD15-EA23-4917-ACA7-96D0C107394C}"/>
              </a:ext>
            </a:extLst>
          </p:cNvPr>
          <p:cNvSpPr txBox="1"/>
          <p:nvPr/>
        </p:nvSpPr>
        <p:spPr>
          <a:xfrm>
            <a:off x="7305583" y="896377"/>
            <a:ext cx="2163562" cy="1005403"/>
          </a:xfrm>
          <a:prstGeom prst="rect">
            <a:avLst/>
          </a:prstGeom>
          <a:noFill/>
        </p:spPr>
        <p:txBody>
          <a:bodyPr wrap="square">
            <a:spAutoFit/>
          </a:bodyPr>
          <a:lstStyle/>
          <a:p>
            <a:pPr>
              <a:spcAft>
                <a:spcPts val="1600"/>
              </a:spcAft>
            </a:pPr>
            <a:r>
              <a:rPr lang="en-IN" sz="1400" dirty="0"/>
              <a:t>Outlier Treatment, Feature-Standardization</a:t>
            </a:r>
          </a:p>
          <a:p>
            <a:pPr marL="0" lvl="0" indent="0" algn="l" rtl="0">
              <a:spcBef>
                <a:spcPts val="0"/>
              </a:spcBef>
              <a:spcAft>
                <a:spcPts val="1600"/>
              </a:spcAft>
              <a:buNone/>
            </a:pPr>
            <a:endParaRPr lang="en-US" sz="1800" dirty="0"/>
          </a:p>
        </p:txBody>
      </p:sp>
      <p:sp>
        <p:nvSpPr>
          <p:cNvPr id="21" name="TextBox 20">
            <a:extLst>
              <a:ext uri="{FF2B5EF4-FFF2-40B4-BE49-F238E27FC236}">
                <a16:creationId xmlns:a16="http://schemas.microsoft.com/office/drawing/2014/main" id="{218B4021-3986-4108-88C4-CA433821A795}"/>
              </a:ext>
            </a:extLst>
          </p:cNvPr>
          <p:cNvSpPr txBox="1"/>
          <p:nvPr/>
        </p:nvSpPr>
        <p:spPr>
          <a:xfrm>
            <a:off x="10150136" y="4821444"/>
            <a:ext cx="2041864" cy="1159292"/>
          </a:xfrm>
          <a:prstGeom prst="rect">
            <a:avLst/>
          </a:prstGeom>
          <a:noFill/>
        </p:spPr>
        <p:txBody>
          <a:bodyPr wrap="square">
            <a:spAutoFit/>
          </a:bodyPr>
          <a:lstStyle/>
          <a:p>
            <a:pPr>
              <a:spcAft>
                <a:spcPts val="1600"/>
              </a:spcAft>
            </a:pPr>
            <a:r>
              <a:rPr lang="en-US" sz="1400" dirty="0"/>
              <a:t>Performing pre-requisites for RFE and Logistic Regression</a:t>
            </a:r>
          </a:p>
          <a:p>
            <a:pPr marL="0" lvl="0" indent="0" algn="l" rtl="0">
              <a:spcBef>
                <a:spcPts val="0"/>
              </a:spcBef>
              <a:spcAft>
                <a:spcPts val="1600"/>
              </a:spcAft>
              <a:buNone/>
            </a:pPr>
            <a:endParaRPr lang="en-US" sz="1400" dirty="0"/>
          </a:p>
        </p:txBody>
      </p:sp>
    </p:spTree>
    <p:extLst>
      <p:ext uri="{BB962C8B-B14F-4D97-AF65-F5344CB8AC3E}">
        <p14:creationId xmlns:p14="http://schemas.microsoft.com/office/powerpoint/2010/main" val="132439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CAF561A-667F-402B-BF1F-4EF0D57AA193}"/>
              </a:ext>
            </a:extLst>
          </p:cNvPr>
          <p:cNvGraphicFramePr/>
          <p:nvPr>
            <p:extLst>
              <p:ext uri="{D42A27DB-BD31-4B8C-83A1-F6EECF244321}">
                <p14:modId xmlns:p14="http://schemas.microsoft.com/office/powerpoint/2010/main" val="597978441"/>
              </p:ext>
            </p:extLst>
          </p:nvPr>
        </p:nvGraphicFramePr>
        <p:xfrm>
          <a:off x="381741" y="1757778"/>
          <a:ext cx="11425560" cy="2982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Arrow: Down 10">
            <a:extLst>
              <a:ext uri="{FF2B5EF4-FFF2-40B4-BE49-F238E27FC236}">
                <a16:creationId xmlns:a16="http://schemas.microsoft.com/office/drawing/2014/main" id="{39C17F72-7049-4E07-9282-D1AA15384A20}"/>
              </a:ext>
            </a:extLst>
          </p:cNvPr>
          <p:cNvSpPr/>
          <p:nvPr/>
        </p:nvSpPr>
        <p:spPr>
          <a:xfrm>
            <a:off x="3907653" y="3746376"/>
            <a:ext cx="142043" cy="14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96B1421C-15D3-4103-A6F1-619AD112CDCD}"/>
              </a:ext>
            </a:extLst>
          </p:cNvPr>
          <p:cNvSpPr/>
          <p:nvPr/>
        </p:nvSpPr>
        <p:spPr>
          <a:xfrm flipH="1">
            <a:off x="8577308" y="3746376"/>
            <a:ext cx="142043" cy="1482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Up 12">
            <a:extLst>
              <a:ext uri="{FF2B5EF4-FFF2-40B4-BE49-F238E27FC236}">
                <a16:creationId xmlns:a16="http://schemas.microsoft.com/office/drawing/2014/main" id="{E9ECB157-3153-4D8E-B78D-376AA12BF0E1}"/>
              </a:ext>
            </a:extLst>
          </p:cNvPr>
          <p:cNvSpPr/>
          <p:nvPr/>
        </p:nvSpPr>
        <p:spPr>
          <a:xfrm>
            <a:off x="1634233" y="1960457"/>
            <a:ext cx="115410"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 13">
            <a:extLst>
              <a:ext uri="{FF2B5EF4-FFF2-40B4-BE49-F238E27FC236}">
                <a16:creationId xmlns:a16="http://schemas.microsoft.com/office/drawing/2014/main" id="{709DB539-A967-47DF-8AEA-73D6BAF04BAA}"/>
              </a:ext>
            </a:extLst>
          </p:cNvPr>
          <p:cNvSpPr/>
          <p:nvPr/>
        </p:nvSpPr>
        <p:spPr>
          <a:xfrm>
            <a:off x="6268376" y="1960457"/>
            <a:ext cx="115410"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Up 14">
            <a:extLst>
              <a:ext uri="{FF2B5EF4-FFF2-40B4-BE49-F238E27FC236}">
                <a16:creationId xmlns:a16="http://schemas.microsoft.com/office/drawing/2014/main" id="{7BC3FBB7-0360-46E0-B2C5-083A4B46A9F5}"/>
              </a:ext>
            </a:extLst>
          </p:cNvPr>
          <p:cNvSpPr/>
          <p:nvPr/>
        </p:nvSpPr>
        <p:spPr>
          <a:xfrm>
            <a:off x="10500062" y="1950071"/>
            <a:ext cx="115410" cy="8078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2D08C32-1B10-4AC5-829B-529252EA1689}"/>
              </a:ext>
            </a:extLst>
          </p:cNvPr>
          <p:cNvSpPr txBox="1"/>
          <p:nvPr/>
        </p:nvSpPr>
        <p:spPr>
          <a:xfrm>
            <a:off x="918098" y="1044866"/>
            <a:ext cx="2703991" cy="646331"/>
          </a:xfrm>
          <a:prstGeom prst="rect">
            <a:avLst/>
          </a:prstGeom>
          <a:noFill/>
        </p:spPr>
        <p:txBody>
          <a:bodyPr wrap="square">
            <a:spAutoFit/>
          </a:bodyPr>
          <a:lstStyle/>
          <a:p>
            <a:pPr marL="0" lvl="0" indent="0" algn="l" rtl="0">
              <a:spcBef>
                <a:spcPts val="0"/>
              </a:spcBef>
              <a:spcAft>
                <a:spcPts val="1600"/>
              </a:spcAft>
              <a:buNone/>
            </a:pPr>
            <a:r>
              <a:rPr lang="en-US" sz="1800" dirty="0"/>
              <a:t>Selection of top 15 features using RFE</a:t>
            </a:r>
          </a:p>
        </p:txBody>
      </p:sp>
      <p:sp>
        <p:nvSpPr>
          <p:cNvPr id="19" name="TextBox 18">
            <a:extLst>
              <a:ext uri="{FF2B5EF4-FFF2-40B4-BE49-F238E27FC236}">
                <a16:creationId xmlns:a16="http://schemas.microsoft.com/office/drawing/2014/main" id="{DA463B3A-A29C-4B8A-A837-556A800DA671}"/>
              </a:ext>
            </a:extLst>
          </p:cNvPr>
          <p:cNvSpPr txBox="1"/>
          <p:nvPr/>
        </p:nvSpPr>
        <p:spPr>
          <a:xfrm>
            <a:off x="3098307" y="5293309"/>
            <a:ext cx="2343706" cy="923330"/>
          </a:xfrm>
          <a:prstGeom prst="rect">
            <a:avLst/>
          </a:prstGeom>
          <a:noFill/>
        </p:spPr>
        <p:txBody>
          <a:bodyPr wrap="square">
            <a:spAutoFit/>
          </a:bodyPr>
          <a:lstStyle/>
          <a:p>
            <a:pPr marL="0" lvl="0" indent="0" algn="l" rtl="0">
              <a:spcBef>
                <a:spcPts val="0"/>
              </a:spcBef>
              <a:spcAft>
                <a:spcPts val="1600"/>
              </a:spcAft>
              <a:buNone/>
            </a:pPr>
            <a:r>
              <a:rPr lang="en-US" sz="1800" dirty="0"/>
              <a:t>Model building using RFE for selected columns</a:t>
            </a:r>
          </a:p>
        </p:txBody>
      </p:sp>
      <p:sp>
        <p:nvSpPr>
          <p:cNvPr id="21" name="TextBox 20">
            <a:extLst>
              <a:ext uri="{FF2B5EF4-FFF2-40B4-BE49-F238E27FC236}">
                <a16:creationId xmlns:a16="http://schemas.microsoft.com/office/drawing/2014/main" id="{84640413-040F-4559-AEA6-EC707F9DE065}"/>
              </a:ext>
            </a:extLst>
          </p:cNvPr>
          <p:cNvSpPr txBox="1"/>
          <p:nvPr/>
        </p:nvSpPr>
        <p:spPr>
          <a:xfrm>
            <a:off x="5220811" y="1149019"/>
            <a:ext cx="2325949" cy="646331"/>
          </a:xfrm>
          <a:prstGeom prst="rect">
            <a:avLst/>
          </a:prstGeom>
          <a:noFill/>
        </p:spPr>
        <p:txBody>
          <a:bodyPr wrap="square">
            <a:spAutoFit/>
          </a:bodyPr>
          <a:lstStyle/>
          <a:p>
            <a:pPr marL="0" lvl="0" indent="0" algn="l" rtl="0">
              <a:spcBef>
                <a:spcPts val="0"/>
              </a:spcBef>
              <a:spcAft>
                <a:spcPts val="1600"/>
              </a:spcAft>
              <a:buNone/>
            </a:pPr>
            <a:r>
              <a:rPr lang="en-US" sz="1800" dirty="0"/>
              <a:t>Reduction of columns and Model re-building</a:t>
            </a:r>
          </a:p>
        </p:txBody>
      </p:sp>
      <p:sp>
        <p:nvSpPr>
          <p:cNvPr id="23" name="TextBox 22">
            <a:extLst>
              <a:ext uri="{FF2B5EF4-FFF2-40B4-BE49-F238E27FC236}">
                <a16:creationId xmlns:a16="http://schemas.microsoft.com/office/drawing/2014/main" id="{81910740-1794-43B2-B066-0E50AFDE9ECE}"/>
              </a:ext>
            </a:extLst>
          </p:cNvPr>
          <p:cNvSpPr txBox="1"/>
          <p:nvPr/>
        </p:nvSpPr>
        <p:spPr>
          <a:xfrm>
            <a:off x="7288567" y="5339648"/>
            <a:ext cx="2237173" cy="923330"/>
          </a:xfrm>
          <a:prstGeom prst="rect">
            <a:avLst/>
          </a:prstGeom>
          <a:noFill/>
        </p:spPr>
        <p:txBody>
          <a:bodyPr wrap="square">
            <a:spAutoFit/>
          </a:bodyPr>
          <a:lstStyle/>
          <a:p>
            <a:pPr marL="0" lvl="0" indent="0" algn="l" rtl="0">
              <a:spcBef>
                <a:spcPts val="0"/>
              </a:spcBef>
              <a:spcAft>
                <a:spcPts val="1600"/>
              </a:spcAft>
              <a:buNone/>
            </a:pPr>
            <a:r>
              <a:rPr lang="en-US" sz="1800" dirty="0"/>
              <a:t>Final Model Analysis and performance on Test Data</a:t>
            </a:r>
          </a:p>
        </p:txBody>
      </p:sp>
      <p:sp>
        <p:nvSpPr>
          <p:cNvPr id="25" name="TextBox 24">
            <a:extLst>
              <a:ext uri="{FF2B5EF4-FFF2-40B4-BE49-F238E27FC236}">
                <a16:creationId xmlns:a16="http://schemas.microsoft.com/office/drawing/2014/main" id="{057A97BE-091C-4E83-BDB6-103DCBCC074D}"/>
              </a:ext>
            </a:extLst>
          </p:cNvPr>
          <p:cNvSpPr txBox="1"/>
          <p:nvPr/>
        </p:nvSpPr>
        <p:spPr>
          <a:xfrm>
            <a:off x="9092848" y="834448"/>
            <a:ext cx="2325949" cy="923330"/>
          </a:xfrm>
          <a:prstGeom prst="rect">
            <a:avLst/>
          </a:prstGeom>
          <a:noFill/>
        </p:spPr>
        <p:txBody>
          <a:bodyPr wrap="square">
            <a:spAutoFit/>
          </a:bodyPr>
          <a:lstStyle/>
          <a:p>
            <a:pPr marL="0" lvl="0" indent="0" algn="l" rtl="0">
              <a:spcBef>
                <a:spcPts val="0"/>
              </a:spcBef>
              <a:spcAft>
                <a:spcPts val="1600"/>
              </a:spcAft>
              <a:buNone/>
            </a:pPr>
            <a:r>
              <a:rPr lang="en-US" sz="1800" dirty="0"/>
              <a:t>Verifying our Final Model Accuracy </a:t>
            </a:r>
            <a:r>
              <a:rPr lang="en-US" dirty="0"/>
              <a:t>with our Training model</a:t>
            </a:r>
            <a:endParaRPr lang="en-US" sz="1800" dirty="0"/>
          </a:p>
        </p:txBody>
      </p:sp>
    </p:spTree>
    <p:extLst>
      <p:ext uri="{BB962C8B-B14F-4D97-AF65-F5344CB8AC3E}">
        <p14:creationId xmlns:p14="http://schemas.microsoft.com/office/powerpoint/2010/main" val="108799413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177</TotalTime>
  <Words>1068</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Bookman Old Style</vt:lpstr>
      <vt:lpstr>Calibri</vt:lpstr>
      <vt:lpstr>Corbel</vt:lpstr>
      <vt:lpstr>Franklin Gothic Book</vt:lpstr>
      <vt:lpstr>Helvetica</vt:lpstr>
      <vt:lpstr>Helvetica Neue</vt:lpstr>
      <vt:lpstr>inherit</vt:lpstr>
      <vt:lpstr>Verdana</vt:lpstr>
      <vt:lpstr>Wingdings</vt:lpstr>
      <vt:lpstr>1_RetrospectVTI</vt:lpstr>
      <vt:lpstr>X Education - Lead Scoring Case Study: </vt:lpstr>
      <vt:lpstr>Background :  </vt:lpstr>
      <vt:lpstr>Problem Statement:</vt:lpstr>
      <vt:lpstr>   Lead-Conversion Process: </vt:lpstr>
      <vt:lpstr>Proposed Solution</vt:lpstr>
      <vt:lpstr>Solution</vt:lpstr>
      <vt:lpstr>IMPLEMENTATION</vt:lpstr>
      <vt:lpstr>PowerPoint Presentation</vt:lpstr>
      <vt:lpstr>PowerPoint Presentation</vt:lpstr>
      <vt:lpstr>Features of Final Model:</vt:lpstr>
      <vt:lpstr>PLOTS(Visualizations)</vt:lpstr>
      <vt:lpstr>PowerPoint Presentation</vt:lpstr>
      <vt:lpstr>PowerPoint Presentation</vt:lpstr>
      <vt:lpstr>PowerPoint Presentation</vt:lpstr>
      <vt:lpstr>INFERENCE/CONCLUSION</vt:lpstr>
      <vt:lpstr>Model Analysis</vt:lpstr>
      <vt:lpstr>Inferences from Model</vt:lpstr>
      <vt:lpstr>Inferences from Model</vt:lpstr>
      <vt:lpstr>Conclusion</vt:lpstr>
      <vt:lpstr>Business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Aikantika Acharya</dc:creator>
  <cp:lastModifiedBy>Saydain shaikh</cp:lastModifiedBy>
  <cp:revision>3</cp:revision>
  <dcterms:created xsi:type="dcterms:W3CDTF">2021-12-08T09:54:06Z</dcterms:created>
  <dcterms:modified xsi:type="dcterms:W3CDTF">2021-12-08T12:55:14Z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