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32"/>
  </p:notesMasterIdLst>
  <p:sldIdLst>
    <p:sldId id="256" r:id="rId2"/>
    <p:sldId id="286" r:id="rId3"/>
    <p:sldId id="257" r:id="rId4"/>
    <p:sldId id="262" r:id="rId5"/>
    <p:sldId id="307" r:id="rId6"/>
    <p:sldId id="306" r:id="rId7"/>
    <p:sldId id="309" r:id="rId8"/>
    <p:sldId id="32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24" r:id="rId21"/>
    <p:sldId id="310" r:id="rId22"/>
    <p:sldId id="311" r:id="rId23"/>
    <p:sldId id="325" r:id="rId24"/>
    <p:sldId id="313" r:id="rId25"/>
    <p:sldId id="326" r:id="rId26"/>
    <p:sldId id="314" r:id="rId27"/>
    <p:sldId id="315" r:id="rId28"/>
    <p:sldId id="327" r:id="rId29"/>
    <p:sldId id="329" r:id="rId30"/>
    <p:sldId id="32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kumar Bhat" initials="VB" lastIdx="0" clrIdx="0">
    <p:extLst>
      <p:ext uri="{19B8F6BF-5375-455C-9EA6-DF929625EA0E}">
        <p15:presenceInfo xmlns:p15="http://schemas.microsoft.com/office/powerpoint/2012/main" userId="S-1-5-21-484763869-963894560-842925246-272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3BFA-8D0C-4EAF-8D6E-4A60647997EE}" type="datetimeFigureOut">
              <a:rPr lang="zh-CN" altLang="en-US" smtClean="0"/>
              <a:pPr/>
              <a:t>2018/4/4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0E52-0F9A-452F-8B77-E046E2820B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Use * when mentioning address in break</a:t>
            </a:r>
          </a:p>
          <a:p>
            <a:r>
              <a:rPr lang="en-IN" dirty="0" smtClean="0"/>
              <a:t>Delete – delete all breakpoints</a:t>
            </a:r>
          </a:p>
          <a:p>
            <a:r>
              <a:rPr lang="en-IN" dirty="0" smtClean="0"/>
              <a:t>Delete 1 – delete breakpoint 1</a:t>
            </a:r>
          </a:p>
          <a:p>
            <a:r>
              <a:rPr lang="en-IN" dirty="0" err="1" smtClean="0"/>
              <a:t>Disas</a:t>
            </a:r>
            <a:r>
              <a:rPr lang="en-IN" dirty="0" smtClean="0"/>
              <a:t> address (no * required).</a:t>
            </a:r>
          </a:p>
          <a:p>
            <a:r>
              <a:rPr lang="en-IN" dirty="0" err="1" smtClean="0"/>
              <a:t>Stepi</a:t>
            </a:r>
            <a:r>
              <a:rPr lang="en-IN" baseline="0" dirty="0" smtClean="0"/>
              <a:t> 4 – Execute 4 instructions at a time.</a:t>
            </a:r>
          </a:p>
          <a:p>
            <a:r>
              <a:rPr lang="en-IN" baseline="0" dirty="0" smtClean="0"/>
              <a:t>Step – Execute 1 C line at a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A002B-5FCC-4312-925C-FF9203F691BB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1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4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BAED-4906-4B99-A878-9B8D2741E568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1873-89A0-48CC-A49D-E0128D821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sapp.cs.cmu.edu/2e/docs/gdbnotes-x86-64.pdf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lab2-</a:t>
            </a:r>
            <a:r>
              <a:rPr lang="en-US" altLang="zh-CN" dirty="0"/>
              <a:t>Defusing a Binary Bomb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400" smtClean="0"/>
              <a:t>S</a:t>
            </a:r>
            <a:r>
              <a:rPr lang="en-US" altLang="zh-CN" sz="4400" smtClean="0"/>
              <a:t>pring</a:t>
            </a:r>
            <a:r>
              <a:rPr lang="en-US" sz="4400" smtClean="0"/>
              <a:t> </a:t>
            </a:r>
            <a:r>
              <a:rPr lang="en-US" sz="4400" smtClean="0"/>
              <a:t>201</a:t>
            </a:r>
            <a:r>
              <a:rPr lang="en-US" altLang="zh-CN" sz="4400" dirty="0"/>
              <a:t>8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00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Operands)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12" name="Table 2"/>
          <p:cNvGraphicFramePr/>
          <p:nvPr>
            <p:extLst>
              <p:ext uri="{D42A27DB-BD31-4B8C-83A1-F6EECF244321}">
                <p14:modId xmlns:p14="http://schemas.microsoft.com/office/powerpoint/2010/main" val="949350157"/>
              </p:ext>
            </p:extLst>
          </p:nvPr>
        </p:nvGraphicFramePr>
        <p:xfrm>
          <a:off x="644236" y="1448821"/>
          <a:ext cx="9621982" cy="469277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1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Type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Syntax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Example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Notes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37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 dirty="0"/>
                        <a:t>Constants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Start with $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/>
                        <a:t>$-42</a:t>
                      </a:r>
                      <a:endParaRPr sz="240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/>
                        <a:t>$0x15213b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Don’t mix up decimal and hex</a:t>
                      </a:r>
                      <a:endParaRPr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87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/>
                        <a:t>Registers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Start with %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 dirty="0"/>
                        <a:t>%</a:t>
                      </a:r>
                      <a:r>
                        <a:rPr lang="en-US" sz="2400" strike="noStrike" dirty="0" err="1"/>
                        <a:t>esi</a:t>
                      </a:r>
                      <a:endParaRPr sz="24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 dirty="0"/>
                        <a:t>%</a:t>
                      </a:r>
                      <a:r>
                        <a:rPr lang="en-US" sz="2400" strike="noStrike" dirty="0" err="1"/>
                        <a:t>rax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Can store values or addresses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7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/>
                        <a:t>Memory Locations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Parentheses around a register or an addressing mode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(%</a:t>
                      </a:r>
                      <a:r>
                        <a:rPr lang="en-US" sz="1900" strike="noStrike" dirty="0" err="1"/>
                        <a:t>rbx</a:t>
                      </a:r>
                      <a:r>
                        <a:rPr lang="en-US" sz="1900" strike="noStrike" dirty="0"/>
                        <a:t>)</a:t>
                      </a:r>
                      <a:endParaRPr sz="24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0x1c(%</a:t>
                      </a:r>
                      <a:r>
                        <a:rPr lang="en-US" sz="1900" strike="noStrike" dirty="0" err="1"/>
                        <a:t>rax</a:t>
                      </a:r>
                      <a:r>
                        <a:rPr lang="en-US" sz="1900" strike="noStrike" dirty="0"/>
                        <a:t>)</a:t>
                      </a:r>
                      <a:endParaRPr sz="24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0x4(%</a:t>
                      </a:r>
                      <a:r>
                        <a:rPr lang="en-US" sz="1900" strike="noStrike" dirty="0" err="1"/>
                        <a:t>rcx</a:t>
                      </a:r>
                      <a:r>
                        <a:rPr lang="en-US" sz="1900" strike="noStrike" dirty="0"/>
                        <a:t>, %</a:t>
                      </a:r>
                      <a:r>
                        <a:rPr lang="en-US" sz="1900" strike="noStrike" dirty="0" err="1"/>
                        <a:t>rdi</a:t>
                      </a:r>
                      <a:r>
                        <a:rPr lang="en-US" sz="1900" strike="noStrike" dirty="0"/>
                        <a:t>, 0x1)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Parentheses dereference. Equivalent to “*” in C. Look up different addressing modes! </a:t>
                      </a:r>
                      <a:endParaRPr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1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79360" y="121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/>
          <a:lstStyle/>
          <a:p>
            <a:pPr>
              <a:lnSpc>
                <a:spcPct val="90000"/>
              </a:lnSpc>
            </a:pPr>
            <a:r>
              <a:rPr lang="en-US" altLang="zh-CN" sz="4000" dirty="0"/>
              <a:t>Assembly </a:t>
            </a:r>
            <a:r>
              <a:rPr lang="en-US" altLang="zh-CN" sz="40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Representing Addresses)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87680" y="1463039"/>
            <a:ext cx="10232640" cy="52694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rbel"/>
              </a:rPr>
              <a:t>Parenthesis Usage: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b="1" u="sng" dirty="0">
                <a:solidFill>
                  <a:srgbClr val="FF3333"/>
                </a:solidFill>
                <a:latin typeface="Corbel"/>
              </a:rPr>
              <a:t>Most of the time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 parenthesis means </a:t>
            </a:r>
            <a:r>
              <a:rPr lang="en-US" sz="2400" dirty="0" smtClean="0">
                <a:solidFill>
                  <a:srgbClr val="000000"/>
                </a:solidFill>
                <a:latin typeface="Corbel"/>
              </a:rPr>
              <a:t>dereference.</a:t>
            </a:r>
            <a:endParaRPr sz="2400" dirty="0" smtClean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orbel"/>
              </a:rPr>
              <a:t>Example </a:t>
            </a:r>
            <a:r>
              <a:rPr lang="en-US" sz="2800" dirty="0">
                <a:solidFill>
                  <a:srgbClr val="000000"/>
                </a:solidFill>
                <a:latin typeface="Corbel"/>
              </a:rPr>
              <a:t>of usage</a:t>
            </a:r>
            <a:r>
              <a:rPr lang="en-US" sz="2800" dirty="0" smtClean="0">
                <a:solidFill>
                  <a:srgbClr val="000000"/>
                </a:solidFill>
                <a:latin typeface="Corbel"/>
              </a:rPr>
              <a:t>: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rbel"/>
              </a:rPr>
              <a:t>(%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eax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) - contents of memory at address stored in %</a:t>
            </a:r>
            <a:r>
              <a:rPr lang="en-US" sz="2400" dirty="0" err="1" smtClean="0">
                <a:solidFill>
                  <a:srgbClr val="000000"/>
                </a:solidFill>
                <a:latin typeface="Corbel"/>
              </a:rPr>
              <a:t>eax</a:t>
            </a:r>
            <a:endParaRPr sz="2400" dirty="0" smtClean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orbel"/>
              </a:rPr>
              <a:t>(%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) – contents of memory stored at address obtained after addition of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 +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 smtClean="0">
                <a:solidFill>
                  <a:srgbClr val="000000"/>
                </a:solidFill>
                <a:latin typeface="Corbel"/>
              </a:rPr>
              <a:t>.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rbel"/>
              </a:rPr>
              <a:t>(%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8) – contents of memory at address = %ebx+8*%</a:t>
            </a:r>
            <a:r>
              <a:rPr lang="en-US" sz="2400" dirty="0" err="1" smtClean="0">
                <a:solidFill>
                  <a:srgbClr val="000000"/>
                </a:solidFill>
                <a:latin typeface="Corbel"/>
              </a:rPr>
              <a:t>ecx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rbel"/>
              </a:rPr>
              <a:t>4(%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8) – Contents of memory stored at address =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 + 8*%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 + 4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530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09600" y="151680"/>
            <a:ext cx="1097184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Arithmetic Operations)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09600" y="-1927200"/>
            <a:ext cx="538560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 algn="r"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</a:rPr>
              <a:t>Instruction</a:t>
            </a:r>
            <a:endParaRPr sz="2400" dirty="0"/>
          </a:p>
        </p:txBody>
      </p:sp>
      <p:sp>
        <p:nvSpPr>
          <p:cNvPr id="217" name="CustomShape 3"/>
          <p:cNvSpPr/>
          <p:nvPr/>
        </p:nvSpPr>
        <p:spPr>
          <a:xfrm>
            <a:off x="-122880" y="2174880"/>
            <a:ext cx="611856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 algn="r"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mov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rbx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,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rdx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add (%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rdx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), %r8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mul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$3, %r8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sub $1, %r8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lea (%rdx,%rbx,2),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rdx</a:t>
            </a:r>
            <a:endParaRPr sz="2400" dirty="0"/>
          </a:p>
          <a:p>
            <a:pPr algn="r"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 algn="r">
              <a:lnSpc>
                <a:spcPct val="100000"/>
              </a:lnSpc>
            </a:pPr>
            <a:endParaRPr sz="2400" dirty="0"/>
          </a:p>
        </p:txBody>
      </p:sp>
      <p:sp>
        <p:nvSpPr>
          <p:cNvPr id="218" name="CustomShape 4"/>
          <p:cNvSpPr/>
          <p:nvPr/>
        </p:nvSpPr>
        <p:spPr>
          <a:xfrm>
            <a:off x="6193440" y="-1927200"/>
            <a:ext cx="538848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</a:rPr>
              <a:t>Effect</a:t>
            </a:r>
            <a:endParaRPr sz="2400" dirty="0"/>
          </a:p>
        </p:txBody>
      </p:sp>
      <p:sp>
        <p:nvSpPr>
          <p:cNvPr id="219" name="CustomShape 5"/>
          <p:cNvSpPr/>
          <p:nvPr/>
        </p:nvSpPr>
        <p:spPr>
          <a:xfrm>
            <a:off x="6193440" y="2174880"/>
            <a:ext cx="538848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rdx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rbx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r8 += value at address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rdx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r8 *= 3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r8--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rdx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rdx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+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rbx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*2</a:t>
            </a:r>
            <a:endParaRPr sz="2400" dirty="0"/>
          </a:p>
          <a:p>
            <a:pPr>
              <a:lnSpc>
                <a:spcPct val="100000"/>
              </a:lnSpc>
              <a:buSzPct val="75000"/>
              <a:buFont typeface="Calibri"/>
              <a:buChar char="■"/>
            </a:pPr>
            <a:r>
              <a:rPr lang="en-US" sz="3200" i="1" dirty="0">
                <a:solidFill>
                  <a:srgbClr val="000000"/>
                </a:solidFill>
                <a:latin typeface="Arial"/>
                <a:ea typeface="Arial"/>
              </a:rPr>
              <a:t>Doesn’t dereference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242576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09600" y="151680"/>
            <a:ext cx="1097184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Calling Convention)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-2142720" y="-1927200"/>
            <a:ext cx="538560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 algn="r"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</a:rPr>
              <a:t>Instruction</a:t>
            </a:r>
            <a:endParaRPr sz="2400"/>
          </a:p>
        </p:txBody>
      </p:sp>
      <p:sp>
        <p:nvSpPr>
          <p:cNvPr id="222" name="CustomShape 3"/>
          <p:cNvSpPr/>
          <p:nvPr/>
        </p:nvSpPr>
        <p:spPr>
          <a:xfrm>
            <a:off x="-2875200" y="2174880"/>
            <a:ext cx="61185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call foo</a:t>
            </a:r>
            <a:endParaRPr sz="2400"/>
          </a:p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push %eax</a:t>
            </a:r>
            <a:endParaRPr sz="2400"/>
          </a:p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pop %eax</a:t>
            </a:r>
            <a:endParaRPr sz="2400"/>
          </a:p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ret</a:t>
            </a:r>
            <a:endParaRPr sz="2400"/>
          </a:p>
          <a:p>
            <a:pPr algn="r">
              <a:lnSpc>
                <a:spcPct val="100000"/>
              </a:lnSpc>
            </a:pPr>
            <a:endParaRPr sz="2400"/>
          </a:p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nop</a:t>
            </a:r>
            <a:endParaRPr sz="2400"/>
          </a:p>
        </p:txBody>
      </p:sp>
      <p:sp>
        <p:nvSpPr>
          <p:cNvPr id="223" name="CustomShape 4"/>
          <p:cNvSpPr/>
          <p:nvPr/>
        </p:nvSpPr>
        <p:spPr>
          <a:xfrm>
            <a:off x="3444480" y="-1927200"/>
            <a:ext cx="81369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</a:rPr>
              <a:t>Effect</a:t>
            </a:r>
            <a:endParaRPr sz="2400"/>
          </a:p>
        </p:txBody>
      </p:sp>
      <p:sp>
        <p:nvSpPr>
          <p:cNvPr id="224" name="CustomShape 5"/>
          <p:cNvSpPr/>
          <p:nvPr/>
        </p:nvSpPr>
        <p:spPr>
          <a:xfrm>
            <a:off x="3444480" y="2174880"/>
            <a:ext cx="81369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Push return address, jump to label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foo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Push value in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%eax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onto stack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Pop value off of stack into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%eax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Pop value off of stack into instruction pointer, return value stored in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%eax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Does absolutely </a:t>
            </a:r>
            <a:r>
              <a:rPr lang="en-US" sz="3200" b="1">
                <a:solidFill>
                  <a:srgbClr val="000000"/>
                </a:solidFill>
                <a:latin typeface="Arial"/>
                <a:ea typeface="Arial"/>
              </a:rPr>
              <a:t>nothing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76096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Comparisons)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28960" y="1362240"/>
            <a:ext cx="108177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Comparison,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, compares two values</a:t>
            </a:r>
            <a:endParaRPr sz="24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Result determines next conditional jump instruction</a:t>
            </a:r>
            <a:endParaRPr sz="2400" dirty="0"/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b,a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computes 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a-b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sz="2400" dirty="0"/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test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b,a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computes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a&amp;b</a:t>
            </a:r>
            <a:endParaRPr sz="2400" dirty="0"/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Pay attention to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</a:rPr>
              <a:t>operand order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27" name="CustomShape 3"/>
          <p:cNvSpPr/>
          <p:nvPr/>
        </p:nvSpPr>
        <p:spPr>
          <a:xfrm>
            <a:off x="1414560" y="4520640"/>
            <a:ext cx="4550400" cy="12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cmpl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%r9, %r10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jg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0x8675309</a:t>
            </a:r>
            <a:endParaRPr sz="2400" dirty="0"/>
          </a:p>
        </p:txBody>
      </p:sp>
      <p:sp>
        <p:nvSpPr>
          <p:cNvPr id="228" name="CustomShape 4"/>
          <p:cNvSpPr/>
          <p:nvPr/>
        </p:nvSpPr>
        <p:spPr>
          <a:xfrm>
            <a:off x="5161920" y="4859040"/>
            <a:ext cx="1552320" cy="5371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80">
            <a:solidFill>
              <a:srgbClr val="CC412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7042560" y="4313280"/>
            <a:ext cx="3382080" cy="1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%r10 &gt; %r9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, then jump to 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0x8675309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9682078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Jumps)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31" name="Table 2"/>
          <p:cNvGraphicFramePr/>
          <p:nvPr>
            <p:extLst/>
          </p:nvPr>
        </p:nvGraphicFramePr>
        <p:xfrm>
          <a:off x="790560" y="1534560"/>
          <a:ext cx="10548000" cy="4804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9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4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Instruction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Effect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Instruction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Effect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 err="1"/>
                        <a:t>jmp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Always jump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ja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Jump if above (unsigned &gt;)</a:t>
                      </a:r>
                      <a:endParaRPr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je/jz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eq / zero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jae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above / equal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jne/jnz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!eq / !zero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jb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below (unsigned &lt;)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jg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Jump if </a:t>
                      </a:r>
                      <a:r>
                        <a:rPr lang="en-US" sz="1900" strike="noStrike" dirty="0" smtClean="0"/>
                        <a:t>greater (signed &gt;)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jbe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below / equal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jge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Jump if greater / </a:t>
                      </a:r>
                      <a:r>
                        <a:rPr lang="en-US" sz="1900" strike="noStrike" dirty="0" err="1"/>
                        <a:t>eq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sign bit is 1 (neg)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jl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less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jns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sign bit is 0 (pos)</a:t>
                      </a:r>
                      <a:endParaRPr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jle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less / eq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456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r>
              <a:rPr lang="en-US" altLang="zh-CN" sz="4400" dirty="0"/>
              <a:t>Assembly 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A Quick Drill)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28960" y="1362240"/>
            <a:ext cx="522048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cmp $0x15213, %r12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jge deadbeef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cmp %rax, %rdi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jae 15213b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test %r8, %r8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jnz (%rsi)</a:t>
            </a:r>
            <a:endParaRPr sz="2400"/>
          </a:p>
        </p:txBody>
      </p:sp>
      <p:sp>
        <p:nvSpPr>
          <p:cNvPr id="234" name="CustomShape 3"/>
          <p:cNvSpPr/>
          <p:nvPr/>
        </p:nvSpPr>
        <p:spPr>
          <a:xfrm>
            <a:off x="5827680" y="1361760"/>
            <a:ext cx="4996800" cy="438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addr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0xdeadbeef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addr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0x15213b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93143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A Quick Drill)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28960" y="1362240"/>
            <a:ext cx="522048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 $0x15213, %r12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jge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deadbeef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rax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,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rdi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jae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15213b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test %r8, %r8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jnz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(%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rsi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sz="2400" dirty="0"/>
          </a:p>
        </p:txBody>
      </p:sp>
      <p:sp>
        <p:nvSpPr>
          <p:cNvPr id="237" name="CustomShape 3"/>
          <p:cNvSpPr/>
          <p:nvPr/>
        </p:nvSpPr>
        <p:spPr>
          <a:xfrm>
            <a:off x="5827680" y="1361760"/>
            <a:ext cx="4996800" cy="12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%r12 &gt;= 0x15213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0xdeadbeef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9741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A Quick Drill)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28960" y="1362240"/>
            <a:ext cx="522048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cmp $0x15213, %r12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jge deadbeef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ourier New"/>
                <a:ea typeface="Courier New"/>
              </a:rPr>
              <a:t>cmp %rax, %rdi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ourier New"/>
                <a:ea typeface="Courier New"/>
              </a:rPr>
              <a:t>jae 15213b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test %r8, %r8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jnz (%rsi)</a:t>
            </a:r>
            <a:endParaRPr sz="2400"/>
          </a:p>
        </p:txBody>
      </p:sp>
      <p:sp>
        <p:nvSpPr>
          <p:cNvPr id="240" name="CustomShape 3"/>
          <p:cNvSpPr/>
          <p:nvPr/>
        </p:nvSpPr>
        <p:spPr>
          <a:xfrm>
            <a:off x="5827680" y="1361760"/>
            <a:ext cx="4996800" cy="365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the unsigned value of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%rdi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is at or above the unsigned value of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%rax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0x15213b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770010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A Quick Drill)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28960" y="1362240"/>
            <a:ext cx="522048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$0x15213, %r12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jge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deadbeef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rax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,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rdi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jae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15213b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test %r8, %r8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jnz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 (%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rsi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sz="2400" dirty="0"/>
          </a:p>
        </p:txBody>
      </p:sp>
      <p:sp>
        <p:nvSpPr>
          <p:cNvPr id="243" name="CustomShape 3"/>
          <p:cNvSpPr/>
          <p:nvPr/>
        </p:nvSpPr>
        <p:spPr>
          <a:xfrm>
            <a:off x="5827680" y="1361760"/>
            <a:ext cx="4996800" cy="51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%r8 &amp; %r8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is not zero, jump to the address stored in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%rsi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0187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>
                <a:solidFill>
                  <a:srgbClr val="FFC000"/>
                </a:solidFill>
              </a:rPr>
              <a:t>1  Bomb </a:t>
            </a:r>
            <a:r>
              <a:rPr lang="en-US" altLang="zh-CN" sz="4400" dirty="0">
                <a:solidFill>
                  <a:srgbClr val="FFC000"/>
                </a:solidFill>
              </a:rPr>
              <a:t>Lab Overview</a:t>
            </a:r>
          </a:p>
          <a:p>
            <a:pPr marL="0" indent="0">
              <a:buNone/>
            </a:pPr>
            <a:r>
              <a:rPr lang="en-US" altLang="zh-CN" sz="4400" dirty="0"/>
              <a:t>2 </a:t>
            </a:r>
            <a:r>
              <a:rPr lang="en-US" altLang="zh-CN" sz="4400" dirty="0" smtClean="0"/>
              <a:t> Assembly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3 </a:t>
            </a:r>
            <a:r>
              <a:rPr lang="en-US" altLang="zh-CN" sz="4400" dirty="0" smtClean="0"/>
              <a:t> Introduction </a:t>
            </a:r>
            <a:r>
              <a:rPr lang="en-US" altLang="zh-CN" sz="4400" dirty="0"/>
              <a:t>to GDB</a:t>
            </a:r>
          </a:p>
          <a:p>
            <a:pPr marL="0" indent="0">
              <a:buNone/>
            </a:pPr>
            <a:r>
              <a:rPr lang="en-US" altLang="zh-CN" sz="4400" dirty="0"/>
              <a:t>4 </a:t>
            </a:r>
            <a:r>
              <a:rPr lang="en-US" altLang="zh-CN" sz="4400" dirty="0" smtClean="0"/>
              <a:t> Unix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5 </a:t>
            </a:r>
            <a:r>
              <a:rPr lang="en-US" altLang="zh-CN" sz="4400" dirty="0" smtClean="0"/>
              <a:t> Bomb </a:t>
            </a:r>
            <a:r>
              <a:rPr lang="en-US" altLang="zh-CN" sz="4400" dirty="0"/>
              <a:t>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4694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/>
              <a:t>1  Bomb </a:t>
            </a:r>
            <a:r>
              <a:rPr lang="en-US" altLang="zh-CN" sz="4400" dirty="0"/>
              <a:t>Lab Overview</a:t>
            </a:r>
          </a:p>
          <a:p>
            <a:pPr marL="0" indent="0">
              <a:buNone/>
            </a:pPr>
            <a:r>
              <a:rPr lang="en-US" altLang="zh-CN" sz="4400" dirty="0"/>
              <a:t>2 </a:t>
            </a:r>
            <a:r>
              <a:rPr lang="en-US" altLang="zh-CN" sz="4400" dirty="0" smtClean="0"/>
              <a:t> Assembly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FFC000"/>
                </a:solidFill>
              </a:rPr>
              <a:t>3 </a:t>
            </a:r>
            <a:r>
              <a:rPr lang="en-US" altLang="zh-CN" sz="4400" dirty="0" smtClean="0">
                <a:solidFill>
                  <a:srgbClr val="FFC000"/>
                </a:solidFill>
              </a:rPr>
              <a:t> Introduction </a:t>
            </a:r>
            <a:r>
              <a:rPr lang="en-US" altLang="zh-CN" sz="4400" dirty="0">
                <a:solidFill>
                  <a:srgbClr val="FFC000"/>
                </a:solidFill>
              </a:rPr>
              <a:t>to GDB</a:t>
            </a:r>
          </a:p>
          <a:p>
            <a:pPr marL="0" indent="0">
              <a:buNone/>
            </a:pPr>
            <a:r>
              <a:rPr lang="en-US" altLang="zh-CN" sz="4400" dirty="0"/>
              <a:t>4 </a:t>
            </a:r>
            <a:r>
              <a:rPr lang="en-US" altLang="zh-CN" sz="4400" dirty="0" smtClean="0"/>
              <a:t> Unix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5 </a:t>
            </a:r>
            <a:r>
              <a:rPr lang="en-US" altLang="zh-CN" sz="4400" dirty="0" smtClean="0"/>
              <a:t> Bomb </a:t>
            </a:r>
            <a:r>
              <a:rPr lang="en-US" altLang="zh-CN" sz="4400" dirty="0"/>
              <a:t>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0837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r>
              <a:rPr lang="en-US" altLang="zh-CN" sz="4400" dirty="0"/>
              <a:t>Introduction to GDB</a:t>
            </a:r>
          </a:p>
        </p:txBody>
      </p:sp>
      <p:sp>
        <p:nvSpPr>
          <p:cNvPr id="247" name="CustomShape 2"/>
          <p:cNvSpPr/>
          <p:nvPr/>
        </p:nvSpPr>
        <p:spPr>
          <a:xfrm>
            <a:off x="476160" y="1000289"/>
            <a:ext cx="11340480" cy="46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break &lt;location&gt;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Stop execution at function name or address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Reset breakpoints when restarting </a:t>
            </a:r>
            <a:r>
              <a:rPr lang="en-US" sz="2800" dirty="0" err="1"/>
              <a:t>gdb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run &lt;</a:t>
            </a:r>
            <a:r>
              <a:rPr lang="en-US" sz="2800" dirty="0" err="1"/>
              <a:t>args</a:t>
            </a:r>
            <a:r>
              <a:rPr lang="en-US" sz="2800" dirty="0"/>
              <a:t>&gt;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ourier New"/>
              <a:buChar char="■"/>
            </a:pPr>
            <a:r>
              <a:rPr lang="en-US" sz="2800" dirty="0"/>
              <a:t>Run program with </a:t>
            </a:r>
            <a:r>
              <a:rPr lang="en-US" sz="2800" dirty="0" err="1"/>
              <a:t>args</a:t>
            </a:r>
            <a:r>
              <a:rPr lang="en-US" sz="2800" dirty="0"/>
              <a:t> &lt;</a:t>
            </a:r>
            <a:r>
              <a:rPr lang="en-US" sz="2800" dirty="0" err="1"/>
              <a:t>args</a:t>
            </a:r>
            <a:r>
              <a:rPr lang="en-US" sz="2800" dirty="0"/>
              <a:t>&gt;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Convenient for specifying text file with answers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 err="1"/>
              <a:t>disas</a:t>
            </a:r>
            <a:r>
              <a:rPr lang="en-US" sz="2800" dirty="0"/>
              <a:t> &lt;fun&gt;, but not dis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 err="1"/>
              <a:t>stepi</a:t>
            </a:r>
            <a:r>
              <a:rPr lang="en-US" sz="2800" dirty="0"/>
              <a:t> / </a:t>
            </a:r>
            <a:r>
              <a:rPr lang="en-US" sz="2800" dirty="0" err="1"/>
              <a:t>nexti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Arial"/>
              <a:buChar char="■"/>
            </a:pPr>
            <a:r>
              <a:rPr lang="en-US" sz="2800" dirty="0"/>
              <a:t>Step through instructions.</a:t>
            </a:r>
          </a:p>
          <a:p>
            <a:pPr marL="0" lvl="1">
              <a:buSzPct val="50000"/>
            </a:pPr>
            <a:endParaRPr lang="en-US" sz="3200" dirty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5589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r>
              <a:rPr lang="en-US" altLang="zh-CN" sz="4400" dirty="0"/>
              <a:t>Introduction to GDB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476160" y="1007280"/>
            <a:ext cx="11340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info registers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Print hex values in every register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print (/x or /d) $</a:t>
            </a:r>
            <a:r>
              <a:rPr lang="en-US" sz="2800" dirty="0" err="1"/>
              <a:t>eax</a:t>
            </a:r>
            <a:r>
              <a:rPr lang="en-US" sz="2800" dirty="0"/>
              <a:t> - Yes, use $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Print hex or decimal contents of %</a:t>
            </a:r>
            <a:r>
              <a:rPr lang="en-US" sz="2800" dirty="0" err="1"/>
              <a:t>eax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x $register, x 0xaddress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Prints what’s in the register / at the given address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By default, prints one word (4 bytes)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Specify format: /s, /[</a:t>
            </a:r>
            <a:r>
              <a:rPr lang="en-US" sz="2800" dirty="0" err="1"/>
              <a:t>num</a:t>
            </a:r>
            <a:r>
              <a:rPr lang="en-US" sz="2800" dirty="0"/>
              <a:t>][size][format]</a:t>
            </a:r>
            <a:endParaRPr sz="2800" dirty="0"/>
          </a:p>
          <a:p>
            <a:pPr lvl="2">
              <a:lnSpc>
                <a:spcPct val="100000"/>
              </a:lnSpc>
              <a:buSzPct val="45000"/>
              <a:buFont typeface="Courier New"/>
              <a:buChar char="▪"/>
            </a:pPr>
            <a:r>
              <a:rPr lang="en-US" sz="2800" dirty="0"/>
              <a:t>x/4wd 0xdeadbeef</a:t>
            </a:r>
          </a:p>
          <a:p>
            <a:pPr lvl="2">
              <a:lnSpc>
                <a:spcPct val="100000"/>
              </a:lnSpc>
              <a:buSzPct val="45000"/>
              <a:buFont typeface="Courier New"/>
              <a:buChar char="▪"/>
            </a:pPr>
            <a:r>
              <a:rPr lang="en-US" sz="2800" dirty="0"/>
              <a:t>x/s   0xdeadbeef</a:t>
            </a:r>
          </a:p>
          <a:p>
            <a:pPr marL="0" lvl="2">
              <a:buSzPct val="45000"/>
            </a:pPr>
            <a:r>
              <a:rPr lang="en-US" sz="2800" dirty="0"/>
              <a:t>Download </a:t>
            </a:r>
            <a:r>
              <a:rPr lang="en-US" sz="2800" dirty="0" err="1"/>
              <a:t>gdbnotes</a:t>
            </a:r>
            <a:r>
              <a:rPr lang="en-US" sz="2800" dirty="0"/>
              <a:t> </a:t>
            </a:r>
            <a:r>
              <a:rPr lang="en-US" sz="2800" dirty="0" smtClean="0"/>
              <a:t>from</a:t>
            </a:r>
          </a:p>
          <a:p>
            <a:pPr marL="0" lvl="2">
              <a:buSzPct val="45000"/>
            </a:pPr>
            <a:r>
              <a:rPr lang="en-US" sz="2800" dirty="0" smtClean="0"/>
              <a:t> </a:t>
            </a:r>
            <a:r>
              <a:rPr lang="en-US" sz="2800" dirty="0">
                <a:hlinkClick r:id="rId2"/>
              </a:rPr>
              <a:t>http://csapp.cs.cmu.edu/2e/docs/gdbnotes-x86-64.pdf</a:t>
            </a:r>
            <a:endParaRPr lang="en-US" sz="2800" dirty="0"/>
          </a:p>
          <a:p>
            <a:pPr marL="0" lvl="2">
              <a:buSzPct val="45000"/>
            </a:pPr>
            <a:endParaRPr lang="en-US" sz="2933" dirty="0">
              <a:solidFill>
                <a:srgbClr val="000000"/>
              </a:solidFill>
              <a:latin typeface="Courier New"/>
              <a:ea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1195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/>
              <a:t>1  Bomb </a:t>
            </a:r>
            <a:r>
              <a:rPr lang="en-US" altLang="zh-CN" sz="4400" dirty="0"/>
              <a:t>Lab Overview</a:t>
            </a:r>
          </a:p>
          <a:p>
            <a:pPr marL="0" indent="0">
              <a:buNone/>
            </a:pPr>
            <a:r>
              <a:rPr lang="en-US" altLang="zh-CN" sz="4400" dirty="0"/>
              <a:t>2 </a:t>
            </a:r>
            <a:r>
              <a:rPr lang="en-US" altLang="zh-CN" sz="4400" dirty="0" smtClean="0"/>
              <a:t> Assembly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3 </a:t>
            </a:r>
            <a:r>
              <a:rPr lang="en-US" altLang="zh-CN" sz="4400" dirty="0" smtClean="0"/>
              <a:t> Introduction </a:t>
            </a:r>
            <a:r>
              <a:rPr lang="en-US" altLang="zh-CN" sz="4400" dirty="0"/>
              <a:t>to GDB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FFC000"/>
                </a:solidFill>
              </a:rPr>
              <a:t>4 </a:t>
            </a:r>
            <a:r>
              <a:rPr lang="en-US" altLang="zh-CN" sz="4400" dirty="0" smtClean="0">
                <a:solidFill>
                  <a:srgbClr val="FFC000"/>
                </a:solidFill>
              </a:rPr>
              <a:t> Unix </a:t>
            </a:r>
            <a:r>
              <a:rPr lang="en-US" altLang="zh-CN" sz="4400" dirty="0">
                <a:solidFill>
                  <a:srgbClr val="FFC000"/>
                </a:solidFill>
              </a:rPr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5 </a:t>
            </a:r>
            <a:r>
              <a:rPr lang="en-US" altLang="zh-CN" sz="4400" dirty="0" smtClean="0"/>
              <a:t> Bomb </a:t>
            </a:r>
            <a:r>
              <a:rPr lang="en-US" altLang="zh-CN" sz="4400" dirty="0"/>
              <a:t>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8865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</a:rPr>
              <a:t>Unix Refresher</a:t>
            </a:r>
            <a:endParaRPr sz="4400" dirty="0"/>
          </a:p>
        </p:txBody>
      </p:sp>
      <p:sp>
        <p:nvSpPr>
          <p:cNvPr id="255" name="CustomShape 2"/>
          <p:cNvSpPr/>
          <p:nvPr/>
        </p:nvSpPr>
        <p:spPr>
          <a:xfrm>
            <a:off x="528960" y="1362240"/>
            <a:ext cx="105273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You should know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cd,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Courier New"/>
              </a:rPr>
              <a:t>ls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Courier New"/>
              </a:rPr>
              <a:t>scp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Courier New"/>
              </a:rPr>
              <a:t>ssh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, tar,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and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Courier New"/>
              </a:rPr>
              <a:t>chmod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 by now. Use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man &lt;command&gt;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 for help.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&lt;Control-C&gt;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 exits your current program.</a:t>
            </a:r>
            <a:endParaRPr sz="28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pic>
        <p:nvPicPr>
          <p:cNvPr id="256" name="Shape 237"/>
          <p:cNvPicPr/>
          <p:nvPr/>
        </p:nvPicPr>
        <p:blipFill>
          <a:blip r:embed="rId2" cstate="print"/>
          <a:stretch/>
        </p:blipFill>
        <p:spPr>
          <a:xfrm>
            <a:off x="1568640" y="3497280"/>
            <a:ext cx="9054240" cy="2907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599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/>
              <a:t>1  Bomb </a:t>
            </a:r>
            <a:r>
              <a:rPr lang="en-US" altLang="zh-CN" sz="4400" dirty="0"/>
              <a:t>Lab Overview</a:t>
            </a:r>
          </a:p>
          <a:p>
            <a:pPr marL="0" indent="0">
              <a:buNone/>
            </a:pPr>
            <a:r>
              <a:rPr lang="en-US" altLang="zh-CN" sz="4400" dirty="0"/>
              <a:t>2 </a:t>
            </a:r>
            <a:r>
              <a:rPr lang="en-US" altLang="zh-CN" sz="4400" dirty="0" smtClean="0"/>
              <a:t> Assembly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3 </a:t>
            </a:r>
            <a:r>
              <a:rPr lang="en-US" altLang="zh-CN" sz="4400" dirty="0" smtClean="0"/>
              <a:t> Introduction </a:t>
            </a:r>
            <a:r>
              <a:rPr lang="en-US" altLang="zh-CN" sz="4400" dirty="0"/>
              <a:t>to GDB</a:t>
            </a:r>
          </a:p>
          <a:p>
            <a:pPr marL="0" indent="0">
              <a:buNone/>
            </a:pPr>
            <a:r>
              <a:rPr lang="en-US" altLang="zh-CN" sz="4400" dirty="0"/>
              <a:t>4 </a:t>
            </a:r>
            <a:r>
              <a:rPr lang="en-US" altLang="zh-CN" sz="4400" dirty="0" smtClean="0"/>
              <a:t> Unix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FFC000"/>
                </a:solidFill>
              </a:rPr>
              <a:t>5 </a:t>
            </a:r>
            <a:r>
              <a:rPr lang="en-US" altLang="zh-CN" sz="4400" dirty="0" smtClean="0">
                <a:solidFill>
                  <a:srgbClr val="FFC000"/>
                </a:solidFill>
              </a:rPr>
              <a:t> Bomb </a:t>
            </a:r>
            <a:r>
              <a:rPr lang="en-US" altLang="zh-CN" sz="4400" dirty="0">
                <a:solidFill>
                  <a:srgbClr val="FFC000"/>
                </a:solidFill>
              </a:rPr>
              <a:t>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7484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693120" y="2734560"/>
            <a:ext cx="480480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  <a:ea typeface="Arial"/>
              </a:rPr>
              <a:t>Bomb Lab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Arial"/>
              </a:rPr>
              <a:t>Demo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2202744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6141" y="645459"/>
            <a:ext cx="4562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Phase 1 Solution !!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2" y="1313640"/>
            <a:ext cx="76676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24461" cy="4351338"/>
          </a:xfrm>
        </p:spPr>
      </p:pic>
    </p:spTree>
    <p:extLst>
      <p:ext uri="{BB962C8B-B14F-4D97-AF65-F5344CB8AC3E}">
        <p14:creationId xmlns:p14="http://schemas.microsoft.com/office/powerpoint/2010/main" val="287119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05290" cy="4351338"/>
          </a:xfrm>
        </p:spPr>
      </p:pic>
    </p:spTree>
    <p:extLst>
      <p:ext uri="{BB962C8B-B14F-4D97-AF65-F5344CB8AC3E}">
        <p14:creationId xmlns:p14="http://schemas.microsoft.com/office/powerpoint/2010/main" val="223434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Bomb </a:t>
            </a:r>
            <a:r>
              <a:rPr lang="en-US" altLang="zh-CN" dirty="0"/>
              <a:t>Lab </a:t>
            </a:r>
            <a:r>
              <a:rPr lang="en-US" altLang="zh-CN" dirty="0" smtClean="0"/>
              <a:t>Overview</a:t>
            </a:r>
            <a:r>
              <a:rPr lang="en-US" altLang="zh-CN" sz="2800" dirty="0" smtClean="0"/>
              <a:t>(what)</a:t>
            </a:r>
            <a:endParaRPr lang="en-US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4480"/>
            <a:ext cx="84697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 </a:t>
            </a:r>
            <a:r>
              <a:rPr lang="en-US" altLang="zh-CN" dirty="0"/>
              <a:t>binary bomb is </a:t>
            </a:r>
            <a:r>
              <a:rPr lang="en-US" altLang="zh-CN" dirty="0" smtClean="0"/>
              <a:t>a program </a:t>
            </a:r>
            <a:r>
              <a:rPr lang="en-US" altLang="zh-CN" dirty="0"/>
              <a:t>that consists of a sequence of phases(</a:t>
            </a:r>
            <a:r>
              <a:rPr lang="en-US" altLang="zh-CN" u="sng" dirty="0"/>
              <a:t>six phases</a:t>
            </a:r>
            <a:r>
              <a:rPr lang="en-US" altLang="zh-CN" dirty="0"/>
              <a:t>). Each phase expects you to type a particular string on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stdin</a:t>
            </a:r>
            <a:r>
              <a:rPr lang="en-US" altLang="zh-CN" dirty="0" smtClean="0"/>
              <a:t>. If </a:t>
            </a:r>
            <a:r>
              <a:rPr lang="en-US" altLang="zh-CN" dirty="0"/>
              <a:t>you </a:t>
            </a:r>
            <a:r>
              <a:rPr lang="en-US" altLang="zh-CN" u="sng" dirty="0"/>
              <a:t>type the correct string</a:t>
            </a:r>
            <a:r>
              <a:rPr lang="en-US" altLang="zh-CN" dirty="0"/>
              <a:t>, then the phase is </a:t>
            </a:r>
            <a:r>
              <a:rPr lang="en-US" altLang="zh-CN" i="1" dirty="0"/>
              <a:t>defused </a:t>
            </a:r>
            <a:r>
              <a:rPr lang="en-US" altLang="zh-CN" dirty="0"/>
              <a:t>and the bomb proceeds to the next phase. </a:t>
            </a:r>
            <a:r>
              <a:rPr lang="en-US" altLang="zh-CN" dirty="0" smtClean="0"/>
              <a:t> Otherwise, the </a:t>
            </a:r>
            <a:r>
              <a:rPr lang="en-US" altLang="zh-CN" dirty="0"/>
              <a:t>bomb </a:t>
            </a:r>
            <a:r>
              <a:rPr lang="en-US" altLang="zh-CN" i="1" dirty="0"/>
              <a:t>explodes </a:t>
            </a:r>
            <a:r>
              <a:rPr lang="en-US" altLang="zh-CN" dirty="0"/>
              <a:t>by printing "BOOM!!!" and then terminating. The bomb is defused when every </a:t>
            </a:r>
            <a:r>
              <a:rPr lang="en-US" altLang="zh-CN" dirty="0" smtClean="0"/>
              <a:t>phase has </a:t>
            </a:r>
            <a:r>
              <a:rPr lang="en-US" altLang="zh-CN" dirty="0"/>
              <a:t>been defused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u="sng" dirty="0"/>
              <a:t>Your job for this lab is to defuse your bomb.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64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58461" cy="4351338"/>
          </a:xfrm>
        </p:spPr>
      </p:pic>
    </p:spTree>
    <p:extLst>
      <p:ext uri="{BB962C8B-B14F-4D97-AF65-F5344CB8AC3E}">
        <p14:creationId xmlns:p14="http://schemas.microsoft.com/office/powerpoint/2010/main" val="124129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Bomb Lab </a:t>
            </a:r>
            <a:r>
              <a:rPr lang="en-US" altLang="zh-CN" dirty="0" smtClean="0"/>
              <a:t>Overview</a:t>
            </a:r>
            <a:r>
              <a:rPr lang="en-US" altLang="zh-CN" sz="2800" dirty="0" smtClean="0"/>
              <a:t>(material)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</a:t>
            </a:r>
            <a:r>
              <a:rPr lang="en-US" dirty="0" smtClean="0"/>
              <a:t>will get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altLang="zh-CN" dirty="0"/>
              <a:t>• README: Identifies the bomb and its owners.</a:t>
            </a:r>
          </a:p>
          <a:p>
            <a:pPr marL="0" indent="0">
              <a:buNone/>
            </a:pPr>
            <a:r>
              <a:rPr lang="en-US" altLang="zh-CN" dirty="0"/>
              <a:t>• bomb: The executable binary bomb.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bomb.c</a:t>
            </a:r>
            <a:r>
              <a:rPr lang="en-US" altLang="zh-CN" dirty="0"/>
              <a:t>: Source file with the bomb’s main </a:t>
            </a:r>
            <a:r>
              <a:rPr lang="en-US" altLang="zh-CN" dirty="0" smtClean="0"/>
              <a:t>routine.</a:t>
            </a:r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 err="1" smtClean="0"/>
              <a:t>writeup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Bomb Lab </a:t>
            </a:r>
            <a:r>
              <a:rPr lang="en-US" altLang="zh-CN" dirty="0" smtClean="0"/>
              <a:t>Overview</a:t>
            </a:r>
            <a:r>
              <a:rPr lang="en-US" altLang="zh-CN" sz="2800" dirty="0" smtClean="0"/>
              <a:t>(skill)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You can </a:t>
            </a:r>
            <a:r>
              <a:rPr lang="en-US" altLang="zh-CN" dirty="0"/>
              <a:t>run it under a </a:t>
            </a:r>
            <a:r>
              <a:rPr lang="en-US" altLang="zh-CN" u="sng" dirty="0"/>
              <a:t>debugger</a:t>
            </a:r>
            <a:r>
              <a:rPr lang="en-US" altLang="zh-CN" dirty="0"/>
              <a:t>, watch what it does step by step, and use this information to defuse it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To </a:t>
            </a:r>
            <a:r>
              <a:rPr lang="en-US" altLang="zh-CN" dirty="0"/>
              <a:t>avoid accidentally detonating the bomb, you will need to learn how to </a:t>
            </a:r>
            <a:r>
              <a:rPr lang="en-US" altLang="zh-CN" u="sng" dirty="0"/>
              <a:t>single-step</a:t>
            </a:r>
            <a:r>
              <a:rPr lang="en-US" altLang="zh-CN" dirty="0"/>
              <a:t> through the </a:t>
            </a:r>
            <a:r>
              <a:rPr lang="en-US" altLang="zh-CN" dirty="0" smtClean="0"/>
              <a:t>assembly code </a:t>
            </a:r>
            <a:r>
              <a:rPr lang="en-US" altLang="zh-CN" dirty="0"/>
              <a:t>and how to </a:t>
            </a:r>
            <a:r>
              <a:rPr lang="en-US" altLang="zh-CN" u="sng" dirty="0"/>
              <a:t>set breakpoints</a:t>
            </a:r>
            <a:r>
              <a:rPr lang="en-US" altLang="zh-CN" dirty="0"/>
              <a:t>. You will also need to learn how to </a:t>
            </a:r>
            <a:r>
              <a:rPr lang="en-US" altLang="zh-CN" u="sng" dirty="0"/>
              <a:t>inspect both the registers and </a:t>
            </a:r>
            <a:r>
              <a:rPr lang="en-US" altLang="zh-CN" u="sng" dirty="0" smtClean="0"/>
              <a:t>the memory </a:t>
            </a:r>
            <a:r>
              <a:rPr lang="en-US" altLang="zh-CN" u="sng" dirty="0"/>
              <a:t>states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One </a:t>
            </a:r>
            <a:r>
              <a:rPr lang="en-US" altLang="zh-CN" dirty="0"/>
              <a:t>of the nice side-effects of doing the lab is that you will get very good at using </a:t>
            </a:r>
            <a:r>
              <a:rPr lang="en-US" altLang="zh-CN" dirty="0" smtClean="0"/>
              <a:t>a debugger</a:t>
            </a:r>
            <a:r>
              <a:rPr lang="en-US" altLang="zh-CN" dirty="0"/>
              <a:t>. This is a crucial skill that will pay big dividends the rest of your career.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5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89088" y="267872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Bomb Lab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Overview</a:t>
            </a:r>
            <a:r>
              <a:rPr lang="en-US" altLang="zh-CN" sz="2800" dirty="0" smtClean="0">
                <a:latin typeface="+mj-lt"/>
                <a:ea typeface="+mj-ea"/>
                <a:cs typeface="+mj-cs"/>
              </a:rPr>
              <a:t>(skill)</a:t>
            </a:r>
            <a:endParaRPr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789088" y="1656512"/>
            <a:ext cx="10527360" cy="46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2800" dirty="0" err="1">
                <a:latin typeface="+mj-lt"/>
                <a:ea typeface="+mj-ea"/>
                <a:cs typeface="+mj-cs"/>
              </a:rPr>
              <a:t>objdump</a:t>
            </a:r>
            <a:r>
              <a:rPr lang="en-US" sz="2800" dirty="0">
                <a:latin typeface="+mj-lt"/>
                <a:ea typeface="+mj-ea"/>
                <a:cs typeface="+mj-cs"/>
              </a:rPr>
              <a:t> -t bomb examines the symbol table</a:t>
            </a:r>
            <a:endParaRPr sz="2800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2800" dirty="0" err="1">
                <a:latin typeface="+mj-lt"/>
                <a:ea typeface="+mj-ea"/>
                <a:cs typeface="+mj-cs"/>
              </a:rPr>
              <a:t>objdump</a:t>
            </a:r>
            <a:r>
              <a:rPr lang="en-US" sz="2800" dirty="0">
                <a:latin typeface="+mj-lt"/>
                <a:ea typeface="+mj-ea"/>
                <a:cs typeface="+mj-cs"/>
              </a:rPr>
              <a:t> -d bomb disassembles all bomb code</a:t>
            </a:r>
            <a:endParaRPr sz="2800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2800" dirty="0">
                <a:latin typeface="+mj-lt"/>
                <a:ea typeface="+mj-ea"/>
                <a:cs typeface="+mj-cs"/>
              </a:rPr>
              <a:t>strings bomb prints all printable strings</a:t>
            </a:r>
            <a:endParaRPr sz="2800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2800" dirty="0" err="1">
                <a:latin typeface="+mj-lt"/>
                <a:ea typeface="+mj-ea"/>
                <a:cs typeface="+mj-cs"/>
              </a:rPr>
              <a:t>gdb</a:t>
            </a:r>
            <a:r>
              <a:rPr lang="en-US" sz="2800" dirty="0">
                <a:latin typeface="+mj-lt"/>
                <a:ea typeface="+mj-ea"/>
                <a:cs typeface="+mj-cs"/>
              </a:rPr>
              <a:t> bomb will open up the GNU Debugger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>
                <a:latin typeface="+mj-lt"/>
                <a:ea typeface="+mj-ea"/>
                <a:cs typeface="+mj-cs"/>
              </a:rPr>
              <a:t>Examine while stepping through your program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2">
              <a:lnSpc>
                <a:spcPct val="100000"/>
              </a:lnSpc>
              <a:buSzPct val="45000"/>
              <a:buFont typeface="Calibri"/>
              <a:buChar char="▪"/>
            </a:pPr>
            <a:r>
              <a:rPr lang="en-US" sz="2800" dirty="0">
                <a:latin typeface="+mj-lt"/>
                <a:ea typeface="+mj-ea"/>
                <a:cs typeface="+mj-cs"/>
              </a:rPr>
              <a:t>registers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2">
              <a:lnSpc>
                <a:spcPct val="100000"/>
              </a:lnSpc>
              <a:buSzPct val="45000"/>
              <a:buFont typeface="Calibri"/>
              <a:buChar char="▪"/>
            </a:pPr>
            <a:r>
              <a:rPr lang="en-US" sz="2800" dirty="0">
                <a:latin typeface="+mj-lt"/>
                <a:ea typeface="+mj-ea"/>
                <a:cs typeface="+mj-cs"/>
              </a:rPr>
              <a:t>the stack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2">
              <a:lnSpc>
                <a:spcPct val="100000"/>
              </a:lnSpc>
              <a:buSzPct val="45000"/>
              <a:buFont typeface="Calibri"/>
              <a:buChar char="▪"/>
            </a:pPr>
            <a:r>
              <a:rPr lang="en-US" sz="2800" dirty="0">
                <a:latin typeface="+mj-lt"/>
                <a:ea typeface="+mj-ea"/>
                <a:cs typeface="+mj-cs"/>
              </a:rPr>
              <a:t>contents of program memory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2">
              <a:lnSpc>
                <a:spcPct val="100000"/>
              </a:lnSpc>
              <a:buSzPct val="45000"/>
              <a:buFont typeface="Calibri"/>
              <a:buChar char="▪"/>
            </a:pPr>
            <a:r>
              <a:rPr lang="en-US" sz="2800" dirty="0">
                <a:latin typeface="+mj-lt"/>
                <a:ea typeface="+mj-ea"/>
                <a:cs typeface="+mj-cs"/>
              </a:rPr>
              <a:t>instruction stream</a:t>
            </a:r>
            <a:endParaRPr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2360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42414" y="4653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Bomb Lab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Overview</a:t>
            </a:r>
            <a:r>
              <a:rPr lang="en-US" altLang="zh-CN" sz="2800" dirty="0" smtClean="0">
                <a:latin typeface="+mj-lt"/>
                <a:ea typeface="+mj-ea"/>
                <a:cs typeface="+mj-cs"/>
              </a:rPr>
              <a:t>(skill)</a:t>
            </a:r>
            <a:endParaRPr sz="28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933" y="1978631"/>
            <a:ext cx="7575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Bomb uses 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sscanf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for reading strings</a:t>
            </a: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Figure out what phase expects for input</a:t>
            </a: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Check out man 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sscanf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for formatting string details</a:t>
            </a:r>
          </a:p>
        </p:txBody>
      </p:sp>
    </p:spTree>
    <p:extLst>
      <p:ext uri="{BB962C8B-B14F-4D97-AF65-F5344CB8AC3E}">
        <p14:creationId xmlns:p14="http://schemas.microsoft.com/office/powerpoint/2010/main" val="12776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/>
              <a:t>1  Bomb </a:t>
            </a:r>
            <a:r>
              <a:rPr lang="en-US" altLang="zh-CN" sz="4400" dirty="0"/>
              <a:t>Lab Overview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FFC000"/>
                </a:solidFill>
              </a:rPr>
              <a:t>2 </a:t>
            </a:r>
            <a:r>
              <a:rPr lang="en-US" altLang="zh-CN" sz="4400" dirty="0" smtClean="0">
                <a:solidFill>
                  <a:srgbClr val="FFC000"/>
                </a:solidFill>
              </a:rPr>
              <a:t> Assembly </a:t>
            </a:r>
            <a:r>
              <a:rPr lang="en-US" altLang="zh-CN" sz="4400" dirty="0">
                <a:solidFill>
                  <a:srgbClr val="FFC000"/>
                </a:solidFill>
              </a:rPr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3 </a:t>
            </a:r>
            <a:r>
              <a:rPr lang="en-US" altLang="zh-CN" sz="4400" dirty="0" smtClean="0"/>
              <a:t> Introduction </a:t>
            </a:r>
            <a:r>
              <a:rPr lang="en-US" altLang="zh-CN" sz="4400" dirty="0"/>
              <a:t>to GDB</a:t>
            </a:r>
          </a:p>
          <a:p>
            <a:pPr marL="0" indent="0">
              <a:buNone/>
            </a:pPr>
            <a:r>
              <a:rPr lang="en-US" altLang="zh-CN" sz="4400" dirty="0"/>
              <a:t>4 </a:t>
            </a:r>
            <a:r>
              <a:rPr lang="en-US" altLang="zh-CN" sz="4400" dirty="0" smtClean="0"/>
              <a:t> Unix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5 </a:t>
            </a:r>
            <a:r>
              <a:rPr lang="en-US" altLang="zh-CN" sz="4400" dirty="0" smtClean="0"/>
              <a:t> Bomb </a:t>
            </a:r>
            <a:r>
              <a:rPr lang="en-US" altLang="zh-CN" sz="4400" dirty="0"/>
              <a:t>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028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Refresher</a:t>
            </a:r>
            <a:r>
              <a:rPr lang="en-US" altLang="zh-CN" sz="2800" dirty="0" smtClean="0"/>
              <a:t>(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Arial"/>
              </a:rPr>
              <a:t>x64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Assembly: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Arial"/>
              </a:rPr>
              <a:t>Registers)</a:t>
            </a:r>
            <a:endParaRPr sz="2800" dirty="0"/>
          </a:p>
        </p:txBody>
      </p:sp>
      <p:sp>
        <p:nvSpPr>
          <p:cNvPr id="171" name="CustomShape 2"/>
          <p:cNvSpPr/>
          <p:nvPr/>
        </p:nvSpPr>
        <p:spPr>
          <a:xfrm>
            <a:off x="1999680" y="1405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rax</a:t>
            </a:r>
            <a:endParaRPr sz="2400" dirty="0"/>
          </a:p>
        </p:txBody>
      </p:sp>
      <p:sp>
        <p:nvSpPr>
          <p:cNvPr id="172" name="CustomShape 3"/>
          <p:cNvSpPr/>
          <p:nvPr/>
        </p:nvSpPr>
        <p:spPr>
          <a:xfrm>
            <a:off x="3607200" y="143760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%eax</a:t>
            </a:r>
            <a:endParaRPr sz="2400"/>
          </a:p>
        </p:txBody>
      </p:sp>
      <p:sp>
        <p:nvSpPr>
          <p:cNvPr id="173" name="CustomShape 4"/>
          <p:cNvSpPr/>
          <p:nvPr/>
        </p:nvSpPr>
        <p:spPr>
          <a:xfrm>
            <a:off x="1999680" y="202368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%rbx</a:t>
            </a:r>
            <a:endParaRPr sz="2400"/>
          </a:p>
        </p:txBody>
      </p:sp>
      <p:sp>
        <p:nvSpPr>
          <p:cNvPr id="174" name="CustomShape 5"/>
          <p:cNvSpPr/>
          <p:nvPr/>
        </p:nvSpPr>
        <p:spPr>
          <a:xfrm>
            <a:off x="3607200" y="205584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%ebx</a:t>
            </a:r>
            <a:endParaRPr sz="2400"/>
          </a:p>
        </p:txBody>
      </p:sp>
      <p:sp>
        <p:nvSpPr>
          <p:cNvPr id="175" name="CustomShape 6"/>
          <p:cNvSpPr/>
          <p:nvPr/>
        </p:nvSpPr>
        <p:spPr>
          <a:xfrm>
            <a:off x="1999680" y="325968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%rdx</a:t>
            </a:r>
            <a:endParaRPr sz="2400"/>
          </a:p>
        </p:txBody>
      </p:sp>
      <p:sp>
        <p:nvSpPr>
          <p:cNvPr id="176" name="CustomShape 7"/>
          <p:cNvSpPr/>
          <p:nvPr/>
        </p:nvSpPr>
        <p:spPr>
          <a:xfrm>
            <a:off x="3607200" y="329184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%edx</a:t>
            </a:r>
            <a:endParaRPr sz="2400"/>
          </a:p>
        </p:txBody>
      </p:sp>
      <p:sp>
        <p:nvSpPr>
          <p:cNvPr id="177" name="CustomShape 8"/>
          <p:cNvSpPr/>
          <p:nvPr/>
        </p:nvSpPr>
        <p:spPr>
          <a:xfrm>
            <a:off x="1999680" y="2641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%rcx</a:t>
            </a:r>
            <a:endParaRPr sz="2400"/>
          </a:p>
        </p:txBody>
      </p:sp>
      <p:sp>
        <p:nvSpPr>
          <p:cNvPr id="178" name="CustomShape 9"/>
          <p:cNvSpPr/>
          <p:nvPr/>
        </p:nvSpPr>
        <p:spPr>
          <a:xfrm>
            <a:off x="3607200" y="267360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%ecx</a:t>
            </a:r>
            <a:endParaRPr sz="2400"/>
          </a:p>
        </p:txBody>
      </p:sp>
      <p:sp>
        <p:nvSpPr>
          <p:cNvPr id="179" name="CustomShape 10"/>
          <p:cNvSpPr/>
          <p:nvPr/>
        </p:nvSpPr>
        <p:spPr>
          <a:xfrm>
            <a:off x="1999680" y="3877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%rsi</a:t>
            </a:r>
            <a:endParaRPr sz="2400"/>
          </a:p>
        </p:txBody>
      </p:sp>
      <p:sp>
        <p:nvSpPr>
          <p:cNvPr id="180" name="CustomShape 11"/>
          <p:cNvSpPr/>
          <p:nvPr/>
        </p:nvSpPr>
        <p:spPr>
          <a:xfrm>
            <a:off x="3607200" y="390960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%esi</a:t>
            </a:r>
            <a:endParaRPr sz="2400"/>
          </a:p>
        </p:txBody>
      </p:sp>
      <p:sp>
        <p:nvSpPr>
          <p:cNvPr id="181" name="CustomShape 12"/>
          <p:cNvSpPr/>
          <p:nvPr/>
        </p:nvSpPr>
        <p:spPr>
          <a:xfrm>
            <a:off x="1999680" y="449520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%rdi</a:t>
            </a:r>
            <a:endParaRPr sz="2400"/>
          </a:p>
        </p:txBody>
      </p:sp>
      <p:sp>
        <p:nvSpPr>
          <p:cNvPr id="182" name="CustomShape 13"/>
          <p:cNvSpPr/>
          <p:nvPr/>
        </p:nvSpPr>
        <p:spPr>
          <a:xfrm>
            <a:off x="3607200" y="452736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%edi</a:t>
            </a:r>
            <a:endParaRPr sz="2400"/>
          </a:p>
        </p:txBody>
      </p:sp>
      <p:sp>
        <p:nvSpPr>
          <p:cNvPr id="183" name="CustomShape 14"/>
          <p:cNvSpPr/>
          <p:nvPr/>
        </p:nvSpPr>
        <p:spPr>
          <a:xfrm>
            <a:off x="1999680" y="573120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%rbp</a:t>
            </a:r>
            <a:endParaRPr sz="2400"/>
          </a:p>
        </p:txBody>
      </p:sp>
      <p:sp>
        <p:nvSpPr>
          <p:cNvPr id="184" name="CustomShape 15"/>
          <p:cNvSpPr/>
          <p:nvPr/>
        </p:nvSpPr>
        <p:spPr>
          <a:xfrm>
            <a:off x="3607200" y="576336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%ebp</a:t>
            </a:r>
            <a:endParaRPr sz="2400"/>
          </a:p>
        </p:txBody>
      </p:sp>
      <p:sp>
        <p:nvSpPr>
          <p:cNvPr id="185" name="CustomShape 16"/>
          <p:cNvSpPr/>
          <p:nvPr/>
        </p:nvSpPr>
        <p:spPr>
          <a:xfrm>
            <a:off x="1999680" y="5113440"/>
            <a:ext cx="3443520" cy="730080"/>
          </a:xfrm>
          <a:prstGeom prst="rect">
            <a:avLst/>
          </a:prstGeom>
          <a:solidFill>
            <a:srgbClr val="EA9999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%rsp</a:t>
            </a:r>
            <a:endParaRPr sz="2400"/>
          </a:p>
        </p:txBody>
      </p:sp>
      <p:sp>
        <p:nvSpPr>
          <p:cNvPr id="186" name="CustomShape 17"/>
          <p:cNvSpPr/>
          <p:nvPr/>
        </p:nvSpPr>
        <p:spPr>
          <a:xfrm>
            <a:off x="3607200" y="5146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F4CCCC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%esp</a:t>
            </a:r>
            <a:endParaRPr sz="2400"/>
          </a:p>
        </p:txBody>
      </p:sp>
      <p:sp>
        <p:nvSpPr>
          <p:cNvPr id="187" name="CustomShape 18"/>
          <p:cNvSpPr/>
          <p:nvPr/>
        </p:nvSpPr>
        <p:spPr>
          <a:xfrm>
            <a:off x="5846880" y="1405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%r8</a:t>
            </a:r>
            <a:endParaRPr sz="2400"/>
          </a:p>
        </p:txBody>
      </p:sp>
      <p:sp>
        <p:nvSpPr>
          <p:cNvPr id="188" name="CustomShape 19"/>
          <p:cNvSpPr/>
          <p:nvPr/>
        </p:nvSpPr>
        <p:spPr>
          <a:xfrm>
            <a:off x="7454400" y="1438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</a:rPr>
              <a:t>%r8d</a:t>
            </a:r>
            <a:endParaRPr sz="2400" dirty="0"/>
          </a:p>
        </p:txBody>
      </p:sp>
      <p:sp>
        <p:nvSpPr>
          <p:cNvPr id="189" name="CustomShape 20"/>
          <p:cNvSpPr/>
          <p:nvPr/>
        </p:nvSpPr>
        <p:spPr>
          <a:xfrm>
            <a:off x="5846880" y="202368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%r9</a:t>
            </a:r>
            <a:endParaRPr sz="2400"/>
          </a:p>
        </p:txBody>
      </p:sp>
      <p:sp>
        <p:nvSpPr>
          <p:cNvPr id="190" name="CustomShape 21"/>
          <p:cNvSpPr/>
          <p:nvPr/>
        </p:nvSpPr>
        <p:spPr>
          <a:xfrm>
            <a:off x="7454400" y="205632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%r9d</a:t>
            </a:r>
            <a:endParaRPr sz="2400"/>
          </a:p>
        </p:txBody>
      </p:sp>
      <p:sp>
        <p:nvSpPr>
          <p:cNvPr id="191" name="CustomShape 22"/>
          <p:cNvSpPr/>
          <p:nvPr/>
        </p:nvSpPr>
        <p:spPr>
          <a:xfrm>
            <a:off x="5846880" y="325968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%r11</a:t>
            </a:r>
            <a:endParaRPr sz="2400"/>
          </a:p>
        </p:txBody>
      </p:sp>
      <p:sp>
        <p:nvSpPr>
          <p:cNvPr id="192" name="CustomShape 23"/>
          <p:cNvSpPr/>
          <p:nvPr/>
        </p:nvSpPr>
        <p:spPr>
          <a:xfrm>
            <a:off x="7454400" y="329232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%r11d</a:t>
            </a:r>
            <a:endParaRPr sz="2400"/>
          </a:p>
        </p:txBody>
      </p:sp>
      <p:sp>
        <p:nvSpPr>
          <p:cNvPr id="193" name="CustomShape 24"/>
          <p:cNvSpPr/>
          <p:nvPr/>
        </p:nvSpPr>
        <p:spPr>
          <a:xfrm>
            <a:off x="5846880" y="2641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%r10</a:t>
            </a:r>
            <a:endParaRPr sz="2400"/>
          </a:p>
        </p:txBody>
      </p:sp>
      <p:sp>
        <p:nvSpPr>
          <p:cNvPr id="194" name="CustomShape 25"/>
          <p:cNvSpPr/>
          <p:nvPr/>
        </p:nvSpPr>
        <p:spPr>
          <a:xfrm>
            <a:off x="7454400" y="2674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%r10d</a:t>
            </a:r>
            <a:endParaRPr sz="2400"/>
          </a:p>
        </p:txBody>
      </p:sp>
      <p:sp>
        <p:nvSpPr>
          <p:cNvPr id="195" name="CustomShape 26"/>
          <p:cNvSpPr/>
          <p:nvPr/>
        </p:nvSpPr>
        <p:spPr>
          <a:xfrm>
            <a:off x="5846880" y="3877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%r12</a:t>
            </a:r>
            <a:endParaRPr sz="2400"/>
          </a:p>
        </p:txBody>
      </p:sp>
      <p:sp>
        <p:nvSpPr>
          <p:cNvPr id="196" name="CustomShape 27"/>
          <p:cNvSpPr/>
          <p:nvPr/>
        </p:nvSpPr>
        <p:spPr>
          <a:xfrm>
            <a:off x="7454400" y="3910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%r12d</a:t>
            </a:r>
            <a:endParaRPr sz="2400"/>
          </a:p>
        </p:txBody>
      </p:sp>
      <p:sp>
        <p:nvSpPr>
          <p:cNvPr id="197" name="CustomShape 28"/>
          <p:cNvSpPr/>
          <p:nvPr/>
        </p:nvSpPr>
        <p:spPr>
          <a:xfrm>
            <a:off x="5846880" y="449520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%r13</a:t>
            </a:r>
            <a:endParaRPr sz="2400"/>
          </a:p>
        </p:txBody>
      </p:sp>
      <p:sp>
        <p:nvSpPr>
          <p:cNvPr id="198" name="CustomShape 29"/>
          <p:cNvSpPr/>
          <p:nvPr/>
        </p:nvSpPr>
        <p:spPr>
          <a:xfrm>
            <a:off x="7454400" y="452784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%r13d</a:t>
            </a:r>
            <a:endParaRPr sz="2400"/>
          </a:p>
        </p:txBody>
      </p:sp>
      <p:sp>
        <p:nvSpPr>
          <p:cNvPr id="199" name="CustomShape 30"/>
          <p:cNvSpPr/>
          <p:nvPr/>
        </p:nvSpPr>
        <p:spPr>
          <a:xfrm>
            <a:off x="5846880" y="573120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%r15</a:t>
            </a:r>
            <a:endParaRPr sz="2400"/>
          </a:p>
        </p:txBody>
      </p:sp>
      <p:sp>
        <p:nvSpPr>
          <p:cNvPr id="200" name="CustomShape 31"/>
          <p:cNvSpPr/>
          <p:nvPr/>
        </p:nvSpPr>
        <p:spPr>
          <a:xfrm>
            <a:off x="7454400" y="576384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%r15d</a:t>
            </a:r>
            <a:endParaRPr sz="2400"/>
          </a:p>
        </p:txBody>
      </p:sp>
      <p:sp>
        <p:nvSpPr>
          <p:cNvPr id="201" name="CustomShape 32"/>
          <p:cNvSpPr/>
          <p:nvPr/>
        </p:nvSpPr>
        <p:spPr>
          <a:xfrm>
            <a:off x="5846880" y="5113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%r14</a:t>
            </a:r>
            <a:endParaRPr sz="2400"/>
          </a:p>
        </p:txBody>
      </p:sp>
      <p:sp>
        <p:nvSpPr>
          <p:cNvPr id="202" name="CustomShape 33"/>
          <p:cNvSpPr/>
          <p:nvPr/>
        </p:nvSpPr>
        <p:spPr>
          <a:xfrm>
            <a:off x="7454400" y="5146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%r14d</a:t>
            </a:r>
            <a:endParaRPr sz="2400"/>
          </a:p>
        </p:txBody>
      </p:sp>
      <p:sp>
        <p:nvSpPr>
          <p:cNvPr id="203" name="CustomShape 34"/>
          <p:cNvSpPr/>
          <p:nvPr/>
        </p:nvSpPr>
        <p:spPr>
          <a:xfrm>
            <a:off x="800160" y="1440960"/>
            <a:ext cx="1198560" cy="65856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Return</a:t>
            </a:r>
            <a:endParaRPr sz="2400"/>
          </a:p>
        </p:txBody>
      </p:sp>
      <p:sp>
        <p:nvSpPr>
          <p:cNvPr id="204" name="CustomShape 35"/>
          <p:cNvSpPr/>
          <p:nvPr/>
        </p:nvSpPr>
        <p:spPr>
          <a:xfrm>
            <a:off x="800160" y="2676960"/>
            <a:ext cx="1198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4</a:t>
            </a:r>
            <a:endParaRPr sz="2400"/>
          </a:p>
        </p:txBody>
      </p:sp>
      <p:sp>
        <p:nvSpPr>
          <p:cNvPr id="205" name="CustomShape 36"/>
          <p:cNvSpPr/>
          <p:nvPr/>
        </p:nvSpPr>
        <p:spPr>
          <a:xfrm>
            <a:off x="800160" y="3295200"/>
            <a:ext cx="1198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3</a:t>
            </a:r>
            <a:endParaRPr sz="2400"/>
          </a:p>
        </p:txBody>
      </p:sp>
      <p:sp>
        <p:nvSpPr>
          <p:cNvPr id="206" name="CustomShape 37"/>
          <p:cNvSpPr/>
          <p:nvPr/>
        </p:nvSpPr>
        <p:spPr>
          <a:xfrm>
            <a:off x="800160" y="3912960"/>
            <a:ext cx="1198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2</a:t>
            </a:r>
            <a:endParaRPr sz="2400"/>
          </a:p>
        </p:txBody>
      </p:sp>
      <p:sp>
        <p:nvSpPr>
          <p:cNvPr id="207" name="CustomShape 38"/>
          <p:cNvSpPr/>
          <p:nvPr/>
        </p:nvSpPr>
        <p:spPr>
          <a:xfrm>
            <a:off x="800160" y="4530720"/>
            <a:ext cx="1198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1</a:t>
            </a:r>
            <a:endParaRPr sz="2400"/>
          </a:p>
        </p:txBody>
      </p:sp>
      <p:sp>
        <p:nvSpPr>
          <p:cNvPr id="208" name="CustomShape 39"/>
          <p:cNvSpPr/>
          <p:nvPr/>
        </p:nvSpPr>
        <p:spPr>
          <a:xfrm>
            <a:off x="584160" y="5148960"/>
            <a:ext cx="1414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Stack ptr</a:t>
            </a:r>
            <a:endParaRPr sz="2400"/>
          </a:p>
        </p:txBody>
      </p:sp>
      <p:sp>
        <p:nvSpPr>
          <p:cNvPr id="209" name="CustomShape 40"/>
          <p:cNvSpPr/>
          <p:nvPr/>
        </p:nvSpPr>
        <p:spPr>
          <a:xfrm flipH="1">
            <a:off x="9290400" y="1506240"/>
            <a:ext cx="1198560" cy="52800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5</a:t>
            </a:r>
            <a:endParaRPr sz="2400"/>
          </a:p>
        </p:txBody>
      </p:sp>
      <p:sp>
        <p:nvSpPr>
          <p:cNvPr id="210" name="CustomShape 41"/>
          <p:cNvSpPr/>
          <p:nvPr/>
        </p:nvSpPr>
        <p:spPr>
          <a:xfrm flipH="1">
            <a:off x="9290400" y="2124480"/>
            <a:ext cx="1198560" cy="52800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6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2947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1362</Words>
  <Application>Microsoft Office PowerPoint</Application>
  <PresentationFormat>宽屏</PresentationFormat>
  <Paragraphs>284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Corbel</vt:lpstr>
      <vt:lpstr>Courier New</vt:lpstr>
      <vt:lpstr>Office Theme</vt:lpstr>
      <vt:lpstr>lab2-Defusing a Binary Bomb  Spring 2018</vt:lpstr>
      <vt:lpstr>PowerPoint 演示文稿</vt:lpstr>
      <vt:lpstr>Bomb Lab Overview(what)</vt:lpstr>
      <vt:lpstr>Bomb Lab Overview(material)</vt:lpstr>
      <vt:lpstr>Bomb Lab Overview(skill)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15213 Recitation</dc:title>
  <dc:creator>Vinaykumar Bhat</dc:creator>
  <cp:lastModifiedBy>高岸深谷</cp:lastModifiedBy>
  <cp:revision>110</cp:revision>
  <dcterms:created xsi:type="dcterms:W3CDTF">2014-09-05T20:28:47Z</dcterms:created>
  <dcterms:modified xsi:type="dcterms:W3CDTF">2018-04-04T01:30:52Z</dcterms:modified>
</cp:coreProperties>
</file>