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6"/>
  </p:notesMasterIdLst>
  <p:sldIdLst>
    <p:sldId id="256" r:id="rId2"/>
    <p:sldId id="286" r:id="rId3"/>
    <p:sldId id="346" r:id="rId4"/>
    <p:sldId id="257" r:id="rId5"/>
    <p:sldId id="331" r:id="rId6"/>
    <p:sldId id="262" r:id="rId7"/>
    <p:sldId id="330" r:id="rId8"/>
    <p:sldId id="332" r:id="rId9"/>
    <p:sldId id="307" r:id="rId10"/>
    <p:sldId id="333" r:id="rId11"/>
    <p:sldId id="334" r:id="rId12"/>
    <p:sldId id="335" r:id="rId13"/>
    <p:sldId id="336" r:id="rId14"/>
    <p:sldId id="337" r:id="rId15"/>
    <p:sldId id="338" r:id="rId16"/>
    <p:sldId id="339" r:id="rId17"/>
    <p:sldId id="347" r:id="rId18"/>
    <p:sldId id="340" r:id="rId19"/>
    <p:sldId id="341" r:id="rId20"/>
    <p:sldId id="315" r:id="rId21"/>
    <p:sldId id="342" r:id="rId22"/>
    <p:sldId id="345" r:id="rId23"/>
    <p:sldId id="344" r:id="rId24"/>
    <p:sldId id="34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kumar Bhat" initials="VB" lastIdx="0" clrIdx="0">
    <p:extLst>
      <p:ext uri="{19B8F6BF-5375-455C-9EA6-DF929625EA0E}">
        <p15:presenceInfo xmlns:p15="http://schemas.microsoft.com/office/powerpoint/2012/main" userId="S-1-5-21-484763869-963894560-842925246-2722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7" y="6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43BFA-8D0C-4EAF-8D6E-4A60647997EE}" type="datetimeFigureOut">
              <a:rPr lang="zh-CN" altLang="en-US" smtClean="0"/>
              <a:pPr/>
              <a:t>2018/5/2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0E52-0F9A-452F-8B77-E046E2820BC4}" type="slidenum">
              <a:rPr lang="zh-CN" altLang="en-US" smtClean="0"/>
              <a:pPr/>
              <a:t>‹#›</a:t>
            </a:fld>
            <a:endParaRPr lang="zh-CN" altLang="en-US"/>
          </a:p>
        </p:txBody>
      </p:sp>
    </p:spTree>
    <p:extLst>
      <p:ext uri="{BB962C8B-B14F-4D97-AF65-F5344CB8AC3E}">
        <p14:creationId xmlns:p14="http://schemas.microsoft.com/office/powerpoint/2010/main" val="1170496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AFBAED-4906-4B99-A878-9B8D2741E568}"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311107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FBAED-4906-4B99-A878-9B8D2741E568}"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306325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FBAED-4906-4B99-A878-9B8D2741E568}"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87689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FBAED-4906-4B99-A878-9B8D2741E568}"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333847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AFBAED-4906-4B99-A878-9B8D2741E568}"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5023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AFBAED-4906-4B99-A878-9B8D2741E568}" type="datetimeFigureOut">
              <a:rPr lang="en-US" smtClean="0"/>
              <a:pPr/>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54324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AFBAED-4906-4B99-A878-9B8D2741E568}" type="datetimeFigureOut">
              <a:rPr lang="en-US" smtClean="0"/>
              <a:pPr/>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48027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AFBAED-4906-4B99-A878-9B8D2741E568}" type="datetimeFigureOut">
              <a:rPr lang="en-US" smtClean="0"/>
              <a:pPr/>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228694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FBAED-4906-4B99-A878-9B8D2741E568}" type="datetimeFigureOut">
              <a:rPr lang="en-US" smtClean="0"/>
              <a:pPr/>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82620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FBAED-4906-4B99-A878-9B8D2741E568}" type="datetimeFigureOut">
              <a:rPr lang="en-US" smtClean="0"/>
              <a:pPr/>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214704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FBAED-4906-4B99-A878-9B8D2741E568}" type="datetimeFigureOut">
              <a:rPr lang="en-US" smtClean="0"/>
              <a:pPr/>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F1873-89A0-48CC-A49D-E0128D821E0B}" type="slidenum">
              <a:rPr lang="en-US" smtClean="0"/>
              <a:pPr/>
              <a:t>‹#›</a:t>
            </a:fld>
            <a:endParaRPr lang="en-US"/>
          </a:p>
        </p:txBody>
      </p:sp>
    </p:spTree>
    <p:extLst>
      <p:ext uri="{BB962C8B-B14F-4D97-AF65-F5344CB8AC3E}">
        <p14:creationId xmlns:p14="http://schemas.microsoft.com/office/powerpoint/2010/main" val="140010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FBAED-4906-4B99-A878-9B8D2741E568}" type="datetimeFigureOut">
              <a:rPr lang="en-US" smtClean="0"/>
              <a:pPr/>
              <a:t>5/2/2018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F1873-89A0-48CC-A49D-E0128D821E0B}" type="slidenum">
              <a:rPr lang="en-US" smtClean="0"/>
              <a:pPr/>
              <a:t>‹#›</a:t>
            </a:fld>
            <a:endParaRPr lang="en-US"/>
          </a:p>
        </p:txBody>
      </p:sp>
    </p:spTree>
    <p:extLst>
      <p:ext uri="{BB962C8B-B14F-4D97-AF65-F5344CB8AC3E}">
        <p14:creationId xmlns:p14="http://schemas.microsoft.com/office/powerpoint/2010/main" val="307408516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4619" y="863568"/>
            <a:ext cx="10541479" cy="4131125"/>
          </a:xfrm>
        </p:spPr>
        <p:txBody>
          <a:bodyPr>
            <a:normAutofit fontScale="90000"/>
          </a:bodyPr>
          <a:lstStyle/>
          <a:p>
            <a:r>
              <a:rPr lang="en-US" dirty="0" smtClean="0"/>
              <a:t/>
            </a:r>
            <a:br>
              <a:rPr lang="en-US" dirty="0" smtClean="0"/>
            </a:br>
            <a:r>
              <a:rPr lang="en-US" dirty="0"/>
              <a:t/>
            </a:r>
            <a:br>
              <a:rPr lang="en-US" dirty="0"/>
            </a:br>
            <a:r>
              <a:rPr lang="en-US" dirty="0" smtClean="0"/>
              <a:t>lab</a:t>
            </a:r>
            <a:r>
              <a:rPr lang="en-US" altLang="zh-CN" dirty="0" smtClean="0"/>
              <a:t>3</a:t>
            </a:r>
            <a:r>
              <a:rPr lang="en-US" dirty="0" smtClean="0"/>
              <a:t>-The </a:t>
            </a:r>
            <a:r>
              <a:rPr lang="en-US" dirty="0"/>
              <a:t>Attack Lab: Understanding Buffer Overﬂow </a:t>
            </a:r>
            <a:r>
              <a:rPr lang="en-US" dirty="0" smtClean="0"/>
              <a:t>Bugs</a:t>
            </a:r>
            <a:br>
              <a:rPr lang="en-US" dirty="0" smtClean="0"/>
            </a:br>
            <a:r>
              <a:rPr lang="en-US" dirty="0" smtClean="0"/>
              <a:t/>
            </a:r>
            <a:br>
              <a:rPr lang="en-US" dirty="0" smtClean="0"/>
            </a:br>
            <a:r>
              <a:rPr lang="en-US" sz="4400" dirty="0" smtClean="0"/>
              <a:t>S</a:t>
            </a:r>
            <a:r>
              <a:rPr lang="en-US" altLang="zh-CN" sz="4400" dirty="0" smtClean="0"/>
              <a:t>pring</a:t>
            </a:r>
            <a:r>
              <a:rPr lang="en-US" sz="4400" dirty="0" smtClean="0"/>
              <a:t> </a:t>
            </a:r>
            <a:r>
              <a:rPr lang="en-US" sz="4400" dirty="0" smtClean="0"/>
              <a:t>201</a:t>
            </a:r>
            <a:r>
              <a:rPr lang="en-US" sz="4400" dirty="0"/>
              <a:t>8</a:t>
            </a:r>
            <a:endParaRPr lang="en-US" sz="4400" dirty="0"/>
          </a:p>
        </p:txBody>
      </p:sp>
    </p:spTree>
    <p:extLst>
      <p:ext uri="{BB962C8B-B14F-4D97-AF65-F5344CB8AC3E}">
        <p14:creationId xmlns:p14="http://schemas.microsoft.com/office/powerpoint/2010/main" val="3030003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详细介绍</a:t>
            </a:r>
            <a:endParaRPr lang="zh-CN" altLang="en-US" sz="2800" dirty="0"/>
          </a:p>
        </p:txBody>
      </p:sp>
      <p:sp>
        <p:nvSpPr>
          <p:cNvPr id="3" name="内容占位符 2"/>
          <p:cNvSpPr>
            <a:spLocks noGrp="1"/>
          </p:cNvSpPr>
          <p:nvPr>
            <p:ph idx="1"/>
          </p:nvPr>
        </p:nvSpPr>
        <p:spPr>
          <a:xfrm>
            <a:off x="838200" y="1690688"/>
            <a:ext cx="10515600" cy="4351338"/>
          </a:xfrm>
        </p:spPr>
        <p:txBody>
          <a:bodyPr>
            <a:noAutofit/>
          </a:bodyPr>
          <a:lstStyle/>
          <a:p>
            <a:pPr marL="0" indent="0">
              <a:buNone/>
            </a:pPr>
            <a:r>
              <a:rPr lang="en-US" altLang="zh-CN" dirty="0">
                <a:latin typeface="+mn-ea"/>
              </a:rPr>
              <a:t>• </a:t>
            </a:r>
            <a:r>
              <a:rPr lang="zh-CN" altLang="en-US" dirty="0" smtClean="0">
                <a:latin typeface="+mn-ea"/>
              </a:rPr>
              <a:t>文件功能</a:t>
            </a:r>
            <a:endParaRPr lang="en-US" altLang="zh-CN" dirty="0" smtClean="0">
              <a:latin typeface="+mn-ea"/>
            </a:endParaRPr>
          </a:p>
          <a:p>
            <a:pPr marL="0" indent="0">
              <a:buNone/>
            </a:pPr>
            <a:r>
              <a:rPr lang="en-US" altLang="zh-CN" dirty="0">
                <a:latin typeface="+mn-ea"/>
              </a:rPr>
              <a:t>cookie.txt:</a:t>
            </a:r>
            <a:r>
              <a:rPr lang="zh-CN" altLang="en-US" dirty="0">
                <a:latin typeface="+mn-ea"/>
              </a:rPr>
              <a:t>存放你攻击用的</a:t>
            </a:r>
            <a:r>
              <a:rPr lang="zh-CN" altLang="en-US" dirty="0" smtClean="0">
                <a:latin typeface="+mn-ea"/>
              </a:rPr>
              <a:t>标识符</a:t>
            </a:r>
            <a:endParaRPr lang="en-US" altLang="zh-CN" dirty="0" smtClean="0">
              <a:latin typeface="+mn-ea"/>
            </a:endParaRPr>
          </a:p>
          <a:p>
            <a:pPr marL="0" indent="0">
              <a:buNone/>
            </a:pPr>
            <a:r>
              <a:rPr lang="en-US" altLang="zh-CN" dirty="0" err="1" smtClean="0">
                <a:latin typeface="+mn-ea"/>
              </a:rPr>
              <a:t>ctarget</a:t>
            </a:r>
            <a:r>
              <a:rPr lang="en-US" altLang="zh-CN" dirty="0">
                <a:latin typeface="+mn-ea"/>
              </a:rPr>
              <a:t>:</a:t>
            </a:r>
            <a:r>
              <a:rPr lang="zh-CN" altLang="en-US" dirty="0">
                <a:latin typeface="+mn-ea"/>
              </a:rPr>
              <a:t>执行</a:t>
            </a:r>
            <a:r>
              <a:rPr lang="en-US" altLang="zh-CN" dirty="0">
                <a:latin typeface="+mn-ea"/>
              </a:rPr>
              <a:t>code-injection</a:t>
            </a:r>
            <a:r>
              <a:rPr lang="zh-CN" altLang="en-US" dirty="0">
                <a:latin typeface="+mn-ea"/>
              </a:rPr>
              <a:t>攻击的</a:t>
            </a:r>
            <a:r>
              <a:rPr lang="zh-CN" altLang="en-US" dirty="0" smtClean="0">
                <a:latin typeface="+mn-ea"/>
              </a:rPr>
              <a:t>程序</a:t>
            </a:r>
            <a:endParaRPr lang="zh-CN" altLang="en-US" dirty="0">
              <a:latin typeface="+mn-ea"/>
            </a:endParaRPr>
          </a:p>
          <a:p>
            <a:pPr marL="0" indent="0">
              <a:buNone/>
            </a:pPr>
            <a:r>
              <a:rPr lang="en-US" altLang="zh-CN" dirty="0" err="1">
                <a:latin typeface="+mn-ea"/>
              </a:rPr>
              <a:t>rtarget</a:t>
            </a:r>
            <a:r>
              <a:rPr lang="en-US" altLang="zh-CN" dirty="0">
                <a:latin typeface="+mn-ea"/>
              </a:rPr>
              <a:t>:</a:t>
            </a:r>
            <a:r>
              <a:rPr lang="zh-CN" altLang="en-US" dirty="0">
                <a:latin typeface="+mn-ea"/>
              </a:rPr>
              <a:t>执行</a:t>
            </a:r>
            <a:r>
              <a:rPr lang="en-US" altLang="zh-CN" dirty="0">
                <a:latin typeface="+mn-ea"/>
              </a:rPr>
              <a:t>return-oriented-programming</a:t>
            </a:r>
            <a:r>
              <a:rPr lang="zh-CN" altLang="en-US" dirty="0">
                <a:latin typeface="+mn-ea"/>
              </a:rPr>
              <a:t>攻击的程序</a:t>
            </a:r>
          </a:p>
          <a:p>
            <a:pPr marL="0" indent="0">
              <a:buNone/>
            </a:pPr>
            <a:r>
              <a:rPr lang="en-US" altLang="zh-CN" dirty="0" err="1" smtClean="0">
                <a:latin typeface="+mn-ea"/>
              </a:rPr>
              <a:t>farm.c:gadget</a:t>
            </a:r>
            <a:r>
              <a:rPr lang="en-US" altLang="zh-CN" dirty="0" smtClean="0">
                <a:latin typeface="+mn-ea"/>
              </a:rPr>
              <a:t> </a:t>
            </a:r>
            <a:r>
              <a:rPr lang="en-US" altLang="zh-CN" dirty="0">
                <a:latin typeface="+mn-ea"/>
              </a:rPr>
              <a:t>farm</a:t>
            </a:r>
            <a:r>
              <a:rPr lang="zh-CN" altLang="en-US" dirty="0">
                <a:latin typeface="+mn-ea"/>
              </a:rPr>
              <a:t>产生代码</a:t>
            </a:r>
            <a:r>
              <a:rPr lang="zh-CN" altLang="en-US" dirty="0" smtClean="0">
                <a:latin typeface="+mn-ea"/>
              </a:rPr>
              <a:t>片段</a:t>
            </a:r>
            <a:endParaRPr lang="zh-CN" altLang="en-US" dirty="0">
              <a:latin typeface="+mn-ea"/>
            </a:endParaRPr>
          </a:p>
          <a:p>
            <a:pPr marL="0" indent="0">
              <a:buNone/>
            </a:pPr>
            <a:r>
              <a:rPr lang="en-US" altLang="zh-CN" dirty="0">
                <a:latin typeface="+mn-ea"/>
              </a:rPr>
              <a:t>hex2raw:</a:t>
            </a:r>
            <a:r>
              <a:rPr lang="zh-CN" altLang="en-US" dirty="0">
                <a:latin typeface="+mn-ea"/>
              </a:rPr>
              <a:t>生成攻击</a:t>
            </a:r>
            <a:r>
              <a:rPr lang="zh-CN" altLang="en-US" dirty="0" smtClean="0">
                <a:latin typeface="+mn-ea"/>
              </a:rPr>
              <a:t>字符串</a:t>
            </a:r>
            <a:endParaRPr lang="en-US" altLang="zh-CN" dirty="0" smtClean="0">
              <a:latin typeface="+mn-ea"/>
            </a:endParaRPr>
          </a:p>
          <a:p>
            <a:pPr marL="0" indent="0">
              <a:buNone/>
            </a:pPr>
            <a:endParaRPr lang="en-US" altLang="zh-CN" dirty="0">
              <a:latin typeface="+mn-ea"/>
            </a:endParaRPr>
          </a:p>
          <a:p>
            <a:pPr marL="0" indent="0">
              <a:buNone/>
            </a:pPr>
            <a:r>
              <a:rPr lang="zh-CN" altLang="en-US" dirty="0" smtClean="0">
                <a:latin typeface="+mn-ea"/>
              </a:rPr>
              <a:t>其中，</a:t>
            </a:r>
            <a:r>
              <a:rPr lang="en-US" altLang="zh-CN" dirty="0" err="1" smtClean="0">
                <a:latin typeface="+mn-ea"/>
              </a:rPr>
              <a:t>ctarget</a:t>
            </a:r>
            <a:r>
              <a:rPr lang="zh-CN" altLang="en-US" dirty="0" smtClean="0">
                <a:latin typeface="+mn-ea"/>
              </a:rPr>
              <a:t>和</a:t>
            </a:r>
            <a:r>
              <a:rPr lang="en-US" altLang="zh-CN" dirty="0" err="1" smtClean="0">
                <a:latin typeface="+mn-ea"/>
              </a:rPr>
              <a:t>rtarget</a:t>
            </a:r>
            <a:r>
              <a:rPr lang="zh-CN" altLang="en-US" dirty="0" smtClean="0">
                <a:latin typeface="+mn-ea"/>
              </a:rPr>
              <a:t>会从标准输入读取字符串，保存在大小为</a:t>
            </a:r>
            <a:r>
              <a:rPr lang="en-US" altLang="zh-CN" dirty="0" smtClean="0">
                <a:latin typeface="+mn-ea"/>
              </a:rPr>
              <a:t>BUFFER_SIZE</a:t>
            </a:r>
            <a:r>
              <a:rPr lang="zh-CN" altLang="en-US" dirty="0" smtClean="0">
                <a:latin typeface="+mn-ea"/>
              </a:rPr>
              <a:t>的</a:t>
            </a:r>
            <a:r>
              <a:rPr lang="en-US" altLang="zh-CN" dirty="0" smtClean="0">
                <a:latin typeface="+mn-ea"/>
              </a:rPr>
              <a:t>char</a:t>
            </a:r>
            <a:r>
              <a:rPr lang="zh-CN" altLang="en-US" dirty="0" smtClean="0">
                <a:latin typeface="+mn-ea"/>
              </a:rPr>
              <a:t>数组中。</a:t>
            </a:r>
            <a:endParaRPr lang="zh-CN" altLang="en-US" dirty="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r>
              <a:rPr lang="zh-CN" altLang="en-US" dirty="0" smtClean="0">
                <a:latin typeface="+mn-ea"/>
              </a:rPr>
              <a:t> 解决</a:t>
            </a:r>
            <a:r>
              <a:rPr lang="en-US" altLang="zh-CN" dirty="0" smtClean="0">
                <a:latin typeface="+mn-ea"/>
              </a:rPr>
              <a:t>5</a:t>
            </a:r>
            <a:r>
              <a:rPr lang="zh-CN" altLang="en-US" dirty="0" smtClean="0">
                <a:latin typeface="+mn-ea"/>
              </a:rPr>
              <a:t>个问题</a:t>
            </a:r>
            <a:endParaRPr lang="en-US" altLang="zh-CN" dirty="0">
              <a:latin typeface="+mn-ea"/>
            </a:endParaRPr>
          </a:p>
        </p:txBody>
      </p:sp>
    </p:spTree>
    <p:extLst>
      <p:ext uri="{BB962C8B-B14F-4D97-AF65-F5344CB8AC3E}">
        <p14:creationId xmlns:p14="http://schemas.microsoft.com/office/powerpoint/2010/main" val="617295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详细介绍</a:t>
            </a:r>
            <a:endParaRPr lang="zh-CN" altLang="en-US" sz="2800" dirty="0"/>
          </a:p>
        </p:txBody>
      </p:sp>
      <p:sp>
        <p:nvSpPr>
          <p:cNvPr id="3" name="内容占位符 2"/>
          <p:cNvSpPr>
            <a:spLocks noGrp="1"/>
          </p:cNvSpPr>
          <p:nvPr>
            <p:ph idx="1"/>
          </p:nvPr>
        </p:nvSpPr>
        <p:spPr>
          <a:xfrm>
            <a:off x="838200" y="1690688"/>
            <a:ext cx="10515600" cy="4351338"/>
          </a:xfrm>
        </p:spPr>
        <p:txBody>
          <a:bodyPr>
            <a:noAutofit/>
          </a:bodyPr>
          <a:lstStyle/>
          <a:p>
            <a:pPr marL="0" indent="0">
              <a:buNone/>
            </a:pPr>
            <a:r>
              <a:rPr lang="en-US" altLang="zh-CN" dirty="0">
                <a:latin typeface="+mn-ea"/>
              </a:rPr>
              <a:t>• </a:t>
            </a:r>
            <a:r>
              <a:rPr lang="zh-CN" altLang="en-US" dirty="0">
                <a:latin typeface="+mn-ea"/>
              </a:rPr>
              <a:t>第一关</a:t>
            </a:r>
            <a:endParaRPr lang="en-US" altLang="zh-CN" dirty="0">
              <a:latin typeface="+mn-ea"/>
            </a:endParaRPr>
          </a:p>
          <a:p>
            <a:pPr marL="0" indent="0">
              <a:buNone/>
            </a:pPr>
            <a:r>
              <a:rPr lang="zh-CN" altLang="en-US" dirty="0" smtClean="0">
                <a:latin typeface="+mn-ea"/>
              </a:rPr>
              <a:t>暂时不需要注入新的代码，只需要让程序重定向调用某个方法。</a:t>
            </a:r>
            <a:endParaRPr lang="en-US" altLang="zh-CN" dirty="0">
              <a:latin typeface="+mn-ea"/>
            </a:endParaRPr>
          </a:p>
          <a:p>
            <a:pPr marL="0" indent="0">
              <a:buNone/>
            </a:pPr>
            <a:endParaRPr lang="en-US" altLang="zh-CN" dirty="0" smtClean="0">
              <a:latin typeface="+mn-ea"/>
            </a:endParaRPr>
          </a:p>
          <a:p>
            <a:pPr marL="0" indent="0">
              <a:buNone/>
            </a:pPr>
            <a:r>
              <a:rPr lang="en-US" altLang="zh-CN" dirty="0" err="1" smtClean="0">
                <a:latin typeface="+mn-ea"/>
              </a:rPr>
              <a:t>ctarget</a:t>
            </a:r>
            <a:r>
              <a:rPr lang="zh-CN" altLang="en-US" dirty="0" smtClean="0">
                <a:latin typeface="+mn-ea"/>
              </a:rPr>
              <a:t>的正常流程是</a:t>
            </a: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r>
              <a:rPr lang="zh-CN" altLang="en-US" dirty="0" smtClean="0">
                <a:latin typeface="+mn-ea"/>
              </a:rPr>
              <a:t> </a:t>
            </a:r>
            <a:endParaRPr lang="en-US" altLang="zh-CN" dirty="0">
              <a:latin typeface="+mn-ea"/>
            </a:endParaRPr>
          </a:p>
        </p:txBody>
      </p:sp>
      <p:pic>
        <p:nvPicPr>
          <p:cNvPr id="4" name="图片 3"/>
          <p:cNvPicPr>
            <a:picLocks noChangeAspect="1"/>
          </p:cNvPicPr>
          <p:nvPr/>
        </p:nvPicPr>
        <p:blipFill>
          <a:blip r:embed="rId2"/>
          <a:stretch>
            <a:fillRect/>
          </a:stretch>
        </p:blipFill>
        <p:spPr>
          <a:xfrm>
            <a:off x="2700337" y="4001294"/>
            <a:ext cx="6791325" cy="1381125"/>
          </a:xfrm>
          <a:prstGeom prst="rect">
            <a:avLst/>
          </a:prstGeom>
        </p:spPr>
      </p:pic>
    </p:spTree>
    <p:extLst>
      <p:ext uri="{BB962C8B-B14F-4D97-AF65-F5344CB8AC3E}">
        <p14:creationId xmlns:p14="http://schemas.microsoft.com/office/powerpoint/2010/main" val="1817666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详细介绍</a:t>
            </a:r>
            <a:endParaRPr lang="zh-CN" altLang="en-US" sz="2800" dirty="0"/>
          </a:p>
        </p:txBody>
      </p:sp>
      <p:sp>
        <p:nvSpPr>
          <p:cNvPr id="3" name="内容占位符 2"/>
          <p:cNvSpPr>
            <a:spLocks noGrp="1"/>
          </p:cNvSpPr>
          <p:nvPr>
            <p:ph idx="1"/>
          </p:nvPr>
        </p:nvSpPr>
        <p:spPr>
          <a:xfrm>
            <a:off x="838200" y="1690688"/>
            <a:ext cx="10515600" cy="4351338"/>
          </a:xfrm>
        </p:spPr>
        <p:txBody>
          <a:bodyPr>
            <a:noAutofit/>
          </a:bodyPr>
          <a:lstStyle/>
          <a:p>
            <a:pPr marL="0" indent="0">
              <a:buNone/>
            </a:pPr>
            <a:r>
              <a:rPr lang="en-US" altLang="zh-CN" dirty="0">
                <a:latin typeface="+mn-ea"/>
              </a:rPr>
              <a:t>• </a:t>
            </a:r>
            <a:r>
              <a:rPr lang="zh-CN" altLang="en-US" dirty="0">
                <a:latin typeface="+mn-ea"/>
              </a:rPr>
              <a:t>第一关</a:t>
            </a:r>
            <a:endParaRPr lang="en-US" altLang="zh-CN" dirty="0">
              <a:latin typeface="+mn-ea"/>
            </a:endParaRPr>
          </a:p>
          <a:p>
            <a:pPr marL="0" indent="0">
              <a:buNone/>
            </a:pPr>
            <a:r>
              <a:rPr lang="zh-CN" altLang="en-US" dirty="0" smtClean="0">
                <a:latin typeface="+mn-ea"/>
              </a:rPr>
              <a:t>暂时不需要注入新的代码，只需要让程序重定向调用某个方法。</a:t>
            </a:r>
            <a:endParaRPr lang="en-US" altLang="zh-CN" dirty="0">
              <a:latin typeface="+mn-ea"/>
            </a:endParaRPr>
          </a:p>
          <a:p>
            <a:pPr marL="0" indent="0">
              <a:buNone/>
            </a:pPr>
            <a:endParaRPr lang="en-US" altLang="zh-CN" dirty="0" smtClean="0">
              <a:latin typeface="+mn-ea"/>
            </a:endParaRPr>
          </a:p>
          <a:p>
            <a:pPr marL="0" indent="0">
              <a:buNone/>
            </a:pPr>
            <a:r>
              <a:rPr lang="zh-CN" altLang="en-US" dirty="0" smtClean="0">
                <a:latin typeface="+mn-ea"/>
              </a:rPr>
              <a:t>我们需要调用程序中另一个函数</a:t>
            </a:r>
            <a:endParaRPr lang="en-US" altLang="zh-CN" dirty="0">
              <a:latin typeface="+mn-ea"/>
            </a:endParaRPr>
          </a:p>
          <a:p>
            <a:pPr marL="0" indent="0">
              <a:buNone/>
            </a:pPr>
            <a:endParaRPr lang="en-US" altLang="zh-CN" dirty="0" smtClean="0">
              <a:latin typeface="+mn-ea"/>
            </a:endParaRPr>
          </a:p>
          <a:p>
            <a:pPr marL="0" indent="0">
              <a:buNone/>
            </a:pPr>
            <a:r>
              <a:rPr lang="zh-CN" altLang="en-US" dirty="0" smtClean="0">
                <a:latin typeface="+mn-ea"/>
              </a:rPr>
              <a:t> </a:t>
            </a:r>
            <a:endParaRPr lang="en-US" altLang="zh-CN" dirty="0">
              <a:latin typeface="+mn-ea"/>
            </a:endParaRPr>
          </a:p>
        </p:txBody>
      </p:sp>
      <p:pic>
        <p:nvPicPr>
          <p:cNvPr id="5" name="图片 4"/>
          <p:cNvPicPr>
            <a:picLocks noChangeAspect="1"/>
          </p:cNvPicPr>
          <p:nvPr/>
        </p:nvPicPr>
        <p:blipFill>
          <a:blip r:embed="rId2"/>
          <a:stretch>
            <a:fillRect/>
          </a:stretch>
        </p:blipFill>
        <p:spPr>
          <a:xfrm>
            <a:off x="3084236" y="4001294"/>
            <a:ext cx="6924675" cy="1638300"/>
          </a:xfrm>
          <a:prstGeom prst="rect">
            <a:avLst/>
          </a:prstGeom>
        </p:spPr>
      </p:pic>
    </p:spTree>
    <p:extLst>
      <p:ext uri="{BB962C8B-B14F-4D97-AF65-F5344CB8AC3E}">
        <p14:creationId xmlns:p14="http://schemas.microsoft.com/office/powerpoint/2010/main" val="4231219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详细介绍</a:t>
            </a:r>
            <a:endParaRPr lang="zh-CN" altLang="en-US" sz="2800" dirty="0"/>
          </a:p>
        </p:txBody>
      </p:sp>
      <p:sp>
        <p:nvSpPr>
          <p:cNvPr id="3" name="内容占位符 2"/>
          <p:cNvSpPr>
            <a:spLocks noGrp="1"/>
          </p:cNvSpPr>
          <p:nvPr>
            <p:ph idx="1"/>
          </p:nvPr>
        </p:nvSpPr>
        <p:spPr>
          <a:xfrm>
            <a:off x="838200" y="1690688"/>
            <a:ext cx="10515600" cy="4351338"/>
          </a:xfrm>
        </p:spPr>
        <p:txBody>
          <a:bodyPr>
            <a:noAutofit/>
          </a:bodyPr>
          <a:lstStyle/>
          <a:p>
            <a:pPr marL="0" indent="0">
              <a:buNone/>
            </a:pPr>
            <a:r>
              <a:rPr lang="en-US" altLang="zh-CN" dirty="0">
                <a:latin typeface="+mn-ea"/>
              </a:rPr>
              <a:t>• </a:t>
            </a:r>
            <a:r>
              <a:rPr lang="zh-CN" altLang="en-US" dirty="0">
                <a:latin typeface="+mn-ea"/>
              </a:rPr>
              <a:t>第一关</a:t>
            </a:r>
            <a:endParaRPr lang="en-US" altLang="zh-CN" dirty="0">
              <a:latin typeface="+mn-ea"/>
            </a:endParaRPr>
          </a:p>
          <a:p>
            <a:pPr marL="0" indent="0">
              <a:buNone/>
            </a:pPr>
            <a:r>
              <a:rPr lang="zh-CN" altLang="en-US" dirty="0" smtClean="0">
                <a:latin typeface="+mn-ea"/>
              </a:rPr>
              <a:t>暂时不需要注入新的代码，只需要让程序重定向调用某个方法。</a:t>
            </a:r>
            <a:endParaRPr lang="en-US" altLang="zh-CN" dirty="0">
              <a:latin typeface="+mn-ea"/>
            </a:endParaRPr>
          </a:p>
          <a:p>
            <a:pPr marL="0" indent="0">
              <a:buNone/>
            </a:pPr>
            <a:endParaRPr lang="en-US" altLang="zh-CN" dirty="0" smtClean="0">
              <a:latin typeface="+mn-ea"/>
            </a:endParaRPr>
          </a:p>
          <a:p>
            <a:pPr marL="0" indent="0">
              <a:buNone/>
            </a:pPr>
            <a:r>
              <a:rPr lang="zh-CN" altLang="en-US" dirty="0" smtClean="0">
                <a:latin typeface="+mn-ea"/>
              </a:rPr>
              <a:t>也就是在</a:t>
            </a:r>
            <a:r>
              <a:rPr lang="en-US" altLang="zh-CN" dirty="0" err="1" smtClean="0">
                <a:latin typeface="+mn-ea"/>
              </a:rPr>
              <a:t>getbuf</a:t>
            </a:r>
            <a:r>
              <a:rPr lang="en-US" altLang="zh-CN" dirty="0" smtClean="0">
                <a:latin typeface="+mn-ea"/>
              </a:rPr>
              <a:t>()</a:t>
            </a:r>
            <a:r>
              <a:rPr lang="zh-CN" altLang="en-US" dirty="0" smtClean="0">
                <a:latin typeface="+mn-ea"/>
              </a:rPr>
              <a:t>函数返回时，执行</a:t>
            </a:r>
            <a:r>
              <a:rPr lang="en-US" altLang="zh-CN" dirty="0" smtClean="0">
                <a:latin typeface="+mn-ea"/>
              </a:rPr>
              <a:t>touch1()</a:t>
            </a:r>
            <a:r>
              <a:rPr lang="zh-CN" altLang="en-US" dirty="0" smtClean="0">
                <a:latin typeface="+mn-ea"/>
              </a:rPr>
              <a:t>，而不是返回</a:t>
            </a:r>
            <a:r>
              <a:rPr lang="en-US" altLang="zh-CN" dirty="0" smtClean="0">
                <a:latin typeface="+mn-ea"/>
              </a:rPr>
              <a:t>test</a:t>
            </a:r>
            <a:r>
              <a:rPr lang="en-US" altLang="zh-CN" dirty="0" smtClean="0">
                <a:latin typeface="+mn-ea"/>
              </a:rPr>
              <a:t>()</a:t>
            </a:r>
            <a:r>
              <a:rPr lang="zh-CN" altLang="en-US" dirty="0" smtClean="0">
                <a:latin typeface="+mn-ea"/>
              </a:rPr>
              <a:t>继续执行</a:t>
            </a:r>
            <a:r>
              <a:rPr lang="en-US" altLang="zh-CN" dirty="0" smtClean="0">
                <a:latin typeface="+mn-ea"/>
              </a:rPr>
              <a:t>test</a:t>
            </a:r>
            <a:r>
              <a:rPr lang="zh-CN" altLang="en-US" dirty="0" smtClean="0">
                <a:latin typeface="+mn-ea"/>
              </a:rPr>
              <a:t>函数中的语句。</a:t>
            </a:r>
            <a:endParaRPr lang="en-US" altLang="zh-CN" dirty="0" smtClean="0">
              <a:latin typeface="+mn-ea"/>
            </a:endParaRPr>
          </a:p>
          <a:p>
            <a:pPr marL="0" indent="0">
              <a:buNone/>
            </a:pPr>
            <a:r>
              <a:rPr lang="zh-CN" altLang="en-US" dirty="0" smtClean="0">
                <a:latin typeface="+mn-ea"/>
              </a:rPr>
              <a:t> </a:t>
            </a:r>
            <a:endParaRPr lang="en-US" altLang="zh-CN" dirty="0">
              <a:latin typeface="+mn-ea"/>
            </a:endParaRPr>
          </a:p>
        </p:txBody>
      </p:sp>
    </p:spTree>
    <p:extLst>
      <p:ext uri="{BB962C8B-B14F-4D97-AF65-F5344CB8AC3E}">
        <p14:creationId xmlns:p14="http://schemas.microsoft.com/office/powerpoint/2010/main" val="3653987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详细介绍</a:t>
            </a:r>
            <a:endParaRPr lang="zh-CN" altLang="en-US" sz="2800" dirty="0"/>
          </a:p>
        </p:txBody>
      </p:sp>
      <p:sp>
        <p:nvSpPr>
          <p:cNvPr id="3" name="内容占位符 2"/>
          <p:cNvSpPr>
            <a:spLocks noGrp="1"/>
          </p:cNvSpPr>
          <p:nvPr>
            <p:ph idx="1"/>
          </p:nvPr>
        </p:nvSpPr>
        <p:spPr>
          <a:xfrm>
            <a:off x="838200" y="1690688"/>
            <a:ext cx="10515600" cy="4351338"/>
          </a:xfrm>
        </p:spPr>
        <p:txBody>
          <a:bodyPr>
            <a:noAutofit/>
          </a:bodyPr>
          <a:lstStyle/>
          <a:p>
            <a:pPr marL="0" indent="0">
              <a:buNone/>
            </a:pPr>
            <a:r>
              <a:rPr lang="en-US" altLang="zh-CN" dirty="0">
                <a:latin typeface="+mn-ea"/>
              </a:rPr>
              <a:t>• </a:t>
            </a:r>
            <a:r>
              <a:rPr lang="zh-CN" altLang="en-US" dirty="0" smtClean="0">
                <a:latin typeface="+mn-ea"/>
              </a:rPr>
              <a:t>第二关</a:t>
            </a:r>
            <a:endParaRPr lang="en-US" altLang="zh-CN" dirty="0">
              <a:latin typeface="+mn-ea"/>
            </a:endParaRPr>
          </a:p>
          <a:p>
            <a:pPr marL="0" indent="0">
              <a:buNone/>
            </a:pPr>
            <a:r>
              <a:rPr lang="zh-CN" altLang="en-US" dirty="0" smtClean="0">
                <a:latin typeface="+mn-ea"/>
              </a:rPr>
              <a:t>需要插入一段代码。</a:t>
            </a:r>
            <a:endParaRPr lang="en-US" altLang="zh-CN" dirty="0" smtClean="0">
              <a:latin typeface="+mn-ea"/>
            </a:endParaRPr>
          </a:p>
        </p:txBody>
      </p:sp>
      <p:pic>
        <p:nvPicPr>
          <p:cNvPr id="5" name="图片 4"/>
          <p:cNvPicPr>
            <a:picLocks noChangeAspect="1"/>
          </p:cNvPicPr>
          <p:nvPr/>
        </p:nvPicPr>
        <p:blipFill>
          <a:blip r:embed="rId2"/>
          <a:stretch>
            <a:fillRect/>
          </a:stretch>
        </p:blipFill>
        <p:spPr>
          <a:xfrm>
            <a:off x="2516936" y="3173758"/>
            <a:ext cx="8191500" cy="333375"/>
          </a:xfrm>
          <a:prstGeom prst="rect">
            <a:avLst/>
          </a:prstGeom>
        </p:spPr>
      </p:pic>
      <p:pic>
        <p:nvPicPr>
          <p:cNvPr id="6" name="图片 5"/>
          <p:cNvPicPr>
            <a:picLocks noChangeAspect="1"/>
          </p:cNvPicPr>
          <p:nvPr/>
        </p:nvPicPr>
        <p:blipFill>
          <a:blip r:embed="rId3"/>
          <a:stretch>
            <a:fillRect/>
          </a:stretch>
        </p:blipFill>
        <p:spPr>
          <a:xfrm>
            <a:off x="2585947" y="3507133"/>
            <a:ext cx="8210550" cy="2686050"/>
          </a:xfrm>
          <a:prstGeom prst="rect">
            <a:avLst/>
          </a:prstGeom>
        </p:spPr>
      </p:pic>
    </p:spTree>
    <p:extLst>
      <p:ext uri="{BB962C8B-B14F-4D97-AF65-F5344CB8AC3E}">
        <p14:creationId xmlns:p14="http://schemas.microsoft.com/office/powerpoint/2010/main" val="3346492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详细介绍</a:t>
            </a:r>
            <a:endParaRPr lang="zh-CN" altLang="en-US" sz="2800" dirty="0"/>
          </a:p>
        </p:txBody>
      </p:sp>
      <p:sp>
        <p:nvSpPr>
          <p:cNvPr id="3" name="内容占位符 2"/>
          <p:cNvSpPr>
            <a:spLocks noGrp="1"/>
          </p:cNvSpPr>
          <p:nvPr>
            <p:ph idx="1"/>
          </p:nvPr>
        </p:nvSpPr>
        <p:spPr>
          <a:xfrm>
            <a:off x="838200" y="1690688"/>
            <a:ext cx="10515600" cy="4351338"/>
          </a:xfrm>
        </p:spPr>
        <p:txBody>
          <a:bodyPr>
            <a:noAutofit/>
          </a:bodyPr>
          <a:lstStyle/>
          <a:p>
            <a:pPr marL="0" indent="0">
              <a:buNone/>
            </a:pPr>
            <a:r>
              <a:rPr lang="en-US" altLang="zh-CN" dirty="0">
                <a:latin typeface="+mn-ea"/>
              </a:rPr>
              <a:t>• </a:t>
            </a:r>
            <a:r>
              <a:rPr lang="zh-CN" altLang="en-US" dirty="0" smtClean="0">
                <a:latin typeface="+mn-ea"/>
              </a:rPr>
              <a:t>第二关</a:t>
            </a:r>
            <a:endParaRPr lang="en-US" altLang="zh-CN" dirty="0">
              <a:latin typeface="+mn-ea"/>
            </a:endParaRPr>
          </a:p>
          <a:p>
            <a:pPr marL="0" indent="0">
              <a:buNone/>
            </a:pPr>
            <a:r>
              <a:rPr lang="zh-CN" altLang="en-US" dirty="0" smtClean="0">
                <a:latin typeface="+mn-ea"/>
              </a:rPr>
              <a:t>需要插入一段代码。</a:t>
            </a:r>
            <a:endParaRPr lang="en-US" altLang="zh-CN" dirty="0" smtClean="0">
              <a:latin typeface="+mn-ea"/>
            </a:endParaRPr>
          </a:p>
          <a:p>
            <a:pPr marL="0" indent="0">
              <a:buNone/>
            </a:pPr>
            <a:endParaRPr lang="en-US" altLang="zh-CN" dirty="0">
              <a:latin typeface="+mn-ea"/>
            </a:endParaRPr>
          </a:p>
          <a:p>
            <a:pPr marL="0" indent="0">
              <a:buNone/>
            </a:pPr>
            <a:r>
              <a:rPr lang="zh-CN" altLang="en-US" dirty="0" smtClean="0">
                <a:latin typeface="+mn-ea"/>
              </a:rPr>
              <a:t>也就是把自己的</a:t>
            </a:r>
            <a:r>
              <a:rPr lang="en-US" altLang="zh-CN" dirty="0" smtClean="0">
                <a:latin typeface="+mn-ea"/>
              </a:rPr>
              <a:t>cookie</a:t>
            </a:r>
            <a:r>
              <a:rPr lang="zh-CN" altLang="en-US" dirty="0" smtClean="0">
                <a:latin typeface="+mn-ea"/>
              </a:rPr>
              <a:t>作为参数传入，使得</a:t>
            </a:r>
            <a:r>
              <a:rPr lang="en-US" altLang="zh-CN" dirty="0" err="1" smtClean="0">
                <a:latin typeface="+mn-ea"/>
              </a:rPr>
              <a:t>getbuf</a:t>
            </a:r>
            <a:r>
              <a:rPr lang="en-US" altLang="zh-CN" dirty="0">
                <a:latin typeface="+mn-ea"/>
              </a:rPr>
              <a:t>()</a:t>
            </a:r>
            <a:r>
              <a:rPr lang="zh-CN" altLang="en-US" dirty="0">
                <a:latin typeface="+mn-ea"/>
              </a:rPr>
              <a:t>函数返回时，执行</a:t>
            </a:r>
            <a:r>
              <a:rPr lang="en-US" altLang="zh-CN" dirty="0" smtClean="0">
                <a:latin typeface="+mn-ea"/>
              </a:rPr>
              <a:t>touch2()</a:t>
            </a:r>
            <a:r>
              <a:rPr lang="zh-CN" altLang="en-US" dirty="0">
                <a:latin typeface="+mn-ea"/>
              </a:rPr>
              <a:t>，而不是返回</a:t>
            </a:r>
            <a:r>
              <a:rPr lang="en-US" altLang="zh-CN" dirty="0">
                <a:latin typeface="+mn-ea"/>
              </a:rPr>
              <a:t>test</a:t>
            </a:r>
            <a:r>
              <a:rPr lang="en-US" altLang="zh-CN" dirty="0" smtClean="0">
                <a:latin typeface="+mn-ea"/>
              </a:rPr>
              <a:t>()</a:t>
            </a:r>
            <a:r>
              <a:rPr lang="zh-CN" altLang="en-US" dirty="0">
                <a:latin typeface="+mn-ea"/>
              </a:rPr>
              <a:t>继续执行</a:t>
            </a:r>
            <a:r>
              <a:rPr lang="en-US" altLang="zh-CN" dirty="0">
                <a:latin typeface="+mn-ea"/>
              </a:rPr>
              <a:t>test</a:t>
            </a:r>
            <a:r>
              <a:rPr lang="zh-CN" altLang="en-US" dirty="0">
                <a:latin typeface="+mn-ea"/>
              </a:rPr>
              <a:t>函数中的语句。</a:t>
            </a:r>
            <a:endParaRPr lang="en-US" altLang="zh-CN" dirty="0">
              <a:latin typeface="+mn-ea"/>
            </a:endParaRPr>
          </a:p>
          <a:p>
            <a:pPr marL="0" indent="0">
              <a:buNone/>
            </a:pPr>
            <a:endParaRPr lang="en-US" altLang="zh-CN" dirty="0">
              <a:latin typeface="+mn-ea"/>
            </a:endParaRPr>
          </a:p>
          <a:p>
            <a:pPr marL="0" indent="0">
              <a:buNone/>
            </a:pPr>
            <a:endParaRPr lang="en-US" altLang="zh-CN" dirty="0" smtClean="0">
              <a:latin typeface="+mn-ea"/>
            </a:endParaRPr>
          </a:p>
        </p:txBody>
      </p:sp>
    </p:spTree>
    <p:extLst>
      <p:ext uri="{BB962C8B-B14F-4D97-AF65-F5344CB8AC3E}">
        <p14:creationId xmlns:p14="http://schemas.microsoft.com/office/powerpoint/2010/main" val="1911100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详细介绍</a:t>
            </a:r>
            <a:endParaRPr lang="zh-CN" altLang="en-US" sz="2800" dirty="0"/>
          </a:p>
        </p:txBody>
      </p:sp>
      <p:sp>
        <p:nvSpPr>
          <p:cNvPr id="3" name="内容占位符 2"/>
          <p:cNvSpPr>
            <a:spLocks noGrp="1"/>
          </p:cNvSpPr>
          <p:nvPr>
            <p:ph idx="1"/>
          </p:nvPr>
        </p:nvSpPr>
        <p:spPr>
          <a:xfrm>
            <a:off x="838200" y="1632892"/>
            <a:ext cx="10515600" cy="4351338"/>
          </a:xfrm>
        </p:spPr>
        <p:txBody>
          <a:bodyPr>
            <a:noAutofit/>
          </a:bodyPr>
          <a:lstStyle/>
          <a:p>
            <a:pPr marL="0" indent="0">
              <a:buNone/>
            </a:pPr>
            <a:r>
              <a:rPr lang="en-US" altLang="zh-CN" dirty="0">
                <a:latin typeface="+mn-ea"/>
              </a:rPr>
              <a:t>• </a:t>
            </a:r>
            <a:r>
              <a:rPr lang="zh-CN" altLang="en-US" dirty="0" smtClean="0">
                <a:latin typeface="+mn-ea"/>
              </a:rPr>
              <a:t>第三关</a:t>
            </a:r>
            <a:endParaRPr lang="en-US" altLang="zh-CN" dirty="0">
              <a:latin typeface="+mn-ea"/>
            </a:endParaRPr>
          </a:p>
          <a:p>
            <a:pPr marL="0" indent="0">
              <a:buNone/>
            </a:pPr>
            <a:r>
              <a:rPr lang="zh-CN" altLang="en-US" dirty="0" smtClean="0">
                <a:latin typeface="+mn-ea"/>
              </a:rPr>
              <a:t>传入字符串</a:t>
            </a:r>
            <a:endParaRPr lang="en-US" altLang="zh-CN" dirty="0">
              <a:latin typeface="+mn-ea"/>
            </a:endParaRPr>
          </a:p>
        </p:txBody>
      </p:sp>
      <p:pic>
        <p:nvPicPr>
          <p:cNvPr id="4" name="图片 3"/>
          <p:cNvPicPr>
            <a:picLocks noChangeAspect="1"/>
          </p:cNvPicPr>
          <p:nvPr/>
        </p:nvPicPr>
        <p:blipFill>
          <a:blip r:embed="rId2"/>
          <a:stretch>
            <a:fillRect/>
          </a:stretch>
        </p:blipFill>
        <p:spPr>
          <a:xfrm>
            <a:off x="2878255" y="1995017"/>
            <a:ext cx="7191375" cy="2076450"/>
          </a:xfrm>
          <a:prstGeom prst="rect">
            <a:avLst/>
          </a:prstGeom>
        </p:spPr>
      </p:pic>
      <p:pic>
        <p:nvPicPr>
          <p:cNvPr id="5" name="图片 4"/>
          <p:cNvPicPr>
            <a:picLocks noChangeAspect="1"/>
          </p:cNvPicPr>
          <p:nvPr/>
        </p:nvPicPr>
        <p:blipFill>
          <a:blip r:embed="rId3"/>
          <a:stretch>
            <a:fillRect/>
          </a:stretch>
        </p:blipFill>
        <p:spPr>
          <a:xfrm>
            <a:off x="2878255" y="4071467"/>
            <a:ext cx="7705725" cy="2325479"/>
          </a:xfrm>
          <a:prstGeom prst="rect">
            <a:avLst/>
          </a:prstGeom>
        </p:spPr>
      </p:pic>
    </p:spTree>
    <p:extLst>
      <p:ext uri="{BB962C8B-B14F-4D97-AF65-F5344CB8AC3E}">
        <p14:creationId xmlns:p14="http://schemas.microsoft.com/office/powerpoint/2010/main" val="1775812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详细介绍</a:t>
            </a:r>
            <a:endParaRPr lang="zh-CN" altLang="en-US" sz="2800" dirty="0"/>
          </a:p>
        </p:txBody>
      </p:sp>
      <p:sp>
        <p:nvSpPr>
          <p:cNvPr id="3" name="内容占位符 2"/>
          <p:cNvSpPr>
            <a:spLocks noGrp="1"/>
          </p:cNvSpPr>
          <p:nvPr>
            <p:ph idx="1"/>
          </p:nvPr>
        </p:nvSpPr>
        <p:spPr>
          <a:xfrm>
            <a:off x="838200" y="1632892"/>
            <a:ext cx="10515600" cy="4351338"/>
          </a:xfrm>
        </p:spPr>
        <p:txBody>
          <a:bodyPr>
            <a:noAutofit/>
          </a:bodyPr>
          <a:lstStyle/>
          <a:p>
            <a:pPr marL="0" indent="0">
              <a:buNone/>
            </a:pPr>
            <a:r>
              <a:rPr lang="en-US" altLang="zh-CN" dirty="0">
                <a:latin typeface="+mn-ea"/>
              </a:rPr>
              <a:t>• </a:t>
            </a:r>
            <a:r>
              <a:rPr lang="zh-CN" altLang="en-US" dirty="0" smtClean="0">
                <a:latin typeface="+mn-ea"/>
              </a:rPr>
              <a:t>第三关</a:t>
            </a:r>
            <a:endParaRPr lang="en-US" altLang="zh-CN" dirty="0">
              <a:latin typeface="+mn-ea"/>
            </a:endParaRPr>
          </a:p>
          <a:p>
            <a:pPr marL="0" indent="0">
              <a:buNone/>
            </a:pPr>
            <a:r>
              <a:rPr lang="zh-CN" altLang="en-US" dirty="0" smtClean="0">
                <a:latin typeface="+mn-ea"/>
              </a:rPr>
              <a:t>传入</a:t>
            </a:r>
            <a:r>
              <a:rPr lang="zh-CN" altLang="en-US" dirty="0" smtClean="0">
                <a:latin typeface="+mn-ea"/>
              </a:rPr>
              <a:t>字符串</a:t>
            </a:r>
            <a:endParaRPr lang="en-US" altLang="zh-CN" dirty="0" smtClean="0">
              <a:latin typeface="+mn-ea"/>
            </a:endParaRPr>
          </a:p>
          <a:p>
            <a:pPr marL="0" indent="0">
              <a:buNone/>
            </a:pPr>
            <a:r>
              <a:rPr lang="zh-CN" altLang="en-US" dirty="0" smtClean="0">
                <a:latin typeface="+mn-ea"/>
              </a:rPr>
              <a:t>在</a:t>
            </a:r>
            <a:r>
              <a:rPr lang="en-US" altLang="zh-CN" dirty="0" err="1" smtClean="0">
                <a:latin typeface="+mn-ea"/>
              </a:rPr>
              <a:t>getbuf</a:t>
            </a:r>
            <a:r>
              <a:rPr lang="en-US" altLang="zh-CN" dirty="0" smtClean="0">
                <a:latin typeface="+mn-ea"/>
              </a:rPr>
              <a:t>()</a:t>
            </a:r>
            <a:r>
              <a:rPr lang="zh-CN" altLang="en-US" dirty="0" smtClean="0">
                <a:latin typeface="+mn-ea"/>
              </a:rPr>
              <a:t>函数返回的时候，执行</a:t>
            </a:r>
            <a:r>
              <a:rPr lang="en-US" altLang="zh-CN" dirty="0" smtClean="0">
                <a:latin typeface="+mn-ea"/>
              </a:rPr>
              <a:t>touch3()</a:t>
            </a:r>
            <a:r>
              <a:rPr lang="zh-CN" altLang="en-US" dirty="0" smtClean="0">
                <a:latin typeface="+mn-ea"/>
              </a:rPr>
              <a:t>而不是返回</a:t>
            </a:r>
            <a:r>
              <a:rPr lang="en-US" altLang="zh-CN" dirty="0" smtClean="0">
                <a:latin typeface="+mn-ea"/>
              </a:rPr>
              <a:t>test()</a:t>
            </a:r>
            <a:r>
              <a:rPr lang="zh-CN" altLang="en-US" dirty="0" smtClean="0">
                <a:latin typeface="+mn-ea"/>
              </a:rPr>
              <a:t>。从</a:t>
            </a:r>
            <a:r>
              <a:rPr lang="en-US" altLang="zh-CN" dirty="0" smtClean="0">
                <a:latin typeface="+mn-ea"/>
              </a:rPr>
              <a:t>touch3()</a:t>
            </a:r>
            <a:r>
              <a:rPr lang="zh-CN" altLang="en-US" dirty="0" smtClean="0">
                <a:latin typeface="+mn-ea"/>
              </a:rPr>
              <a:t>可以看出我们需要注入新的代码，让</a:t>
            </a:r>
            <a:r>
              <a:rPr lang="en-US" altLang="zh-CN" dirty="0" smtClean="0">
                <a:latin typeface="+mn-ea"/>
              </a:rPr>
              <a:t>touch3()</a:t>
            </a:r>
            <a:r>
              <a:rPr lang="zh-CN" altLang="en-US" dirty="0" smtClean="0">
                <a:latin typeface="+mn-ea"/>
              </a:rPr>
              <a:t>以为它接收到的参数是自己的</a:t>
            </a:r>
            <a:r>
              <a:rPr lang="en-US" altLang="zh-CN" dirty="0" smtClean="0">
                <a:latin typeface="+mn-ea"/>
              </a:rPr>
              <a:t>cookie</a:t>
            </a:r>
            <a:r>
              <a:rPr lang="zh-CN" altLang="en-US" dirty="0" smtClean="0">
                <a:latin typeface="+mn-ea"/>
              </a:rPr>
              <a:t>的字符串表示。</a:t>
            </a:r>
            <a:endParaRPr lang="en-US" altLang="zh-CN" dirty="0">
              <a:latin typeface="+mn-ea"/>
            </a:endParaRPr>
          </a:p>
        </p:txBody>
      </p:sp>
    </p:spTree>
    <p:extLst>
      <p:ext uri="{BB962C8B-B14F-4D97-AF65-F5344CB8AC3E}">
        <p14:creationId xmlns:p14="http://schemas.microsoft.com/office/powerpoint/2010/main" val="608939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详细介绍</a:t>
            </a:r>
            <a:endParaRPr lang="zh-CN" altLang="en-US" sz="2800" dirty="0"/>
          </a:p>
        </p:txBody>
      </p:sp>
      <p:sp>
        <p:nvSpPr>
          <p:cNvPr id="3" name="内容占位符 2"/>
          <p:cNvSpPr>
            <a:spLocks noGrp="1"/>
          </p:cNvSpPr>
          <p:nvPr>
            <p:ph idx="1"/>
          </p:nvPr>
        </p:nvSpPr>
        <p:spPr>
          <a:xfrm>
            <a:off x="838200" y="1632892"/>
            <a:ext cx="10515600" cy="4351338"/>
          </a:xfrm>
        </p:spPr>
        <p:txBody>
          <a:bodyPr>
            <a:noAutofit/>
          </a:bodyPr>
          <a:lstStyle/>
          <a:p>
            <a:pPr marL="0" indent="0">
              <a:buNone/>
            </a:pPr>
            <a:r>
              <a:rPr lang="en-US" altLang="zh-CN" dirty="0">
                <a:latin typeface="+mn-ea"/>
              </a:rPr>
              <a:t>• </a:t>
            </a:r>
            <a:r>
              <a:rPr lang="zh-CN" altLang="en-US" dirty="0" smtClean="0">
                <a:latin typeface="+mn-ea"/>
              </a:rPr>
              <a:t>第四关和第五关</a:t>
            </a: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r>
              <a:rPr lang="zh-CN" altLang="en-US" dirty="0" smtClean="0">
                <a:latin typeface="+mn-ea"/>
              </a:rPr>
              <a:t>找到现存代码中若干条指令，其后跟着指令</a:t>
            </a:r>
            <a:r>
              <a:rPr lang="en-US" altLang="zh-CN" dirty="0" smtClean="0">
                <a:latin typeface="+mn-ea"/>
              </a:rPr>
              <a:t>ret</a:t>
            </a:r>
            <a:r>
              <a:rPr lang="zh-CN" altLang="en-US" dirty="0" smtClean="0">
                <a:latin typeface="+mn-ea"/>
              </a:rPr>
              <a:t>，每次</a:t>
            </a:r>
            <a:r>
              <a:rPr lang="en-US" altLang="zh-CN" dirty="0" smtClean="0">
                <a:latin typeface="+mn-ea"/>
              </a:rPr>
              <a:t>return</a:t>
            </a:r>
            <a:r>
              <a:rPr lang="zh-CN" altLang="en-US" dirty="0" smtClean="0">
                <a:latin typeface="+mn-ea"/>
              </a:rPr>
              <a:t>相当于从一个</a:t>
            </a:r>
            <a:r>
              <a:rPr lang="en-US" altLang="zh-CN" dirty="0" smtClean="0">
                <a:latin typeface="+mn-ea"/>
              </a:rPr>
              <a:t>gadget</a:t>
            </a:r>
            <a:r>
              <a:rPr lang="zh-CN" altLang="en-US" dirty="0" smtClean="0">
                <a:latin typeface="+mn-ea"/>
              </a:rPr>
              <a:t>跳转到另一个</a:t>
            </a:r>
            <a:r>
              <a:rPr lang="en-US" altLang="zh-CN" dirty="0" smtClean="0">
                <a:latin typeface="+mn-ea"/>
              </a:rPr>
              <a:t>gadget</a:t>
            </a:r>
            <a:r>
              <a:rPr lang="zh-CN" altLang="en-US" dirty="0" smtClean="0">
                <a:latin typeface="+mn-ea"/>
              </a:rPr>
              <a:t>，通过不断跳转完成操作。</a:t>
            </a:r>
            <a:endParaRPr lang="en-US" altLang="zh-CN" dirty="0" smtClean="0">
              <a:latin typeface="+mn-ea"/>
            </a:endParaRPr>
          </a:p>
          <a:p>
            <a:pPr marL="0" indent="0">
              <a:buNone/>
            </a:pPr>
            <a:endParaRPr lang="en-US" altLang="zh-CN" dirty="0">
              <a:latin typeface="+mn-ea"/>
            </a:endParaRPr>
          </a:p>
        </p:txBody>
      </p:sp>
      <p:pic>
        <p:nvPicPr>
          <p:cNvPr id="7" name="图片 6"/>
          <p:cNvPicPr>
            <a:picLocks noChangeAspect="1"/>
          </p:cNvPicPr>
          <p:nvPr/>
        </p:nvPicPr>
        <p:blipFill>
          <a:blip r:embed="rId2"/>
          <a:stretch>
            <a:fillRect/>
          </a:stretch>
        </p:blipFill>
        <p:spPr>
          <a:xfrm>
            <a:off x="1771830" y="2163612"/>
            <a:ext cx="9010650" cy="3020863"/>
          </a:xfrm>
          <a:prstGeom prst="rect">
            <a:avLst/>
          </a:prstGeom>
        </p:spPr>
      </p:pic>
    </p:spTree>
    <p:extLst>
      <p:ext uri="{BB962C8B-B14F-4D97-AF65-F5344CB8AC3E}">
        <p14:creationId xmlns:p14="http://schemas.microsoft.com/office/powerpoint/2010/main" val="234828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5838" y="1264908"/>
            <a:ext cx="10515600" cy="4351338"/>
          </a:xfrm>
        </p:spPr>
        <p:txBody>
          <a:bodyPr>
            <a:normAutofit/>
          </a:bodyPr>
          <a:lstStyle/>
          <a:p>
            <a:pPr marL="0" indent="0">
              <a:buNone/>
            </a:pPr>
            <a:r>
              <a:rPr lang="en-US" altLang="zh-CN" sz="4400" dirty="0"/>
              <a:t>1  </a:t>
            </a:r>
            <a:r>
              <a:rPr lang="zh-CN" altLang="en-US" sz="4400" dirty="0"/>
              <a:t>概述</a:t>
            </a:r>
            <a:endParaRPr lang="en-US" altLang="zh-CN" sz="4400" dirty="0"/>
          </a:p>
          <a:p>
            <a:pPr marL="0" indent="0">
              <a:buNone/>
            </a:pPr>
            <a:r>
              <a:rPr lang="en-US" altLang="zh-CN" sz="4400" dirty="0" smtClean="0"/>
              <a:t>2  </a:t>
            </a:r>
            <a:r>
              <a:rPr lang="zh-CN" altLang="en-US" sz="4400" dirty="0" smtClean="0"/>
              <a:t>前置知识</a:t>
            </a:r>
            <a:r>
              <a:rPr lang="en-US" altLang="zh-CN" sz="4400" dirty="0" smtClean="0"/>
              <a:t> </a:t>
            </a:r>
          </a:p>
          <a:p>
            <a:pPr marL="0" indent="0">
              <a:buNone/>
            </a:pPr>
            <a:r>
              <a:rPr lang="en-US" altLang="zh-CN" sz="4400" dirty="0"/>
              <a:t>3  </a:t>
            </a:r>
            <a:r>
              <a:rPr lang="zh-CN" altLang="en-US" sz="4400" dirty="0"/>
              <a:t>详细介绍</a:t>
            </a:r>
            <a:endParaRPr lang="en-US" altLang="zh-CN" sz="4400" dirty="0"/>
          </a:p>
          <a:p>
            <a:pPr marL="0" indent="0">
              <a:buNone/>
            </a:pPr>
            <a:r>
              <a:rPr lang="en-US" altLang="zh-CN" sz="4400" dirty="0" smtClean="0">
                <a:solidFill>
                  <a:srgbClr val="FFC000"/>
                </a:solidFill>
              </a:rPr>
              <a:t>4  </a:t>
            </a:r>
            <a:r>
              <a:rPr lang="zh-CN" altLang="en-US" sz="4400" dirty="0">
                <a:solidFill>
                  <a:srgbClr val="FFC000"/>
                </a:solidFill>
              </a:rPr>
              <a:t>例子</a:t>
            </a:r>
            <a:endParaRPr lang="en-US" altLang="zh-CN" sz="4400" dirty="0">
              <a:solidFill>
                <a:srgbClr val="FFC000"/>
              </a:solidFill>
            </a:endParaRPr>
          </a:p>
          <a:p>
            <a:pPr marL="0" indent="0">
              <a:buNone/>
            </a:pPr>
            <a:endParaRPr lang="en-US" altLang="zh-CN" sz="4400" dirty="0"/>
          </a:p>
          <a:p>
            <a:pPr marL="0" indent="0">
              <a:buNone/>
            </a:pPr>
            <a:endParaRPr lang="en-US" altLang="zh-CN" sz="4400" dirty="0"/>
          </a:p>
        </p:txBody>
      </p:sp>
    </p:spTree>
    <p:extLst>
      <p:ext uri="{BB962C8B-B14F-4D97-AF65-F5344CB8AC3E}">
        <p14:creationId xmlns:p14="http://schemas.microsoft.com/office/powerpoint/2010/main" val="1861364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5838" y="1264908"/>
            <a:ext cx="10515600" cy="4351338"/>
          </a:xfrm>
        </p:spPr>
        <p:txBody>
          <a:bodyPr>
            <a:normAutofit/>
          </a:bodyPr>
          <a:lstStyle/>
          <a:p>
            <a:pPr marL="0" indent="0">
              <a:buNone/>
            </a:pPr>
            <a:r>
              <a:rPr lang="en-US" altLang="zh-CN" sz="4400" dirty="0" smtClean="0">
                <a:solidFill>
                  <a:srgbClr val="FFC000"/>
                </a:solidFill>
              </a:rPr>
              <a:t>1  </a:t>
            </a:r>
            <a:r>
              <a:rPr lang="zh-CN" altLang="en-US" sz="4400" dirty="0" smtClean="0">
                <a:solidFill>
                  <a:srgbClr val="FFC000"/>
                </a:solidFill>
              </a:rPr>
              <a:t>概述</a:t>
            </a:r>
            <a:endParaRPr lang="en-US" altLang="zh-CN" sz="4400" dirty="0">
              <a:solidFill>
                <a:srgbClr val="FFC000"/>
              </a:solidFill>
            </a:endParaRPr>
          </a:p>
          <a:p>
            <a:pPr marL="0" indent="0">
              <a:buNone/>
            </a:pPr>
            <a:r>
              <a:rPr lang="en-US" altLang="zh-CN" sz="4400" dirty="0" smtClean="0"/>
              <a:t>2  </a:t>
            </a:r>
            <a:r>
              <a:rPr lang="zh-CN" altLang="en-US" sz="4400" dirty="0" smtClean="0"/>
              <a:t>前置知识</a:t>
            </a:r>
            <a:r>
              <a:rPr lang="en-US" altLang="zh-CN" sz="4400" dirty="0" smtClean="0"/>
              <a:t> </a:t>
            </a:r>
            <a:endParaRPr lang="en-US" altLang="zh-CN" sz="4400" dirty="0"/>
          </a:p>
          <a:p>
            <a:pPr marL="0" indent="0">
              <a:buNone/>
            </a:pPr>
            <a:r>
              <a:rPr lang="en-US" altLang="zh-CN" sz="4400" dirty="0" smtClean="0"/>
              <a:t>3  </a:t>
            </a:r>
            <a:r>
              <a:rPr lang="zh-CN" altLang="en-US" sz="4400" dirty="0" smtClean="0"/>
              <a:t>详细介绍</a:t>
            </a:r>
            <a:endParaRPr lang="en-US" altLang="zh-CN" sz="4400" dirty="0"/>
          </a:p>
          <a:p>
            <a:pPr marL="0" indent="0">
              <a:buNone/>
            </a:pPr>
            <a:r>
              <a:rPr lang="en-US" altLang="zh-CN" sz="4400" dirty="0" smtClean="0"/>
              <a:t>4  </a:t>
            </a:r>
            <a:r>
              <a:rPr lang="zh-CN" altLang="en-US" sz="4400" dirty="0" smtClean="0"/>
              <a:t>例子</a:t>
            </a:r>
            <a:endParaRPr lang="en-US" altLang="zh-CN" sz="4400" dirty="0"/>
          </a:p>
          <a:p>
            <a:pPr marL="0" indent="0">
              <a:buNone/>
            </a:pPr>
            <a:endParaRPr lang="en-US" altLang="zh-CN" sz="4400" dirty="0"/>
          </a:p>
          <a:p>
            <a:pPr marL="0" indent="0">
              <a:buNone/>
            </a:pPr>
            <a:endParaRPr lang="en-US" altLang="zh-CN" sz="4400" dirty="0"/>
          </a:p>
        </p:txBody>
      </p:sp>
    </p:spTree>
    <p:extLst>
      <p:ext uri="{BB962C8B-B14F-4D97-AF65-F5344CB8AC3E}">
        <p14:creationId xmlns:p14="http://schemas.microsoft.com/office/powerpoint/2010/main" val="3469409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6141" y="645459"/>
            <a:ext cx="6269922" cy="1877437"/>
          </a:xfrm>
          <a:prstGeom prst="rect">
            <a:avLst/>
          </a:prstGeom>
          <a:noFill/>
        </p:spPr>
        <p:txBody>
          <a:bodyPr wrap="none" rtlCol="0">
            <a:spAutoFit/>
          </a:bodyPr>
          <a:lstStyle/>
          <a:p>
            <a:r>
              <a:rPr lang="zh-CN" altLang="en-US" sz="4400" b="1" dirty="0" smtClean="0"/>
              <a:t>任务</a:t>
            </a:r>
            <a:r>
              <a:rPr lang="en-US" altLang="zh-CN" sz="4400" b="1" dirty="0" smtClean="0"/>
              <a:t>1</a:t>
            </a:r>
          </a:p>
          <a:p>
            <a:endParaRPr lang="en-US" altLang="zh-CN" sz="4400" b="1" dirty="0" smtClean="0"/>
          </a:p>
          <a:p>
            <a:r>
              <a:rPr lang="zh-CN" altLang="en-US" sz="2800" dirty="0"/>
              <a:t>反</a:t>
            </a:r>
            <a:r>
              <a:rPr lang="zh-CN" altLang="en-US" sz="2800" dirty="0" smtClean="0"/>
              <a:t>汇编：</a:t>
            </a:r>
            <a:r>
              <a:rPr lang="en-US" altLang="zh-CN" sz="2800" dirty="0" err="1" smtClean="0"/>
              <a:t>objdump</a:t>
            </a:r>
            <a:r>
              <a:rPr lang="en-US" altLang="zh-CN" sz="2800" dirty="0" smtClean="0"/>
              <a:t> -d </a:t>
            </a:r>
            <a:r>
              <a:rPr lang="en-US" altLang="zh-CN" sz="2800" dirty="0" err="1" smtClean="0"/>
              <a:t>ctarget</a:t>
            </a:r>
            <a:r>
              <a:rPr lang="en-US" altLang="zh-CN" sz="2800" dirty="0" smtClean="0"/>
              <a:t> &gt; ctarget.txt</a:t>
            </a:r>
            <a:endParaRPr lang="en-IN" sz="2800" dirty="0"/>
          </a:p>
        </p:txBody>
      </p:sp>
      <p:pic>
        <p:nvPicPr>
          <p:cNvPr id="3" name="图片 2"/>
          <p:cNvPicPr>
            <a:picLocks noChangeAspect="1"/>
          </p:cNvPicPr>
          <p:nvPr/>
        </p:nvPicPr>
        <p:blipFill>
          <a:blip r:embed="rId2"/>
          <a:stretch>
            <a:fillRect/>
          </a:stretch>
        </p:blipFill>
        <p:spPr>
          <a:xfrm>
            <a:off x="901354" y="2624345"/>
            <a:ext cx="7553325" cy="3067050"/>
          </a:xfrm>
          <a:prstGeom prst="rect">
            <a:avLst/>
          </a:prstGeom>
        </p:spPr>
      </p:pic>
    </p:spTree>
    <p:extLst>
      <p:ext uri="{BB962C8B-B14F-4D97-AF65-F5344CB8AC3E}">
        <p14:creationId xmlns:p14="http://schemas.microsoft.com/office/powerpoint/2010/main" val="3161683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6141" y="645459"/>
            <a:ext cx="6011517" cy="1877437"/>
          </a:xfrm>
          <a:prstGeom prst="rect">
            <a:avLst/>
          </a:prstGeom>
          <a:noFill/>
        </p:spPr>
        <p:txBody>
          <a:bodyPr wrap="none" rtlCol="0">
            <a:spAutoFit/>
          </a:bodyPr>
          <a:lstStyle/>
          <a:p>
            <a:r>
              <a:rPr lang="zh-CN" altLang="en-US" sz="4400" b="1" dirty="0" smtClean="0"/>
              <a:t>任务</a:t>
            </a:r>
            <a:r>
              <a:rPr lang="en-US" altLang="zh-CN" sz="4400" b="1" dirty="0" smtClean="0"/>
              <a:t>1</a:t>
            </a:r>
          </a:p>
          <a:p>
            <a:endParaRPr lang="en-US" altLang="zh-CN" sz="4400" b="1" dirty="0" smtClean="0"/>
          </a:p>
          <a:p>
            <a:r>
              <a:rPr lang="zh-CN" altLang="en-US" sz="2800" dirty="0" smtClean="0"/>
              <a:t>确定</a:t>
            </a:r>
            <a:r>
              <a:rPr lang="en-US" altLang="zh-CN" sz="2800" dirty="0" err="1" smtClean="0"/>
              <a:t>getbuf</a:t>
            </a:r>
            <a:r>
              <a:rPr lang="zh-CN" altLang="en-US" sz="2800" dirty="0" smtClean="0"/>
              <a:t>的缓冲区大小，为</a:t>
            </a:r>
            <a:r>
              <a:rPr lang="en-US" altLang="zh-CN" sz="2800" dirty="0" smtClean="0"/>
              <a:t>0x28(40)</a:t>
            </a:r>
            <a:endParaRPr lang="en-IN" sz="2800" dirty="0"/>
          </a:p>
        </p:txBody>
      </p:sp>
      <p:pic>
        <p:nvPicPr>
          <p:cNvPr id="2" name="图片 1"/>
          <p:cNvPicPr>
            <a:picLocks noChangeAspect="1"/>
          </p:cNvPicPr>
          <p:nvPr/>
        </p:nvPicPr>
        <p:blipFill>
          <a:blip r:embed="rId2"/>
          <a:stretch>
            <a:fillRect/>
          </a:stretch>
        </p:blipFill>
        <p:spPr>
          <a:xfrm>
            <a:off x="857457" y="2769911"/>
            <a:ext cx="7856064" cy="1961115"/>
          </a:xfrm>
          <a:prstGeom prst="rect">
            <a:avLst/>
          </a:prstGeom>
        </p:spPr>
      </p:pic>
    </p:spTree>
    <p:extLst>
      <p:ext uri="{BB962C8B-B14F-4D97-AF65-F5344CB8AC3E}">
        <p14:creationId xmlns:p14="http://schemas.microsoft.com/office/powerpoint/2010/main" val="1951025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6141" y="645459"/>
            <a:ext cx="8443337" cy="2308324"/>
          </a:xfrm>
          <a:prstGeom prst="rect">
            <a:avLst/>
          </a:prstGeom>
          <a:noFill/>
        </p:spPr>
        <p:txBody>
          <a:bodyPr wrap="none" rtlCol="0">
            <a:spAutoFit/>
          </a:bodyPr>
          <a:lstStyle/>
          <a:p>
            <a:r>
              <a:rPr lang="zh-CN" altLang="en-US" sz="4400" b="1" dirty="0" smtClean="0"/>
              <a:t>任务</a:t>
            </a:r>
            <a:r>
              <a:rPr lang="en-US" altLang="zh-CN" sz="4400" b="1" dirty="0" smtClean="0"/>
              <a:t>1</a:t>
            </a:r>
          </a:p>
          <a:p>
            <a:endParaRPr lang="en-US" altLang="zh-CN" sz="4400" b="1" dirty="0" smtClean="0"/>
          </a:p>
          <a:p>
            <a:r>
              <a:rPr lang="zh-CN" altLang="en-US" sz="2800" dirty="0" smtClean="0"/>
              <a:t>分析：通过缓冲区溢出把栈帧上面的返回地址改掉；</a:t>
            </a:r>
            <a:endParaRPr lang="en-US" altLang="zh-CN" sz="2800" dirty="0" smtClean="0"/>
          </a:p>
          <a:p>
            <a:r>
              <a:rPr lang="en-US" altLang="zh-CN" sz="2800" dirty="0" smtClean="0"/>
              <a:t>	  </a:t>
            </a:r>
            <a:r>
              <a:rPr lang="zh-CN" altLang="en-US" sz="2800" dirty="0" smtClean="0"/>
              <a:t>填充</a:t>
            </a:r>
            <a:r>
              <a:rPr lang="en-US" altLang="zh-CN" sz="2800" dirty="0" smtClean="0"/>
              <a:t>40</a:t>
            </a:r>
            <a:r>
              <a:rPr lang="zh-CN" altLang="en-US" sz="2800" dirty="0" smtClean="0"/>
              <a:t>字节内容</a:t>
            </a:r>
            <a:r>
              <a:rPr lang="en-US" altLang="zh-CN" sz="2800" dirty="0" smtClean="0"/>
              <a:t>+touch1</a:t>
            </a:r>
            <a:r>
              <a:rPr lang="zh-CN" altLang="en-US" sz="2800" dirty="0" smtClean="0"/>
              <a:t>地址即可。</a:t>
            </a:r>
            <a:endParaRPr lang="en-IN" sz="2800" dirty="0"/>
          </a:p>
        </p:txBody>
      </p:sp>
    </p:spTree>
    <p:extLst>
      <p:ext uri="{BB962C8B-B14F-4D97-AF65-F5344CB8AC3E}">
        <p14:creationId xmlns:p14="http://schemas.microsoft.com/office/powerpoint/2010/main" val="1567975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6141" y="645459"/>
            <a:ext cx="5200591" cy="1877437"/>
          </a:xfrm>
          <a:prstGeom prst="rect">
            <a:avLst/>
          </a:prstGeom>
          <a:noFill/>
        </p:spPr>
        <p:txBody>
          <a:bodyPr wrap="none" rtlCol="0">
            <a:spAutoFit/>
          </a:bodyPr>
          <a:lstStyle/>
          <a:p>
            <a:r>
              <a:rPr lang="zh-CN" altLang="en-US" sz="4400" b="1" dirty="0" smtClean="0"/>
              <a:t>任务</a:t>
            </a:r>
            <a:r>
              <a:rPr lang="en-US" altLang="zh-CN" sz="4400" b="1" dirty="0" smtClean="0"/>
              <a:t>1</a:t>
            </a:r>
          </a:p>
          <a:p>
            <a:endParaRPr lang="en-US" altLang="zh-CN" sz="4400" b="1" dirty="0" smtClean="0"/>
          </a:p>
          <a:p>
            <a:r>
              <a:rPr lang="en-US" altLang="zh-CN" sz="2800" dirty="0" smtClean="0"/>
              <a:t>Touch1</a:t>
            </a:r>
            <a:r>
              <a:rPr lang="zh-CN" altLang="en-US" sz="2800" dirty="0" smtClean="0"/>
              <a:t>地址：</a:t>
            </a:r>
            <a:r>
              <a:rPr lang="en-US" altLang="zh-CN" sz="2800" dirty="0"/>
              <a:t>00000000004017c0</a:t>
            </a:r>
            <a:endParaRPr lang="en-US" altLang="zh-CN" sz="2800" dirty="0" smtClean="0"/>
          </a:p>
        </p:txBody>
      </p:sp>
      <p:pic>
        <p:nvPicPr>
          <p:cNvPr id="2" name="图片 1"/>
          <p:cNvPicPr>
            <a:picLocks noChangeAspect="1"/>
          </p:cNvPicPr>
          <p:nvPr/>
        </p:nvPicPr>
        <p:blipFill>
          <a:blip r:embed="rId2"/>
          <a:stretch>
            <a:fillRect/>
          </a:stretch>
        </p:blipFill>
        <p:spPr>
          <a:xfrm>
            <a:off x="896179" y="3026673"/>
            <a:ext cx="9650518" cy="922476"/>
          </a:xfrm>
          <a:prstGeom prst="rect">
            <a:avLst/>
          </a:prstGeom>
        </p:spPr>
      </p:pic>
    </p:spTree>
    <p:extLst>
      <p:ext uri="{BB962C8B-B14F-4D97-AF65-F5344CB8AC3E}">
        <p14:creationId xmlns:p14="http://schemas.microsoft.com/office/powerpoint/2010/main" val="2089188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6141" y="645459"/>
            <a:ext cx="7317772" cy="3600986"/>
          </a:xfrm>
          <a:prstGeom prst="rect">
            <a:avLst/>
          </a:prstGeom>
          <a:noFill/>
        </p:spPr>
        <p:txBody>
          <a:bodyPr wrap="none" rtlCol="0">
            <a:spAutoFit/>
          </a:bodyPr>
          <a:lstStyle/>
          <a:p>
            <a:r>
              <a:rPr lang="zh-CN" altLang="en-US" sz="4400" b="1" dirty="0" smtClean="0"/>
              <a:t>任务</a:t>
            </a:r>
            <a:r>
              <a:rPr lang="en-US" altLang="zh-CN" sz="4400" b="1" dirty="0" smtClean="0"/>
              <a:t>1</a:t>
            </a:r>
          </a:p>
          <a:p>
            <a:endParaRPr lang="en-US" altLang="zh-CN" sz="4400" b="1" dirty="0" smtClean="0"/>
          </a:p>
          <a:p>
            <a:r>
              <a:rPr lang="zh-CN" altLang="en-US" sz="2800" dirty="0" smtClean="0"/>
              <a:t>小端排列逆向填充，制作相应的字符文件</a:t>
            </a:r>
            <a:r>
              <a:rPr lang="en-US" altLang="zh-CN" sz="2800" dirty="0" smtClean="0"/>
              <a:t>p.txt</a:t>
            </a:r>
          </a:p>
          <a:p>
            <a:endParaRPr lang="en-US" sz="2800" dirty="0"/>
          </a:p>
          <a:p>
            <a:endParaRPr lang="en-US" sz="2800" dirty="0" smtClean="0"/>
          </a:p>
          <a:p>
            <a:r>
              <a:rPr lang="zh-CN" altLang="en-US" sz="2800" dirty="0" smtClean="0"/>
              <a:t>把字符文件转换成字节码，最后执行。</a:t>
            </a:r>
            <a:endParaRPr lang="en-US" altLang="zh-CN" sz="2800" dirty="0" smtClean="0"/>
          </a:p>
          <a:p>
            <a:r>
              <a:rPr lang="en-US" sz="2800" dirty="0" smtClean="0"/>
              <a:t>./hex2raw &lt; p.txt &gt; p1.txt</a:t>
            </a:r>
            <a:r>
              <a:rPr lang="en-IN" sz="2800" dirty="0"/>
              <a:t>	</a:t>
            </a:r>
            <a:r>
              <a:rPr lang="en-IN" sz="2800" dirty="0" smtClean="0"/>
              <a:t>	./</a:t>
            </a:r>
            <a:r>
              <a:rPr lang="en-IN" sz="2800" dirty="0" err="1" smtClean="0"/>
              <a:t>ctarget</a:t>
            </a:r>
            <a:r>
              <a:rPr lang="en-IN" sz="2800" dirty="0" smtClean="0"/>
              <a:t> –</a:t>
            </a:r>
            <a:r>
              <a:rPr lang="en-IN" sz="2800" dirty="0" err="1" smtClean="0"/>
              <a:t>i</a:t>
            </a:r>
            <a:r>
              <a:rPr lang="en-IN" sz="2800" dirty="0" smtClean="0"/>
              <a:t> p1.txt</a:t>
            </a:r>
            <a:endParaRPr lang="en-US" sz="2800" dirty="0" smtClean="0"/>
          </a:p>
        </p:txBody>
      </p:sp>
      <p:pic>
        <p:nvPicPr>
          <p:cNvPr id="2" name="图片 1"/>
          <p:cNvPicPr>
            <a:picLocks noChangeAspect="1"/>
          </p:cNvPicPr>
          <p:nvPr/>
        </p:nvPicPr>
        <p:blipFill>
          <a:blip r:embed="rId2"/>
          <a:stretch>
            <a:fillRect/>
          </a:stretch>
        </p:blipFill>
        <p:spPr>
          <a:xfrm>
            <a:off x="858662" y="2649607"/>
            <a:ext cx="6981825" cy="623680"/>
          </a:xfrm>
          <a:prstGeom prst="rect">
            <a:avLst/>
          </a:prstGeom>
        </p:spPr>
      </p:pic>
      <p:pic>
        <p:nvPicPr>
          <p:cNvPr id="4" name="图片 3"/>
          <p:cNvPicPr>
            <a:picLocks noChangeAspect="1"/>
          </p:cNvPicPr>
          <p:nvPr/>
        </p:nvPicPr>
        <p:blipFill>
          <a:blip r:embed="rId3"/>
          <a:stretch>
            <a:fillRect/>
          </a:stretch>
        </p:blipFill>
        <p:spPr>
          <a:xfrm>
            <a:off x="858662" y="4248735"/>
            <a:ext cx="6981825" cy="2057400"/>
          </a:xfrm>
          <a:prstGeom prst="rect">
            <a:avLst/>
          </a:prstGeom>
        </p:spPr>
      </p:pic>
    </p:spTree>
    <p:extLst>
      <p:ext uri="{BB962C8B-B14F-4D97-AF65-F5344CB8AC3E}">
        <p14:creationId xmlns:p14="http://schemas.microsoft.com/office/powerpoint/2010/main" val="492878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概述</a:t>
            </a:r>
            <a:endParaRPr lang="en-US" altLang="zh-CN" sz="2800" dirty="0"/>
          </a:p>
        </p:txBody>
      </p:sp>
      <p:sp>
        <p:nvSpPr>
          <p:cNvPr id="3" name="Content Placeholder 2"/>
          <p:cNvSpPr>
            <a:spLocks noGrp="1"/>
          </p:cNvSpPr>
          <p:nvPr>
            <p:ph idx="1"/>
          </p:nvPr>
        </p:nvSpPr>
        <p:spPr>
          <a:xfrm>
            <a:off x="838200" y="1734480"/>
            <a:ext cx="8469702" cy="4351338"/>
          </a:xfrm>
        </p:spPr>
        <p:txBody>
          <a:bodyPr>
            <a:normAutofit/>
          </a:bodyPr>
          <a:lstStyle/>
          <a:p>
            <a:pPr marL="0" indent="0">
              <a:buNone/>
            </a:pPr>
            <a:r>
              <a:rPr lang="en-US" altLang="zh-CN" dirty="0" smtClean="0"/>
              <a:t>C</a:t>
            </a:r>
            <a:r>
              <a:rPr lang="zh-CN" altLang="en-US" dirty="0" smtClean="0"/>
              <a:t>对数组引用不进行任何边界检查，而且局部变量和状态信息都存放在栈中。这两种情况结合到一起会导致严重的程序错误，对</a:t>
            </a:r>
            <a:r>
              <a:rPr lang="zh-CN" altLang="en-US" u="sng" dirty="0" smtClean="0"/>
              <a:t>越界的数组元素</a:t>
            </a:r>
            <a:r>
              <a:rPr lang="zh-CN" altLang="en-US" dirty="0" smtClean="0"/>
              <a:t>的</a:t>
            </a:r>
            <a:r>
              <a:rPr lang="zh-CN" altLang="en-US" u="sng" dirty="0" smtClean="0"/>
              <a:t>写操作</a:t>
            </a:r>
            <a:r>
              <a:rPr lang="zh-CN" altLang="en-US" dirty="0" smtClean="0"/>
              <a:t>会破坏存储在</a:t>
            </a:r>
            <a:r>
              <a:rPr lang="zh-CN" altLang="en-US" u="sng" dirty="0" smtClean="0"/>
              <a:t>栈</a:t>
            </a:r>
            <a:r>
              <a:rPr lang="zh-CN" altLang="en-US" dirty="0" smtClean="0"/>
              <a:t>中的状态信息。当程序使用被破坏的状态，试图重新加载寄存器或执行</a:t>
            </a:r>
            <a:r>
              <a:rPr lang="en-US" altLang="zh-CN" dirty="0" smtClean="0"/>
              <a:t>ret</a:t>
            </a:r>
            <a:r>
              <a:rPr lang="zh-CN" altLang="en-US" dirty="0" smtClean="0"/>
              <a:t>指令时，会出现严重错误。</a:t>
            </a:r>
            <a:endParaRPr lang="en-US" altLang="zh-CN" dirty="0" smtClean="0"/>
          </a:p>
          <a:p>
            <a:pPr marL="0" indent="0">
              <a:buNone/>
            </a:pPr>
            <a:r>
              <a:rPr lang="zh-CN" altLang="en-US" dirty="0"/>
              <a:t>一</a:t>
            </a:r>
            <a:r>
              <a:rPr lang="zh-CN" altLang="en-US" dirty="0" smtClean="0"/>
              <a:t>种常见的状态破坏称为缓冲区溢出。栈中分配某个字符数组保存一个字符串，但是字符串长度超出为数组分配的空间。</a:t>
            </a:r>
            <a:endParaRPr lang="en-US" altLang="zh-CN" dirty="0"/>
          </a:p>
        </p:txBody>
      </p:sp>
    </p:spTree>
    <p:extLst>
      <p:ext uri="{BB962C8B-B14F-4D97-AF65-F5344CB8AC3E}">
        <p14:creationId xmlns:p14="http://schemas.microsoft.com/office/powerpoint/2010/main" val="3455773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概述</a:t>
            </a:r>
            <a:endParaRPr lang="en-US" altLang="zh-CN" sz="2800" dirty="0"/>
          </a:p>
        </p:txBody>
      </p:sp>
      <p:sp>
        <p:nvSpPr>
          <p:cNvPr id="3" name="Content Placeholder 2"/>
          <p:cNvSpPr>
            <a:spLocks noGrp="1"/>
          </p:cNvSpPr>
          <p:nvPr>
            <p:ph idx="1"/>
          </p:nvPr>
        </p:nvSpPr>
        <p:spPr>
          <a:xfrm>
            <a:off x="838200" y="1734480"/>
            <a:ext cx="8469702" cy="4351338"/>
          </a:xfrm>
        </p:spPr>
        <p:txBody>
          <a:bodyPr>
            <a:normAutofit/>
          </a:bodyPr>
          <a:lstStyle/>
          <a:p>
            <a:pPr marL="0" indent="0">
              <a:buNone/>
            </a:pPr>
            <a:r>
              <a:rPr lang="zh-CN" altLang="en-US" dirty="0"/>
              <a:t>主要考察</a:t>
            </a:r>
            <a:r>
              <a:rPr lang="en-US" altLang="zh-CN" dirty="0"/>
              <a:t>code-injection</a:t>
            </a:r>
            <a:r>
              <a:rPr lang="zh-CN" altLang="en-US" dirty="0"/>
              <a:t>、</a:t>
            </a:r>
            <a:r>
              <a:rPr lang="en-US" altLang="zh-CN" dirty="0"/>
              <a:t>return-oriented-programming</a:t>
            </a:r>
            <a:r>
              <a:rPr lang="zh-CN" altLang="en-US" dirty="0"/>
              <a:t>攻击的</a:t>
            </a:r>
            <a:r>
              <a:rPr lang="zh-CN" altLang="en-US" dirty="0" smtClean="0"/>
              <a:t>理解，以及</a:t>
            </a:r>
            <a:r>
              <a:rPr lang="en-US" altLang="zh-CN" dirty="0" err="1" smtClean="0"/>
              <a:t>gdb,objdump</a:t>
            </a:r>
            <a:r>
              <a:rPr lang="zh-CN" altLang="en-US" dirty="0"/>
              <a:t>的简单使用</a:t>
            </a:r>
            <a:r>
              <a:rPr lang="zh-CN" altLang="en-US" dirty="0" smtClean="0"/>
              <a:t>。</a:t>
            </a:r>
            <a:endParaRPr lang="en-US" altLang="zh-CN" dirty="0" smtClean="0"/>
          </a:p>
          <a:p>
            <a:pPr marL="0" indent="0">
              <a:buNone/>
            </a:pPr>
            <a:endParaRPr lang="en-US" altLang="zh-CN" dirty="0" smtClean="0"/>
          </a:p>
          <a:p>
            <a:pPr marL="0" indent="0">
              <a:buNone/>
            </a:pPr>
            <a:r>
              <a:rPr lang="en-US" altLang="zh-CN" dirty="0" smtClean="0"/>
              <a:t>CSAPP</a:t>
            </a:r>
            <a:r>
              <a:rPr lang="zh-CN" altLang="en-US" dirty="0" smtClean="0"/>
              <a:t>第三版</a:t>
            </a:r>
            <a:r>
              <a:rPr lang="en-US" altLang="zh-CN" dirty="0" smtClean="0"/>
              <a:t>attack lab</a:t>
            </a:r>
            <a:r>
              <a:rPr lang="zh-CN" altLang="en-US" dirty="0" smtClean="0"/>
              <a:t>：</a:t>
            </a:r>
            <a:r>
              <a:rPr lang="zh-CN" altLang="en-US" dirty="0"/>
              <a:t>缓冲区溢出</a:t>
            </a:r>
            <a:r>
              <a:rPr lang="zh-CN" altLang="en-US" dirty="0" smtClean="0"/>
              <a:t>攻击</a:t>
            </a:r>
            <a:r>
              <a:rPr lang="en-US" altLang="zh-CN" dirty="0" smtClean="0"/>
              <a:t>+ROP</a:t>
            </a:r>
            <a:r>
              <a:rPr lang="zh-CN" altLang="en-US" dirty="0" smtClean="0"/>
              <a:t>攻击</a:t>
            </a:r>
            <a:endParaRPr lang="en-US" altLang="zh-CN" dirty="0"/>
          </a:p>
        </p:txBody>
      </p:sp>
    </p:spTree>
    <p:extLst>
      <p:ext uri="{BB962C8B-B14F-4D97-AF65-F5344CB8AC3E}">
        <p14:creationId xmlns:p14="http://schemas.microsoft.com/office/powerpoint/2010/main" val="2626462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5838" y="1264908"/>
            <a:ext cx="10515600" cy="4351338"/>
          </a:xfrm>
        </p:spPr>
        <p:txBody>
          <a:bodyPr>
            <a:normAutofit/>
          </a:bodyPr>
          <a:lstStyle/>
          <a:p>
            <a:pPr marL="0" indent="0">
              <a:buNone/>
            </a:pPr>
            <a:r>
              <a:rPr lang="en-US" altLang="zh-CN" sz="4400" dirty="0"/>
              <a:t>1  </a:t>
            </a:r>
            <a:r>
              <a:rPr lang="zh-CN" altLang="en-US" sz="4400" dirty="0"/>
              <a:t>概述</a:t>
            </a:r>
            <a:endParaRPr lang="en-US" altLang="zh-CN" sz="4400" dirty="0"/>
          </a:p>
          <a:p>
            <a:pPr marL="0" indent="0">
              <a:buNone/>
            </a:pPr>
            <a:r>
              <a:rPr lang="en-US" altLang="zh-CN" sz="4400" dirty="0">
                <a:solidFill>
                  <a:srgbClr val="FFC000"/>
                </a:solidFill>
              </a:rPr>
              <a:t>2  </a:t>
            </a:r>
            <a:r>
              <a:rPr lang="zh-CN" altLang="en-US" sz="4400" dirty="0">
                <a:solidFill>
                  <a:srgbClr val="FFC000"/>
                </a:solidFill>
              </a:rPr>
              <a:t>前置知识</a:t>
            </a:r>
            <a:r>
              <a:rPr lang="en-US" altLang="zh-CN" sz="4400" dirty="0">
                <a:solidFill>
                  <a:srgbClr val="FFC000"/>
                </a:solidFill>
              </a:rPr>
              <a:t> </a:t>
            </a:r>
          </a:p>
          <a:p>
            <a:pPr marL="0" indent="0">
              <a:buNone/>
            </a:pPr>
            <a:r>
              <a:rPr lang="en-US" altLang="zh-CN" sz="4400" dirty="0" smtClean="0"/>
              <a:t>3  </a:t>
            </a:r>
            <a:r>
              <a:rPr lang="zh-CN" altLang="en-US" sz="4400" dirty="0" smtClean="0"/>
              <a:t>详细介绍</a:t>
            </a:r>
            <a:endParaRPr lang="en-US" altLang="zh-CN" sz="4400" dirty="0"/>
          </a:p>
          <a:p>
            <a:pPr marL="0" indent="0">
              <a:buNone/>
            </a:pPr>
            <a:r>
              <a:rPr lang="en-US" altLang="zh-CN" sz="4400" dirty="0" smtClean="0"/>
              <a:t>4  </a:t>
            </a:r>
            <a:r>
              <a:rPr lang="zh-CN" altLang="en-US" sz="4400" dirty="0" smtClean="0"/>
              <a:t>例子</a:t>
            </a:r>
            <a:endParaRPr lang="en-US" altLang="zh-CN" sz="4400" dirty="0"/>
          </a:p>
          <a:p>
            <a:pPr marL="0" indent="0">
              <a:buNone/>
            </a:pPr>
            <a:endParaRPr lang="en-US" altLang="zh-CN" sz="4400" dirty="0"/>
          </a:p>
          <a:p>
            <a:pPr marL="0" indent="0">
              <a:buNone/>
            </a:pPr>
            <a:endParaRPr lang="en-US" altLang="zh-CN" sz="4400" dirty="0"/>
          </a:p>
        </p:txBody>
      </p:sp>
    </p:spTree>
    <p:extLst>
      <p:ext uri="{BB962C8B-B14F-4D97-AF65-F5344CB8AC3E}">
        <p14:creationId xmlns:p14="http://schemas.microsoft.com/office/powerpoint/2010/main" val="1952918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前置知识</a:t>
            </a:r>
            <a:endParaRPr lang="en-US" sz="2800" dirty="0"/>
          </a:p>
        </p:txBody>
      </p:sp>
      <p:sp>
        <p:nvSpPr>
          <p:cNvPr id="3" name="Content Placeholder 2"/>
          <p:cNvSpPr>
            <a:spLocks noGrp="1"/>
          </p:cNvSpPr>
          <p:nvPr>
            <p:ph idx="1"/>
          </p:nvPr>
        </p:nvSpPr>
        <p:spPr>
          <a:xfrm>
            <a:off x="838200" y="1825625"/>
            <a:ext cx="10399644" cy="4351338"/>
          </a:xfrm>
        </p:spPr>
        <p:txBody>
          <a:bodyPr>
            <a:normAutofit/>
          </a:bodyPr>
          <a:lstStyle/>
          <a:p>
            <a:pPr marL="0" indent="0">
              <a:buNone/>
            </a:pPr>
            <a:r>
              <a:rPr lang="en-US" altLang="zh-CN" dirty="0" smtClean="0"/>
              <a:t>• X-86</a:t>
            </a:r>
            <a:r>
              <a:rPr lang="zh-CN" altLang="en-US" dirty="0"/>
              <a:t>架构寄存器</a:t>
            </a:r>
            <a:endParaRPr lang="en-US" altLang="zh-CN" dirty="0"/>
          </a:p>
          <a:p>
            <a:pPr marL="0" indent="0">
              <a:buNone/>
            </a:pPr>
            <a:r>
              <a:rPr lang="zh-CN" altLang="en-US" dirty="0"/>
              <a:t>用来传参数的寄存器：</a:t>
            </a:r>
            <a:r>
              <a:rPr lang="en-US" altLang="zh-CN" dirty="0"/>
              <a:t>%</a:t>
            </a:r>
            <a:r>
              <a:rPr lang="en-US" altLang="zh-CN" dirty="0" err="1"/>
              <a:t>rdi</a:t>
            </a:r>
            <a:r>
              <a:rPr lang="zh-CN" altLang="en-US" dirty="0"/>
              <a:t>，</a:t>
            </a:r>
            <a:r>
              <a:rPr lang="en-US" altLang="zh-CN" dirty="0"/>
              <a:t>%</a:t>
            </a:r>
            <a:r>
              <a:rPr lang="en-US" altLang="zh-CN" dirty="0" err="1"/>
              <a:t>rsi</a:t>
            </a:r>
            <a:r>
              <a:rPr lang="zh-CN" altLang="en-US" dirty="0"/>
              <a:t>，</a:t>
            </a:r>
            <a:r>
              <a:rPr lang="en-US" altLang="zh-CN" dirty="0"/>
              <a:t>%</a:t>
            </a:r>
            <a:r>
              <a:rPr lang="en-US" altLang="zh-CN" dirty="0" err="1"/>
              <a:t>rdx</a:t>
            </a:r>
            <a:r>
              <a:rPr lang="zh-CN" altLang="en-US" dirty="0"/>
              <a:t>，</a:t>
            </a:r>
            <a:r>
              <a:rPr lang="en-US" altLang="zh-CN" dirty="0"/>
              <a:t>%</a:t>
            </a:r>
            <a:r>
              <a:rPr lang="en-US" altLang="zh-CN" dirty="0" err="1"/>
              <a:t>rcx</a:t>
            </a:r>
            <a:r>
              <a:rPr lang="zh-CN" altLang="en-US" dirty="0"/>
              <a:t>，</a:t>
            </a:r>
            <a:r>
              <a:rPr lang="en-US" altLang="zh-CN" dirty="0"/>
              <a:t>%r8</a:t>
            </a:r>
            <a:r>
              <a:rPr lang="zh-CN" altLang="en-US" dirty="0"/>
              <a:t>，</a:t>
            </a:r>
            <a:r>
              <a:rPr lang="en-US" altLang="zh-CN" dirty="0"/>
              <a:t>%r9</a:t>
            </a:r>
          </a:p>
          <a:p>
            <a:pPr marL="0" indent="0">
              <a:buNone/>
            </a:pPr>
            <a:r>
              <a:rPr lang="zh-CN" altLang="en-US" dirty="0"/>
              <a:t>保存返回值的寄存器：</a:t>
            </a:r>
            <a:r>
              <a:rPr lang="en-US" altLang="zh-CN" dirty="0"/>
              <a:t>%</a:t>
            </a:r>
            <a:r>
              <a:rPr lang="en-US" altLang="zh-CN" dirty="0" err="1"/>
              <a:t>rax</a:t>
            </a:r>
            <a:endParaRPr lang="en-US" altLang="zh-CN" dirty="0"/>
          </a:p>
          <a:p>
            <a:pPr marL="0" indent="0">
              <a:buNone/>
            </a:pPr>
            <a:r>
              <a:rPr lang="zh-CN" altLang="en-US" dirty="0"/>
              <a:t>被调用者</a:t>
            </a:r>
            <a:r>
              <a:rPr lang="zh-CN" altLang="en-US" dirty="0" smtClean="0"/>
              <a:t>保存寄存器：</a:t>
            </a:r>
            <a:r>
              <a:rPr lang="en-US" altLang="zh-CN" dirty="0"/>
              <a:t>%</a:t>
            </a:r>
            <a:r>
              <a:rPr lang="en-US" altLang="zh-CN" dirty="0" err="1"/>
              <a:t>rbx</a:t>
            </a:r>
            <a:r>
              <a:rPr lang="zh-CN" altLang="en-US" dirty="0"/>
              <a:t>，</a:t>
            </a:r>
            <a:r>
              <a:rPr lang="en-US" altLang="zh-CN" dirty="0"/>
              <a:t>%r12</a:t>
            </a:r>
            <a:r>
              <a:rPr lang="zh-CN" altLang="en-US" dirty="0"/>
              <a:t>，</a:t>
            </a:r>
            <a:r>
              <a:rPr lang="en-US" altLang="zh-CN" dirty="0"/>
              <a:t>%r13</a:t>
            </a:r>
            <a:r>
              <a:rPr lang="zh-CN" altLang="en-US" dirty="0"/>
              <a:t>，</a:t>
            </a:r>
            <a:r>
              <a:rPr lang="en-US" altLang="zh-CN" dirty="0"/>
              <a:t>%r14</a:t>
            </a:r>
            <a:r>
              <a:rPr lang="zh-CN" altLang="en-US" dirty="0" smtClean="0"/>
              <a:t>，</a:t>
            </a:r>
            <a:r>
              <a:rPr lang="en-US" altLang="zh-CN" dirty="0" smtClean="0"/>
              <a:t>%r15</a:t>
            </a:r>
            <a:r>
              <a:rPr lang="zh-CN" altLang="en-US" dirty="0" smtClean="0"/>
              <a:t>，</a:t>
            </a:r>
            <a:r>
              <a:rPr lang="en-US" altLang="zh-CN" dirty="0" smtClean="0"/>
              <a:t>%</a:t>
            </a:r>
            <a:r>
              <a:rPr lang="en-US" altLang="zh-CN" dirty="0" err="1" smtClean="0"/>
              <a:t>rbp</a:t>
            </a:r>
            <a:endParaRPr lang="en-US" altLang="zh-CN" dirty="0"/>
          </a:p>
          <a:p>
            <a:pPr marL="0" indent="0">
              <a:buNone/>
            </a:pPr>
            <a:r>
              <a:rPr lang="zh-CN" altLang="en-US" dirty="0"/>
              <a:t>调用者</a:t>
            </a:r>
            <a:r>
              <a:rPr lang="zh-CN" altLang="en-US" dirty="0" smtClean="0"/>
              <a:t>保存</a:t>
            </a:r>
            <a:r>
              <a:rPr lang="zh-CN" altLang="en-US" dirty="0"/>
              <a:t>寄存器</a:t>
            </a:r>
            <a:r>
              <a:rPr lang="zh-CN" altLang="en-US" dirty="0" smtClean="0"/>
              <a:t>：除了</a:t>
            </a:r>
            <a:r>
              <a:rPr lang="en-US" altLang="zh-CN" dirty="0" smtClean="0"/>
              <a:t>%</a:t>
            </a:r>
            <a:r>
              <a:rPr lang="en-US" altLang="zh-CN" dirty="0" err="1" smtClean="0"/>
              <a:t>rsp</a:t>
            </a:r>
            <a:r>
              <a:rPr lang="zh-CN" altLang="en-US" dirty="0" smtClean="0"/>
              <a:t>和被调用者保存寄存器</a:t>
            </a:r>
            <a:endParaRPr lang="en-US" altLang="zh-CN" dirty="0" smtClean="0"/>
          </a:p>
          <a:p>
            <a:pPr marL="0" indent="0">
              <a:buNone/>
            </a:pPr>
            <a:r>
              <a:rPr lang="zh-CN" altLang="en-US" dirty="0" smtClean="0"/>
              <a:t>栈指针：</a:t>
            </a:r>
            <a:r>
              <a:rPr lang="en-US" altLang="zh-CN" dirty="0" smtClean="0"/>
              <a:t>%</a:t>
            </a:r>
            <a:r>
              <a:rPr lang="en-US" altLang="zh-CN" dirty="0" err="1" smtClean="0"/>
              <a:t>rsp</a:t>
            </a:r>
            <a:endParaRPr lang="en-US" altLang="zh-CN" dirty="0" smtClean="0"/>
          </a:p>
          <a:p>
            <a:pPr marL="0" indent="0">
              <a:buNone/>
            </a:pPr>
            <a:r>
              <a:rPr lang="zh-CN" altLang="en-US" dirty="0" smtClean="0"/>
              <a:t>指令</a:t>
            </a:r>
            <a:r>
              <a:rPr lang="zh-CN" altLang="en-US" dirty="0"/>
              <a:t>指针：</a:t>
            </a:r>
            <a:r>
              <a:rPr lang="en-US" altLang="zh-CN" dirty="0"/>
              <a:t>%rip</a:t>
            </a:r>
          </a:p>
          <a:p>
            <a:endParaRPr lang="en-US" altLang="zh-CN" dirty="0"/>
          </a:p>
          <a:p>
            <a:pPr marL="0" indent="0">
              <a:buNone/>
            </a:pPr>
            <a:endParaRPr lang="en-US" dirty="0"/>
          </a:p>
        </p:txBody>
      </p:sp>
    </p:spTree>
    <p:extLst>
      <p:ext uri="{BB962C8B-B14F-4D97-AF65-F5344CB8AC3E}">
        <p14:creationId xmlns:p14="http://schemas.microsoft.com/office/powerpoint/2010/main" val="3136540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前置知识</a:t>
            </a:r>
            <a:endParaRPr lang="en-US" sz="2800" dirty="0"/>
          </a:p>
        </p:txBody>
      </p:sp>
      <p:sp>
        <p:nvSpPr>
          <p:cNvPr id="3" name="Content Placeholder 2"/>
          <p:cNvSpPr>
            <a:spLocks noGrp="1"/>
          </p:cNvSpPr>
          <p:nvPr>
            <p:ph idx="1"/>
          </p:nvPr>
        </p:nvSpPr>
        <p:spPr>
          <a:xfrm>
            <a:off x="838200" y="1825625"/>
            <a:ext cx="10399644" cy="4351338"/>
          </a:xfrm>
        </p:spPr>
        <p:txBody>
          <a:bodyPr>
            <a:normAutofit/>
          </a:bodyPr>
          <a:lstStyle/>
          <a:p>
            <a:pPr marL="0" indent="0">
              <a:buNone/>
            </a:pPr>
            <a:r>
              <a:rPr lang="en-US" altLang="zh-CN" dirty="0" smtClean="0"/>
              <a:t>• </a:t>
            </a:r>
            <a:r>
              <a:rPr lang="zh-CN" altLang="en-US" dirty="0" smtClean="0"/>
              <a:t>缓冲区溢出</a:t>
            </a:r>
            <a:endParaRPr lang="en-US" altLang="zh-CN" dirty="0"/>
          </a:p>
          <a:p>
            <a:pPr marL="0" indent="0">
              <a:buNone/>
            </a:pPr>
            <a:r>
              <a:rPr lang="zh-CN" altLang="en-US" dirty="0" smtClean="0"/>
              <a:t>通过执行注入的代码，重写</a:t>
            </a:r>
            <a:r>
              <a:rPr lang="zh-CN" altLang="en-US" dirty="0" smtClean="0"/>
              <a:t>返回地址，执行另一个代码</a:t>
            </a:r>
            <a:r>
              <a:rPr lang="zh-CN" altLang="en-US" dirty="0" smtClean="0"/>
              <a:t>片段。</a:t>
            </a:r>
            <a:endParaRPr lang="en-US" altLang="zh-CN" dirty="0"/>
          </a:p>
          <a:p>
            <a:pPr marL="0" indent="0">
              <a:buNone/>
            </a:pPr>
            <a:r>
              <a:rPr lang="en-US" altLang="zh-CN" dirty="0"/>
              <a:t>• </a:t>
            </a:r>
            <a:r>
              <a:rPr lang="en-US" altLang="zh-CN" dirty="0" smtClean="0"/>
              <a:t>ROP</a:t>
            </a:r>
            <a:r>
              <a:rPr lang="zh-CN" altLang="en-US" dirty="0" smtClean="0"/>
              <a:t>攻击</a:t>
            </a:r>
            <a:endParaRPr lang="en-US" altLang="zh-CN" dirty="0"/>
          </a:p>
          <a:p>
            <a:pPr marL="0" indent="0">
              <a:buNone/>
            </a:pPr>
            <a:r>
              <a:rPr lang="zh-CN" altLang="en-US" dirty="0" smtClean="0"/>
              <a:t>随机化、将保存栈的内存区域设置为不可执行等技术使得缓冲区溢出攻击失效。</a:t>
            </a:r>
            <a:endParaRPr lang="en-US" altLang="zh-CN" dirty="0" smtClean="0"/>
          </a:p>
          <a:p>
            <a:pPr marL="0" indent="0">
              <a:buNone/>
            </a:pPr>
            <a:r>
              <a:rPr lang="zh-CN" altLang="en-US" dirty="0" smtClean="0"/>
              <a:t>可以通过现有程序中的代码而不是注入新的代码实现攻击。</a:t>
            </a:r>
            <a:r>
              <a:rPr lang="zh-CN" altLang="en-US" dirty="0" smtClean="0"/>
              <a:t>利用</a:t>
            </a:r>
            <a:r>
              <a:rPr lang="en-US" altLang="zh-CN" dirty="0" smtClean="0"/>
              <a:t>gadgets</a:t>
            </a:r>
            <a:r>
              <a:rPr lang="zh-CN" altLang="en-US" dirty="0" smtClean="0"/>
              <a:t>和</a:t>
            </a:r>
            <a:r>
              <a:rPr lang="en-US" altLang="zh-CN" dirty="0" smtClean="0"/>
              <a:t>string</a:t>
            </a:r>
            <a:r>
              <a:rPr lang="zh-CN" altLang="en-US" dirty="0" smtClean="0"/>
              <a:t>组成注入的代码，具体来说是使用</a:t>
            </a:r>
            <a:r>
              <a:rPr lang="en-US" altLang="zh-CN" dirty="0" smtClean="0"/>
              <a:t>pop</a:t>
            </a:r>
            <a:r>
              <a:rPr lang="zh-CN" altLang="en-US" dirty="0" smtClean="0"/>
              <a:t>和</a:t>
            </a:r>
            <a:r>
              <a:rPr lang="en-US" altLang="zh-CN" dirty="0" err="1" smtClean="0"/>
              <a:t>mov</a:t>
            </a:r>
            <a:r>
              <a:rPr lang="zh-CN" altLang="en-US" dirty="0" smtClean="0"/>
              <a:t>指令加上某些常数来执行特定的操作。</a:t>
            </a:r>
            <a:endParaRPr lang="en-US" dirty="0"/>
          </a:p>
        </p:txBody>
      </p:sp>
    </p:spTree>
    <p:extLst>
      <p:ext uri="{BB962C8B-B14F-4D97-AF65-F5344CB8AC3E}">
        <p14:creationId xmlns:p14="http://schemas.microsoft.com/office/powerpoint/2010/main" val="3962375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5838" y="1264908"/>
            <a:ext cx="10515600" cy="4351338"/>
          </a:xfrm>
        </p:spPr>
        <p:txBody>
          <a:bodyPr>
            <a:normAutofit/>
          </a:bodyPr>
          <a:lstStyle/>
          <a:p>
            <a:pPr marL="0" indent="0">
              <a:buNone/>
            </a:pPr>
            <a:r>
              <a:rPr lang="en-US" altLang="zh-CN" sz="4400" dirty="0"/>
              <a:t>1  </a:t>
            </a:r>
            <a:r>
              <a:rPr lang="zh-CN" altLang="en-US" sz="4400" dirty="0"/>
              <a:t>概述</a:t>
            </a:r>
            <a:endParaRPr lang="en-US" altLang="zh-CN" sz="4400" dirty="0"/>
          </a:p>
          <a:p>
            <a:pPr marL="0" indent="0">
              <a:buNone/>
            </a:pPr>
            <a:r>
              <a:rPr lang="en-US" altLang="zh-CN" sz="4400" dirty="0"/>
              <a:t>2  </a:t>
            </a:r>
            <a:r>
              <a:rPr lang="zh-CN" altLang="en-US" sz="4400" dirty="0"/>
              <a:t>前置知识</a:t>
            </a:r>
            <a:r>
              <a:rPr lang="en-US" altLang="zh-CN" sz="4400" dirty="0"/>
              <a:t> </a:t>
            </a:r>
          </a:p>
          <a:p>
            <a:pPr marL="0" indent="0">
              <a:buNone/>
            </a:pPr>
            <a:r>
              <a:rPr lang="en-US" altLang="zh-CN" sz="4400" dirty="0">
                <a:solidFill>
                  <a:srgbClr val="FFC000"/>
                </a:solidFill>
              </a:rPr>
              <a:t>3  </a:t>
            </a:r>
            <a:r>
              <a:rPr lang="zh-CN" altLang="en-US" sz="4400" dirty="0">
                <a:solidFill>
                  <a:srgbClr val="FFC000"/>
                </a:solidFill>
              </a:rPr>
              <a:t>详细介绍</a:t>
            </a:r>
            <a:endParaRPr lang="en-US" altLang="zh-CN" sz="4400" dirty="0">
              <a:solidFill>
                <a:srgbClr val="FFC000"/>
              </a:solidFill>
            </a:endParaRPr>
          </a:p>
          <a:p>
            <a:pPr marL="0" indent="0">
              <a:buNone/>
            </a:pPr>
            <a:r>
              <a:rPr lang="en-US" altLang="zh-CN" sz="4400" dirty="0" smtClean="0"/>
              <a:t>4  </a:t>
            </a:r>
            <a:r>
              <a:rPr lang="zh-CN" altLang="en-US" sz="4400" dirty="0" smtClean="0"/>
              <a:t>例子</a:t>
            </a:r>
            <a:endParaRPr lang="en-US" altLang="zh-CN" sz="4400" dirty="0"/>
          </a:p>
          <a:p>
            <a:pPr marL="0" indent="0">
              <a:buNone/>
            </a:pPr>
            <a:endParaRPr lang="en-US" altLang="zh-CN" sz="4400" dirty="0"/>
          </a:p>
          <a:p>
            <a:pPr marL="0" indent="0">
              <a:buNone/>
            </a:pPr>
            <a:endParaRPr lang="en-US" altLang="zh-CN" sz="4400" dirty="0"/>
          </a:p>
        </p:txBody>
      </p:sp>
    </p:spTree>
    <p:extLst>
      <p:ext uri="{BB962C8B-B14F-4D97-AF65-F5344CB8AC3E}">
        <p14:creationId xmlns:p14="http://schemas.microsoft.com/office/powerpoint/2010/main" val="2168389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详细介绍</a:t>
            </a:r>
            <a:endParaRPr lang="zh-CN" altLang="en-US" sz="2800" dirty="0"/>
          </a:p>
        </p:txBody>
      </p:sp>
      <p:sp>
        <p:nvSpPr>
          <p:cNvPr id="3" name="内容占位符 2"/>
          <p:cNvSpPr>
            <a:spLocks noGrp="1"/>
          </p:cNvSpPr>
          <p:nvPr>
            <p:ph idx="1"/>
          </p:nvPr>
        </p:nvSpPr>
        <p:spPr/>
        <p:txBody>
          <a:bodyPr>
            <a:normAutofit lnSpcReduction="10000"/>
          </a:bodyPr>
          <a:lstStyle/>
          <a:p>
            <a:pPr marL="0" indent="0">
              <a:buNone/>
            </a:pPr>
            <a:r>
              <a:rPr lang="en-US" altLang="zh-CN" dirty="0"/>
              <a:t>• </a:t>
            </a:r>
            <a:r>
              <a:rPr lang="zh-CN" altLang="en-US" dirty="0" smtClean="0"/>
              <a:t>任务</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latin typeface="+mn-ea"/>
              </a:rPr>
              <a:t> 解决</a:t>
            </a:r>
            <a:r>
              <a:rPr lang="en-US" altLang="zh-CN" dirty="0" smtClean="0">
                <a:latin typeface="+mn-ea"/>
              </a:rPr>
              <a:t>5</a:t>
            </a:r>
            <a:r>
              <a:rPr lang="zh-CN" altLang="en-US" dirty="0" smtClean="0">
                <a:latin typeface="+mn-ea"/>
              </a:rPr>
              <a:t>个问题</a:t>
            </a:r>
            <a:endParaRPr lang="en-US" altLang="zh-CN" dirty="0">
              <a:latin typeface="+mn-ea"/>
            </a:endParaRPr>
          </a:p>
        </p:txBody>
      </p:sp>
      <p:pic>
        <p:nvPicPr>
          <p:cNvPr id="4" name="图片 3"/>
          <p:cNvPicPr>
            <a:picLocks noChangeAspect="1"/>
          </p:cNvPicPr>
          <p:nvPr/>
        </p:nvPicPr>
        <p:blipFill>
          <a:blip r:embed="rId2"/>
          <a:stretch>
            <a:fillRect/>
          </a:stretch>
        </p:blipFill>
        <p:spPr>
          <a:xfrm>
            <a:off x="838200" y="2289934"/>
            <a:ext cx="5686425" cy="3152775"/>
          </a:xfrm>
          <a:prstGeom prst="rect">
            <a:avLst/>
          </a:prstGeom>
        </p:spPr>
      </p:pic>
    </p:spTree>
    <p:extLst>
      <p:ext uri="{BB962C8B-B14F-4D97-AF65-F5344CB8AC3E}">
        <p14:creationId xmlns:p14="http://schemas.microsoft.com/office/powerpoint/2010/main" val="2986513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910</TotalTime>
  <Words>762</Words>
  <Application>Microsoft Office PowerPoint</Application>
  <PresentationFormat>宽屏</PresentationFormat>
  <Paragraphs>129</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宋体</vt:lpstr>
      <vt:lpstr>Arial</vt:lpstr>
      <vt:lpstr>Calibri</vt:lpstr>
      <vt:lpstr>Calibri Light</vt:lpstr>
      <vt:lpstr>Office Theme</vt:lpstr>
      <vt:lpstr>  lab3-The Attack Lab: Understanding Buffer Overﬂow Bugs  Spring 2018</vt:lpstr>
      <vt:lpstr>PowerPoint 演示文稿</vt:lpstr>
      <vt:lpstr>概述</vt:lpstr>
      <vt:lpstr>概述</vt:lpstr>
      <vt:lpstr>PowerPoint 演示文稿</vt:lpstr>
      <vt:lpstr>前置知识</vt:lpstr>
      <vt:lpstr>前置知识</vt:lpstr>
      <vt:lpstr>PowerPoint 演示文稿</vt:lpstr>
      <vt:lpstr>详细介绍</vt:lpstr>
      <vt:lpstr>详细介绍</vt:lpstr>
      <vt:lpstr>详细介绍</vt:lpstr>
      <vt:lpstr>详细介绍</vt:lpstr>
      <vt:lpstr>详细介绍</vt:lpstr>
      <vt:lpstr>详细介绍</vt:lpstr>
      <vt:lpstr>详细介绍</vt:lpstr>
      <vt:lpstr>详细介绍</vt:lpstr>
      <vt:lpstr>详细介绍</vt:lpstr>
      <vt:lpstr>详细介绍</vt:lpstr>
      <vt:lpstr>PowerPoint 演示文稿</vt:lpstr>
      <vt:lpstr>PowerPoint 演示文稿</vt:lpstr>
      <vt:lpstr>PowerPoint 演示文稿</vt:lpstr>
      <vt:lpstr>PowerPoint 演示文稿</vt:lpstr>
      <vt:lpstr>PowerPoint 演示文稿</vt:lpstr>
      <vt:lpstr>PowerPoint 演示文稿</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15213 Recitation</dc:title>
  <dc:creator>Vinaykumar Bhat</dc:creator>
  <cp:lastModifiedBy>高岸深谷</cp:lastModifiedBy>
  <cp:revision>150</cp:revision>
  <dcterms:created xsi:type="dcterms:W3CDTF">2014-09-05T20:28:47Z</dcterms:created>
  <dcterms:modified xsi:type="dcterms:W3CDTF">2018-05-02T01:31:20Z</dcterms:modified>
</cp:coreProperties>
</file>