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 id="2147483674" r:id="rId3"/>
  </p:sldMasterIdLst>
  <p:notesMasterIdLst>
    <p:notesMasterId r:id="rId43"/>
  </p:notesMasterIdLst>
  <p:sldIdLst>
    <p:sldId id="258" r:id="rId4"/>
    <p:sldId id="263" r:id="rId5"/>
    <p:sldId id="313" r:id="rId6"/>
    <p:sldId id="264" r:id="rId7"/>
    <p:sldId id="265" r:id="rId8"/>
    <p:sldId id="296" r:id="rId9"/>
    <p:sldId id="268" r:id="rId10"/>
    <p:sldId id="269" r:id="rId11"/>
    <p:sldId id="297" r:id="rId12"/>
    <p:sldId id="291" r:id="rId13"/>
    <p:sldId id="292" r:id="rId14"/>
    <p:sldId id="293" r:id="rId15"/>
    <p:sldId id="271" r:id="rId16"/>
    <p:sldId id="272" r:id="rId17"/>
    <p:sldId id="273" r:id="rId18"/>
    <p:sldId id="279" r:id="rId19"/>
    <p:sldId id="280" r:id="rId20"/>
    <p:sldId id="298" r:id="rId21"/>
    <p:sldId id="282" r:id="rId22"/>
    <p:sldId id="283" r:id="rId23"/>
    <p:sldId id="284" r:id="rId24"/>
    <p:sldId id="274" r:id="rId25"/>
    <p:sldId id="300" r:id="rId26"/>
    <p:sldId id="299" r:id="rId27"/>
    <p:sldId id="302" r:id="rId28"/>
    <p:sldId id="303" r:id="rId29"/>
    <p:sldId id="304" r:id="rId30"/>
    <p:sldId id="305" r:id="rId31"/>
    <p:sldId id="306" r:id="rId32"/>
    <p:sldId id="307" r:id="rId33"/>
    <p:sldId id="308" r:id="rId34"/>
    <p:sldId id="275" r:id="rId35"/>
    <p:sldId id="276" r:id="rId36"/>
    <p:sldId id="277" r:id="rId37"/>
    <p:sldId id="278" r:id="rId38"/>
    <p:sldId id="309" r:id="rId39"/>
    <p:sldId id="310" r:id="rId40"/>
    <p:sldId id="311" r:id="rId41"/>
    <p:sldId id="312"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snapToGrid="0" snapToObjects="1">
      <p:cViewPr varScale="1">
        <p:scale>
          <a:sx n="83" d="100"/>
          <a:sy n="83" d="100"/>
        </p:scale>
        <p:origin x="144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D60A7B-A9EA-B14B-BEA2-A9DA87635910}" type="datetimeFigureOut">
              <a:rPr lang="en-US" smtClean="0"/>
              <a:pPr/>
              <a:t>5/16/2018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9B82CD-D9BA-7842-9F82-CB4E33066552}" type="slidenum">
              <a:rPr lang="en-US" smtClean="0"/>
              <a:pPr/>
              <a:t>‹#›</a:t>
            </a:fld>
            <a:endParaRPr lang="en-US"/>
          </a:p>
        </p:txBody>
      </p:sp>
    </p:spTree>
    <p:extLst>
      <p:ext uri="{BB962C8B-B14F-4D97-AF65-F5344CB8AC3E}">
        <p14:creationId xmlns:p14="http://schemas.microsoft.com/office/powerpoint/2010/main" val="22631058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4116123"/>
          </a:xfrm>
        </p:spPr>
        <p:txBody>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2674164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1617196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3767882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1268058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1200077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3168335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3683763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3131700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1196337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1599366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2071999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115145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504601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475596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2216497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2643715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1935401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4249934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3954429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Hit: it’s in the cache</a:t>
            </a:r>
          </a:p>
          <a:p>
            <a:r>
              <a:rPr lang="en-US" dirty="0" smtClean="0"/>
              <a:t>Miss:</a:t>
            </a:r>
            <a:r>
              <a:rPr lang="en-US" baseline="0" dirty="0" smtClean="0"/>
              <a:t> the tags don’t match</a:t>
            </a:r>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10</a:t>
            </a:fld>
            <a:endParaRPr lang="en-US"/>
          </a:p>
        </p:txBody>
      </p:sp>
    </p:spTree>
    <p:extLst>
      <p:ext uri="{BB962C8B-B14F-4D97-AF65-F5344CB8AC3E}">
        <p14:creationId xmlns:p14="http://schemas.microsoft.com/office/powerpoint/2010/main" val="243064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11</a:t>
            </a:fld>
            <a:endParaRPr lang="en-US"/>
          </a:p>
        </p:txBody>
      </p:sp>
    </p:spTree>
    <p:extLst>
      <p:ext uri="{BB962C8B-B14F-4D97-AF65-F5344CB8AC3E}">
        <p14:creationId xmlns:p14="http://schemas.microsoft.com/office/powerpoint/2010/main" val="2085130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57039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56932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0913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32124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40793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708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01768C-249A-0B41-B956-8701A61CDC03}" type="datetimeFigureOut">
              <a:rPr lang="en-US" smtClean="0"/>
              <a:pPr/>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1182616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1768C-249A-0B41-B956-8701A61CDC03}" type="datetimeFigureOut">
              <a:rPr lang="en-US" smtClean="0"/>
              <a:pPr/>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1666835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01768C-249A-0B41-B956-8701A61CDC03}" type="datetimeFigureOut">
              <a:rPr lang="en-US" smtClean="0"/>
              <a:pPr/>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1800618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01768C-249A-0B41-B956-8701A61CDC03}" type="datetimeFigureOut">
              <a:rPr lang="en-US" smtClean="0"/>
              <a:pPr/>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1470791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01768C-249A-0B41-B956-8701A61CDC03}" type="datetimeFigureOut">
              <a:rPr lang="en-US" smtClean="0"/>
              <a:pPr/>
              <a:t>5/16/2018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2742304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01768C-249A-0B41-B956-8701A61CDC03}" type="datetimeFigureOut">
              <a:rPr lang="en-US" smtClean="0"/>
              <a:pPr/>
              <a:t>5/16/2018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889207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031976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1768C-249A-0B41-B956-8701A61CDC03}" type="datetimeFigureOut">
              <a:rPr lang="en-US" smtClean="0"/>
              <a:pPr/>
              <a:t>5/16/2018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36439655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1768C-249A-0B41-B956-8701A61CDC03}" type="datetimeFigureOut">
              <a:rPr lang="en-US" smtClean="0"/>
              <a:pPr/>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36227894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1768C-249A-0B41-B956-8701A61CDC03}" type="datetimeFigureOut">
              <a:rPr lang="en-US" smtClean="0"/>
              <a:pPr/>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35995510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1768C-249A-0B41-B956-8701A61CDC03}" type="datetimeFigureOut">
              <a:rPr lang="en-US" smtClean="0"/>
              <a:pPr/>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24511810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1768C-249A-0B41-B956-8701A61CDC03}" type="datetimeFigureOut">
              <a:rPr lang="en-US" smtClean="0"/>
              <a:pPr/>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4994474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57DDBA8-0719-4EA1-816D-B53D06842BA2}" type="datetimeFigureOut">
              <a:rPr lang="zh-CN" altLang="en-US" smtClean="0"/>
              <a:t>2018/5/16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1936B4-20D8-45A9-87C8-863DC4D21AD1}" type="slidenum">
              <a:rPr lang="zh-CN" altLang="en-US" smtClean="0"/>
              <a:t>‹#›</a:t>
            </a:fld>
            <a:endParaRPr lang="zh-CN" altLang="en-US"/>
          </a:p>
        </p:txBody>
      </p:sp>
    </p:spTree>
    <p:extLst>
      <p:ext uri="{BB962C8B-B14F-4D97-AF65-F5344CB8AC3E}">
        <p14:creationId xmlns:p14="http://schemas.microsoft.com/office/powerpoint/2010/main" val="36017420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7DDBA8-0719-4EA1-816D-B53D06842BA2}" type="datetimeFigureOut">
              <a:rPr lang="zh-CN" altLang="en-US" smtClean="0"/>
              <a:t>2018/5/16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1936B4-20D8-45A9-87C8-863DC4D21AD1}" type="slidenum">
              <a:rPr lang="zh-CN" altLang="en-US" smtClean="0"/>
              <a:t>‹#›</a:t>
            </a:fld>
            <a:endParaRPr lang="zh-CN" altLang="en-US"/>
          </a:p>
        </p:txBody>
      </p:sp>
    </p:spTree>
    <p:extLst>
      <p:ext uri="{BB962C8B-B14F-4D97-AF65-F5344CB8AC3E}">
        <p14:creationId xmlns:p14="http://schemas.microsoft.com/office/powerpoint/2010/main" val="37620522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57DDBA8-0719-4EA1-816D-B53D06842BA2}" type="datetimeFigureOut">
              <a:rPr lang="zh-CN" altLang="en-US" smtClean="0"/>
              <a:t>2018/5/16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1936B4-20D8-45A9-87C8-863DC4D21AD1}" type="slidenum">
              <a:rPr lang="zh-CN" altLang="en-US" smtClean="0"/>
              <a:t>‹#›</a:t>
            </a:fld>
            <a:endParaRPr lang="zh-CN" altLang="en-US"/>
          </a:p>
        </p:txBody>
      </p:sp>
    </p:spTree>
    <p:extLst>
      <p:ext uri="{BB962C8B-B14F-4D97-AF65-F5344CB8AC3E}">
        <p14:creationId xmlns:p14="http://schemas.microsoft.com/office/powerpoint/2010/main" val="4973049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57DDBA8-0719-4EA1-816D-B53D06842BA2}" type="datetimeFigureOut">
              <a:rPr lang="zh-CN" altLang="en-US" smtClean="0"/>
              <a:t>2018/5/16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1936B4-20D8-45A9-87C8-863DC4D21AD1}" type="slidenum">
              <a:rPr lang="zh-CN" altLang="en-US" smtClean="0"/>
              <a:t>‹#›</a:t>
            </a:fld>
            <a:endParaRPr lang="zh-CN" altLang="en-US"/>
          </a:p>
        </p:txBody>
      </p:sp>
    </p:spTree>
    <p:extLst>
      <p:ext uri="{BB962C8B-B14F-4D97-AF65-F5344CB8AC3E}">
        <p14:creationId xmlns:p14="http://schemas.microsoft.com/office/powerpoint/2010/main" val="41203917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57DDBA8-0719-4EA1-816D-B53D06842BA2}" type="datetimeFigureOut">
              <a:rPr lang="zh-CN" altLang="en-US" smtClean="0"/>
              <a:t>2018/5/16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1936B4-20D8-45A9-87C8-863DC4D21AD1}" type="slidenum">
              <a:rPr lang="zh-CN" altLang="en-US" smtClean="0"/>
              <a:t>‹#›</a:t>
            </a:fld>
            <a:endParaRPr lang="zh-CN" altLang="en-US"/>
          </a:p>
        </p:txBody>
      </p:sp>
    </p:spTree>
    <p:extLst>
      <p:ext uri="{BB962C8B-B14F-4D97-AF65-F5344CB8AC3E}">
        <p14:creationId xmlns:p14="http://schemas.microsoft.com/office/powerpoint/2010/main" val="376759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19624742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57DDBA8-0719-4EA1-816D-B53D06842BA2}" type="datetimeFigureOut">
              <a:rPr lang="zh-CN" altLang="en-US" smtClean="0"/>
              <a:t>2018/5/16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1936B4-20D8-45A9-87C8-863DC4D21AD1}" type="slidenum">
              <a:rPr lang="zh-CN" altLang="en-US" smtClean="0"/>
              <a:t>‹#›</a:t>
            </a:fld>
            <a:endParaRPr lang="zh-CN" altLang="en-US"/>
          </a:p>
        </p:txBody>
      </p:sp>
    </p:spTree>
    <p:extLst>
      <p:ext uri="{BB962C8B-B14F-4D97-AF65-F5344CB8AC3E}">
        <p14:creationId xmlns:p14="http://schemas.microsoft.com/office/powerpoint/2010/main" val="32565679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7DDBA8-0719-4EA1-816D-B53D06842BA2}" type="datetimeFigureOut">
              <a:rPr lang="zh-CN" altLang="en-US" smtClean="0"/>
              <a:t>2018/5/16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1936B4-20D8-45A9-87C8-863DC4D21AD1}" type="slidenum">
              <a:rPr lang="zh-CN" altLang="en-US" smtClean="0"/>
              <a:t>‹#›</a:t>
            </a:fld>
            <a:endParaRPr lang="zh-CN" altLang="en-US"/>
          </a:p>
        </p:txBody>
      </p:sp>
    </p:spTree>
    <p:extLst>
      <p:ext uri="{BB962C8B-B14F-4D97-AF65-F5344CB8AC3E}">
        <p14:creationId xmlns:p14="http://schemas.microsoft.com/office/powerpoint/2010/main" val="36411877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57DDBA8-0719-4EA1-816D-B53D06842BA2}" type="datetimeFigureOut">
              <a:rPr lang="zh-CN" altLang="en-US" smtClean="0"/>
              <a:t>2018/5/16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1936B4-20D8-45A9-87C8-863DC4D21AD1}" type="slidenum">
              <a:rPr lang="zh-CN" altLang="en-US" smtClean="0"/>
              <a:t>‹#›</a:t>
            </a:fld>
            <a:endParaRPr lang="zh-CN" altLang="en-US"/>
          </a:p>
        </p:txBody>
      </p:sp>
    </p:spTree>
    <p:extLst>
      <p:ext uri="{BB962C8B-B14F-4D97-AF65-F5344CB8AC3E}">
        <p14:creationId xmlns:p14="http://schemas.microsoft.com/office/powerpoint/2010/main" val="10828990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57DDBA8-0719-4EA1-816D-B53D06842BA2}" type="datetimeFigureOut">
              <a:rPr lang="zh-CN" altLang="en-US" smtClean="0"/>
              <a:t>2018/5/16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1936B4-20D8-45A9-87C8-863DC4D21AD1}" type="slidenum">
              <a:rPr lang="zh-CN" altLang="en-US" smtClean="0"/>
              <a:t>‹#›</a:t>
            </a:fld>
            <a:endParaRPr lang="zh-CN" altLang="en-US"/>
          </a:p>
        </p:txBody>
      </p:sp>
    </p:spTree>
    <p:extLst>
      <p:ext uri="{BB962C8B-B14F-4D97-AF65-F5344CB8AC3E}">
        <p14:creationId xmlns:p14="http://schemas.microsoft.com/office/powerpoint/2010/main" val="39985567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7DDBA8-0719-4EA1-816D-B53D06842BA2}" type="datetimeFigureOut">
              <a:rPr lang="zh-CN" altLang="en-US" smtClean="0"/>
              <a:t>2018/5/16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1936B4-20D8-45A9-87C8-863DC4D21AD1}" type="slidenum">
              <a:rPr lang="zh-CN" altLang="en-US" smtClean="0"/>
              <a:t>‹#›</a:t>
            </a:fld>
            <a:endParaRPr lang="zh-CN" altLang="en-US"/>
          </a:p>
        </p:txBody>
      </p:sp>
    </p:spTree>
    <p:extLst>
      <p:ext uri="{BB962C8B-B14F-4D97-AF65-F5344CB8AC3E}">
        <p14:creationId xmlns:p14="http://schemas.microsoft.com/office/powerpoint/2010/main" val="29821580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7DDBA8-0719-4EA1-816D-B53D06842BA2}" type="datetimeFigureOut">
              <a:rPr lang="zh-CN" altLang="en-US" smtClean="0"/>
              <a:t>2018/5/16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1936B4-20D8-45A9-87C8-863DC4D21AD1}" type="slidenum">
              <a:rPr lang="zh-CN" altLang="en-US" smtClean="0"/>
              <a:t>‹#›</a:t>
            </a:fld>
            <a:endParaRPr lang="zh-CN" altLang="en-US"/>
          </a:p>
        </p:txBody>
      </p:sp>
    </p:spTree>
    <p:extLst>
      <p:ext uri="{BB962C8B-B14F-4D97-AF65-F5344CB8AC3E}">
        <p14:creationId xmlns:p14="http://schemas.microsoft.com/office/powerpoint/2010/main" val="1931633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743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93765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6502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6261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767926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2475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74650" y="371475"/>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eaLnBrk="0" hangingPunct="0">
              <a:defRPr/>
            </a:pPr>
            <a:endParaRPr lang="en-US" b="0">
              <a:latin typeface="Times New Roman" pitchFamily="18" charset="0"/>
              <a:cs typeface="+mn-cs"/>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eaLnBrk="0" hangingPunct="0">
              <a:defRPr/>
            </a:pPr>
            <a:r>
              <a:rPr lang="en-US" sz="1200" dirty="0">
                <a:solidFill>
                  <a:schemeClr val="bg1"/>
                </a:solidFill>
                <a:latin typeface="Times New Roman" pitchFamily="18" charset="0"/>
                <a:cs typeface="+mn-cs"/>
              </a:rPr>
              <a:t>Carnegie Mellon</a:t>
            </a:r>
          </a:p>
        </p:txBody>
      </p:sp>
      <p:sp>
        <p:nvSpPr>
          <p:cNvPr id="6" name="Rectangle 5"/>
          <p:cNvSpPr/>
          <p:nvPr userDrawn="1"/>
        </p:nvSpPr>
        <p:spPr>
          <a:xfrm>
            <a:off x="8839200"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Tree>
    <p:extLst>
      <p:ext uri="{BB962C8B-B14F-4D97-AF65-F5344CB8AC3E}">
        <p14:creationId xmlns:p14="http://schemas.microsoft.com/office/powerpoint/2010/main" val="19189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marL="119063" indent="-119063" algn="l" rtl="0" eaLnBrk="0" fontAlgn="base" hangingPunct="0">
        <a:spcBef>
          <a:spcPct val="0"/>
        </a:spcBef>
        <a:spcAft>
          <a:spcPct val="0"/>
        </a:spcAft>
        <a:defRPr sz="3600" b="1">
          <a:solidFill>
            <a:schemeClr val="tx1"/>
          </a:solidFill>
          <a:latin typeface="Calibri" pitchFamily="34" charset="0"/>
          <a:ea typeface="+mj-ea"/>
          <a:cs typeface="+mj-cs"/>
        </a:defRPr>
      </a:lvl1pPr>
      <a:lvl2pPr marL="119063" indent="-119063" algn="l" rtl="0" eaLnBrk="0" fontAlgn="base" hangingPunct="0">
        <a:spcBef>
          <a:spcPct val="0"/>
        </a:spcBef>
        <a:spcAft>
          <a:spcPct val="0"/>
        </a:spcAft>
        <a:defRPr sz="3600" b="1">
          <a:solidFill>
            <a:schemeClr val="tx1"/>
          </a:solidFill>
          <a:latin typeface="Calibri" pitchFamily="34" charset="0"/>
        </a:defRPr>
      </a:lvl2pPr>
      <a:lvl3pPr marL="119063" indent="-119063" algn="l" rtl="0" eaLnBrk="0" fontAlgn="base" hangingPunct="0">
        <a:spcBef>
          <a:spcPct val="0"/>
        </a:spcBef>
        <a:spcAft>
          <a:spcPct val="0"/>
        </a:spcAft>
        <a:defRPr sz="3600" b="1">
          <a:solidFill>
            <a:schemeClr val="tx1"/>
          </a:solidFill>
          <a:latin typeface="Calibri" pitchFamily="34" charset="0"/>
        </a:defRPr>
      </a:lvl3pPr>
      <a:lvl4pPr marL="119063" indent="-119063" algn="l" rtl="0" eaLnBrk="0" fontAlgn="base" hangingPunct="0">
        <a:spcBef>
          <a:spcPct val="0"/>
        </a:spcBef>
        <a:spcAft>
          <a:spcPct val="0"/>
        </a:spcAft>
        <a:defRPr sz="3600" b="1">
          <a:solidFill>
            <a:schemeClr val="tx1"/>
          </a:solidFill>
          <a:latin typeface="Calibri" pitchFamily="34" charset="0"/>
        </a:defRPr>
      </a:lvl4pPr>
      <a:lvl5pPr marL="119063" indent="-119063" algn="l" rtl="0" eaLnBrk="0" fontAlgn="base" hangingPunct="0">
        <a:spcBef>
          <a:spcPct val="0"/>
        </a:spcBef>
        <a:spcAft>
          <a:spcPct val="0"/>
        </a:spcAft>
        <a:defRPr sz="3600" b="1">
          <a:solidFill>
            <a:schemeClr val="tx1"/>
          </a:solidFill>
          <a:latin typeface="Calibri"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0" fontAlgn="base" hangingPunct="0">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1768C-249A-0B41-B956-8701A61CDC03}" type="datetimeFigureOut">
              <a:rPr lang="en-US" smtClean="0"/>
              <a:pPr/>
              <a:t>5/16/2018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BD8A0-D96C-5D45-AC56-8894299D1548}" type="slidenum">
              <a:rPr lang="en-US" smtClean="0"/>
              <a:pPr/>
              <a:t>‹#›</a:t>
            </a:fld>
            <a:endParaRPr lang="en-US"/>
          </a:p>
        </p:txBody>
      </p:sp>
    </p:spTree>
    <p:extLst>
      <p:ext uri="{BB962C8B-B14F-4D97-AF65-F5344CB8AC3E}">
        <p14:creationId xmlns:p14="http://schemas.microsoft.com/office/powerpoint/2010/main" val="425103954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57DDBA8-0719-4EA1-816D-B53D06842BA2}" type="datetimeFigureOut">
              <a:rPr lang="zh-CN" altLang="en-US" smtClean="0"/>
              <a:t>2018/5/16</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1936B4-20D8-45A9-87C8-863DC4D21AD1}" type="slidenum">
              <a:rPr lang="zh-CN" altLang="en-US" smtClean="0"/>
              <a:t>‹#›</a:t>
            </a:fld>
            <a:endParaRPr lang="zh-CN" altLang="en-US"/>
          </a:p>
        </p:txBody>
      </p:sp>
      <p:sp>
        <p:nvSpPr>
          <p:cNvPr id="7" name="Rectangle 5"/>
          <p:cNvSpPr/>
          <p:nvPr userDrawn="1"/>
        </p:nvSpPr>
        <p:spPr>
          <a:xfrm>
            <a:off x="8839200"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Tree>
    <p:extLst>
      <p:ext uri="{BB962C8B-B14F-4D97-AF65-F5344CB8AC3E}">
        <p14:creationId xmlns:p14="http://schemas.microsoft.com/office/powerpoint/2010/main" val="186403922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6.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1246348"/>
            <a:ext cx="7772400" cy="1569660"/>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r>
              <a:rPr lang="en-US" altLang="zh-CN" sz="4800" dirty="0" smtClean="0"/>
              <a:t>Lab4</a:t>
            </a:r>
            <a:r>
              <a:rPr lang="zh-CN" altLang="en-US" sz="4800" dirty="0" smtClean="0"/>
              <a:t>：</a:t>
            </a:r>
            <a:r>
              <a:rPr lang="en-US" sz="4800" dirty="0" smtClean="0"/>
              <a:t>Cache Lab Implementation and Blocking</a:t>
            </a:r>
            <a:endParaRPr lang="en-US" sz="4800" dirty="0"/>
          </a:p>
        </p:txBody>
      </p:sp>
      <p:sp>
        <p:nvSpPr>
          <p:cNvPr id="6" name="TextShape 2"/>
          <p:cNvSpPr txBox="1"/>
          <p:nvPr/>
        </p:nvSpPr>
        <p:spPr>
          <a:xfrm>
            <a:off x="3170383" y="3276600"/>
            <a:ext cx="7677000" cy="1752120"/>
          </a:xfrm>
          <a:prstGeom prst="rect">
            <a:avLst/>
          </a:prstGeom>
        </p:spPr>
        <p:txBody>
          <a:bodyPr/>
          <a:lstStyle/>
          <a:p>
            <a:pPr>
              <a:lnSpc>
                <a:spcPct val="100000"/>
              </a:lnSpc>
            </a:pPr>
            <a:r>
              <a:rPr lang="en-US" altLang="zh-CN" sz="3600" dirty="0"/>
              <a:t>Spring </a:t>
            </a:r>
            <a:r>
              <a:rPr lang="en-US" altLang="zh-CN" sz="3600" dirty="0" smtClean="0"/>
              <a:t>2018</a:t>
            </a:r>
            <a:endParaRPr lang="en-US" altLang="zh-CN" sz="3600" dirty="0" smtClean="0"/>
          </a:p>
          <a:p>
            <a:pPr>
              <a:lnSpc>
                <a:spcPct val="100000"/>
              </a:lnSpc>
            </a:pPr>
            <a:endParaRPr sz="36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3201794251"/>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a:t>
            </a:r>
            <a:endParaRPr lang="en-US" dirty="0"/>
          </a:p>
        </p:txBody>
      </p:sp>
      <p:sp>
        <p:nvSpPr>
          <p:cNvPr id="3" name="Rectangle 2"/>
          <p:cNvSpPr/>
          <p:nvPr/>
        </p:nvSpPr>
        <p:spPr bwMode="auto">
          <a:xfrm>
            <a:off x="1905000" y="426720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32" name="Text Box 19"/>
          <p:cNvSpPr txBox="1">
            <a:spLocks noChangeArrowheads="1"/>
          </p:cNvSpPr>
          <p:nvPr/>
        </p:nvSpPr>
        <p:spPr bwMode="auto">
          <a:xfrm>
            <a:off x="5635242" y="4147318"/>
            <a:ext cx="3199956" cy="5770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slower, cheaper 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v</a:t>
            </a:r>
            <a:r>
              <a:rPr lang="en-GB" sz="1600" b="1" dirty="0" smtClean="0">
                <a:latin typeface="Calibri" pitchFamily="34" charset="0"/>
              </a:rPr>
              <a:t>iewed as partitioned </a:t>
            </a:r>
            <a:r>
              <a:rPr lang="en-GB" sz="1600" b="1" dirty="0">
                <a:latin typeface="Calibri" pitchFamily="34" charset="0"/>
              </a:rPr>
              <a:t>into “blocks”</a:t>
            </a:r>
          </a:p>
        </p:txBody>
      </p:sp>
      <p:sp>
        <p:nvSpPr>
          <p:cNvPr id="33" name="Text Box 22"/>
          <p:cNvSpPr txBox="1">
            <a:spLocks noChangeArrowheads="1"/>
          </p:cNvSpPr>
          <p:nvPr/>
        </p:nvSpPr>
        <p:spPr bwMode="auto">
          <a:xfrm>
            <a:off x="3942800" y="3232918"/>
            <a:ext cx="2839000" cy="57708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 is copied </a:t>
            </a:r>
            <a:r>
              <a:rPr lang="en-GB" sz="1600" b="1" dirty="0" smtClean="0">
                <a:latin typeface="Calibri" pitchFamily="34" charset="0"/>
              </a:rPr>
              <a:t>in </a:t>
            </a:r>
            <a:r>
              <a:rPr lang="en-GB" sz="1600" b="1" dirty="0">
                <a:latin typeface="Calibri" pitchFamily="34" charset="0"/>
              </a:rPr>
              <a:t>block-sized transfer units</a:t>
            </a:r>
          </a:p>
        </p:txBody>
      </p:sp>
      <p:sp>
        <p:nvSpPr>
          <p:cNvPr id="34" name="Text Box 29"/>
          <p:cNvSpPr txBox="1">
            <a:spLocks noChangeArrowheads="1"/>
          </p:cNvSpPr>
          <p:nvPr/>
        </p:nvSpPr>
        <p:spPr bwMode="auto">
          <a:xfrm>
            <a:off x="5562600" y="2166311"/>
            <a:ext cx="2930908" cy="818367"/>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 faster, more expensive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memory caches a  subset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the blocks</a:t>
            </a:r>
          </a:p>
        </p:txBody>
      </p:sp>
      <p:sp>
        <p:nvSpPr>
          <p:cNvPr id="37" name="Rectangle 36"/>
          <p:cNvSpPr/>
          <p:nvPr/>
        </p:nvSpPr>
        <p:spPr bwMode="auto">
          <a:xfrm>
            <a:off x="2057400" y="4800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39" name="Rectangle 38"/>
          <p:cNvSpPr/>
          <p:nvPr/>
        </p:nvSpPr>
        <p:spPr bwMode="auto">
          <a:xfrm>
            <a:off x="2057400" y="242479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40" name="Rectangle 39"/>
          <p:cNvSpPr/>
          <p:nvPr/>
        </p:nvSpPr>
        <p:spPr bwMode="auto">
          <a:xfrm>
            <a:off x="3733800" y="51816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41" name="Rectangle 40"/>
          <p:cNvSpPr/>
          <p:nvPr/>
        </p:nvSpPr>
        <p:spPr bwMode="auto">
          <a:xfrm>
            <a:off x="2590800" y="34290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42" name="Rectangle 41"/>
          <p:cNvSpPr/>
          <p:nvPr/>
        </p:nvSpPr>
        <p:spPr bwMode="auto">
          <a:xfrm>
            <a:off x="3733800" y="242479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pic>
        <p:nvPicPr>
          <p:cNvPr id="44" name="图片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20234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 Miss</a:t>
            </a:r>
            <a:endParaRPr lang="en-US" dirty="0"/>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Data in block b is needed</a:t>
            </a:r>
            <a:endParaRPr lang="en-GB" sz="2000" b="1" i="1" dirty="0">
              <a:latin typeface="Calibri" pitchFamily="34" charset="0"/>
            </a:endParaRPr>
          </a:p>
        </p:txBody>
      </p:sp>
      <p:sp>
        <p:nvSpPr>
          <p:cNvPr id="46" name="Rectangle 45"/>
          <p:cNvSpPr/>
          <p:nvPr/>
        </p:nvSpPr>
        <p:spPr>
          <a:xfrm>
            <a:off x="3997173" y="1619517"/>
            <a:ext cx="1184428" cy="338554"/>
          </a:xfrm>
          <a:prstGeom prst="rect">
            <a:avLst/>
          </a:prstGeom>
        </p:spPr>
        <p:txBody>
          <a:bodyPr wrap="none">
            <a:spAutoFit/>
          </a:bodyPr>
          <a:lstStyle/>
          <a:p>
            <a:pPr algn="ctr"/>
            <a:r>
              <a:rPr lang="en-US" sz="1600" dirty="0" smtClean="0">
                <a:latin typeface="Calibri" pitchFamily="34" charset="0"/>
              </a:rPr>
              <a:t>Request: 12</a:t>
            </a:r>
          </a:p>
        </p:txBody>
      </p:sp>
      <p:sp>
        <p:nvSpPr>
          <p:cNvPr id="48" name="Text Box 29"/>
          <p:cNvSpPr txBox="1">
            <a:spLocks noChangeArrowheads="1"/>
          </p:cNvSpPr>
          <p:nvPr/>
        </p:nvSpPr>
        <p:spPr bwMode="auto">
          <a:xfrm>
            <a:off x="5936094" y="2209800"/>
            <a:ext cx="2569847"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solidFill>
                  <a:srgbClr val="C00000"/>
                </a:solidFill>
                <a:latin typeface="Calibri" pitchFamily="34" charset="0"/>
              </a:rPr>
              <a:t>Miss!</a:t>
            </a:r>
            <a:endParaRPr lang="en-GB" sz="2000" b="1" i="1" dirty="0">
              <a:solidFill>
                <a:srgbClr val="C00000"/>
              </a:solidFill>
              <a:latin typeface="Calibri" pitchFamily="34" charset="0"/>
            </a:endParaRPr>
          </a:p>
        </p:txBody>
      </p:sp>
      <p:sp>
        <p:nvSpPr>
          <p:cNvPr id="34" name="Text Box 29"/>
          <p:cNvSpPr txBox="1">
            <a:spLocks noChangeArrowheads="1"/>
          </p:cNvSpPr>
          <p:nvPr/>
        </p:nvSpPr>
        <p:spPr bwMode="auto">
          <a:xfrm>
            <a:off x="5943600" y="3200400"/>
            <a:ext cx="2585173"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latin typeface="Calibri" pitchFamily="34" charset="0"/>
              </a:rPr>
              <a:t>memory</a:t>
            </a:r>
            <a:endParaRPr lang="en-GB" sz="2000" b="1" i="1" dirty="0">
              <a:latin typeface="Calibri" pitchFamily="34" charset="0"/>
            </a:endParaRPr>
          </a:p>
        </p:txBody>
      </p:sp>
      <p:sp>
        <p:nvSpPr>
          <p:cNvPr id="36" name="Rectangle 35"/>
          <p:cNvSpPr/>
          <p:nvPr/>
        </p:nvSpPr>
        <p:spPr>
          <a:xfrm>
            <a:off x="3997172" y="3395246"/>
            <a:ext cx="1184428" cy="338554"/>
          </a:xfrm>
          <a:prstGeom prst="rect">
            <a:avLst/>
          </a:prstGeom>
        </p:spPr>
        <p:txBody>
          <a:bodyPr wrap="none">
            <a:spAutoFit/>
          </a:bodyPr>
          <a:lstStyle/>
          <a:p>
            <a:pPr algn="ctr"/>
            <a:r>
              <a:rPr lang="en-US" sz="1600" dirty="0" smtClean="0">
                <a:latin typeface="Calibri" pitchFamily="34" charset="0"/>
              </a:rPr>
              <a:t>Request: 12</a:t>
            </a:r>
          </a:p>
        </p:txBody>
      </p:sp>
      <p:sp>
        <p:nvSpPr>
          <p:cNvPr id="37" name="Rectangle 36"/>
          <p:cNvSpPr/>
          <p:nvPr/>
        </p:nvSpPr>
        <p:spPr bwMode="auto">
          <a:xfrm>
            <a:off x="2057400" y="5562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39" name="Rectangle 38"/>
          <p:cNvSpPr/>
          <p:nvPr/>
        </p:nvSpPr>
        <p:spPr bwMode="auto">
          <a:xfrm>
            <a:off x="28956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42" name="Text Box 29"/>
          <p:cNvSpPr txBox="1">
            <a:spLocks noChangeArrowheads="1"/>
          </p:cNvSpPr>
          <p:nvPr/>
        </p:nvSpPr>
        <p:spPr bwMode="auto">
          <a:xfrm>
            <a:off x="5943600" y="4191000"/>
            <a:ext cx="2810939" cy="1753558"/>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smtClean="0">
                <a:solidFill>
                  <a:srgbClr val="C00000"/>
                </a:solidFill>
                <a:latin typeface="Calibri" pitchFamily="34" charset="0"/>
              </a:rPr>
              <a:t>Placement policy:</a:t>
            </a:r>
            <a:r>
              <a:rPr lang="en-GB" sz="1800" b="0" dirty="0" smtClean="0">
                <a:latin typeface="Calibri" pitchFamily="34" charset="0"/>
              </a:rPr>
              <a:t/>
            </a:r>
            <a:br>
              <a:rPr lang="en-GB" sz="1800" b="0" dirty="0" smtClean="0">
                <a:latin typeface="Calibri" pitchFamily="34" charset="0"/>
              </a:rPr>
            </a:br>
            <a:r>
              <a:rPr lang="en-GB" sz="1800" b="0" dirty="0" smtClean="0">
                <a:latin typeface="Calibri" pitchFamily="34" charset="0"/>
              </a:rPr>
              <a:t>determines where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smtClean="0">
                <a:solidFill>
                  <a:srgbClr val="C00000"/>
                </a:solidFill>
                <a:latin typeface="Calibri" pitchFamily="34" charset="0"/>
              </a:rPr>
              <a:t>Replacement policy:</a:t>
            </a:r>
            <a:br>
              <a:rPr lang="en-GB" sz="1800" b="0" dirty="0" smtClean="0">
                <a:solidFill>
                  <a:srgbClr val="C00000"/>
                </a:solidFill>
                <a:latin typeface="Calibri" pitchFamily="34" charset="0"/>
              </a:rPr>
            </a:br>
            <a:r>
              <a:rPr lang="en-GB" sz="1800" b="0" dirty="0" smtClean="0">
                <a:latin typeface="Calibri" pitchFamily="34" charset="0"/>
              </a:rPr>
              <a:t>determines which block</a:t>
            </a:r>
            <a:br>
              <a:rPr lang="en-GB" sz="1800" b="0" dirty="0" smtClean="0">
                <a:latin typeface="Calibri" pitchFamily="34" charset="0"/>
              </a:rPr>
            </a:br>
            <a:r>
              <a:rPr lang="en-GB" sz="1800" b="0" dirty="0" smtClean="0">
                <a:latin typeface="Calibri" pitchFamily="34" charset="0"/>
              </a:rPr>
              <a:t>gets evicted (victim)</a:t>
            </a:r>
            <a:endParaRPr lang="en-GB" sz="1800" b="0" dirty="0">
              <a:latin typeface="Calibri" pitchFamily="34" charset="0"/>
            </a:endParaRPr>
          </a:p>
        </p:txBody>
      </p:sp>
      <p:pic>
        <p:nvPicPr>
          <p:cNvPr id="41" name="图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188904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p:txBody>
          <a:bodyPr/>
          <a:lstStyle/>
          <a:p>
            <a:r>
              <a:rPr lang="en-US" dirty="0" smtClean="0"/>
              <a:t>General Caching Concepts: </a:t>
            </a:r>
            <a:br>
              <a:rPr lang="en-US" dirty="0" smtClean="0"/>
            </a:br>
            <a:r>
              <a:rPr lang="en-US" dirty="0" smtClean="0"/>
              <a:t>Types of Cache Misses</a:t>
            </a:r>
            <a:endParaRPr lang="en-US" dirty="0"/>
          </a:p>
        </p:txBody>
      </p:sp>
      <p:sp>
        <p:nvSpPr>
          <p:cNvPr id="138245" name="Rectangle 5"/>
          <p:cNvSpPr>
            <a:spLocks noGrp="1" noChangeArrowheads="1"/>
          </p:cNvSpPr>
          <p:nvPr>
            <p:ph idx="1"/>
          </p:nvPr>
        </p:nvSpPr>
        <p:spPr>
          <a:xfrm>
            <a:off x="396875" y="1733550"/>
            <a:ext cx="8518525" cy="4972050"/>
          </a:xfrm>
        </p:spPr>
        <p:txBody>
          <a:bodyPr/>
          <a:lstStyle/>
          <a:p>
            <a:r>
              <a:rPr lang="en-US" dirty="0" smtClean="0">
                <a:solidFill>
                  <a:srgbClr val="FF0000"/>
                </a:solidFill>
              </a:rPr>
              <a:t>Cold (compulsory) miss</a:t>
            </a:r>
          </a:p>
          <a:p>
            <a:pPr lvl="1"/>
            <a:r>
              <a:rPr lang="en-US" dirty="0" smtClean="0"/>
              <a:t>The first access to a block has to be a miss</a:t>
            </a:r>
          </a:p>
          <a:p>
            <a:pPr lvl="1"/>
            <a:endParaRPr lang="en-US" dirty="0" smtClean="0"/>
          </a:p>
          <a:p>
            <a:r>
              <a:rPr lang="en-US" dirty="0" smtClean="0">
                <a:solidFill>
                  <a:srgbClr val="FF0000"/>
                </a:solidFill>
              </a:rPr>
              <a:t>Conflict miss</a:t>
            </a:r>
          </a:p>
          <a:p>
            <a:pPr lvl="1"/>
            <a:r>
              <a:rPr lang="en-US" dirty="0" smtClean="0"/>
              <a:t>Conflict misses occur when the level </a:t>
            </a:r>
            <a:r>
              <a:rPr lang="en-US" dirty="0" err="1" smtClean="0"/>
              <a:t>k</a:t>
            </a:r>
            <a:r>
              <a:rPr lang="en-US" dirty="0" smtClean="0"/>
              <a:t> cache is large enough, but multiple data objects all map to the same level </a:t>
            </a:r>
            <a:r>
              <a:rPr lang="en-US" dirty="0" err="1" smtClean="0"/>
              <a:t>k</a:t>
            </a:r>
            <a:r>
              <a:rPr lang="en-US" dirty="0" smtClean="0"/>
              <a:t> block</a:t>
            </a:r>
          </a:p>
          <a:p>
            <a:pPr lvl="2"/>
            <a:r>
              <a:rPr lang="en-US" dirty="0" smtClean="0"/>
              <a:t>E.g., Referencing blocks 0, 8, 0, 8, 0, 8, ... would miss every time</a:t>
            </a:r>
          </a:p>
          <a:p>
            <a:pPr lvl="2"/>
            <a:endParaRPr lang="en-US" dirty="0" smtClean="0"/>
          </a:p>
          <a:p>
            <a:r>
              <a:rPr lang="en-US" dirty="0" smtClean="0">
                <a:solidFill>
                  <a:srgbClr val="FF0000"/>
                </a:solidFill>
              </a:rPr>
              <a:t>Capacity miss</a:t>
            </a:r>
          </a:p>
          <a:p>
            <a:pPr lvl="1"/>
            <a:r>
              <a:rPr lang="en-US" dirty="0" smtClean="0"/>
              <a:t>Occurs when the set of active cache blocks (</a:t>
            </a:r>
            <a:r>
              <a:rPr lang="en-US" dirty="0" smtClean="0">
                <a:solidFill>
                  <a:srgbClr val="FF0000"/>
                </a:solidFill>
              </a:rPr>
              <a:t>working set</a:t>
            </a:r>
            <a:r>
              <a:rPr lang="en-US" dirty="0" smtClean="0"/>
              <a:t>) is larger than the cache</a:t>
            </a:r>
            <a:endParaRPr 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1520665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Cache Lab</a:t>
            </a:r>
            <a:endParaRPr lang="en-US" dirty="0"/>
          </a:p>
        </p:txBody>
      </p:sp>
      <p:sp>
        <p:nvSpPr>
          <p:cNvPr id="4" name="Content Placeholder 3"/>
          <p:cNvSpPr>
            <a:spLocks noGrp="1"/>
          </p:cNvSpPr>
          <p:nvPr>
            <p:ph idx="1"/>
          </p:nvPr>
        </p:nvSpPr>
        <p:spPr/>
        <p:txBody>
          <a:bodyPr/>
          <a:lstStyle/>
          <a:p>
            <a:r>
              <a:rPr lang="en-US" dirty="0"/>
              <a:t>Part (a) Building a cache simulator</a:t>
            </a:r>
          </a:p>
          <a:p>
            <a:endParaRPr lang="en-US" dirty="0"/>
          </a:p>
          <a:p>
            <a:r>
              <a:rPr lang="en-US" dirty="0"/>
              <a:t>Part (b) Optimizing matrix transpose</a:t>
            </a:r>
            <a:endParaRPr lang="en-US" dirty="0" smtClean="0"/>
          </a:p>
          <a:p>
            <a:pPr>
              <a:buNone/>
            </a:pPr>
            <a:endParaRPr 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3831821366"/>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Part (a) : Cache simulator</a:t>
            </a:r>
            <a:endParaRPr lang="en-US" dirty="0"/>
          </a:p>
        </p:txBody>
      </p:sp>
      <p:sp>
        <p:nvSpPr>
          <p:cNvPr id="4" name="Content Placeholder 3"/>
          <p:cNvSpPr>
            <a:spLocks noGrp="1"/>
          </p:cNvSpPr>
          <p:nvPr>
            <p:ph idx="1"/>
          </p:nvPr>
        </p:nvSpPr>
        <p:spPr/>
        <p:txBody>
          <a:bodyPr/>
          <a:lstStyle/>
          <a:p>
            <a:r>
              <a:rPr lang="en-US" dirty="0"/>
              <a:t>A cache simulator is NOT a cache! </a:t>
            </a:r>
          </a:p>
          <a:p>
            <a:pPr lvl="1"/>
            <a:r>
              <a:rPr lang="en-US" dirty="0"/>
              <a:t>Memory contents NOT stored</a:t>
            </a:r>
          </a:p>
          <a:p>
            <a:pPr lvl="1"/>
            <a:r>
              <a:rPr lang="en-US" dirty="0"/>
              <a:t>Block offsets are NOT </a:t>
            </a:r>
            <a:r>
              <a:rPr lang="en-US" dirty="0" smtClean="0"/>
              <a:t>used – the </a:t>
            </a:r>
            <a:r>
              <a:rPr lang="en-US" dirty="0" err="1" smtClean="0"/>
              <a:t>b</a:t>
            </a:r>
            <a:r>
              <a:rPr lang="en-US" dirty="0" smtClean="0"/>
              <a:t> bits in your address don’t matter.</a:t>
            </a:r>
          </a:p>
          <a:p>
            <a:pPr lvl="1"/>
            <a:r>
              <a:rPr lang="en-US" dirty="0"/>
              <a:t>Simply </a:t>
            </a:r>
            <a:r>
              <a:rPr lang="en-US" b="1" dirty="0" smtClean="0"/>
              <a:t>count </a:t>
            </a:r>
            <a:r>
              <a:rPr lang="en-US" dirty="0"/>
              <a:t>hits, misses, and evictions</a:t>
            </a:r>
          </a:p>
          <a:p>
            <a:pPr lvl="1"/>
            <a:endParaRPr lang="en-US" dirty="0"/>
          </a:p>
          <a:p>
            <a:r>
              <a:rPr lang="en-US" dirty="0"/>
              <a:t>Your cache simulator </a:t>
            </a:r>
            <a:r>
              <a:rPr lang="en-US" dirty="0" smtClean="0"/>
              <a:t>needs </a:t>
            </a:r>
            <a:r>
              <a:rPr lang="en-US" dirty="0"/>
              <a:t>to work for different s, b, E, given at run time</a:t>
            </a:r>
            <a:r>
              <a:rPr lang="en-US" dirty="0" smtClean="0"/>
              <a:t>.</a:t>
            </a:r>
          </a:p>
          <a:p>
            <a:endParaRPr lang="en-US" dirty="0"/>
          </a:p>
          <a:p>
            <a:r>
              <a:rPr lang="en-US" dirty="0"/>
              <a:t>Use </a:t>
            </a:r>
            <a:r>
              <a:rPr lang="en-US" dirty="0" smtClean="0"/>
              <a:t>LRU – Least Recently Used </a:t>
            </a:r>
            <a:r>
              <a:rPr lang="en-US" dirty="0"/>
              <a:t>replacement </a:t>
            </a:r>
            <a:r>
              <a:rPr lang="en-US" dirty="0" smtClean="0"/>
              <a:t>policy</a:t>
            </a:r>
          </a:p>
          <a:p>
            <a:pPr lvl="1"/>
            <a:r>
              <a:rPr lang="en-US" dirty="0" smtClean="0"/>
              <a:t>Evict the least recently used block from the cache to make room for the next block.</a:t>
            </a:r>
          </a:p>
          <a:p>
            <a:pPr lvl="1"/>
            <a:r>
              <a:rPr lang="en-US" dirty="0" smtClean="0"/>
              <a:t>Queues ? Time Stamps ?</a:t>
            </a:r>
          </a:p>
          <a:p>
            <a:pPr lvl="1"/>
            <a:endParaRPr 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2174703475"/>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Part (a) : </a:t>
            </a:r>
            <a:r>
              <a:rPr lang="en-US" dirty="0" smtClean="0"/>
              <a:t>Hints</a:t>
            </a:r>
            <a:endParaRPr lang="en-US" dirty="0"/>
          </a:p>
        </p:txBody>
      </p:sp>
      <p:sp>
        <p:nvSpPr>
          <p:cNvPr id="4" name="Content Placeholder 3"/>
          <p:cNvSpPr>
            <a:spLocks noGrp="1"/>
          </p:cNvSpPr>
          <p:nvPr>
            <p:ph idx="1"/>
          </p:nvPr>
        </p:nvSpPr>
        <p:spPr/>
        <p:txBody>
          <a:bodyPr/>
          <a:lstStyle/>
          <a:p>
            <a:r>
              <a:rPr lang="en-US" dirty="0"/>
              <a:t>A cache is just 2D array of </a:t>
            </a:r>
            <a:r>
              <a:rPr lang="en-US" i="1" dirty="0"/>
              <a:t>cache lines</a:t>
            </a:r>
            <a:r>
              <a:rPr lang="en-US" dirty="0"/>
              <a:t>:</a:t>
            </a:r>
          </a:p>
          <a:p>
            <a:pPr lvl="1"/>
            <a:r>
              <a:rPr lang="en-US" dirty="0" err="1"/>
              <a:t>struct</a:t>
            </a:r>
            <a:r>
              <a:rPr lang="en-US" dirty="0"/>
              <a:t> </a:t>
            </a:r>
            <a:r>
              <a:rPr lang="en-US" dirty="0" err="1"/>
              <a:t>cache_line</a:t>
            </a:r>
            <a:r>
              <a:rPr lang="en-US" dirty="0"/>
              <a:t> cache[S][E];</a:t>
            </a:r>
          </a:p>
          <a:p>
            <a:pPr lvl="1"/>
            <a:r>
              <a:rPr lang="en-US" dirty="0"/>
              <a:t>S = 2^s,  is the number of sets</a:t>
            </a:r>
          </a:p>
          <a:p>
            <a:pPr lvl="1"/>
            <a:r>
              <a:rPr lang="en-US" dirty="0"/>
              <a:t>E is associativity</a:t>
            </a:r>
          </a:p>
          <a:p>
            <a:r>
              <a:rPr lang="en-US" dirty="0"/>
              <a:t>Each </a:t>
            </a:r>
            <a:r>
              <a:rPr lang="en-US" dirty="0" err="1"/>
              <a:t>cache_line</a:t>
            </a:r>
            <a:r>
              <a:rPr lang="en-US" dirty="0"/>
              <a:t> has:</a:t>
            </a:r>
          </a:p>
          <a:p>
            <a:pPr lvl="1"/>
            <a:r>
              <a:rPr lang="en-US" dirty="0"/>
              <a:t>Valid bit</a:t>
            </a:r>
          </a:p>
          <a:p>
            <a:pPr lvl="1"/>
            <a:r>
              <a:rPr lang="en-US" dirty="0" smtClean="0"/>
              <a:t>Tag</a:t>
            </a:r>
          </a:p>
          <a:p>
            <a:pPr lvl="1"/>
            <a:r>
              <a:rPr lang="en-US" dirty="0" smtClean="0"/>
              <a:t>LRU counter ( only if you are not using a queue ) </a:t>
            </a:r>
          </a:p>
          <a:p>
            <a:endParaRPr 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285207918"/>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35678"/>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Part (a) :  </a:t>
            </a:r>
            <a:r>
              <a:rPr lang="en-US" dirty="0" err="1" smtClean="0"/>
              <a:t>getopt</a:t>
            </a:r>
            <a:endParaRPr lang="en-US" dirty="0"/>
          </a:p>
        </p:txBody>
      </p:sp>
      <p:sp>
        <p:nvSpPr>
          <p:cNvPr id="4" name="Content Placeholder 3"/>
          <p:cNvSpPr>
            <a:spLocks noGrp="1"/>
          </p:cNvSpPr>
          <p:nvPr>
            <p:ph idx="1"/>
          </p:nvPr>
        </p:nvSpPr>
        <p:spPr/>
        <p:txBody>
          <a:bodyPr/>
          <a:lstStyle/>
          <a:p>
            <a:pPr marL="0" indent="0">
              <a:spcBef>
                <a:spcPts val="0"/>
              </a:spcBef>
            </a:pPr>
            <a:r>
              <a:rPr lang="en-US" dirty="0" err="1"/>
              <a:t>getopt</a:t>
            </a:r>
            <a:r>
              <a:rPr lang="en-US" dirty="0" smtClean="0"/>
              <a:t>() automates parsing </a:t>
            </a:r>
            <a:r>
              <a:rPr lang="en-US" dirty="0"/>
              <a:t>elements </a:t>
            </a:r>
            <a:r>
              <a:rPr lang="en-US" dirty="0" smtClean="0"/>
              <a:t>on the </a:t>
            </a:r>
            <a:r>
              <a:rPr lang="en-US" dirty="0" err="1" smtClean="0"/>
              <a:t>unix</a:t>
            </a:r>
            <a:r>
              <a:rPr lang="en-US" dirty="0"/>
              <a:t> </a:t>
            </a:r>
            <a:r>
              <a:rPr lang="en-US" dirty="0" smtClean="0"/>
              <a:t>command  </a:t>
            </a:r>
            <a:r>
              <a:rPr lang="en-US" dirty="0"/>
              <a:t>line If function declaration is missing</a:t>
            </a:r>
          </a:p>
          <a:p>
            <a:pPr lvl="1"/>
            <a:r>
              <a:rPr lang="en-US" dirty="0"/>
              <a:t>Typically </a:t>
            </a:r>
            <a:r>
              <a:rPr lang="en-US" dirty="0" smtClean="0"/>
              <a:t>called in a loop to retrieve arguments</a:t>
            </a:r>
            <a:endParaRPr lang="en-US" dirty="0"/>
          </a:p>
          <a:p>
            <a:pPr lvl="1"/>
            <a:r>
              <a:rPr lang="en-US" dirty="0"/>
              <a:t>Its </a:t>
            </a:r>
            <a:r>
              <a:rPr lang="en-US" dirty="0" smtClean="0"/>
              <a:t>return value is stored in </a:t>
            </a:r>
            <a:r>
              <a:rPr lang="en-US" dirty="0"/>
              <a:t>a </a:t>
            </a:r>
            <a:r>
              <a:rPr lang="en-US" dirty="0" smtClean="0"/>
              <a:t>local variable</a:t>
            </a:r>
            <a:endParaRPr lang="en-US" dirty="0"/>
          </a:p>
          <a:p>
            <a:pPr lvl="1"/>
            <a:r>
              <a:rPr lang="en-US" dirty="0"/>
              <a:t>When </a:t>
            </a:r>
            <a:r>
              <a:rPr lang="en-US" dirty="0" err="1" smtClean="0"/>
              <a:t>getopt</a:t>
            </a:r>
            <a:r>
              <a:rPr lang="en-US" dirty="0"/>
              <a:t>() </a:t>
            </a:r>
            <a:r>
              <a:rPr lang="en-US" dirty="0" smtClean="0"/>
              <a:t>returns </a:t>
            </a:r>
            <a:r>
              <a:rPr lang="en-US" dirty="0"/>
              <a:t>-1, </a:t>
            </a:r>
            <a:r>
              <a:rPr lang="en-US" dirty="0" smtClean="0"/>
              <a:t>there are no more options</a:t>
            </a:r>
          </a:p>
          <a:p>
            <a:pPr marL="457200" lvl="1" indent="0">
              <a:buNone/>
            </a:pPr>
            <a:endParaRPr lang="en-US" dirty="0" smtClean="0"/>
          </a:p>
          <a:p>
            <a:pPr marL="0" indent="0"/>
            <a:r>
              <a:rPr lang="en-US" dirty="0"/>
              <a:t>To use </a:t>
            </a:r>
            <a:r>
              <a:rPr lang="en-US" dirty="0" err="1"/>
              <a:t>getopt</a:t>
            </a:r>
            <a:r>
              <a:rPr lang="en-US" dirty="0"/>
              <a:t>, your program must include the header  file </a:t>
            </a:r>
            <a:r>
              <a:rPr lang="en-US" dirty="0" err="1" smtClean="0"/>
              <a:t>unistd.h</a:t>
            </a:r>
            <a:endParaRPr lang="en-US" dirty="0" smtClean="0"/>
          </a:p>
          <a:p>
            <a:pPr marL="0" indent="0"/>
            <a:endParaRPr lang="en-US" dirty="0" smtClean="0"/>
          </a:p>
          <a:p>
            <a:pPr marL="0" indent="0"/>
            <a:r>
              <a:rPr lang="en-US" dirty="0" smtClean="0"/>
              <a:t>If not running on the shark machines then you will need #include &lt;</a:t>
            </a:r>
            <a:r>
              <a:rPr lang="en-US" dirty="0" err="1" smtClean="0"/>
              <a:t>getopt.h</a:t>
            </a:r>
            <a:r>
              <a:rPr lang="en-US" dirty="0" smtClean="0"/>
              <a:t>&gt;. </a:t>
            </a:r>
          </a:p>
          <a:p>
            <a:pPr marL="0" indent="0">
              <a:buNone/>
            </a:pPr>
            <a:endParaRPr lang="en-US" dirty="0" smtClean="0"/>
          </a:p>
          <a:p>
            <a:pPr marL="0" indent="0">
              <a:buNone/>
            </a:pPr>
            <a:endParaRPr lang="en-US" dirty="0" smtClean="0"/>
          </a:p>
          <a:p>
            <a:endParaRPr 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2576278119"/>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Part (a) </a:t>
            </a:r>
            <a:r>
              <a:rPr lang="en-US" dirty="0" smtClean="0"/>
              <a:t>: </a:t>
            </a:r>
            <a:r>
              <a:rPr lang="en-US" dirty="0" err="1" smtClean="0"/>
              <a:t>getopt</a:t>
            </a:r>
            <a:endParaRPr lang="en-US" dirty="0"/>
          </a:p>
        </p:txBody>
      </p:sp>
      <p:sp>
        <p:nvSpPr>
          <p:cNvPr id="4" name="Content Placeholder 3"/>
          <p:cNvSpPr>
            <a:spLocks noGrp="1"/>
          </p:cNvSpPr>
          <p:nvPr>
            <p:ph idx="1"/>
          </p:nvPr>
        </p:nvSpPr>
        <p:spPr/>
        <p:txBody>
          <a:bodyPr/>
          <a:lstStyle/>
          <a:p>
            <a:pPr marL="0" indent="0">
              <a:spcBef>
                <a:spcPts val="0"/>
              </a:spcBef>
            </a:pPr>
            <a:r>
              <a:rPr lang="en-US" dirty="0" smtClean="0"/>
              <a:t>  A </a:t>
            </a:r>
            <a:r>
              <a:rPr lang="en-US" dirty="0"/>
              <a:t>switch statement is used on the local variable holding the return value from </a:t>
            </a:r>
            <a:r>
              <a:rPr lang="en-US" dirty="0" err="1"/>
              <a:t>getopt</a:t>
            </a:r>
            <a:r>
              <a:rPr lang="en-US" dirty="0"/>
              <a:t>()</a:t>
            </a:r>
          </a:p>
          <a:p>
            <a:pPr lvl="1"/>
            <a:r>
              <a:rPr lang="en-US" dirty="0"/>
              <a:t>Each command line input case can be taken care of separately</a:t>
            </a:r>
          </a:p>
          <a:p>
            <a:pPr lvl="1"/>
            <a:r>
              <a:rPr lang="en-US" dirty="0"/>
              <a:t>“</a:t>
            </a:r>
            <a:r>
              <a:rPr lang="en-US" dirty="0" err="1"/>
              <a:t>optarg</a:t>
            </a:r>
            <a:r>
              <a:rPr lang="en-US" dirty="0"/>
              <a:t>” is an important variable – it will point to the value of the option </a:t>
            </a:r>
            <a:r>
              <a:rPr lang="en-US" dirty="0" smtClean="0"/>
              <a:t>argument</a:t>
            </a:r>
          </a:p>
          <a:p>
            <a:pPr lvl="1"/>
            <a:endParaRPr lang="en-US" dirty="0"/>
          </a:p>
          <a:p>
            <a:r>
              <a:rPr lang="en-US" dirty="0"/>
              <a:t>Think about </a:t>
            </a:r>
            <a:r>
              <a:rPr lang="en-US" dirty="0" smtClean="0"/>
              <a:t>how to </a:t>
            </a:r>
            <a:r>
              <a:rPr lang="en-US" dirty="0"/>
              <a:t>handle invalid </a:t>
            </a:r>
            <a:r>
              <a:rPr lang="en-US" dirty="0" smtClean="0"/>
              <a:t>inputs</a:t>
            </a:r>
          </a:p>
          <a:p>
            <a:endParaRPr lang="en-US" dirty="0" smtClean="0"/>
          </a:p>
          <a:p>
            <a:pPr marL="0" indent="0">
              <a:spcBef>
                <a:spcPts val="0"/>
              </a:spcBef>
            </a:pPr>
            <a:r>
              <a:rPr lang="en-US" dirty="0"/>
              <a:t> </a:t>
            </a:r>
            <a:r>
              <a:rPr lang="en-US" dirty="0" smtClean="0"/>
              <a:t> For more information,</a:t>
            </a:r>
            <a:endParaRPr lang="en-US" dirty="0"/>
          </a:p>
          <a:p>
            <a:pPr lvl="1"/>
            <a:r>
              <a:rPr lang="en-US" dirty="0"/>
              <a:t>look at man 3 </a:t>
            </a:r>
            <a:r>
              <a:rPr lang="en-US" dirty="0" err="1"/>
              <a:t>getopt</a:t>
            </a:r>
            <a:endParaRPr lang="en-US" dirty="0"/>
          </a:p>
          <a:p>
            <a:pPr lvl="1"/>
            <a:r>
              <a:rPr lang="en-US" dirty="0" smtClean="0"/>
              <a:t>http</a:t>
            </a:r>
            <a:r>
              <a:rPr lang="en-US" dirty="0"/>
              <a:t>://</a:t>
            </a:r>
            <a:r>
              <a:rPr lang="en-US" dirty="0" smtClean="0"/>
              <a:t>www.gnu.org/software/libc/manual/html_node/Getopt.html</a:t>
            </a:r>
            <a:br>
              <a:rPr lang="en-US" dirty="0" smtClean="0"/>
            </a:br>
            <a:endParaRPr lang="en-US" dirty="0" smtClean="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1177057185"/>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131022"/>
            <a:ext cx="7886700" cy="1325563"/>
          </a:xfrm>
        </p:spPr>
        <p:txBody>
          <a:bodyPr/>
          <a:lstStyle/>
          <a:p>
            <a:r>
              <a:rPr lang="en-US" dirty="0"/>
              <a:t>Part (a) </a:t>
            </a:r>
            <a:r>
              <a:rPr lang="en-US" dirty="0" smtClean="0"/>
              <a:t>: </a:t>
            </a:r>
            <a:r>
              <a:rPr lang="en-US" dirty="0" err="1" smtClean="0"/>
              <a:t>getopt</a:t>
            </a:r>
            <a:r>
              <a:rPr lang="en-US" dirty="0" smtClean="0"/>
              <a:t> Example</a:t>
            </a:r>
            <a:endParaRPr lang="en-US" dirty="0"/>
          </a:p>
        </p:txBody>
      </p:sp>
      <p:sp>
        <p:nvSpPr>
          <p:cNvPr id="3" name="Content Placeholder 2"/>
          <p:cNvSpPr>
            <a:spLocks noGrp="1"/>
          </p:cNvSpPr>
          <p:nvPr>
            <p:ph idx="1"/>
          </p:nvPr>
        </p:nvSpPr>
        <p:spPr>
          <a:xfrm>
            <a:off x="396875" y="1064596"/>
            <a:ext cx="7896225" cy="5269530"/>
          </a:xfrm>
        </p:spPr>
        <p:txBody>
          <a:bodyPr>
            <a:noAutofit/>
          </a:bodyPr>
          <a:lstStyle/>
          <a:p>
            <a:pPr marL="0" indent="0">
              <a:spcBef>
                <a:spcPts val="0"/>
              </a:spcBef>
              <a:buNone/>
            </a:pPr>
            <a:r>
              <a:rPr lang="en-US" sz="1600" dirty="0" err="1">
                <a:latin typeface="Lucida Console" pitchFamily="49" charset="0"/>
                <a:cs typeface="Courier New" pitchFamily="49" charset="0"/>
              </a:rPr>
              <a:t>int</a:t>
            </a:r>
            <a:r>
              <a:rPr lang="en-US" sz="1600" dirty="0">
                <a:latin typeface="Lucida Console" pitchFamily="49" charset="0"/>
                <a:cs typeface="Courier New" pitchFamily="49" charset="0"/>
              </a:rPr>
              <a:t> main(</a:t>
            </a:r>
            <a:r>
              <a:rPr lang="en-US" sz="1600" dirty="0" err="1">
                <a:latin typeface="Lucida Console" pitchFamily="49" charset="0"/>
                <a:cs typeface="Courier New" pitchFamily="49" charset="0"/>
              </a:rPr>
              <a:t>int</a:t>
            </a: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argc</a:t>
            </a:r>
            <a:r>
              <a:rPr lang="en-US" sz="1600" dirty="0">
                <a:latin typeface="Lucida Console" pitchFamily="49" charset="0"/>
                <a:cs typeface="Courier New" pitchFamily="49" charset="0"/>
              </a:rPr>
              <a:t>, </a:t>
            </a:r>
            <a:r>
              <a:rPr lang="en-US" sz="1600" dirty="0" smtClean="0">
                <a:latin typeface="Lucida Console" pitchFamily="49" charset="0"/>
                <a:cs typeface="Courier New" pitchFamily="49" charset="0"/>
              </a:rPr>
              <a:t>char</a:t>
            </a:r>
            <a:r>
              <a:rPr lang="zh-CN" altLang="en-US" sz="1600" dirty="0" smtClean="0">
                <a:latin typeface="Lucida Console" pitchFamily="49" charset="0"/>
                <a:cs typeface="Courier New" pitchFamily="49" charset="0"/>
              </a:rPr>
              <a:t>**</a:t>
            </a:r>
            <a:r>
              <a:rPr lang="en-US" sz="1600" dirty="0" smtClean="0">
                <a:latin typeface="Lucida Console" pitchFamily="49" charset="0"/>
                <a:cs typeface="Courier New" pitchFamily="49" charset="0"/>
              </a:rPr>
              <a:t> </a:t>
            </a:r>
            <a:r>
              <a:rPr lang="en-US" sz="1600" dirty="0" err="1">
                <a:latin typeface="Lucida Console" pitchFamily="49" charset="0"/>
                <a:cs typeface="Courier New" pitchFamily="49" charset="0"/>
              </a:rPr>
              <a:t>argv</a:t>
            </a:r>
            <a:r>
              <a:rPr lang="en-US" sz="1600" dirty="0">
                <a:latin typeface="Lucida Console" pitchFamily="49" charset="0"/>
                <a:cs typeface="Courier New" pitchFamily="49" charset="0"/>
              </a:rPr>
              <a:t>){</a:t>
            </a:r>
          </a:p>
          <a:p>
            <a:pPr marL="0" indent="0">
              <a:spcBef>
                <a:spcPts val="0"/>
              </a:spcBef>
              <a:buNone/>
            </a:pPr>
            <a:r>
              <a:rPr lang="en-US" sz="1600" dirty="0" smtClean="0">
                <a:latin typeface="Lucida Console" pitchFamily="49" charset="0"/>
                <a:cs typeface="Courier New" pitchFamily="49" charset="0"/>
              </a:rPr>
              <a:t>    </a:t>
            </a:r>
            <a:r>
              <a:rPr lang="en-US" sz="1600" dirty="0" err="1" smtClean="0">
                <a:latin typeface="Lucida Console" pitchFamily="49" charset="0"/>
                <a:cs typeface="Courier New" pitchFamily="49" charset="0"/>
              </a:rPr>
              <a:t>int</a:t>
            </a:r>
            <a:r>
              <a:rPr lang="en-US" sz="1600" dirty="0" smtClean="0">
                <a:latin typeface="Lucida Console" pitchFamily="49" charset="0"/>
                <a:cs typeface="Courier New" pitchFamily="49" charset="0"/>
              </a:rPr>
              <a:t> </a:t>
            </a:r>
            <a:r>
              <a:rPr lang="en-US" sz="1600" dirty="0" err="1" smtClean="0">
                <a:latin typeface="Lucida Console" pitchFamily="49" charset="0"/>
                <a:cs typeface="Courier New" pitchFamily="49" charset="0"/>
              </a:rPr>
              <a:t>opt,x,y</a:t>
            </a:r>
            <a:r>
              <a:rPr lang="en-US" sz="1600" dirty="0" smtClean="0">
                <a:latin typeface="Lucida Console" pitchFamily="49" charset="0"/>
                <a:cs typeface="Courier New" pitchFamily="49" charset="0"/>
              </a:rPr>
              <a:t>;</a:t>
            </a:r>
          </a:p>
          <a:p>
            <a:pPr marL="0" indent="0">
              <a:spcBef>
                <a:spcPts val="0"/>
              </a:spcBef>
              <a:buNone/>
            </a:pPr>
            <a:r>
              <a:rPr lang="en-US" sz="1600" dirty="0">
                <a:latin typeface="Lucida Console" pitchFamily="49" charset="0"/>
                <a:cs typeface="Courier New" pitchFamily="49" charset="0"/>
              </a:rPr>
              <a:t> </a:t>
            </a:r>
            <a:r>
              <a:rPr lang="en-US" sz="1600" dirty="0" smtClean="0">
                <a:latin typeface="Lucida Console" pitchFamily="49" charset="0"/>
                <a:cs typeface="Courier New" pitchFamily="49" charset="0"/>
              </a:rPr>
              <a:t>   /* looping </a:t>
            </a:r>
            <a:r>
              <a:rPr lang="en-US" sz="1600" dirty="0">
                <a:latin typeface="Lucida Console" pitchFamily="49" charset="0"/>
                <a:cs typeface="Courier New" pitchFamily="49" charset="0"/>
              </a:rPr>
              <a:t>over </a:t>
            </a:r>
            <a:r>
              <a:rPr lang="en-US" sz="1600" dirty="0" smtClean="0">
                <a:latin typeface="Lucida Console" pitchFamily="49" charset="0"/>
                <a:cs typeface="Courier New" pitchFamily="49" charset="0"/>
              </a:rPr>
              <a:t>arguments */</a:t>
            </a:r>
          </a:p>
          <a:p>
            <a:pPr marL="0" indent="0">
              <a:spcBef>
                <a:spcPts val="0"/>
              </a:spcBef>
              <a:buNone/>
            </a:pPr>
            <a:r>
              <a:rPr lang="en-US" sz="1600" dirty="0">
                <a:latin typeface="Lucida Console" pitchFamily="49" charset="0"/>
                <a:cs typeface="Courier New" pitchFamily="49" charset="0"/>
              </a:rPr>
              <a:t> </a:t>
            </a:r>
            <a:r>
              <a:rPr lang="en-US" sz="1600" dirty="0" smtClean="0">
                <a:latin typeface="Lucida Console" pitchFamily="49" charset="0"/>
                <a:cs typeface="Courier New" pitchFamily="49" charset="0"/>
              </a:rPr>
              <a:t>   </a:t>
            </a:r>
            <a:r>
              <a:rPr lang="en-US" sz="1600" dirty="0" smtClean="0">
                <a:solidFill>
                  <a:srgbClr val="FF0000"/>
                </a:solidFill>
                <a:latin typeface="Lucida Console" pitchFamily="49" charset="0"/>
                <a:cs typeface="Courier New" pitchFamily="49" charset="0"/>
              </a:rPr>
              <a:t>while</a:t>
            </a:r>
            <a:r>
              <a:rPr lang="en-US" sz="1600" dirty="0">
                <a:solidFill>
                  <a:srgbClr val="FF0000"/>
                </a:solidFill>
                <a:latin typeface="Lucida Console" pitchFamily="49" charset="0"/>
                <a:cs typeface="Courier New" pitchFamily="49" charset="0"/>
              </a:rPr>
              <a:t>(-1 != (opt = </a:t>
            </a:r>
            <a:r>
              <a:rPr lang="en-US" sz="1600" dirty="0" err="1">
                <a:solidFill>
                  <a:srgbClr val="FF0000"/>
                </a:solidFill>
                <a:latin typeface="Lucida Console" pitchFamily="49" charset="0"/>
                <a:cs typeface="Courier New" pitchFamily="49" charset="0"/>
              </a:rPr>
              <a:t>getopt(argc</a:t>
            </a:r>
            <a:r>
              <a:rPr lang="en-US" sz="1600" dirty="0" smtClean="0">
                <a:solidFill>
                  <a:srgbClr val="FF0000"/>
                </a:solidFill>
                <a:latin typeface="Lucida Console" pitchFamily="49" charset="0"/>
                <a:cs typeface="Courier New" pitchFamily="49" charset="0"/>
              </a:rPr>
              <a:t>, </a:t>
            </a:r>
            <a:r>
              <a:rPr lang="en-US" sz="1600" dirty="0" err="1" smtClean="0">
                <a:solidFill>
                  <a:srgbClr val="FF0000"/>
                </a:solidFill>
                <a:latin typeface="Lucida Console" pitchFamily="49" charset="0"/>
                <a:cs typeface="Courier New" pitchFamily="49" charset="0"/>
              </a:rPr>
              <a:t>argv</a:t>
            </a:r>
            <a:r>
              <a:rPr lang="en-US" sz="1600" dirty="0" smtClean="0">
                <a:solidFill>
                  <a:srgbClr val="FF0000"/>
                </a:solidFill>
                <a:latin typeface="Lucida Console" pitchFamily="49" charset="0"/>
                <a:cs typeface="Courier New" pitchFamily="49" charset="0"/>
              </a:rPr>
              <a:t>, “</a:t>
            </a:r>
            <a:r>
              <a:rPr lang="en-US" sz="1600" dirty="0" err="1" smtClean="0">
                <a:solidFill>
                  <a:srgbClr val="FF0000"/>
                </a:solidFill>
                <a:latin typeface="Lucida Console" pitchFamily="49" charset="0"/>
                <a:cs typeface="Courier New" pitchFamily="49" charset="0"/>
              </a:rPr>
              <a:t>x:y</a:t>
            </a:r>
            <a:r>
              <a:rPr lang="en-US" sz="1600" dirty="0" smtClean="0">
                <a:solidFill>
                  <a:srgbClr val="FF0000"/>
                </a:solidFill>
                <a:latin typeface="Lucida Console" pitchFamily="49" charset="0"/>
                <a:cs typeface="Courier New" pitchFamily="49" charset="0"/>
              </a:rPr>
              <a:t>:"))){</a:t>
            </a:r>
            <a:r>
              <a:rPr lang="en-US" sz="1600" dirty="0">
                <a:latin typeface="Lucida Console" pitchFamily="49" charset="0"/>
                <a:cs typeface="Courier New" pitchFamily="49" charset="0"/>
              </a:rPr>
              <a:t>	</a:t>
            </a:r>
          </a:p>
          <a:p>
            <a:pPr marL="0" indent="0">
              <a:spcBef>
                <a:spcPts val="0"/>
              </a:spcBef>
              <a:buNone/>
            </a:pPr>
            <a:r>
              <a:rPr lang="en-US" sz="1600" dirty="0" smtClean="0">
                <a:latin typeface="Lucida Console" pitchFamily="49" charset="0"/>
                <a:cs typeface="Courier New" pitchFamily="49" charset="0"/>
              </a:rPr>
              <a:t>        /* determine </a:t>
            </a:r>
            <a:r>
              <a:rPr lang="en-US" sz="1600" dirty="0">
                <a:latin typeface="Lucida Console" pitchFamily="49" charset="0"/>
                <a:cs typeface="Courier New" pitchFamily="49" charset="0"/>
              </a:rPr>
              <a:t>which argument it’s </a:t>
            </a:r>
            <a:r>
              <a:rPr lang="en-US" sz="1600" dirty="0" smtClean="0">
                <a:latin typeface="Lucida Console" pitchFamily="49" charset="0"/>
                <a:cs typeface="Courier New" pitchFamily="49" charset="0"/>
              </a:rPr>
              <a:t>processing */</a:t>
            </a:r>
          </a:p>
          <a:p>
            <a:pPr marL="0" indent="0">
              <a:spcBef>
                <a:spcPts val="0"/>
              </a:spcBef>
              <a:buNone/>
            </a:pPr>
            <a:r>
              <a:rPr lang="en-US" sz="1600" dirty="0" smtClean="0">
                <a:latin typeface="Lucida Console" pitchFamily="49" charset="0"/>
                <a:cs typeface="Courier New" pitchFamily="49" charset="0"/>
              </a:rPr>
              <a:t>        switch(opt</a:t>
            </a:r>
            <a:r>
              <a:rPr lang="en-US" sz="1600" dirty="0">
                <a:latin typeface="Lucida Console" pitchFamily="49" charset="0"/>
                <a:cs typeface="Courier New" pitchFamily="49" charset="0"/>
              </a:rPr>
              <a:t>) { </a:t>
            </a:r>
            <a:endParaRPr lang="en-US" sz="1600" dirty="0" smtClean="0">
              <a:latin typeface="Lucida Console" pitchFamily="49" charset="0"/>
              <a:cs typeface="Courier New" pitchFamily="49" charset="0"/>
            </a:endParaRPr>
          </a:p>
          <a:p>
            <a:pPr marL="0" indent="0">
              <a:spcBef>
                <a:spcPts val="0"/>
              </a:spcBef>
              <a:buNone/>
            </a:pPr>
            <a:r>
              <a:rPr lang="en-US" sz="1600" dirty="0">
                <a:latin typeface="Lucida Console" pitchFamily="49" charset="0"/>
                <a:cs typeface="Courier New" pitchFamily="49" charset="0"/>
              </a:rPr>
              <a:t> </a:t>
            </a:r>
            <a:r>
              <a:rPr lang="en-US" sz="1600" dirty="0" smtClean="0">
                <a:latin typeface="Lucida Console" pitchFamily="49" charset="0"/>
                <a:cs typeface="Courier New" pitchFamily="49" charset="0"/>
              </a:rPr>
              <a:t>           case </a:t>
            </a:r>
            <a:r>
              <a:rPr lang="en-US" sz="1600" dirty="0">
                <a:latin typeface="Lucida Console" pitchFamily="49" charset="0"/>
                <a:cs typeface="Courier New" pitchFamily="49" charset="0"/>
              </a:rPr>
              <a:t>'x':</a:t>
            </a:r>
          </a:p>
          <a:p>
            <a:pPr marL="0" indent="0">
              <a:spcBef>
                <a:spcPts val="0"/>
              </a:spcBef>
              <a:buNone/>
            </a:pPr>
            <a:r>
              <a:rPr lang="en-US" sz="1600" dirty="0" smtClean="0">
                <a:latin typeface="Lucida Console" pitchFamily="49" charset="0"/>
                <a:cs typeface="Courier New" pitchFamily="49" charset="0"/>
              </a:rPr>
              <a:t>                </a:t>
            </a:r>
            <a:r>
              <a:rPr lang="en-US" sz="1600" dirty="0" smtClean="0">
                <a:solidFill>
                  <a:srgbClr val="FF0000"/>
                </a:solidFill>
                <a:latin typeface="Lucida Console" pitchFamily="49" charset="0"/>
                <a:cs typeface="Courier New" pitchFamily="49" charset="0"/>
              </a:rPr>
              <a:t>x = </a:t>
            </a:r>
            <a:r>
              <a:rPr lang="en-US" sz="1600" dirty="0" err="1" smtClean="0">
                <a:solidFill>
                  <a:srgbClr val="FF0000"/>
                </a:solidFill>
                <a:latin typeface="Lucida Console" pitchFamily="49" charset="0"/>
                <a:cs typeface="Courier New" pitchFamily="49" charset="0"/>
              </a:rPr>
              <a:t>atoi</a:t>
            </a:r>
            <a:r>
              <a:rPr lang="en-US" sz="1600" dirty="0" smtClean="0">
                <a:solidFill>
                  <a:srgbClr val="FF0000"/>
                </a:solidFill>
                <a:latin typeface="Lucida Console" pitchFamily="49" charset="0"/>
                <a:cs typeface="Courier New" pitchFamily="49" charset="0"/>
              </a:rPr>
              <a:t>(</a:t>
            </a:r>
            <a:r>
              <a:rPr lang="en-US" sz="1600" dirty="0" err="1" smtClean="0">
                <a:solidFill>
                  <a:srgbClr val="FF0000"/>
                </a:solidFill>
                <a:latin typeface="Lucida Console" pitchFamily="49" charset="0"/>
                <a:cs typeface="Courier New" pitchFamily="49" charset="0"/>
              </a:rPr>
              <a:t>optarg</a:t>
            </a:r>
            <a:r>
              <a:rPr lang="en-US" sz="1600" dirty="0">
                <a:solidFill>
                  <a:srgbClr val="FF0000"/>
                </a:solidFill>
                <a:latin typeface="Lucida Console" pitchFamily="49" charset="0"/>
                <a:cs typeface="Courier New" pitchFamily="49" charset="0"/>
              </a:rPr>
              <a:t>);</a:t>
            </a:r>
          </a:p>
          <a:p>
            <a:pPr marL="0" indent="0">
              <a:spcBef>
                <a:spcPts val="0"/>
              </a:spcBef>
              <a:buNone/>
            </a:pPr>
            <a:r>
              <a:rPr lang="en-US" sz="1600" dirty="0" smtClean="0">
                <a:latin typeface="Lucida Console" pitchFamily="49" charset="0"/>
                <a:cs typeface="Courier New" pitchFamily="49" charset="0"/>
              </a:rPr>
              <a:t>                break;</a:t>
            </a:r>
          </a:p>
          <a:p>
            <a:pPr marL="0" indent="0">
              <a:spcBef>
                <a:spcPts val="0"/>
              </a:spcBef>
              <a:buNone/>
            </a:pPr>
            <a:r>
              <a:rPr lang="en-US" sz="1600" dirty="0" smtClean="0">
                <a:latin typeface="Lucida Console" pitchFamily="49" charset="0"/>
                <a:cs typeface="Courier New" pitchFamily="49" charset="0"/>
              </a:rPr>
              <a:t>            case ‘</a:t>
            </a:r>
            <a:r>
              <a:rPr lang="en-US" sz="1600" dirty="0" err="1" smtClean="0">
                <a:latin typeface="Lucida Console" pitchFamily="49" charset="0"/>
                <a:cs typeface="Courier New" pitchFamily="49" charset="0"/>
              </a:rPr>
              <a:t>y</a:t>
            </a:r>
            <a:r>
              <a:rPr lang="en-US" sz="1600" dirty="0" smtClean="0">
                <a:latin typeface="Lucida Console" pitchFamily="49" charset="0"/>
                <a:cs typeface="Courier New" pitchFamily="49" charset="0"/>
              </a:rPr>
              <a:t>':</a:t>
            </a:r>
          </a:p>
          <a:p>
            <a:pPr marL="0" indent="0">
              <a:spcBef>
                <a:spcPts val="0"/>
              </a:spcBef>
              <a:buNone/>
            </a:pPr>
            <a:r>
              <a:rPr lang="en-US" sz="1600" dirty="0" smtClean="0">
                <a:latin typeface="Lucida Console" pitchFamily="49" charset="0"/>
                <a:cs typeface="Courier New" pitchFamily="49" charset="0"/>
              </a:rPr>
              <a:t>                </a:t>
            </a:r>
            <a:r>
              <a:rPr lang="en-US" sz="1600" dirty="0" err="1" smtClean="0">
                <a:solidFill>
                  <a:srgbClr val="FF0000"/>
                </a:solidFill>
                <a:latin typeface="Lucida Console" pitchFamily="49" charset="0"/>
                <a:cs typeface="Courier New" pitchFamily="49" charset="0"/>
              </a:rPr>
              <a:t>y</a:t>
            </a:r>
            <a:r>
              <a:rPr lang="en-US" sz="1600" dirty="0" smtClean="0">
                <a:solidFill>
                  <a:srgbClr val="FF0000"/>
                </a:solidFill>
                <a:latin typeface="Lucida Console" pitchFamily="49" charset="0"/>
                <a:cs typeface="Courier New" pitchFamily="49" charset="0"/>
              </a:rPr>
              <a:t> = </a:t>
            </a:r>
            <a:r>
              <a:rPr lang="en-US" sz="1600" dirty="0" err="1" smtClean="0">
                <a:solidFill>
                  <a:srgbClr val="FF0000"/>
                </a:solidFill>
                <a:latin typeface="Lucida Console" pitchFamily="49" charset="0"/>
                <a:cs typeface="Courier New" pitchFamily="49" charset="0"/>
              </a:rPr>
              <a:t>atoi(optarg</a:t>
            </a:r>
            <a:r>
              <a:rPr lang="en-US" sz="1600" dirty="0" smtClean="0">
                <a:solidFill>
                  <a:srgbClr val="FF0000"/>
                </a:solidFill>
                <a:latin typeface="Lucida Console" pitchFamily="49" charset="0"/>
                <a:cs typeface="Courier New" pitchFamily="49" charset="0"/>
              </a:rPr>
              <a:t>);</a:t>
            </a:r>
          </a:p>
          <a:p>
            <a:pPr marL="0" indent="0">
              <a:spcBef>
                <a:spcPts val="0"/>
              </a:spcBef>
              <a:buNone/>
            </a:pPr>
            <a:r>
              <a:rPr lang="en-US" sz="1600" dirty="0" smtClean="0">
                <a:latin typeface="Lucida Console" pitchFamily="49" charset="0"/>
                <a:cs typeface="Courier New" pitchFamily="49" charset="0"/>
              </a:rPr>
              <a:t>                break;</a:t>
            </a:r>
          </a:p>
          <a:p>
            <a:pPr marL="0" indent="0">
              <a:spcBef>
                <a:spcPts val="0"/>
              </a:spcBef>
              <a:buNone/>
            </a:pPr>
            <a:r>
              <a:rPr lang="en-US" sz="1600" dirty="0" smtClean="0">
                <a:latin typeface="Lucida Console" pitchFamily="49" charset="0"/>
                <a:cs typeface="Courier New" pitchFamily="49" charset="0"/>
              </a:rPr>
              <a:t>            default</a:t>
            </a:r>
            <a:r>
              <a:rPr lang="en-US" sz="1600" dirty="0">
                <a:latin typeface="Lucida Console" pitchFamily="49" charset="0"/>
                <a:cs typeface="Courier New" pitchFamily="49" charset="0"/>
              </a:rPr>
              <a:t>:</a:t>
            </a:r>
          </a:p>
          <a:p>
            <a:pPr marL="0" indent="0">
              <a:spcBef>
                <a:spcPts val="0"/>
              </a:spcBef>
              <a:buNone/>
            </a:pPr>
            <a:r>
              <a:rPr lang="en-US" sz="1600" dirty="0" smtClean="0">
                <a:latin typeface="Lucida Console" pitchFamily="49" charset="0"/>
                <a:cs typeface="Courier New" pitchFamily="49" charset="0"/>
              </a:rPr>
              <a:t>                </a:t>
            </a:r>
            <a:r>
              <a:rPr lang="en-US" sz="1600" dirty="0" err="1" smtClean="0">
                <a:latin typeface="Lucida Console" pitchFamily="49" charset="0"/>
                <a:cs typeface="Courier New" pitchFamily="49" charset="0"/>
              </a:rPr>
              <a:t>printf</a:t>
            </a:r>
            <a:r>
              <a:rPr lang="en-US" sz="1600" dirty="0">
                <a:latin typeface="Lucida Console" pitchFamily="49" charset="0"/>
                <a:cs typeface="Courier New" pitchFamily="49" charset="0"/>
              </a:rPr>
              <a:t>(“wrong argument\n</a:t>
            </a:r>
            <a:r>
              <a:rPr lang="en-US" sz="1600" dirty="0" smtClean="0">
                <a:latin typeface="Lucida Console" pitchFamily="49" charset="0"/>
                <a:cs typeface="Courier New" pitchFamily="49" charset="0"/>
              </a:rPr>
              <a:t>");</a:t>
            </a:r>
          </a:p>
          <a:p>
            <a:pPr marL="0" indent="0">
              <a:spcBef>
                <a:spcPts val="0"/>
              </a:spcBef>
              <a:buNone/>
            </a:pPr>
            <a:r>
              <a:rPr lang="en-US" sz="1600" dirty="0" smtClean="0">
                <a:latin typeface="Lucida Console" pitchFamily="49" charset="0"/>
                <a:cs typeface="Courier New" pitchFamily="49" charset="0"/>
              </a:rPr>
              <a:t>                break;</a:t>
            </a:r>
            <a:endParaRPr lang="en-US" sz="1600" dirty="0">
              <a:latin typeface="Lucida Console" pitchFamily="49" charset="0"/>
              <a:cs typeface="Courier New" pitchFamily="49" charset="0"/>
            </a:endParaRPr>
          </a:p>
          <a:p>
            <a:pPr marL="0" indent="0">
              <a:spcBef>
                <a:spcPts val="0"/>
              </a:spcBef>
              <a:buNone/>
            </a:pPr>
            <a:r>
              <a:rPr lang="en-US" sz="1600" dirty="0" smtClean="0">
                <a:latin typeface="Lucida Console" pitchFamily="49" charset="0"/>
                <a:cs typeface="Courier New" pitchFamily="49" charset="0"/>
              </a:rPr>
              <a:t>        }</a:t>
            </a:r>
            <a:endParaRPr lang="en-US" sz="1600" dirty="0">
              <a:latin typeface="Lucida Console" pitchFamily="49" charset="0"/>
              <a:cs typeface="Courier New" pitchFamily="49" charset="0"/>
            </a:endParaRPr>
          </a:p>
          <a:p>
            <a:pPr marL="0" indent="0">
              <a:spcBef>
                <a:spcPts val="0"/>
              </a:spcBef>
              <a:buNone/>
            </a:pPr>
            <a:r>
              <a:rPr lang="en-US" sz="1600" dirty="0" smtClean="0">
                <a:latin typeface="Lucida Console" pitchFamily="49" charset="0"/>
                <a:cs typeface="Courier New" pitchFamily="49" charset="0"/>
              </a:rPr>
              <a:t>    }</a:t>
            </a:r>
            <a:endParaRPr lang="en-US" sz="1600" dirty="0">
              <a:latin typeface="Lucida Console" pitchFamily="49" charset="0"/>
              <a:cs typeface="Courier New" pitchFamily="49" charset="0"/>
            </a:endParaRPr>
          </a:p>
          <a:p>
            <a:pPr marL="0" indent="0">
              <a:spcBef>
                <a:spcPts val="0"/>
              </a:spcBef>
              <a:buNone/>
            </a:pPr>
            <a:r>
              <a:rPr lang="en-US" sz="1600" dirty="0" smtClean="0">
                <a:latin typeface="Lucida Console" pitchFamily="49" charset="0"/>
                <a:cs typeface="Courier New" pitchFamily="49" charset="0"/>
              </a:rPr>
              <a:t>}</a:t>
            </a:r>
          </a:p>
          <a:p>
            <a:pPr marL="0" indent="0">
              <a:spcBef>
                <a:spcPts val="0"/>
              </a:spcBef>
            </a:pPr>
            <a:r>
              <a:rPr lang="en-US" sz="2200" dirty="0" smtClean="0"/>
              <a:t> </a:t>
            </a:r>
            <a:r>
              <a:rPr lang="en-US" sz="2600" dirty="0" smtClean="0"/>
              <a:t>Suppose the program executable was called “</a:t>
            </a:r>
            <a:r>
              <a:rPr lang="en-US" sz="2600" dirty="0" err="1" smtClean="0"/>
              <a:t>foo</a:t>
            </a:r>
            <a:r>
              <a:rPr lang="en-US" sz="2600" dirty="0" smtClean="0"/>
              <a:t>”. Then we would call “./</a:t>
            </a:r>
            <a:r>
              <a:rPr lang="en-US" sz="2600" dirty="0" err="1" smtClean="0"/>
              <a:t>foo</a:t>
            </a:r>
            <a:r>
              <a:rPr lang="en-US" sz="2600" dirty="0" smtClean="0"/>
              <a:t> -</a:t>
            </a:r>
            <a:r>
              <a:rPr lang="en-US" sz="2600" dirty="0" err="1" smtClean="0"/>
              <a:t>x</a:t>
            </a:r>
            <a:r>
              <a:rPr lang="en-US" sz="2600" dirty="0" smtClean="0"/>
              <a:t> 1 –</a:t>
            </a:r>
            <a:r>
              <a:rPr lang="en-US" sz="2600" dirty="0" err="1" smtClean="0"/>
              <a:t>y</a:t>
            </a:r>
            <a:r>
              <a:rPr lang="en-US" sz="2600" dirty="0" smtClean="0"/>
              <a:t> 3“ to pass the value 1 to variable </a:t>
            </a:r>
            <a:r>
              <a:rPr lang="en-US" sz="2600" dirty="0" err="1" smtClean="0"/>
              <a:t>x</a:t>
            </a:r>
            <a:r>
              <a:rPr lang="en-US" sz="2600" dirty="0" smtClean="0"/>
              <a:t> and 3 to </a:t>
            </a:r>
            <a:r>
              <a:rPr lang="en-US" sz="2600" dirty="0" err="1" smtClean="0"/>
              <a:t>y</a:t>
            </a:r>
            <a:r>
              <a:rPr lang="en-US" sz="2600" dirty="0" smtClean="0"/>
              <a:t>.</a:t>
            </a:r>
            <a:endParaRPr lang="en-US" sz="2600" dirty="0">
              <a:latin typeface="Lucida Console" pitchFamily="49" charset="0"/>
              <a:cs typeface="Courier New" pitchFamily="49"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715145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Part (a) </a:t>
            </a:r>
            <a:r>
              <a:rPr lang="en-US" dirty="0" smtClean="0"/>
              <a:t>: </a:t>
            </a:r>
            <a:r>
              <a:rPr lang="en-US" dirty="0" err="1" smtClean="0"/>
              <a:t>fscanf</a:t>
            </a:r>
            <a:endParaRPr lang="en-US" dirty="0"/>
          </a:p>
        </p:txBody>
      </p:sp>
      <p:sp>
        <p:nvSpPr>
          <p:cNvPr id="4" name="Content Placeholder 3"/>
          <p:cNvSpPr>
            <a:spLocks noGrp="1"/>
          </p:cNvSpPr>
          <p:nvPr>
            <p:ph idx="1"/>
          </p:nvPr>
        </p:nvSpPr>
        <p:spPr/>
        <p:txBody>
          <a:bodyPr/>
          <a:lstStyle/>
          <a:p>
            <a:pPr marL="0" indent="0">
              <a:spcBef>
                <a:spcPts val="0"/>
              </a:spcBef>
            </a:pPr>
            <a:r>
              <a:rPr lang="en-US" dirty="0"/>
              <a:t>The </a:t>
            </a:r>
            <a:r>
              <a:rPr lang="en-US" dirty="0" err="1"/>
              <a:t>fscanf</a:t>
            </a:r>
            <a:r>
              <a:rPr lang="en-US" dirty="0"/>
              <a:t>() function is just like </a:t>
            </a:r>
            <a:r>
              <a:rPr lang="en-US" dirty="0" err="1"/>
              <a:t>scanf</a:t>
            </a:r>
            <a:r>
              <a:rPr lang="en-US" dirty="0"/>
              <a:t>() except </a:t>
            </a:r>
            <a:r>
              <a:rPr lang="en-US" dirty="0" smtClean="0"/>
              <a:t>it </a:t>
            </a:r>
            <a:r>
              <a:rPr lang="en-US" dirty="0"/>
              <a:t>can specify a stream to read from (</a:t>
            </a:r>
            <a:r>
              <a:rPr lang="en-US" dirty="0" err="1" smtClean="0"/>
              <a:t>scanf</a:t>
            </a:r>
            <a:r>
              <a:rPr lang="en-US" dirty="0" smtClean="0"/>
              <a:t> always </a:t>
            </a:r>
            <a:r>
              <a:rPr lang="en-US" dirty="0"/>
              <a:t>reads from </a:t>
            </a:r>
            <a:r>
              <a:rPr lang="en-US" dirty="0" err="1"/>
              <a:t>stdin</a:t>
            </a:r>
            <a:r>
              <a:rPr lang="en-US" dirty="0"/>
              <a:t>)</a:t>
            </a:r>
          </a:p>
          <a:p>
            <a:pPr lvl="1"/>
            <a:r>
              <a:rPr lang="en-US" dirty="0"/>
              <a:t>parameters: </a:t>
            </a:r>
          </a:p>
          <a:p>
            <a:pPr lvl="2"/>
            <a:r>
              <a:rPr lang="en-US" dirty="0" smtClean="0"/>
              <a:t>A stream pointer</a:t>
            </a:r>
            <a:endParaRPr lang="en-US" dirty="0"/>
          </a:p>
          <a:p>
            <a:pPr lvl="2"/>
            <a:r>
              <a:rPr lang="en-US" dirty="0"/>
              <a:t>format string with information on how to </a:t>
            </a:r>
            <a:r>
              <a:rPr lang="en-US" dirty="0" smtClean="0"/>
              <a:t>parse the file </a:t>
            </a:r>
            <a:endParaRPr lang="en-US" dirty="0"/>
          </a:p>
          <a:p>
            <a:pPr lvl="2"/>
            <a:r>
              <a:rPr lang="en-US" dirty="0"/>
              <a:t>the </a:t>
            </a:r>
            <a:r>
              <a:rPr lang="en-US" dirty="0" smtClean="0"/>
              <a:t>rest are pointers </a:t>
            </a:r>
            <a:r>
              <a:rPr lang="en-US" dirty="0"/>
              <a:t>to variables to </a:t>
            </a:r>
            <a:r>
              <a:rPr lang="en-US" dirty="0" smtClean="0"/>
              <a:t>store the parsed data </a:t>
            </a:r>
            <a:endParaRPr lang="en-US" dirty="0"/>
          </a:p>
          <a:p>
            <a:pPr lvl="1"/>
            <a:r>
              <a:rPr lang="en-US" dirty="0" smtClean="0"/>
              <a:t>You typically </a:t>
            </a:r>
            <a:r>
              <a:rPr lang="en-US" dirty="0"/>
              <a:t>want to use this function in a </a:t>
            </a:r>
            <a:r>
              <a:rPr lang="en-US" dirty="0" smtClean="0"/>
              <a:t>loop. It returns -1 when it hits EOF or if the data doesn’t match the format string</a:t>
            </a:r>
            <a:endParaRPr lang="en-US" dirty="0"/>
          </a:p>
          <a:p>
            <a:r>
              <a:rPr lang="en-US" dirty="0" smtClean="0"/>
              <a:t>For more information,</a:t>
            </a:r>
          </a:p>
          <a:p>
            <a:pPr lvl="1"/>
            <a:r>
              <a:rPr lang="en-US" dirty="0" smtClean="0"/>
              <a:t>man </a:t>
            </a:r>
            <a:r>
              <a:rPr lang="en-US" dirty="0" err="1" smtClean="0"/>
              <a:t>fscanf</a:t>
            </a:r>
            <a:endParaRPr lang="en-US" dirty="0" smtClean="0"/>
          </a:p>
          <a:p>
            <a:pPr lvl="1"/>
            <a:r>
              <a:rPr lang="en-US" dirty="0"/>
              <a:t>http://crasseux.com/books/ctutorial/fscanf.html</a:t>
            </a:r>
            <a:endParaRPr lang="en-US" dirty="0" smtClean="0"/>
          </a:p>
          <a:p>
            <a:r>
              <a:rPr lang="en-US" dirty="0" err="1" smtClean="0"/>
              <a:t>fscanf</a:t>
            </a:r>
            <a:r>
              <a:rPr lang="en-US" dirty="0" smtClean="0"/>
              <a:t> </a:t>
            </a:r>
            <a:r>
              <a:rPr lang="en-US" dirty="0"/>
              <a:t>will be useful in reading</a:t>
            </a:r>
            <a:r>
              <a:rPr lang="en-US" dirty="0" smtClean="0"/>
              <a:t> lines from </a:t>
            </a:r>
            <a:r>
              <a:rPr lang="en-US" dirty="0"/>
              <a:t>the trace </a:t>
            </a:r>
            <a:r>
              <a:rPr lang="en-US" dirty="0" smtClean="0"/>
              <a:t>files. </a:t>
            </a:r>
          </a:p>
          <a:p>
            <a:pPr lvl="1"/>
            <a:r>
              <a:rPr lang="en-US" dirty="0" smtClean="0"/>
              <a:t>L	10,1	</a:t>
            </a:r>
          </a:p>
          <a:p>
            <a:pPr lvl="1"/>
            <a:r>
              <a:rPr lang="en-US" dirty="0" smtClean="0"/>
              <a:t>M 20,1	</a:t>
            </a:r>
          </a:p>
          <a:p>
            <a:pPr marL="0" indent="0">
              <a:buNone/>
            </a:pPr>
            <a:endParaRPr 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717470506"/>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Outline</a:t>
            </a:r>
            <a:endParaRPr lang="en-US" dirty="0"/>
          </a:p>
        </p:txBody>
      </p:sp>
      <p:sp>
        <p:nvSpPr>
          <p:cNvPr id="4" name="Content Placeholder 3"/>
          <p:cNvSpPr>
            <a:spLocks noGrp="1"/>
          </p:cNvSpPr>
          <p:nvPr>
            <p:ph idx="1"/>
          </p:nvPr>
        </p:nvSpPr>
        <p:spPr/>
        <p:txBody>
          <a:bodyPr/>
          <a:lstStyle/>
          <a:p>
            <a:r>
              <a:rPr lang="en-US" smtClean="0"/>
              <a:t>Memory </a:t>
            </a:r>
            <a:r>
              <a:rPr lang="en-US" smtClean="0"/>
              <a:t>organization </a:t>
            </a:r>
            <a:r>
              <a:rPr lang="en-US" altLang="zh-CN" smtClean="0"/>
              <a:t>Cache </a:t>
            </a:r>
            <a:r>
              <a:rPr lang="en-US" altLang="zh-CN" dirty="0" smtClean="0"/>
              <a:t>lab</a:t>
            </a:r>
          </a:p>
          <a:p>
            <a:r>
              <a:rPr lang="en-US" altLang="zh-CN" dirty="0" smtClean="0"/>
              <a:t>Caching</a:t>
            </a:r>
          </a:p>
          <a:p>
            <a:pPr lvl="1"/>
            <a:r>
              <a:rPr lang="en-US" altLang="zh-CN" dirty="0" smtClean="0"/>
              <a:t>Different types of locality</a:t>
            </a:r>
          </a:p>
          <a:p>
            <a:pPr lvl="1"/>
            <a:r>
              <a:rPr lang="en-US" altLang="zh-CN" dirty="0" smtClean="0"/>
              <a:t>Cache organization</a:t>
            </a:r>
          </a:p>
          <a:p>
            <a:r>
              <a:rPr lang="en-US" altLang="zh-CN" dirty="0" smtClean="0"/>
              <a:t>Cache lab</a:t>
            </a:r>
          </a:p>
          <a:p>
            <a:pPr lvl="1"/>
            <a:r>
              <a:rPr lang="en-US" altLang="zh-CN" dirty="0" smtClean="0"/>
              <a:t>Part (a) Building Cache Simulator</a:t>
            </a:r>
          </a:p>
          <a:p>
            <a:pPr lvl="1"/>
            <a:r>
              <a:rPr lang="en-US" altLang="zh-CN" dirty="0" smtClean="0"/>
              <a:t>Part (b) Efficient Matrix Transpose</a:t>
            </a:r>
          </a:p>
          <a:p>
            <a:pPr lvl="1"/>
            <a:r>
              <a:rPr lang="en-US" altLang="zh-CN" dirty="0" smtClean="0"/>
              <a:t>Blocking</a:t>
            </a:r>
          </a:p>
          <a:p>
            <a:r>
              <a:rPr lang="en-US" dirty="0" smtClean="0"/>
              <a:t>Supplement</a:t>
            </a:r>
            <a:endParaRPr lang="en-US" dirty="0"/>
          </a:p>
          <a:p>
            <a:pPr lvl="1"/>
            <a:endParaRPr lang="en-US" dirty="0" smtClean="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3686401551"/>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27038" y="314325"/>
            <a:ext cx="8716962" cy="647700"/>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Part (a) </a:t>
            </a:r>
            <a:r>
              <a:rPr lang="en-US" dirty="0" smtClean="0"/>
              <a:t>: </a:t>
            </a:r>
            <a:r>
              <a:rPr lang="en-US" dirty="0" err="1" smtClean="0"/>
              <a:t>fscanf</a:t>
            </a:r>
            <a:r>
              <a:rPr lang="en-US" dirty="0" smtClean="0"/>
              <a:t> example</a:t>
            </a:r>
            <a:endParaRPr lang="en-US" dirty="0"/>
          </a:p>
        </p:txBody>
      </p:sp>
      <p:sp>
        <p:nvSpPr>
          <p:cNvPr id="3" name="Text Placeholder 2"/>
          <p:cNvSpPr txBox="1">
            <a:spLocks noGrp="1"/>
          </p:cNvSpPr>
          <p:nvPr>
            <p:ph type="body" idx="4294967295"/>
          </p:nvPr>
        </p:nvSpPr>
        <p:spPr>
          <a:xfrm>
            <a:off x="836613" y="1219200"/>
            <a:ext cx="8307387" cy="5224463"/>
          </a:xfrm>
          <a:prstGeom prst="rect">
            <a:avLst/>
          </a:prstGeom>
        </p:spPr>
        <p:txBody>
          <a:bodyPr wrap="square"/>
          <a:lstStyle>
            <a:defPPr marL="385560" marR="0" lvl="0" indent="-385560" algn="l" rtl="0" hangingPunct="1">
              <a:lnSpc>
                <a:spcPct val="95000"/>
              </a:lnSpc>
              <a:spcBef>
                <a:spcPts val="1500"/>
              </a:spcBef>
              <a:spcAft>
                <a:spcPts val="0"/>
              </a:spcAft>
              <a:buNone/>
              <a:tabLst>
                <a:tab pos="385560" algn="l"/>
                <a:tab pos="914040" algn="l"/>
                <a:tab pos="1828440" algn="l"/>
                <a:tab pos="2742840" algn="l"/>
                <a:tab pos="3657239" algn="l"/>
                <a:tab pos="4571639" algn="l"/>
                <a:tab pos="5486040" algn="l"/>
                <a:tab pos="6400439" algn="l"/>
                <a:tab pos="7314839" algn="l"/>
                <a:tab pos="8229239" algn="l"/>
                <a:tab pos="9143640" algn="l"/>
                <a:tab pos="10058040" algn="l"/>
              </a:tabLst>
              <a:defRPr lang="en-US" sz="2400" b="1" i="0" u="none" strike="noStrike" baseline="0">
                <a:ln>
                  <a:noFill/>
                </a:ln>
                <a:solidFill>
                  <a:srgbClr val="003300"/>
                </a:solidFill>
                <a:effectLst>
                  <a:outerShdw dist="17961" dir="2700000">
                    <a:scrgbClr r="0" g="0" b="0"/>
                  </a:outerShdw>
                </a:effectLst>
                <a:latin typeface="Helvetica" pitchFamily="34"/>
                <a:ea typeface="DejaVu Sans" pitchFamily="2"/>
                <a:cs typeface="DejaVu Sans" pitchFamily="2"/>
              </a:defRPr>
            </a:defPPr>
            <a:lvl1pPr marL="385560" marR="0" lvl="0" indent="-385560" algn="l" rtl="0" hangingPunct="1">
              <a:lnSpc>
                <a:spcPct val="95000"/>
              </a:lnSpc>
              <a:spcBef>
                <a:spcPts val="1500"/>
              </a:spcBef>
              <a:spcAft>
                <a:spcPts val="0"/>
              </a:spcAft>
              <a:buNone/>
              <a:tabLst>
                <a:tab pos="385560" algn="l"/>
                <a:tab pos="914040" algn="l"/>
                <a:tab pos="1828440" algn="l"/>
                <a:tab pos="2742840" algn="l"/>
                <a:tab pos="3657239" algn="l"/>
                <a:tab pos="4571639" algn="l"/>
                <a:tab pos="5486040" algn="l"/>
                <a:tab pos="6400439" algn="l"/>
                <a:tab pos="7314839" algn="l"/>
                <a:tab pos="8229239" algn="l"/>
                <a:tab pos="9143640" algn="l"/>
                <a:tab pos="10058040" algn="l"/>
              </a:tabLst>
              <a:defRPr lang="en-US" sz="2400" b="1" i="0" u="none" strike="noStrike" baseline="0">
                <a:ln>
                  <a:noFill/>
                </a:ln>
                <a:solidFill>
                  <a:srgbClr val="003300"/>
                </a:solidFill>
                <a:effectLst>
                  <a:outerShdw dist="17961" dir="2700000">
                    <a:scrgbClr r="0" g="0" b="0"/>
                  </a:outerShdw>
                </a:effectLst>
                <a:latin typeface="Helvetica" pitchFamily="34"/>
                <a:ea typeface="DejaVu Sans" pitchFamily="2"/>
                <a:cs typeface="DejaVu Sans" pitchFamily="2"/>
              </a:defRPr>
            </a:lvl1pPr>
            <a:lvl2pPr marL="744480" marR="0" lvl="1" indent="-246240" algn="l" rtl="0" hangingPunct="1">
              <a:lnSpc>
                <a:spcPct val="100000"/>
              </a:lnSpc>
              <a:spcBef>
                <a:spcPts val="624"/>
              </a:spcBef>
              <a:spcAft>
                <a:spcPts val="0"/>
              </a:spcAft>
              <a:buClr>
                <a:srgbClr val="660033"/>
              </a:buClr>
              <a:buSzPct val="75000"/>
              <a:buFont typeface="Wingdings" pitchFamily="2"/>
              <a:buChar char=""/>
              <a:tabLst>
                <a:tab pos="169560" algn="l"/>
                <a:tab pos="1083960" algn="l"/>
                <a:tab pos="1998360" algn="l"/>
                <a:tab pos="2912759" algn="l"/>
                <a:tab pos="3827159" algn="l"/>
                <a:tab pos="4741560" algn="l"/>
                <a:tab pos="5655959" algn="l"/>
                <a:tab pos="6570360" algn="l"/>
                <a:tab pos="7484760" algn="l"/>
                <a:tab pos="8399160" algn="l"/>
                <a:tab pos="9313560" algn="l"/>
              </a:tabLst>
              <a:defRPr lang="en-US" sz="2000" b="1" i="0" u="none" strike="noStrike" baseline="0">
                <a:ln>
                  <a:noFill/>
                </a:ln>
                <a:solidFill>
                  <a:srgbClr val="000066"/>
                </a:solidFill>
                <a:latin typeface="Helvetica" pitchFamily="34"/>
                <a:ea typeface="DejaVu Sans" pitchFamily="2"/>
                <a:cs typeface="DejaVu Sans" pitchFamily="2"/>
              </a:defRPr>
            </a:lvl2pPr>
            <a:lvl3pPr marL="1145879" marR="0" lvl="2" indent="-237960" algn="l" rtl="0" hangingPunct="1">
              <a:lnSpc>
                <a:spcPct val="107000"/>
              </a:lnSpc>
              <a:spcBef>
                <a:spcPts val="224"/>
              </a:spcBef>
              <a:spcAft>
                <a:spcPts val="0"/>
              </a:spcAft>
              <a:buClr>
                <a:srgbClr val="005400"/>
              </a:buClr>
              <a:buSzPct val="90000"/>
              <a:buFont typeface="Wingdings" pitchFamily="2"/>
              <a:buChar char=""/>
              <a:tabLst>
                <a:tab pos="682560" algn="l"/>
                <a:tab pos="1596960" algn="l"/>
                <a:tab pos="2511360" algn="l"/>
                <a:tab pos="3425760" algn="l"/>
                <a:tab pos="4340160" algn="l"/>
                <a:tab pos="5254560" algn="l"/>
                <a:tab pos="6168960" algn="l"/>
                <a:tab pos="7083360" algn="l"/>
                <a:tab pos="7997760" algn="l"/>
                <a:tab pos="8912160" algn="l"/>
              </a:tabLst>
              <a:defRPr lang="en-US" sz="1800" b="1" i="0" u="none" strike="noStrike" baseline="0">
                <a:ln>
                  <a:noFill/>
                </a:ln>
                <a:solidFill>
                  <a:srgbClr val="000099"/>
                </a:solidFill>
                <a:latin typeface="Helvetica" pitchFamily="34"/>
                <a:ea typeface="DejaVu Sans" pitchFamily="2"/>
                <a:cs typeface="DejaVu Sans" pitchFamily="2"/>
              </a:defRPr>
            </a:lvl3pPr>
            <a:lvl4pPr marL="1600199" marR="0" lvl="3" indent="-228600" algn="l" rtl="0" hangingPunct="1">
              <a:lnSpc>
                <a:spcPct val="100000"/>
              </a:lnSpc>
              <a:spcBef>
                <a:spcPts val="448"/>
              </a:spcBef>
              <a:spcAft>
                <a:spcPts val="0"/>
              </a:spcAft>
              <a:buClr>
                <a:srgbClr val="000066"/>
              </a:buClr>
              <a:buSzPct val="100000"/>
              <a:buFont typeface="Helvetica" pitchFamily="34"/>
              <a:buChar char="»"/>
              <a:tabLst>
                <a:tab pos="228600" algn="l"/>
                <a:tab pos="1143000" algn="l"/>
                <a:tab pos="2057400" algn="l"/>
                <a:tab pos="2971800" algn="l"/>
                <a:tab pos="3886200" algn="l"/>
                <a:tab pos="4800600" algn="l"/>
                <a:tab pos="5715000" algn="l"/>
                <a:tab pos="6629400" algn="l"/>
                <a:tab pos="7543799" algn="l"/>
                <a:tab pos="8458200" algn="l"/>
              </a:tabLst>
              <a:defRPr lang="en-US" sz="1800" b="0" i="0" u="none" strike="noStrike" baseline="0">
                <a:ln>
                  <a:noFill/>
                </a:ln>
                <a:solidFill>
                  <a:srgbClr val="000066"/>
                </a:solidFill>
                <a:latin typeface="Helvetica" pitchFamily="34"/>
                <a:ea typeface="DejaVu Sans" pitchFamily="2"/>
                <a:cs typeface="DejaVu Sans" pitchFamily="2"/>
              </a:defRPr>
            </a:lvl4pPr>
            <a:lvl5pPr marL="2450880" marR="0" lvl="4" indent="-228600" algn="l" rtl="0" hangingPunct="1">
              <a:lnSpc>
                <a:spcPct val="100000"/>
              </a:lnSpc>
              <a:spcBef>
                <a:spcPts val="499"/>
              </a:spcBef>
              <a:spcAft>
                <a:spcPts val="0"/>
              </a:spcAft>
              <a:buClr>
                <a:srgbClr val="000066"/>
              </a:buClr>
              <a:buSzPct val="100000"/>
              <a:buFont typeface="Times New Roman" pitchFamily="18"/>
              <a:buChar char="•"/>
              <a:tabLst>
                <a:tab pos="291960" algn="l"/>
                <a:tab pos="1206359" algn="l"/>
                <a:tab pos="2120760" algn="l"/>
                <a:tab pos="3035159" algn="l"/>
                <a:tab pos="3949560" algn="l"/>
                <a:tab pos="4863960" algn="l"/>
                <a:tab pos="5778360" algn="l"/>
                <a:tab pos="6692760" algn="l"/>
                <a:tab pos="7607160" algn="l"/>
              </a:tabLst>
              <a:defRPr lang="en-US" sz="2000" b="0" i="0" u="none" strike="noStrike" baseline="0">
                <a:ln>
                  <a:noFill/>
                </a:ln>
                <a:solidFill>
                  <a:srgbClr val="000066"/>
                </a:solidFill>
                <a:latin typeface="Times New Roman" pitchFamily="18"/>
                <a:ea typeface="DejaVu Sans" pitchFamily="2"/>
                <a:cs typeface="DejaVu Sans" pitchFamily="2"/>
              </a:defRPr>
            </a:lvl5pPr>
            <a:lvl6pPr marL="2450880" marR="0" lvl="5" indent="-228600" algn="l" rtl="0" hangingPunct="1">
              <a:lnSpc>
                <a:spcPct val="100000"/>
              </a:lnSpc>
              <a:spcBef>
                <a:spcPts val="499"/>
              </a:spcBef>
              <a:spcAft>
                <a:spcPts val="0"/>
              </a:spcAft>
              <a:buClr>
                <a:srgbClr val="000066"/>
              </a:buClr>
              <a:buSzPct val="100000"/>
              <a:buFont typeface="Times New Roman" pitchFamily="18"/>
              <a:buChar char="•"/>
              <a:tabLst>
                <a:tab pos="291960" algn="l"/>
                <a:tab pos="1206359" algn="l"/>
                <a:tab pos="2120760" algn="l"/>
                <a:tab pos="3035159" algn="l"/>
                <a:tab pos="3949560" algn="l"/>
                <a:tab pos="4863960" algn="l"/>
                <a:tab pos="5778360" algn="l"/>
                <a:tab pos="6692760" algn="l"/>
                <a:tab pos="7607160" algn="l"/>
              </a:tabLst>
              <a:defRPr lang="en-US" sz="2000" b="0" i="0" u="none" strike="noStrike" baseline="0">
                <a:ln>
                  <a:noFill/>
                </a:ln>
                <a:solidFill>
                  <a:srgbClr val="000066"/>
                </a:solidFill>
                <a:latin typeface="Times New Roman" pitchFamily="18"/>
                <a:ea typeface="DejaVu Sans" pitchFamily="2"/>
                <a:cs typeface="DejaVu Sans" pitchFamily="2"/>
              </a:defRPr>
            </a:lvl6pPr>
            <a:lvl7pPr marL="2450880" marR="0" lvl="6" indent="-228600" algn="l" rtl="0" hangingPunct="1">
              <a:lnSpc>
                <a:spcPct val="100000"/>
              </a:lnSpc>
              <a:spcBef>
                <a:spcPts val="499"/>
              </a:spcBef>
              <a:spcAft>
                <a:spcPts val="0"/>
              </a:spcAft>
              <a:buClr>
                <a:srgbClr val="000066"/>
              </a:buClr>
              <a:buSzPct val="100000"/>
              <a:buFont typeface="Times New Roman" pitchFamily="18"/>
              <a:buChar char="•"/>
              <a:tabLst>
                <a:tab pos="291960" algn="l"/>
                <a:tab pos="1206359" algn="l"/>
                <a:tab pos="2120760" algn="l"/>
                <a:tab pos="3035159" algn="l"/>
                <a:tab pos="3949560" algn="l"/>
                <a:tab pos="4863960" algn="l"/>
                <a:tab pos="5778360" algn="l"/>
                <a:tab pos="6692760" algn="l"/>
                <a:tab pos="7607160" algn="l"/>
              </a:tabLst>
              <a:defRPr lang="en-US" sz="2000" b="0" i="0" u="none" strike="noStrike" baseline="0">
                <a:ln>
                  <a:noFill/>
                </a:ln>
                <a:solidFill>
                  <a:srgbClr val="000066"/>
                </a:solidFill>
                <a:latin typeface="Times New Roman" pitchFamily="18"/>
                <a:ea typeface="DejaVu Sans" pitchFamily="2"/>
                <a:cs typeface="DejaVu Sans" pitchFamily="2"/>
              </a:defRPr>
            </a:lvl7pPr>
            <a:lvl8pPr marL="2450880" marR="0" lvl="7" indent="-228600" algn="l" rtl="0" hangingPunct="1">
              <a:lnSpc>
                <a:spcPct val="100000"/>
              </a:lnSpc>
              <a:spcBef>
                <a:spcPts val="499"/>
              </a:spcBef>
              <a:spcAft>
                <a:spcPts val="0"/>
              </a:spcAft>
              <a:buClr>
                <a:srgbClr val="000066"/>
              </a:buClr>
              <a:buSzPct val="100000"/>
              <a:buFont typeface="Times New Roman" pitchFamily="18"/>
              <a:buChar char="•"/>
              <a:tabLst>
                <a:tab pos="291960" algn="l"/>
                <a:tab pos="1206359" algn="l"/>
                <a:tab pos="2120760" algn="l"/>
                <a:tab pos="3035159" algn="l"/>
                <a:tab pos="3949560" algn="l"/>
                <a:tab pos="4863960" algn="l"/>
                <a:tab pos="5778360" algn="l"/>
                <a:tab pos="6692760" algn="l"/>
                <a:tab pos="7607160" algn="l"/>
              </a:tabLst>
              <a:defRPr lang="en-US" sz="2000" b="0" i="0" u="none" strike="noStrike" baseline="0">
                <a:ln>
                  <a:noFill/>
                </a:ln>
                <a:solidFill>
                  <a:srgbClr val="000066"/>
                </a:solidFill>
                <a:latin typeface="Times New Roman" pitchFamily="18"/>
                <a:ea typeface="DejaVu Sans" pitchFamily="2"/>
                <a:cs typeface="DejaVu Sans" pitchFamily="2"/>
              </a:defRPr>
            </a:lvl8pPr>
            <a:lvl9pPr marL="2450880" marR="0" lvl="8" indent="-228600" algn="l" rtl="0" hangingPunct="1">
              <a:lnSpc>
                <a:spcPct val="100000"/>
              </a:lnSpc>
              <a:spcBef>
                <a:spcPts val="499"/>
              </a:spcBef>
              <a:spcAft>
                <a:spcPts val="0"/>
              </a:spcAft>
              <a:buClr>
                <a:srgbClr val="000066"/>
              </a:buClr>
              <a:buSzPct val="100000"/>
              <a:buFont typeface="Times New Roman" pitchFamily="18"/>
              <a:buChar char="•"/>
              <a:tabLst>
                <a:tab pos="291960" algn="l"/>
                <a:tab pos="1206359" algn="l"/>
                <a:tab pos="2120760" algn="l"/>
                <a:tab pos="3035159" algn="l"/>
                <a:tab pos="3949560" algn="l"/>
                <a:tab pos="4863960" algn="l"/>
                <a:tab pos="5778360" algn="l"/>
                <a:tab pos="6692760" algn="l"/>
                <a:tab pos="7607160" algn="l"/>
              </a:tabLst>
              <a:defRPr lang="en-US" sz="2000" b="0" i="0" u="none" strike="noStrike" baseline="0">
                <a:ln>
                  <a:noFill/>
                </a:ln>
                <a:solidFill>
                  <a:srgbClr val="000066"/>
                </a:solidFill>
                <a:latin typeface="Times New Roman" pitchFamily="18"/>
                <a:ea typeface="DejaVu Sans" pitchFamily="2"/>
                <a:cs typeface="DejaVu Sans" pitchFamily="2"/>
              </a:defRPr>
            </a:lvl9pPr>
          </a:lstStyle>
          <a:p>
            <a:pPr marL="0" indent="0">
              <a:spcBef>
                <a:spcPts val="0"/>
              </a:spcBef>
            </a:pPr>
            <a:r>
              <a:rPr lang="en-US" sz="1800" b="0" dirty="0" smtClean="0">
                <a:effectLst/>
                <a:latin typeface="Consolas"/>
                <a:cs typeface="Consolas"/>
              </a:rPr>
              <a:t>FILE * </a:t>
            </a:r>
            <a:r>
              <a:rPr lang="en-US" sz="1800" b="0" dirty="0" err="1" smtClean="0">
                <a:effectLst/>
                <a:latin typeface="Consolas"/>
                <a:cs typeface="Consolas"/>
              </a:rPr>
              <a:t>pFile</a:t>
            </a:r>
            <a:r>
              <a:rPr lang="en-US" sz="1800" b="0" dirty="0" smtClean="0">
                <a:effectLst/>
                <a:latin typeface="Consolas"/>
                <a:cs typeface="Consolas"/>
              </a:rPr>
              <a:t>; //pointer to FILE object</a:t>
            </a:r>
          </a:p>
          <a:p>
            <a:pPr marL="0" indent="0">
              <a:spcBef>
                <a:spcPts val="0"/>
              </a:spcBef>
            </a:pPr>
            <a:endParaRPr lang="en-US" sz="1800" b="0" dirty="0" smtClean="0">
              <a:effectLst/>
              <a:latin typeface="Consolas"/>
              <a:cs typeface="Consolas"/>
            </a:endParaRPr>
          </a:p>
          <a:p>
            <a:pPr marL="0" indent="0">
              <a:spcBef>
                <a:spcPts val="0"/>
              </a:spcBef>
            </a:pPr>
            <a:r>
              <a:rPr lang="en-US" sz="1800" b="0" dirty="0" err="1" smtClean="0">
                <a:effectLst/>
                <a:latin typeface="Consolas"/>
                <a:cs typeface="Consolas"/>
              </a:rPr>
              <a:t>pFile</a:t>
            </a:r>
            <a:r>
              <a:rPr lang="en-US" sz="1800" b="0" dirty="0" smtClean="0">
                <a:effectLst/>
                <a:latin typeface="Consolas"/>
                <a:cs typeface="Consolas"/>
              </a:rPr>
              <a:t> = </a:t>
            </a:r>
            <a:r>
              <a:rPr lang="en-US" sz="1800" b="0" dirty="0" err="1" smtClean="0">
                <a:effectLst/>
                <a:latin typeface="Consolas"/>
                <a:cs typeface="Consolas"/>
              </a:rPr>
              <a:t>fopen</a:t>
            </a:r>
            <a:r>
              <a:rPr lang="en-US" sz="1800" b="0" dirty="0" smtClean="0">
                <a:effectLst/>
                <a:latin typeface="Consolas"/>
                <a:cs typeface="Consolas"/>
              </a:rPr>
              <a:t> (</a:t>
            </a:r>
            <a:r>
              <a:rPr sz="1800" b="0" dirty="0" smtClean="0">
                <a:effectLst/>
                <a:latin typeface="Consolas"/>
                <a:cs typeface="Consolas"/>
              </a:rPr>
              <a:t>"tracefile.txt"</a:t>
            </a:r>
            <a:r>
              <a:rPr lang="en-US" sz="1800" b="0" dirty="0" smtClean="0">
                <a:effectLst/>
                <a:latin typeface="Consolas"/>
                <a:cs typeface="Consolas"/>
              </a:rPr>
              <a:t>,“</a:t>
            </a:r>
            <a:r>
              <a:rPr lang="en-US" sz="1800" b="0" dirty="0" err="1" smtClean="0">
                <a:effectLst/>
                <a:latin typeface="Consolas"/>
                <a:cs typeface="Consolas"/>
              </a:rPr>
              <a:t>r</a:t>
            </a:r>
            <a:r>
              <a:rPr lang="en-US" sz="1800" b="0" dirty="0" smtClean="0">
                <a:effectLst/>
                <a:latin typeface="Consolas"/>
                <a:cs typeface="Consolas"/>
              </a:rPr>
              <a:t>"); //open file for reading</a:t>
            </a:r>
          </a:p>
          <a:p>
            <a:pPr marL="0" indent="0">
              <a:spcBef>
                <a:spcPts val="0"/>
              </a:spcBef>
            </a:pPr>
            <a:endParaRPr lang="en-US" sz="1800" b="0" dirty="0" smtClean="0">
              <a:effectLst/>
              <a:latin typeface="Consolas"/>
              <a:cs typeface="Consolas"/>
            </a:endParaRPr>
          </a:p>
          <a:p>
            <a:pPr marL="0" indent="0">
              <a:spcBef>
                <a:spcPts val="0"/>
              </a:spcBef>
            </a:pPr>
            <a:r>
              <a:rPr lang="en-US" sz="1800" b="0" dirty="0" smtClean="0">
                <a:effectLst/>
                <a:latin typeface="Consolas"/>
                <a:cs typeface="Consolas"/>
              </a:rPr>
              <a:t>char </a:t>
            </a:r>
            <a:r>
              <a:rPr sz="1800" b="0" dirty="0" smtClean="0">
                <a:effectLst/>
                <a:latin typeface="Consolas"/>
                <a:cs typeface="Consolas"/>
              </a:rPr>
              <a:t>identifier</a:t>
            </a:r>
            <a:r>
              <a:rPr lang="en-US" sz="1800" b="0" dirty="0" smtClean="0">
                <a:effectLst/>
                <a:latin typeface="Consolas"/>
                <a:cs typeface="Consolas"/>
              </a:rPr>
              <a:t>;</a:t>
            </a:r>
            <a:endParaRPr sz="1800" b="0" dirty="0" smtClean="0">
              <a:effectLst/>
              <a:latin typeface="Consolas"/>
              <a:cs typeface="Consolas"/>
            </a:endParaRPr>
          </a:p>
          <a:p>
            <a:pPr marL="0" indent="0">
              <a:spcBef>
                <a:spcPts val="0"/>
              </a:spcBef>
            </a:pPr>
            <a:r>
              <a:rPr lang="en-US" sz="1800" b="0" dirty="0" smtClean="0">
                <a:effectLst/>
                <a:latin typeface="Consolas"/>
                <a:cs typeface="Consolas"/>
              </a:rPr>
              <a:t>u</a:t>
            </a:r>
            <a:r>
              <a:rPr sz="1800" b="0" dirty="0" smtClean="0">
                <a:effectLst/>
                <a:latin typeface="Consolas"/>
                <a:cs typeface="Consolas"/>
              </a:rPr>
              <a:t>nsigned address;</a:t>
            </a:r>
          </a:p>
          <a:p>
            <a:pPr marL="0" indent="0">
              <a:spcBef>
                <a:spcPts val="0"/>
              </a:spcBef>
            </a:pPr>
            <a:r>
              <a:rPr sz="1800" b="0" dirty="0" smtClean="0">
                <a:effectLst/>
                <a:latin typeface="Consolas"/>
                <a:cs typeface="Consolas"/>
              </a:rPr>
              <a:t>int size;</a:t>
            </a:r>
            <a:endParaRPr lang="en-US" sz="1800" b="0" dirty="0" smtClean="0">
              <a:effectLst/>
              <a:latin typeface="Consolas"/>
              <a:cs typeface="Consolas"/>
            </a:endParaRPr>
          </a:p>
          <a:p>
            <a:pPr marL="0" indent="0">
              <a:spcBef>
                <a:spcPts val="0"/>
              </a:spcBef>
            </a:pPr>
            <a:r>
              <a:rPr lang="en-US" sz="1800" b="0" dirty="0" smtClean="0">
                <a:effectLst/>
                <a:latin typeface="Consolas"/>
                <a:cs typeface="Consolas"/>
              </a:rPr>
              <a:t>//</a:t>
            </a:r>
            <a:r>
              <a:rPr sz="1800" b="0" dirty="0" smtClean="0">
                <a:effectLst/>
                <a:latin typeface="Consolas"/>
                <a:cs typeface="Consolas"/>
              </a:rPr>
              <a:t> Reading lines like " M 20,1" or "L 19,3"</a:t>
            </a:r>
            <a:endParaRPr lang="en-US" sz="1800" b="0" dirty="0" smtClean="0">
              <a:effectLst/>
              <a:latin typeface="Consolas"/>
              <a:cs typeface="Consolas"/>
            </a:endParaRPr>
          </a:p>
          <a:p>
            <a:pPr marL="0" indent="0">
              <a:spcBef>
                <a:spcPts val="0"/>
              </a:spcBef>
            </a:pPr>
            <a:endParaRPr lang="en-US" sz="1800" b="0" dirty="0" smtClean="0">
              <a:effectLst/>
              <a:latin typeface="Consolas"/>
              <a:cs typeface="Consolas"/>
            </a:endParaRPr>
          </a:p>
          <a:p>
            <a:pPr marL="0" indent="0">
              <a:spcBef>
                <a:spcPts val="0"/>
              </a:spcBef>
            </a:pPr>
            <a:r>
              <a:rPr lang="en-US" sz="1800" b="0" dirty="0" smtClean="0">
                <a:effectLst/>
                <a:latin typeface="Consolas"/>
                <a:cs typeface="Consolas"/>
              </a:rPr>
              <a:t>while(</a:t>
            </a:r>
            <a:r>
              <a:rPr lang="en-US" sz="1800" b="0" dirty="0" err="1" smtClean="0">
                <a:effectLst/>
                <a:latin typeface="Consolas"/>
                <a:cs typeface="Consolas"/>
              </a:rPr>
              <a:t>fscanf</a:t>
            </a:r>
            <a:r>
              <a:rPr lang="en-US" sz="1800" b="0" dirty="0" smtClean="0">
                <a:effectLst/>
                <a:latin typeface="Consolas"/>
                <a:cs typeface="Consolas"/>
              </a:rPr>
              <a:t>(</a:t>
            </a:r>
            <a:r>
              <a:rPr lang="en-US" sz="1800" b="0" dirty="0" err="1" smtClean="0">
                <a:effectLst/>
                <a:latin typeface="Consolas"/>
                <a:cs typeface="Consolas"/>
              </a:rPr>
              <a:t>pFile</a:t>
            </a:r>
            <a:r>
              <a:rPr lang="en-US" sz="1800" b="0" dirty="0" smtClean="0">
                <a:effectLst/>
                <a:latin typeface="Consolas"/>
                <a:cs typeface="Consolas"/>
              </a:rPr>
              <a:t>,“</a:t>
            </a:r>
            <a:r>
              <a:rPr sz="1800" b="0" dirty="0" smtClean="0">
                <a:effectLst/>
                <a:latin typeface="Consolas"/>
                <a:cs typeface="Consolas"/>
              </a:rPr>
              <a:t> </a:t>
            </a:r>
            <a:r>
              <a:rPr lang="en-US" sz="1800" b="0" dirty="0" smtClean="0">
                <a:effectLst/>
                <a:latin typeface="Consolas"/>
                <a:cs typeface="Consolas"/>
              </a:rPr>
              <a:t>%</a:t>
            </a:r>
            <a:r>
              <a:rPr sz="1800" b="0" dirty="0" smtClean="0">
                <a:effectLst/>
                <a:latin typeface="Consolas"/>
                <a:cs typeface="Consolas"/>
              </a:rPr>
              <a:t>c </a:t>
            </a:r>
            <a:r>
              <a:rPr lang="en-US" sz="1800" b="0" dirty="0" smtClean="0">
                <a:effectLst/>
                <a:latin typeface="Consolas"/>
                <a:cs typeface="Consolas"/>
              </a:rPr>
              <a:t>%</a:t>
            </a:r>
            <a:r>
              <a:rPr sz="1800" b="0" dirty="0" smtClean="0">
                <a:effectLst/>
                <a:latin typeface="Consolas"/>
                <a:cs typeface="Consolas"/>
              </a:rPr>
              <a:t>x,%d</a:t>
            </a:r>
            <a:r>
              <a:rPr lang="en-US" sz="1800" b="0" dirty="0" smtClean="0">
                <a:effectLst/>
                <a:latin typeface="Consolas"/>
                <a:cs typeface="Consolas"/>
              </a:rPr>
              <a:t>”, &amp;</a:t>
            </a:r>
            <a:r>
              <a:rPr sz="1800" b="0" dirty="0" smtClean="0">
                <a:effectLst/>
                <a:latin typeface="Consolas"/>
                <a:cs typeface="Consolas"/>
              </a:rPr>
              <a:t>identifier</a:t>
            </a:r>
            <a:r>
              <a:rPr lang="en-US" sz="1800" b="0" dirty="0" smtClean="0">
                <a:effectLst/>
                <a:latin typeface="Consolas"/>
                <a:cs typeface="Consolas"/>
              </a:rPr>
              <a:t>, &amp;</a:t>
            </a:r>
            <a:r>
              <a:rPr sz="1800" b="0" dirty="0" smtClean="0">
                <a:effectLst/>
                <a:latin typeface="Consolas"/>
                <a:cs typeface="Consolas"/>
              </a:rPr>
              <a:t>address</a:t>
            </a:r>
            <a:r>
              <a:rPr lang="en-US" sz="1800" b="0" dirty="0" smtClean="0">
                <a:effectLst/>
                <a:latin typeface="Consolas"/>
                <a:cs typeface="Consolas"/>
              </a:rPr>
              <a:t>, &amp;</a:t>
            </a:r>
            <a:r>
              <a:rPr sz="1800" b="0" dirty="0" smtClean="0">
                <a:effectLst/>
                <a:latin typeface="Consolas"/>
                <a:cs typeface="Consolas"/>
              </a:rPr>
              <a:t>size</a:t>
            </a:r>
            <a:r>
              <a:rPr lang="en-US" sz="1800" b="0" dirty="0" smtClean="0">
                <a:effectLst/>
                <a:latin typeface="Consolas"/>
                <a:cs typeface="Consolas"/>
              </a:rPr>
              <a:t>)&gt;0)</a:t>
            </a:r>
          </a:p>
          <a:p>
            <a:pPr marL="0" indent="0">
              <a:spcBef>
                <a:spcPts val="0"/>
              </a:spcBef>
            </a:pPr>
            <a:r>
              <a:rPr lang="en-US" sz="1800" b="0" dirty="0" smtClean="0">
                <a:effectLst/>
                <a:latin typeface="Consolas"/>
                <a:cs typeface="Consolas"/>
              </a:rPr>
              <a:t>{</a:t>
            </a:r>
          </a:p>
          <a:p>
            <a:pPr marL="0" indent="0">
              <a:spcBef>
                <a:spcPts val="0"/>
              </a:spcBef>
            </a:pPr>
            <a:r>
              <a:rPr lang="en-US" sz="1800" b="0" dirty="0" smtClean="0">
                <a:effectLst/>
                <a:latin typeface="Consolas"/>
                <a:cs typeface="Consolas"/>
              </a:rPr>
              <a:t>	// Do stuff</a:t>
            </a:r>
          </a:p>
          <a:p>
            <a:pPr marL="0" indent="0">
              <a:spcBef>
                <a:spcPts val="0"/>
              </a:spcBef>
            </a:pPr>
            <a:r>
              <a:rPr lang="en-US" sz="1800" b="0" dirty="0" smtClean="0">
                <a:effectLst/>
                <a:latin typeface="Consolas"/>
                <a:cs typeface="Consolas"/>
              </a:rPr>
              <a:t>}</a:t>
            </a:r>
          </a:p>
          <a:p>
            <a:pPr marL="0" indent="0">
              <a:spcBef>
                <a:spcPts val="0"/>
              </a:spcBef>
            </a:pPr>
            <a:endParaRPr lang="en-US" sz="1800" b="0" dirty="0" smtClean="0">
              <a:effectLst/>
              <a:latin typeface="Consolas"/>
              <a:cs typeface="Consolas"/>
            </a:endParaRPr>
          </a:p>
          <a:p>
            <a:pPr marL="0" indent="0">
              <a:spcBef>
                <a:spcPts val="0"/>
              </a:spcBef>
            </a:pPr>
            <a:r>
              <a:rPr lang="en-US" sz="1800" b="0" dirty="0" err="1" smtClean="0">
                <a:effectLst/>
                <a:latin typeface="Consolas"/>
                <a:cs typeface="Consolas"/>
              </a:rPr>
              <a:t>fclose</a:t>
            </a:r>
            <a:r>
              <a:rPr lang="en-US" sz="1800" b="0" dirty="0" smtClean="0">
                <a:effectLst/>
                <a:latin typeface="Consolas"/>
                <a:cs typeface="Consolas"/>
              </a:rPr>
              <a:t>(</a:t>
            </a:r>
            <a:r>
              <a:rPr lang="en-US" sz="1800" b="0" dirty="0" err="1" smtClean="0">
                <a:effectLst/>
                <a:latin typeface="Consolas"/>
                <a:cs typeface="Consolas"/>
              </a:rPr>
              <a:t>pFile</a:t>
            </a:r>
            <a:r>
              <a:rPr lang="en-US" sz="1800" b="0" dirty="0" smtClean="0">
                <a:effectLst/>
                <a:latin typeface="Consolas"/>
                <a:cs typeface="Consolas"/>
              </a:rPr>
              <a:t>); //remember to close file when done</a:t>
            </a:r>
            <a:endParaRPr lang="en-US" sz="1800" b="0" dirty="0">
              <a:effectLst/>
              <a:latin typeface="Consolas"/>
              <a:cs typeface="Consolas"/>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3148441257"/>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Part (a) </a:t>
            </a:r>
            <a:r>
              <a:rPr lang="en-US" dirty="0" smtClean="0"/>
              <a:t>: </a:t>
            </a:r>
            <a:r>
              <a:rPr lang="en-US" dirty="0" err="1" smtClean="0"/>
              <a:t>Malloc</a:t>
            </a:r>
            <a:r>
              <a:rPr lang="en-US" dirty="0" smtClean="0"/>
              <a:t>/free</a:t>
            </a:r>
            <a:endParaRPr lang="en-US" dirty="0"/>
          </a:p>
        </p:txBody>
      </p:sp>
      <p:sp>
        <p:nvSpPr>
          <p:cNvPr id="4" name="Content Placeholder 3"/>
          <p:cNvSpPr>
            <a:spLocks noGrp="1"/>
          </p:cNvSpPr>
          <p:nvPr>
            <p:ph idx="1"/>
          </p:nvPr>
        </p:nvSpPr>
        <p:spPr/>
        <p:txBody>
          <a:bodyPr/>
          <a:lstStyle/>
          <a:p>
            <a:pPr marL="0" indent="0">
              <a:spcBef>
                <a:spcPts val="0"/>
              </a:spcBef>
            </a:pPr>
            <a:r>
              <a:rPr lang="en-US" dirty="0" smtClean="0"/>
              <a:t> Use </a:t>
            </a:r>
            <a:r>
              <a:rPr lang="en-US" dirty="0" err="1"/>
              <a:t>malloc</a:t>
            </a:r>
            <a:r>
              <a:rPr lang="en-US" dirty="0" smtClean="0"/>
              <a:t> to </a:t>
            </a:r>
            <a:r>
              <a:rPr lang="en-US" dirty="0"/>
              <a:t>allocate memory on the</a:t>
            </a:r>
            <a:r>
              <a:rPr lang="en-US" dirty="0" smtClean="0"/>
              <a:t> heap </a:t>
            </a:r>
            <a:endParaRPr lang="en-US" dirty="0"/>
          </a:p>
          <a:p>
            <a:pPr marL="0" indent="0">
              <a:spcBef>
                <a:spcPts val="0"/>
              </a:spcBef>
            </a:pPr>
            <a:endParaRPr lang="en-US" dirty="0" smtClean="0"/>
          </a:p>
          <a:p>
            <a:pPr marL="0" indent="0">
              <a:spcBef>
                <a:spcPts val="0"/>
              </a:spcBef>
            </a:pPr>
            <a:r>
              <a:rPr lang="en-US" dirty="0" smtClean="0"/>
              <a:t> Always </a:t>
            </a:r>
            <a:r>
              <a:rPr lang="en-US" dirty="0"/>
              <a:t>free what you </a:t>
            </a:r>
            <a:r>
              <a:rPr lang="en-US" dirty="0" err="1"/>
              <a:t>malloc</a:t>
            </a:r>
            <a:r>
              <a:rPr lang="en-US" dirty="0"/>
              <a:t>, otherwise may </a:t>
            </a:r>
            <a:endParaRPr lang="en-US" dirty="0" smtClean="0"/>
          </a:p>
          <a:p>
            <a:pPr marL="0" indent="0">
              <a:spcBef>
                <a:spcPts val="0"/>
              </a:spcBef>
              <a:buNone/>
            </a:pPr>
            <a:r>
              <a:rPr lang="en-US" dirty="0" smtClean="0"/>
              <a:t>   get </a:t>
            </a:r>
            <a:r>
              <a:rPr lang="en-US" dirty="0"/>
              <a:t>memory leak</a:t>
            </a:r>
          </a:p>
          <a:p>
            <a:pPr lvl="1"/>
            <a:r>
              <a:rPr lang="en-US" dirty="0" err="1"/>
              <a:t>s</a:t>
            </a:r>
            <a:r>
              <a:rPr lang="en-US" dirty="0" err="1" smtClean="0"/>
              <a:t>ome_pointer_you_malloced</a:t>
            </a:r>
            <a:r>
              <a:rPr lang="en-US" dirty="0" smtClean="0"/>
              <a:t> </a:t>
            </a:r>
            <a:r>
              <a:rPr lang="en-US" dirty="0"/>
              <a:t>= </a:t>
            </a:r>
            <a:r>
              <a:rPr lang="en-US" dirty="0" err="1"/>
              <a:t>malloc</a:t>
            </a:r>
            <a:r>
              <a:rPr lang="en-US" dirty="0"/>
              <a:t>(</a:t>
            </a:r>
            <a:r>
              <a:rPr lang="en-US" dirty="0" err="1"/>
              <a:t>sizeof</a:t>
            </a:r>
            <a:r>
              <a:rPr lang="en-US" dirty="0"/>
              <a:t>(</a:t>
            </a:r>
            <a:r>
              <a:rPr lang="en-US" dirty="0" err="1"/>
              <a:t>int</a:t>
            </a:r>
            <a:r>
              <a:rPr lang="en-US" dirty="0"/>
              <a:t>));</a:t>
            </a:r>
          </a:p>
          <a:p>
            <a:pPr lvl="1"/>
            <a:r>
              <a:rPr lang="en-US" dirty="0" err="1"/>
              <a:t>Free(some_pointer_you_malloced</a:t>
            </a:r>
            <a:r>
              <a:rPr lang="en-US" dirty="0"/>
              <a:t>)</a:t>
            </a:r>
            <a:r>
              <a:rPr lang="en-US" dirty="0" smtClean="0"/>
              <a:t>;</a:t>
            </a:r>
          </a:p>
          <a:p>
            <a:pPr lvl="1">
              <a:buNone/>
            </a:pPr>
            <a:endParaRPr lang="en-US" dirty="0" smtClean="0"/>
          </a:p>
          <a:p>
            <a:pPr marL="0" indent="0">
              <a:spcBef>
                <a:spcPts val="0"/>
              </a:spcBef>
            </a:pPr>
            <a:r>
              <a:rPr lang="en-US" dirty="0" smtClean="0"/>
              <a:t> Don’t </a:t>
            </a:r>
            <a:r>
              <a:rPr lang="en-US" dirty="0"/>
              <a:t>free memory you didn’t allocate</a:t>
            </a:r>
          </a:p>
          <a:p>
            <a:endParaRPr 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3606710896"/>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520041533"/>
              </p:ext>
            </p:extLst>
          </p:nvPr>
        </p:nvGraphicFramePr>
        <p:xfrm>
          <a:off x="5867400" y="2667000"/>
          <a:ext cx="2438400" cy="21082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527050">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9</a:t>
                      </a:r>
                      <a:endParaRPr lang="en-US" dirty="0"/>
                    </a:p>
                  </a:txBody>
                  <a:tcPr/>
                </a:tc>
                <a:tc>
                  <a:txBody>
                    <a:bodyPr/>
                    <a:lstStyle/>
                    <a:p>
                      <a:r>
                        <a:rPr lang="en-US" dirty="0" smtClean="0"/>
                        <a:t>13</a:t>
                      </a:r>
                      <a:endParaRPr lang="en-US" dirty="0"/>
                    </a:p>
                  </a:txBody>
                  <a:tcPr/>
                </a:tc>
                <a:extLst>
                  <a:ext uri="{0D108BD9-81ED-4DB2-BD59-A6C34878D82A}">
                    <a16:rowId xmlns:a16="http://schemas.microsoft.com/office/drawing/2014/main" val="10000"/>
                  </a:ext>
                </a:extLst>
              </a:tr>
              <a:tr h="527050">
                <a:tc>
                  <a:txBody>
                    <a:bodyPr/>
                    <a:lstStyle/>
                    <a:p>
                      <a:r>
                        <a:rPr lang="en-US" dirty="0" smtClean="0"/>
                        <a:t>2</a:t>
                      </a:r>
                      <a:endParaRPr lang="en-US" dirty="0"/>
                    </a:p>
                  </a:txBody>
                  <a:tcPr/>
                </a:tc>
                <a:tc>
                  <a:txBody>
                    <a:bodyPr/>
                    <a:lstStyle/>
                    <a:p>
                      <a:r>
                        <a:rPr lang="en-US" dirty="0" smtClean="0"/>
                        <a:t>6</a:t>
                      </a:r>
                      <a:endParaRPr lang="en-US" dirty="0"/>
                    </a:p>
                  </a:txBody>
                  <a:tcPr/>
                </a:tc>
                <a:tc>
                  <a:txBody>
                    <a:bodyPr/>
                    <a:lstStyle/>
                    <a:p>
                      <a:r>
                        <a:rPr lang="en-US" dirty="0" smtClean="0"/>
                        <a:t>10</a:t>
                      </a:r>
                      <a:endParaRPr lang="en-US" dirty="0"/>
                    </a:p>
                  </a:txBody>
                  <a:tcPr/>
                </a:tc>
                <a:tc>
                  <a:txBody>
                    <a:bodyPr/>
                    <a:lstStyle/>
                    <a:p>
                      <a:r>
                        <a:rPr lang="en-US" dirty="0" smtClean="0"/>
                        <a:t>14</a:t>
                      </a:r>
                      <a:endParaRPr lang="en-US" dirty="0"/>
                    </a:p>
                  </a:txBody>
                  <a:tcPr/>
                </a:tc>
                <a:extLst>
                  <a:ext uri="{0D108BD9-81ED-4DB2-BD59-A6C34878D82A}">
                    <a16:rowId xmlns:a16="http://schemas.microsoft.com/office/drawing/2014/main" val="10001"/>
                  </a:ext>
                </a:extLst>
              </a:tr>
              <a:tr h="527050">
                <a:tc>
                  <a:txBody>
                    <a:bodyPr/>
                    <a:lstStyle/>
                    <a:p>
                      <a:r>
                        <a:rPr lang="en-US" dirty="0" smtClean="0"/>
                        <a:t>3</a:t>
                      </a:r>
                      <a:endParaRPr lang="en-US" dirty="0"/>
                    </a:p>
                  </a:txBody>
                  <a:tcPr/>
                </a:tc>
                <a:tc>
                  <a:txBody>
                    <a:bodyPr/>
                    <a:lstStyle/>
                    <a:p>
                      <a:r>
                        <a:rPr lang="en-US" dirty="0" smtClean="0"/>
                        <a:t>7</a:t>
                      </a:r>
                      <a:endParaRPr lang="en-US" dirty="0"/>
                    </a:p>
                  </a:txBody>
                  <a:tcPr/>
                </a:tc>
                <a:tc>
                  <a:txBody>
                    <a:bodyPr/>
                    <a:lstStyle/>
                    <a:p>
                      <a:r>
                        <a:rPr lang="en-US" dirty="0" smtClean="0"/>
                        <a:t>11</a:t>
                      </a:r>
                      <a:endParaRPr lang="en-US" dirty="0"/>
                    </a:p>
                  </a:txBody>
                  <a:tcPr/>
                </a:tc>
                <a:tc>
                  <a:txBody>
                    <a:bodyPr/>
                    <a:lstStyle/>
                    <a:p>
                      <a:r>
                        <a:rPr lang="en-US" dirty="0" smtClean="0"/>
                        <a:t>15</a:t>
                      </a:r>
                      <a:endParaRPr lang="en-US" dirty="0"/>
                    </a:p>
                  </a:txBody>
                  <a:tcPr/>
                </a:tc>
                <a:extLst>
                  <a:ext uri="{0D108BD9-81ED-4DB2-BD59-A6C34878D82A}">
                    <a16:rowId xmlns:a16="http://schemas.microsoft.com/office/drawing/2014/main" val="10002"/>
                  </a:ext>
                </a:extLst>
              </a:tr>
              <a:tr h="527050">
                <a:tc>
                  <a:txBody>
                    <a:bodyPr/>
                    <a:lstStyle/>
                    <a:p>
                      <a:r>
                        <a:rPr lang="en-US" dirty="0" smtClean="0"/>
                        <a:t>4</a:t>
                      </a:r>
                      <a:endParaRPr lang="en-US" dirty="0"/>
                    </a:p>
                  </a:txBody>
                  <a:tcPr/>
                </a:tc>
                <a:tc>
                  <a:txBody>
                    <a:bodyPr/>
                    <a:lstStyle/>
                    <a:p>
                      <a:r>
                        <a:rPr lang="en-US" dirty="0" smtClean="0"/>
                        <a:t>8</a:t>
                      </a:r>
                      <a:endParaRPr lang="en-US" dirty="0"/>
                    </a:p>
                  </a:txBody>
                  <a:tcPr/>
                </a:tc>
                <a:tc>
                  <a:txBody>
                    <a:bodyPr/>
                    <a:lstStyle/>
                    <a:p>
                      <a:r>
                        <a:rPr lang="en-US" dirty="0" smtClean="0"/>
                        <a:t>12</a:t>
                      </a:r>
                      <a:endParaRPr lang="en-US" dirty="0"/>
                    </a:p>
                  </a:txBody>
                  <a:tcPr/>
                </a:tc>
                <a:tc>
                  <a:txBody>
                    <a:bodyPr/>
                    <a:lstStyle/>
                    <a:p>
                      <a:r>
                        <a:rPr lang="en-US" dirty="0" smtClean="0"/>
                        <a:t>16</a:t>
                      </a:r>
                      <a:endParaRPr lang="en-US" dirty="0"/>
                    </a:p>
                  </a:txBody>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94413727"/>
              </p:ext>
            </p:extLst>
          </p:nvPr>
        </p:nvGraphicFramePr>
        <p:xfrm>
          <a:off x="1447800" y="2768600"/>
          <a:ext cx="2438400" cy="21082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52705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extLst>
                  <a:ext uri="{0D108BD9-81ED-4DB2-BD59-A6C34878D82A}">
                    <a16:rowId xmlns:a16="http://schemas.microsoft.com/office/drawing/2014/main" val="10000"/>
                  </a:ext>
                </a:extLst>
              </a:tr>
              <a:tr h="527050">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extLst>
                  <a:ext uri="{0D108BD9-81ED-4DB2-BD59-A6C34878D82A}">
                    <a16:rowId xmlns:a16="http://schemas.microsoft.com/office/drawing/2014/main" val="10001"/>
                  </a:ext>
                </a:extLst>
              </a:tr>
              <a:tr h="527050">
                <a:tc>
                  <a:txBody>
                    <a:bodyPr/>
                    <a:lstStyle/>
                    <a:p>
                      <a:r>
                        <a:rPr lang="en-US" dirty="0" smtClean="0"/>
                        <a:t>9</a:t>
                      </a:r>
                      <a:endParaRPr lang="en-US" dirty="0"/>
                    </a:p>
                  </a:txBody>
                  <a:tcPr/>
                </a:tc>
                <a:tc>
                  <a:txBody>
                    <a:bodyPr/>
                    <a:lstStyle/>
                    <a:p>
                      <a:r>
                        <a:rPr lang="en-US" dirty="0" smtClean="0"/>
                        <a:t>10</a:t>
                      </a:r>
                      <a:endParaRPr lang="en-US" dirty="0"/>
                    </a:p>
                  </a:txBody>
                  <a:tcPr/>
                </a:tc>
                <a:tc>
                  <a:txBody>
                    <a:bodyPr/>
                    <a:lstStyle/>
                    <a:p>
                      <a:r>
                        <a:rPr lang="en-US" dirty="0" smtClean="0"/>
                        <a:t>11</a:t>
                      </a:r>
                      <a:endParaRPr lang="en-US" dirty="0"/>
                    </a:p>
                  </a:txBody>
                  <a:tcPr/>
                </a:tc>
                <a:tc>
                  <a:txBody>
                    <a:bodyPr/>
                    <a:lstStyle/>
                    <a:p>
                      <a:r>
                        <a:rPr lang="en-US" dirty="0" smtClean="0"/>
                        <a:t>12</a:t>
                      </a:r>
                      <a:endParaRPr lang="en-US" dirty="0"/>
                    </a:p>
                  </a:txBody>
                  <a:tcPr/>
                </a:tc>
                <a:extLst>
                  <a:ext uri="{0D108BD9-81ED-4DB2-BD59-A6C34878D82A}">
                    <a16:rowId xmlns:a16="http://schemas.microsoft.com/office/drawing/2014/main" val="10002"/>
                  </a:ext>
                </a:extLst>
              </a:tr>
              <a:tr h="527050">
                <a:tc>
                  <a:txBody>
                    <a:bodyPr/>
                    <a:lstStyle/>
                    <a:p>
                      <a:r>
                        <a:rPr lang="en-US" dirty="0" smtClean="0"/>
                        <a:t>13</a:t>
                      </a:r>
                      <a:endParaRPr lang="en-US" dirty="0"/>
                    </a:p>
                  </a:txBody>
                  <a:tcPr/>
                </a:tc>
                <a:tc>
                  <a:txBody>
                    <a:bodyPr/>
                    <a:lstStyle/>
                    <a:p>
                      <a:r>
                        <a:rPr lang="en-US" dirty="0" smtClean="0"/>
                        <a:t>14</a:t>
                      </a:r>
                      <a:endParaRPr lang="en-US" dirty="0"/>
                    </a:p>
                  </a:txBody>
                  <a:tcPr/>
                </a:tc>
                <a:tc>
                  <a:txBody>
                    <a:bodyPr/>
                    <a:lstStyle/>
                    <a:p>
                      <a:r>
                        <a:rPr lang="en-US" dirty="0" smtClean="0"/>
                        <a:t>15</a:t>
                      </a:r>
                      <a:endParaRPr lang="en-US" dirty="0"/>
                    </a:p>
                  </a:txBody>
                  <a:tcPr/>
                </a:tc>
                <a:tc>
                  <a:txBody>
                    <a:bodyPr/>
                    <a:lstStyle/>
                    <a:p>
                      <a:r>
                        <a:rPr lang="en-US" dirty="0" smtClean="0"/>
                        <a:t>16</a:t>
                      </a:r>
                      <a:endParaRPr lang="en-US" dirty="0"/>
                    </a:p>
                  </a:txBody>
                  <a:tcPr/>
                </a:tc>
                <a:extLst>
                  <a:ext uri="{0D108BD9-81ED-4DB2-BD59-A6C34878D82A}">
                    <a16:rowId xmlns:a16="http://schemas.microsoft.com/office/drawing/2014/main" val="10003"/>
                  </a:ext>
                </a:extLst>
              </a:tr>
            </a:tbl>
          </a:graphicData>
        </a:graphic>
      </p:graphicFrame>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Part (b) Efficient Matrix Transpose</a:t>
            </a:r>
            <a:endParaRPr lang="en-US" dirty="0"/>
          </a:p>
        </p:txBody>
      </p:sp>
      <p:sp>
        <p:nvSpPr>
          <p:cNvPr id="4" name="Content Placeholder 3"/>
          <p:cNvSpPr>
            <a:spLocks noGrp="1"/>
          </p:cNvSpPr>
          <p:nvPr>
            <p:ph idx="1"/>
          </p:nvPr>
        </p:nvSpPr>
        <p:spPr/>
        <p:txBody>
          <a:bodyPr/>
          <a:lstStyle/>
          <a:p>
            <a:r>
              <a:rPr lang="en-US" dirty="0">
                <a:latin typeface="Helvetica" pitchFamily="34" charset="0"/>
                <a:cs typeface="Helvetica" pitchFamily="34" charset="0"/>
              </a:rPr>
              <a:t>Matrix Transpose  (A  -&gt;  B)</a:t>
            </a:r>
          </a:p>
          <a:p>
            <a:pPr marL="0" indent="0">
              <a:buNone/>
            </a:pPr>
            <a:r>
              <a:rPr lang="en-US" dirty="0">
                <a:latin typeface="Helvetica" pitchFamily="34" charset="0"/>
                <a:cs typeface="Helvetica" pitchFamily="34" charset="0"/>
              </a:rPr>
              <a:t>	</a:t>
            </a:r>
            <a:r>
              <a:rPr lang="en-US" dirty="0" smtClean="0">
                <a:latin typeface="Helvetica" pitchFamily="34" charset="0"/>
                <a:cs typeface="Helvetica" pitchFamily="34" charset="0"/>
              </a:rPr>
              <a:t>Matrix </a:t>
            </a:r>
            <a:r>
              <a:rPr lang="en-US" dirty="0">
                <a:latin typeface="Helvetica" pitchFamily="34" charset="0"/>
                <a:cs typeface="Helvetica" pitchFamily="34" charset="0"/>
              </a:rPr>
              <a:t>A 				</a:t>
            </a:r>
            <a:r>
              <a:rPr lang="en-US" dirty="0" smtClean="0">
                <a:latin typeface="Helvetica" pitchFamily="34" charset="0"/>
                <a:cs typeface="Helvetica" pitchFamily="34" charset="0"/>
              </a:rPr>
              <a:t>Matrix </a:t>
            </a:r>
            <a:r>
              <a:rPr lang="en-US" dirty="0">
                <a:latin typeface="Helvetica" pitchFamily="34" charset="0"/>
                <a:cs typeface="Helvetica" pitchFamily="34" charset="0"/>
              </a:rPr>
              <a:t>B</a:t>
            </a:r>
          </a:p>
          <a:p>
            <a:endParaRPr lang="en-US" dirty="0">
              <a:latin typeface="Helvetica" pitchFamily="34" charset="0"/>
              <a:cs typeface="Helvetica" pitchFamily="34" charset="0"/>
            </a:endParaRPr>
          </a:p>
          <a:p>
            <a:endParaRPr lang="en-US" dirty="0">
              <a:latin typeface="Helvetica" pitchFamily="34" charset="0"/>
              <a:cs typeface="Helvetica" pitchFamily="34" charset="0"/>
            </a:endParaRPr>
          </a:p>
          <a:p>
            <a:endParaRPr lang="en-US" dirty="0">
              <a:latin typeface="Helvetica" pitchFamily="34" charset="0"/>
              <a:cs typeface="Helvetica" pitchFamily="34" charset="0"/>
            </a:endParaRPr>
          </a:p>
          <a:p>
            <a:endParaRPr lang="en-US" dirty="0">
              <a:latin typeface="Helvetica" pitchFamily="34" charset="0"/>
              <a:cs typeface="Helvetica" pitchFamily="34" charset="0"/>
            </a:endParaRPr>
          </a:p>
          <a:p>
            <a:endParaRPr lang="en-US" dirty="0">
              <a:latin typeface="Helvetica" pitchFamily="34" charset="0"/>
              <a:cs typeface="Helvetica" pitchFamily="34" charset="0"/>
            </a:endParaRPr>
          </a:p>
          <a:p>
            <a:endParaRPr lang="en-US" dirty="0">
              <a:latin typeface="Helvetica" pitchFamily="34" charset="0"/>
              <a:cs typeface="Helvetica" pitchFamily="34" charset="0"/>
            </a:endParaRPr>
          </a:p>
          <a:p>
            <a:r>
              <a:rPr lang="en-US" dirty="0" smtClean="0">
                <a:latin typeface="Helvetica" pitchFamily="34" charset="0"/>
                <a:cs typeface="Helvetica" pitchFamily="34" charset="0"/>
              </a:rPr>
              <a:t>How </a:t>
            </a:r>
            <a:r>
              <a:rPr lang="en-US" dirty="0">
                <a:latin typeface="Helvetica" pitchFamily="34" charset="0"/>
                <a:cs typeface="Helvetica" pitchFamily="34" charset="0"/>
              </a:rPr>
              <a:t>do we optimize this operation using the cache?</a:t>
            </a:r>
          </a:p>
          <a:p>
            <a:endParaRPr lang="en-US" dirty="0"/>
          </a:p>
        </p:txBody>
      </p:sp>
      <p:sp>
        <p:nvSpPr>
          <p:cNvPr id="10" name="Rounded Rectangle 9"/>
          <p:cNvSpPr/>
          <p:nvPr/>
        </p:nvSpPr>
        <p:spPr>
          <a:xfrm>
            <a:off x="5797620" y="2667000"/>
            <a:ext cx="4572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191000" y="3429000"/>
            <a:ext cx="15240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16200000">
            <a:off x="1666770" y="2499599"/>
            <a:ext cx="4572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3173920655"/>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(b) : Efficient Matrix Transpose</a:t>
            </a:r>
            <a:endParaRPr lang="en-US" dirty="0"/>
          </a:p>
        </p:txBody>
      </p:sp>
      <p:pic>
        <p:nvPicPr>
          <p:cNvPr id="4" name="Content Placeholder 3" descr="Screen Shot 2013-10-05 at 7.10.09 PM.png"/>
          <p:cNvPicPr>
            <a:picLocks noGrp="1" noChangeAspect="1"/>
          </p:cNvPicPr>
          <p:nvPr>
            <p:ph idx="1"/>
          </p:nvPr>
        </p:nvPicPr>
        <p:blipFill>
          <a:blip r:embed="rId2"/>
          <a:stretch>
            <a:fillRect/>
          </a:stretch>
        </p:blipFill>
        <p:spPr>
          <a:xfrm>
            <a:off x="1622524" y="1905065"/>
            <a:ext cx="5446159" cy="2005311"/>
          </a:xfrm>
        </p:spPr>
      </p:pic>
      <p:sp>
        <p:nvSpPr>
          <p:cNvPr id="5" name="Content Placeholder 2"/>
          <p:cNvSpPr txBox="1">
            <a:spLocks/>
          </p:cNvSpPr>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itchFamily="18" charset="2"/>
              <a:buChar char="¢"/>
              <a:tabLst/>
              <a:defRPr/>
            </a:pPr>
            <a:r>
              <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rPr>
              <a:t>Suppose</a:t>
            </a:r>
            <a:r>
              <a:rPr kumimoji="0" lang="en-US" sz="2400" b="1" i="0" u="none" strike="noStrike" kern="0" cap="none" spc="0" normalizeH="0" noProof="0" dirty="0" smtClean="0">
                <a:ln>
                  <a:noFill/>
                </a:ln>
                <a:solidFill>
                  <a:schemeClr val="tx1"/>
                </a:solidFill>
                <a:effectLst/>
                <a:uLnTx/>
                <a:uFillTx/>
                <a:latin typeface="Calibri" pitchFamily="34" charset="0"/>
                <a:ea typeface="+mn-ea"/>
                <a:cs typeface="+mn-cs"/>
              </a:rPr>
              <a:t> Block size is 8 bytes ?</a:t>
            </a:r>
            <a:endParaRPr lang="en-US" sz="2400" b="1" kern="0" dirty="0" smtClean="0">
              <a:latin typeface="Calibri" pitchFamily="34" charset="0"/>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itchFamily="18" charset="2"/>
              <a:buChar char="¢"/>
              <a:tabLst/>
              <a:defRPr/>
            </a:pPr>
            <a:endPar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itchFamily="18" charset="2"/>
              <a:buChar char="¢"/>
              <a:tabLst/>
              <a:defRPr/>
            </a:pPr>
            <a:endParaRPr lang="en-US" sz="2400" b="1" kern="0" dirty="0" smtClean="0">
              <a:latin typeface="Calibri" pitchFamily="34" charset="0"/>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itchFamily="18" charset="2"/>
              <a:buChar char="¢"/>
              <a:tabLst/>
              <a:defRPr/>
            </a:pPr>
            <a:endPar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itchFamily="18" charset="2"/>
              <a:buChar char="¢"/>
              <a:tabLst/>
              <a:defRPr/>
            </a:pPr>
            <a:endParaRPr lang="en-US" sz="2400" b="1" kern="0" dirty="0" smtClean="0">
              <a:latin typeface="Calibri" pitchFamily="34" charset="0"/>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itchFamily="18" charset="2"/>
              <a:buChar char="¢"/>
              <a:tabLst/>
              <a:defRPr/>
            </a:pPr>
            <a:endPar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endParaRPr>
          </a:p>
          <a:p>
            <a:pPr marL="342900" lvl="0" indent="-342900" defTabSz="914400" eaLnBrk="0" fontAlgn="base" hangingPunct="0">
              <a:spcBef>
                <a:spcPct val="20000"/>
              </a:spcBef>
              <a:spcAft>
                <a:spcPct val="0"/>
              </a:spcAft>
              <a:buClr>
                <a:srgbClr val="990000"/>
              </a:buClr>
              <a:buSzPct val="60000"/>
              <a:buFont typeface="Wingdings 2" pitchFamily="18" charset="2"/>
              <a:buChar char="¢"/>
            </a:pPr>
            <a:r>
              <a:rPr lang="en-US" sz="2400" b="1" kern="0" dirty="0" smtClean="0">
                <a:latin typeface="Calibri" pitchFamily="34" charset="0"/>
              </a:rPr>
              <a:t>Access A[0][0] cache miss		 Should we handle 3 &amp; 4  </a:t>
            </a:r>
          </a:p>
          <a:p>
            <a:pPr marL="342900" lvl="0" indent="-342900" defTabSz="914400" eaLnBrk="0" fontAlgn="base" hangingPunct="0">
              <a:spcBef>
                <a:spcPct val="20000"/>
              </a:spcBef>
              <a:spcAft>
                <a:spcPct val="0"/>
              </a:spcAft>
              <a:buClr>
                <a:srgbClr val="990000"/>
              </a:buClr>
              <a:buSzPct val="60000"/>
              <a:buFont typeface="Wingdings 2" pitchFamily="18" charset="2"/>
              <a:buChar char="¢"/>
            </a:pPr>
            <a:r>
              <a:rPr lang="en-US" sz="2400" b="1" kern="0" dirty="0" smtClean="0">
                <a:latin typeface="Calibri" pitchFamily="34" charset="0"/>
              </a:rPr>
              <a:t>Access B[0][0] cache miss		 next or 5 &amp; 6 ?</a:t>
            </a:r>
          </a:p>
          <a:p>
            <a:pPr marL="342900" lvl="0" indent="-342900" defTabSz="914400" eaLnBrk="0" fontAlgn="base" hangingPunct="0">
              <a:spcBef>
                <a:spcPct val="20000"/>
              </a:spcBef>
              <a:spcAft>
                <a:spcPct val="0"/>
              </a:spcAft>
              <a:buClr>
                <a:srgbClr val="990000"/>
              </a:buClr>
              <a:buSzPct val="60000"/>
              <a:buFont typeface="Wingdings 2" pitchFamily="18" charset="2"/>
              <a:buChar char="¢"/>
            </a:pPr>
            <a:r>
              <a:rPr lang="en-US" sz="2400" b="1" kern="0" dirty="0" smtClean="0">
                <a:latin typeface="Calibri" pitchFamily="34" charset="0"/>
              </a:rPr>
              <a:t>Access A[0][1] cache hit</a:t>
            </a:r>
          </a:p>
          <a:p>
            <a:pPr marL="342900" lvl="0" indent="-342900" defTabSz="914400" eaLnBrk="0" fontAlgn="base" hangingPunct="0">
              <a:spcBef>
                <a:spcPct val="20000"/>
              </a:spcBef>
              <a:spcAft>
                <a:spcPct val="0"/>
              </a:spcAft>
              <a:buClr>
                <a:srgbClr val="990000"/>
              </a:buClr>
              <a:buSzPct val="60000"/>
              <a:buFont typeface="Wingdings 2" pitchFamily="18" charset="2"/>
              <a:buChar char="¢"/>
            </a:pPr>
            <a:r>
              <a:rPr lang="en-US" sz="2400" b="1" kern="0" dirty="0" smtClean="0">
                <a:latin typeface="Calibri" pitchFamily="34" charset="0"/>
              </a:rPr>
              <a:t>Access B[1][0] cache miss</a:t>
            </a:r>
            <a:endPar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(b) : Blocking</a:t>
            </a:r>
            <a:r>
              <a:rPr lang="en-US" dirty="0" smtClean="0"/>
              <a:t>	</a:t>
            </a:r>
          </a:p>
        </p:txBody>
      </p:sp>
      <p:sp>
        <p:nvSpPr>
          <p:cNvPr id="3" name="Content Placeholder 2"/>
          <p:cNvSpPr>
            <a:spLocks noGrp="1"/>
          </p:cNvSpPr>
          <p:nvPr>
            <p:ph idx="1"/>
          </p:nvPr>
        </p:nvSpPr>
        <p:spPr/>
        <p:txBody>
          <a:bodyPr/>
          <a:lstStyle/>
          <a:p>
            <a:r>
              <a:rPr lang="en-US" sz="2700" dirty="0"/>
              <a:t>B</a:t>
            </a:r>
            <a:r>
              <a:rPr lang="en-US" sz="2700" dirty="0" smtClean="0"/>
              <a:t>locking: divide matrix into sub-matrices. </a:t>
            </a:r>
          </a:p>
          <a:p>
            <a:endParaRPr lang="en-US" sz="2700" dirty="0" smtClean="0"/>
          </a:p>
          <a:p>
            <a:r>
              <a:rPr lang="en-US" sz="2700" dirty="0" smtClean="0"/>
              <a:t> Size of sub-matrix depends on cache block size, cache size, input matrix size.	</a:t>
            </a:r>
          </a:p>
          <a:p>
            <a:endParaRPr lang="en-US" sz="2700" dirty="0" smtClean="0"/>
          </a:p>
          <a:p>
            <a:r>
              <a:rPr lang="en-US" sz="2700" dirty="0" smtClean="0"/>
              <a:t> Try	 diﬀerent sub-matrix sizes.</a:t>
            </a:r>
            <a:r>
              <a:rPr lang="en-US" sz="3200" dirty="0" smtClean="0"/>
              <a:t>	</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439" y="445070"/>
            <a:ext cx="7591425" cy="762000"/>
          </a:xfrm>
        </p:spPr>
        <p:txBody>
          <a:bodyPr/>
          <a:lstStyle/>
          <a:p>
            <a:r>
              <a:rPr lang="en-US" dirty="0" smtClean="0"/>
              <a:t>Example: Matrix Multiplication</a:t>
            </a:r>
            <a:endParaRPr lang="en-US" dirty="0"/>
          </a:p>
        </p:txBody>
      </p:sp>
      <p:sp>
        <p:nvSpPr>
          <p:cNvPr id="3" name="Rectangle 2"/>
          <p:cNvSpPr/>
          <p:nvPr/>
        </p:nvSpPr>
        <p:spPr bwMode="auto">
          <a:xfrm>
            <a:off x="2284665"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a</a:t>
            </a:r>
          </a:p>
        </p:txBody>
      </p:sp>
      <p:sp>
        <p:nvSpPr>
          <p:cNvPr id="4" name="Rectangle 3"/>
          <p:cNvSpPr/>
          <p:nvPr/>
        </p:nvSpPr>
        <p:spPr bwMode="auto">
          <a:xfrm>
            <a:off x="3884865"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b</a:t>
            </a:r>
          </a:p>
        </p:txBody>
      </p:sp>
      <p:cxnSp>
        <p:nvCxnSpPr>
          <p:cNvPr id="5" name="Straight Connector 4"/>
          <p:cNvCxnSpPr/>
          <p:nvPr/>
        </p:nvCxnSpPr>
        <p:spPr bwMode="auto">
          <a:xfrm>
            <a:off x="2284665" y="5122863"/>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6" name="Straight Connector 5"/>
          <p:cNvCxnSpPr/>
          <p:nvPr/>
        </p:nvCxnSpPr>
        <p:spPr bwMode="auto">
          <a:xfrm rot="5400000">
            <a:off x="3998371" y="48379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7" name="TextBox 6"/>
          <p:cNvSpPr txBox="1"/>
          <p:nvPr/>
        </p:nvSpPr>
        <p:spPr>
          <a:xfrm>
            <a:off x="2087560" y="4937773"/>
            <a:ext cx="240772" cy="369332"/>
          </a:xfrm>
          <a:prstGeom prst="rect">
            <a:avLst/>
          </a:prstGeom>
          <a:noFill/>
        </p:spPr>
        <p:txBody>
          <a:bodyPr wrap="none" rtlCol="0">
            <a:spAutoFit/>
          </a:bodyPr>
          <a:lstStyle/>
          <a:p>
            <a:r>
              <a:rPr lang="en-US" sz="1800" dirty="0" err="1" smtClean="0">
                <a:latin typeface="Calibri" pitchFamily="34" charset="0"/>
              </a:rPr>
              <a:t>i</a:t>
            </a:r>
            <a:endParaRPr lang="en-US" sz="1800" dirty="0" smtClean="0">
              <a:latin typeface="Calibri" pitchFamily="34" charset="0"/>
            </a:endParaRPr>
          </a:p>
        </p:txBody>
      </p:sp>
      <p:sp>
        <p:nvSpPr>
          <p:cNvPr id="8" name="TextBox 7"/>
          <p:cNvSpPr txBox="1"/>
          <p:nvPr/>
        </p:nvSpPr>
        <p:spPr>
          <a:xfrm>
            <a:off x="4470399" y="3936999"/>
            <a:ext cx="243978" cy="369332"/>
          </a:xfrm>
          <a:prstGeom prst="rect">
            <a:avLst/>
          </a:prstGeom>
          <a:noFill/>
        </p:spPr>
        <p:txBody>
          <a:bodyPr wrap="none" rtlCol="0">
            <a:spAutoFit/>
          </a:bodyPr>
          <a:lstStyle/>
          <a:p>
            <a:r>
              <a:rPr lang="en-US" sz="1800" dirty="0" smtClean="0">
                <a:latin typeface="Calibri" pitchFamily="34" charset="0"/>
              </a:rPr>
              <a:t>j</a:t>
            </a:r>
          </a:p>
        </p:txBody>
      </p:sp>
      <p:sp>
        <p:nvSpPr>
          <p:cNvPr id="9" name="TextBox 8"/>
          <p:cNvSpPr txBox="1"/>
          <p:nvPr/>
        </p:nvSpPr>
        <p:spPr>
          <a:xfrm>
            <a:off x="3469997" y="46814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0" name="Rectangle 9"/>
          <p:cNvSpPr/>
          <p:nvPr/>
        </p:nvSpPr>
        <p:spPr bwMode="auto">
          <a:xfrm>
            <a:off x="499532"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c</a:t>
            </a:r>
          </a:p>
        </p:txBody>
      </p:sp>
      <p:sp>
        <p:nvSpPr>
          <p:cNvPr id="11" name="TextBox 10"/>
          <p:cNvSpPr txBox="1"/>
          <p:nvPr/>
        </p:nvSpPr>
        <p:spPr>
          <a:xfrm>
            <a:off x="1765782" y="45720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2" name="Rectangle 11"/>
          <p:cNvSpPr/>
          <p:nvPr/>
        </p:nvSpPr>
        <p:spPr bwMode="auto">
          <a:xfrm>
            <a:off x="1185332" y="5105400"/>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5" name="Rectangle 7"/>
          <p:cNvSpPr>
            <a:spLocks noChangeArrowheads="1"/>
          </p:cNvSpPr>
          <p:nvPr/>
        </p:nvSpPr>
        <p:spPr bwMode="auto">
          <a:xfrm>
            <a:off x="499532" y="1413396"/>
            <a:ext cx="6169819" cy="2244204"/>
          </a:xfrm>
          <a:prstGeom prst="rect">
            <a:avLst/>
          </a:prstGeom>
          <a:solidFill>
            <a:srgbClr val="F6F5BD"/>
          </a:solidFill>
          <a:ln w="12700" cmpd="thickThin">
            <a:solidFill>
              <a:schemeClr val="tx1"/>
            </a:solidFill>
            <a:miter lim="800000"/>
            <a:headEnd/>
            <a:tailEnd/>
          </a:ln>
          <a:effectLst/>
        </p:spPr>
        <p:txBody>
          <a:bodyPr wrap="none" lIns="90487" tIns="44450" rIns="90487" bIns="44450">
            <a:spAutoFit/>
          </a:bodyPr>
          <a:lstStyle/>
          <a:p>
            <a:pPr algn="l">
              <a:lnSpc>
                <a:spcPct val="100000"/>
              </a:lnSpc>
            </a:pPr>
            <a:r>
              <a:rPr lang="en-US" sz="1400" dirty="0" smtClean="0">
                <a:latin typeface="Courier New" pitchFamily="49" charset="0"/>
              </a:rPr>
              <a:t>c = (double *) </a:t>
            </a:r>
            <a:r>
              <a:rPr lang="en-US" sz="1400" dirty="0" err="1" smtClean="0">
                <a:latin typeface="Courier New" pitchFamily="49" charset="0"/>
              </a:rPr>
              <a:t>calloc</a:t>
            </a:r>
            <a:r>
              <a:rPr lang="en-US" sz="1400" dirty="0" smtClean="0">
                <a:latin typeface="Courier New" pitchFamily="49" charset="0"/>
              </a:rPr>
              <a:t>(</a:t>
            </a:r>
            <a:r>
              <a:rPr lang="en-US" sz="1400" dirty="0" err="1" smtClean="0">
                <a:latin typeface="Courier New" pitchFamily="49" charset="0"/>
              </a:rPr>
              <a:t>sizeof</a:t>
            </a:r>
            <a:r>
              <a:rPr lang="en-US" sz="1400" dirty="0" smtClean="0">
                <a:latin typeface="Courier New" pitchFamily="49" charset="0"/>
              </a:rPr>
              <a:t>(double), n*n);</a:t>
            </a:r>
          </a:p>
          <a:p>
            <a:pPr algn="l">
              <a:lnSpc>
                <a:spcPct val="100000"/>
              </a:lnSpc>
            </a:pPr>
            <a:endParaRPr lang="en-US" sz="1400" dirty="0" smtClean="0">
              <a:latin typeface="Courier New" pitchFamily="49" charset="0"/>
            </a:endParaRPr>
          </a:p>
          <a:p>
            <a:pPr algn="l">
              <a:lnSpc>
                <a:spcPct val="100000"/>
              </a:lnSpc>
            </a:pPr>
            <a:r>
              <a:rPr lang="en-US" sz="1400" dirty="0" smtClean="0">
                <a:solidFill>
                  <a:srgbClr val="990000"/>
                </a:solidFill>
                <a:latin typeface="Courier New" pitchFamily="49" charset="0"/>
              </a:rPr>
              <a:t>/* Multiply n x </a:t>
            </a:r>
            <a:r>
              <a:rPr lang="en-US" sz="1400" dirty="0">
                <a:solidFill>
                  <a:srgbClr val="990000"/>
                </a:solidFill>
                <a:latin typeface="Courier New" pitchFamily="49" charset="0"/>
              </a:rPr>
              <a:t>n </a:t>
            </a:r>
            <a:r>
              <a:rPr lang="en-US" sz="1400" dirty="0" smtClean="0">
                <a:solidFill>
                  <a:srgbClr val="990000"/>
                </a:solidFill>
                <a:latin typeface="Courier New" pitchFamily="49" charset="0"/>
              </a:rPr>
              <a:t>matrices a and b  </a:t>
            </a:r>
            <a:r>
              <a:rPr lang="en-US" sz="1400" dirty="0">
                <a:solidFill>
                  <a:srgbClr val="990000"/>
                </a:solidFill>
                <a:latin typeface="Courier New" pitchFamily="49" charset="0"/>
              </a:rPr>
              <a:t>*/</a:t>
            </a:r>
          </a:p>
          <a:p>
            <a:pPr algn="l">
              <a:lnSpc>
                <a:spcPct val="100000"/>
              </a:lnSpc>
            </a:pPr>
            <a:r>
              <a:rPr lang="en-US" sz="1400" dirty="0" smtClean="0">
                <a:latin typeface="Courier New" pitchFamily="49" charset="0"/>
              </a:rPr>
              <a:t>void </a:t>
            </a:r>
            <a:r>
              <a:rPr lang="en-US" sz="1400" dirty="0" err="1" smtClean="0">
                <a:latin typeface="Courier New" pitchFamily="49" charset="0"/>
              </a:rPr>
              <a:t>mmm</a:t>
            </a:r>
            <a:r>
              <a:rPr lang="en-US" sz="1400" dirty="0" smtClean="0">
                <a:latin typeface="Courier New" pitchFamily="49" charset="0"/>
              </a:rPr>
              <a:t>(double </a:t>
            </a:r>
            <a:r>
              <a:rPr lang="en-US" sz="1400" dirty="0">
                <a:latin typeface="Courier New" pitchFamily="49" charset="0"/>
              </a:rPr>
              <a:t>*a, double *b, </a:t>
            </a:r>
            <a:r>
              <a:rPr lang="en-US" sz="1400" dirty="0" smtClean="0">
                <a:latin typeface="Courier New" pitchFamily="49" charset="0"/>
              </a:rPr>
              <a:t>double *c, </a:t>
            </a:r>
            <a:r>
              <a:rPr lang="en-US" sz="1400" dirty="0" err="1" smtClean="0">
                <a:latin typeface="Courier New" pitchFamily="49" charset="0"/>
              </a:rPr>
              <a:t>int</a:t>
            </a:r>
            <a:r>
              <a:rPr lang="en-US" sz="1400" dirty="0" smtClean="0">
                <a:latin typeface="Courier New" pitchFamily="49" charset="0"/>
              </a:rPr>
              <a:t> n</a:t>
            </a:r>
            <a:r>
              <a:rPr lang="en-US" sz="1400" dirty="0">
                <a:latin typeface="Courier New" pitchFamily="49" charset="0"/>
              </a:rPr>
              <a:t>) {</a:t>
            </a:r>
          </a:p>
          <a:p>
            <a:pPr algn="l">
              <a:lnSpc>
                <a:spcPct val="100000"/>
              </a:lnSpc>
            </a:pPr>
            <a:r>
              <a:rPr lang="en-US" sz="1400" dirty="0" smtClean="0">
                <a:latin typeface="Courier New" pitchFamily="49" charset="0"/>
              </a:rPr>
              <a:t>    </a:t>
            </a:r>
            <a:r>
              <a:rPr lang="en-US" sz="1400" dirty="0" err="1" smtClean="0">
                <a:latin typeface="Courier New" pitchFamily="49" charset="0"/>
              </a:rPr>
              <a:t>int</a:t>
            </a:r>
            <a:r>
              <a:rPr lang="en-US" sz="1400" dirty="0" smtClean="0">
                <a:latin typeface="Courier New" pitchFamily="49" charset="0"/>
              </a:rPr>
              <a:t> </a:t>
            </a:r>
            <a:r>
              <a:rPr lang="en-US" sz="1400" dirty="0" err="1" smtClean="0">
                <a:latin typeface="Courier New" pitchFamily="49" charset="0"/>
              </a:rPr>
              <a:t>i</a:t>
            </a:r>
            <a:r>
              <a:rPr lang="en-US" sz="1400" dirty="0">
                <a:latin typeface="Courier New" pitchFamily="49" charset="0"/>
              </a:rPr>
              <a:t>, </a:t>
            </a:r>
            <a:r>
              <a:rPr lang="en-US" sz="1400" dirty="0" smtClean="0">
                <a:latin typeface="Courier New" pitchFamily="49" charset="0"/>
              </a:rPr>
              <a:t>j, k;</a:t>
            </a:r>
            <a:endParaRPr lang="en-US" sz="1400" dirty="0">
              <a:latin typeface="Courier New" pitchFamily="49" charset="0"/>
            </a:endParaRPr>
          </a:p>
          <a:p>
            <a:pPr algn="l">
              <a:lnSpc>
                <a:spcPct val="100000"/>
              </a:lnSpc>
            </a:pPr>
            <a:r>
              <a:rPr lang="en-US" sz="1400" dirty="0">
                <a:latin typeface="Courier New" pitchFamily="49" charset="0"/>
              </a:rPr>
              <a:t>    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smtClean="0">
                <a:latin typeface="Courier New" pitchFamily="49" charset="0"/>
              </a:rPr>
              <a:t>++)</a:t>
            </a:r>
            <a:endParaRPr lang="en-US" sz="1400" dirty="0">
              <a:latin typeface="Courier New" pitchFamily="49" charset="0"/>
            </a:endParaRPr>
          </a:p>
          <a:p>
            <a:pPr algn="l">
              <a:lnSpc>
                <a:spcPct val="100000"/>
              </a:lnSpc>
            </a:pPr>
            <a:r>
              <a:rPr lang="en-US" sz="1400" dirty="0">
                <a:latin typeface="Courier New" pitchFamily="49" charset="0"/>
              </a:rPr>
              <a:t>	for (j = 0; j &lt; n; j</a:t>
            </a:r>
            <a:r>
              <a:rPr lang="en-US" sz="1400" dirty="0" smtClean="0">
                <a:latin typeface="Courier New" pitchFamily="49" charset="0"/>
              </a:rPr>
              <a:t>++)</a:t>
            </a:r>
          </a:p>
          <a:p>
            <a:pPr algn="l">
              <a:lnSpc>
                <a:spcPct val="100000"/>
              </a:lnSpc>
            </a:pPr>
            <a:r>
              <a:rPr lang="en-US" sz="1400" dirty="0" smtClean="0">
                <a:latin typeface="Courier New" pitchFamily="49" charset="0"/>
              </a:rPr>
              <a:t>             for (k = 0; k &lt; n; k++)</a:t>
            </a:r>
            <a:endParaRPr lang="en-US" sz="1400" dirty="0">
              <a:latin typeface="Courier New" pitchFamily="49" charset="0"/>
            </a:endParaRPr>
          </a:p>
          <a:p>
            <a:pPr algn="l">
              <a:lnSpc>
                <a:spcPct val="100000"/>
              </a:lnSpc>
            </a:pPr>
            <a:r>
              <a:rPr lang="en-US" sz="1400" dirty="0">
                <a:latin typeface="Courier New" pitchFamily="49" charset="0"/>
              </a:rPr>
              <a:t>	    </a:t>
            </a:r>
            <a:r>
              <a:rPr lang="en-US" sz="1400" dirty="0" smtClean="0">
                <a:latin typeface="Courier New" pitchFamily="49" charset="0"/>
              </a:rPr>
              <a:t>     c[</a:t>
            </a:r>
            <a:r>
              <a:rPr lang="en-US" sz="1400" dirty="0" err="1" smtClean="0">
                <a:latin typeface="Courier New" pitchFamily="49" charset="0"/>
              </a:rPr>
              <a:t>i</a:t>
            </a:r>
            <a:r>
              <a:rPr lang="en-US" sz="1400" dirty="0" smtClean="0">
                <a:latin typeface="Courier New" pitchFamily="49" charset="0"/>
              </a:rPr>
              <a:t>*n + j] </a:t>
            </a:r>
            <a:r>
              <a:rPr lang="en-US" sz="1400" dirty="0">
                <a:latin typeface="Courier New" pitchFamily="49" charset="0"/>
              </a:rPr>
              <a:t>+= a[</a:t>
            </a:r>
            <a:r>
              <a:rPr lang="en-US" sz="1400" dirty="0" err="1">
                <a:latin typeface="Courier New" pitchFamily="49" charset="0"/>
              </a:rPr>
              <a:t>i</a:t>
            </a:r>
            <a:r>
              <a:rPr lang="en-US" sz="1400" dirty="0">
                <a:latin typeface="Courier New" pitchFamily="49" charset="0"/>
              </a:rPr>
              <a:t>*n + </a:t>
            </a:r>
            <a:r>
              <a:rPr lang="en-US" sz="1400" dirty="0" smtClean="0">
                <a:latin typeface="Courier New" pitchFamily="49" charset="0"/>
              </a:rPr>
              <a:t>k] * b[k*n + j];</a:t>
            </a:r>
            <a:endParaRPr lang="en-US" sz="1400" dirty="0">
              <a:latin typeface="Courier New" pitchFamily="49" charset="0"/>
            </a:endParaRPr>
          </a:p>
          <a:p>
            <a:pPr algn="l">
              <a:lnSpc>
                <a:spcPct val="100000"/>
              </a:lnSpc>
            </a:pPr>
            <a:r>
              <a:rPr lang="en-US" sz="1400" dirty="0">
                <a:latin typeface="Courier New" pitchFamily="49" charset="0"/>
              </a:rPr>
              <a:t>}</a:t>
            </a:r>
          </a:p>
        </p:txBody>
      </p:sp>
      <p:sp>
        <p:nvSpPr>
          <p:cNvPr id="16" name="Content Placeholder 2"/>
          <p:cNvSpPr txBox="1">
            <a:spLocks/>
          </p:cNvSpPr>
          <p:nvPr/>
        </p:nvSpPr>
        <p:spPr>
          <a:xfrm>
            <a:off x="396875" y="5562599"/>
            <a:ext cx="7896225" cy="77152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endParaRPr kumimoji="0" lang="en-US" sz="2000" b="0" i="0" u="none" strike="noStrike" kern="0" cap="none" spc="0" normalizeH="0" baseline="0" noProof="0" dirty="0" smtClean="0">
              <a:ln>
                <a:noFill/>
              </a:ln>
              <a:solidFill>
                <a:schemeClr val="tx1"/>
              </a:solidFill>
              <a:effectLst/>
              <a:uLnTx/>
              <a:uFillTx/>
              <a:latin typeface="Calibri" pitchFamily="34" charset="0"/>
            </a:endParaRPr>
          </a:p>
        </p:txBody>
      </p:sp>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18585335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3057525"/>
          </a:xfrm>
        </p:spPr>
        <p:txBody>
          <a:bodyPr>
            <a:normAutofit fontScale="92500" lnSpcReduction="10000"/>
          </a:bodyPr>
          <a:lstStyle/>
          <a:p>
            <a:r>
              <a:rPr lang="en-US" dirty="0" smtClean="0"/>
              <a:t>Assume: </a:t>
            </a:r>
          </a:p>
          <a:p>
            <a:pPr lvl="1"/>
            <a:r>
              <a:rPr lang="en-US" dirty="0" smtClean="0"/>
              <a:t>Matrix elements are doubles</a:t>
            </a:r>
          </a:p>
          <a:p>
            <a:pPr lvl="1"/>
            <a:r>
              <a:rPr lang="en-US" dirty="0" smtClean="0"/>
              <a:t>Cache block = 8 doubles</a:t>
            </a:r>
          </a:p>
          <a:p>
            <a:pPr lvl="1"/>
            <a:r>
              <a:rPr lang="en-US" dirty="0" smtClean="0"/>
              <a:t>Cache size C &lt;&lt; n (much smaller than n)</a:t>
            </a:r>
          </a:p>
          <a:p>
            <a:endParaRPr lang="en-US" dirty="0" smtClean="0"/>
          </a:p>
          <a:p>
            <a:r>
              <a:rPr lang="en-US" dirty="0" smtClean="0"/>
              <a:t>First iteration:</a:t>
            </a:r>
          </a:p>
          <a:p>
            <a:pPr lvl="1"/>
            <a:r>
              <a:rPr lang="en-US" dirty="0" smtClean="0"/>
              <a:t>n/8 + n = 9n/8 misses</a:t>
            </a:r>
          </a:p>
          <a:p>
            <a:pPr lvl="1"/>
            <a:endParaRPr lang="en-US" dirty="0" smtClean="0"/>
          </a:p>
          <a:p>
            <a:pPr lvl="1"/>
            <a:endParaRPr lang="en-US" dirty="0" smtClean="0"/>
          </a:p>
          <a:p>
            <a:pPr lvl="1"/>
            <a:r>
              <a:rPr lang="en-US" dirty="0" smtClean="0"/>
              <a:t>Afterwards </a:t>
            </a:r>
            <a:r>
              <a:rPr lang="en-US" dirty="0" smtClean="0">
                <a:solidFill>
                  <a:srgbClr val="C00000"/>
                </a:solidFill>
              </a:rPr>
              <a:t>in cache:</a:t>
            </a:r>
            <a:r>
              <a:rPr lang="en-US" dirty="0" smtClean="0"/>
              <a:t/>
            </a:r>
            <a:br>
              <a:rPr lang="en-US" dirty="0" smtClean="0"/>
            </a:br>
            <a:r>
              <a:rPr lang="en-US" dirty="0" smtClean="0"/>
              <a:t>(schematic)</a:t>
            </a:r>
            <a:endParaRPr lang="en-US" dirty="0"/>
          </a:p>
        </p:txBody>
      </p:sp>
      <p:sp>
        <p:nvSpPr>
          <p:cNvPr id="4" name="Rectangle 3"/>
          <p:cNvSpPr/>
          <p:nvPr/>
        </p:nvSpPr>
        <p:spPr bwMode="auto">
          <a:xfrm>
            <a:off x="5710367"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 name="Rectangle 4"/>
          <p:cNvSpPr/>
          <p:nvPr/>
        </p:nvSpPr>
        <p:spPr bwMode="auto">
          <a:xfrm>
            <a:off x="7310567"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cxnSp>
        <p:nvCxnSpPr>
          <p:cNvPr id="6" name="Straight Connector 5"/>
          <p:cNvCxnSpPr/>
          <p:nvPr/>
        </p:nvCxnSpPr>
        <p:spPr bwMode="auto">
          <a:xfrm>
            <a:off x="5710367" y="3657601"/>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7" name="Straight Connector 6"/>
          <p:cNvCxnSpPr/>
          <p:nvPr/>
        </p:nvCxnSpPr>
        <p:spPr bwMode="auto">
          <a:xfrm rot="5400000">
            <a:off x="6741196" y="42283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10" name="TextBox 9"/>
          <p:cNvSpPr txBox="1"/>
          <p:nvPr/>
        </p:nvSpPr>
        <p:spPr>
          <a:xfrm>
            <a:off x="6895699" y="40718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1" name="Rectangle 10"/>
          <p:cNvSpPr/>
          <p:nvPr/>
        </p:nvSpPr>
        <p:spPr bwMode="auto">
          <a:xfrm>
            <a:off x="3925234"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12" name="TextBox 11"/>
          <p:cNvSpPr txBox="1"/>
          <p:nvPr/>
        </p:nvSpPr>
        <p:spPr>
          <a:xfrm>
            <a:off x="5191484" y="3962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3" name="Rectangle 12"/>
          <p:cNvSpPr/>
          <p:nvPr/>
        </p:nvSpPr>
        <p:spPr bwMode="auto">
          <a:xfrm>
            <a:off x="3925234" y="3657601"/>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4" name="AutoShape 16"/>
          <p:cNvSpPr>
            <a:spLocks/>
          </p:cNvSpPr>
          <p:nvPr/>
        </p:nvSpPr>
        <p:spPr bwMode="auto">
          <a:xfrm rot="5400000" flipV="1">
            <a:off x="7755466" y="2819400"/>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15" name="TextBox 14"/>
          <p:cNvSpPr txBox="1"/>
          <p:nvPr/>
        </p:nvSpPr>
        <p:spPr>
          <a:xfrm>
            <a:off x="7721601" y="2907268"/>
            <a:ext cx="308098" cy="369332"/>
          </a:xfrm>
          <a:prstGeom prst="rect">
            <a:avLst/>
          </a:prstGeom>
          <a:noFill/>
        </p:spPr>
        <p:txBody>
          <a:bodyPr wrap="none" rtlCol="0">
            <a:spAutoFit/>
          </a:bodyPr>
          <a:lstStyle/>
          <a:p>
            <a:r>
              <a:rPr lang="en-US" sz="1800" dirty="0" smtClean="0">
                <a:latin typeface="Calibri" pitchFamily="34" charset="0"/>
              </a:rPr>
              <a:t>n</a:t>
            </a:r>
          </a:p>
        </p:txBody>
      </p:sp>
      <p:sp>
        <p:nvSpPr>
          <p:cNvPr id="16" name="Rectangle 15"/>
          <p:cNvSpPr/>
          <p:nvPr/>
        </p:nvSpPr>
        <p:spPr bwMode="auto">
          <a:xfrm>
            <a:off x="5715000"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17" name="Rectangle 16"/>
          <p:cNvSpPr/>
          <p:nvPr/>
        </p:nvSpPr>
        <p:spPr bwMode="auto">
          <a:xfrm>
            <a:off x="7315200"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cxnSp>
        <p:nvCxnSpPr>
          <p:cNvPr id="18" name="Straight Connector 17"/>
          <p:cNvCxnSpPr/>
          <p:nvPr/>
        </p:nvCxnSpPr>
        <p:spPr bwMode="auto">
          <a:xfrm>
            <a:off x="5715000" y="5257801"/>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p:cNvCxnSpPr/>
          <p:nvPr/>
        </p:nvCxnSpPr>
        <p:spPr bwMode="auto">
          <a:xfrm rot="5400000">
            <a:off x="6745829" y="58285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20" name="TextBox 19"/>
          <p:cNvSpPr txBox="1"/>
          <p:nvPr/>
        </p:nvSpPr>
        <p:spPr>
          <a:xfrm>
            <a:off x="6900332" y="56720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1" name="Rectangle 20"/>
          <p:cNvSpPr/>
          <p:nvPr/>
        </p:nvSpPr>
        <p:spPr bwMode="auto">
          <a:xfrm>
            <a:off x="3929867"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2" name="TextBox 21"/>
          <p:cNvSpPr txBox="1"/>
          <p:nvPr/>
        </p:nvSpPr>
        <p:spPr>
          <a:xfrm>
            <a:off x="5196117" y="55626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3" name="Rectangle 22"/>
          <p:cNvSpPr/>
          <p:nvPr/>
        </p:nvSpPr>
        <p:spPr bwMode="auto">
          <a:xfrm>
            <a:off x="3929867" y="5257801"/>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24" name="Straight Connector 23"/>
          <p:cNvCxnSpPr/>
          <p:nvPr/>
        </p:nvCxnSpPr>
        <p:spPr bwMode="auto">
          <a:xfrm>
            <a:off x="6477000" y="5257800"/>
            <a:ext cx="381000" cy="529"/>
          </a:xfrm>
          <a:prstGeom prst="line">
            <a:avLst/>
          </a:prstGeom>
          <a:noFill/>
          <a:ln w="57150" cap="flat" cmpd="sng" algn="ctr">
            <a:solidFill>
              <a:srgbClr val="C00000"/>
            </a:solidFill>
            <a:prstDash val="solid"/>
            <a:round/>
            <a:headEnd type="none" w="med" len="med"/>
            <a:tailEnd type="none" w="med" len="med"/>
          </a:ln>
          <a:effectLst/>
        </p:spPr>
      </p:cxnSp>
      <p:sp>
        <p:nvSpPr>
          <p:cNvPr id="26" name="Rectangle 25"/>
          <p:cNvSpPr/>
          <p:nvPr/>
        </p:nvSpPr>
        <p:spPr bwMode="auto">
          <a:xfrm>
            <a:off x="7298266" y="6155842"/>
            <a:ext cx="245534" cy="253425"/>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7" name="TextBox 26"/>
          <p:cNvSpPr txBox="1"/>
          <p:nvPr/>
        </p:nvSpPr>
        <p:spPr>
          <a:xfrm>
            <a:off x="7095064" y="6400800"/>
            <a:ext cx="679994" cy="307777"/>
          </a:xfrm>
          <a:prstGeom prst="rect">
            <a:avLst/>
          </a:prstGeom>
          <a:noFill/>
        </p:spPr>
        <p:txBody>
          <a:bodyPr wrap="none" rtlCol="0">
            <a:spAutoFit/>
          </a:bodyPr>
          <a:lstStyle/>
          <a:p>
            <a:r>
              <a:rPr lang="en-US" sz="1400" dirty="0" smtClean="0">
                <a:solidFill>
                  <a:srgbClr val="C00000"/>
                </a:solidFill>
                <a:latin typeface="Calibri" pitchFamily="34" charset="0"/>
              </a:rPr>
              <a:t>8 wide</a:t>
            </a:r>
          </a:p>
        </p:txBody>
      </p:sp>
      <p:pic>
        <p:nvPicPr>
          <p:cNvPr id="28" name="图片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419341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p:bldP spid="21" grpId="0" animBg="1"/>
      <p:bldP spid="22" grpId="0"/>
      <p:bldP spid="23" grpId="0" animBg="1"/>
      <p:bldP spid="26" grpId="0" animBg="1"/>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3057525"/>
          </a:xfrm>
        </p:spPr>
        <p:txBody>
          <a:bodyPr>
            <a:normAutofit fontScale="92500" lnSpcReduction="20000"/>
          </a:bodyPr>
          <a:lstStyle/>
          <a:p>
            <a:r>
              <a:rPr lang="en-US" dirty="0" smtClean="0"/>
              <a:t>Assume: </a:t>
            </a:r>
          </a:p>
          <a:p>
            <a:pPr lvl="1"/>
            <a:r>
              <a:rPr lang="en-US" dirty="0" smtClean="0"/>
              <a:t>Matrix elements are doubles</a:t>
            </a:r>
          </a:p>
          <a:p>
            <a:pPr lvl="1"/>
            <a:r>
              <a:rPr lang="en-US" dirty="0" smtClean="0"/>
              <a:t>Cache block = 8 doubles</a:t>
            </a:r>
          </a:p>
          <a:p>
            <a:pPr lvl="1"/>
            <a:r>
              <a:rPr lang="en-US" dirty="0" smtClean="0"/>
              <a:t>Cache size C &lt;&lt; n (much smaller than n)</a:t>
            </a:r>
          </a:p>
          <a:p>
            <a:endParaRPr lang="en-US" dirty="0" smtClean="0"/>
          </a:p>
          <a:p>
            <a:r>
              <a:rPr lang="en-US" dirty="0" smtClean="0"/>
              <a:t>Second iteration:</a:t>
            </a:r>
          </a:p>
          <a:p>
            <a:pPr lvl="1"/>
            <a:r>
              <a:rPr lang="en-US" dirty="0" smtClean="0"/>
              <a:t>Again:</a:t>
            </a:r>
            <a:br>
              <a:rPr lang="en-US" dirty="0" smtClean="0"/>
            </a:br>
            <a:r>
              <a:rPr lang="en-US" dirty="0" smtClean="0"/>
              <a:t>n/8 + n = 9n/8 misses</a:t>
            </a:r>
          </a:p>
          <a:p>
            <a:pPr lvl="1"/>
            <a:endParaRPr lang="en-US" dirty="0" smtClean="0"/>
          </a:p>
          <a:p>
            <a:pPr lvl="1"/>
            <a:endParaRPr lang="en-US" dirty="0" smtClean="0"/>
          </a:p>
          <a:p>
            <a:r>
              <a:rPr lang="en-US" dirty="0" smtClean="0"/>
              <a:t>Total misses:</a:t>
            </a:r>
          </a:p>
          <a:p>
            <a:pPr lvl="1"/>
            <a:r>
              <a:rPr lang="en-US" dirty="0" smtClean="0"/>
              <a:t>9n/8 * n</a:t>
            </a:r>
            <a:r>
              <a:rPr lang="en-US" baseline="30000" dirty="0" smtClean="0"/>
              <a:t>2</a:t>
            </a:r>
            <a:r>
              <a:rPr lang="en-US" dirty="0" smtClean="0"/>
              <a:t> = (9/8) * n</a:t>
            </a:r>
            <a:r>
              <a:rPr lang="en-US" baseline="30000" dirty="0" smtClean="0"/>
              <a:t>3</a:t>
            </a:r>
            <a:r>
              <a:rPr lang="en-US" dirty="0" smtClean="0"/>
              <a:t> </a:t>
            </a:r>
            <a:endParaRPr lang="en-US" dirty="0"/>
          </a:p>
        </p:txBody>
      </p:sp>
      <p:sp>
        <p:nvSpPr>
          <p:cNvPr id="14" name="AutoShape 16"/>
          <p:cNvSpPr>
            <a:spLocks/>
          </p:cNvSpPr>
          <p:nvPr/>
        </p:nvSpPr>
        <p:spPr bwMode="auto">
          <a:xfrm rot="5400000" flipV="1">
            <a:off x="7755466" y="2819400"/>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15" name="TextBox 14"/>
          <p:cNvSpPr txBox="1"/>
          <p:nvPr/>
        </p:nvSpPr>
        <p:spPr>
          <a:xfrm>
            <a:off x="7721601" y="2907268"/>
            <a:ext cx="308098" cy="369332"/>
          </a:xfrm>
          <a:prstGeom prst="rect">
            <a:avLst/>
          </a:prstGeom>
          <a:noFill/>
        </p:spPr>
        <p:txBody>
          <a:bodyPr wrap="none" rtlCol="0">
            <a:spAutoFit/>
          </a:bodyPr>
          <a:lstStyle/>
          <a:p>
            <a:r>
              <a:rPr lang="en-US" sz="1800" dirty="0" smtClean="0">
                <a:latin typeface="Calibri" pitchFamily="34" charset="0"/>
              </a:rPr>
              <a:t>n</a:t>
            </a:r>
          </a:p>
        </p:txBody>
      </p:sp>
      <p:sp>
        <p:nvSpPr>
          <p:cNvPr id="16" name="Rectangle 15"/>
          <p:cNvSpPr/>
          <p:nvPr/>
        </p:nvSpPr>
        <p:spPr bwMode="auto">
          <a:xfrm>
            <a:off x="5715000"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17" name="Rectangle 16"/>
          <p:cNvSpPr/>
          <p:nvPr/>
        </p:nvSpPr>
        <p:spPr bwMode="auto">
          <a:xfrm>
            <a:off x="7315200"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cxnSp>
        <p:nvCxnSpPr>
          <p:cNvPr id="18" name="Straight Connector 17"/>
          <p:cNvCxnSpPr/>
          <p:nvPr/>
        </p:nvCxnSpPr>
        <p:spPr bwMode="auto">
          <a:xfrm>
            <a:off x="5715000" y="3654624"/>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p:cNvCxnSpPr/>
          <p:nvPr/>
        </p:nvCxnSpPr>
        <p:spPr bwMode="auto">
          <a:xfrm rot="5400000">
            <a:off x="6836039" y="4225329"/>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20" name="TextBox 19"/>
          <p:cNvSpPr txBox="1"/>
          <p:nvPr/>
        </p:nvSpPr>
        <p:spPr>
          <a:xfrm>
            <a:off x="6900332" y="4068915"/>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1" name="Rectangle 20"/>
          <p:cNvSpPr/>
          <p:nvPr/>
        </p:nvSpPr>
        <p:spPr bwMode="auto">
          <a:xfrm>
            <a:off x="3929867"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2" name="TextBox 21"/>
          <p:cNvSpPr txBox="1"/>
          <p:nvPr/>
        </p:nvSpPr>
        <p:spPr>
          <a:xfrm>
            <a:off x="5196117" y="3959423"/>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3" name="Rectangle 22"/>
          <p:cNvSpPr/>
          <p:nvPr/>
        </p:nvSpPr>
        <p:spPr bwMode="auto">
          <a:xfrm>
            <a:off x="4004732" y="3654624"/>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24" name="Straight Connector 23"/>
          <p:cNvCxnSpPr/>
          <p:nvPr/>
        </p:nvCxnSpPr>
        <p:spPr bwMode="auto">
          <a:xfrm>
            <a:off x="6477000" y="3654623"/>
            <a:ext cx="381000" cy="529"/>
          </a:xfrm>
          <a:prstGeom prst="line">
            <a:avLst/>
          </a:prstGeom>
          <a:noFill/>
          <a:ln w="57150" cap="flat" cmpd="sng" algn="ctr">
            <a:solidFill>
              <a:srgbClr val="C00000"/>
            </a:solidFill>
            <a:prstDash val="solid"/>
            <a:round/>
            <a:headEnd type="none" w="med" len="med"/>
            <a:tailEnd type="none" w="med" len="med"/>
          </a:ln>
          <a:effectLst/>
        </p:spPr>
      </p:cxnSp>
      <p:sp>
        <p:nvSpPr>
          <p:cNvPr id="26" name="Rectangle 25"/>
          <p:cNvSpPr/>
          <p:nvPr/>
        </p:nvSpPr>
        <p:spPr bwMode="auto">
          <a:xfrm>
            <a:off x="7298266" y="4552665"/>
            <a:ext cx="245534" cy="253425"/>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7" name="TextBox 26"/>
          <p:cNvSpPr txBox="1"/>
          <p:nvPr/>
        </p:nvSpPr>
        <p:spPr>
          <a:xfrm>
            <a:off x="7095064" y="4797623"/>
            <a:ext cx="679994" cy="307777"/>
          </a:xfrm>
          <a:prstGeom prst="rect">
            <a:avLst/>
          </a:prstGeom>
          <a:noFill/>
        </p:spPr>
        <p:txBody>
          <a:bodyPr wrap="none" rtlCol="0">
            <a:spAutoFit/>
          </a:bodyPr>
          <a:lstStyle/>
          <a:p>
            <a:r>
              <a:rPr lang="en-US" sz="1400" dirty="0" smtClean="0">
                <a:solidFill>
                  <a:srgbClr val="C00000"/>
                </a:solidFill>
                <a:latin typeface="Calibri" pitchFamily="34" charset="0"/>
              </a:rPr>
              <a:t>8 wide</a:t>
            </a:r>
          </a:p>
        </p:txBody>
      </p:sp>
      <p:pic>
        <p:nvPicPr>
          <p:cNvPr id="28" name="图片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236244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Blocked Matrix Multiplication</a:t>
            </a:r>
            <a:endParaRPr lang="en-US" dirty="0"/>
          </a:p>
        </p:txBody>
      </p:sp>
      <p:sp>
        <p:nvSpPr>
          <p:cNvPr id="4" name="Rectangle 7"/>
          <p:cNvSpPr>
            <a:spLocks noChangeArrowheads="1"/>
          </p:cNvSpPr>
          <p:nvPr/>
        </p:nvSpPr>
        <p:spPr bwMode="auto">
          <a:xfrm>
            <a:off x="499532" y="1332469"/>
            <a:ext cx="7958668" cy="3105978"/>
          </a:xfrm>
          <a:prstGeom prst="rect">
            <a:avLst/>
          </a:prstGeom>
          <a:solidFill>
            <a:srgbClr val="F6F5BD"/>
          </a:solidFill>
          <a:ln w="12700" cmpd="thickThin">
            <a:solidFill>
              <a:schemeClr val="tx1"/>
            </a:solidFill>
            <a:miter lim="800000"/>
            <a:headEnd/>
            <a:tailEnd/>
          </a:ln>
          <a:effectLst/>
        </p:spPr>
        <p:txBody>
          <a:bodyPr wrap="square" lIns="90487" tIns="44450" rIns="90487" bIns="44450">
            <a:spAutoFit/>
          </a:bodyPr>
          <a:lstStyle/>
          <a:p>
            <a:pPr algn="l">
              <a:lnSpc>
                <a:spcPct val="100000"/>
              </a:lnSpc>
            </a:pPr>
            <a:r>
              <a:rPr lang="en-US" sz="1400" dirty="0" smtClean="0">
                <a:latin typeface="Courier New" pitchFamily="49" charset="0"/>
              </a:rPr>
              <a:t>c = (double *) </a:t>
            </a:r>
            <a:r>
              <a:rPr lang="en-US" sz="1400" dirty="0" err="1" smtClean="0">
                <a:latin typeface="Courier New" pitchFamily="49" charset="0"/>
              </a:rPr>
              <a:t>calloc</a:t>
            </a:r>
            <a:r>
              <a:rPr lang="en-US" sz="1400" dirty="0" smtClean="0">
                <a:latin typeface="Courier New" pitchFamily="49" charset="0"/>
              </a:rPr>
              <a:t>(</a:t>
            </a:r>
            <a:r>
              <a:rPr lang="en-US" sz="1400" dirty="0" err="1" smtClean="0">
                <a:latin typeface="Courier New" pitchFamily="49" charset="0"/>
              </a:rPr>
              <a:t>sizeof</a:t>
            </a:r>
            <a:r>
              <a:rPr lang="en-US" sz="1400" dirty="0" smtClean="0">
                <a:latin typeface="Courier New" pitchFamily="49" charset="0"/>
              </a:rPr>
              <a:t>(double), n*n);</a:t>
            </a:r>
          </a:p>
          <a:p>
            <a:pPr algn="l">
              <a:lnSpc>
                <a:spcPct val="100000"/>
              </a:lnSpc>
            </a:pPr>
            <a:endParaRPr lang="en-US" sz="1400" dirty="0" smtClean="0">
              <a:latin typeface="Courier New" pitchFamily="49" charset="0"/>
            </a:endParaRPr>
          </a:p>
          <a:p>
            <a:pPr algn="l">
              <a:lnSpc>
                <a:spcPct val="100000"/>
              </a:lnSpc>
            </a:pPr>
            <a:r>
              <a:rPr lang="en-US" sz="1400" dirty="0" smtClean="0">
                <a:solidFill>
                  <a:srgbClr val="990000"/>
                </a:solidFill>
                <a:latin typeface="Courier New" pitchFamily="49" charset="0"/>
              </a:rPr>
              <a:t>/* Multiply n x </a:t>
            </a:r>
            <a:r>
              <a:rPr lang="en-US" sz="1400" dirty="0">
                <a:solidFill>
                  <a:srgbClr val="990000"/>
                </a:solidFill>
                <a:latin typeface="Courier New" pitchFamily="49" charset="0"/>
              </a:rPr>
              <a:t>n </a:t>
            </a:r>
            <a:r>
              <a:rPr lang="en-US" sz="1400" dirty="0" smtClean="0">
                <a:solidFill>
                  <a:srgbClr val="990000"/>
                </a:solidFill>
                <a:latin typeface="Courier New" pitchFamily="49" charset="0"/>
              </a:rPr>
              <a:t>matrices a and b  </a:t>
            </a:r>
            <a:r>
              <a:rPr lang="en-US" sz="1400" dirty="0">
                <a:solidFill>
                  <a:srgbClr val="990000"/>
                </a:solidFill>
                <a:latin typeface="Courier New" pitchFamily="49" charset="0"/>
              </a:rPr>
              <a:t>*/</a:t>
            </a:r>
          </a:p>
          <a:p>
            <a:pPr algn="l">
              <a:lnSpc>
                <a:spcPct val="100000"/>
              </a:lnSpc>
            </a:pPr>
            <a:r>
              <a:rPr lang="en-US" sz="1400" dirty="0" smtClean="0">
                <a:latin typeface="Courier New" pitchFamily="49" charset="0"/>
              </a:rPr>
              <a:t>void </a:t>
            </a:r>
            <a:r>
              <a:rPr lang="en-US" sz="1400" dirty="0" err="1" smtClean="0">
                <a:latin typeface="Courier New" pitchFamily="49" charset="0"/>
              </a:rPr>
              <a:t>mmm</a:t>
            </a:r>
            <a:r>
              <a:rPr lang="en-US" sz="1400" dirty="0" smtClean="0">
                <a:latin typeface="Courier New" pitchFamily="49" charset="0"/>
              </a:rPr>
              <a:t>(double </a:t>
            </a:r>
            <a:r>
              <a:rPr lang="en-US" sz="1400" dirty="0">
                <a:latin typeface="Courier New" pitchFamily="49" charset="0"/>
              </a:rPr>
              <a:t>*a, double *b, </a:t>
            </a:r>
            <a:r>
              <a:rPr lang="en-US" sz="1400" dirty="0" smtClean="0">
                <a:latin typeface="Courier New" pitchFamily="49" charset="0"/>
              </a:rPr>
              <a:t>double *c, </a:t>
            </a:r>
            <a:r>
              <a:rPr lang="en-US" sz="1400" dirty="0" err="1" smtClean="0">
                <a:latin typeface="Courier New" pitchFamily="49" charset="0"/>
              </a:rPr>
              <a:t>int</a:t>
            </a:r>
            <a:r>
              <a:rPr lang="en-US" sz="1400" dirty="0" smtClean="0">
                <a:latin typeface="Courier New" pitchFamily="49" charset="0"/>
              </a:rPr>
              <a:t> n</a:t>
            </a:r>
            <a:r>
              <a:rPr lang="en-US" sz="1400" dirty="0">
                <a:latin typeface="Courier New" pitchFamily="49" charset="0"/>
              </a:rPr>
              <a:t>) {</a:t>
            </a:r>
          </a:p>
          <a:p>
            <a:pPr algn="l">
              <a:lnSpc>
                <a:spcPct val="100000"/>
              </a:lnSpc>
            </a:pPr>
            <a:r>
              <a:rPr lang="en-US" sz="1400" dirty="0" smtClean="0">
                <a:latin typeface="Courier New" pitchFamily="49" charset="0"/>
              </a:rPr>
              <a:t>    </a:t>
            </a:r>
            <a:r>
              <a:rPr lang="en-US" sz="1400" dirty="0" err="1" smtClean="0">
                <a:latin typeface="Courier New" pitchFamily="49" charset="0"/>
              </a:rPr>
              <a:t>int</a:t>
            </a:r>
            <a:r>
              <a:rPr lang="en-US" sz="1400" dirty="0" smtClean="0">
                <a:latin typeface="Courier New" pitchFamily="49" charset="0"/>
              </a:rPr>
              <a:t> </a:t>
            </a:r>
            <a:r>
              <a:rPr lang="en-US" sz="1400" dirty="0" err="1" smtClean="0">
                <a:latin typeface="Courier New" pitchFamily="49" charset="0"/>
              </a:rPr>
              <a:t>i</a:t>
            </a:r>
            <a:r>
              <a:rPr lang="en-US" sz="1400" dirty="0">
                <a:latin typeface="Courier New" pitchFamily="49" charset="0"/>
              </a:rPr>
              <a:t>, </a:t>
            </a:r>
            <a:r>
              <a:rPr lang="en-US" sz="1400" dirty="0" smtClean="0">
                <a:latin typeface="Courier New" pitchFamily="49" charset="0"/>
              </a:rPr>
              <a:t>j, k;</a:t>
            </a:r>
            <a:endParaRPr lang="en-US" sz="1400" dirty="0">
              <a:latin typeface="Courier New" pitchFamily="49" charset="0"/>
            </a:endParaRPr>
          </a:p>
          <a:p>
            <a:pPr algn="l">
              <a:lnSpc>
                <a:spcPct val="100000"/>
              </a:lnSpc>
            </a:pPr>
            <a:r>
              <a:rPr lang="en-US" sz="1400" dirty="0">
                <a:latin typeface="Courier New" pitchFamily="49" charset="0"/>
              </a:rPr>
              <a:t>    for (</a:t>
            </a:r>
            <a:r>
              <a:rPr lang="en-US" sz="1400" dirty="0" err="1" smtClean="0">
                <a:latin typeface="Courier New" pitchFamily="49" charset="0"/>
              </a:rPr>
              <a:t>i</a:t>
            </a:r>
            <a:r>
              <a:rPr lang="en-US" sz="1400" dirty="0" smtClean="0">
                <a:latin typeface="Courier New" pitchFamily="49" charset="0"/>
              </a:rPr>
              <a:t> </a:t>
            </a:r>
            <a:r>
              <a:rPr lang="en-US" sz="1400" dirty="0">
                <a:latin typeface="Courier New" pitchFamily="49" charset="0"/>
              </a:rPr>
              <a:t>= 0; </a:t>
            </a:r>
            <a:r>
              <a:rPr lang="en-US" sz="1400" dirty="0" err="1" smtClean="0">
                <a:latin typeface="Courier New" pitchFamily="49" charset="0"/>
              </a:rPr>
              <a:t>i</a:t>
            </a:r>
            <a:r>
              <a:rPr lang="en-US" sz="1400" dirty="0" smtClean="0">
                <a:latin typeface="Courier New" pitchFamily="49" charset="0"/>
              </a:rPr>
              <a:t> </a:t>
            </a:r>
            <a:r>
              <a:rPr lang="en-US" sz="1400" dirty="0">
                <a:latin typeface="Courier New" pitchFamily="49" charset="0"/>
              </a:rPr>
              <a:t>&lt; n; </a:t>
            </a:r>
            <a:r>
              <a:rPr lang="en-US" sz="1400" dirty="0" err="1" smtClean="0">
                <a:latin typeface="Courier New" pitchFamily="49" charset="0"/>
              </a:rPr>
              <a:t>i</a:t>
            </a:r>
            <a:r>
              <a:rPr lang="en-US" sz="1400" dirty="0" smtClean="0">
                <a:latin typeface="Courier New" pitchFamily="49" charset="0"/>
              </a:rPr>
              <a:t>+=B)</a:t>
            </a:r>
            <a:endParaRPr lang="en-US" sz="1400" dirty="0">
              <a:latin typeface="Courier New" pitchFamily="49" charset="0"/>
            </a:endParaRPr>
          </a:p>
          <a:p>
            <a:pPr algn="l">
              <a:lnSpc>
                <a:spcPct val="100000"/>
              </a:lnSpc>
            </a:pPr>
            <a:r>
              <a:rPr lang="en-US" sz="1400" dirty="0">
                <a:latin typeface="Courier New" pitchFamily="49" charset="0"/>
              </a:rPr>
              <a:t>	for (</a:t>
            </a:r>
            <a:r>
              <a:rPr lang="en-US" sz="1400" dirty="0" smtClean="0">
                <a:latin typeface="Courier New" pitchFamily="49" charset="0"/>
              </a:rPr>
              <a:t>j </a:t>
            </a:r>
            <a:r>
              <a:rPr lang="en-US" sz="1400" dirty="0">
                <a:latin typeface="Courier New" pitchFamily="49" charset="0"/>
              </a:rPr>
              <a:t>= 0; </a:t>
            </a:r>
            <a:r>
              <a:rPr lang="en-US" sz="1400" dirty="0" smtClean="0">
                <a:latin typeface="Courier New" pitchFamily="49" charset="0"/>
              </a:rPr>
              <a:t>j </a:t>
            </a:r>
            <a:r>
              <a:rPr lang="en-US" sz="1400" dirty="0">
                <a:latin typeface="Courier New" pitchFamily="49" charset="0"/>
              </a:rPr>
              <a:t>&lt; n; </a:t>
            </a:r>
            <a:r>
              <a:rPr lang="en-US" sz="1400" dirty="0" smtClean="0">
                <a:latin typeface="Courier New" pitchFamily="49" charset="0"/>
              </a:rPr>
              <a:t>j+=B)</a:t>
            </a:r>
          </a:p>
          <a:p>
            <a:pPr algn="l">
              <a:lnSpc>
                <a:spcPct val="100000"/>
              </a:lnSpc>
            </a:pPr>
            <a:r>
              <a:rPr lang="en-US" sz="1400" dirty="0" smtClean="0">
                <a:latin typeface="Courier New" pitchFamily="49" charset="0"/>
              </a:rPr>
              <a:t>             for (k = 0; k &lt; n; k+=B)</a:t>
            </a:r>
          </a:p>
          <a:p>
            <a:pPr algn="l">
              <a:lnSpc>
                <a:spcPct val="100000"/>
              </a:lnSpc>
            </a:pPr>
            <a:r>
              <a:rPr lang="en-US" sz="1400" dirty="0" smtClean="0">
                <a:latin typeface="Courier New" pitchFamily="49" charset="0"/>
              </a:rPr>
              <a:t>		 </a:t>
            </a:r>
            <a:r>
              <a:rPr lang="en-US" sz="1400" dirty="0" smtClean="0">
                <a:solidFill>
                  <a:srgbClr val="990000"/>
                </a:solidFill>
                <a:latin typeface="Courier New" pitchFamily="49" charset="0"/>
              </a:rPr>
              <a:t>/* B x B mini matrix multiplications */</a:t>
            </a:r>
          </a:p>
          <a:p>
            <a:pPr algn="l">
              <a:lnSpc>
                <a:spcPct val="100000"/>
              </a:lnSpc>
            </a:pPr>
            <a:r>
              <a:rPr lang="en-US" sz="1400" dirty="0" smtClean="0">
                <a:latin typeface="Courier New" pitchFamily="49" charset="0"/>
              </a:rPr>
              <a:t>                  for (i1 = </a:t>
            </a:r>
            <a:r>
              <a:rPr lang="en-US" sz="1400" dirty="0" err="1" smtClean="0">
                <a:latin typeface="Courier New" pitchFamily="49" charset="0"/>
              </a:rPr>
              <a:t>i</a:t>
            </a:r>
            <a:r>
              <a:rPr lang="en-US" sz="1400" dirty="0" smtClean="0">
                <a:latin typeface="Courier New" pitchFamily="49" charset="0"/>
              </a:rPr>
              <a:t>; i1 &lt; </a:t>
            </a:r>
            <a:r>
              <a:rPr lang="en-US" sz="1400" dirty="0" err="1" smtClean="0">
                <a:latin typeface="Courier New" pitchFamily="49" charset="0"/>
              </a:rPr>
              <a:t>i+B</a:t>
            </a:r>
            <a:r>
              <a:rPr lang="en-US" sz="1400" dirty="0" smtClean="0">
                <a:latin typeface="Courier New" pitchFamily="49" charset="0"/>
              </a:rPr>
              <a:t>; </a:t>
            </a:r>
            <a:r>
              <a:rPr lang="en-US" sz="1400" dirty="0" err="1" smtClean="0">
                <a:latin typeface="Courier New" pitchFamily="49" charset="0"/>
              </a:rPr>
              <a:t>i</a:t>
            </a:r>
            <a:r>
              <a:rPr lang="en-US" sz="1400" dirty="0" smtClean="0">
                <a:latin typeface="Courier New" pitchFamily="49" charset="0"/>
              </a:rPr>
              <a:t>++)</a:t>
            </a:r>
          </a:p>
          <a:p>
            <a:r>
              <a:rPr lang="en-US" sz="1400" dirty="0" smtClean="0">
                <a:latin typeface="Courier New" pitchFamily="49" charset="0"/>
              </a:rPr>
              <a:t>                      for (j1 = j; j1 &lt; </a:t>
            </a:r>
            <a:r>
              <a:rPr lang="en-US" sz="1400" dirty="0" err="1" smtClean="0">
                <a:latin typeface="Courier New" pitchFamily="49" charset="0"/>
              </a:rPr>
              <a:t>j+B</a:t>
            </a:r>
            <a:r>
              <a:rPr lang="en-US" sz="1400" dirty="0" smtClean="0">
                <a:latin typeface="Courier New" pitchFamily="49" charset="0"/>
              </a:rPr>
              <a:t>; j++)</a:t>
            </a:r>
          </a:p>
          <a:p>
            <a:r>
              <a:rPr lang="en-US" sz="1400" dirty="0" smtClean="0">
                <a:latin typeface="Courier New" pitchFamily="49" charset="0"/>
              </a:rPr>
              <a:t>                          for (k1 = k; k1 &lt; </a:t>
            </a:r>
            <a:r>
              <a:rPr lang="en-US" sz="1400" dirty="0" err="1" smtClean="0">
                <a:latin typeface="Courier New" pitchFamily="49" charset="0"/>
              </a:rPr>
              <a:t>k+B</a:t>
            </a:r>
            <a:r>
              <a:rPr lang="en-US" sz="1400" dirty="0" smtClean="0">
                <a:latin typeface="Courier New" pitchFamily="49" charset="0"/>
              </a:rPr>
              <a:t>; k++)</a:t>
            </a:r>
            <a:endParaRPr lang="en-US" sz="1400" dirty="0">
              <a:latin typeface="Courier New" pitchFamily="49" charset="0"/>
            </a:endParaRPr>
          </a:p>
          <a:p>
            <a:pPr algn="l">
              <a:lnSpc>
                <a:spcPct val="100000"/>
              </a:lnSpc>
            </a:pPr>
            <a:r>
              <a:rPr lang="en-US" sz="1400" dirty="0">
                <a:latin typeface="Courier New" pitchFamily="49" charset="0"/>
              </a:rPr>
              <a:t>	    </a:t>
            </a:r>
            <a:r>
              <a:rPr lang="en-US" sz="1400" dirty="0" smtClean="0">
                <a:latin typeface="Courier New" pitchFamily="49" charset="0"/>
              </a:rPr>
              <a:t>                  c[i1*n+j1] </a:t>
            </a:r>
            <a:r>
              <a:rPr lang="en-US" sz="1400" dirty="0">
                <a:latin typeface="Courier New" pitchFamily="49" charset="0"/>
              </a:rPr>
              <a:t>+= </a:t>
            </a:r>
            <a:r>
              <a:rPr lang="en-US" sz="1400" dirty="0" smtClean="0">
                <a:latin typeface="Courier New" pitchFamily="49" charset="0"/>
              </a:rPr>
              <a:t>a[i1*n </a:t>
            </a:r>
            <a:r>
              <a:rPr lang="en-US" sz="1400" dirty="0">
                <a:latin typeface="Courier New" pitchFamily="49" charset="0"/>
              </a:rPr>
              <a:t>+ </a:t>
            </a:r>
            <a:r>
              <a:rPr lang="en-US" sz="1400" dirty="0" smtClean="0">
                <a:latin typeface="Courier New" pitchFamily="49" charset="0"/>
              </a:rPr>
              <a:t>k1]*b[k1*n + j1];</a:t>
            </a:r>
            <a:endParaRPr lang="en-US" sz="1400" dirty="0">
              <a:latin typeface="Courier New" pitchFamily="49" charset="0"/>
            </a:endParaRPr>
          </a:p>
          <a:p>
            <a:pPr algn="l">
              <a:lnSpc>
                <a:spcPct val="100000"/>
              </a:lnSpc>
            </a:pPr>
            <a:r>
              <a:rPr lang="en-US" sz="1400" dirty="0">
                <a:latin typeface="Courier New" pitchFamily="49" charset="0"/>
              </a:rPr>
              <a:t>}</a:t>
            </a:r>
          </a:p>
        </p:txBody>
      </p:sp>
      <p:sp>
        <p:nvSpPr>
          <p:cNvPr id="5" name="Rectangle 4"/>
          <p:cNvSpPr/>
          <p:nvPr/>
        </p:nvSpPr>
        <p:spPr bwMode="auto">
          <a:xfrm>
            <a:off x="2284665"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a</a:t>
            </a:r>
          </a:p>
        </p:txBody>
      </p:sp>
      <p:sp>
        <p:nvSpPr>
          <p:cNvPr id="6" name="Rectangle 5"/>
          <p:cNvSpPr/>
          <p:nvPr/>
        </p:nvSpPr>
        <p:spPr bwMode="auto">
          <a:xfrm>
            <a:off x="3884865"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b</a:t>
            </a:r>
          </a:p>
        </p:txBody>
      </p:sp>
      <p:sp>
        <p:nvSpPr>
          <p:cNvPr id="9" name="TextBox 8"/>
          <p:cNvSpPr txBox="1"/>
          <p:nvPr/>
        </p:nvSpPr>
        <p:spPr>
          <a:xfrm>
            <a:off x="1981200" y="5471173"/>
            <a:ext cx="357790" cy="369332"/>
          </a:xfrm>
          <a:prstGeom prst="rect">
            <a:avLst/>
          </a:prstGeom>
          <a:noFill/>
        </p:spPr>
        <p:txBody>
          <a:bodyPr wrap="none" rtlCol="0">
            <a:spAutoFit/>
          </a:bodyPr>
          <a:lstStyle/>
          <a:p>
            <a:r>
              <a:rPr lang="en-US" sz="1800" dirty="0" smtClean="0">
                <a:latin typeface="Calibri" pitchFamily="34" charset="0"/>
              </a:rPr>
              <a:t>i1</a:t>
            </a:r>
          </a:p>
        </p:txBody>
      </p:sp>
      <p:sp>
        <p:nvSpPr>
          <p:cNvPr id="10" name="TextBox 9"/>
          <p:cNvSpPr txBox="1"/>
          <p:nvPr/>
        </p:nvSpPr>
        <p:spPr>
          <a:xfrm>
            <a:off x="4394196" y="4419600"/>
            <a:ext cx="360996" cy="369332"/>
          </a:xfrm>
          <a:prstGeom prst="rect">
            <a:avLst/>
          </a:prstGeom>
          <a:noFill/>
        </p:spPr>
        <p:txBody>
          <a:bodyPr wrap="none" rtlCol="0">
            <a:spAutoFit/>
          </a:bodyPr>
          <a:lstStyle/>
          <a:p>
            <a:r>
              <a:rPr lang="en-US" sz="1800" dirty="0" smtClean="0">
                <a:latin typeface="Calibri" pitchFamily="34" charset="0"/>
              </a:rPr>
              <a:t>j1</a:t>
            </a:r>
          </a:p>
        </p:txBody>
      </p:sp>
      <p:sp>
        <p:nvSpPr>
          <p:cNvPr id="12" name="TextBox 11"/>
          <p:cNvSpPr txBox="1"/>
          <p:nvPr/>
        </p:nvSpPr>
        <p:spPr>
          <a:xfrm>
            <a:off x="3469997" y="52148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3" name="Rectangle 12"/>
          <p:cNvSpPr/>
          <p:nvPr/>
        </p:nvSpPr>
        <p:spPr bwMode="auto">
          <a:xfrm>
            <a:off x="499532"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c</a:t>
            </a:r>
          </a:p>
        </p:txBody>
      </p:sp>
      <p:sp>
        <p:nvSpPr>
          <p:cNvPr id="14" name="TextBox 13"/>
          <p:cNvSpPr txBox="1"/>
          <p:nvPr/>
        </p:nvSpPr>
        <p:spPr>
          <a:xfrm>
            <a:off x="1765782" y="5105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6" name="Rectangle 15"/>
          <p:cNvSpPr/>
          <p:nvPr/>
        </p:nvSpPr>
        <p:spPr bwMode="auto">
          <a:xfrm>
            <a:off x="1143000" y="5588001"/>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7" name="Rectangle 16"/>
          <p:cNvSpPr/>
          <p:nvPr/>
        </p:nvSpPr>
        <p:spPr bwMode="auto">
          <a:xfrm>
            <a:off x="5528732"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c</a:t>
            </a:r>
          </a:p>
        </p:txBody>
      </p:sp>
      <p:sp>
        <p:nvSpPr>
          <p:cNvPr id="18" name="TextBox 17"/>
          <p:cNvSpPr txBox="1"/>
          <p:nvPr/>
        </p:nvSpPr>
        <p:spPr>
          <a:xfrm>
            <a:off x="5113864" y="5105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9" name="Rectangle 18"/>
          <p:cNvSpPr/>
          <p:nvPr/>
        </p:nvSpPr>
        <p:spPr bwMode="auto">
          <a:xfrm>
            <a:off x="2284665" y="55626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0" name="Rectangle 19"/>
          <p:cNvSpPr/>
          <p:nvPr/>
        </p:nvSpPr>
        <p:spPr bwMode="auto">
          <a:xfrm rot="5400000">
            <a:off x="3996268" y="52578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23" name="Straight Connector 22"/>
          <p:cNvCxnSpPr/>
          <p:nvPr/>
        </p:nvCxnSpPr>
        <p:spPr bwMode="auto">
          <a:xfrm rot="5400000">
            <a:off x="2848242" y="5667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rot="5400000">
            <a:off x="3085309" y="5667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5" name="Straight Connector 24"/>
          <p:cNvCxnSpPr/>
          <p:nvPr/>
        </p:nvCxnSpPr>
        <p:spPr bwMode="auto">
          <a:xfrm rot="5400000">
            <a:off x="2384163" y="5667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6" name="Straight Connector 25"/>
          <p:cNvCxnSpPr/>
          <p:nvPr/>
        </p:nvCxnSpPr>
        <p:spPr bwMode="auto">
          <a:xfrm rot="5400000">
            <a:off x="2612763" y="5667639"/>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3" name="Group 30"/>
          <p:cNvGrpSpPr/>
          <p:nvPr/>
        </p:nvGrpSpPr>
        <p:grpSpPr>
          <a:xfrm rot="5400000">
            <a:off x="4207934" y="5266267"/>
            <a:ext cx="702734" cy="228600"/>
            <a:chOff x="2650069" y="6316133"/>
            <a:chExt cx="702734" cy="228600"/>
          </a:xfrm>
        </p:grpSpPr>
        <p:cxnSp>
          <p:nvCxnSpPr>
            <p:cNvPr id="27" name="Straight Connector 26"/>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8" name="Straight Connector 27"/>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0" name="Straight Connector 29"/>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32" name="TextBox 31"/>
          <p:cNvSpPr txBox="1"/>
          <p:nvPr/>
        </p:nvSpPr>
        <p:spPr>
          <a:xfrm>
            <a:off x="3756917" y="6324600"/>
            <a:ext cx="1627882" cy="369332"/>
          </a:xfrm>
          <a:prstGeom prst="rect">
            <a:avLst/>
          </a:prstGeom>
          <a:noFill/>
        </p:spPr>
        <p:txBody>
          <a:bodyPr wrap="none" rtlCol="0">
            <a:spAutoFit/>
          </a:bodyPr>
          <a:lstStyle/>
          <a:p>
            <a:r>
              <a:rPr lang="en-US" sz="1800" dirty="0" smtClean="0">
                <a:solidFill>
                  <a:schemeClr val="tx1">
                    <a:lumMod val="65000"/>
                    <a:lumOff val="35000"/>
                  </a:schemeClr>
                </a:solidFill>
                <a:latin typeface="Calibri" pitchFamily="34" charset="0"/>
              </a:rPr>
              <a:t>Block size B x B</a:t>
            </a:r>
          </a:p>
        </p:txBody>
      </p:sp>
      <p:cxnSp>
        <p:nvCxnSpPr>
          <p:cNvPr id="34" name="Straight Arrow Connector 33"/>
          <p:cNvCxnSpPr>
            <a:stCxn id="32" idx="0"/>
            <a:endCxn id="20" idx="3"/>
          </p:cNvCxnSpPr>
          <p:nvPr/>
        </p:nvCxnSpPr>
        <p:spPr bwMode="auto">
          <a:xfrm rot="16200000" flipV="1">
            <a:off x="4378813" y="6132555"/>
            <a:ext cx="381000" cy="3090"/>
          </a:xfrm>
          <a:prstGeom prst="straightConnector1">
            <a:avLst/>
          </a:prstGeom>
          <a:noFill/>
          <a:ln w="25400" cap="flat" cmpd="sng" algn="ctr">
            <a:solidFill>
              <a:schemeClr val="tx1"/>
            </a:solidFill>
            <a:prstDash val="solid"/>
            <a:round/>
            <a:headEnd type="none" w="med" len="med"/>
            <a:tailEnd type="arrow"/>
          </a:ln>
          <a:effectLst/>
        </p:spPr>
      </p:cxn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16057369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3057525"/>
          </a:xfrm>
        </p:spPr>
        <p:txBody>
          <a:bodyPr>
            <a:normAutofit fontScale="85000" lnSpcReduction="20000"/>
          </a:bodyPr>
          <a:lstStyle/>
          <a:p>
            <a:r>
              <a:rPr lang="en-US" dirty="0" smtClean="0"/>
              <a:t>Assume: </a:t>
            </a:r>
          </a:p>
          <a:p>
            <a:pPr lvl="1"/>
            <a:r>
              <a:rPr lang="en-US" dirty="0" smtClean="0"/>
              <a:t>Cache block = 8 doubles</a:t>
            </a:r>
          </a:p>
          <a:p>
            <a:pPr lvl="1"/>
            <a:r>
              <a:rPr lang="en-US" dirty="0" smtClean="0"/>
              <a:t>Cache size C &lt;&lt; n (much smaller than n)</a:t>
            </a:r>
          </a:p>
          <a:p>
            <a:pPr lvl="1"/>
            <a:r>
              <a:rPr lang="en-US" dirty="0" smtClean="0"/>
              <a:t>Three blocks       fit into cache: 3B</a:t>
            </a:r>
            <a:r>
              <a:rPr lang="en-US" baseline="30000" dirty="0" smtClean="0"/>
              <a:t>2</a:t>
            </a:r>
            <a:r>
              <a:rPr lang="en-US" dirty="0" smtClean="0"/>
              <a:t> &lt; C</a:t>
            </a:r>
          </a:p>
          <a:p>
            <a:endParaRPr lang="en-US" dirty="0" smtClean="0"/>
          </a:p>
          <a:p>
            <a:r>
              <a:rPr lang="en-US" dirty="0" smtClean="0"/>
              <a:t>First (block) iteration:</a:t>
            </a:r>
          </a:p>
          <a:p>
            <a:pPr lvl="1"/>
            <a:r>
              <a:rPr lang="en-US" dirty="0" smtClean="0"/>
              <a:t>B</a:t>
            </a:r>
            <a:r>
              <a:rPr lang="en-US" baseline="30000" dirty="0" smtClean="0"/>
              <a:t>2</a:t>
            </a:r>
            <a:r>
              <a:rPr lang="en-US" dirty="0" smtClean="0"/>
              <a:t>/8 misses for each block</a:t>
            </a:r>
          </a:p>
          <a:p>
            <a:pPr lvl="1"/>
            <a:r>
              <a:rPr lang="en-US" dirty="0" smtClean="0"/>
              <a:t>2n/B * B</a:t>
            </a:r>
            <a:r>
              <a:rPr lang="en-US" baseline="30000" dirty="0" smtClean="0"/>
              <a:t>2</a:t>
            </a:r>
            <a:r>
              <a:rPr lang="en-US" dirty="0" smtClean="0"/>
              <a:t>/8 = </a:t>
            </a:r>
            <a:r>
              <a:rPr lang="en-US" dirty="0" err="1" smtClean="0"/>
              <a:t>nB</a:t>
            </a:r>
            <a:r>
              <a:rPr lang="en-US" dirty="0" smtClean="0"/>
              <a:t>/4</a:t>
            </a:r>
            <a:br>
              <a:rPr lang="en-US" dirty="0" smtClean="0"/>
            </a:br>
            <a:r>
              <a:rPr lang="en-US" dirty="0" smtClean="0"/>
              <a:t>(omitting matrix c)</a:t>
            </a:r>
          </a:p>
          <a:p>
            <a:pPr lvl="1"/>
            <a:endParaRPr lang="en-US" dirty="0" smtClean="0"/>
          </a:p>
          <a:p>
            <a:pPr lvl="1"/>
            <a:endParaRPr lang="en-US" dirty="0" smtClean="0"/>
          </a:p>
          <a:p>
            <a:pPr lvl="1"/>
            <a:r>
              <a:rPr lang="en-US" dirty="0" smtClean="0"/>
              <a:t>Afterwards in cache</a:t>
            </a:r>
            <a:br>
              <a:rPr lang="en-US" dirty="0" smtClean="0"/>
            </a:br>
            <a:r>
              <a:rPr lang="en-US" dirty="0" smtClean="0"/>
              <a:t>(schematic)</a:t>
            </a:r>
          </a:p>
        </p:txBody>
      </p:sp>
      <p:sp>
        <p:nvSpPr>
          <p:cNvPr id="25" name="Rectangle 24"/>
          <p:cNvSpPr/>
          <p:nvPr/>
        </p:nvSpPr>
        <p:spPr bwMode="auto">
          <a:xfrm>
            <a:off x="5899933"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8" name="Rectangle 27"/>
          <p:cNvSpPr/>
          <p:nvPr/>
        </p:nvSpPr>
        <p:spPr bwMode="auto">
          <a:xfrm>
            <a:off x="7500133"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1" name="TextBox 30"/>
          <p:cNvSpPr txBox="1"/>
          <p:nvPr/>
        </p:nvSpPr>
        <p:spPr>
          <a:xfrm>
            <a:off x="7085265" y="59768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2" name="Rectangle 31"/>
          <p:cNvSpPr/>
          <p:nvPr/>
        </p:nvSpPr>
        <p:spPr bwMode="auto">
          <a:xfrm>
            <a:off x="4114800"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3" name="TextBox 32"/>
          <p:cNvSpPr txBox="1"/>
          <p:nvPr/>
        </p:nvSpPr>
        <p:spPr>
          <a:xfrm>
            <a:off x="5381050" y="5867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4" name="Rectangle 33"/>
          <p:cNvSpPr/>
          <p:nvPr/>
        </p:nvSpPr>
        <p:spPr bwMode="auto">
          <a:xfrm>
            <a:off x="4114800" y="55626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7" name="Rectangle 36"/>
          <p:cNvSpPr/>
          <p:nvPr/>
        </p:nvSpPr>
        <p:spPr bwMode="auto">
          <a:xfrm>
            <a:off x="5899933" y="5560734"/>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8" name="Rectangle 37"/>
          <p:cNvSpPr/>
          <p:nvPr/>
        </p:nvSpPr>
        <p:spPr bwMode="auto">
          <a:xfrm rot="5400000">
            <a:off x="7029618" y="60198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39" name="Straight Connector 38"/>
          <p:cNvCxnSpPr/>
          <p:nvPr/>
        </p:nvCxnSpPr>
        <p:spPr bwMode="auto">
          <a:xfrm rot="5400000">
            <a:off x="6463510"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0" name="Straight Connector 39"/>
          <p:cNvCxnSpPr/>
          <p:nvPr/>
        </p:nvCxnSpPr>
        <p:spPr bwMode="auto">
          <a:xfrm rot="5400000">
            <a:off x="6700577"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p:nvCxnSpPr>
        <p:spPr bwMode="auto">
          <a:xfrm rot="5400000">
            <a:off x="5999431"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p:cNvCxnSpPr/>
          <p:nvPr/>
        </p:nvCxnSpPr>
        <p:spPr bwMode="auto">
          <a:xfrm rot="5400000">
            <a:off x="6228031" y="5665773"/>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4" name="Group 30"/>
          <p:cNvGrpSpPr/>
          <p:nvPr/>
        </p:nvGrpSpPr>
        <p:grpSpPr>
          <a:xfrm rot="5400000">
            <a:off x="7241284" y="6028267"/>
            <a:ext cx="702734" cy="228600"/>
            <a:chOff x="2650069" y="6316133"/>
            <a:chExt cx="702734" cy="228600"/>
          </a:xfrm>
        </p:grpSpPr>
        <p:cxnSp>
          <p:nvCxnSpPr>
            <p:cNvPr id="44" name="Straight Connector 43"/>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5" name="Straight Connector 44"/>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6" name="Straight Connector 45"/>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7" name="Straight Connector 46"/>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53" name="Rectangle 52"/>
          <p:cNvSpPr/>
          <p:nvPr/>
        </p:nvSpPr>
        <p:spPr bwMode="auto">
          <a:xfrm>
            <a:off x="6814083" y="5552267"/>
            <a:ext cx="227262"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5" name="Rectangle 54"/>
          <p:cNvSpPr/>
          <p:nvPr/>
        </p:nvSpPr>
        <p:spPr bwMode="auto">
          <a:xfrm>
            <a:off x="58999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6" name="Rectangle 55"/>
          <p:cNvSpPr/>
          <p:nvPr/>
        </p:nvSpPr>
        <p:spPr bwMode="auto">
          <a:xfrm>
            <a:off x="75001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7" name="TextBox 56"/>
          <p:cNvSpPr txBox="1"/>
          <p:nvPr/>
        </p:nvSpPr>
        <p:spPr>
          <a:xfrm>
            <a:off x="7085265" y="41480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58" name="Rectangle 57"/>
          <p:cNvSpPr/>
          <p:nvPr/>
        </p:nvSpPr>
        <p:spPr bwMode="auto">
          <a:xfrm>
            <a:off x="411480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9" name="TextBox 58"/>
          <p:cNvSpPr txBox="1"/>
          <p:nvPr/>
        </p:nvSpPr>
        <p:spPr>
          <a:xfrm>
            <a:off x="5381050" y="40386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60" name="Rectangle 59"/>
          <p:cNvSpPr/>
          <p:nvPr/>
        </p:nvSpPr>
        <p:spPr bwMode="auto">
          <a:xfrm>
            <a:off x="4114800" y="37338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61" name="Rectangle 60"/>
          <p:cNvSpPr/>
          <p:nvPr/>
        </p:nvSpPr>
        <p:spPr bwMode="auto">
          <a:xfrm>
            <a:off x="5899933" y="3731934"/>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62" name="Rectangle 61"/>
          <p:cNvSpPr/>
          <p:nvPr/>
        </p:nvSpPr>
        <p:spPr bwMode="auto">
          <a:xfrm rot="5400000">
            <a:off x="7010400" y="41910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63" name="Straight Connector 62"/>
          <p:cNvCxnSpPr/>
          <p:nvPr/>
        </p:nvCxnSpPr>
        <p:spPr bwMode="auto">
          <a:xfrm rot="5400000">
            <a:off x="6463510"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4" name="Straight Connector 63"/>
          <p:cNvCxnSpPr/>
          <p:nvPr/>
        </p:nvCxnSpPr>
        <p:spPr bwMode="auto">
          <a:xfrm rot="5400000">
            <a:off x="6700577"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5" name="Straight Connector 64"/>
          <p:cNvCxnSpPr/>
          <p:nvPr/>
        </p:nvCxnSpPr>
        <p:spPr bwMode="auto">
          <a:xfrm rot="5400000">
            <a:off x="5999431"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6" name="Straight Connector 65"/>
          <p:cNvCxnSpPr/>
          <p:nvPr/>
        </p:nvCxnSpPr>
        <p:spPr bwMode="auto">
          <a:xfrm rot="5400000">
            <a:off x="6228031" y="3836973"/>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5" name="Group 30"/>
          <p:cNvGrpSpPr/>
          <p:nvPr/>
        </p:nvGrpSpPr>
        <p:grpSpPr>
          <a:xfrm rot="5400000">
            <a:off x="7230692" y="4199467"/>
            <a:ext cx="702734" cy="228600"/>
            <a:chOff x="2650069" y="6316133"/>
            <a:chExt cx="702734" cy="228600"/>
          </a:xfrm>
        </p:grpSpPr>
        <p:cxnSp>
          <p:nvCxnSpPr>
            <p:cNvPr id="68" name="Straight Connector 67"/>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9" name="Straight Connector 68"/>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70" name="Straight Connector 69"/>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71" name="Straight Connector 70"/>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72" name="TextBox 71"/>
          <p:cNvSpPr txBox="1"/>
          <p:nvPr/>
        </p:nvSpPr>
        <p:spPr>
          <a:xfrm>
            <a:off x="7058918" y="5252534"/>
            <a:ext cx="1627882" cy="369332"/>
          </a:xfrm>
          <a:prstGeom prst="rect">
            <a:avLst/>
          </a:prstGeom>
          <a:noFill/>
        </p:spPr>
        <p:txBody>
          <a:bodyPr wrap="none" rtlCol="0">
            <a:spAutoFit/>
          </a:bodyPr>
          <a:lstStyle/>
          <a:p>
            <a:r>
              <a:rPr lang="en-US" sz="1800" dirty="0" smtClean="0">
                <a:solidFill>
                  <a:schemeClr val="tx1">
                    <a:lumMod val="65000"/>
                    <a:lumOff val="35000"/>
                  </a:schemeClr>
                </a:solidFill>
                <a:latin typeface="Calibri" pitchFamily="34" charset="0"/>
              </a:rPr>
              <a:t>Block size B x B</a:t>
            </a:r>
          </a:p>
        </p:txBody>
      </p:sp>
      <p:cxnSp>
        <p:nvCxnSpPr>
          <p:cNvPr id="73" name="Straight Arrow Connector 72"/>
          <p:cNvCxnSpPr/>
          <p:nvPr/>
        </p:nvCxnSpPr>
        <p:spPr bwMode="auto">
          <a:xfrm rot="16200000" flipV="1">
            <a:off x="7354845" y="5060489"/>
            <a:ext cx="381000" cy="3090"/>
          </a:xfrm>
          <a:prstGeom prst="straightConnector1">
            <a:avLst/>
          </a:prstGeom>
          <a:noFill/>
          <a:ln w="25400" cap="flat" cmpd="sng" algn="ctr">
            <a:solidFill>
              <a:schemeClr val="tx1"/>
            </a:solidFill>
            <a:prstDash val="solid"/>
            <a:round/>
            <a:headEnd type="none" w="med" len="med"/>
            <a:tailEnd type="arrow"/>
          </a:ln>
          <a:effectLst/>
        </p:spPr>
      </p:cxnSp>
      <p:sp>
        <p:nvSpPr>
          <p:cNvPr id="74" name="AutoShape 16"/>
          <p:cNvSpPr>
            <a:spLocks/>
          </p:cNvSpPr>
          <p:nvPr/>
        </p:nvSpPr>
        <p:spPr bwMode="auto">
          <a:xfrm rot="5400000" flipV="1">
            <a:off x="7941734" y="2960132"/>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75" name="TextBox 74"/>
          <p:cNvSpPr txBox="1"/>
          <p:nvPr/>
        </p:nvSpPr>
        <p:spPr>
          <a:xfrm>
            <a:off x="7823199" y="3048000"/>
            <a:ext cx="1189428" cy="369332"/>
          </a:xfrm>
          <a:prstGeom prst="rect">
            <a:avLst/>
          </a:prstGeom>
          <a:noFill/>
        </p:spPr>
        <p:txBody>
          <a:bodyPr wrap="none" rtlCol="0">
            <a:spAutoFit/>
          </a:bodyPr>
          <a:lstStyle/>
          <a:p>
            <a:r>
              <a:rPr lang="en-US" sz="1800" dirty="0" smtClean="0">
                <a:latin typeface="Calibri" pitchFamily="34" charset="0"/>
              </a:rPr>
              <a:t>n/B blocks</a:t>
            </a:r>
          </a:p>
        </p:txBody>
      </p:sp>
      <p:sp>
        <p:nvSpPr>
          <p:cNvPr id="48" name="Rectangle 47"/>
          <p:cNvSpPr/>
          <p:nvPr/>
        </p:nvSpPr>
        <p:spPr bwMode="auto">
          <a:xfrm>
            <a:off x="7488157" y="6493935"/>
            <a:ext cx="227262"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49" name="Rectangle 48"/>
          <p:cNvSpPr/>
          <p:nvPr/>
        </p:nvSpPr>
        <p:spPr bwMode="auto">
          <a:xfrm>
            <a:off x="4116138" y="5560734"/>
            <a:ext cx="227262"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pic>
        <p:nvPicPr>
          <p:cNvPr id="52" name="图片 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234063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31" grpId="0"/>
      <p:bldP spid="32" grpId="0" animBg="1"/>
      <p:bldP spid="33" grpId="0"/>
      <p:bldP spid="34" grpId="0" animBg="1"/>
      <p:bldP spid="37" grpId="0" animBg="1"/>
      <p:bldP spid="38" grpId="0" animBg="1"/>
      <p:bldP spid="53" grpId="0" animBg="1"/>
      <p:bldP spid="48"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Memory Hierarchy</a:t>
            </a:r>
            <a:endParaRPr lang="zh-CN" altLang="en-US" dirty="0"/>
          </a:p>
        </p:txBody>
      </p:sp>
      <p:pic>
        <p:nvPicPr>
          <p:cNvPr id="4" name="图片 3"/>
          <p:cNvPicPr>
            <a:picLocks noChangeAspect="1"/>
          </p:cNvPicPr>
          <p:nvPr/>
        </p:nvPicPr>
        <p:blipFill>
          <a:blip r:embed="rId2"/>
          <a:stretch>
            <a:fillRect/>
          </a:stretch>
        </p:blipFill>
        <p:spPr>
          <a:xfrm>
            <a:off x="820883" y="1456170"/>
            <a:ext cx="7502234" cy="4537989"/>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2268194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5343525"/>
          </a:xfrm>
        </p:spPr>
        <p:txBody>
          <a:bodyPr/>
          <a:lstStyle/>
          <a:p>
            <a:r>
              <a:rPr lang="en-US" dirty="0" smtClean="0"/>
              <a:t>Assume: </a:t>
            </a:r>
          </a:p>
          <a:p>
            <a:pPr lvl="1"/>
            <a:r>
              <a:rPr lang="en-US" dirty="0" smtClean="0"/>
              <a:t>Cache block = 8 doubles</a:t>
            </a:r>
          </a:p>
          <a:p>
            <a:pPr lvl="1"/>
            <a:r>
              <a:rPr lang="en-US" dirty="0" smtClean="0"/>
              <a:t>Cache size C &lt;&lt; n (much smaller than n)</a:t>
            </a:r>
          </a:p>
          <a:p>
            <a:pPr lvl="1"/>
            <a:r>
              <a:rPr lang="en-US" dirty="0" smtClean="0"/>
              <a:t>Three blocks       fit into cache: 3B</a:t>
            </a:r>
            <a:r>
              <a:rPr lang="en-US" baseline="30000" dirty="0" smtClean="0"/>
              <a:t>2</a:t>
            </a:r>
            <a:r>
              <a:rPr lang="en-US" dirty="0" smtClean="0"/>
              <a:t> &lt; C</a:t>
            </a:r>
          </a:p>
          <a:p>
            <a:endParaRPr lang="en-US" dirty="0" smtClean="0"/>
          </a:p>
          <a:p>
            <a:r>
              <a:rPr lang="en-US" dirty="0" smtClean="0"/>
              <a:t>Second (block) iteration:</a:t>
            </a:r>
          </a:p>
          <a:p>
            <a:pPr lvl="1"/>
            <a:r>
              <a:rPr lang="en-US" dirty="0" smtClean="0"/>
              <a:t>Same as first iteration</a:t>
            </a:r>
          </a:p>
          <a:p>
            <a:pPr lvl="1"/>
            <a:r>
              <a:rPr lang="en-US" dirty="0" smtClean="0"/>
              <a:t>2n/B * B</a:t>
            </a:r>
            <a:r>
              <a:rPr lang="en-US" baseline="30000" dirty="0" smtClean="0"/>
              <a:t>2</a:t>
            </a:r>
            <a:r>
              <a:rPr lang="en-US" dirty="0" smtClean="0"/>
              <a:t>/8 = </a:t>
            </a:r>
            <a:r>
              <a:rPr lang="en-US" dirty="0" err="1" smtClean="0"/>
              <a:t>nB</a:t>
            </a:r>
            <a:r>
              <a:rPr lang="en-US" dirty="0" smtClean="0"/>
              <a:t>/4</a:t>
            </a:r>
          </a:p>
          <a:p>
            <a:pPr lvl="1"/>
            <a:endParaRPr lang="en-US" dirty="0" smtClean="0"/>
          </a:p>
          <a:p>
            <a:pPr lvl="1">
              <a:buNone/>
            </a:pPr>
            <a:endParaRPr lang="en-US" dirty="0" smtClean="0"/>
          </a:p>
          <a:p>
            <a:r>
              <a:rPr lang="en-US" dirty="0" smtClean="0"/>
              <a:t>Total misses:</a:t>
            </a:r>
          </a:p>
          <a:p>
            <a:pPr lvl="1"/>
            <a:r>
              <a:rPr lang="en-US" dirty="0" err="1" smtClean="0"/>
              <a:t>nB</a:t>
            </a:r>
            <a:r>
              <a:rPr lang="en-US" dirty="0" smtClean="0"/>
              <a:t>/4 * (n/B)</a:t>
            </a:r>
            <a:r>
              <a:rPr lang="en-US" baseline="30000" dirty="0" smtClean="0"/>
              <a:t>2</a:t>
            </a:r>
            <a:r>
              <a:rPr lang="en-US" dirty="0" smtClean="0"/>
              <a:t> = n</a:t>
            </a:r>
            <a:r>
              <a:rPr lang="en-US" baseline="30000" dirty="0" smtClean="0"/>
              <a:t>3</a:t>
            </a:r>
            <a:r>
              <a:rPr lang="en-US" dirty="0" smtClean="0"/>
              <a:t>/(4B)</a:t>
            </a:r>
          </a:p>
        </p:txBody>
      </p:sp>
      <p:sp>
        <p:nvSpPr>
          <p:cNvPr id="25" name="Rectangle 24"/>
          <p:cNvSpPr/>
          <p:nvPr/>
        </p:nvSpPr>
        <p:spPr bwMode="auto">
          <a:xfrm>
            <a:off x="58999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8" name="Rectangle 27"/>
          <p:cNvSpPr/>
          <p:nvPr/>
        </p:nvSpPr>
        <p:spPr bwMode="auto">
          <a:xfrm>
            <a:off x="75001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1" name="TextBox 30"/>
          <p:cNvSpPr txBox="1"/>
          <p:nvPr/>
        </p:nvSpPr>
        <p:spPr>
          <a:xfrm>
            <a:off x="7085265" y="41480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2" name="Rectangle 31"/>
          <p:cNvSpPr/>
          <p:nvPr/>
        </p:nvSpPr>
        <p:spPr bwMode="auto">
          <a:xfrm>
            <a:off x="411480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3" name="TextBox 32"/>
          <p:cNvSpPr txBox="1"/>
          <p:nvPr/>
        </p:nvSpPr>
        <p:spPr>
          <a:xfrm>
            <a:off x="5381050" y="40386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4" name="Rectangle 33"/>
          <p:cNvSpPr/>
          <p:nvPr/>
        </p:nvSpPr>
        <p:spPr bwMode="auto">
          <a:xfrm>
            <a:off x="4114800" y="37338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7" name="Rectangle 36"/>
          <p:cNvSpPr/>
          <p:nvPr/>
        </p:nvSpPr>
        <p:spPr bwMode="auto">
          <a:xfrm>
            <a:off x="5899933" y="374056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8" name="Rectangle 37"/>
          <p:cNvSpPr/>
          <p:nvPr/>
        </p:nvSpPr>
        <p:spPr bwMode="auto">
          <a:xfrm rot="5400000">
            <a:off x="7264401" y="41910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39" name="Straight Connector 38"/>
          <p:cNvCxnSpPr/>
          <p:nvPr/>
        </p:nvCxnSpPr>
        <p:spPr bwMode="auto">
          <a:xfrm rot="5400000">
            <a:off x="6463510"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0" name="Straight Connector 39"/>
          <p:cNvCxnSpPr/>
          <p:nvPr/>
        </p:nvCxnSpPr>
        <p:spPr bwMode="auto">
          <a:xfrm rot="5400000">
            <a:off x="6700577"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p:nvCxnSpPr>
        <p:spPr bwMode="auto">
          <a:xfrm rot="5400000">
            <a:off x="5999431"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p:cNvCxnSpPr/>
          <p:nvPr/>
        </p:nvCxnSpPr>
        <p:spPr bwMode="auto">
          <a:xfrm rot="5400000">
            <a:off x="6228031" y="3845599"/>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4" name="Group 30"/>
          <p:cNvGrpSpPr/>
          <p:nvPr/>
        </p:nvGrpSpPr>
        <p:grpSpPr>
          <a:xfrm rot="5400000">
            <a:off x="7476067" y="4199467"/>
            <a:ext cx="702734" cy="228600"/>
            <a:chOff x="2650069" y="6316133"/>
            <a:chExt cx="702734" cy="228600"/>
          </a:xfrm>
        </p:grpSpPr>
        <p:cxnSp>
          <p:nvCxnSpPr>
            <p:cNvPr id="44" name="Straight Connector 43"/>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5" name="Straight Connector 44"/>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6" name="Straight Connector 45"/>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7" name="Straight Connector 46"/>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48" name="TextBox 47"/>
          <p:cNvSpPr txBox="1"/>
          <p:nvPr/>
        </p:nvSpPr>
        <p:spPr>
          <a:xfrm>
            <a:off x="7016583" y="5252534"/>
            <a:ext cx="1627882" cy="369332"/>
          </a:xfrm>
          <a:prstGeom prst="rect">
            <a:avLst/>
          </a:prstGeom>
          <a:noFill/>
        </p:spPr>
        <p:txBody>
          <a:bodyPr wrap="none" rtlCol="0">
            <a:spAutoFit/>
          </a:bodyPr>
          <a:lstStyle/>
          <a:p>
            <a:r>
              <a:rPr lang="en-US" sz="1800" dirty="0" smtClean="0">
                <a:solidFill>
                  <a:schemeClr val="tx1">
                    <a:lumMod val="65000"/>
                    <a:lumOff val="35000"/>
                  </a:schemeClr>
                </a:solidFill>
                <a:latin typeface="Calibri" pitchFamily="34" charset="0"/>
              </a:rPr>
              <a:t>Block size B x B</a:t>
            </a:r>
          </a:p>
        </p:txBody>
      </p:sp>
      <p:cxnSp>
        <p:nvCxnSpPr>
          <p:cNvPr id="49" name="Straight Arrow Connector 48"/>
          <p:cNvCxnSpPr>
            <a:stCxn id="48" idx="0"/>
          </p:cNvCxnSpPr>
          <p:nvPr/>
        </p:nvCxnSpPr>
        <p:spPr bwMode="auto">
          <a:xfrm rot="16200000" flipV="1">
            <a:off x="7638479" y="5060489"/>
            <a:ext cx="381000" cy="3090"/>
          </a:xfrm>
          <a:prstGeom prst="straightConnector1">
            <a:avLst/>
          </a:prstGeom>
          <a:noFill/>
          <a:ln w="25400" cap="flat" cmpd="sng" algn="ctr">
            <a:solidFill>
              <a:schemeClr val="tx1"/>
            </a:solidFill>
            <a:prstDash val="solid"/>
            <a:round/>
            <a:headEnd type="none" w="med" len="med"/>
            <a:tailEnd type="arrow"/>
          </a:ln>
          <a:effectLst/>
        </p:spPr>
      </p:cxnSp>
      <p:sp>
        <p:nvSpPr>
          <p:cNvPr id="51" name="AutoShape 16"/>
          <p:cNvSpPr>
            <a:spLocks/>
          </p:cNvSpPr>
          <p:nvPr/>
        </p:nvSpPr>
        <p:spPr bwMode="auto">
          <a:xfrm rot="5400000" flipV="1">
            <a:off x="7941734" y="2960132"/>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52" name="TextBox 51"/>
          <p:cNvSpPr txBox="1"/>
          <p:nvPr/>
        </p:nvSpPr>
        <p:spPr>
          <a:xfrm>
            <a:off x="7823199" y="3048000"/>
            <a:ext cx="1189428" cy="369332"/>
          </a:xfrm>
          <a:prstGeom prst="rect">
            <a:avLst/>
          </a:prstGeom>
          <a:noFill/>
        </p:spPr>
        <p:txBody>
          <a:bodyPr wrap="none" rtlCol="0">
            <a:spAutoFit/>
          </a:bodyPr>
          <a:lstStyle/>
          <a:p>
            <a:r>
              <a:rPr lang="en-US" sz="1800" dirty="0" smtClean="0">
                <a:latin typeface="Calibri" pitchFamily="34" charset="0"/>
              </a:rPr>
              <a:t>n/B blocks</a:t>
            </a:r>
          </a:p>
        </p:txBody>
      </p:sp>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368040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Part(b) : Blocking Summary</a:t>
            </a:r>
            <a:endParaRPr lang="en-US" dirty="0"/>
          </a:p>
        </p:txBody>
      </p:sp>
      <p:sp>
        <p:nvSpPr>
          <p:cNvPr id="3" name="Content Placeholder 2"/>
          <p:cNvSpPr>
            <a:spLocks noGrp="1"/>
          </p:cNvSpPr>
          <p:nvPr>
            <p:ph idx="1"/>
          </p:nvPr>
        </p:nvSpPr>
        <p:spPr/>
        <p:txBody>
          <a:bodyPr/>
          <a:lstStyle/>
          <a:p>
            <a:r>
              <a:rPr lang="en-US" dirty="0" smtClean="0"/>
              <a:t>No blocking: (9/8) * n</a:t>
            </a:r>
            <a:r>
              <a:rPr lang="en-US" baseline="30000" dirty="0" smtClean="0"/>
              <a:t>3</a:t>
            </a:r>
          </a:p>
          <a:p>
            <a:r>
              <a:rPr lang="en-US" dirty="0" smtClean="0"/>
              <a:t>Blocking: 1/(4B) * n</a:t>
            </a:r>
            <a:r>
              <a:rPr lang="en-US" baseline="30000" dirty="0" smtClean="0"/>
              <a:t>3</a:t>
            </a:r>
            <a:endParaRPr lang="en-US" dirty="0" smtClean="0"/>
          </a:p>
          <a:p>
            <a:endParaRPr lang="en-US" dirty="0" smtClean="0"/>
          </a:p>
          <a:p>
            <a:r>
              <a:rPr lang="en-US" dirty="0" smtClean="0"/>
              <a:t>Suggest largest possible block size B, but limit 3B</a:t>
            </a:r>
            <a:r>
              <a:rPr lang="en-US" baseline="30000" dirty="0" smtClean="0"/>
              <a:t>2</a:t>
            </a:r>
            <a:r>
              <a:rPr lang="en-US" dirty="0" smtClean="0"/>
              <a:t> &lt; C!</a:t>
            </a:r>
          </a:p>
          <a:p>
            <a:endParaRPr lang="en-US" dirty="0" smtClean="0"/>
          </a:p>
          <a:p>
            <a:r>
              <a:rPr lang="en-US" dirty="0" smtClean="0"/>
              <a:t>Reason for dramatic difference:</a:t>
            </a:r>
          </a:p>
          <a:p>
            <a:pPr lvl="1"/>
            <a:r>
              <a:rPr lang="en-US" dirty="0" smtClean="0"/>
              <a:t>Matrix multiplication has inherent temporal locality:</a:t>
            </a:r>
          </a:p>
          <a:p>
            <a:pPr lvl="2"/>
            <a:r>
              <a:rPr lang="en-US" dirty="0" smtClean="0"/>
              <a:t>Input data: 3n</a:t>
            </a:r>
            <a:r>
              <a:rPr lang="en-US" baseline="30000" dirty="0" smtClean="0"/>
              <a:t>2</a:t>
            </a:r>
            <a:r>
              <a:rPr lang="en-US" dirty="0" smtClean="0"/>
              <a:t>, computation 2n</a:t>
            </a:r>
            <a:r>
              <a:rPr lang="en-US" baseline="30000" dirty="0" smtClean="0"/>
              <a:t>3</a:t>
            </a:r>
          </a:p>
          <a:p>
            <a:pPr lvl="2"/>
            <a:r>
              <a:rPr lang="en-US" dirty="0" smtClean="0"/>
              <a:t>Every array elements used O(n) times!</a:t>
            </a:r>
          </a:p>
          <a:p>
            <a:pPr lvl="1"/>
            <a:r>
              <a:rPr lang="en-US" dirty="0" smtClean="0"/>
              <a:t>But program has to be written properly</a:t>
            </a:r>
          </a:p>
          <a:p>
            <a:pPr marL="457200" lvl="1" indent="0">
              <a:buNone/>
            </a:pPr>
            <a:endParaRPr lang="en-US"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17971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Part (b) : Specs</a:t>
            </a:r>
            <a:endParaRPr lang="en-US" dirty="0"/>
          </a:p>
        </p:txBody>
      </p:sp>
      <p:sp>
        <p:nvSpPr>
          <p:cNvPr id="4" name="Content Placeholder 3"/>
          <p:cNvSpPr>
            <a:spLocks noGrp="1"/>
          </p:cNvSpPr>
          <p:nvPr>
            <p:ph idx="1"/>
          </p:nvPr>
        </p:nvSpPr>
        <p:spPr/>
        <p:txBody>
          <a:bodyPr/>
          <a:lstStyle/>
          <a:p>
            <a:r>
              <a:rPr lang="en-US" dirty="0">
                <a:latin typeface="Helvetica" pitchFamily="34" charset="0"/>
                <a:cs typeface="Helvetica" pitchFamily="34" charset="0"/>
              </a:rPr>
              <a:t>Cache:</a:t>
            </a:r>
          </a:p>
          <a:p>
            <a:pPr lvl="1"/>
            <a:r>
              <a:rPr lang="en-US" dirty="0">
                <a:latin typeface="Helvetica" pitchFamily="34" charset="0"/>
                <a:cs typeface="Helvetica" pitchFamily="34" charset="0"/>
              </a:rPr>
              <a:t>You get 1 kilobytes of cache</a:t>
            </a:r>
          </a:p>
          <a:p>
            <a:pPr lvl="1"/>
            <a:r>
              <a:rPr lang="en-US" dirty="0">
                <a:latin typeface="Helvetica" pitchFamily="34" charset="0"/>
                <a:cs typeface="Helvetica" pitchFamily="34" charset="0"/>
              </a:rPr>
              <a:t>Directly mapped (E=1)</a:t>
            </a:r>
          </a:p>
          <a:p>
            <a:pPr lvl="1"/>
            <a:r>
              <a:rPr lang="en-US" dirty="0">
                <a:latin typeface="Helvetica" pitchFamily="34" charset="0"/>
                <a:cs typeface="Helvetica" pitchFamily="34" charset="0"/>
              </a:rPr>
              <a:t>Block size is 32 bytes (b=5)</a:t>
            </a:r>
          </a:p>
          <a:p>
            <a:pPr lvl="1"/>
            <a:r>
              <a:rPr lang="en-US" dirty="0">
                <a:latin typeface="Helvetica" pitchFamily="34" charset="0"/>
                <a:cs typeface="Helvetica" pitchFamily="34" charset="0"/>
              </a:rPr>
              <a:t>There are 32 sets (s=5)</a:t>
            </a:r>
          </a:p>
          <a:p>
            <a:r>
              <a:rPr lang="en-US" dirty="0">
                <a:latin typeface="Helvetica" pitchFamily="34" charset="0"/>
                <a:cs typeface="Helvetica" pitchFamily="34" charset="0"/>
              </a:rPr>
              <a:t>Test Matrices:</a:t>
            </a:r>
          </a:p>
          <a:p>
            <a:pPr lvl="1"/>
            <a:r>
              <a:rPr lang="en-US" dirty="0">
                <a:latin typeface="Helvetica" pitchFamily="34" charset="0"/>
                <a:cs typeface="Helvetica" pitchFamily="34" charset="0"/>
              </a:rPr>
              <a:t>32 by </a:t>
            </a:r>
            <a:r>
              <a:rPr lang="en-US" dirty="0" smtClean="0">
                <a:latin typeface="Helvetica" pitchFamily="34" charset="0"/>
                <a:cs typeface="Helvetica" pitchFamily="34" charset="0"/>
              </a:rPr>
              <a:t>32</a:t>
            </a:r>
          </a:p>
          <a:p>
            <a:pPr lvl="1"/>
            <a:r>
              <a:rPr lang="en-US" dirty="0" smtClean="0">
                <a:latin typeface="Helvetica" pitchFamily="34" charset="0"/>
                <a:cs typeface="Helvetica" pitchFamily="34" charset="0"/>
              </a:rPr>
              <a:t>64 </a:t>
            </a:r>
            <a:r>
              <a:rPr lang="en-US" dirty="0">
                <a:latin typeface="Helvetica" pitchFamily="34" charset="0"/>
                <a:cs typeface="Helvetica" pitchFamily="34" charset="0"/>
              </a:rPr>
              <a:t>by </a:t>
            </a:r>
            <a:r>
              <a:rPr lang="en-US" dirty="0" smtClean="0">
                <a:latin typeface="Helvetica" pitchFamily="34" charset="0"/>
                <a:cs typeface="Helvetica" pitchFamily="34" charset="0"/>
              </a:rPr>
              <a:t>64</a:t>
            </a:r>
          </a:p>
          <a:p>
            <a:pPr lvl="1"/>
            <a:r>
              <a:rPr lang="en-US" dirty="0" smtClean="0">
                <a:latin typeface="Helvetica" pitchFamily="34" charset="0"/>
                <a:cs typeface="Helvetica" pitchFamily="34" charset="0"/>
              </a:rPr>
              <a:t>61 </a:t>
            </a:r>
            <a:r>
              <a:rPr lang="en-US" dirty="0">
                <a:latin typeface="Helvetica" pitchFamily="34" charset="0"/>
                <a:cs typeface="Helvetica" pitchFamily="34" charset="0"/>
              </a:rPr>
              <a:t>by 67</a:t>
            </a:r>
          </a:p>
          <a:p>
            <a:endParaRPr 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3757891910"/>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Part (b)</a:t>
            </a:r>
            <a:endParaRPr lang="en-US" dirty="0"/>
          </a:p>
        </p:txBody>
      </p:sp>
      <p:sp>
        <p:nvSpPr>
          <p:cNvPr id="4" name="Content Placeholder 3"/>
          <p:cNvSpPr>
            <a:spLocks noGrp="1"/>
          </p:cNvSpPr>
          <p:nvPr>
            <p:ph idx="1"/>
          </p:nvPr>
        </p:nvSpPr>
        <p:spPr/>
        <p:txBody>
          <a:bodyPr/>
          <a:lstStyle/>
          <a:p>
            <a:r>
              <a:rPr lang="en-US" dirty="0">
                <a:latin typeface="Helvetica" pitchFamily="34" charset="0"/>
                <a:cs typeface="Helvetica" pitchFamily="34" charset="0"/>
              </a:rPr>
              <a:t>Things you’ll need to know:</a:t>
            </a:r>
          </a:p>
          <a:p>
            <a:pPr lvl="1"/>
            <a:r>
              <a:rPr lang="en-US" dirty="0">
                <a:latin typeface="Helvetica" pitchFamily="34" charset="0"/>
                <a:cs typeface="Helvetica" pitchFamily="34" charset="0"/>
              </a:rPr>
              <a:t>Warnings are errors</a:t>
            </a:r>
          </a:p>
          <a:p>
            <a:pPr lvl="1"/>
            <a:r>
              <a:rPr lang="en-US" dirty="0">
                <a:latin typeface="Helvetica" pitchFamily="34" charset="0"/>
                <a:cs typeface="Helvetica" pitchFamily="34" charset="0"/>
              </a:rPr>
              <a:t>Header files</a:t>
            </a:r>
          </a:p>
          <a:p>
            <a:pPr lvl="1"/>
            <a:r>
              <a:rPr lang="en-US" dirty="0" smtClean="0">
                <a:latin typeface="Helvetica" pitchFamily="34" charset="0"/>
                <a:cs typeface="Helvetica" pitchFamily="34" charset="0"/>
              </a:rPr>
              <a:t>Eviction policies in the cache</a:t>
            </a:r>
            <a:endParaRPr lang="en-US" dirty="0">
              <a:latin typeface="Helvetica" pitchFamily="34" charset="0"/>
              <a:cs typeface="Helvetica" pitchFamily="34" charset="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1553157817"/>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Warnings are Errors</a:t>
            </a:r>
            <a:endParaRPr lang="en-US" dirty="0"/>
          </a:p>
        </p:txBody>
      </p:sp>
      <p:sp>
        <p:nvSpPr>
          <p:cNvPr id="4" name="Content Placeholder 3"/>
          <p:cNvSpPr>
            <a:spLocks noGrp="1"/>
          </p:cNvSpPr>
          <p:nvPr>
            <p:ph idx="1"/>
          </p:nvPr>
        </p:nvSpPr>
        <p:spPr/>
        <p:txBody>
          <a:bodyPr/>
          <a:lstStyle/>
          <a:p>
            <a:r>
              <a:rPr lang="en-US" dirty="0"/>
              <a:t>Strict compilation flags</a:t>
            </a:r>
          </a:p>
          <a:p>
            <a:endParaRPr lang="en-US" dirty="0"/>
          </a:p>
          <a:p>
            <a:r>
              <a:rPr lang="en-US" dirty="0"/>
              <a:t>Reasons:</a:t>
            </a:r>
          </a:p>
          <a:p>
            <a:pPr lvl="1"/>
            <a:r>
              <a:rPr lang="en-US" dirty="0"/>
              <a:t>Avoid potential errors that are hard to debug</a:t>
            </a:r>
          </a:p>
          <a:p>
            <a:pPr lvl="1"/>
            <a:r>
              <a:rPr lang="en-US" dirty="0"/>
              <a:t>Learn good habits from the beginning</a:t>
            </a:r>
          </a:p>
          <a:p>
            <a:pPr lvl="1"/>
            <a:endParaRPr lang="en-US" dirty="0"/>
          </a:p>
          <a:p>
            <a:r>
              <a:rPr lang="en-US" dirty="0"/>
              <a:t>Add “-</a:t>
            </a:r>
            <a:r>
              <a:rPr lang="en-US" dirty="0" err="1"/>
              <a:t>Werror</a:t>
            </a:r>
            <a:r>
              <a:rPr lang="en-US" dirty="0"/>
              <a:t>” to your compilation flags</a:t>
            </a:r>
          </a:p>
          <a:p>
            <a:endParaRPr 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2377291960"/>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Missing Header Files</a:t>
            </a:r>
            <a:endParaRPr lang="en-US" dirty="0"/>
          </a:p>
        </p:txBody>
      </p:sp>
      <p:sp>
        <p:nvSpPr>
          <p:cNvPr id="4" name="Content Placeholder 3"/>
          <p:cNvSpPr>
            <a:spLocks noGrp="1"/>
          </p:cNvSpPr>
          <p:nvPr>
            <p:ph idx="1"/>
          </p:nvPr>
        </p:nvSpPr>
        <p:spPr/>
        <p:txBody>
          <a:bodyPr/>
          <a:lstStyle/>
          <a:p>
            <a:pPr>
              <a:spcBef>
                <a:spcPts val="0"/>
              </a:spcBef>
            </a:pPr>
            <a:r>
              <a:rPr lang="en-US" dirty="0"/>
              <a:t>Remember to include files that we will be </a:t>
            </a:r>
            <a:r>
              <a:rPr lang="en-US" dirty="0" smtClean="0"/>
              <a:t>using </a:t>
            </a:r>
            <a:r>
              <a:rPr lang="en-US" dirty="0"/>
              <a:t>functions </a:t>
            </a:r>
            <a:r>
              <a:rPr lang="en-US" dirty="0" smtClean="0"/>
              <a:t>from</a:t>
            </a:r>
          </a:p>
          <a:p>
            <a:pPr>
              <a:spcBef>
                <a:spcPts val="0"/>
              </a:spcBef>
            </a:pPr>
            <a:endParaRPr lang="en-US" dirty="0"/>
          </a:p>
          <a:p>
            <a:r>
              <a:rPr lang="en-US" dirty="0"/>
              <a:t>If function declaration is missing</a:t>
            </a:r>
          </a:p>
          <a:p>
            <a:pPr lvl="1"/>
            <a:r>
              <a:rPr lang="en-US" dirty="0"/>
              <a:t>Find corresponding header files</a:t>
            </a:r>
          </a:p>
          <a:p>
            <a:pPr lvl="1"/>
            <a:r>
              <a:rPr lang="en-US" dirty="0"/>
              <a:t>Use: man &lt;function-name&gt; </a:t>
            </a:r>
          </a:p>
          <a:p>
            <a:pPr lvl="1"/>
            <a:endParaRPr lang="en-US" dirty="0"/>
          </a:p>
          <a:p>
            <a:r>
              <a:rPr lang="en-US" dirty="0"/>
              <a:t>Live example</a:t>
            </a:r>
          </a:p>
          <a:p>
            <a:pPr lvl="1"/>
            <a:r>
              <a:rPr lang="en-US" dirty="0"/>
              <a:t>man 3 </a:t>
            </a:r>
            <a:r>
              <a:rPr lang="en-US" dirty="0" err="1"/>
              <a:t>getopt</a:t>
            </a:r>
            <a:endParaRPr lang="en-US" dirty="0"/>
          </a:p>
          <a:p>
            <a:endParaRPr 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1"/>
            <a:ext cx="1647470" cy="280518"/>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460272896"/>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Eviction policies of Cache</a:t>
            </a:r>
            <a:endParaRPr lang="en-US" dirty="0"/>
          </a:p>
        </p:txBody>
      </p:sp>
      <p:sp>
        <p:nvSpPr>
          <p:cNvPr id="3" name="Content Placeholder 2"/>
          <p:cNvSpPr>
            <a:spLocks noGrp="1"/>
          </p:cNvSpPr>
          <p:nvPr>
            <p:ph idx="1"/>
          </p:nvPr>
        </p:nvSpPr>
        <p:spPr/>
        <p:txBody>
          <a:bodyPr/>
          <a:lstStyle/>
          <a:p>
            <a:r>
              <a:rPr lang="en-US" dirty="0" smtClean="0"/>
              <a:t>The first row of Matrix A evicts the first row of Matrix B</a:t>
            </a:r>
            <a:endParaRPr lang="en-US" dirty="0"/>
          </a:p>
          <a:p>
            <a:pPr lvl="1"/>
            <a:r>
              <a:rPr lang="en-US" dirty="0"/>
              <a:t>Caches are memory aligned.</a:t>
            </a:r>
          </a:p>
          <a:p>
            <a:pPr lvl="1"/>
            <a:r>
              <a:rPr lang="en-US" dirty="0"/>
              <a:t>Matrix A and B are stored in memory at addresses such that both the first elements align to the same place in cache!</a:t>
            </a:r>
          </a:p>
          <a:p>
            <a:pPr lvl="1"/>
            <a:r>
              <a:rPr lang="en-US" dirty="0"/>
              <a:t>Diagonal elements evict each other.</a:t>
            </a:r>
          </a:p>
          <a:p>
            <a:endParaRPr lang="en-US" dirty="0" smtClean="0"/>
          </a:p>
          <a:p>
            <a:r>
              <a:rPr lang="en-US" dirty="0" smtClean="0"/>
              <a:t>Matrices are stored in memory in a row major order.</a:t>
            </a:r>
            <a:endParaRPr lang="en-US" dirty="0"/>
          </a:p>
          <a:p>
            <a:pPr lvl="1"/>
            <a:r>
              <a:rPr lang="en-US" dirty="0" smtClean="0"/>
              <a:t>If the entire matrix can’t fit in the cache, then after the cache is full with all the elements it can load. The next elements will evict the existing elements of the cache.</a:t>
            </a:r>
          </a:p>
          <a:p>
            <a:pPr lvl="1"/>
            <a:r>
              <a:rPr lang="en-US" dirty="0" smtClean="0"/>
              <a:t>Example:- 4x4 Matrix of integers and a 32 byte cache.</a:t>
            </a:r>
          </a:p>
          <a:p>
            <a:pPr lvl="2"/>
            <a:r>
              <a:rPr lang="en-US" dirty="0" smtClean="0"/>
              <a:t>The third row will evict the first row!</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530" y="17140"/>
            <a:ext cx="1647470" cy="280518"/>
          </a:xfrm>
          <a:prstGeom prst="rect">
            <a:avLst/>
          </a:prstGeom>
        </p:spPr>
      </p:pic>
    </p:spTree>
    <p:extLst>
      <p:ext uri="{BB962C8B-B14F-4D97-AF65-F5344CB8AC3E}">
        <p14:creationId xmlns:p14="http://schemas.microsoft.com/office/powerpoint/2010/main" val="1302265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0276" y="124981"/>
            <a:ext cx="7886700" cy="1325563"/>
          </a:xfrm>
        </p:spPr>
        <p:txBody>
          <a:bodyPr/>
          <a:lstStyle/>
          <a:p>
            <a:r>
              <a:rPr lang="zh-CN" altLang="en-US" dirty="0"/>
              <a:t>补充</a:t>
            </a:r>
          </a:p>
        </p:txBody>
      </p:sp>
      <p:pic>
        <p:nvPicPr>
          <p:cNvPr id="4" name="图片 3"/>
          <p:cNvPicPr>
            <a:picLocks noChangeAspect="1"/>
          </p:cNvPicPr>
          <p:nvPr/>
        </p:nvPicPr>
        <p:blipFill>
          <a:blip r:embed="rId2"/>
          <a:stretch>
            <a:fillRect/>
          </a:stretch>
        </p:blipFill>
        <p:spPr>
          <a:xfrm>
            <a:off x="460276" y="1197678"/>
            <a:ext cx="6302286" cy="284250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17140"/>
            <a:ext cx="1647470" cy="280518"/>
          </a:xfrm>
          <a:prstGeom prst="rect">
            <a:avLst/>
          </a:prstGeom>
        </p:spPr>
      </p:pic>
    </p:spTree>
    <p:extLst>
      <p:ext uri="{BB962C8B-B14F-4D97-AF65-F5344CB8AC3E}">
        <p14:creationId xmlns:p14="http://schemas.microsoft.com/office/powerpoint/2010/main" val="1650322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65701" y="591378"/>
            <a:ext cx="6309907" cy="2202371"/>
          </a:xfrm>
          <a:prstGeom prst="rect">
            <a:avLst/>
          </a:prstGeom>
        </p:spPr>
      </p:pic>
      <p:pic>
        <p:nvPicPr>
          <p:cNvPr id="5" name="图片 4"/>
          <p:cNvPicPr>
            <a:picLocks noChangeAspect="1"/>
          </p:cNvPicPr>
          <p:nvPr/>
        </p:nvPicPr>
        <p:blipFill>
          <a:blip r:embed="rId3"/>
          <a:stretch>
            <a:fillRect/>
          </a:stretch>
        </p:blipFill>
        <p:spPr>
          <a:xfrm>
            <a:off x="543402" y="3125157"/>
            <a:ext cx="6302286" cy="1882303"/>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6530" y="17140"/>
            <a:ext cx="1647470" cy="280518"/>
          </a:xfrm>
          <a:prstGeom prst="rect">
            <a:avLst/>
          </a:prstGeom>
        </p:spPr>
      </p:pic>
    </p:spTree>
    <p:extLst>
      <p:ext uri="{BB962C8B-B14F-4D97-AF65-F5344CB8AC3E}">
        <p14:creationId xmlns:p14="http://schemas.microsoft.com/office/powerpoint/2010/main" val="3384992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282985" y="1311564"/>
            <a:ext cx="6744284" cy="5126533"/>
          </a:xfrm>
          <a:prstGeom prst="rect">
            <a:avLst/>
          </a:prstGeom>
        </p:spPr>
      </p:pic>
      <p:sp>
        <p:nvSpPr>
          <p:cNvPr id="2" name="文本框 1"/>
          <p:cNvSpPr txBox="1"/>
          <p:nvPr/>
        </p:nvSpPr>
        <p:spPr>
          <a:xfrm>
            <a:off x="1190622" y="618836"/>
            <a:ext cx="2494688" cy="369332"/>
          </a:xfrm>
          <a:prstGeom prst="rect">
            <a:avLst/>
          </a:prstGeom>
          <a:noFill/>
        </p:spPr>
        <p:txBody>
          <a:bodyPr wrap="square" rtlCol="0">
            <a:spAutoFit/>
          </a:bodyPr>
          <a:lstStyle/>
          <a:p>
            <a:r>
              <a:rPr lang="zh-CN" altLang="en-US" dirty="0" smtClean="0"/>
              <a:t>运行</a:t>
            </a:r>
            <a:r>
              <a:rPr lang="en-US" altLang="zh-CN" dirty="0" smtClean="0"/>
              <a:t>driver</a:t>
            </a:r>
            <a:r>
              <a:rPr lang="zh-CN" altLang="en-US" dirty="0" smtClean="0"/>
              <a:t>的跑分</a:t>
            </a:r>
            <a:endParaRPr lang="zh-CN" altLang="en-US" dirty="0"/>
          </a:p>
        </p:txBody>
      </p:sp>
    </p:spTree>
    <p:extLst>
      <p:ext uri="{BB962C8B-B14F-4D97-AF65-F5344CB8AC3E}">
        <p14:creationId xmlns:p14="http://schemas.microsoft.com/office/powerpoint/2010/main" val="1074763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Memory Hierarchy</a:t>
            </a:r>
            <a:endParaRPr lang="en-US" dirty="0"/>
          </a:p>
        </p:txBody>
      </p:sp>
      <p:sp>
        <p:nvSpPr>
          <p:cNvPr id="4" name="Content Placeholder 3"/>
          <p:cNvSpPr>
            <a:spLocks noGrp="1"/>
          </p:cNvSpPr>
          <p:nvPr>
            <p:ph idx="1"/>
          </p:nvPr>
        </p:nvSpPr>
        <p:spPr/>
        <p:txBody>
          <a:bodyPr/>
          <a:lstStyle/>
          <a:p>
            <a:r>
              <a:rPr lang="en-US" dirty="0">
                <a:latin typeface="Helvetica" pitchFamily="34" charset="0"/>
                <a:cs typeface="Helvetica" pitchFamily="34" charset="0"/>
              </a:rPr>
              <a:t>Registers</a:t>
            </a:r>
          </a:p>
          <a:p>
            <a:endParaRPr lang="en-US" dirty="0">
              <a:latin typeface="Helvetica" pitchFamily="34" charset="0"/>
              <a:cs typeface="Helvetica" pitchFamily="34" charset="0"/>
            </a:endParaRPr>
          </a:p>
          <a:p>
            <a:r>
              <a:rPr lang="en-US" dirty="0">
                <a:latin typeface="Helvetica" pitchFamily="34" charset="0"/>
                <a:cs typeface="Helvetica" pitchFamily="34" charset="0"/>
              </a:rPr>
              <a:t>SRAM</a:t>
            </a:r>
          </a:p>
          <a:p>
            <a:pPr marL="0" indent="0">
              <a:buNone/>
            </a:pPr>
            <a:endParaRPr lang="en-US" sz="3600" dirty="0">
              <a:latin typeface="Helvetica" pitchFamily="34" charset="0"/>
              <a:cs typeface="Helvetica" pitchFamily="34" charset="0"/>
            </a:endParaRPr>
          </a:p>
          <a:p>
            <a:r>
              <a:rPr lang="en-US" dirty="0">
                <a:latin typeface="Helvetica" pitchFamily="34" charset="0"/>
                <a:cs typeface="Helvetica" pitchFamily="34" charset="0"/>
              </a:rPr>
              <a:t>DRAM</a:t>
            </a:r>
          </a:p>
          <a:p>
            <a:endParaRPr lang="en-US" dirty="0">
              <a:latin typeface="Helvetica" pitchFamily="34" charset="0"/>
              <a:cs typeface="Helvetica" pitchFamily="34" charset="0"/>
            </a:endParaRPr>
          </a:p>
          <a:p>
            <a:r>
              <a:rPr lang="en-US" dirty="0">
                <a:latin typeface="Helvetica" pitchFamily="34" charset="0"/>
                <a:cs typeface="Helvetica" pitchFamily="34" charset="0"/>
              </a:rPr>
              <a:t>Local Secondary storage</a:t>
            </a:r>
          </a:p>
          <a:p>
            <a:endParaRPr lang="en-US" dirty="0">
              <a:latin typeface="Helvetica" pitchFamily="34" charset="0"/>
              <a:cs typeface="Helvetica" pitchFamily="34" charset="0"/>
            </a:endParaRPr>
          </a:p>
          <a:p>
            <a:r>
              <a:rPr lang="en-US" dirty="0">
                <a:latin typeface="Helvetica" pitchFamily="34" charset="0"/>
                <a:cs typeface="Helvetica" pitchFamily="34" charset="0"/>
              </a:rPr>
              <a:t>Remote Secondary storage</a:t>
            </a:r>
          </a:p>
          <a:p>
            <a:pPr lvl="0"/>
            <a:endParaRPr lang="en-US" dirty="0"/>
          </a:p>
          <a:p>
            <a:endParaRPr lang="en-US" dirty="0"/>
          </a:p>
        </p:txBody>
      </p:sp>
      <p:sp>
        <p:nvSpPr>
          <p:cNvPr id="8" name="Curved Left Arrow 7"/>
          <p:cNvSpPr/>
          <p:nvPr/>
        </p:nvSpPr>
        <p:spPr>
          <a:xfrm>
            <a:off x="2133600" y="2362200"/>
            <a:ext cx="838200" cy="1371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3200400" y="2514600"/>
            <a:ext cx="3276600" cy="369332"/>
          </a:xfrm>
          <a:prstGeom prst="rect">
            <a:avLst/>
          </a:prstGeom>
          <a:noFill/>
        </p:spPr>
        <p:txBody>
          <a:bodyPr wrap="square" rtlCol="0">
            <a:spAutoFit/>
          </a:bodyPr>
          <a:lstStyle/>
          <a:p>
            <a:r>
              <a:rPr lang="en-US" dirty="0" smtClean="0">
                <a:solidFill>
                  <a:srgbClr val="C00000"/>
                </a:solidFill>
              </a:rPr>
              <a:t>We will discuss this interaction</a:t>
            </a:r>
            <a:endParaRPr lang="en-US" dirty="0">
              <a:solidFill>
                <a:srgbClr val="C00000"/>
              </a:solidFill>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3077305221"/>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latin typeface="Helvetica" pitchFamily="34" charset="0"/>
                <a:cs typeface="Helvetica" pitchFamily="34" charset="0"/>
              </a:rPr>
              <a:t>SRAM </a:t>
            </a:r>
            <a:r>
              <a:rPr lang="en-US" dirty="0" err="1" smtClean="0">
                <a:latin typeface="Helvetica" pitchFamily="34" charset="0"/>
                <a:cs typeface="Helvetica" pitchFamily="34" charset="0"/>
              </a:rPr>
              <a:t>vs</a:t>
            </a:r>
            <a:r>
              <a:rPr lang="en-US" dirty="0" smtClean="0">
                <a:latin typeface="Helvetica" pitchFamily="34" charset="0"/>
                <a:cs typeface="Helvetica" pitchFamily="34" charset="0"/>
              </a:rPr>
              <a:t> DRAM tradeoff</a:t>
            </a:r>
            <a:endParaRPr lang="en-US" dirty="0"/>
          </a:p>
        </p:txBody>
      </p:sp>
      <p:sp>
        <p:nvSpPr>
          <p:cNvPr id="4" name="Content Placeholder 3"/>
          <p:cNvSpPr>
            <a:spLocks noGrp="1"/>
          </p:cNvSpPr>
          <p:nvPr>
            <p:ph idx="1"/>
          </p:nvPr>
        </p:nvSpPr>
        <p:spPr/>
        <p:txBody>
          <a:bodyPr/>
          <a:lstStyle/>
          <a:p>
            <a:r>
              <a:rPr lang="en-US" dirty="0">
                <a:latin typeface="Helvetica" pitchFamily="34" charset="0"/>
                <a:cs typeface="Helvetica" pitchFamily="34" charset="0"/>
              </a:rPr>
              <a:t>SRAM (cache)</a:t>
            </a:r>
          </a:p>
          <a:p>
            <a:pPr lvl="1"/>
            <a:r>
              <a:rPr lang="en-US" dirty="0">
                <a:latin typeface="Helvetica" pitchFamily="34" charset="0"/>
                <a:cs typeface="Helvetica" pitchFamily="34" charset="0"/>
              </a:rPr>
              <a:t>Faster (L1 cache: 1 CPU cycle)</a:t>
            </a:r>
          </a:p>
          <a:p>
            <a:pPr lvl="1"/>
            <a:r>
              <a:rPr lang="en-US" dirty="0">
                <a:latin typeface="Helvetica" pitchFamily="34" charset="0"/>
                <a:cs typeface="Helvetica" pitchFamily="34" charset="0"/>
              </a:rPr>
              <a:t>Smaller (Kilobytes (L1) or Megabytes (L2))</a:t>
            </a:r>
          </a:p>
          <a:p>
            <a:pPr lvl="1"/>
            <a:r>
              <a:rPr lang="en-US" dirty="0">
                <a:latin typeface="Helvetica" pitchFamily="34" charset="0"/>
                <a:cs typeface="Helvetica" pitchFamily="34" charset="0"/>
              </a:rPr>
              <a:t>More expensive and “energy-hungry”</a:t>
            </a:r>
          </a:p>
          <a:p>
            <a:r>
              <a:rPr lang="en-US" dirty="0">
                <a:latin typeface="Helvetica" pitchFamily="34" charset="0"/>
                <a:cs typeface="Helvetica" pitchFamily="34" charset="0"/>
              </a:rPr>
              <a:t>DRAM (main memory)</a:t>
            </a:r>
          </a:p>
          <a:p>
            <a:pPr lvl="1"/>
            <a:r>
              <a:rPr lang="en-US" dirty="0">
                <a:latin typeface="Helvetica" pitchFamily="34" charset="0"/>
                <a:cs typeface="Helvetica" pitchFamily="34" charset="0"/>
              </a:rPr>
              <a:t>Relatively slower (hundreds of CPU cycles)</a:t>
            </a:r>
          </a:p>
          <a:p>
            <a:pPr lvl="1"/>
            <a:r>
              <a:rPr lang="en-US" dirty="0">
                <a:latin typeface="Helvetica" pitchFamily="34" charset="0"/>
                <a:cs typeface="Helvetica" pitchFamily="34" charset="0"/>
              </a:rPr>
              <a:t>Larger (Gigabytes)</a:t>
            </a:r>
          </a:p>
          <a:p>
            <a:pPr lvl="1"/>
            <a:r>
              <a:rPr lang="en-US" dirty="0" smtClean="0">
                <a:latin typeface="Helvetica" pitchFamily="34" charset="0"/>
                <a:cs typeface="Helvetica" pitchFamily="34" charset="0"/>
              </a:rPr>
              <a:t>Cheaper</a:t>
            </a:r>
            <a:endParaRPr lang="en-US" dirty="0">
              <a:latin typeface="Helvetica" pitchFamily="34" charset="0"/>
              <a:cs typeface="Helvetica"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434834016"/>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Locality</a:t>
            </a:r>
            <a:endParaRPr lang="en-US" dirty="0"/>
          </a:p>
        </p:txBody>
      </p:sp>
      <p:sp>
        <p:nvSpPr>
          <p:cNvPr id="3" name="Content Placeholder 2"/>
          <p:cNvSpPr>
            <a:spLocks noGrp="1"/>
          </p:cNvSpPr>
          <p:nvPr>
            <p:ph idx="1"/>
          </p:nvPr>
        </p:nvSpPr>
        <p:spPr/>
        <p:txBody>
          <a:bodyPr/>
          <a:lstStyle/>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Temporal locality</a:t>
            </a:r>
            <a:endParaRPr lang="en-GB" dirty="0"/>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Recently referenced items are likely </a:t>
            </a:r>
            <a:br>
              <a:rPr lang="en-GB" dirty="0"/>
            </a:br>
            <a:r>
              <a:rPr lang="en-GB" dirty="0"/>
              <a:t>to be referenced again in the near </a:t>
            </a:r>
            <a:r>
              <a:rPr lang="en-GB" dirty="0" smtClean="0"/>
              <a:t>future</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After accessing address X in memory, save the bytes in cache for future </a:t>
            </a:r>
            <a:r>
              <a:rPr lang="en-US" dirty="0" smtClean="0"/>
              <a:t>access</a:t>
            </a:r>
            <a:endParaRPr lang="en-GB" dirty="0"/>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Spatial locality</a:t>
            </a:r>
            <a:endParaRPr lang="en-GB" dirty="0"/>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Items with nearby addresses tend </a:t>
            </a:r>
            <a:br>
              <a:rPr lang="en-GB" dirty="0"/>
            </a:br>
            <a:r>
              <a:rPr lang="en-GB" dirty="0"/>
              <a:t>to be referenced close together in </a:t>
            </a:r>
            <a:r>
              <a:rPr lang="en-GB" dirty="0" smtClean="0"/>
              <a:t>time</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After accessing address X, save the block of memory around X in cache for future </a:t>
            </a:r>
            <a:r>
              <a:rPr lang="en-US" dirty="0" smtClean="0"/>
              <a:t>access</a:t>
            </a:r>
            <a:endParaRPr lang="en-US" dirty="0"/>
          </a:p>
        </p:txBody>
      </p:sp>
      <p:sp>
        <p:nvSpPr>
          <p:cNvPr id="9" name="Rectangle 8"/>
          <p:cNvSpPr/>
          <p:nvPr/>
        </p:nvSpPr>
        <p:spPr bwMode="auto">
          <a:xfrm>
            <a:off x="6216739" y="4267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0" name="Rectangle 9"/>
          <p:cNvSpPr/>
          <p:nvPr/>
        </p:nvSpPr>
        <p:spPr bwMode="auto">
          <a:xfrm>
            <a:off x="6680200" y="4267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1" name="Rectangle 10"/>
          <p:cNvSpPr/>
          <p:nvPr/>
        </p:nvSpPr>
        <p:spPr bwMode="auto">
          <a:xfrm>
            <a:off x="7061200" y="4267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2" name="Freeform 11"/>
          <p:cNvSpPr/>
          <p:nvPr/>
        </p:nvSpPr>
        <p:spPr bwMode="auto">
          <a:xfrm>
            <a:off x="6600780" y="3907665"/>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13" name="Rectangle 12"/>
          <p:cNvSpPr/>
          <p:nvPr/>
        </p:nvSpPr>
        <p:spPr bwMode="auto">
          <a:xfrm>
            <a:off x="6400800" y="2109989"/>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4" name="Rectangle 13"/>
          <p:cNvSpPr/>
          <p:nvPr/>
        </p:nvSpPr>
        <p:spPr bwMode="auto">
          <a:xfrm>
            <a:off x="7251700" y="2109989"/>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5" name="Freeform 14"/>
          <p:cNvSpPr/>
          <p:nvPr/>
        </p:nvSpPr>
        <p:spPr bwMode="auto">
          <a:xfrm>
            <a:off x="7169239" y="1676400"/>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180826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Memory Address</a:t>
            </a:r>
            <a:endParaRPr lang="en-US" dirty="0"/>
          </a:p>
        </p:txBody>
      </p:sp>
      <p:sp>
        <p:nvSpPr>
          <p:cNvPr id="5" name="Content Placeholder 4"/>
          <p:cNvSpPr>
            <a:spLocks noGrp="1"/>
          </p:cNvSpPr>
          <p:nvPr>
            <p:ph idx="1"/>
          </p:nvPr>
        </p:nvSpPr>
        <p:spPr/>
        <p:txBody>
          <a:bodyPr/>
          <a:lstStyle/>
          <a:p>
            <a:r>
              <a:rPr lang="en-US" dirty="0"/>
              <a:t>64-bit </a:t>
            </a:r>
            <a:r>
              <a:rPr lang="en-US" dirty="0" smtClean="0"/>
              <a:t>machines</a:t>
            </a:r>
            <a:endParaRPr lang="en-US" dirty="0"/>
          </a:p>
          <a:p>
            <a:endParaRPr lang="en-US" dirty="0"/>
          </a:p>
          <a:p>
            <a:endParaRPr lang="en-US" dirty="0"/>
          </a:p>
          <a:p>
            <a:endParaRPr lang="en-US" dirty="0"/>
          </a:p>
          <a:p>
            <a:endParaRPr lang="en-US" dirty="0"/>
          </a:p>
          <a:p>
            <a:endParaRPr lang="en-US" dirty="0"/>
          </a:p>
          <a:p>
            <a:r>
              <a:rPr lang="en-US" dirty="0"/>
              <a:t>Block offset:  b bits</a:t>
            </a:r>
          </a:p>
          <a:p>
            <a:r>
              <a:rPr lang="en-US" dirty="0"/>
              <a:t>Set index:  </a:t>
            </a:r>
            <a:r>
              <a:rPr lang="en-US" dirty="0" err="1"/>
              <a:t>s</a:t>
            </a:r>
            <a:r>
              <a:rPr lang="en-US" dirty="0"/>
              <a:t> </a:t>
            </a:r>
            <a:r>
              <a:rPr lang="en-US" dirty="0" smtClean="0"/>
              <a:t>bits</a:t>
            </a:r>
          </a:p>
          <a:p>
            <a:r>
              <a:rPr lang="en-US" dirty="0" smtClean="0"/>
              <a:t>Tag Bits: Address Size – </a:t>
            </a:r>
            <a:r>
              <a:rPr lang="en-US" dirty="0" err="1" smtClean="0"/>
              <a:t>b</a:t>
            </a:r>
            <a:r>
              <a:rPr lang="en-US" dirty="0" smtClean="0"/>
              <a:t> – </a:t>
            </a:r>
            <a:r>
              <a:rPr lang="en-US" dirty="0" err="1" smtClean="0"/>
              <a:t>s</a:t>
            </a:r>
            <a:r>
              <a:rPr lang="en-US" dirty="0" smtClean="0"/>
              <a:t> </a:t>
            </a:r>
            <a:endParaRPr lang="en-US" dirty="0"/>
          </a:p>
        </p:txBody>
      </p:sp>
      <p:pic>
        <p:nvPicPr>
          <p:cNvPr id="4" name="Picture 3" descr="addr.png"/>
          <p:cNvPicPr>
            <a:picLocks noChangeAspect="1"/>
          </p:cNvPicPr>
          <p:nvPr/>
        </p:nvPicPr>
        <p:blipFill>
          <a:blip r:embed="rId3" cstate="print"/>
          <a:stretch>
            <a:fillRect/>
          </a:stretch>
        </p:blipFill>
        <p:spPr>
          <a:xfrm>
            <a:off x="1600200" y="2514600"/>
            <a:ext cx="6381033" cy="99576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4211007444"/>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Cache</a:t>
            </a:r>
            <a:endParaRPr lang="en-US" dirty="0"/>
          </a:p>
        </p:txBody>
      </p:sp>
      <p:sp>
        <p:nvSpPr>
          <p:cNvPr id="4" name="Content Placeholder 3"/>
          <p:cNvSpPr>
            <a:spLocks noGrp="1"/>
          </p:cNvSpPr>
          <p:nvPr>
            <p:ph idx="1"/>
          </p:nvPr>
        </p:nvSpPr>
        <p:spPr/>
        <p:txBody>
          <a:bodyPr/>
          <a:lstStyle/>
          <a:p>
            <a:r>
              <a:rPr lang="en-US" dirty="0">
                <a:latin typeface="Helvetica" pitchFamily="34" charset="0"/>
                <a:cs typeface="Helvetica" pitchFamily="34" charset="0"/>
              </a:rPr>
              <a:t>A cache is a set of 2^s </a:t>
            </a:r>
            <a:r>
              <a:rPr lang="en-US" i="1" dirty="0">
                <a:latin typeface="Helvetica" pitchFamily="34" charset="0"/>
                <a:cs typeface="Helvetica" pitchFamily="34" charset="0"/>
              </a:rPr>
              <a:t>cache sets</a:t>
            </a:r>
          </a:p>
          <a:p>
            <a:endParaRPr lang="en-US" i="1" dirty="0">
              <a:latin typeface="Helvetica" pitchFamily="34" charset="0"/>
              <a:cs typeface="Helvetica" pitchFamily="34" charset="0"/>
            </a:endParaRPr>
          </a:p>
          <a:p>
            <a:r>
              <a:rPr lang="en-US" dirty="0">
                <a:latin typeface="Helvetica" pitchFamily="34" charset="0"/>
                <a:cs typeface="Helvetica" pitchFamily="34" charset="0"/>
              </a:rPr>
              <a:t>A </a:t>
            </a:r>
            <a:r>
              <a:rPr lang="en-US" i="1" dirty="0">
                <a:latin typeface="Helvetica" pitchFamily="34" charset="0"/>
                <a:cs typeface="Helvetica" pitchFamily="34" charset="0"/>
              </a:rPr>
              <a:t>cache set </a:t>
            </a:r>
            <a:r>
              <a:rPr lang="en-US" dirty="0">
                <a:latin typeface="Helvetica" pitchFamily="34" charset="0"/>
                <a:cs typeface="Helvetica" pitchFamily="34" charset="0"/>
              </a:rPr>
              <a:t>is a set of E </a:t>
            </a:r>
            <a:r>
              <a:rPr lang="en-US" i="1" dirty="0">
                <a:latin typeface="Helvetica" pitchFamily="34" charset="0"/>
                <a:cs typeface="Helvetica" pitchFamily="34" charset="0"/>
              </a:rPr>
              <a:t>cache lines</a:t>
            </a:r>
          </a:p>
          <a:p>
            <a:pPr lvl="1"/>
            <a:r>
              <a:rPr lang="en-US" dirty="0">
                <a:latin typeface="Helvetica" pitchFamily="34" charset="0"/>
                <a:cs typeface="Helvetica" pitchFamily="34" charset="0"/>
              </a:rPr>
              <a:t>E is called associativity</a:t>
            </a:r>
          </a:p>
          <a:p>
            <a:pPr lvl="1"/>
            <a:r>
              <a:rPr lang="en-US" dirty="0">
                <a:latin typeface="Helvetica" pitchFamily="34" charset="0"/>
                <a:cs typeface="Helvetica" pitchFamily="34" charset="0"/>
              </a:rPr>
              <a:t>If E=1, it is called “direct-mapped”</a:t>
            </a:r>
          </a:p>
          <a:p>
            <a:pPr lvl="1"/>
            <a:endParaRPr lang="en-US" dirty="0">
              <a:latin typeface="Helvetica" pitchFamily="34" charset="0"/>
              <a:cs typeface="Helvetica" pitchFamily="34" charset="0"/>
            </a:endParaRPr>
          </a:p>
          <a:p>
            <a:r>
              <a:rPr lang="en-US" dirty="0">
                <a:latin typeface="Helvetica" pitchFamily="34" charset="0"/>
                <a:cs typeface="Helvetica" pitchFamily="34" charset="0"/>
              </a:rPr>
              <a:t>Each </a:t>
            </a:r>
            <a:r>
              <a:rPr lang="en-US" i="1" dirty="0">
                <a:latin typeface="Helvetica" pitchFamily="34" charset="0"/>
                <a:cs typeface="Helvetica" pitchFamily="34" charset="0"/>
              </a:rPr>
              <a:t>cache line</a:t>
            </a:r>
            <a:r>
              <a:rPr lang="en-US" dirty="0">
                <a:latin typeface="Helvetica" pitchFamily="34" charset="0"/>
                <a:cs typeface="Helvetica" pitchFamily="34" charset="0"/>
              </a:rPr>
              <a:t> stores a block</a:t>
            </a:r>
          </a:p>
          <a:p>
            <a:pPr lvl="1"/>
            <a:r>
              <a:rPr lang="en-US" dirty="0">
                <a:latin typeface="Helvetica" pitchFamily="34" charset="0"/>
                <a:cs typeface="Helvetica" pitchFamily="34" charset="0"/>
              </a:rPr>
              <a:t>Each block has</a:t>
            </a:r>
            <a:r>
              <a:rPr lang="en-US" dirty="0" smtClean="0">
                <a:latin typeface="Helvetica" pitchFamily="34" charset="0"/>
                <a:cs typeface="Helvetica" pitchFamily="34" charset="0"/>
              </a:rPr>
              <a:t> B = 2</a:t>
            </a:r>
            <a:r>
              <a:rPr lang="en-US" dirty="0">
                <a:latin typeface="Helvetica" pitchFamily="34" charset="0"/>
                <a:cs typeface="Helvetica" pitchFamily="34" charset="0"/>
              </a:rPr>
              <a:t>^b </a:t>
            </a:r>
            <a:r>
              <a:rPr lang="en-US" dirty="0" smtClean="0">
                <a:latin typeface="Helvetica" pitchFamily="34" charset="0"/>
                <a:cs typeface="Helvetica" pitchFamily="34" charset="0"/>
              </a:rPr>
              <a:t>bytes</a:t>
            </a:r>
          </a:p>
          <a:p>
            <a:r>
              <a:rPr lang="en-US" dirty="0" smtClean="0">
                <a:latin typeface="Helvetica" pitchFamily="34" charset="0"/>
                <a:cs typeface="Helvetica" pitchFamily="34" charset="0"/>
              </a:rPr>
              <a:t>Total Capacity = S*B*E</a:t>
            </a:r>
          </a:p>
          <a:p>
            <a:endParaRPr lang="en-US" dirty="0">
              <a:latin typeface="Helvetica" pitchFamily="34" charset="0"/>
              <a:cs typeface="Helvetica"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2331568819"/>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Cache Terminology</a:t>
            </a:r>
            <a:endParaRPr lang="en-US" dirty="0"/>
          </a:p>
        </p:txBody>
      </p:sp>
      <p:sp>
        <p:nvSpPr>
          <p:cNvPr id="3" name="Content Placeholder 2"/>
          <p:cNvSpPr>
            <a:spLocks noGrp="1"/>
          </p:cNvSpPr>
          <p:nvPr>
            <p:ph idx="1"/>
          </p:nvPr>
        </p:nvSpPr>
        <p:spPr>
          <a:xfrm>
            <a:off x="381000" y="1600200"/>
            <a:ext cx="7467600" cy="4873752"/>
          </a:xfrm>
        </p:spPr>
        <p:txBody>
          <a:bodyPr/>
          <a:lstStyle/>
          <a:p>
            <a:endParaRPr lang="en-US" sz="2000" dirty="0" smtClean="0">
              <a:latin typeface="+mj-lt"/>
            </a:endParaRPr>
          </a:p>
          <a:p>
            <a:endParaRPr lang="en-US" sz="2000" dirty="0">
              <a:latin typeface="+mj-lt"/>
            </a:endParaRPr>
          </a:p>
        </p:txBody>
      </p:sp>
      <p:sp>
        <p:nvSpPr>
          <p:cNvPr id="4" name="AutoShape 16"/>
          <p:cNvSpPr>
            <a:spLocks/>
          </p:cNvSpPr>
          <p:nvPr/>
        </p:nvSpPr>
        <p:spPr bwMode="auto">
          <a:xfrm rot="5400000">
            <a:off x="3482035" y="-290401"/>
            <a:ext cx="228600" cy="4237334"/>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600" dirty="0">
              <a:latin typeface="+mj-lt"/>
            </a:endParaRPr>
          </a:p>
        </p:txBody>
      </p:sp>
      <p:grpSp>
        <p:nvGrpSpPr>
          <p:cNvPr id="5" name="Group 79"/>
          <p:cNvGrpSpPr/>
          <p:nvPr/>
        </p:nvGrpSpPr>
        <p:grpSpPr>
          <a:xfrm>
            <a:off x="1477667" y="2078999"/>
            <a:ext cx="4237333" cy="492484"/>
            <a:chOff x="1637766" y="1995289"/>
            <a:chExt cx="4648200" cy="492484"/>
          </a:xfrm>
        </p:grpSpPr>
        <p:sp>
          <p:nvSpPr>
            <p:cNvPr id="6" name="Rectangle 5"/>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7" name="Rectangle 6"/>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8" name="Rectangle 7"/>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9" name="Rectangle 8"/>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cxnSp>
          <p:nvCxnSpPr>
            <p:cNvPr id="10" name="Straight Connector 9"/>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cxnSp>
        <p:nvCxnSpPr>
          <p:cNvPr id="11" name="Straight Connector 10"/>
          <p:cNvCxnSpPr/>
          <p:nvPr/>
        </p:nvCxnSpPr>
        <p:spPr bwMode="auto">
          <a:xfrm>
            <a:off x="1706267" y="4019283"/>
            <a:ext cx="3875673" cy="10096"/>
          </a:xfrm>
          <a:prstGeom prst="line">
            <a:avLst/>
          </a:prstGeom>
          <a:noFill/>
          <a:ln w="76200" cap="rnd" cmpd="sng" algn="ctr">
            <a:solidFill>
              <a:schemeClr val="tx1"/>
            </a:solidFill>
            <a:prstDash val="sysDot"/>
            <a:round/>
            <a:headEnd type="none" w="med" len="med"/>
            <a:tailEnd type="none" w="med" len="med"/>
          </a:ln>
          <a:effectLst/>
        </p:spPr>
      </p:cxnSp>
      <p:sp>
        <p:nvSpPr>
          <p:cNvPr id="12" name="AutoShape 16"/>
          <p:cNvSpPr>
            <a:spLocks/>
          </p:cNvSpPr>
          <p:nvPr/>
        </p:nvSpPr>
        <p:spPr bwMode="auto">
          <a:xfrm>
            <a:off x="1143000" y="2067735"/>
            <a:ext cx="228600" cy="27328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600" dirty="0">
              <a:latin typeface="+mj-lt"/>
            </a:endParaRPr>
          </a:p>
        </p:txBody>
      </p:sp>
      <p:sp>
        <p:nvSpPr>
          <p:cNvPr id="13" name="TextBox 12"/>
          <p:cNvSpPr txBox="1"/>
          <p:nvPr/>
        </p:nvSpPr>
        <p:spPr>
          <a:xfrm>
            <a:off x="3224013" y="1344634"/>
            <a:ext cx="1603324" cy="338554"/>
          </a:xfrm>
          <a:prstGeom prst="rect">
            <a:avLst/>
          </a:prstGeom>
          <a:noFill/>
        </p:spPr>
        <p:txBody>
          <a:bodyPr wrap="none" rtlCol="0">
            <a:spAutoFit/>
          </a:bodyPr>
          <a:lstStyle/>
          <a:p>
            <a:r>
              <a:rPr lang="en-US" sz="1600" dirty="0" smtClean="0">
                <a:latin typeface="+mj-lt"/>
              </a:rPr>
              <a:t>E lines per set</a:t>
            </a:r>
          </a:p>
        </p:txBody>
      </p:sp>
      <p:sp>
        <p:nvSpPr>
          <p:cNvPr id="14" name="TextBox 13"/>
          <p:cNvSpPr txBox="1"/>
          <p:nvPr/>
        </p:nvSpPr>
        <p:spPr>
          <a:xfrm>
            <a:off x="46333" y="3244405"/>
            <a:ext cx="1160895" cy="338554"/>
          </a:xfrm>
          <a:prstGeom prst="rect">
            <a:avLst/>
          </a:prstGeom>
          <a:noFill/>
        </p:spPr>
        <p:txBody>
          <a:bodyPr wrap="none" rtlCol="0">
            <a:spAutoFit/>
          </a:bodyPr>
          <a:lstStyle/>
          <a:p>
            <a:r>
              <a:rPr lang="en-US" sz="1600" dirty="0" smtClean="0">
                <a:latin typeface="+mj-lt"/>
              </a:rPr>
              <a:t>S = 2</a:t>
            </a:r>
            <a:r>
              <a:rPr lang="en-US" sz="1600" baseline="30000" dirty="0" smtClean="0">
                <a:latin typeface="+mj-lt"/>
              </a:rPr>
              <a:t>s</a:t>
            </a:r>
            <a:r>
              <a:rPr lang="en-US" sz="1600" dirty="0" smtClean="0">
                <a:latin typeface="+mj-lt"/>
              </a:rPr>
              <a:t> sets</a:t>
            </a:r>
          </a:p>
        </p:txBody>
      </p:sp>
      <p:grpSp>
        <p:nvGrpSpPr>
          <p:cNvPr id="15" name="Group 80"/>
          <p:cNvGrpSpPr/>
          <p:nvPr/>
        </p:nvGrpSpPr>
        <p:grpSpPr>
          <a:xfrm>
            <a:off x="1477667" y="2647683"/>
            <a:ext cx="4237333" cy="492484"/>
            <a:chOff x="1637766" y="1995289"/>
            <a:chExt cx="4648200" cy="492484"/>
          </a:xfrm>
        </p:grpSpPr>
        <p:sp>
          <p:nvSpPr>
            <p:cNvPr id="16" name="Rectangle 15"/>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17" name="Rectangle 16"/>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18" name="Rectangle 17"/>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19" name="Rectangle 18"/>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cxnSp>
          <p:nvCxnSpPr>
            <p:cNvPr id="20" name="Straight Connector 19"/>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grpSp>
        <p:nvGrpSpPr>
          <p:cNvPr id="21" name="Group 86"/>
          <p:cNvGrpSpPr/>
          <p:nvPr/>
        </p:nvGrpSpPr>
        <p:grpSpPr>
          <a:xfrm>
            <a:off x="1477667" y="3221999"/>
            <a:ext cx="4237333" cy="492484"/>
            <a:chOff x="1637766" y="1995289"/>
            <a:chExt cx="4648200" cy="492484"/>
          </a:xfrm>
        </p:grpSpPr>
        <p:sp>
          <p:nvSpPr>
            <p:cNvPr id="22" name="Rectangle 21"/>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23" name="Rectangle 22"/>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24" name="Rectangle 23"/>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25" name="Rectangle 24"/>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cxnSp>
          <p:nvCxnSpPr>
            <p:cNvPr id="26" name="Straight Connector 25"/>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grpSp>
        <p:nvGrpSpPr>
          <p:cNvPr id="27" name="Group 92"/>
          <p:cNvGrpSpPr/>
          <p:nvPr/>
        </p:nvGrpSpPr>
        <p:grpSpPr>
          <a:xfrm>
            <a:off x="1477667" y="4288799"/>
            <a:ext cx="4237333" cy="492484"/>
            <a:chOff x="1637766" y="1995289"/>
            <a:chExt cx="4648200" cy="492484"/>
          </a:xfrm>
        </p:grpSpPr>
        <p:sp>
          <p:nvSpPr>
            <p:cNvPr id="28" name="Rectangle 27"/>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29" name="Rectangle 28"/>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30" name="Rectangle 29"/>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31" name="Rectangle 30"/>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cxnSp>
          <p:nvCxnSpPr>
            <p:cNvPr id="32" name="Straight Connector 31"/>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sp>
        <p:nvSpPr>
          <p:cNvPr id="33" name="Trapezoid 32"/>
          <p:cNvSpPr/>
          <p:nvPr/>
        </p:nvSpPr>
        <p:spPr bwMode="auto">
          <a:xfrm>
            <a:off x="1543663" y="4709564"/>
            <a:ext cx="3523449" cy="865914"/>
          </a:xfrm>
          <a:prstGeom prst="trapezoid">
            <a:avLst>
              <a:gd name="adj" fmla="val 141754"/>
            </a:avLst>
          </a:prstGeom>
          <a:solidFill>
            <a:schemeClr val="bg2">
              <a:lumMod val="20000"/>
              <a:lumOff val="80000"/>
            </a:schemeClr>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34" name="Rectangle 33"/>
          <p:cNvSpPr/>
          <p:nvPr/>
        </p:nvSpPr>
        <p:spPr bwMode="auto">
          <a:xfrm>
            <a:off x="1543663" y="5575478"/>
            <a:ext cx="3523449"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latin typeface="+mj-lt"/>
            </a:endParaRPr>
          </a:p>
        </p:txBody>
      </p:sp>
      <p:sp>
        <p:nvSpPr>
          <p:cNvPr id="35" name="Rectangle 34"/>
          <p:cNvSpPr/>
          <p:nvPr/>
        </p:nvSpPr>
        <p:spPr bwMode="auto">
          <a:xfrm>
            <a:off x="3041907"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mj-lt"/>
              </a:rPr>
              <a:t>0</a:t>
            </a:r>
          </a:p>
        </p:txBody>
      </p:sp>
      <p:sp>
        <p:nvSpPr>
          <p:cNvPr id="36" name="Rectangle 35"/>
          <p:cNvSpPr/>
          <p:nvPr/>
        </p:nvSpPr>
        <p:spPr bwMode="auto">
          <a:xfrm>
            <a:off x="3314512"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mj-lt"/>
              </a:rPr>
              <a:t>1</a:t>
            </a:r>
          </a:p>
        </p:txBody>
      </p:sp>
      <p:sp>
        <p:nvSpPr>
          <p:cNvPr id="37" name="Rectangle 36"/>
          <p:cNvSpPr/>
          <p:nvPr/>
        </p:nvSpPr>
        <p:spPr bwMode="auto">
          <a:xfrm>
            <a:off x="3575307"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mj-lt"/>
              </a:rPr>
              <a:t>2</a:t>
            </a:r>
          </a:p>
        </p:txBody>
      </p:sp>
      <p:sp>
        <p:nvSpPr>
          <p:cNvPr id="38" name="Rectangle 37"/>
          <p:cNvSpPr/>
          <p:nvPr/>
        </p:nvSpPr>
        <p:spPr bwMode="auto">
          <a:xfrm>
            <a:off x="4489707" y="5689778"/>
            <a:ext cx="4572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mj-lt"/>
              </a:rPr>
              <a:t>B-1</a:t>
            </a:r>
          </a:p>
        </p:txBody>
      </p:sp>
      <p:sp>
        <p:nvSpPr>
          <p:cNvPr id="39" name="Rectangle 38"/>
          <p:cNvSpPr/>
          <p:nvPr/>
        </p:nvSpPr>
        <p:spPr bwMode="auto">
          <a:xfrm>
            <a:off x="3847912" y="5689778"/>
            <a:ext cx="6417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latin typeface="+mj-lt"/>
            </a:endParaRPr>
          </a:p>
        </p:txBody>
      </p:sp>
      <p:cxnSp>
        <p:nvCxnSpPr>
          <p:cNvPr id="40" name="Straight Connector 39"/>
          <p:cNvCxnSpPr/>
          <p:nvPr/>
        </p:nvCxnSpPr>
        <p:spPr bwMode="auto">
          <a:xfrm>
            <a:off x="3982063" y="5841384"/>
            <a:ext cx="457200" cy="1588"/>
          </a:xfrm>
          <a:prstGeom prst="line">
            <a:avLst/>
          </a:prstGeom>
          <a:noFill/>
          <a:ln w="38100" cap="rnd" cmpd="sng" algn="ctr">
            <a:solidFill>
              <a:schemeClr val="tx1"/>
            </a:solidFill>
            <a:prstDash val="sysDot"/>
            <a:round/>
            <a:headEnd type="none" w="med" len="med"/>
            <a:tailEnd type="none" w="med" len="med"/>
          </a:ln>
          <a:effectLst/>
        </p:spPr>
      </p:cxnSp>
      <p:sp>
        <p:nvSpPr>
          <p:cNvPr id="41" name="Rectangle 40"/>
          <p:cNvSpPr/>
          <p:nvPr/>
        </p:nvSpPr>
        <p:spPr bwMode="auto">
          <a:xfrm>
            <a:off x="2139317" y="5689778"/>
            <a:ext cx="717995"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mj-lt"/>
              </a:rPr>
              <a:t>tag</a:t>
            </a:r>
          </a:p>
        </p:txBody>
      </p:sp>
      <p:sp>
        <p:nvSpPr>
          <p:cNvPr id="42" name="Rectangle 41"/>
          <p:cNvSpPr/>
          <p:nvPr/>
        </p:nvSpPr>
        <p:spPr bwMode="auto">
          <a:xfrm>
            <a:off x="1670307"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mj-lt"/>
              </a:rPr>
              <a:t>v</a:t>
            </a:r>
          </a:p>
        </p:txBody>
      </p:sp>
      <p:sp>
        <p:nvSpPr>
          <p:cNvPr id="43" name="TextBox 42"/>
          <p:cNvSpPr txBox="1"/>
          <p:nvPr/>
        </p:nvSpPr>
        <p:spPr>
          <a:xfrm>
            <a:off x="1016356" y="6107668"/>
            <a:ext cx="971741" cy="338554"/>
          </a:xfrm>
          <a:prstGeom prst="rect">
            <a:avLst/>
          </a:prstGeom>
          <a:noFill/>
        </p:spPr>
        <p:txBody>
          <a:bodyPr wrap="none" rtlCol="0">
            <a:spAutoFit/>
          </a:bodyPr>
          <a:lstStyle/>
          <a:p>
            <a:r>
              <a:rPr lang="en-US" sz="1600" dirty="0" smtClean="0">
                <a:latin typeface="+mj-lt"/>
              </a:rPr>
              <a:t>valid bit</a:t>
            </a:r>
          </a:p>
        </p:txBody>
      </p:sp>
      <p:cxnSp>
        <p:nvCxnSpPr>
          <p:cNvPr id="44" name="Straight Connector 43"/>
          <p:cNvCxnSpPr/>
          <p:nvPr/>
        </p:nvCxnSpPr>
        <p:spPr bwMode="auto">
          <a:xfrm rot="5400000" flipH="1" flipV="1">
            <a:off x="1791306" y="6138001"/>
            <a:ext cx="304800" cy="1588"/>
          </a:xfrm>
          <a:prstGeom prst="line">
            <a:avLst/>
          </a:prstGeom>
          <a:noFill/>
          <a:ln w="9525" cap="flat" cmpd="sng" algn="ctr">
            <a:solidFill>
              <a:schemeClr val="tx1"/>
            </a:solidFill>
            <a:prstDash val="solid"/>
            <a:round/>
            <a:headEnd type="none" w="med" len="med"/>
            <a:tailEnd type="none" w="med" len="med"/>
          </a:ln>
          <a:effectLst/>
        </p:spPr>
      </p:cxnSp>
      <p:sp>
        <p:nvSpPr>
          <p:cNvPr id="45" name="AutoShape 16"/>
          <p:cNvSpPr>
            <a:spLocks/>
          </p:cNvSpPr>
          <p:nvPr/>
        </p:nvSpPr>
        <p:spPr bwMode="auto">
          <a:xfrm rot="16200000" flipV="1">
            <a:off x="3892984" y="5333467"/>
            <a:ext cx="228600" cy="1905000"/>
          </a:xfrm>
          <a:prstGeom prst="leftBrace">
            <a:avLst>
              <a:gd name="adj1" fmla="val 136972"/>
              <a:gd name="adj2" fmla="val 50000"/>
            </a:avLst>
          </a:prstGeom>
          <a:noFill/>
          <a:ln w="25400">
            <a:solidFill>
              <a:schemeClr val="tx1"/>
            </a:solidFill>
            <a:round/>
            <a:headEnd/>
            <a:tailEnd/>
          </a:ln>
          <a:effectLst/>
        </p:spPr>
        <p:txBody>
          <a:bodyPr wrap="none" anchor="ctr"/>
          <a:lstStyle/>
          <a:p>
            <a:endParaRPr lang="en-US" sz="1600" dirty="0">
              <a:latin typeface="+mj-lt"/>
            </a:endParaRPr>
          </a:p>
        </p:txBody>
      </p:sp>
      <p:sp>
        <p:nvSpPr>
          <p:cNvPr id="46" name="TextBox 45"/>
          <p:cNvSpPr txBox="1"/>
          <p:nvPr/>
        </p:nvSpPr>
        <p:spPr>
          <a:xfrm>
            <a:off x="3408897" y="6374902"/>
            <a:ext cx="3812262" cy="338554"/>
          </a:xfrm>
          <a:prstGeom prst="rect">
            <a:avLst/>
          </a:prstGeom>
          <a:noFill/>
        </p:spPr>
        <p:txBody>
          <a:bodyPr wrap="none" rtlCol="0">
            <a:spAutoFit/>
          </a:bodyPr>
          <a:lstStyle/>
          <a:p>
            <a:r>
              <a:rPr lang="en-US" sz="1600" dirty="0" smtClean="0">
                <a:latin typeface="+mj-lt"/>
              </a:rPr>
              <a:t>B = 2</a:t>
            </a:r>
            <a:r>
              <a:rPr lang="en-US" sz="1600" baseline="30000" dirty="0" smtClean="0">
                <a:latin typeface="+mj-lt"/>
              </a:rPr>
              <a:t>b</a:t>
            </a:r>
            <a:r>
              <a:rPr lang="en-US" sz="1600" dirty="0" smtClean="0">
                <a:latin typeface="+mj-lt"/>
              </a:rPr>
              <a:t> bytes per cache block (the data)</a:t>
            </a:r>
          </a:p>
        </p:txBody>
      </p:sp>
      <p:sp>
        <p:nvSpPr>
          <p:cNvPr id="47" name="Rectangle 46"/>
          <p:cNvSpPr/>
          <p:nvPr/>
        </p:nvSpPr>
        <p:spPr bwMode="auto">
          <a:xfrm>
            <a:off x="6261278" y="28533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mj-lt"/>
              </a:rPr>
              <a:t>t bits</a:t>
            </a:r>
          </a:p>
        </p:txBody>
      </p:sp>
      <p:sp>
        <p:nvSpPr>
          <p:cNvPr id="48" name="Rectangle 47"/>
          <p:cNvSpPr/>
          <p:nvPr/>
        </p:nvSpPr>
        <p:spPr bwMode="auto">
          <a:xfrm>
            <a:off x="7251878" y="28533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mj-lt"/>
              </a:rPr>
              <a:t>s bits</a:t>
            </a:r>
          </a:p>
        </p:txBody>
      </p:sp>
      <p:sp>
        <p:nvSpPr>
          <p:cNvPr id="49" name="Rectangle 48"/>
          <p:cNvSpPr/>
          <p:nvPr/>
        </p:nvSpPr>
        <p:spPr bwMode="auto">
          <a:xfrm>
            <a:off x="8013878" y="2853352"/>
            <a:ext cx="6858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400" dirty="0" smtClean="0">
                <a:solidFill>
                  <a:srgbClr val="000000"/>
                </a:solidFill>
                <a:latin typeface="+mj-lt"/>
              </a:rPr>
              <a:t>b bits</a:t>
            </a:r>
          </a:p>
        </p:txBody>
      </p:sp>
      <p:sp>
        <p:nvSpPr>
          <p:cNvPr id="50" name="TextBox 49"/>
          <p:cNvSpPr txBox="1"/>
          <p:nvPr/>
        </p:nvSpPr>
        <p:spPr>
          <a:xfrm>
            <a:off x="6172200" y="2513390"/>
            <a:ext cx="1770036" cy="338554"/>
          </a:xfrm>
          <a:prstGeom prst="rect">
            <a:avLst/>
          </a:prstGeom>
          <a:noFill/>
        </p:spPr>
        <p:txBody>
          <a:bodyPr wrap="none" rtlCol="0">
            <a:spAutoFit/>
          </a:bodyPr>
          <a:lstStyle/>
          <a:p>
            <a:r>
              <a:rPr lang="en-US" sz="1600" dirty="0" smtClean="0">
                <a:latin typeface="+mj-lt"/>
              </a:rPr>
              <a:t>Address of word:</a:t>
            </a:r>
          </a:p>
        </p:txBody>
      </p:sp>
      <p:sp>
        <p:nvSpPr>
          <p:cNvPr id="51" name="AutoShape 16"/>
          <p:cNvSpPr>
            <a:spLocks/>
          </p:cNvSpPr>
          <p:nvPr/>
        </p:nvSpPr>
        <p:spPr bwMode="auto">
          <a:xfrm rot="16200000" flipV="1">
            <a:off x="6642278" y="2822218"/>
            <a:ext cx="228600" cy="990598"/>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sz="1600" dirty="0">
              <a:latin typeface="+mj-lt"/>
            </a:endParaRPr>
          </a:p>
        </p:txBody>
      </p:sp>
      <p:sp>
        <p:nvSpPr>
          <p:cNvPr id="52" name="AutoShape 16"/>
          <p:cNvSpPr>
            <a:spLocks/>
          </p:cNvSpPr>
          <p:nvPr/>
        </p:nvSpPr>
        <p:spPr bwMode="auto">
          <a:xfrm rot="16200000" flipV="1">
            <a:off x="7518579" y="2933702"/>
            <a:ext cx="228600" cy="761998"/>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sz="1600" dirty="0">
              <a:latin typeface="+mj-lt"/>
            </a:endParaRPr>
          </a:p>
        </p:txBody>
      </p:sp>
      <p:sp>
        <p:nvSpPr>
          <p:cNvPr id="53" name="AutoShape 16"/>
          <p:cNvSpPr>
            <a:spLocks/>
          </p:cNvSpPr>
          <p:nvPr/>
        </p:nvSpPr>
        <p:spPr bwMode="auto">
          <a:xfrm rot="16200000" flipV="1">
            <a:off x="8204378" y="3009901"/>
            <a:ext cx="228600" cy="609600"/>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sz="1600" dirty="0">
              <a:latin typeface="+mj-lt"/>
            </a:endParaRPr>
          </a:p>
        </p:txBody>
      </p:sp>
      <p:sp>
        <p:nvSpPr>
          <p:cNvPr id="54" name="TextBox 53"/>
          <p:cNvSpPr txBox="1"/>
          <p:nvPr/>
        </p:nvSpPr>
        <p:spPr>
          <a:xfrm>
            <a:off x="6518572" y="3365678"/>
            <a:ext cx="489236" cy="338554"/>
          </a:xfrm>
          <a:prstGeom prst="rect">
            <a:avLst/>
          </a:prstGeom>
          <a:noFill/>
        </p:spPr>
        <p:txBody>
          <a:bodyPr wrap="none" rtlCol="0">
            <a:spAutoFit/>
          </a:bodyPr>
          <a:lstStyle/>
          <a:p>
            <a:r>
              <a:rPr lang="en-US" sz="1600" dirty="0" smtClean="0">
                <a:latin typeface="+mj-lt"/>
              </a:rPr>
              <a:t>tag</a:t>
            </a:r>
          </a:p>
        </p:txBody>
      </p:sp>
      <p:sp>
        <p:nvSpPr>
          <p:cNvPr id="55" name="TextBox 54"/>
          <p:cNvSpPr txBox="1"/>
          <p:nvPr/>
        </p:nvSpPr>
        <p:spPr>
          <a:xfrm>
            <a:off x="7284073" y="3364468"/>
            <a:ext cx="705642" cy="584775"/>
          </a:xfrm>
          <a:prstGeom prst="rect">
            <a:avLst/>
          </a:prstGeom>
          <a:noFill/>
        </p:spPr>
        <p:txBody>
          <a:bodyPr wrap="none" rtlCol="0">
            <a:spAutoFit/>
          </a:bodyPr>
          <a:lstStyle/>
          <a:p>
            <a:pPr algn="ctr"/>
            <a:r>
              <a:rPr lang="en-US" sz="1600" dirty="0" smtClean="0">
                <a:latin typeface="+mj-lt"/>
              </a:rPr>
              <a:t>set</a:t>
            </a:r>
          </a:p>
          <a:p>
            <a:pPr algn="ctr"/>
            <a:r>
              <a:rPr lang="en-US" sz="1600" dirty="0" smtClean="0">
                <a:latin typeface="+mj-lt"/>
              </a:rPr>
              <a:t>index</a:t>
            </a:r>
          </a:p>
        </p:txBody>
      </p:sp>
      <p:sp>
        <p:nvSpPr>
          <p:cNvPr id="56" name="TextBox 55"/>
          <p:cNvSpPr txBox="1"/>
          <p:nvPr/>
        </p:nvSpPr>
        <p:spPr>
          <a:xfrm>
            <a:off x="7956995" y="3364468"/>
            <a:ext cx="702436" cy="584775"/>
          </a:xfrm>
          <a:prstGeom prst="rect">
            <a:avLst/>
          </a:prstGeom>
          <a:noFill/>
        </p:spPr>
        <p:txBody>
          <a:bodyPr wrap="none" rtlCol="0">
            <a:spAutoFit/>
          </a:bodyPr>
          <a:lstStyle/>
          <a:p>
            <a:pPr algn="ctr"/>
            <a:r>
              <a:rPr lang="en-US" sz="1600" dirty="0" smtClean="0">
                <a:latin typeface="+mj-lt"/>
              </a:rPr>
              <a:t>block</a:t>
            </a:r>
          </a:p>
          <a:p>
            <a:pPr algn="ctr"/>
            <a:r>
              <a:rPr lang="en-US" sz="1600" dirty="0" smtClean="0">
                <a:latin typeface="+mj-lt"/>
              </a:rPr>
              <a:t>offset</a:t>
            </a:r>
          </a:p>
        </p:txBody>
      </p:sp>
      <p:cxnSp>
        <p:nvCxnSpPr>
          <p:cNvPr id="57" name="Shape 92"/>
          <p:cNvCxnSpPr>
            <a:stCxn id="55" idx="2"/>
            <a:endCxn id="28" idx="3"/>
          </p:cNvCxnSpPr>
          <p:nvPr/>
        </p:nvCxnSpPr>
        <p:spPr bwMode="auto">
          <a:xfrm rot="5400000">
            <a:off x="6383048" y="3281195"/>
            <a:ext cx="585798" cy="1921894"/>
          </a:xfrm>
          <a:prstGeom prst="bentConnector2">
            <a:avLst/>
          </a:prstGeom>
          <a:noFill/>
          <a:ln w="25400" cap="flat" cmpd="sng" algn="ctr">
            <a:solidFill>
              <a:schemeClr val="accent2">
                <a:lumMod val="75000"/>
              </a:schemeClr>
            </a:solidFill>
            <a:prstDash val="solid"/>
            <a:round/>
            <a:headEnd type="none" w="med" len="med"/>
            <a:tailEnd type="none" w="med" len="med"/>
          </a:ln>
          <a:effectLst/>
        </p:spPr>
      </p:cxnSp>
      <p:cxnSp>
        <p:nvCxnSpPr>
          <p:cNvPr id="58" name="Elbow Connector 57"/>
          <p:cNvCxnSpPr>
            <a:stCxn id="56" idx="2"/>
            <a:endCxn id="37" idx="0"/>
          </p:cNvCxnSpPr>
          <p:nvPr/>
        </p:nvCxnSpPr>
        <p:spPr bwMode="auto">
          <a:xfrm rot="5400000">
            <a:off x="5139645" y="2521209"/>
            <a:ext cx="1740535" cy="4596603"/>
          </a:xfrm>
          <a:prstGeom prst="bentConnector3">
            <a:avLst>
              <a:gd name="adj1" fmla="val 50000"/>
            </a:avLst>
          </a:prstGeom>
          <a:noFill/>
          <a:ln w="25400" cap="flat" cmpd="sng" algn="ctr">
            <a:solidFill>
              <a:schemeClr val="accent2">
                <a:lumMod val="75000"/>
              </a:schemeClr>
            </a:solidFill>
            <a:prstDash val="solid"/>
            <a:round/>
            <a:headEnd type="none" w="med" len="med"/>
            <a:tailEnd type="none" w="med" len="med"/>
          </a:ln>
          <a:effectLst/>
        </p:spPr>
      </p:cxnSp>
      <p:sp>
        <p:nvSpPr>
          <p:cNvPr id="59" name="TextBox 58"/>
          <p:cNvSpPr txBox="1"/>
          <p:nvPr/>
        </p:nvSpPr>
        <p:spPr>
          <a:xfrm>
            <a:off x="6369051" y="4876800"/>
            <a:ext cx="1936749" cy="276999"/>
          </a:xfrm>
          <a:prstGeom prst="rect">
            <a:avLst/>
          </a:prstGeom>
          <a:noFill/>
        </p:spPr>
        <p:txBody>
          <a:bodyPr wrap="none" rtlCol="0">
            <a:spAutoFit/>
          </a:bodyPr>
          <a:lstStyle/>
          <a:p>
            <a:r>
              <a:rPr lang="en-US" sz="1200" dirty="0" smtClean="0">
                <a:solidFill>
                  <a:schemeClr val="accent2">
                    <a:lumMod val="75000"/>
                  </a:schemeClr>
                </a:solidFill>
                <a:latin typeface="+mj-lt"/>
              </a:rPr>
              <a:t>data begins at this offset</a:t>
            </a:r>
          </a:p>
        </p:txBody>
      </p:sp>
      <p:pic>
        <p:nvPicPr>
          <p:cNvPr id="61" name="图片 6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530" y="0"/>
            <a:ext cx="1647470" cy="280518"/>
          </a:xfrm>
          <a:prstGeom prst="rect">
            <a:avLst/>
          </a:prstGeom>
        </p:spPr>
      </p:pic>
    </p:spTree>
    <p:extLst>
      <p:ext uri="{BB962C8B-B14F-4D97-AF65-F5344CB8AC3E}">
        <p14:creationId xmlns:p14="http://schemas.microsoft.com/office/powerpoint/2010/main" val="41534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1" grpId="0" animBg="1"/>
      <p:bldP spid="42" grpId="0" animBg="1"/>
      <p:bldP spid="43" grpId="0"/>
      <p:bldP spid="45" grpId="0" animBg="1"/>
      <p:bldP spid="46" grpId="0"/>
      <p:bldP spid="59" grpId="0"/>
    </p:bldLst>
  </p:timing>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25400" cap="flat" cmpd="sng" algn="ctr">
          <a:no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lumMod val="50000"/>
              <a:lumOff val="50000"/>
            </a:schemeClr>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438</TotalTime>
  <Words>1796</Words>
  <Application>Microsoft Office PowerPoint</Application>
  <PresentationFormat>全屏显示(4:3)</PresentationFormat>
  <Paragraphs>494</Paragraphs>
  <Slides>39</Slides>
  <Notes>22</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39</vt:i4>
      </vt:variant>
    </vt:vector>
  </HeadingPairs>
  <TitlesOfParts>
    <vt:vector size="56" baseType="lpstr">
      <vt:lpstr>DejaVu Sans</vt:lpstr>
      <vt:lpstr>ＭＳ Ｐゴシック</vt:lpstr>
      <vt:lpstr>等线</vt:lpstr>
      <vt:lpstr>等线 Light</vt:lpstr>
      <vt:lpstr>Arial</vt:lpstr>
      <vt:lpstr>Arial Narrow</vt:lpstr>
      <vt:lpstr>Calibri</vt:lpstr>
      <vt:lpstr>Consolas</vt:lpstr>
      <vt:lpstr>Courier New</vt:lpstr>
      <vt:lpstr>Helvetica</vt:lpstr>
      <vt:lpstr>Lucida Console</vt:lpstr>
      <vt:lpstr>Times New Roman</vt:lpstr>
      <vt:lpstr>Wingdings</vt:lpstr>
      <vt:lpstr>Wingdings 2</vt:lpstr>
      <vt:lpstr>template2007</vt:lpstr>
      <vt:lpstr>Office Theme</vt:lpstr>
      <vt:lpstr>Office 主题​​</vt:lpstr>
      <vt:lpstr>Lab4：Cache Lab Implementation and Blocking</vt:lpstr>
      <vt:lpstr>Outline</vt:lpstr>
      <vt:lpstr>Memory Hierarchy</vt:lpstr>
      <vt:lpstr>Memory Hierarchy</vt:lpstr>
      <vt:lpstr>SRAM vs DRAM tradeoff</vt:lpstr>
      <vt:lpstr>Locality</vt:lpstr>
      <vt:lpstr>Memory Address</vt:lpstr>
      <vt:lpstr>Cache</vt:lpstr>
      <vt:lpstr>Visual Cache Terminology</vt:lpstr>
      <vt:lpstr>General Cache Concepts</vt:lpstr>
      <vt:lpstr>General Cache Concepts: Miss</vt:lpstr>
      <vt:lpstr>General Caching Concepts:  Types of Cache Misses</vt:lpstr>
      <vt:lpstr>Cache Lab</vt:lpstr>
      <vt:lpstr>Part (a) : Cache simulator</vt:lpstr>
      <vt:lpstr>Part (a) : Hints</vt:lpstr>
      <vt:lpstr>Part (a) :  getopt</vt:lpstr>
      <vt:lpstr>Part (a) : getopt</vt:lpstr>
      <vt:lpstr>Part (a) : getopt Example</vt:lpstr>
      <vt:lpstr>Part (a) : fscanf</vt:lpstr>
      <vt:lpstr>Part (a) : fscanf example</vt:lpstr>
      <vt:lpstr>Part (a) : Malloc/free</vt:lpstr>
      <vt:lpstr>Part (b) Efficient Matrix Transpose</vt:lpstr>
      <vt:lpstr>Part (b) : Efficient Matrix Transpose</vt:lpstr>
      <vt:lpstr>Part (b) : Blocking </vt:lpstr>
      <vt:lpstr>Example: Matrix Multiplication</vt:lpstr>
      <vt:lpstr>Cache Miss Analysis</vt:lpstr>
      <vt:lpstr>Cache Miss Analysis</vt:lpstr>
      <vt:lpstr>Blocked Matrix Multiplication</vt:lpstr>
      <vt:lpstr>Cache Miss Analysis</vt:lpstr>
      <vt:lpstr>Cache Miss Analysis</vt:lpstr>
      <vt:lpstr>Part(b) : Blocking Summary</vt:lpstr>
      <vt:lpstr>Part (b) : Specs</vt:lpstr>
      <vt:lpstr>Part (b)</vt:lpstr>
      <vt:lpstr>Warnings are Errors</vt:lpstr>
      <vt:lpstr>Missing Header Files</vt:lpstr>
      <vt:lpstr>Eviction policies of Cache</vt:lpstr>
      <vt:lpstr>补充</vt:lpstr>
      <vt:lpstr>PowerPoint 演示文稿</vt:lpstr>
      <vt:lpstr>PowerPoint 演示文稿</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Hieararchy and Caches</dc:title>
  <dc:creator>Ian Hartwig</dc:creator>
  <cp:lastModifiedBy>高岸深谷</cp:lastModifiedBy>
  <cp:revision>87</cp:revision>
  <dcterms:created xsi:type="dcterms:W3CDTF">2013-10-22T02:36:45Z</dcterms:created>
  <dcterms:modified xsi:type="dcterms:W3CDTF">2018-05-16T00:53:16Z</dcterms:modified>
</cp:coreProperties>
</file>