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160000" cy="7620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4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96720" y="484200"/>
            <a:ext cx="8435160" cy="84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41000" y="1513440"/>
            <a:ext cx="8773200" cy="2634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41000" y="4398840"/>
            <a:ext cx="8773200" cy="2634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96720" y="484200"/>
            <a:ext cx="8435160" cy="84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41000" y="1513440"/>
            <a:ext cx="4281120" cy="2634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936680" y="1513440"/>
            <a:ext cx="4281120" cy="2634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936680" y="4398840"/>
            <a:ext cx="4281120" cy="2634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41000" y="4398840"/>
            <a:ext cx="4281120" cy="2634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96720" y="484200"/>
            <a:ext cx="8435160" cy="84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41000" y="1513440"/>
            <a:ext cx="8773200" cy="552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41000" y="1513440"/>
            <a:ext cx="8773200" cy="552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图片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365840" y="1513080"/>
            <a:ext cx="6923520" cy="5524200"/>
          </a:xfrm>
          <a:prstGeom prst="rect">
            <a:avLst/>
          </a:prstGeom>
          <a:ln>
            <a:noFill/>
          </a:ln>
        </p:spPr>
      </p:pic>
      <p:pic>
        <p:nvPicPr>
          <p:cNvPr id="38" name="图片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365840" y="1513080"/>
            <a:ext cx="6923520" cy="5524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96720" y="484200"/>
            <a:ext cx="8435160" cy="84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41000" y="1513440"/>
            <a:ext cx="8773200" cy="5524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96720" y="484200"/>
            <a:ext cx="8435160" cy="84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41000" y="1513440"/>
            <a:ext cx="8773200" cy="552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96720" y="484200"/>
            <a:ext cx="8435160" cy="84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41000" y="1513440"/>
            <a:ext cx="4281120" cy="552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936680" y="1513440"/>
            <a:ext cx="4281120" cy="552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96720" y="484200"/>
            <a:ext cx="8435160" cy="84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96720" y="484200"/>
            <a:ext cx="8435160" cy="392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96720" y="484200"/>
            <a:ext cx="8435160" cy="84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41000" y="1513440"/>
            <a:ext cx="4281120" cy="2634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41000" y="4398840"/>
            <a:ext cx="4281120" cy="2634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936680" y="1513440"/>
            <a:ext cx="4281120" cy="552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96720" y="484200"/>
            <a:ext cx="8435160" cy="84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41000" y="1513440"/>
            <a:ext cx="8773200" cy="5524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96720" y="484200"/>
            <a:ext cx="8435160" cy="84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41000" y="1513440"/>
            <a:ext cx="4281120" cy="552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936680" y="1513440"/>
            <a:ext cx="4281120" cy="2634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936680" y="4398840"/>
            <a:ext cx="4281120" cy="2634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96720" y="484200"/>
            <a:ext cx="8435160" cy="84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41000" y="1513440"/>
            <a:ext cx="4281120" cy="2634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936680" y="1513440"/>
            <a:ext cx="4281120" cy="2634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41000" y="4398840"/>
            <a:ext cx="8773200" cy="2634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96720" y="484200"/>
            <a:ext cx="8435160" cy="84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41000" y="1513440"/>
            <a:ext cx="8773200" cy="2634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41000" y="4398840"/>
            <a:ext cx="8773200" cy="2634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96720" y="484200"/>
            <a:ext cx="8435160" cy="84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41000" y="1513440"/>
            <a:ext cx="4281120" cy="2634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936680" y="1513440"/>
            <a:ext cx="4281120" cy="2634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936680" y="4398840"/>
            <a:ext cx="4281120" cy="2634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41000" y="4398840"/>
            <a:ext cx="4281120" cy="2634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96720" y="484200"/>
            <a:ext cx="8435160" cy="84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41000" y="1513440"/>
            <a:ext cx="8773200" cy="552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41000" y="1513440"/>
            <a:ext cx="8773200" cy="552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图片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365840" y="1513080"/>
            <a:ext cx="6923520" cy="5524200"/>
          </a:xfrm>
          <a:prstGeom prst="rect">
            <a:avLst/>
          </a:prstGeom>
          <a:ln>
            <a:noFill/>
          </a:ln>
        </p:spPr>
      </p:pic>
      <p:pic>
        <p:nvPicPr>
          <p:cNvPr id="77" name="图片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365840" y="1513080"/>
            <a:ext cx="6923520" cy="5524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96720" y="484200"/>
            <a:ext cx="8435160" cy="84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41000" y="1513440"/>
            <a:ext cx="8773200" cy="552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6720" y="484200"/>
            <a:ext cx="8435160" cy="84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41000" y="1513440"/>
            <a:ext cx="4281120" cy="552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936680" y="1513440"/>
            <a:ext cx="4281120" cy="552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96720" y="484200"/>
            <a:ext cx="8435160" cy="84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96720" y="484200"/>
            <a:ext cx="8435160" cy="392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96720" y="484200"/>
            <a:ext cx="8435160" cy="84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41000" y="1513440"/>
            <a:ext cx="4281120" cy="2634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41000" y="4398840"/>
            <a:ext cx="4281120" cy="2634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936680" y="1513440"/>
            <a:ext cx="4281120" cy="552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96720" y="484200"/>
            <a:ext cx="8435160" cy="84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41000" y="1513440"/>
            <a:ext cx="4281120" cy="552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936680" y="1513440"/>
            <a:ext cx="4281120" cy="2634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936680" y="4398840"/>
            <a:ext cx="4281120" cy="2634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96720" y="484200"/>
            <a:ext cx="8435160" cy="84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41000" y="1513440"/>
            <a:ext cx="4281120" cy="2634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936680" y="1513440"/>
            <a:ext cx="4281120" cy="2634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41000" y="4398840"/>
            <a:ext cx="8773200" cy="2634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0"/>
            <a:ext cx="10159560" cy="253800"/>
          </a:xfrm>
          <a:prstGeom prst="rect">
            <a:avLst/>
          </a:prstGeom>
          <a:solidFill>
            <a:srgbClr val="990000"/>
          </a:solidFill>
          <a:ln w="9360">
            <a:noFill/>
          </a:ln>
        </p:spPr>
      </p:sp>
      <p:sp>
        <p:nvSpPr>
          <p:cNvPr id="6" name="CustomShape 2"/>
          <p:cNvSpPr/>
          <p:nvPr/>
        </p:nvSpPr>
        <p:spPr>
          <a:xfrm>
            <a:off x="8775360" y="-29880"/>
            <a:ext cx="1454760" cy="293760"/>
          </a:xfrm>
          <a:prstGeom prst="rect">
            <a:avLst/>
          </a:prstGeom>
          <a:noFill/>
          <a:ln w="255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40">
                <a:solidFill>
                  <a:srgbClr val="FFFFFF"/>
                </a:solidFill>
                <a:latin typeface="Calibri"/>
              </a:rPr>
              <a:t>Carnegie Mellon</a:t>
            </a:r>
            <a:endParaRPr/>
          </a:p>
        </p:txBody>
      </p:sp>
      <p:sp>
        <p:nvSpPr>
          <p:cNvPr id="2" name="CustomShape 3"/>
          <p:cNvSpPr/>
          <p:nvPr/>
        </p:nvSpPr>
        <p:spPr>
          <a:xfrm>
            <a:off x="9663120" y="7346520"/>
            <a:ext cx="642960" cy="2754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fld id="{DA73DEC4-ABA0-4F16-B1B7-7C2FEA590728}" type="slidenum">
              <a:rPr lang="en-US" sz="1110" b="1">
                <a:solidFill>
                  <a:srgbClr val="000000"/>
                </a:solidFill>
                <a:latin typeface="Arial Narrow"/>
                <a:ea typeface="ＭＳ Ｐゴシック"/>
              </a:rPr>
              <a:t>‹#›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762120" y="1897920"/>
            <a:ext cx="8635680" cy="1632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000000"/>
                </a:solidFill>
                <a:latin typeface="Calibri"/>
              </a:rPr>
              <a:t>单击鼠标编辑标题文字格式Click to edit Master title style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7960" y="1783080"/>
            <a:ext cx="9143280" cy="44190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670">
                <a:latin typeface="Calibri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20">
                <a:latin typeface="Calibri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220">
                <a:latin typeface="Calibri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220">
                <a:latin typeface="Calibri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第七大纲级别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159560" cy="253800"/>
          </a:xfrm>
          <a:prstGeom prst="rect">
            <a:avLst/>
          </a:prstGeom>
          <a:solidFill>
            <a:srgbClr val="990000"/>
          </a:solidFill>
          <a:ln w="9360">
            <a:noFill/>
          </a:ln>
        </p:spPr>
      </p:sp>
      <p:sp>
        <p:nvSpPr>
          <p:cNvPr id="40" name="CustomShape 2"/>
          <p:cNvSpPr/>
          <p:nvPr/>
        </p:nvSpPr>
        <p:spPr>
          <a:xfrm>
            <a:off x="8775360" y="-29880"/>
            <a:ext cx="1454760" cy="293760"/>
          </a:xfrm>
          <a:prstGeom prst="rect">
            <a:avLst/>
          </a:prstGeom>
          <a:noFill/>
          <a:ln w="255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40">
                <a:solidFill>
                  <a:srgbClr val="FFFFFF"/>
                </a:solidFill>
                <a:latin typeface="Calibri"/>
              </a:rPr>
              <a:t>Carnegie Mellon</a:t>
            </a:r>
            <a:endParaRPr/>
          </a:p>
        </p:txBody>
      </p:sp>
      <p:sp>
        <p:nvSpPr>
          <p:cNvPr id="41" name="CustomShape 3"/>
          <p:cNvSpPr/>
          <p:nvPr/>
        </p:nvSpPr>
        <p:spPr>
          <a:xfrm>
            <a:off x="9663120" y="7346520"/>
            <a:ext cx="642960" cy="2754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fld id="{83F74F1D-AD38-4D4B-AE77-AD46B4FF3B10}" type="slidenum">
              <a:rPr lang="en-US" sz="1110" b="1">
                <a:solidFill>
                  <a:srgbClr val="000000"/>
                </a:solidFill>
                <a:latin typeface="Arial Narrow"/>
                <a:ea typeface="ＭＳ Ｐゴシック"/>
              </a:rPr>
              <a:t>‹#›</a:t>
            </a:fld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396720" y="484200"/>
            <a:ext cx="8435160" cy="846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000000"/>
                </a:solidFill>
                <a:latin typeface="Calibri"/>
              </a:rPr>
              <a:t>单击鼠标编辑标题文字格式Click to edit Master title style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41000" y="1513440"/>
            <a:ext cx="8773200" cy="552420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670">
                <a:solidFill>
                  <a:srgbClr val="000000"/>
                </a:solidFill>
                <a:latin typeface="Calibri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70">
                <a:solidFill>
                  <a:srgbClr val="000000"/>
                </a:solidFill>
                <a:latin typeface="Calibri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670">
                <a:solidFill>
                  <a:srgbClr val="000000"/>
                </a:solidFill>
                <a:latin typeface="Calibri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670">
                <a:solidFill>
                  <a:srgbClr val="000000"/>
                </a:solidFill>
                <a:latin typeface="Calibri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670">
                <a:solidFill>
                  <a:srgbClr val="000000"/>
                </a:solidFill>
                <a:latin typeface="Calibri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670">
                <a:solidFill>
                  <a:srgbClr val="000000"/>
                </a:solidFill>
                <a:latin typeface="Calibri"/>
              </a:rPr>
              <a:t>第六大纲级别</a:t>
            </a:r>
            <a:endParaRPr/>
          </a:p>
          <a:p>
            <a:pPr>
              <a:lnSpc>
                <a:spcPct val="100000"/>
              </a:lnSpc>
              <a:buSzPct val="60000"/>
              <a:buFont typeface="Wingdings 2" charset="2"/>
              <a:buChar char=""/>
            </a:pPr>
            <a:r>
              <a:rPr lang="en-US" sz="2670">
                <a:solidFill>
                  <a:srgbClr val="000000"/>
                </a:solidFill>
                <a:latin typeface="Calibri"/>
              </a:rPr>
              <a:t>第七大纲级别Click to edit Master text styles</a:t>
            </a:r>
            <a:endParaRPr/>
          </a:p>
          <a:p>
            <a:pPr lvl="1">
              <a:lnSpc>
                <a:spcPct val="100000"/>
              </a:lnSpc>
              <a:buSzPct val="110000"/>
              <a:buFont typeface="Wingdings" charset="2"/>
              <a:buChar char=""/>
            </a:pPr>
            <a:r>
              <a:rPr lang="en-US" sz="222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" charset="2"/>
              <a:buChar char=""/>
            </a:pPr>
            <a:r>
              <a:rPr lang="en-US" sz="222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 sz="222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 sz="222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762120" y="1897920"/>
            <a:ext cx="8635680" cy="16329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 dirty="0" err="1">
                <a:solidFill>
                  <a:srgbClr val="000000"/>
                </a:solidFill>
                <a:latin typeface="Calibri"/>
              </a:rPr>
              <a:t>Malloc</a:t>
            </a:r>
            <a:r>
              <a:rPr lang="en-US" sz="4000" b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1" dirty="0" smtClean="0">
                <a:solidFill>
                  <a:srgbClr val="000000"/>
                </a:solidFill>
                <a:latin typeface="Calibri"/>
              </a:rPr>
              <a:t>Lab</a:t>
            </a:r>
          </a:p>
          <a:p>
            <a:pPr algn="ctr">
              <a:lnSpc>
                <a:spcPct val="100000"/>
              </a:lnSpc>
            </a:pPr>
            <a:endParaRPr lang="en-US" sz="4000" b="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79" name="TextShape 2"/>
          <p:cNvSpPr txBox="1"/>
          <p:nvPr/>
        </p:nvSpPr>
        <p:spPr>
          <a:xfrm>
            <a:off x="762120" y="4317840"/>
            <a:ext cx="8530200" cy="1946880"/>
          </a:xfrm>
          <a:prstGeom prst="rect">
            <a:avLst/>
          </a:prstGeom>
        </p:spPr>
        <p:txBody>
          <a:bodyPr/>
          <a:lstStyle/>
          <a:p>
            <a:pPr algn="ctr"/>
            <a:endParaRPr/>
          </a:p>
        </p:txBody>
      </p:sp>
      <p:sp>
        <p:nvSpPr>
          <p:cNvPr id="2" name="文本框 1"/>
          <p:cNvSpPr txBox="1"/>
          <p:nvPr/>
        </p:nvSpPr>
        <p:spPr>
          <a:xfrm>
            <a:off x="3302000" y="3856175"/>
            <a:ext cx="7051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 smtClean="0"/>
              <a:t>参考书本第</a:t>
            </a:r>
            <a:r>
              <a:rPr lang="en-US" altLang="zh-CN" sz="2400" i="1" dirty="0" smtClean="0"/>
              <a:t>9</a:t>
            </a:r>
            <a:r>
              <a:rPr lang="zh-CN" altLang="en-US" sz="2400" i="1" dirty="0" smtClean="0"/>
              <a:t>章虚拟内存</a:t>
            </a:r>
            <a:endParaRPr lang="en-US" altLang="zh-CN" sz="2400" i="1" dirty="0" smtClean="0"/>
          </a:p>
          <a:p>
            <a:r>
              <a:rPr lang="zh-CN" altLang="en-US" sz="2400" i="1" dirty="0" smtClean="0"/>
              <a:t>特别是</a:t>
            </a:r>
            <a:r>
              <a:rPr lang="en-US" altLang="zh-CN" sz="2400" i="1" dirty="0" smtClean="0"/>
              <a:t>9.9</a:t>
            </a:r>
            <a:r>
              <a:rPr lang="zh-CN" altLang="en-US" sz="2400" i="1" dirty="0" smtClean="0"/>
              <a:t>节动态内存分配</a:t>
            </a:r>
            <a:endParaRPr lang="zh-CN" alt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92840" y="929160"/>
            <a:ext cx="8435160" cy="6187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>
                <a:latin typeface="Arial Narrow"/>
              </a:rPr>
              <a:t>realloc：重新分配，根据传入指针的不同，有不同的表现
1、ptr 为 NULL 时，等同于 malloc(size)
2、size 为 0 时，等同于 free(ptr)，需要返回 NULL
3、ptr 不为 NULL 时，一定是指向一个已分配的空间的，就根据新的 size 的大小进行调整，并让 ptr 指向新的地址（如果是新地址的话），并且旧的区域应该被释放。另外需要注意的是，需要把原来 block 的值复制过去</a:t>
            </a:r>
            <a:r>
              <a:rPr lang="en-US" sz="2800">
                <a:latin typeface="Arial Narrow"/>
              </a:rPr>
              <a:t>
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2666520"/>
            <a:ext cx="8435160" cy="1797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600">
                <a:latin typeface="Arial Narrow"/>
              </a:rPr>
              <a:t>calloc：分配一个有 nmemb 个大小为 size 的数组，这个函数不评分，只要简单实现即可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48000" y="2376000"/>
            <a:ext cx="8435160" cy="29955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600">
                <a:latin typeface="Arial Narrow"/>
              </a:rPr>
              <a:t>mm_checkheap：
扫描堆并检查其状态，注意，只有在检测到错误时才输出内容并调用 exit 退出。mm_heapchecker(__Line__); 传入的参数是当前行数，方便大家找到错误位置。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96720" y="484200"/>
            <a:ext cx="8435160" cy="846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000000"/>
                </a:solidFill>
                <a:latin typeface="Calibri"/>
              </a:rPr>
              <a:t>Debugging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41000" y="1513440"/>
            <a:ext cx="8773200" cy="5524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60000"/>
              <a:buFont typeface="Wingdings 2" charset="2"/>
              <a:buChar char="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gdb and gcc with option -g.</a:t>
            </a:r>
            <a:endParaRPr/>
          </a:p>
          <a:p>
            <a:pPr>
              <a:lnSpc>
                <a:spcPct val="100000"/>
              </a:lnSpc>
              <a:buSzPct val="60000"/>
              <a:buFont typeface="Wingdings 2" charset="2"/>
              <a:buChar char="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valgrind: illegal accesses, unintialized values, etc.</a:t>
            </a:r>
            <a:endParaRPr/>
          </a:p>
          <a:p>
            <a:pPr>
              <a:lnSpc>
                <a:spcPct val="100000"/>
              </a:lnSpc>
              <a:buSzPct val="60000"/>
              <a:buFont typeface="Wingdings 2" charset="2"/>
              <a:buChar char="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Hard to reason about a such complicated program only using these generic tools.</a:t>
            </a:r>
            <a:endParaRPr/>
          </a:p>
          <a:p>
            <a:pPr>
              <a:lnSpc>
                <a:spcPct val="100000"/>
              </a:lnSpc>
              <a:buSzPct val="60000"/>
              <a:buFont typeface="Wingdings 2" charset="2"/>
              <a:buChar char="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Use your heap checker to print out more information before it crash and burns!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96720" y="484200"/>
            <a:ext cx="8435160" cy="846360"/>
          </a:xfrm>
          <a:prstGeom prst="rect">
            <a:avLst/>
          </a:prstGeom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41000" y="1513440"/>
            <a:ext cx="8773200" cy="5524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 err="1">
                <a:solidFill>
                  <a:srgbClr val="000000"/>
                </a:solidFill>
                <a:latin typeface="Calibri"/>
              </a:rPr>
              <a:t>Lab的要求是自己实现类似GNU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libri"/>
              </a:rPr>
              <a:t>Libc的</a:t>
            </a:r>
            <a:r>
              <a:rPr lang="en-US" sz="3600" dirty="0" err="1" smtClean="0">
                <a:solidFill>
                  <a:srgbClr val="000000"/>
                </a:solidFill>
                <a:latin typeface="Calibri"/>
              </a:rPr>
              <a:t>malloc</a:t>
            </a:r>
            <a:r>
              <a:rPr lang="zh-CN" altLang="en-US" sz="3600" dirty="0" smtClean="0">
                <a:solidFill>
                  <a:srgbClr val="000000"/>
                </a:solidFill>
                <a:latin typeface="Calibri"/>
              </a:rPr>
              <a:t>、</a:t>
            </a:r>
            <a:r>
              <a:rPr lang="en-US" sz="3600" dirty="0" smtClean="0">
                <a:solidFill>
                  <a:srgbClr val="000000"/>
                </a:solidFill>
                <a:latin typeface="Calibri"/>
              </a:rPr>
              <a:t>free</a:t>
            </a:r>
            <a:r>
              <a:rPr lang="zh-CN" altLang="en-US" sz="3600" dirty="0" smtClean="0">
                <a:solidFill>
                  <a:srgbClr val="000000"/>
                </a:solidFill>
                <a:latin typeface="Calibri"/>
              </a:rPr>
              <a:t>、</a:t>
            </a:r>
            <a:r>
              <a:rPr lang="en-US" altLang="zh-CN" sz="3600" dirty="0" err="1" smtClean="0">
                <a:solidFill>
                  <a:srgbClr val="000000"/>
                </a:solidFill>
                <a:latin typeface="Calibri"/>
              </a:rPr>
              <a:t>realloc</a:t>
            </a:r>
            <a:r>
              <a:rPr lang="en-US" sz="3600" dirty="0" err="1" smtClean="0">
                <a:solidFill>
                  <a:srgbClr val="000000"/>
                </a:solidFill>
                <a:latin typeface="Calibri"/>
              </a:rPr>
              <a:t>函数</a:t>
            </a:r>
            <a:r>
              <a:rPr lang="en-US" sz="3600" dirty="0" err="1">
                <a:solidFill>
                  <a:srgbClr val="000000"/>
                </a:solidFill>
                <a:latin typeface="Calibri"/>
              </a:rPr>
              <a:t>，也就是实现一个动态内存分配器，让你亲手管理一个程序的堆内存分配</a:t>
            </a:r>
            <a:r>
              <a:rPr lang="en-US" sz="3600" dirty="0" smtClean="0">
                <a:solidFill>
                  <a:srgbClr val="000000"/>
                </a:solidFill>
                <a:latin typeface="Calibri"/>
              </a:rPr>
              <a:t>。</a:t>
            </a:r>
          </a:p>
          <a:p>
            <a:pPr>
              <a:lnSpc>
                <a:spcPct val="100000"/>
              </a:lnSpc>
            </a:pPr>
            <a:r>
              <a:rPr lang="en-US" sz="3600" dirty="0" err="1" smtClean="0">
                <a:solidFill>
                  <a:srgbClr val="000000"/>
                </a:solidFill>
                <a:latin typeface="Calibri"/>
              </a:rPr>
              <a:t>最后会从吞吐量</a:t>
            </a:r>
            <a:r>
              <a:rPr lang="en-US" sz="3600" dirty="0" err="1">
                <a:solidFill>
                  <a:srgbClr val="000000"/>
                </a:solidFill>
                <a:latin typeface="Calibri"/>
              </a:rPr>
              <a:t>（单位时间可执行次数）和空间利用率两个方面进行评估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。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Arial Narrow"/>
                <a:ea typeface="+mn-ea"/>
                <a:cs typeface="+mn-cs"/>
              </a:rPr>
              <a:t>分配器</a:t>
            </a:r>
            <a:r>
              <a:rPr lang="zh-CN" altLang="en-US" sz="3600" dirty="0" smtClean="0">
                <a:latin typeface="Arial Narrow"/>
                <a:ea typeface="+mn-ea"/>
                <a:cs typeface="+mn-cs"/>
              </a:rPr>
              <a:t>实现</a:t>
            </a:r>
            <a:r>
              <a:rPr lang="zh-CN" altLang="en-US" sz="3600" dirty="0">
                <a:latin typeface="Arial Narrow"/>
                <a:ea typeface="+mn-ea"/>
                <a:cs typeface="+mn-cs"/>
              </a:rPr>
              <a:t>的必要技术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396720" y="2719400"/>
            <a:ext cx="8435160" cy="846720"/>
          </a:xfrm>
        </p:spPr>
        <p:txBody>
          <a:bodyPr/>
          <a:lstStyle/>
          <a:p>
            <a:pPr latinLnBrk="1"/>
            <a:r>
              <a:rPr lang="zh-CN" altLang="en-US" sz="2400" dirty="0"/>
              <a:t>针对空闲块的组织方法有以下三种： </a:t>
            </a:r>
            <a:br>
              <a:rPr lang="zh-CN" altLang="en-US" sz="2400" dirty="0"/>
            </a:br>
            <a:r>
              <a:rPr lang="en-US" altLang="zh-CN" sz="2400" dirty="0"/>
              <a:t>a.</a:t>
            </a:r>
            <a:r>
              <a:rPr lang="zh-CN" altLang="en-US" sz="2400" dirty="0"/>
              <a:t>隐式空闲</a:t>
            </a:r>
            <a:r>
              <a:rPr lang="zh-CN" altLang="en-US" sz="2400" dirty="0" smtClean="0"/>
              <a:t>链表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b</a:t>
            </a:r>
            <a:r>
              <a:rPr lang="en-US" altLang="zh-CN" sz="2400" dirty="0"/>
              <a:t>.</a:t>
            </a:r>
            <a:r>
              <a:rPr lang="zh-CN" altLang="en-US" sz="2400" dirty="0"/>
              <a:t>显式空闲</a:t>
            </a:r>
            <a:r>
              <a:rPr lang="zh-CN" altLang="en-US" sz="2400" dirty="0" smtClean="0"/>
              <a:t>链表</a:t>
            </a:r>
            <a:r>
              <a:rPr lang="en-US" altLang="zh-CN" sz="2400" dirty="0"/>
              <a:t> </a:t>
            </a:r>
            <a:br>
              <a:rPr lang="en-US" altLang="zh-CN" sz="2400" dirty="0"/>
            </a:br>
            <a:r>
              <a:rPr lang="en-US" altLang="zh-CN" sz="2400" dirty="0"/>
              <a:t>c.</a:t>
            </a:r>
            <a:r>
              <a:rPr lang="zh-CN" altLang="en-US" sz="2400" dirty="0"/>
              <a:t>分离空闲</a:t>
            </a:r>
            <a:r>
              <a:rPr lang="zh-CN" altLang="en-US" sz="2400" dirty="0" smtClean="0"/>
              <a:t>链表</a:t>
            </a:r>
            <a:endParaRPr lang="en-US" altLang="zh-CN" sz="2400" dirty="0"/>
          </a:p>
          <a:p>
            <a:pPr latinLnBrk="1"/>
            <a:r>
              <a:rPr lang="zh-CN" altLang="en-US" sz="2400" dirty="0" smtClean="0"/>
              <a:t>查找空闲块的三个方法： </a:t>
            </a:r>
            <a:br>
              <a:rPr lang="zh-CN" altLang="en-US" sz="2400" dirty="0" smtClean="0"/>
            </a:br>
            <a:r>
              <a:rPr lang="en-US" altLang="zh-CN" sz="2400" dirty="0" smtClean="0"/>
              <a:t>a.</a:t>
            </a:r>
            <a:r>
              <a:rPr lang="zh-CN" altLang="en-US" sz="2400" dirty="0" smtClean="0"/>
              <a:t>首次适应</a:t>
            </a:r>
            <a:r>
              <a:rPr lang="en-US" altLang="zh-CN" sz="2400" dirty="0" smtClean="0"/>
              <a:t> </a:t>
            </a:r>
            <a:br>
              <a:rPr lang="en-US" altLang="zh-CN" sz="2400" dirty="0" smtClean="0"/>
            </a:br>
            <a:r>
              <a:rPr lang="en-US" altLang="zh-CN" sz="2400" dirty="0" smtClean="0"/>
              <a:t>b.</a:t>
            </a:r>
            <a:r>
              <a:rPr lang="zh-CN" altLang="en-US" sz="2400" dirty="0" smtClean="0"/>
              <a:t>最佳适配</a:t>
            </a:r>
            <a:r>
              <a:rPr lang="en-US" altLang="zh-CN" sz="2400" dirty="0" smtClean="0"/>
              <a:t> </a:t>
            </a:r>
            <a:br>
              <a:rPr lang="en-US" altLang="zh-CN" sz="2400" dirty="0" smtClean="0"/>
            </a:br>
            <a:r>
              <a:rPr lang="en-US" altLang="zh-CN" sz="2400" dirty="0" smtClean="0"/>
              <a:t>c.</a:t>
            </a:r>
            <a:r>
              <a:rPr lang="zh-CN" altLang="en-US" sz="2400" dirty="0" smtClean="0"/>
              <a:t>下一次适配</a:t>
            </a:r>
            <a:endParaRPr lang="en-US" altLang="zh-CN" sz="2400" dirty="0" smtClean="0"/>
          </a:p>
          <a:p>
            <a:pPr marL="0" indent="0" latinLnBrk="1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808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64840" y="1128960"/>
            <a:ext cx="8435160" cy="4193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600" dirty="0" err="1">
                <a:latin typeface="Arial Narrow"/>
              </a:rPr>
              <a:t>隐式空闲链表</a:t>
            </a:r>
            <a:r>
              <a:rPr lang="en-US" sz="3600" dirty="0">
                <a:latin typeface="Arial Narrow"/>
              </a:rPr>
              <a:t>:
</a:t>
            </a:r>
            <a:r>
              <a:rPr lang="en-US" sz="3600" dirty="0" err="1">
                <a:latin typeface="Arial Narrow"/>
              </a:rPr>
              <a:t>只记录每个块的大小，分配时遍历整个堆寻找大小适合的块</a:t>
            </a:r>
            <a:r>
              <a:rPr lang="en-US" sz="3600" dirty="0">
                <a:latin typeface="Arial Narrow"/>
              </a:rPr>
              <a:t>
</a:t>
            </a:r>
            <a:r>
              <a:rPr lang="en-US" sz="3600" dirty="0" err="1">
                <a:latin typeface="Arial Narrow"/>
              </a:rPr>
              <a:t>显式空闲链表</a:t>
            </a:r>
            <a:r>
              <a:rPr lang="en-US" sz="3600" dirty="0">
                <a:latin typeface="Arial Narrow"/>
              </a:rPr>
              <a:t>:
</a:t>
            </a:r>
            <a:r>
              <a:rPr lang="en-US" sz="3600" dirty="0" err="1">
                <a:latin typeface="Arial Narrow"/>
              </a:rPr>
              <a:t>在空闲块中额外记录前一个、后一个空闲块的位置，可以节省遍历时间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780840" y="546840"/>
            <a:ext cx="8435160" cy="4792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600">
                <a:latin typeface="Arial Narrow"/>
              </a:rPr>
              <a:t>
首次适配：选择第一个合适的块
下次适配：每次搜索从上次结束的地方   开始
最佳适配：选择大小合适的最小块
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96720" y="484200"/>
            <a:ext cx="8435160" cy="846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000000"/>
                </a:solidFill>
                <a:latin typeface="Calibri"/>
              </a:rPr>
              <a:t>Malloc Lab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41000" y="1513440"/>
            <a:ext cx="8773200" cy="56203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60000"/>
              <a:buFont typeface="Wingdings 2" charset="2"/>
              <a:buChar char=""/>
            </a:pPr>
            <a:r>
              <a:rPr lang="en-US" sz="2800">
                <a:solidFill>
                  <a:srgbClr val="000000"/>
                </a:solidFill>
                <a:latin typeface="Consolas"/>
              </a:rPr>
              <a:t>void *malloc(size_t size);</a:t>
            </a:r>
            <a:endParaRPr/>
          </a:p>
          <a:p>
            <a:pPr>
              <a:lnSpc>
                <a:spcPct val="100000"/>
              </a:lnSpc>
              <a:buSzPct val="60000"/>
              <a:buFont typeface="Wingdings 2" charset="2"/>
              <a:buChar char=""/>
            </a:pPr>
            <a:r>
              <a:rPr lang="en-US" sz="2800">
                <a:solidFill>
                  <a:srgbClr val="000000"/>
                </a:solidFill>
                <a:latin typeface="Consolas"/>
              </a:rPr>
              <a:t>void *realloc(void *ptr, size_t size);</a:t>
            </a:r>
            <a:endParaRPr/>
          </a:p>
          <a:p>
            <a:pPr>
              <a:lnSpc>
                <a:spcPct val="100000"/>
              </a:lnSpc>
              <a:buSzPct val="60000"/>
              <a:buFont typeface="Wingdings 2" charset="2"/>
              <a:buChar char=""/>
            </a:pPr>
            <a:r>
              <a:rPr lang="en-US" sz="2800">
                <a:solidFill>
                  <a:srgbClr val="000000"/>
                </a:solidFill>
                <a:latin typeface="Consolas"/>
              </a:rPr>
              <a:t>void *calloc(size_t nmemb, size_t size);</a:t>
            </a:r>
            <a:endParaRPr/>
          </a:p>
          <a:p>
            <a:pPr>
              <a:lnSpc>
                <a:spcPct val="100000"/>
              </a:lnSpc>
              <a:buSzPct val="60000"/>
              <a:buFont typeface="Wingdings 2" charset="2"/>
              <a:buChar char=""/>
            </a:pPr>
            <a:r>
              <a:rPr lang="en-US" sz="2800">
                <a:solidFill>
                  <a:srgbClr val="000000"/>
                </a:solidFill>
                <a:latin typeface="Consolas"/>
              </a:rPr>
              <a:t>void  free(void *ptr);</a:t>
            </a:r>
            <a:endParaRPr/>
          </a:p>
          <a:p>
            <a:pPr>
              <a:lnSpc>
                <a:spcPct val="100000"/>
              </a:lnSpc>
              <a:buSzPct val="60000"/>
              <a:buFont typeface="Wingdings 2" charset="2"/>
              <a:buChar char=""/>
            </a:pPr>
            <a:r>
              <a:rPr lang="en-US" sz="2800">
                <a:solidFill>
                  <a:srgbClr val="000000"/>
                </a:solidFill>
                <a:latin typeface="Consolas"/>
              </a:rPr>
              <a:t>int   mm_init(void);</a:t>
            </a:r>
            <a:endParaRPr/>
          </a:p>
          <a:p>
            <a:pPr>
              <a:lnSpc>
                <a:spcPct val="100000"/>
              </a:lnSpc>
              <a:buSzPct val="60000"/>
              <a:buFont typeface="Wingdings 2" charset="2"/>
              <a:buChar char=""/>
            </a:pPr>
            <a:r>
              <a:rPr lang="en-US" sz="2800">
                <a:solidFill>
                  <a:srgbClr val="000000"/>
                </a:solidFill>
                <a:latin typeface="Consolas"/>
              </a:rPr>
              <a:t>void  mm_checkheap(int);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08840" y="1788480"/>
            <a:ext cx="8435160" cy="3594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600">
                <a:latin typeface="Arial Narrow"/>
              </a:rPr>
              <a:t>mm-init：
在这里执行所有的初始化操作，包括分配初始的堆区域。注意，必须在这里重新初始化所有的全局变量，并且不要调用 mem.init 函数。成功的话返回 0 ，否则返回 -1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41000" y="2076480"/>
            <a:ext cx="8435160" cy="29955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600">
                <a:latin typeface="Arial Narrow"/>
              </a:rPr>
              <a:t>malloc：
至少需要分配 size 这么大的空间（可能因为对齐的原因会更大一点，8 byte 对齐），不能超出堆的范围，也不能覆盖其他已分配的区域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92840" y="1800000"/>
            <a:ext cx="8435160" cy="21538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600">
                <a:latin typeface="Arial Narrow"/>
              </a:rPr>
              <a:t>free：释放 ptr 指针指向的区域（这个区域必须是已分配的），free(NULL) 什么都不做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173</Words>
  <Application>Microsoft Office PowerPoint</Application>
  <PresentationFormat>自定义</PresentationFormat>
  <Paragraphs>29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DejaVu Sans</vt:lpstr>
      <vt:lpstr>ＭＳ Ｐゴシック</vt:lpstr>
      <vt:lpstr>StarSymbol</vt:lpstr>
      <vt:lpstr>Arial</vt:lpstr>
      <vt:lpstr>Arial Narrow</vt:lpstr>
      <vt:lpstr>Calibri</vt:lpstr>
      <vt:lpstr>Consolas</vt:lpstr>
      <vt:lpstr>Wingdings</vt:lpstr>
      <vt:lpstr>Wingdings 2</vt:lpstr>
      <vt:lpstr>Office Theme</vt:lpstr>
      <vt:lpstr>Office Theme</vt:lpstr>
      <vt:lpstr>PowerPoint 演示文稿</vt:lpstr>
      <vt:lpstr>PowerPoint 演示文稿</vt:lpstr>
      <vt:lpstr>分配器实现的必要技术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高岸深谷</cp:lastModifiedBy>
  <cp:revision>6</cp:revision>
  <dcterms:modified xsi:type="dcterms:W3CDTF">2018-05-30T01:49:14Z</dcterms:modified>
</cp:coreProperties>
</file>