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81"/>
  </p:notesMasterIdLst>
  <p:sldIdLst>
    <p:sldId id="258" r:id="rId8"/>
    <p:sldId id="336" r:id="rId9"/>
    <p:sldId id="257" r:id="rId10"/>
    <p:sldId id="259" r:id="rId11"/>
    <p:sldId id="331" r:id="rId12"/>
    <p:sldId id="262" r:id="rId13"/>
    <p:sldId id="261" r:id="rId14"/>
    <p:sldId id="260" r:id="rId15"/>
    <p:sldId id="265" r:id="rId16"/>
    <p:sldId id="266" r:id="rId17"/>
    <p:sldId id="268" r:id="rId18"/>
    <p:sldId id="267" r:id="rId19"/>
    <p:sldId id="264" r:id="rId20"/>
    <p:sldId id="333" r:id="rId21"/>
    <p:sldId id="263" r:id="rId22"/>
    <p:sldId id="269" r:id="rId23"/>
    <p:sldId id="270" r:id="rId24"/>
    <p:sldId id="330" r:id="rId25"/>
    <p:sldId id="271" r:id="rId26"/>
    <p:sldId id="332" r:id="rId27"/>
    <p:sldId id="277" r:id="rId28"/>
    <p:sldId id="285" r:id="rId29"/>
    <p:sldId id="286" r:id="rId30"/>
    <p:sldId id="287" r:id="rId31"/>
    <p:sldId id="272" r:id="rId32"/>
    <p:sldId id="274" r:id="rId33"/>
    <p:sldId id="279" r:id="rId34"/>
    <p:sldId id="280" r:id="rId35"/>
    <p:sldId id="282" r:id="rId36"/>
    <p:sldId id="283" r:id="rId37"/>
    <p:sldId id="284" r:id="rId38"/>
    <p:sldId id="275" r:id="rId39"/>
    <p:sldId id="334" r:id="rId40"/>
    <p:sldId id="276" r:id="rId41"/>
    <p:sldId id="335" r:id="rId42"/>
    <p:sldId id="288" r:id="rId43"/>
    <p:sldId id="289" r:id="rId44"/>
    <p:sldId id="291" r:id="rId45"/>
    <p:sldId id="290" r:id="rId46"/>
    <p:sldId id="292" r:id="rId47"/>
    <p:sldId id="293" r:id="rId48"/>
    <p:sldId id="294" r:id="rId49"/>
    <p:sldId id="296" r:id="rId50"/>
    <p:sldId id="298" r:id="rId51"/>
    <p:sldId id="297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10" r:id="rId63"/>
    <p:sldId id="311" r:id="rId64"/>
    <p:sldId id="312" r:id="rId65"/>
    <p:sldId id="313" r:id="rId66"/>
    <p:sldId id="315" r:id="rId67"/>
    <p:sldId id="316" r:id="rId68"/>
    <p:sldId id="317" r:id="rId69"/>
    <p:sldId id="318" r:id="rId70"/>
    <p:sldId id="319" r:id="rId71"/>
    <p:sldId id="321" r:id="rId72"/>
    <p:sldId id="320" r:id="rId73"/>
    <p:sldId id="322" r:id="rId74"/>
    <p:sldId id="323" r:id="rId75"/>
    <p:sldId id="325" r:id="rId76"/>
    <p:sldId id="326" r:id="rId77"/>
    <p:sldId id="327" r:id="rId78"/>
    <p:sldId id="328" r:id="rId79"/>
    <p:sldId id="329" r:id="rId8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E6A2"/>
    <a:srgbClr val="A0C73D"/>
    <a:srgbClr val="F0C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81" autoAdjust="0"/>
    <p:restoredTop sz="81314" autoAdjust="0"/>
  </p:normalViewPr>
  <p:slideViewPr>
    <p:cSldViewPr showGuides="1">
      <p:cViewPr varScale="1">
        <p:scale>
          <a:sx n="89" d="100"/>
          <a:sy n="89" d="100"/>
        </p:scale>
        <p:origin x="1552" y="68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theme" Target="theme/theme1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61" Type="http://schemas.openxmlformats.org/officeDocument/2006/relationships/slide" Target="slides/slide54.xml"/><Relationship Id="rId8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8F47F7-014F-489E-BC2B-55198ED50F91}" type="doc">
      <dgm:prSet loTypeId="urn:microsoft.com/office/officeart/2005/8/layout/process1" loCatId="process" qsTypeId="urn:microsoft.com/office/officeart/2005/8/quickstyle/simple1#1" qsCatId="simple" csTypeId="urn:microsoft.com/office/officeart/2005/8/colors/accent1_2#1" csCatId="accent1" phldr="1"/>
      <dgm:spPr/>
    </dgm:pt>
    <dgm:pt modelId="{5384D203-80D7-46BB-9127-B864107B56ED}">
      <dgm:prSet phldrT="[文本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调用者（</a:t>
          </a:r>
          <a:r>
            <a:rPr lang="en-US" altLang="en-US" sz="2400" dirty="0">
              <a:solidFill>
                <a:schemeClr val="tx1"/>
              </a:solidFill>
            </a:rPr>
            <a:t>caller</a:t>
          </a:r>
          <a:r>
            <a:rPr lang="zh-CN" altLang="en-US" sz="2400" dirty="0">
              <a:solidFill>
                <a:schemeClr val="tx1"/>
              </a:solidFill>
            </a:rPr>
            <a:t>）将参数放</a:t>
          </a:r>
          <a:r>
            <a:rPr lang="en-US" altLang="en-US" sz="2400" dirty="0">
              <a:solidFill>
                <a:schemeClr val="tx1"/>
              </a:solidFill>
            </a:rPr>
            <a:t>$a0~$a3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B7024617-669D-4272-87F8-EE8FEC5AD83D}" type="parTrans" cxnId="{7030A235-A80C-40A3-9A86-33E243B14CF4}">
      <dgm:prSet/>
      <dgm:spPr/>
      <dgm:t>
        <a:bodyPr/>
        <a:lstStyle/>
        <a:p>
          <a:endParaRPr lang="zh-CN" altLang="en-US" sz="1800"/>
        </a:p>
      </dgm:t>
    </dgm:pt>
    <dgm:pt modelId="{36BF8DA7-1F21-4444-B1F7-0933FF2F0946}" type="sibTrans" cxnId="{7030A235-A80C-40A3-9A86-33E243B14CF4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endParaRPr lang="zh-CN" altLang="en-US" sz="3200"/>
        </a:p>
      </dgm:t>
    </dgm:pt>
    <dgm:pt modelId="{A7EF03C9-451E-4CDF-A72F-A426B5DCDEAA}">
      <dgm:prSet phldrT="[文本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zh-CN" altLang="en-US" sz="2400" dirty="0">
              <a:solidFill>
                <a:schemeClr val="tx1"/>
              </a:solidFill>
            </a:rPr>
            <a:t>被调用者将结果放在</a:t>
          </a:r>
          <a:r>
            <a:rPr lang="en-US" altLang="zh-CN" sz="2400" dirty="0">
              <a:solidFill>
                <a:schemeClr val="tx1"/>
              </a:solidFill>
            </a:rPr>
            <a:t>$v0</a:t>
          </a:r>
          <a:r>
            <a:rPr lang="zh-CN" altLang="en-US" sz="2400" dirty="0">
              <a:solidFill>
                <a:schemeClr val="tx1"/>
              </a:solidFill>
            </a:rPr>
            <a:t>和</a:t>
          </a:r>
          <a:r>
            <a:rPr lang="en-US" altLang="zh-CN" sz="2400" dirty="0">
              <a:solidFill>
                <a:schemeClr val="tx1"/>
              </a:solidFill>
            </a:rPr>
            <a:t>$v1</a:t>
          </a:r>
          <a:endParaRPr lang="zh-CN" altLang="en-US" sz="2400" dirty="0">
            <a:solidFill>
              <a:schemeClr val="tx1"/>
            </a:solidFill>
          </a:endParaRPr>
        </a:p>
      </dgm:t>
    </dgm:pt>
    <dgm:pt modelId="{F4BA1680-F0BF-4040-9177-11D5702C5F48}" type="parTrans" cxnId="{F795FDD6-80DA-496E-9E47-4B898FEAF0D4}">
      <dgm:prSet/>
      <dgm:spPr/>
      <dgm:t>
        <a:bodyPr/>
        <a:lstStyle/>
        <a:p>
          <a:endParaRPr lang="zh-CN" altLang="en-US" sz="1800"/>
        </a:p>
      </dgm:t>
    </dgm:pt>
    <dgm:pt modelId="{7098D91F-6630-4D17-AF3F-2F208829BD98}" type="sibTrans" cxnId="{F795FDD6-80DA-496E-9E47-4B898FEAF0D4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endParaRPr lang="zh-CN" altLang="en-US" sz="3200"/>
        </a:p>
      </dgm:t>
    </dgm:pt>
    <dgm:pt modelId="{3DCA21FF-A972-42E7-9072-374CD0CEEC47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altLang="zh-CN" sz="2400" dirty="0" err="1">
              <a:solidFill>
                <a:schemeClr val="tx1"/>
              </a:solidFill>
            </a:rPr>
            <a:t>jal</a:t>
          </a:r>
          <a:r>
            <a:rPr lang="en-US" altLang="zh-CN" sz="2400" dirty="0">
              <a:solidFill>
                <a:schemeClr val="tx1"/>
              </a:solidFill>
            </a:rPr>
            <a:t> X </a:t>
          </a:r>
          <a:r>
            <a:rPr lang="zh-CN" altLang="en-US" sz="2400" dirty="0">
              <a:solidFill>
                <a:schemeClr val="tx1"/>
              </a:solidFill>
            </a:rPr>
            <a:t>跳转到过程</a:t>
          </a:r>
          <a:r>
            <a:rPr lang="en-US" altLang="zh-CN" sz="2400" dirty="0">
              <a:solidFill>
                <a:schemeClr val="tx1"/>
              </a:solidFill>
            </a:rPr>
            <a:t>X</a:t>
          </a:r>
          <a:r>
            <a:rPr lang="zh-CN" altLang="en-US" sz="2400" dirty="0">
              <a:solidFill>
                <a:schemeClr val="tx1"/>
              </a:solidFill>
            </a:rPr>
            <a:t>（被调用者 </a:t>
          </a:r>
          <a:r>
            <a:rPr lang="en-US" altLang="zh-CN" sz="2400" dirty="0" err="1">
              <a:solidFill>
                <a:schemeClr val="tx1"/>
              </a:solidFill>
            </a:rPr>
            <a:t>callee</a:t>
          </a:r>
          <a:r>
            <a:rPr lang="zh-CN" altLang="en-US" sz="2400" dirty="0">
              <a:solidFill>
                <a:schemeClr val="tx1"/>
              </a:solidFill>
            </a:rPr>
            <a:t>）</a:t>
          </a:r>
        </a:p>
      </dgm:t>
    </dgm:pt>
    <dgm:pt modelId="{2883DB5B-9B82-46D0-A8D1-72FFDBC3EC83}" type="parTrans" cxnId="{BAA70651-0F75-474E-A3E6-738CF09AD307}">
      <dgm:prSet/>
      <dgm:spPr/>
      <dgm:t>
        <a:bodyPr/>
        <a:lstStyle/>
        <a:p>
          <a:endParaRPr lang="zh-CN" altLang="en-US" sz="1800"/>
        </a:p>
      </dgm:t>
    </dgm:pt>
    <dgm:pt modelId="{40BF50E8-895D-403B-8F6B-078A672BB62D}" type="sibTrans" cxnId="{BAA70651-0F75-474E-A3E6-738CF09AD307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endParaRPr lang="zh-CN" altLang="en-US" sz="3200"/>
        </a:p>
      </dgm:t>
    </dgm:pt>
    <dgm:pt modelId="{8DC66789-44F3-4944-856A-2C624AD4A1DF}">
      <dgm:prSet phldrT="[文本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altLang="zh-CN" sz="2400" dirty="0">
              <a:solidFill>
                <a:schemeClr val="tx1"/>
              </a:solidFill>
            </a:rPr>
            <a:t>jr $</a:t>
          </a:r>
          <a:r>
            <a:rPr lang="en-US" altLang="zh-CN" sz="2400" dirty="0" err="1">
              <a:solidFill>
                <a:schemeClr val="tx1"/>
              </a:solidFill>
            </a:rPr>
            <a:t>ra</a:t>
          </a:r>
          <a:r>
            <a:rPr lang="en-US" altLang="zh-CN" sz="2400" dirty="0">
              <a:solidFill>
                <a:schemeClr val="tx1"/>
              </a:solidFill>
            </a:rPr>
            <a:t> </a:t>
          </a:r>
          <a:r>
            <a:rPr lang="zh-CN" altLang="en-US" sz="2400" dirty="0">
              <a:solidFill>
                <a:schemeClr val="tx1"/>
              </a:solidFill>
            </a:rPr>
            <a:t>将控制返回给调用者</a:t>
          </a:r>
        </a:p>
      </dgm:t>
    </dgm:pt>
    <dgm:pt modelId="{F92DCA62-6D5E-4658-B8D6-6B1F86DA6FEA}" type="parTrans" cxnId="{232B409C-D63C-4522-85A2-1669A68BD7BA}">
      <dgm:prSet/>
      <dgm:spPr/>
      <dgm:t>
        <a:bodyPr/>
        <a:lstStyle/>
        <a:p>
          <a:endParaRPr lang="zh-CN" altLang="en-US" sz="1800"/>
        </a:p>
      </dgm:t>
    </dgm:pt>
    <dgm:pt modelId="{F6327A21-CFE9-49FB-8FAF-CE3E8113B7E2}" type="sibTrans" cxnId="{232B409C-D63C-4522-85A2-1669A68BD7BA}">
      <dgm:prSet/>
      <dgm:spPr/>
      <dgm:t>
        <a:bodyPr/>
        <a:lstStyle/>
        <a:p>
          <a:endParaRPr lang="zh-CN" altLang="en-US" sz="1800"/>
        </a:p>
      </dgm:t>
    </dgm:pt>
    <dgm:pt modelId="{7D0C05D1-86E3-4049-9161-A90589360D60}" type="pres">
      <dgm:prSet presAssocID="{7A8F47F7-014F-489E-BC2B-55198ED50F91}" presName="Name0" presStyleCnt="0">
        <dgm:presLayoutVars>
          <dgm:dir/>
          <dgm:resizeHandles val="exact"/>
        </dgm:presLayoutVars>
      </dgm:prSet>
      <dgm:spPr/>
    </dgm:pt>
    <dgm:pt modelId="{F6C6C1E4-09D1-4F70-8E46-BF65CDD9701E}" type="pres">
      <dgm:prSet presAssocID="{5384D203-80D7-46BB-9127-B864107B56ED}" presName="node" presStyleLbl="node1" presStyleIdx="0" presStyleCnt="4" custScaleY="264000">
        <dgm:presLayoutVars>
          <dgm:bulletEnabled val="1"/>
        </dgm:presLayoutVars>
      </dgm:prSet>
      <dgm:spPr/>
    </dgm:pt>
    <dgm:pt modelId="{92DC471F-9224-49A7-BD42-FB8C7894055F}" type="pres">
      <dgm:prSet presAssocID="{36BF8DA7-1F21-4444-B1F7-0933FF2F0946}" presName="sibTrans" presStyleLbl="sibTrans2D1" presStyleIdx="0" presStyleCnt="3"/>
      <dgm:spPr/>
    </dgm:pt>
    <dgm:pt modelId="{9A0492A0-DC76-4EDC-A1F0-65D0D982999C}" type="pres">
      <dgm:prSet presAssocID="{36BF8DA7-1F21-4444-B1F7-0933FF2F0946}" presName="connectorText" presStyleLbl="sibTrans2D1" presStyleIdx="0" presStyleCnt="3"/>
      <dgm:spPr/>
    </dgm:pt>
    <dgm:pt modelId="{1121D763-358B-4D98-943B-84326568E5EB}" type="pres">
      <dgm:prSet presAssocID="{3DCA21FF-A972-42E7-9072-374CD0CEEC47}" presName="node" presStyleLbl="node1" presStyleIdx="1" presStyleCnt="4" custScaleY="264000">
        <dgm:presLayoutVars>
          <dgm:bulletEnabled val="1"/>
        </dgm:presLayoutVars>
      </dgm:prSet>
      <dgm:spPr/>
    </dgm:pt>
    <dgm:pt modelId="{A8F0838A-3BFA-435E-A798-74531F998D3E}" type="pres">
      <dgm:prSet presAssocID="{40BF50E8-895D-403B-8F6B-078A672BB62D}" presName="sibTrans" presStyleLbl="sibTrans2D1" presStyleIdx="1" presStyleCnt="3"/>
      <dgm:spPr/>
    </dgm:pt>
    <dgm:pt modelId="{DC963354-29D1-40B5-A462-0DBEFF4C0AF8}" type="pres">
      <dgm:prSet presAssocID="{40BF50E8-895D-403B-8F6B-078A672BB62D}" presName="connectorText" presStyleLbl="sibTrans2D1" presStyleIdx="1" presStyleCnt="3"/>
      <dgm:spPr/>
    </dgm:pt>
    <dgm:pt modelId="{956A3D41-B3E2-4BAA-A2D6-A6522DC217A2}" type="pres">
      <dgm:prSet presAssocID="{A7EF03C9-451E-4CDF-A72F-A426B5DCDEAA}" presName="node" presStyleLbl="node1" presStyleIdx="2" presStyleCnt="4" custScaleY="264000">
        <dgm:presLayoutVars>
          <dgm:bulletEnabled val="1"/>
        </dgm:presLayoutVars>
      </dgm:prSet>
      <dgm:spPr/>
    </dgm:pt>
    <dgm:pt modelId="{54901CDE-FA9A-462D-8CBD-5B3897AFC500}" type="pres">
      <dgm:prSet presAssocID="{7098D91F-6630-4D17-AF3F-2F208829BD98}" presName="sibTrans" presStyleLbl="sibTrans2D1" presStyleIdx="2" presStyleCnt="3"/>
      <dgm:spPr/>
    </dgm:pt>
    <dgm:pt modelId="{F86E3C5E-90CB-410F-B27C-0CA8F27257F9}" type="pres">
      <dgm:prSet presAssocID="{7098D91F-6630-4D17-AF3F-2F208829BD98}" presName="connectorText" presStyleLbl="sibTrans2D1" presStyleIdx="2" presStyleCnt="3"/>
      <dgm:spPr/>
    </dgm:pt>
    <dgm:pt modelId="{459D9286-0B29-4E50-880F-03C03DAC266B}" type="pres">
      <dgm:prSet presAssocID="{8DC66789-44F3-4944-856A-2C624AD4A1DF}" presName="node" presStyleLbl="node1" presStyleIdx="3" presStyleCnt="4" custScaleY="264000">
        <dgm:presLayoutVars>
          <dgm:bulletEnabled val="1"/>
        </dgm:presLayoutVars>
      </dgm:prSet>
      <dgm:spPr/>
    </dgm:pt>
  </dgm:ptLst>
  <dgm:cxnLst>
    <dgm:cxn modelId="{0050DC12-D16E-42AD-8D8E-92A431CA56F7}" type="presOf" srcId="{36BF8DA7-1F21-4444-B1F7-0933FF2F0946}" destId="{9A0492A0-DC76-4EDC-A1F0-65D0D982999C}" srcOrd="1" destOrd="0" presId="urn:microsoft.com/office/officeart/2005/8/layout/process1"/>
    <dgm:cxn modelId="{6A7E3316-FDA3-43AF-B608-BA20DE0A08E2}" type="presOf" srcId="{36BF8DA7-1F21-4444-B1F7-0933FF2F0946}" destId="{92DC471F-9224-49A7-BD42-FB8C7894055F}" srcOrd="0" destOrd="0" presId="urn:microsoft.com/office/officeart/2005/8/layout/process1"/>
    <dgm:cxn modelId="{EDF00A31-8B30-4511-9BCE-7052D104EB37}" type="presOf" srcId="{7098D91F-6630-4D17-AF3F-2F208829BD98}" destId="{F86E3C5E-90CB-410F-B27C-0CA8F27257F9}" srcOrd="1" destOrd="0" presId="urn:microsoft.com/office/officeart/2005/8/layout/process1"/>
    <dgm:cxn modelId="{7030A235-A80C-40A3-9A86-33E243B14CF4}" srcId="{7A8F47F7-014F-489E-BC2B-55198ED50F91}" destId="{5384D203-80D7-46BB-9127-B864107B56ED}" srcOrd="0" destOrd="0" parTransId="{B7024617-669D-4272-87F8-EE8FEC5AD83D}" sibTransId="{36BF8DA7-1F21-4444-B1F7-0933FF2F0946}"/>
    <dgm:cxn modelId="{11B56A61-1F56-419D-8166-2483FE548823}" type="presOf" srcId="{40BF50E8-895D-403B-8F6B-078A672BB62D}" destId="{A8F0838A-3BFA-435E-A798-74531F998D3E}" srcOrd="0" destOrd="0" presId="urn:microsoft.com/office/officeart/2005/8/layout/process1"/>
    <dgm:cxn modelId="{BAA70651-0F75-474E-A3E6-738CF09AD307}" srcId="{7A8F47F7-014F-489E-BC2B-55198ED50F91}" destId="{3DCA21FF-A972-42E7-9072-374CD0CEEC47}" srcOrd="1" destOrd="0" parTransId="{2883DB5B-9B82-46D0-A8D1-72FFDBC3EC83}" sibTransId="{40BF50E8-895D-403B-8F6B-078A672BB62D}"/>
    <dgm:cxn modelId="{E973B558-EB4F-4013-AACA-45063669A8DB}" type="presOf" srcId="{A7EF03C9-451E-4CDF-A72F-A426B5DCDEAA}" destId="{956A3D41-B3E2-4BAA-A2D6-A6522DC217A2}" srcOrd="0" destOrd="0" presId="urn:microsoft.com/office/officeart/2005/8/layout/process1"/>
    <dgm:cxn modelId="{7DEE037B-5384-4B32-B74C-D784F9C7A321}" type="presOf" srcId="{7A8F47F7-014F-489E-BC2B-55198ED50F91}" destId="{7D0C05D1-86E3-4049-9161-A90589360D60}" srcOrd="0" destOrd="0" presId="urn:microsoft.com/office/officeart/2005/8/layout/process1"/>
    <dgm:cxn modelId="{BB9CE67B-DA98-484F-8631-57AF5E90DAD2}" type="presOf" srcId="{5384D203-80D7-46BB-9127-B864107B56ED}" destId="{F6C6C1E4-09D1-4F70-8E46-BF65CDD9701E}" srcOrd="0" destOrd="0" presId="urn:microsoft.com/office/officeart/2005/8/layout/process1"/>
    <dgm:cxn modelId="{232B409C-D63C-4522-85A2-1669A68BD7BA}" srcId="{7A8F47F7-014F-489E-BC2B-55198ED50F91}" destId="{8DC66789-44F3-4944-856A-2C624AD4A1DF}" srcOrd="3" destOrd="0" parTransId="{F92DCA62-6D5E-4658-B8D6-6B1F86DA6FEA}" sibTransId="{F6327A21-CFE9-49FB-8FAF-CE3E8113B7E2}"/>
    <dgm:cxn modelId="{2F68A4A7-C7A4-4D8E-A328-0DE6505C2280}" type="presOf" srcId="{40BF50E8-895D-403B-8F6B-078A672BB62D}" destId="{DC963354-29D1-40B5-A462-0DBEFF4C0AF8}" srcOrd="1" destOrd="0" presId="urn:microsoft.com/office/officeart/2005/8/layout/process1"/>
    <dgm:cxn modelId="{B33530AA-E3C8-4C6C-AA73-F40F81ADBCB8}" type="presOf" srcId="{8DC66789-44F3-4944-856A-2C624AD4A1DF}" destId="{459D9286-0B29-4E50-880F-03C03DAC266B}" srcOrd="0" destOrd="0" presId="urn:microsoft.com/office/officeart/2005/8/layout/process1"/>
    <dgm:cxn modelId="{2DF305B3-759D-489C-A03B-CD6658DFCED9}" type="presOf" srcId="{3DCA21FF-A972-42E7-9072-374CD0CEEC47}" destId="{1121D763-358B-4D98-943B-84326568E5EB}" srcOrd="0" destOrd="0" presId="urn:microsoft.com/office/officeart/2005/8/layout/process1"/>
    <dgm:cxn modelId="{F795FDD6-80DA-496E-9E47-4B898FEAF0D4}" srcId="{7A8F47F7-014F-489E-BC2B-55198ED50F91}" destId="{A7EF03C9-451E-4CDF-A72F-A426B5DCDEAA}" srcOrd="2" destOrd="0" parTransId="{F4BA1680-F0BF-4040-9177-11D5702C5F48}" sibTransId="{7098D91F-6630-4D17-AF3F-2F208829BD98}"/>
    <dgm:cxn modelId="{92F185EB-5962-476B-BBD9-544F3082297C}" type="presOf" srcId="{7098D91F-6630-4D17-AF3F-2F208829BD98}" destId="{54901CDE-FA9A-462D-8CBD-5B3897AFC500}" srcOrd="0" destOrd="0" presId="urn:microsoft.com/office/officeart/2005/8/layout/process1"/>
    <dgm:cxn modelId="{3EAB9406-536A-4EAD-9DB5-ED0F9A10D44E}" type="presParOf" srcId="{7D0C05D1-86E3-4049-9161-A90589360D60}" destId="{F6C6C1E4-09D1-4F70-8E46-BF65CDD9701E}" srcOrd="0" destOrd="0" presId="urn:microsoft.com/office/officeart/2005/8/layout/process1"/>
    <dgm:cxn modelId="{65F29489-5AB0-48BC-92B8-2648C68DEBBE}" type="presParOf" srcId="{7D0C05D1-86E3-4049-9161-A90589360D60}" destId="{92DC471F-9224-49A7-BD42-FB8C7894055F}" srcOrd="1" destOrd="0" presId="urn:microsoft.com/office/officeart/2005/8/layout/process1"/>
    <dgm:cxn modelId="{AEB85228-B879-4012-A2F6-1BA8D5A84161}" type="presParOf" srcId="{92DC471F-9224-49A7-BD42-FB8C7894055F}" destId="{9A0492A0-DC76-4EDC-A1F0-65D0D982999C}" srcOrd="0" destOrd="0" presId="urn:microsoft.com/office/officeart/2005/8/layout/process1"/>
    <dgm:cxn modelId="{3AD30D4A-3657-49BE-92D3-95D333FE7230}" type="presParOf" srcId="{7D0C05D1-86E3-4049-9161-A90589360D60}" destId="{1121D763-358B-4D98-943B-84326568E5EB}" srcOrd="2" destOrd="0" presId="urn:microsoft.com/office/officeart/2005/8/layout/process1"/>
    <dgm:cxn modelId="{31E3DA86-E20D-424E-9853-D60A9655D013}" type="presParOf" srcId="{7D0C05D1-86E3-4049-9161-A90589360D60}" destId="{A8F0838A-3BFA-435E-A798-74531F998D3E}" srcOrd="3" destOrd="0" presId="urn:microsoft.com/office/officeart/2005/8/layout/process1"/>
    <dgm:cxn modelId="{ABEB957A-AEF1-4543-A1EC-F42353591CF2}" type="presParOf" srcId="{A8F0838A-3BFA-435E-A798-74531F998D3E}" destId="{DC963354-29D1-40B5-A462-0DBEFF4C0AF8}" srcOrd="0" destOrd="0" presId="urn:microsoft.com/office/officeart/2005/8/layout/process1"/>
    <dgm:cxn modelId="{19E7F9FA-70E2-4AC6-B6D3-C6554C5A65AC}" type="presParOf" srcId="{7D0C05D1-86E3-4049-9161-A90589360D60}" destId="{956A3D41-B3E2-4BAA-A2D6-A6522DC217A2}" srcOrd="4" destOrd="0" presId="urn:microsoft.com/office/officeart/2005/8/layout/process1"/>
    <dgm:cxn modelId="{4AD6E6DE-1E85-49F2-BB5C-8B34840E9A7C}" type="presParOf" srcId="{7D0C05D1-86E3-4049-9161-A90589360D60}" destId="{54901CDE-FA9A-462D-8CBD-5B3897AFC500}" srcOrd="5" destOrd="0" presId="urn:microsoft.com/office/officeart/2005/8/layout/process1"/>
    <dgm:cxn modelId="{C0D19E4F-EF29-4B9F-97C2-EE0A8A4DDB69}" type="presParOf" srcId="{54901CDE-FA9A-462D-8CBD-5B3897AFC500}" destId="{F86E3C5E-90CB-410F-B27C-0CA8F27257F9}" srcOrd="0" destOrd="0" presId="urn:microsoft.com/office/officeart/2005/8/layout/process1"/>
    <dgm:cxn modelId="{1C7F29A1-8370-43D4-B638-CB755561B87C}" type="presParOf" srcId="{7D0C05D1-86E3-4049-9161-A90589360D60}" destId="{459D9286-0B29-4E50-880F-03C03DAC266B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6C1E4-09D1-4F70-8E46-BF65CDD9701E}">
      <dsp:nvSpPr>
        <dsp:cNvPr id="0" name=""/>
        <dsp:cNvSpPr/>
      </dsp:nvSpPr>
      <dsp:spPr bwMode="white">
        <a:xfrm>
          <a:off x="3850" y="0"/>
          <a:ext cx="1683666" cy="1828752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调用者（</a:t>
          </a:r>
          <a:r>
            <a:rPr lang="en-US" altLang="en-US" sz="2400" kern="1200" dirty="0">
              <a:solidFill>
                <a:schemeClr val="tx1"/>
              </a:solidFill>
            </a:rPr>
            <a:t>caller</a:t>
          </a:r>
          <a:r>
            <a:rPr lang="zh-CN" altLang="en-US" sz="2400" kern="1200" dirty="0">
              <a:solidFill>
                <a:schemeClr val="tx1"/>
              </a:solidFill>
            </a:rPr>
            <a:t>）将参数放</a:t>
          </a:r>
          <a:r>
            <a:rPr lang="en-US" altLang="en-US" sz="2400" kern="1200" dirty="0">
              <a:solidFill>
                <a:schemeClr val="tx1"/>
              </a:solidFill>
            </a:rPr>
            <a:t>$a0~$a3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53163" y="49313"/>
        <a:ext cx="1585040" cy="1730126"/>
      </dsp:txXfrm>
    </dsp:sp>
    <dsp:sp modelId="{92DC471F-9224-49A7-BD42-FB8C7894055F}">
      <dsp:nvSpPr>
        <dsp:cNvPr id="0" name=""/>
        <dsp:cNvSpPr/>
      </dsp:nvSpPr>
      <dsp:spPr bwMode="white">
        <a:xfrm>
          <a:off x="1855884" y="705601"/>
          <a:ext cx="356937" cy="4175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>
        <a:off x="1855884" y="789111"/>
        <a:ext cx="249856" cy="250529"/>
      </dsp:txXfrm>
    </dsp:sp>
    <dsp:sp modelId="{1121D763-358B-4D98-943B-84326568E5EB}">
      <dsp:nvSpPr>
        <dsp:cNvPr id="0" name=""/>
        <dsp:cNvSpPr/>
      </dsp:nvSpPr>
      <dsp:spPr bwMode="white">
        <a:xfrm>
          <a:off x="2360984" y="0"/>
          <a:ext cx="1683666" cy="1828752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 err="1">
              <a:solidFill>
                <a:schemeClr val="tx1"/>
              </a:solidFill>
            </a:rPr>
            <a:t>jal</a:t>
          </a:r>
          <a:r>
            <a:rPr lang="en-US" altLang="zh-CN" sz="2400" kern="1200" dirty="0">
              <a:solidFill>
                <a:schemeClr val="tx1"/>
              </a:solidFill>
            </a:rPr>
            <a:t> X </a:t>
          </a:r>
          <a:r>
            <a:rPr lang="zh-CN" altLang="en-US" sz="2400" kern="1200" dirty="0">
              <a:solidFill>
                <a:schemeClr val="tx1"/>
              </a:solidFill>
            </a:rPr>
            <a:t>跳转到过程</a:t>
          </a:r>
          <a:r>
            <a:rPr lang="en-US" altLang="zh-CN" sz="2400" kern="1200" dirty="0">
              <a:solidFill>
                <a:schemeClr val="tx1"/>
              </a:solidFill>
            </a:rPr>
            <a:t>X</a:t>
          </a:r>
          <a:r>
            <a:rPr lang="zh-CN" altLang="en-US" sz="2400" kern="1200" dirty="0">
              <a:solidFill>
                <a:schemeClr val="tx1"/>
              </a:solidFill>
            </a:rPr>
            <a:t>（被调用者 </a:t>
          </a:r>
          <a:r>
            <a:rPr lang="en-US" altLang="zh-CN" sz="2400" kern="1200" dirty="0" err="1">
              <a:solidFill>
                <a:schemeClr val="tx1"/>
              </a:solidFill>
            </a:rPr>
            <a:t>callee</a:t>
          </a:r>
          <a:r>
            <a:rPr lang="zh-CN" altLang="en-US" sz="2400" kern="1200" dirty="0">
              <a:solidFill>
                <a:schemeClr val="tx1"/>
              </a:solidFill>
            </a:rPr>
            <a:t>）</a:t>
          </a:r>
        </a:p>
      </dsp:txBody>
      <dsp:txXfrm>
        <a:off x="2410297" y="49313"/>
        <a:ext cx="1585040" cy="1730126"/>
      </dsp:txXfrm>
    </dsp:sp>
    <dsp:sp modelId="{A8F0838A-3BFA-435E-A798-74531F998D3E}">
      <dsp:nvSpPr>
        <dsp:cNvPr id="0" name=""/>
        <dsp:cNvSpPr/>
      </dsp:nvSpPr>
      <dsp:spPr bwMode="white">
        <a:xfrm>
          <a:off x="4213017" y="705601"/>
          <a:ext cx="356937" cy="4175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>
        <a:off x="4213017" y="789111"/>
        <a:ext cx="249856" cy="250529"/>
      </dsp:txXfrm>
    </dsp:sp>
    <dsp:sp modelId="{956A3D41-B3E2-4BAA-A2D6-A6522DC217A2}">
      <dsp:nvSpPr>
        <dsp:cNvPr id="0" name=""/>
        <dsp:cNvSpPr/>
      </dsp:nvSpPr>
      <dsp:spPr bwMode="white">
        <a:xfrm>
          <a:off x="4718117" y="0"/>
          <a:ext cx="1683666" cy="1828752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chemeClr val="tx1"/>
              </a:solidFill>
            </a:rPr>
            <a:t>被调用者将结果放在</a:t>
          </a:r>
          <a:r>
            <a:rPr lang="en-US" altLang="zh-CN" sz="2400" kern="1200" dirty="0">
              <a:solidFill>
                <a:schemeClr val="tx1"/>
              </a:solidFill>
            </a:rPr>
            <a:t>$v0</a:t>
          </a:r>
          <a:r>
            <a:rPr lang="zh-CN" altLang="en-US" sz="2400" kern="1200" dirty="0">
              <a:solidFill>
                <a:schemeClr val="tx1"/>
              </a:solidFill>
            </a:rPr>
            <a:t>和</a:t>
          </a:r>
          <a:r>
            <a:rPr lang="en-US" altLang="zh-CN" sz="2400" kern="1200" dirty="0">
              <a:solidFill>
                <a:schemeClr val="tx1"/>
              </a:solidFill>
            </a:rPr>
            <a:t>$v1</a:t>
          </a:r>
          <a:endParaRPr lang="zh-CN" altLang="en-US" sz="2400" kern="1200" dirty="0">
            <a:solidFill>
              <a:schemeClr val="tx1"/>
            </a:solidFill>
          </a:endParaRPr>
        </a:p>
      </dsp:txBody>
      <dsp:txXfrm>
        <a:off x="4767430" y="49313"/>
        <a:ext cx="1585040" cy="1730126"/>
      </dsp:txXfrm>
    </dsp:sp>
    <dsp:sp modelId="{54901CDE-FA9A-462D-8CBD-5B3897AFC500}">
      <dsp:nvSpPr>
        <dsp:cNvPr id="0" name=""/>
        <dsp:cNvSpPr/>
      </dsp:nvSpPr>
      <dsp:spPr bwMode="white">
        <a:xfrm>
          <a:off x="6570151" y="705601"/>
          <a:ext cx="356937" cy="4175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>
        <a:off x="6570151" y="789111"/>
        <a:ext cx="249856" cy="250529"/>
      </dsp:txXfrm>
    </dsp:sp>
    <dsp:sp modelId="{459D9286-0B29-4E50-880F-03C03DAC266B}">
      <dsp:nvSpPr>
        <dsp:cNvPr id="0" name=""/>
        <dsp:cNvSpPr/>
      </dsp:nvSpPr>
      <dsp:spPr bwMode="white">
        <a:xfrm>
          <a:off x="7075251" y="0"/>
          <a:ext cx="1683666" cy="1828752"/>
        </a:xfrm>
        <a:prstGeom prst="roundRect">
          <a:avLst>
            <a:gd name="adj" fmla="val 100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schemeClr val="tx1"/>
              </a:solidFill>
            </a:rPr>
            <a:t>jr $</a:t>
          </a:r>
          <a:r>
            <a:rPr lang="en-US" altLang="zh-CN" sz="2400" kern="1200" dirty="0" err="1">
              <a:solidFill>
                <a:schemeClr val="tx1"/>
              </a:solidFill>
            </a:rPr>
            <a:t>ra</a:t>
          </a:r>
          <a:r>
            <a:rPr lang="en-US" altLang="zh-CN" sz="2400" kern="1200" dirty="0">
              <a:solidFill>
                <a:schemeClr val="tx1"/>
              </a:solidFill>
            </a:rPr>
            <a:t> </a:t>
          </a:r>
          <a:r>
            <a:rPr lang="zh-CN" altLang="en-US" sz="2400" kern="1200" dirty="0">
              <a:solidFill>
                <a:schemeClr val="tx1"/>
              </a:solidFill>
            </a:rPr>
            <a:t>将控制返回给调用者</a:t>
          </a:r>
        </a:p>
      </dsp:txBody>
      <dsp:txXfrm>
        <a:off x="7124564" y="49313"/>
        <a:ext cx="1585040" cy="1730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04C97B4-78B0-464B-9876-A79F0F1CF978}" type="datetimeFigureOut">
              <a:rPr lang="zh-CN" altLang="en-US"/>
              <a:t>2025/3/8</a:t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2B478691-B7BB-7444-8535-0CA40CD1E05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3EF37D-CF81-8A48-8CAC-4BE98066D7B6}" type="slidenum">
              <a:rPr lang="zh-CN" altLang="en-US" sz="1300" smtClean="0">
                <a:latin typeface="Times" panose="02020603050405020304" pitchFamily="18" charset="0"/>
              </a:rPr>
              <a:t>1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5D3F9CF-B313-374B-BB84-16B8705521F1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  <a:cs typeface="+mn-cs"/>
              </a:rPr>
              <a:t>28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15CA50-B9F6-4F8C-8CAB-9766217A34D6}" type="slidenum">
              <a:rPr lang="zh-CN" altLang="en-US" sz="1300" smtClean="0">
                <a:latin typeface="Times" panose="02020603050405020304" pitchFamily="18" charset="0"/>
              </a:rPr>
              <a:t>56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C0E8494-B9BA-4D8F-A315-AE13BF7A7008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  <a:cs typeface="+mn-cs"/>
              </a:rPr>
              <a:t>57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8320D8-B3A2-4BE7-B698-548CBA1D5E72}" type="slidenum">
              <a:rPr lang="zh-CN" altLang="en-US" sz="1300" smtClean="0">
                <a:latin typeface="Times" panose="02020603050405020304" pitchFamily="18" charset="0"/>
              </a:rPr>
              <a:t>58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870A64-60B2-4C74-83CC-A88641EAAFF8}" type="slidenum">
              <a:rPr lang="zh-CN" altLang="en-US" sz="1300" smtClean="0">
                <a:latin typeface="Times" panose="02020603050405020304" pitchFamily="18" charset="0"/>
              </a:rPr>
              <a:t>60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A69361-F0C0-41EA-8722-AFF46B05E312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  <a:cs typeface="+mn-cs"/>
              </a:rPr>
              <a:t>69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83B33B-44F0-44B4-964D-6955C77DE071}" type="slidenum">
              <a:rPr lang="zh-CN" altLang="en-US" sz="1300" smtClean="0">
                <a:latin typeface="Times" panose="02020603050405020304" pitchFamily="18" charset="0"/>
              </a:rPr>
              <a:t>71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EF0A7F-9FC4-4A04-A63C-3337F1332909}" type="slidenum">
              <a:rPr lang="zh-CN" altLang="en-US" sz="1300" smtClean="0">
                <a:latin typeface="Times" panose="02020603050405020304" pitchFamily="18" charset="0"/>
              </a:rPr>
              <a:t>72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9A678D-87A5-264D-A0CB-B5F427DD8742}" type="slidenum">
              <a:rPr lang="zh-CN" altLang="en-US" sz="1300" smtClean="0">
                <a:latin typeface="Times" panose="02020603050405020304" pitchFamily="18" charset="0"/>
              </a:rPr>
              <a:t>12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 hasCustomPrompt="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 hasCustomPrompt="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 hasCustomPrompt="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等腰三角形 7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8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1" hasCustomPrompt="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等腰三角形 7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等腰三角形 8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1" hasCustomPrompt="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r>
              <a:rPr lang="zh-CN" altLang="en-US" sz="4400" dirty="0"/>
              <a:t>计算机组成与实践  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3048010"/>
            <a:ext cx="7886700" cy="2362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指令集体系结构（</a:t>
            </a:r>
            <a:r>
              <a:rPr lang="en-US" altLang="zh-CN" sz="3600" b="1" dirty="0">
                <a:solidFill>
                  <a:srgbClr val="C00000"/>
                </a:solidFill>
              </a:rPr>
              <a:t>ISA</a:t>
            </a:r>
            <a:r>
              <a:rPr lang="zh-CN" altLang="en-US" sz="3600" b="1" dirty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谷守珍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指令类型占比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72101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MIPS</a:t>
            </a:r>
            <a:r>
              <a:rPr lang="zh-CN" altLang="en-US" sz="2800" dirty="0"/>
              <a:t>各种指令类型在</a:t>
            </a:r>
            <a:r>
              <a:rPr lang="en-US" altLang="zh-CN" sz="2800" dirty="0"/>
              <a:t>SPEC2006</a:t>
            </a:r>
            <a:r>
              <a:rPr lang="zh-CN" altLang="en-US" sz="2800" dirty="0"/>
              <a:t>中使用的频率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71684" y="1828842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指令类型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C00000"/>
                          </a:solidFill>
                        </a:rPr>
                        <a:t>频率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整数型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浮点型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算术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16%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48%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数据传送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35%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36%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逻辑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12%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分支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34%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跳转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865629" y="3515570"/>
            <a:ext cx="8082670" cy="301595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访问速度比内存快：</a:t>
            </a:r>
            <a:endParaRPr lang="en-US" altLang="zh-CN" sz="28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存储频繁访问的数据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存储空间小，内存有百万个字</a:t>
            </a:r>
            <a:endParaRPr lang="en-US" altLang="zh-CN" sz="24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64</a:t>
            </a:r>
            <a:r>
              <a:rPr lang="zh-CN" altLang="en-US" sz="2400" dirty="0"/>
              <a:t>个寄存器比</a:t>
            </a:r>
            <a:r>
              <a:rPr lang="en-US" altLang="zh-CN" sz="2400" dirty="0"/>
              <a:t>32</a:t>
            </a:r>
            <a:r>
              <a:rPr lang="zh-CN" altLang="en-US" sz="2400" dirty="0"/>
              <a:t>个寄存器慢一倍</a:t>
            </a:r>
            <a:endParaRPr lang="en-US" altLang="zh-CN" sz="2400" dirty="0"/>
          </a:p>
          <a:p>
            <a:r>
              <a:rPr lang="zh-CN" altLang="en-US" sz="2800" dirty="0"/>
              <a:t>方便编译程序访问：</a:t>
            </a:r>
            <a:endParaRPr lang="en-US" altLang="zh-CN" sz="28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相较于栈，寄存器组支持随机访问</a:t>
            </a:r>
            <a:endParaRPr lang="en-US" altLang="zh-CN" sz="24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有效利用寄存器对于提高程序性能极为重要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寄存器组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5410178" y="1219258"/>
            <a:ext cx="3384245" cy="2647861"/>
            <a:chOff x="1614911" y="1163685"/>
            <a:chExt cx="3384245" cy="2647861"/>
          </a:xfrm>
        </p:grpSpPr>
        <p:grpSp>
          <p:nvGrpSpPr>
            <p:cNvPr id="23" name="组合 22"/>
            <p:cNvGrpSpPr/>
            <p:nvPr/>
          </p:nvGrpSpPr>
          <p:grpSpPr>
            <a:xfrm>
              <a:off x="1614911" y="1219258"/>
              <a:ext cx="3292053" cy="2592288"/>
              <a:chOff x="2499115" y="1143060"/>
              <a:chExt cx="3292053" cy="2592288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2971842" y="1143060"/>
                <a:ext cx="2335288" cy="2228945"/>
                <a:chOff x="1816496" y="4005064"/>
                <a:chExt cx="2335288" cy="2228945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1847528" y="4005064"/>
                  <a:ext cx="2304256" cy="222894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1847528" y="4005064"/>
                  <a:ext cx="11521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/>
                    <a:t>Read</a:t>
                  </a:r>
                </a:p>
                <a:p>
                  <a:r>
                    <a:rPr kumimoji="1" lang="en-US" altLang="zh-CN" sz="1400" dirty="0"/>
                    <a:t>register1</a:t>
                  </a:r>
                  <a:endParaRPr kumimoji="1" lang="zh-CN" altLang="en-US" sz="1400" dirty="0"/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1847528" y="4572399"/>
                  <a:ext cx="11521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/>
                    <a:t>Read</a:t>
                  </a:r>
                </a:p>
                <a:p>
                  <a:r>
                    <a:rPr kumimoji="1" lang="en-US" altLang="zh-CN" sz="1400" dirty="0"/>
                    <a:t>register2</a:t>
                  </a:r>
                  <a:endParaRPr kumimoji="1" lang="zh-CN" altLang="en-US" sz="1400" dirty="0"/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1847528" y="5139734"/>
                  <a:ext cx="11521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/>
                    <a:t>Write</a:t>
                  </a:r>
                </a:p>
                <a:p>
                  <a:r>
                    <a:rPr kumimoji="1" lang="en-US" altLang="zh-CN" sz="1400" dirty="0"/>
                    <a:t>register1</a:t>
                  </a:r>
                  <a:endParaRPr kumimoji="1" lang="zh-CN" altLang="en-US" sz="14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1816496" y="5710789"/>
                  <a:ext cx="11521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/>
                    <a:t>Write</a:t>
                  </a:r>
                </a:p>
                <a:p>
                  <a:r>
                    <a:rPr kumimoji="1" lang="en-US" altLang="zh-CN" sz="1400" dirty="0"/>
                    <a:t>data</a:t>
                  </a:r>
                  <a:endParaRPr kumimoji="1" lang="zh-CN" altLang="en-US" sz="14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3522240" y="4310789"/>
                  <a:ext cx="62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/>
                    <a:t>Read</a:t>
                  </a:r>
                </a:p>
                <a:p>
                  <a:r>
                    <a:rPr kumimoji="1" lang="en-US" altLang="zh-CN" sz="1400" dirty="0"/>
                    <a:t>data1</a:t>
                  </a:r>
                  <a:endParaRPr kumimoji="1" lang="zh-CN" altLang="en-US" sz="1400" dirty="0"/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3522240" y="5401344"/>
                  <a:ext cx="62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400" dirty="0"/>
                    <a:t>Read</a:t>
                  </a:r>
                </a:p>
                <a:p>
                  <a:r>
                    <a:rPr kumimoji="1" lang="en-US" altLang="zh-CN" sz="1400" dirty="0"/>
                    <a:t>data2</a:t>
                  </a:r>
                  <a:endParaRPr kumimoji="1" lang="zh-CN" altLang="en-US" sz="1400" dirty="0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2503621" y="4990709"/>
                  <a:ext cx="115212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1600" b="1" dirty="0"/>
                    <a:t>Registers</a:t>
                  </a:r>
                  <a:endParaRPr kumimoji="1" lang="zh-CN" altLang="en-US" sz="1600" b="1" dirty="0"/>
                </a:p>
              </p:txBody>
            </p:sp>
          </p:grpSp>
          <p:cxnSp>
            <p:nvCxnSpPr>
              <p:cNvPr id="13" name="直线箭头连接符 17"/>
              <p:cNvCxnSpPr/>
              <p:nvPr/>
            </p:nvCxnSpPr>
            <p:spPr>
              <a:xfrm>
                <a:off x="2499115" y="1431092"/>
                <a:ext cx="5037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箭头连接符 18"/>
              <p:cNvCxnSpPr/>
              <p:nvPr/>
            </p:nvCxnSpPr>
            <p:spPr>
              <a:xfrm>
                <a:off x="2499115" y="1972005"/>
                <a:ext cx="5037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箭头连接符 19"/>
              <p:cNvCxnSpPr/>
              <p:nvPr/>
            </p:nvCxnSpPr>
            <p:spPr>
              <a:xfrm>
                <a:off x="2499115" y="2539340"/>
                <a:ext cx="5037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20"/>
              <p:cNvCxnSpPr/>
              <p:nvPr/>
            </p:nvCxnSpPr>
            <p:spPr>
              <a:xfrm>
                <a:off x="5307130" y="1710395"/>
                <a:ext cx="48403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箭头连接符 22"/>
              <p:cNvCxnSpPr/>
              <p:nvPr/>
            </p:nvCxnSpPr>
            <p:spPr>
              <a:xfrm>
                <a:off x="5307130" y="2780141"/>
                <a:ext cx="484038" cy="2080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49"/>
              <p:cNvCxnSpPr/>
              <p:nvPr/>
            </p:nvCxnSpPr>
            <p:spPr>
              <a:xfrm>
                <a:off x="4123970" y="3372005"/>
                <a:ext cx="0" cy="36334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4123970" y="3405394"/>
                <a:ext cx="1135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err="1">
                    <a:solidFill>
                      <a:srgbClr val="00B0F0"/>
                    </a:solidFill>
                  </a:rPr>
                  <a:t>RegWrite</a:t>
                </a:r>
                <a:endParaRPr kumimoji="1" lang="zh-CN" altLang="en-US" sz="1400" dirty="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20" name="直线箭头连接符 19"/>
              <p:cNvCxnSpPr/>
              <p:nvPr/>
            </p:nvCxnSpPr>
            <p:spPr>
              <a:xfrm>
                <a:off x="2514654" y="3124208"/>
                <a:ext cx="5037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接连接符 24"/>
            <p:cNvCxnSpPr/>
            <p:nvPr/>
          </p:nvCxnSpPr>
          <p:spPr bwMode="auto">
            <a:xfrm flipH="1">
              <a:off x="1828872" y="1431092"/>
              <a:ext cx="76198" cy="1691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H="1">
              <a:off x="1828872" y="1964478"/>
              <a:ext cx="76198" cy="1691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H="1">
              <a:off x="1828872" y="2514624"/>
              <a:ext cx="76198" cy="1691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H="1">
              <a:off x="1828872" y="3107448"/>
              <a:ext cx="76198" cy="1691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H="1">
              <a:off x="4572000" y="1735884"/>
              <a:ext cx="76198" cy="1691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H="1">
              <a:off x="4572000" y="2802656"/>
              <a:ext cx="76198" cy="1691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文本框 31"/>
            <p:cNvSpPr txBox="1"/>
            <p:nvPr/>
          </p:nvSpPr>
          <p:spPr>
            <a:xfrm>
              <a:off x="1729933" y="1163685"/>
              <a:ext cx="304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C00000"/>
                  </a:solidFill>
                </a:rPr>
                <a:t>5</a:t>
              </a:r>
              <a:endParaRPr kumimoji="1"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739341" y="1686283"/>
              <a:ext cx="304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C00000"/>
                  </a:solidFill>
                </a:rPr>
                <a:t>5</a:t>
              </a:r>
              <a:endParaRPr kumimoji="1"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752674" y="2283045"/>
              <a:ext cx="304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C00000"/>
                  </a:solidFill>
                </a:rPr>
                <a:t>5</a:t>
              </a:r>
              <a:endParaRPr kumimoji="1"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76476" y="2819416"/>
              <a:ext cx="523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C00000"/>
                  </a:solidFill>
                </a:rPr>
                <a:t>32</a:t>
              </a:r>
              <a:endParaRPr kumimoji="1"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450474" y="1461595"/>
              <a:ext cx="523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C00000"/>
                  </a:solidFill>
                </a:rPr>
                <a:t>32</a:t>
              </a:r>
              <a:endParaRPr kumimoji="1" lang="zh-CN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475712" y="2545589"/>
              <a:ext cx="523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C00000"/>
                  </a:solidFill>
                </a:rPr>
                <a:t>32</a:t>
              </a:r>
              <a:endParaRPr kumimoji="1" lang="zh-CN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876577" y="1142808"/>
            <a:ext cx="415532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/>
              <a:t>32</a:t>
            </a:r>
            <a:r>
              <a:rPr lang="zh-CN" altLang="en-US" sz="2800" dirty="0"/>
              <a:t>个</a:t>
            </a:r>
            <a:r>
              <a:rPr lang="en-US" altLang="zh-CN" sz="2800" dirty="0"/>
              <a:t>32 bits</a:t>
            </a:r>
            <a:r>
              <a:rPr lang="zh-CN" altLang="en-US" sz="2800" dirty="0"/>
              <a:t>的寄存器</a:t>
            </a: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/>
              <a:t>5</a:t>
            </a:r>
            <a:r>
              <a:rPr lang="zh-CN" altLang="en-US" sz="2800" dirty="0"/>
              <a:t>个输入端口：</a:t>
            </a:r>
            <a:endParaRPr lang="en-US" altLang="zh-CN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3</a:t>
            </a:r>
            <a:r>
              <a:rPr lang="zh-CN" altLang="en-US" dirty="0"/>
              <a:t>个寄存器选择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1</a:t>
            </a:r>
            <a:r>
              <a:rPr lang="zh-CN" altLang="en-US" dirty="0"/>
              <a:t>个数据输入</a:t>
            </a:r>
            <a:endParaRPr lang="en-US" altLang="zh-CN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dirty="0"/>
              <a:t>1</a:t>
            </a:r>
            <a:r>
              <a:rPr lang="zh-CN" altLang="en-US" dirty="0"/>
              <a:t>个控制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/>
              <a:t>2</a:t>
            </a:r>
            <a:r>
              <a:rPr lang="zh-CN" altLang="en-US" sz="2800" dirty="0"/>
              <a:t>个输出端口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1"/>
          </p:nvPr>
        </p:nvGraphicFramePr>
        <p:xfrm>
          <a:off x="838200" y="1143000"/>
          <a:ext cx="7116763" cy="5159375"/>
        </p:xfrm>
        <a:graphic>
          <a:graphicData uri="http://schemas.openxmlformats.org/drawingml/2006/table">
            <a:tbl>
              <a:tblPr/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用途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$zero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常量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$at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保留给汇编器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$2-$3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$v0-$v1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函数调用返回值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$4-$7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$a0-$a3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函数调用参数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$8-$15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$t0-$t7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暂时的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$16-$23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$s0-$s7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保存的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$24-$25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$t8-$t9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暂时的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$26-$27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$k0-$k1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为操作系统／异常处理保留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$28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$gp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全局指针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(Global Pointer)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$29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$sp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堆栈指针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(Stack Pointer)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$30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$fp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帧指针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(Frame Pointer)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$31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$ra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返回地址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(return address)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372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altLang="zh-CN"/>
              <a:t>MIPS</a:t>
            </a:r>
            <a:r>
              <a:rPr lang="zh-CN" altLang="en-US"/>
              <a:t>的寄存器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23961" y="2477276"/>
            <a:ext cx="8184958" cy="388609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指令中各字段名称及含义如下：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op </a:t>
            </a:r>
            <a:r>
              <a:rPr lang="zh-CN" altLang="en-US" sz="2400" dirty="0"/>
              <a:t>：指令的基本操作， 通常称为操作码（ </a:t>
            </a:r>
            <a:r>
              <a:rPr lang="en-US" altLang="zh-CN" sz="2400" dirty="0"/>
              <a:t>opcode </a:t>
            </a:r>
            <a:r>
              <a:rPr lang="zh-CN" altLang="en-US" sz="2400" dirty="0"/>
              <a:t>）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rs</a:t>
            </a:r>
            <a:r>
              <a:rPr lang="en-US" altLang="zh-CN" sz="2400" dirty="0"/>
              <a:t> </a:t>
            </a:r>
            <a:r>
              <a:rPr lang="zh-CN" altLang="en-US" sz="2400" dirty="0"/>
              <a:t>：第一个源操作数寄存器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rt</a:t>
            </a:r>
            <a:r>
              <a:rPr lang="en-US" altLang="zh-CN" sz="2400" dirty="0"/>
              <a:t> </a:t>
            </a:r>
            <a:r>
              <a:rPr lang="zh-CN" altLang="en-US" sz="2400" dirty="0"/>
              <a:t>：第二个源操作数寄存器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rd</a:t>
            </a:r>
            <a:r>
              <a:rPr lang="en-US" altLang="zh-CN" sz="2400" dirty="0"/>
              <a:t> </a:t>
            </a:r>
            <a:r>
              <a:rPr lang="zh-CN" altLang="en-US" sz="2400" dirty="0"/>
              <a:t>：用于存放操作结果的目的寄存器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shamt</a:t>
            </a:r>
            <a:r>
              <a:rPr lang="en-US" altLang="zh-CN" sz="2400" dirty="0"/>
              <a:t> </a:t>
            </a:r>
            <a:r>
              <a:rPr lang="zh-CN" altLang="en-US" sz="2400" dirty="0"/>
              <a:t>：位移量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funct</a:t>
            </a:r>
            <a:r>
              <a:rPr lang="zh-CN" altLang="en-US" sz="2400" dirty="0"/>
              <a:t>：功能码，用于指明</a:t>
            </a:r>
            <a:r>
              <a:rPr lang="en-US" altLang="zh-CN" sz="2400" dirty="0"/>
              <a:t>op</a:t>
            </a:r>
            <a:r>
              <a:rPr lang="zh-CN" altLang="en-US" sz="2400" dirty="0"/>
              <a:t>字段中操作的特定变式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指令字段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49364" y="1447852"/>
            <a:ext cx="6920792" cy="774701"/>
            <a:chOff x="1257300" y="1368424"/>
            <a:chExt cx="6920792" cy="774701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1257300" y="1368425"/>
              <a:ext cx="5616575" cy="774700"/>
              <a:chOff x="703" y="981"/>
              <a:chExt cx="3538" cy="488"/>
            </a:xfrm>
          </p:grpSpPr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703" y="981"/>
                <a:ext cx="817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2000" dirty="0"/>
                  <a:t>op</a:t>
                </a:r>
                <a:endParaRPr lang="en-AU" altLang="en-US" sz="2000" dirty="0"/>
              </a:p>
            </p:txBody>
          </p:sp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152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rs</a:t>
                </a:r>
                <a:endParaRPr lang="en-AU" altLang="en-US" sz="2000"/>
              </a:p>
            </p:txBody>
          </p:sp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20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rt</a:t>
                </a:r>
                <a:endParaRPr lang="en-AU" altLang="en-US" sz="2000"/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88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rd</a:t>
                </a:r>
                <a:endParaRPr lang="en-AU" altLang="en-US" sz="2000"/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3561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err="1"/>
                  <a:t>shamt</a:t>
                </a:r>
                <a:endParaRPr lang="en-AU" altLang="en-US" sz="2000" dirty="0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884" y="1256"/>
                <a:ext cx="42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/>
                  <a:t>6</a:t>
                </a:r>
                <a:r>
                  <a:rPr lang="en-US" altLang="en-US" sz="1600"/>
                  <a:t> bits</a:t>
                </a:r>
                <a:endParaRPr lang="en-AU" altLang="en-US" sz="1600"/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657" y="125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/>
                  <a:t>5 bits</a:t>
                </a:r>
                <a:endParaRPr lang="en-AU" altLang="en-US" sz="1600"/>
              </a:p>
            </p:txBody>
          </p:sp>
          <p:sp>
            <p:nvSpPr>
              <p:cNvPr id="15" name="Text Box 14"/>
              <p:cNvSpPr txBox="1">
                <a:spLocks noChangeArrowheads="1"/>
              </p:cNvSpPr>
              <p:nvPr/>
            </p:nvSpPr>
            <p:spPr bwMode="auto">
              <a:xfrm>
                <a:off x="2336" y="1256"/>
                <a:ext cx="42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/>
                  <a:t>5</a:t>
                </a:r>
                <a:r>
                  <a:rPr lang="en-US" altLang="en-US" sz="1600" dirty="0"/>
                  <a:t> bits</a:t>
                </a:r>
                <a:endParaRPr lang="en-AU" altLang="en-US" sz="1600" dirty="0"/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3018" y="125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/>
                  <a:t>5 bits</a:t>
                </a:r>
                <a:endParaRPr lang="en-AU" altLang="en-US" sz="1600"/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3698" y="125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/>
                  <a:t>5 bits</a:t>
                </a:r>
                <a:endParaRPr lang="en-AU" altLang="en-US" sz="1600"/>
              </a:p>
            </p:txBody>
          </p:sp>
        </p:grpSp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7051675" y="1790700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/>
                <a:t>6</a:t>
              </a:r>
              <a:r>
                <a:rPr lang="en-US" altLang="en-US" sz="1600"/>
                <a:t> bits</a:t>
              </a:r>
              <a:endParaRPr lang="en-AU" altLang="en-US" sz="1600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881104" y="1368424"/>
              <a:ext cx="129698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err="1"/>
                <a:t>funct</a:t>
              </a:r>
              <a:endParaRPr lang="en-AU" altLang="en-US" sz="2000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696915" y="1408463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951793"/>
            <a:ext cx="8184958" cy="2577322"/>
          </a:xfrm>
        </p:spPr>
        <p:txBody>
          <a:bodyPr>
            <a:normAutofit/>
          </a:bodyPr>
          <a:lstStyle/>
          <a:p>
            <a:r>
              <a:rPr lang="zh-CN" altLang="en-US" dirty="0"/>
              <a:t>指令中各字段名称及含义如下：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op </a:t>
            </a:r>
            <a:r>
              <a:rPr lang="zh-CN" altLang="en-US" sz="2400" dirty="0"/>
              <a:t>：指令的基本操作， 通常称为操作码（ </a:t>
            </a:r>
            <a:r>
              <a:rPr lang="en-US" altLang="zh-CN" sz="2400" dirty="0"/>
              <a:t>opcode </a:t>
            </a:r>
            <a:r>
              <a:rPr lang="zh-CN" altLang="en-US" sz="2400" dirty="0"/>
              <a:t>）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rs</a:t>
            </a:r>
            <a:r>
              <a:rPr lang="en-US" altLang="zh-CN" sz="2400" dirty="0"/>
              <a:t> </a:t>
            </a:r>
            <a:r>
              <a:rPr lang="zh-CN" altLang="en-US" sz="2400" dirty="0"/>
              <a:t>：源操作数寄存器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rt</a:t>
            </a:r>
            <a:r>
              <a:rPr lang="en-US" altLang="zh-CN" sz="2400" dirty="0"/>
              <a:t> </a:t>
            </a:r>
            <a:r>
              <a:rPr lang="zh-CN" altLang="en-US" sz="2400" dirty="0"/>
              <a:t>：目的操作数寄存器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Constant address</a:t>
            </a:r>
            <a:r>
              <a:rPr lang="zh-CN" altLang="en-US" sz="2400" dirty="0"/>
              <a:t>：常数或地址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指令字段</a:t>
            </a:r>
          </a:p>
        </p:txBody>
      </p:sp>
      <p:grpSp>
        <p:nvGrpSpPr>
          <p:cNvPr id="4" name="Group 4"/>
          <p:cNvGrpSpPr/>
          <p:nvPr/>
        </p:nvGrpSpPr>
        <p:grpSpPr bwMode="auto">
          <a:xfrm>
            <a:off x="1249364" y="1219258"/>
            <a:ext cx="6942297" cy="774700"/>
            <a:chOff x="722" y="981"/>
            <a:chExt cx="4165" cy="488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22" y="981"/>
              <a:ext cx="79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2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rs</a:t>
              </a:r>
              <a:endParaRPr lang="en-AU" altLang="en-US" sz="200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147" y="981"/>
              <a:ext cx="64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rt</a:t>
              </a:r>
              <a:endParaRPr lang="en-AU" altLang="en-US" sz="200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5" y="981"/>
              <a:ext cx="209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/>
                <a:t>Constant address</a:t>
              </a:r>
              <a:endParaRPr lang="en-AU" altLang="en-US" sz="2000" dirty="0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884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6</a:t>
              </a:r>
              <a:r>
                <a:rPr lang="en-US" altLang="en-US" sz="1600" dirty="0"/>
                <a:t> bits</a:t>
              </a:r>
              <a:endParaRPr lang="en-AU" altLang="en-US" sz="1600" dirty="0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336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/>
                <a:t>5</a:t>
              </a:r>
              <a:r>
                <a:rPr lang="en-US" altLang="en-US" sz="1600"/>
                <a:t> bits</a:t>
              </a:r>
              <a:endParaRPr lang="en-AU" altLang="en-US" sz="16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626" y="1254"/>
              <a:ext cx="4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/>
                <a:t>16 </a:t>
              </a:r>
              <a:r>
                <a:rPr lang="en-US" altLang="en-US" sz="1600"/>
                <a:t>bits</a:t>
              </a:r>
              <a:endParaRPr lang="en-AU" altLang="en-US" sz="1600"/>
            </a:p>
          </p:txBody>
        </p:sp>
      </p:grpSp>
      <p:sp>
        <p:nvSpPr>
          <p:cNvPr id="13" name="矩形 12"/>
          <p:cNvSpPr/>
          <p:nvPr/>
        </p:nvSpPr>
        <p:spPr>
          <a:xfrm>
            <a:off x="719028" y="1233577"/>
            <a:ext cx="3010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I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270869" y="4522103"/>
            <a:ext cx="1330794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000"/>
              <a:t>op</a:t>
            </a:r>
            <a:endParaRPr lang="en-AU" altLang="en-US" sz="200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601663" y="4529123"/>
            <a:ext cx="558999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jump target</a:t>
            </a:r>
            <a:endParaRPr lang="en-AU" altLang="en-US" sz="2000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558207" y="4952068"/>
            <a:ext cx="70839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6</a:t>
            </a:r>
            <a:r>
              <a:rPr lang="en-US" altLang="en-US" sz="1600" dirty="0"/>
              <a:t> bits</a:t>
            </a:r>
            <a:endParaRPr lang="en-AU" altLang="en-US" sz="1600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497645" y="4973653"/>
            <a:ext cx="788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26</a:t>
            </a:r>
            <a:r>
              <a:rPr lang="en-US" altLang="en-US" sz="1600" dirty="0"/>
              <a:t> bits</a:t>
            </a:r>
            <a:endParaRPr lang="en-AU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657552" y="4473667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9" name="内容占位符 1"/>
          <p:cNvSpPr txBox="1"/>
          <p:nvPr/>
        </p:nvSpPr>
        <p:spPr>
          <a:xfrm>
            <a:off x="481894" y="5201608"/>
            <a:ext cx="8184958" cy="1346710"/>
          </a:xfrm>
          <a:prstGeom prst="rect">
            <a:avLst/>
          </a:prstGeom>
          <a:effectLst/>
        </p:spPr>
        <p:txBody>
          <a:bodyPr>
            <a:normAutofit lnSpcReduction="1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指令中各字段名称及含义如下：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op </a:t>
            </a:r>
            <a:r>
              <a:rPr lang="zh-CN" altLang="en-US" sz="2400" dirty="0"/>
              <a:t>：指令的基本操作， 通常称为操作码（ </a:t>
            </a:r>
            <a:r>
              <a:rPr lang="en-US" altLang="zh-CN" sz="2400" dirty="0"/>
              <a:t>opcode </a:t>
            </a:r>
            <a:r>
              <a:rPr lang="zh-CN" altLang="en-US" sz="2400" dirty="0"/>
              <a:t>）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jump target</a:t>
            </a:r>
            <a:r>
              <a:rPr lang="zh-CN" altLang="en-US" sz="2400" dirty="0"/>
              <a:t>：跳转的目的地址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133634"/>
            <a:ext cx="8184958" cy="449568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设计原则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：简单源于规整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规整的指令格式可以简化硬件设计，使计算高性能低功耗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指令格式少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前</a:t>
            </a:r>
            <a:r>
              <a:rPr lang="en-US" altLang="zh-CN" dirty="0"/>
              <a:t>6</a:t>
            </a:r>
            <a:r>
              <a:rPr lang="zh-CN" altLang="en-US" dirty="0"/>
              <a:t>位为操作码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设计原则</a:t>
            </a:r>
            <a:r>
              <a:rPr lang="en-US" altLang="zh-CN" b="1" dirty="0">
                <a:solidFill>
                  <a:srgbClr val="C00000"/>
                </a:solidFill>
              </a:rPr>
              <a:t>2 </a:t>
            </a:r>
            <a:r>
              <a:rPr lang="zh-CN" altLang="en-US" b="1" dirty="0">
                <a:solidFill>
                  <a:srgbClr val="C00000"/>
                </a:solidFill>
              </a:rPr>
              <a:t>：越小越快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指令数量少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寄存器数量较少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设计原则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：加速大概率事件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操作数来自寄存器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允许立即数作为操作数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设计原则</a:t>
            </a:r>
            <a:r>
              <a:rPr lang="en-US" altLang="zh-CN" b="1" dirty="0">
                <a:solidFill>
                  <a:srgbClr val="C00000"/>
                </a:solidFill>
              </a:rPr>
              <a:t>4 </a:t>
            </a:r>
            <a:r>
              <a:rPr lang="zh-CN" altLang="en-US" b="1" dirty="0">
                <a:solidFill>
                  <a:srgbClr val="C00000"/>
                </a:solidFill>
              </a:rPr>
              <a:t>：优秀的设计需要适宜的折中方案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三种指令格式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的设计原则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066863"/>
          <a:ext cx="8184958" cy="95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80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设计目标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75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最优性能、最小开销、减少设计时间、最小能耗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ISA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算术与逻辑运算指令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数据传输指令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决策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过程指令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其他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28458"/>
            <a:ext cx="8184958" cy="428169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MIPS </a:t>
            </a:r>
            <a:r>
              <a:rPr lang="zh-CN" altLang="en-US" sz="2800" dirty="0"/>
              <a:t>汇编语言算术指令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每条</a:t>
            </a:r>
            <a:r>
              <a:rPr lang="en-US" altLang="zh-CN" sz="2400" dirty="0"/>
              <a:t>MIPS</a:t>
            </a:r>
            <a:r>
              <a:rPr lang="zh-CN" altLang="en-US" sz="2400" dirty="0"/>
              <a:t>指令仅执行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个操作</a:t>
            </a:r>
            <a:r>
              <a:rPr lang="zh-CN" altLang="en-US" sz="2400" dirty="0"/>
              <a:t>（加、减等）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每条算术指令有</a:t>
            </a:r>
            <a:r>
              <a:rPr lang="en-US" altLang="zh-CN" sz="2400" b="1" dirty="0">
                <a:solidFill>
                  <a:srgbClr val="C00000"/>
                </a:solidFill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</a:rPr>
              <a:t>个操作数</a:t>
            </a: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NimbusMonL-Regu"/>
              </a:rPr>
              <a:t>$t0, $s1, $s2</a:t>
            </a:r>
            <a:r>
              <a:rPr lang="zh-CN" altLang="en-US" sz="2400" dirty="0">
                <a:solidFill>
                  <a:srgbClr val="000000"/>
                </a:solidFill>
              </a:rPr>
              <a:t>） 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个源操作数（</a:t>
            </a:r>
            <a:r>
              <a:rPr lang="en-US" altLang="zh-CN" sz="2400" dirty="0">
                <a:solidFill>
                  <a:srgbClr val="000000"/>
                </a:solidFill>
                <a:latin typeface="NimbusMonL-Regu"/>
              </a:rPr>
              <a:t> $s1, $s2</a:t>
            </a:r>
            <a:r>
              <a:rPr lang="zh-CN" altLang="en-US" sz="2400" dirty="0"/>
              <a:t>）和</a:t>
            </a:r>
            <a:r>
              <a:rPr lang="en-US" altLang="zh-CN" sz="2400" dirty="0"/>
              <a:t>1</a:t>
            </a:r>
            <a:r>
              <a:rPr lang="zh-CN" altLang="en-US" sz="2400" dirty="0"/>
              <a:t>个目的操作数（</a:t>
            </a:r>
            <a:r>
              <a:rPr lang="en-US" altLang="zh-CN" sz="2400" dirty="0">
                <a:latin typeface="NimbusMonL-Regu"/>
              </a:rPr>
              <a:t>$t0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3</a:t>
            </a:r>
            <a:r>
              <a:rPr lang="zh-CN" altLang="en-US" sz="2400" dirty="0"/>
              <a:t>个操作数来自</a:t>
            </a:r>
            <a:r>
              <a:rPr lang="zh-CN" altLang="en-US" sz="2400" b="1" dirty="0">
                <a:solidFill>
                  <a:srgbClr val="C00000"/>
                </a:solidFill>
              </a:rPr>
              <a:t>寄存器组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采用</a:t>
            </a:r>
            <a:r>
              <a:rPr lang="en-US" altLang="zh-CN" sz="2400" b="1" dirty="0">
                <a:solidFill>
                  <a:srgbClr val="C00000"/>
                </a:solidFill>
              </a:rPr>
              <a:t>R</a:t>
            </a:r>
            <a:r>
              <a:rPr lang="zh-CN" altLang="en-US" sz="2400" b="1" dirty="0">
                <a:solidFill>
                  <a:srgbClr val="C00000"/>
                </a:solidFill>
              </a:rPr>
              <a:t>型</a:t>
            </a:r>
            <a:r>
              <a:rPr lang="zh-CN" altLang="en-US" sz="2400" dirty="0"/>
              <a:t>指令格式，</a:t>
            </a:r>
            <a:r>
              <a:rPr lang="en-US" altLang="zh-CN" sz="2400" dirty="0" err="1"/>
              <a:t>shamt</a:t>
            </a:r>
            <a:r>
              <a:rPr lang="zh-CN" altLang="en-US" sz="2400" dirty="0"/>
              <a:t>字段没使用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算术指令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77486" y="1752644"/>
            <a:ext cx="8184958" cy="1295366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add </a:t>
            </a:r>
            <a:r>
              <a:rPr lang="en-US" altLang="zh-CN" dirty="0">
                <a:latin typeface="NimbusMonL-Regu"/>
              </a:rPr>
              <a:t>$t0, $s1, $s2</a:t>
            </a:r>
          </a:p>
          <a:p>
            <a:r>
              <a:rPr lang="en-US" altLang="zh-CN" b="1" dirty="0">
                <a:latin typeface="NimbusMonL-Regu"/>
              </a:rPr>
              <a:t>    sub </a:t>
            </a:r>
            <a:r>
              <a:rPr lang="en-US" altLang="zh-CN" dirty="0">
                <a:latin typeface="NimbusMonL-Regu"/>
              </a:rPr>
              <a:t>$t0, $s1, $s2</a:t>
            </a:r>
            <a:endParaRPr lang="zh-CN" altLang="en-US" dirty="0">
              <a:latin typeface="NimbusMonL-Regu"/>
              <a:cs typeface="Calibri Light" panose="020F030202020403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71684" y="5562544"/>
            <a:ext cx="6920792" cy="774701"/>
            <a:chOff x="1257300" y="1368424"/>
            <a:chExt cx="6920792" cy="774701"/>
          </a:xfrm>
        </p:grpSpPr>
        <p:grpSp>
          <p:nvGrpSpPr>
            <p:cNvPr id="7" name="Group 4"/>
            <p:cNvGrpSpPr/>
            <p:nvPr/>
          </p:nvGrpSpPr>
          <p:grpSpPr bwMode="auto">
            <a:xfrm>
              <a:off x="1257300" y="1368425"/>
              <a:ext cx="5616575" cy="774700"/>
              <a:chOff x="703" y="981"/>
              <a:chExt cx="3538" cy="488"/>
            </a:xfrm>
          </p:grpSpPr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703" y="981"/>
                <a:ext cx="817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2000"/>
                  <a:t>op</a:t>
                </a:r>
                <a:endParaRPr lang="en-AU" altLang="en-US" sz="2000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152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rs</a:t>
                </a:r>
                <a:endParaRPr lang="en-AU" altLang="en-US" sz="2000"/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220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err="1"/>
                  <a:t>rt</a:t>
                </a:r>
                <a:endParaRPr lang="en-AU" altLang="en-US" sz="2000" dirty="0"/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2880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rd</a:t>
                </a:r>
                <a:endParaRPr lang="en-AU" altLang="en-US" sz="2000"/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3561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err="1"/>
                  <a:t>shamt</a:t>
                </a:r>
                <a:endParaRPr lang="en-AU" altLang="en-US" sz="2000" dirty="0"/>
              </a:p>
            </p:txBody>
          </p:sp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884" y="1256"/>
                <a:ext cx="42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/>
                  <a:t>6</a:t>
                </a:r>
                <a:r>
                  <a:rPr lang="en-US" altLang="en-US" sz="1600" dirty="0"/>
                  <a:t> bits</a:t>
                </a:r>
                <a:endParaRPr lang="en-AU" altLang="en-US" sz="1600" dirty="0"/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1657" y="125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 dirty="0"/>
                  <a:t>5 bits</a:t>
                </a:r>
                <a:endParaRPr lang="en-AU" altLang="en-US" sz="1600" dirty="0"/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2336" y="1256"/>
                <a:ext cx="42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/>
                  <a:t>5</a:t>
                </a:r>
                <a:r>
                  <a:rPr lang="en-US" altLang="en-US" sz="1600" dirty="0"/>
                  <a:t> bits</a:t>
                </a:r>
                <a:endParaRPr lang="en-AU" altLang="en-US" sz="1600" dirty="0"/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3018" y="125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/>
                  <a:t>5 bits</a:t>
                </a:r>
                <a:endParaRPr lang="en-AU" altLang="en-US" sz="1600"/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3698" y="125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/>
                  <a:t>5 bits</a:t>
                </a:r>
                <a:endParaRPr lang="en-AU" altLang="en-US" sz="1600"/>
              </a:p>
            </p:txBody>
          </p:sp>
        </p:grp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7051675" y="1790700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6</a:t>
              </a:r>
              <a:r>
                <a:rPr lang="en-US" altLang="en-US" sz="1600" dirty="0"/>
                <a:t> bits</a:t>
              </a:r>
              <a:endParaRPr lang="en-AU" altLang="en-US" sz="1600" dirty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881104" y="1368424"/>
              <a:ext cx="129698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err="1"/>
                <a:t>funct</a:t>
              </a:r>
              <a:endParaRPr lang="en-AU" altLang="en-US" sz="2000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758367" y="5537443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2016376"/>
          </a:xfrm>
        </p:spPr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采用</a:t>
            </a:r>
            <a:r>
              <a:rPr lang="en-US" altLang="zh-CN" sz="2400" b="1" dirty="0">
                <a:solidFill>
                  <a:srgbClr val="C00000"/>
                </a:solidFill>
              </a:rPr>
              <a:t>R</a:t>
            </a:r>
            <a:r>
              <a:rPr lang="zh-CN" altLang="en-US" sz="2400" b="1" dirty="0">
                <a:solidFill>
                  <a:srgbClr val="C00000"/>
                </a:solidFill>
              </a:rPr>
              <a:t>型</a:t>
            </a:r>
            <a:r>
              <a:rPr lang="zh-CN" altLang="en-US" sz="2400" dirty="0">
                <a:solidFill>
                  <a:srgbClr val="000000"/>
                </a:solidFill>
              </a:rPr>
              <a:t>指令格式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型指令格式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3111227" y="1685909"/>
            <a:ext cx="512788" cy="3954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2529333" y="1686307"/>
            <a:ext cx="545147" cy="395452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871461" y="1685909"/>
            <a:ext cx="570203" cy="39545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849401" y="1702393"/>
            <a:ext cx="790362" cy="39545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73453" y="2514627"/>
            <a:ext cx="1267119" cy="4159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0</a:t>
            </a:r>
            <a:endParaRPr lang="en-AU" altLang="en-US" sz="20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227631" y="2514627"/>
            <a:ext cx="1090955" cy="415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18</a:t>
            </a:r>
            <a:endParaRPr lang="en-AU" altLang="en-US" sz="2000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325547" y="2514626"/>
            <a:ext cx="1080098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8</a:t>
            </a:r>
            <a:endParaRPr lang="en-AU" altLang="en-US" sz="2000" dirty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136676" y="2514627"/>
            <a:ext cx="1090955" cy="41592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17</a:t>
            </a:r>
            <a:endParaRPr lang="en-AU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919012" y="1656809"/>
            <a:ext cx="65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NimbusMonL-Regu"/>
              </a:rPr>
              <a:t>add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862966" y="165475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MonL-Regu"/>
              </a:rPr>
              <a:t>$t0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528939" y="165475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MonL-Regu"/>
              </a:rPr>
              <a:t>$s1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086509" y="165475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MonL-Regu"/>
              </a:rPr>
              <a:t>$s2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152565" y="2178072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6</a:t>
            </a:r>
            <a:r>
              <a:rPr lang="en-US" altLang="en-US" sz="1600" dirty="0"/>
              <a:t> bits</a:t>
            </a:r>
            <a:endParaRPr lang="en-AU" altLang="en-US" sz="1600" dirty="0"/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2379702" y="2178072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3457615" y="2178072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5</a:t>
            </a:r>
            <a:r>
              <a:rPr lang="en-US" altLang="en-US" sz="1600" dirty="0"/>
              <a:t> bits</a:t>
            </a:r>
            <a:endParaRPr lang="en-AU" altLang="en-US" sz="1600" dirty="0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4540290" y="2178072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5619790" y="2178072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6659602" y="2163784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6</a:t>
            </a:r>
            <a:r>
              <a:rPr lang="en-US" altLang="en-US" sz="1600" dirty="0"/>
              <a:t> bits</a:t>
            </a:r>
            <a:endParaRPr lang="en-AU" altLang="en-US" sz="1600" dirty="0"/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5401749" y="2514624"/>
            <a:ext cx="108009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0</a:t>
            </a:r>
            <a:endParaRPr lang="en-AU" altLang="en-US" sz="2000" dirty="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476950" y="2514624"/>
            <a:ext cx="1267119" cy="4159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32</a:t>
            </a:r>
            <a:endParaRPr lang="en-AU" altLang="en-US" sz="2000" dirty="0"/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2450694" y="3021969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 dirty="0"/>
              <a:t>$s1</a:t>
            </a:r>
            <a:endParaRPr lang="en-AU" altLang="en-US" sz="1600" dirty="0"/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3530194" y="3021969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$s2</a:t>
            </a:r>
            <a:endParaRPr lang="en-AU" altLang="en-US" sz="1600" dirty="0"/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4633506" y="3021969"/>
            <a:ext cx="469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 dirty="0"/>
              <a:t>$t0</a:t>
            </a:r>
            <a:endParaRPr lang="en-AU" altLang="en-US" sz="1600" dirty="0"/>
          </a:p>
        </p:txBody>
      </p:sp>
      <p:sp>
        <p:nvSpPr>
          <p:cNvPr id="40" name="圆角矩形 39"/>
          <p:cNvSpPr/>
          <p:nvPr/>
        </p:nvSpPr>
        <p:spPr bwMode="auto">
          <a:xfrm>
            <a:off x="3111227" y="4194448"/>
            <a:ext cx="512788" cy="3954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2529333" y="4194846"/>
            <a:ext cx="545147" cy="395452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1871461" y="4194448"/>
            <a:ext cx="570203" cy="39545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849401" y="4210932"/>
            <a:ext cx="790362" cy="39545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9012" y="4165348"/>
            <a:ext cx="65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NimbusMonL-Regu"/>
              </a:rPr>
              <a:t>sub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862966" y="416329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MonL-Regu"/>
              </a:rPr>
              <a:t>$t0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2528939" y="416329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MonL-Regu"/>
              </a:rPr>
              <a:t>$s1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086509" y="416329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MonL-Regu"/>
              </a:rPr>
              <a:t>$s2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873453" y="4969766"/>
            <a:ext cx="1267119" cy="4159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0</a:t>
            </a:r>
            <a:endParaRPr lang="en-AU" altLang="en-US" sz="2000" dirty="0"/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3227631" y="4969766"/>
            <a:ext cx="1090955" cy="415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18</a:t>
            </a:r>
            <a:endParaRPr lang="en-AU" altLang="en-US" sz="2000" dirty="0"/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4325547" y="4969765"/>
            <a:ext cx="1080098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8</a:t>
            </a:r>
            <a:endParaRPr lang="en-AU" altLang="en-US" sz="2000" dirty="0"/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2136676" y="4969766"/>
            <a:ext cx="1090955" cy="41592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17</a:t>
            </a:r>
            <a:endParaRPr lang="en-AU" altLang="en-US" sz="2000" dirty="0"/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1152565" y="4633211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6</a:t>
            </a:r>
            <a:r>
              <a:rPr lang="en-US" altLang="en-US" sz="1600" dirty="0"/>
              <a:t> bits</a:t>
            </a:r>
            <a:endParaRPr lang="en-AU" altLang="en-US" sz="1600" dirty="0"/>
          </a:p>
        </p:txBody>
      </p:sp>
      <p:sp>
        <p:nvSpPr>
          <p:cNvPr id="53" name="Text Box 13"/>
          <p:cNvSpPr txBox="1">
            <a:spLocks noChangeArrowheads="1"/>
          </p:cNvSpPr>
          <p:nvPr/>
        </p:nvSpPr>
        <p:spPr bwMode="auto">
          <a:xfrm>
            <a:off x="2379702" y="4633211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3457615" y="4633211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5</a:t>
            </a:r>
            <a:r>
              <a:rPr lang="en-US" altLang="en-US" sz="1600" dirty="0"/>
              <a:t> bits</a:t>
            </a:r>
            <a:endParaRPr lang="en-AU" altLang="en-US" sz="1600" dirty="0"/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4540290" y="4633211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5619790" y="4633211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6659602" y="461892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6</a:t>
            </a:r>
            <a:r>
              <a:rPr lang="en-US" altLang="en-US" sz="1600" dirty="0"/>
              <a:t> bits</a:t>
            </a:r>
            <a:endParaRPr lang="en-AU" altLang="en-US" sz="1600" dirty="0"/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5401749" y="4969763"/>
            <a:ext cx="108009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0</a:t>
            </a:r>
            <a:endParaRPr lang="en-AU" altLang="en-US" sz="2000" dirty="0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476950" y="4969763"/>
            <a:ext cx="1267119" cy="4159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34</a:t>
            </a:r>
            <a:endParaRPr lang="en-AU" altLang="en-US" sz="2000" dirty="0"/>
          </a:p>
        </p:txBody>
      </p: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2450694" y="5477108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 dirty="0"/>
              <a:t>$s1</a:t>
            </a:r>
            <a:endParaRPr lang="en-AU" altLang="en-US" sz="1600" dirty="0"/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530194" y="5477108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$s2</a:t>
            </a:r>
            <a:endParaRPr lang="en-AU" altLang="en-US" sz="1600" dirty="0"/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4633506" y="5477108"/>
            <a:ext cx="469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 dirty="0"/>
              <a:t>$t0</a:t>
            </a:r>
            <a:endParaRPr lang="en-AU" altLang="en-US" sz="1600" dirty="0"/>
          </a:p>
        </p:txBody>
      </p:sp>
      <p:sp>
        <p:nvSpPr>
          <p:cNvPr id="63" name="矩形 62"/>
          <p:cNvSpPr/>
          <p:nvPr/>
        </p:nvSpPr>
        <p:spPr>
          <a:xfrm>
            <a:off x="849401" y="3300651"/>
            <a:ext cx="6095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CourierNewPSMT"/>
              </a:rPr>
              <a:t>000000</a:t>
            </a:r>
            <a:r>
              <a:rPr lang="en-US" altLang="zh-CN" b="1" dirty="0">
                <a:latin typeface="CourierNewPSMT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ourierNewPSMT"/>
              </a:rPr>
              <a:t>10001</a:t>
            </a:r>
            <a:r>
              <a:rPr lang="en-US" altLang="zh-CN" b="1" dirty="0">
                <a:latin typeface="CourierNewPSMT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CourierNewPSMT"/>
              </a:rPr>
              <a:t>10010</a:t>
            </a:r>
            <a:r>
              <a:rPr lang="en-US" altLang="zh-CN" b="1" dirty="0">
                <a:latin typeface="CourierNewPSMT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CourierNewPSMT"/>
              </a:rPr>
              <a:t>01000</a:t>
            </a:r>
            <a:r>
              <a:rPr lang="en-US" altLang="zh-CN" b="1" dirty="0">
                <a:latin typeface="CourierNewPSMT"/>
              </a:rPr>
              <a:t> 00000 </a:t>
            </a:r>
            <a:r>
              <a:rPr lang="en-US" altLang="zh-CN" b="1" dirty="0">
                <a:solidFill>
                  <a:srgbClr val="FFC000"/>
                </a:solidFill>
                <a:latin typeface="CourierNewPSMT"/>
              </a:rPr>
              <a:t>100000</a:t>
            </a:r>
          </a:p>
        </p:txBody>
      </p:sp>
      <p:sp>
        <p:nvSpPr>
          <p:cNvPr id="64" name="矩形 63"/>
          <p:cNvSpPr/>
          <p:nvPr/>
        </p:nvSpPr>
        <p:spPr>
          <a:xfrm>
            <a:off x="849401" y="5834460"/>
            <a:ext cx="6095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CourierNewPSMT"/>
              </a:rPr>
              <a:t>000000</a:t>
            </a:r>
            <a:r>
              <a:rPr lang="en-US" altLang="zh-CN" b="1" dirty="0">
                <a:latin typeface="CourierNewPSMT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ourierNewPSMT"/>
              </a:rPr>
              <a:t>10001</a:t>
            </a:r>
            <a:r>
              <a:rPr lang="en-US" altLang="zh-CN" b="1" dirty="0">
                <a:latin typeface="CourierNewPSMT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CourierNewPSMT"/>
              </a:rPr>
              <a:t>10010</a:t>
            </a:r>
            <a:r>
              <a:rPr lang="en-US" altLang="zh-CN" b="1" dirty="0">
                <a:latin typeface="CourierNewPSMT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CourierNewPSMT"/>
              </a:rPr>
              <a:t>01000</a:t>
            </a:r>
            <a:r>
              <a:rPr lang="en-US" altLang="zh-CN" b="1" dirty="0">
                <a:latin typeface="CourierNewPSMT"/>
              </a:rPr>
              <a:t> 00000 </a:t>
            </a:r>
            <a:r>
              <a:rPr lang="en-US" altLang="zh-CN" b="1" dirty="0">
                <a:solidFill>
                  <a:srgbClr val="FFC000"/>
                </a:solidFill>
                <a:latin typeface="CourierNewPSMT"/>
              </a:rPr>
              <a:t>100010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lvl="0">
              <a:lnSpc>
                <a:spcPts val="4000"/>
              </a:lnSpc>
            </a:pPr>
            <a:r>
              <a:rPr lang="zh-CN" altLang="en-US" sz="2800" dirty="0">
                <a:solidFill>
                  <a:srgbClr val="000000"/>
                </a:solidFill>
              </a:rPr>
              <a:t>超过一半</a:t>
            </a:r>
            <a:r>
              <a:rPr lang="en-US" altLang="zh-CN" sz="2800" dirty="0">
                <a:solidFill>
                  <a:srgbClr val="000000"/>
                </a:solidFill>
              </a:rPr>
              <a:t>MIPS </a:t>
            </a:r>
            <a:r>
              <a:rPr lang="zh-CN" altLang="en-US" sz="2800" dirty="0">
                <a:solidFill>
                  <a:srgbClr val="000000"/>
                </a:solidFill>
              </a:rPr>
              <a:t>算术运算指令用常数作为操作数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提供其中一个操作数是常数的算术指令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采用</a:t>
            </a:r>
            <a:r>
              <a:rPr lang="en-US" altLang="zh-CN" sz="2400" b="1" dirty="0">
                <a:solidFill>
                  <a:srgbClr val="C00000"/>
                </a:solidFill>
              </a:rPr>
              <a:t>I</a:t>
            </a:r>
            <a:r>
              <a:rPr lang="zh-CN" altLang="en-US" sz="2400" b="1" dirty="0">
                <a:solidFill>
                  <a:srgbClr val="C00000"/>
                </a:solidFill>
              </a:rPr>
              <a:t>型</a:t>
            </a:r>
            <a:r>
              <a:rPr lang="zh-CN" altLang="en-US" sz="2400" dirty="0"/>
              <a:t>指令格式</a:t>
            </a:r>
            <a:endParaRPr lang="en-US" altLang="zh-CN" sz="2400" dirty="0"/>
          </a:p>
          <a:p>
            <a:pPr>
              <a:lnSpc>
                <a:spcPts val="4000"/>
              </a:lnSpc>
            </a:pPr>
            <a:endParaRPr lang="en-US" altLang="zh-CN" sz="2400" dirty="0"/>
          </a:p>
          <a:p>
            <a:pPr>
              <a:lnSpc>
                <a:spcPts val="4000"/>
              </a:lnSpc>
            </a:pPr>
            <a:endParaRPr lang="en-US" altLang="zh-CN" sz="2400" b="1" dirty="0">
              <a:solidFill>
                <a:srgbClr val="C00000"/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</a:rPr>
              <a:t>常数存在指令中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指令格式限制数值范围：</a:t>
            </a:r>
            <a:r>
              <a:rPr lang="en-US" altLang="zh-CN" sz="2400" dirty="0"/>
              <a:t>-2</a:t>
            </a:r>
            <a:r>
              <a:rPr lang="en-US" altLang="zh-CN" sz="2400" baseline="30000" dirty="0"/>
              <a:t>15</a:t>
            </a:r>
            <a:r>
              <a:rPr lang="zh-CN" altLang="en-US" sz="2400" dirty="0"/>
              <a:t>到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15</a:t>
            </a:r>
            <a:r>
              <a:rPr lang="en-US" altLang="zh-CN" sz="2400" dirty="0"/>
              <a:t>-1</a:t>
            </a:r>
          </a:p>
          <a:p>
            <a:pPr marL="342900" lvl="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lvl="0">
              <a:lnSpc>
                <a:spcPts val="4000"/>
              </a:lnSpc>
            </a:pPr>
            <a:endParaRPr lang="en-US" altLang="zh-CN" sz="2800" dirty="0">
              <a:solidFill>
                <a:srgbClr val="000000"/>
              </a:solidFill>
            </a:endParaRPr>
          </a:p>
          <a:p>
            <a:pPr lvl="0">
              <a:lnSpc>
                <a:spcPts val="4000"/>
              </a:lnSpc>
            </a:pPr>
            <a:endParaRPr lang="en-US" altLang="zh-CN" sz="2800" dirty="0">
              <a:solidFill>
                <a:srgbClr val="00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常数或立即数操作数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81894" y="2218495"/>
            <a:ext cx="8184958" cy="603167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addi </a:t>
            </a:r>
            <a:r>
              <a:rPr lang="en-US" altLang="zh-CN" dirty="0">
                <a:latin typeface="NimbusMonL-Regu"/>
              </a:rPr>
              <a:t>$s3, $s3, 4</a:t>
            </a:r>
          </a:p>
        </p:txBody>
      </p:sp>
      <p:grpSp>
        <p:nvGrpSpPr>
          <p:cNvPr id="13" name="Group 4"/>
          <p:cNvGrpSpPr/>
          <p:nvPr/>
        </p:nvGrpSpPr>
        <p:grpSpPr bwMode="auto">
          <a:xfrm>
            <a:off x="990694" y="3733792"/>
            <a:ext cx="6942297" cy="774700"/>
            <a:chOff x="722" y="981"/>
            <a:chExt cx="4165" cy="488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722" y="981"/>
              <a:ext cx="79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2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rs</a:t>
              </a:r>
              <a:endParaRPr lang="en-AU" altLang="en-US" sz="2000"/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2147" y="981"/>
              <a:ext cx="64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rt</a:t>
              </a:r>
              <a:endParaRPr lang="en-AU" altLang="en-US" sz="2000"/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2795" y="981"/>
              <a:ext cx="209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Constant address</a:t>
              </a:r>
              <a:endParaRPr lang="en-AU" altLang="en-US" sz="2000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884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6</a:t>
              </a:r>
              <a:r>
                <a:rPr lang="en-US" altLang="en-US" sz="1600" dirty="0"/>
                <a:t> bits</a:t>
              </a:r>
              <a:endParaRPr lang="en-AU" altLang="en-US" sz="1600" dirty="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336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/>
                <a:t>5</a:t>
              </a:r>
              <a:r>
                <a:rPr lang="en-US" altLang="en-US" sz="1600"/>
                <a:t> bits</a:t>
              </a:r>
              <a:endParaRPr lang="en-AU" altLang="en-US" sz="1600"/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3626" y="1254"/>
              <a:ext cx="4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/>
                <a:t>16 </a:t>
              </a:r>
              <a:r>
                <a:rPr lang="en-US" altLang="en-US" sz="1600"/>
                <a:t>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4318700" cy="5445286"/>
          </a:xfrm>
        </p:spPr>
        <p:txBody>
          <a:bodyPr>
            <a:normAutofit/>
          </a:bodyPr>
          <a:lstStyle/>
          <a:p>
            <a:r>
              <a:rPr lang="zh-CN" altLang="en-US" dirty="0"/>
              <a:t>高级程序语言程序（</a:t>
            </a:r>
            <a:r>
              <a:rPr lang="en-US" altLang="zh-CN" dirty="0"/>
              <a:t>C</a:t>
            </a:r>
            <a:r>
              <a:rPr lang="zh-CN" altLang="en-US" dirty="0"/>
              <a:t>语言）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汇编语言程序（</a:t>
            </a:r>
            <a:r>
              <a:rPr lang="en-US" altLang="zh-CN" dirty="0"/>
              <a:t>MIPS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机器代码（</a:t>
            </a:r>
            <a:r>
              <a:rPr lang="en-US" altLang="zh-CN" dirty="0"/>
              <a:t>MIPS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回顾：高级程序语言的运行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41244" y="1447852"/>
            <a:ext cx="31499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swap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（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v[],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k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temp;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temp=v[k];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v[k]=v[k+1];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v[k+1]=temp;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41244" y="3290991"/>
            <a:ext cx="30737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swap: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sll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	 $2, $5,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           add  $2, $4, $2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lw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    $15, 0($2)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lw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    $16, 4($2)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sw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   $16, 0($2)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sw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   $15, 4($2)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jr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      $31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38456" y="5486346"/>
            <a:ext cx="4998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000000 00000 00101 000100001000000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000000 00100 00010 000100000010000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宋体" panose="02010600030101010101" pitchFamily="2" charset="-122"/>
                <a:cs typeface="Calibri Light" panose="020F0302020204030204" pitchFamily="34" charset="0"/>
              </a:rPr>
              <a:t>……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宋体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388459" y="2375222"/>
            <a:ext cx="1142970" cy="53338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  <a:cs typeface="+mn-cs"/>
              </a:rPr>
              <a:t>编译</a:t>
            </a:r>
          </a:p>
        </p:txBody>
      </p:sp>
      <p:cxnSp>
        <p:nvCxnSpPr>
          <p:cNvPr id="13" name="曲线连接符 12"/>
          <p:cNvCxnSpPr>
            <a:endCxn id="10" idx="0"/>
          </p:cNvCxnSpPr>
          <p:nvPr/>
        </p:nvCxnSpPr>
        <p:spPr bwMode="auto">
          <a:xfrm>
            <a:off x="6159865" y="2011509"/>
            <a:ext cx="800079" cy="36371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曲线连接符 13"/>
          <p:cNvCxnSpPr>
            <a:stCxn id="10" idx="4"/>
          </p:cNvCxnSpPr>
          <p:nvPr/>
        </p:nvCxnSpPr>
        <p:spPr bwMode="auto">
          <a:xfrm rot="5400000">
            <a:off x="6322673" y="2821999"/>
            <a:ext cx="550663" cy="723881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椭圆 18"/>
          <p:cNvSpPr/>
          <p:nvPr/>
        </p:nvSpPr>
        <p:spPr bwMode="auto">
          <a:xfrm>
            <a:off x="6388459" y="4589517"/>
            <a:ext cx="1142970" cy="53338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  <a:cs typeface="+mn-cs"/>
              </a:rPr>
              <a:t>汇编</a:t>
            </a:r>
          </a:p>
        </p:txBody>
      </p:sp>
      <p:cxnSp>
        <p:nvCxnSpPr>
          <p:cNvPr id="20" name="曲线连接符 19"/>
          <p:cNvCxnSpPr>
            <a:endCxn id="19" idx="0"/>
          </p:cNvCxnSpPr>
          <p:nvPr/>
        </p:nvCxnSpPr>
        <p:spPr bwMode="auto">
          <a:xfrm>
            <a:off x="6159865" y="4225804"/>
            <a:ext cx="800079" cy="36371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曲线连接符 20"/>
          <p:cNvCxnSpPr>
            <a:stCxn id="19" idx="4"/>
          </p:cNvCxnSpPr>
          <p:nvPr/>
        </p:nvCxnSpPr>
        <p:spPr bwMode="auto">
          <a:xfrm rot="5400000">
            <a:off x="6322673" y="5036294"/>
            <a:ext cx="550663" cy="723881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圆角矩形 22"/>
          <p:cNvSpPr/>
          <p:nvPr/>
        </p:nvSpPr>
        <p:spPr bwMode="auto">
          <a:xfrm>
            <a:off x="2514654" y="5791138"/>
            <a:ext cx="685782" cy="228594"/>
          </a:xfrm>
          <a:prstGeom prst="round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800594" y="5791138"/>
            <a:ext cx="1142970" cy="228594"/>
          </a:xfrm>
          <a:prstGeom prst="round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200436" y="3622168"/>
            <a:ext cx="438894" cy="187822"/>
          </a:xfrm>
          <a:prstGeom prst="round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7" name="直接箭头连接符 26"/>
          <p:cNvCxnSpPr>
            <a:stCxn id="25" idx="2"/>
            <a:endCxn id="23" idx="0"/>
          </p:cNvCxnSpPr>
          <p:nvPr/>
        </p:nvCxnSpPr>
        <p:spPr bwMode="auto">
          <a:xfrm flipH="1">
            <a:off x="2857545" y="3809990"/>
            <a:ext cx="562338" cy="19811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>
            <a:stCxn id="25" idx="2"/>
            <a:endCxn id="24" idx="0"/>
          </p:cNvCxnSpPr>
          <p:nvPr/>
        </p:nvCxnSpPr>
        <p:spPr bwMode="auto">
          <a:xfrm>
            <a:off x="3419883" y="3809990"/>
            <a:ext cx="1952196" cy="19811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采用</a:t>
            </a:r>
            <a:r>
              <a:rPr lang="en-US" altLang="zh-CN" sz="2400" b="1" dirty="0">
                <a:solidFill>
                  <a:srgbClr val="C00000"/>
                </a:solidFill>
              </a:rPr>
              <a:t>I</a:t>
            </a:r>
            <a:r>
              <a:rPr lang="zh-CN" altLang="en-US" sz="2400" b="1" dirty="0">
                <a:solidFill>
                  <a:srgbClr val="C00000"/>
                </a:solidFill>
              </a:rPr>
              <a:t>型</a:t>
            </a:r>
            <a:r>
              <a:rPr lang="zh-CN" altLang="en-US" sz="2400" dirty="0">
                <a:solidFill>
                  <a:srgbClr val="000000"/>
                </a:solidFill>
              </a:rPr>
              <a:t>指令格式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en-US" dirty="0"/>
              <a:t>型指令格式</a:t>
            </a:r>
          </a:p>
        </p:txBody>
      </p:sp>
      <p:grpSp>
        <p:nvGrpSpPr>
          <p:cNvPr id="4" name="Group 4"/>
          <p:cNvGrpSpPr/>
          <p:nvPr/>
        </p:nvGrpSpPr>
        <p:grpSpPr bwMode="auto">
          <a:xfrm>
            <a:off x="838298" y="2514624"/>
            <a:ext cx="6942297" cy="774700"/>
            <a:chOff x="722" y="981"/>
            <a:chExt cx="4165" cy="488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22" y="981"/>
              <a:ext cx="798" cy="26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/>
                <a:t>8</a:t>
              </a:r>
              <a:endParaRPr lang="en-AU" altLang="en-US" sz="20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27" cy="26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/>
                <a:t>19</a:t>
              </a:r>
              <a:endParaRPr lang="en-AU" altLang="en-US" sz="20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147" y="981"/>
              <a:ext cx="648" cy="2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/>
                <a:t>19</a:t>
              </a:r>
              <a:endParaRPr lang="en-AU" altLang="en-US" sz="20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5" y="981"/>
              <a:ext cx="2092" cy="262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/>
                <a:t>4</a:t>
              </a:r>
              <a:endParaRPr lang="en-AU" altLang="en-US" sz="2000" dirty="0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714" y="1256"/>
              <a:ext cx="3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 dirty="0"/>
                <a:t>$s3</a:t>
              </a:r>
              <a:endParaRPr lang="en-AU" altLang="en-US" sz="1600" dirty="0"/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2316" y="1256"/>
              <a:ext cx="30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 dirty="0"/>
                <a:t>$s3</a:t>
              </a:r>
              <a:endParaRPr lang="en-AU" altLang="en-US" sz="1600" dirty="0"/>
            </a:p>
          </p:txBody>
        </p:sp>
      </p:grpSp>
      <p:sp>
        <p:nvSpPr>
          <p:cNvPr id="11" name="圆角矩形 10"/>
          <p:cNvSpPr/>
          <p:nvPr/>
        </p:nvSpPr>
        <p:spPr bwMode="auto">
          <a:xfrm>
            <a:off x="1763979" y="1716879"/>
            <a:ext cx="512788" cy="3954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348418" y="1724502"/>
            <a:ext cx="545147" cy="395452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938551" y="1737906"/>
            <a:ext cx="570203" cy="39545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771310" y="1717277"/>
            <a:ext cx="876242" cy="39545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0921" y="1671693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NimbusMonL-Regu"/>
              </a:rPr>
              <a:t>addi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045351" y="170880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MonL-Regu"/>
              </a:rPr>
              <a:t>4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326502" y="169294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MonL-Regu"/>
              </a:rPr>
              <a:t>$s3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27232" y="168572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MonL-Regu"/>
              </a:rPr>
              <a:t>$s3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987136" y="2224061"/>
            <a:ext cx="70839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6</a:t>
            </a:r>
            <a:r>
              <a:rPr lang="en-US" altLang="en-US" sz="1600" dirty="0"/>
              <a:t> bits</a:t>
            </a:r>
            <a:endParaRPr lang="en-AU" altLang="en-US" sz="1600" dirty="0"/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2275586" y="2224061"/>
            <a:ext cx="70339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3407355" y="2224061"/>
            <a:ext cx="70839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/>
              <a:t>5</a:t>
            </a:r>
            <a:r>
              <a:rPr lang="en-US" altLang="en-US" sz="1600"/>
              <a:t> bits</a:t>
            </a:r>
            <a:endParaRPr lang="en-AU" altLang="en-US" sz="1600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557550" y="2220886"/>
            <a:ext cx="78840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/>
              <a:t>16 </a:t>
            </a:r>
            <a:r>
              <a:rPr lang="en-US" altLang="en-US" sz="1600"/>
              <a:t>bits</a:t>
            </a:r>
            <a:endParaRPr lang="en-AU" altLang="en-US" sz="1600"/>
          </a:p>
        </p:txBody>
      </p:sp>
      <p:sp>
        <p:nvSpPr>
          <p:cNvPr id="23" name="矩形 22"/>
          <p:cNvSpPr/>
          <p:nvPr/>
        </p:nvSpPr>
        <p:spPr>
          <a:xfrm>
            <a:off x="849401" y="3300651"/>
            <a:ext cx="6095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CourierNewPSMT"/>
              </a:rPr>
              <a:t>001000</a:t>
            </a:r>
            <a:r>
              <a:rPr lang="en-US" altLang="zh-CN" b="1" dirty="0">
                <a:latin typeface="CourierNewPSMT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ourierNewPSMT"/>
              </a:rPr>
              <a:t>10011</a:t>
            </a:r>
            <a:r>
              <a:rPr lang="en-US" altLang="zh-CN" b="1" dirty="0">
                <a:latin typeface="CourierNewPSMT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CourierNewPSMT"/>
              </a:rPr>
              <a:t>10011</a:t>
            </a:r>
            <a:r>
              <a:rPr lang="en-US" altLang="zh-CN" b="1" dirty="0">
                <a:latin typeface="CourierNewPSMT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CourierNewPSMT"/>
              </a:rPr>
              <a:t>0000000000000100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其他按位操作的逻辑运算指令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的逻辑运算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752644"/>
          <a:ext cx="8184958" cy="1768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38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型指令格式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5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2400" b="1" dirty="0">
                          <a:latin typeface="NimbusMonL-Regu"/>
                        </a:rPr>
                        <a:t>and </a:t>
                      </a:r>
                      <a:r>
                        <a:rPr lang="en-US" altLang="zh-CN" sz="2400" dirty="0">
                          <a:latin typeface="NimbusMonL-Regu"/>
                        </a:rPr>
                        <a:t>$t0, $t1, $t2    #$t0=$t1 &amp; $t2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b="1" dirty="0">
                          <a:latin typeface="NimbusMonL-Regu"/>
                        </a:rPr>
                        <a:t>  or  </a:t>
                      </a:r>
                      <a:r>
                        <a:rPr lang="en-US" altLang="zh-CN" sz="2400" dirty="0">
                          <a:latin typeface="NimbusMonL-Regu"/>
                        </a:rPr>
                        <a:t>$t0, $t1, $t2    #$t0=$t1 | $t2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NimbusMonL-Regu"/>
                        </a:rPr>
                        <a:t>  </a:t>
                      </a:r>
                      <a:r>
                        <a:rPr lang="en-US" altLang="zh-CN" sz="2400" b="1" dirty="0">
                          <a:latin typeface="NimbusMonL-Regu"/>
                        </a:rPr>
                        <a:t>nor </a:t>
                      </a:r>
                      <a:r>
                        <a:rPr lang="en-US" altLang="zh-CN" sz="2400" dirty="0">
                          <a:latin typeface="NimbusMonL-Regu"/>
                        </a:rPr>
                        <a:t>$t0, $t1, $t2</a:t>
                      </a:r>
                      <a:r>
                        <a:rPr lang="en-US" altLang="zh-CN" sz="2400" baseline="0" dirty="0">
                          <a:latin typeface="NimbusMonL-Regu"/>
                        </a:rPr>
                        <a:t>    </a:t>
                      </a:r>
                      <a:r>
                        <a:rPr lang="en-US" altLang="zh-CN" sz="2400" dirty="0">
                          <a:latin typeface="NimbusMonL-Regu"/>
                        </a:rPr>
                        <a:t>#$t0=not($t1 | $t2)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4712" y="3830475"/>
          <a:ext cx="8184958" cy="1579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8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型指令格式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2400" b="1" dirty="0" err="1">
                          <a:latin typeface="NimbusMonL-Regu"/>
                        </a:rPr>
                        <a:t>andi</a:t>
                      </a:r>
                      <a:r>
                        <a:rPr lang="en-US" altLang="zh-CN" sz="2400" b="1" dirty="0">
                          <a:latin typeface="NimbusMonL-Regu"/>
                        </a:rPr>
                        <a:t> </a:t>
                      </a:r>
                      <a:r>
                        <a:rPr lang="en-US" altLang="zh-CN" sz="2400" dirty="0">
                          <a:latin typeface="NimbusMonL-Regu"/>
                        </a:rPr>
                        <a:t>$t0, $t1, 0xFF00    #$t0=$t1 &amp; ff00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b="1" dirty="0">
                          <a:latin typeface="NimbusMonL-Regu"/>
                        </a:rPr>
                        <a:t>  </a:t>
                      </a:r>
                      <a:r>
                        <a:rPr lang="en-US" altLang="zh-CN" sz="2400" b="1" dirty="0" err="1">
                          <a:latin typeface="NimbusMonL-Regu"/>
                        </a:rPr>
                        <a:t>ori</a:t>
                      </a:r>
                      <a:r>
                        <a:rPr lang="en-US" altLang="zh-CN" sz="2400" b="1" dirty="0">
                          <a:latin typeface="NimbusMonL-Regu"/>
                        </a:rPr>
                        <a:t>  </a:t>
                      </a:r>
                      <a:r>
                        <a:rPr lang="en-US" altLang="zh-CN" sz="2400" dirty="0">
                          <a:latin typeface="NimbusMonL-Regu"/>
                        </a:rPr>
                        <a:t>$t0, $t1, 0xFF00    #$t0=$t1 | ff00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724400" y="2711450"/>
            <a:ext cx="1524000" cy="1774825"/>
          </a:xfrm>
          <a:prstGeom prst="rect">
            <a:avLst/>
          </a:prstGeom>
          <a:solidFill>
            <a:srgbClr val="9FC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将源操作数中的某些位置</a:t>
            </a:r>
            <a:r>
              <a:rPr lang="en-US" altLang="zh-CN" dirty="0"/>
              <a:t>0</a:t>
            </a:r>
            <a:r>
              <a:rPr lang="zh-CN" altLang="en-US" dirty="0"/>
              <a:t>，称为</a:t>
            </a:r>
            <a:r>
              <a:rPr lang="zh-CN" altLang="en-US" b="1" dirty="0"/>
              <a:t>掩码</a:t>
            </a:r>
            <a:r>
              <a:rPr lang="zh-CN" altLang="en-US" dirty="0"/>
              <a:t>（</a:t>
            </a:r>
            <a:r>
              <a:rPr lang="en-US" altLang="zh-CN" dirty="0"/>
              <a:t>mask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选取某些位，将其他位置</a:t>
            </a:r>
            <a:r>
              <a:rPr lang="en-US" altLang="zh-CN" dirty="0"/>
              <a:t>0</a:t>
            </a:r>
          </a:p>
          <a:p>
            <a:pPr>
              <a:defRPr/>
            </a:pPr>
            <a:r>
              <a:rPr lang="en-US" altLang="zh-CN" dirty="0"/>
              <a:t>and</a:t>
            </a:r>
            <a:r>
              <a:rPr lang="pt-BR" altLang="zh-CN" dirty="0"/>
              <a:t> $t0 , $t1, $t2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$t1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$t2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$t0</a:t>
            </a:r>
            <a:endParaRPr lang="zh-CN" altLang="en-US" dirty="0"/>
          </a:p>
        </p:txBody>
      </p:sp>
      <p:sp>
        <p:nvSpPr>
          <p:cNvPr id="38916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与（</a:t>
            </a:r>
            <a:r>
              <a:rPr lang="en-US" altLang="zh-CN"/>
              <a:t>AND</a:t>
            </a:r>
            <a:r>
              <a:rPr lang="zh-CN" altLang="en-US"/>
              <a:t>）操作</a:t>
            </a:r>
          </a:p>
        </p:txBody>
      </p:sp>
      <p:sp>
        <p:nvSpPr>
          <p:cNvPr id="38917" name="文本框 3"/>
          <p:cNvSpPr txBox="1">
            <a:spLocks noChangeArrowheads="1"/>
          </p:cNvSpPr>
          <p:nvPr/>
        </p:nvSpPr>
        <p:spPr bwMode="auto">
          <a:xfrm>
            <a:off x="1249363" y="3368675"/>
            <a:ext cx="6218237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0000 0000 0000 0000 0000 1101 1100 0000</a:t>
            </a:r>
            <a:endParaRPr lang="zh-CN" altLang="en-US"/>
          </a:p>
        </p:txBody>
      </p:sp>
      <p:sp>
        <p:nvSpPr>
          <p:cNvPr id="38918" name="文本框 4"/>
          <p:cNvSpPr txBox="1">
            <a:spLocks noChangeArrowheads="1"/>
          </p:cNvSpPr>
          <p:nvPr/>
        </p:nvSpPr>
        <p:spPr bwMode="auto">
          <a:xfrm>
            <a:off x="1249363" y="2770188"/>
            <a:ext cx="621823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0000 0000 0000 0000 0011 1100 0000 0000</a:t>
            </a:r>
            <a:endParaRPr lang="zh-CN" altLang="en-US"/>
          </a:p>
        </p:txBody>
      </p:sp>
      <p:sp>
        <p:nvSpPr>
          <p:cNvPr id="38919" name="文本框 5"/>
          <p:cNvSpPr txBox="1">
            <a:spLocks noChangeArrowheads="1"/>
          </p:cNvSpPr>
          <p:nvPr/>
        </p:nvSpPr>
        <p:spPr bwMode="auto">
          <a:xfrm>
            <a:off x="1249363" y="3967163"/>
            <a:ext cx="621823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0000 0000 0000 0000 0000 1100 0000 0000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或（</a:t>
            </a:r>
            <a:r>
              <a:rPr lang="en-US" altLang="zh-CN"/>
              <a:t>OR</a:t>
            </a:r>
            <a:r>
              <a:rPr lang="zh-CN" altLang="en-US"/>
              <a:t>）操作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24400" y="2711450"/>
            <a:ext cx="1524000" cy="1774825"/>
          </a:xfrm>
          <a:prstGeom prst="rect">
            <a:avLst/>
          </a:prstGeom>
          <a:solidFill>
            <a:srgbClr val="9FC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两个操作位中任意一位为</a:t>
            </a:r>
            <a:r>
              <a:rPr lang="en-US" altLang="zh-CN" dirty="0"/>
              <a:t>1 </a:t>
            </a:r>
            <a:r>
              <a:rPr lang="zh-CN" altLang="en-US" dirty="0"/>
              <a:t>时结果就为</a:t>
            </a:r>
            <a:r>
              <a:rPr lang="en-US" altLang="zh-CN" dirty="0"/>
              <a:t>1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将一些位置为</a:t>
            </a:r>
            <a:r>
              <a:rPr lang="en-US" altLang="zh-CN" dirty="0"/>
              <a:t>1</a:t>
            </a:r>
            <a:r>
              <a:rPr lang="zh-CN" altLang="en-US" dirty="0"/>
              <a:t>，其他位不变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or</a:t>
            </a:r>
            <a:r>
              <a:rPr lang="pt-BR" altLang="zh-CN" dirty="0"/>
              <a:t> $t0 , $t1, $t2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$t1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$t2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$t0</a:t>
            </a:r>
            <a:endParaRPr lang="zh-CN" altLang="en-US" dirty="0"/>
          </a:p>
        </p:txBody>
      </p:sp>
      <p:sp>
        <p:nvSpPr>
          <p:cNvPr id="39941" name="文本框 3"/>
          <p:cNvSpPr txBox="1">
            <a:spLocks noChangeArrowheads="1"/>
          </p:cNvSpPr>
          <p:nvPr/>
        </p:nvSpPr>
        <p:spPr bwMode="auto">
          <a:xfrm>
            <a:off x="1249363" y="3368675"/>
            <a:ext cx="6218237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0000 0000 0000 0000 0000 1101 1100 0000</a:t>
            </a:r>
            <a:endParaRPr lang="zh-CN" altLang="en-US"/>
          </a:p>
        </p:txBody>
      </p:sp>
      <p:sp>
        <p:nvSpPr>
          <p:cNvPr id="39942" name="文本框 4"/>
          <p:cNvSpPr txBox="1">
            <a:spLocks noChangeArrowheads="1"/>
          </p:cNvSpPr>
          <p:nvPr/>
        </p:nvSpPr>
        <p:spPr bwMode="auto">
          <a:xfrm>
            <a:off x="1249363" y="2770188"/>
            <a:ext cx="621823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0000 0000 0000 0000 0011 1100 0000 0000</a:t>
            </a:r>
            <a:endParaRPr lang="zh-CN" altLang="en-US"/>
          </a:p>
        </p:txBody>
      </p:sp>
      <p:sp>
        <p:nvSpPr>
          <p:cNvPr id="39943" name="文本框 5"/>
          <p:cNvSpPr txBox="1">
            <a:spLocks noChangeArrowheads="1"/>
          </p:cNvSpPr>
          <p:nvPr/>
        </p:nvSpPr>
        <p:spPr bwMode="auto">
          <a:xfrm>
            <a:off x="1249363" y="3967163"/>
            <a:ext cx="621823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0000 0000 0000 0000 0011 1101 1100 0000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或非（</a:t>
            </a:r>
            <a:r>
              <a:rPr lang="en-US" altLang="zh-CN"/>
              <a:t>NOR</a:t>
            </a:r>
            <a:r>
              <a:rPr lang="zh-CN" altLang="en-US"/>
              <a:t>）操作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24400" y="2590822"/>
            <a:ext cx="1524000" cy="1774825"/>
          </a:xfrm>
          <a:prstGeom prst="rect">
            <a:avLst/>
          </a:prstGeom>
          <a:solidFill>
            <a:srgbClr val="9FCA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按位先或操作后非操作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将一些位置为</a:t>
            </a:r>
            <a:r>
              <a:rPr lang="en-US" altLang="zh-CN" dirty="0"/>
              <a:t>1</a:t>
            </a:r>
          </a:p>
          <a:p>
            <a:pPr>
              <a:defRPr/>
            </a:pPr>
            <a:r>
              <a:rPr lang="en-US" altLang="zh-CN" dirty="0"/>
              <a:t>nor</a:t>
            </a:r>
            <a:r>
              <a:rPr lang="pt-BR" altLang="zh-CN" dirty="0"/>
              <a:t> $t0 , $t1, $t</a:t>
            </a:r>
            <a:r>
              <a:rPr lang="en-US" altLang="zh-CN" dirty="0"/>
              <a:t>2</a:t>
            </a:r>
            <a:r>
              <a:rPr lang="pt-BR" altLang="zh-CN" dirty="0"/>
              <a:t>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$t1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$t2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$t0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MIPS</a:t>
            </a:r>
            <a:r>
              <a:rPr lang="zh-CN" altLang="en-US" dirty="0"/>
              <a:t>引入或非指令（</a:t>
            </a:r>
            <a:r>
              <a:rPr lang="en-US" altLang="zh-CN" dirty="0"/>
              <a:t>nor</a:t>
            </a:r>
            <a:r>
              <a:rPr lang="zh-CN" altLang="en-US" dirty="0"/>
              <a:t>）取代按位取反（</a:t>
            </a:r>
            <a:r>
              <a:rPr lang="en-US" altLang="zh-CN" dirty="0"/>
              <a:t>not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0965" name="文本框 3"/>
          <p:cNvSpPr txBox="1">
            <a:spLocks noChangeArrowheads="1"/>
          </p:cNvSpPr>
          <p:nvPr/>
        </p:nvSpPr>
        <p:spPr bwMode="auto">
          <a:xfrm>
            <a:off x="1249363" y="3248047"/>
            <a:ext cx="6218237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0000 0000 0000 0000 0000 0000 0000 0000</a:t>
            </a:r>
            <a:endParaRPr lang="zh-CN" altLang="en-US"/>
          </a:p>
        </p:txBody>
      </p:sp>
      <p:sp>
        <p:nvSpPr>
          <p:cNvPr id="40966" name="文本框 4"/>
          <p:cNvSpPr txBox="1">
            <a:spLocks noChangeArrowheads="1"/>
          </p:cNvSpPr>
          <p:nvPr/>
        </p:nvSpPr>
        <p:spPr bwMode="auto">
          <a:xfrm>
            <a:off x="1249363" y="2649560"/>
            <a:ext cx="621823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0000 0000 0000 0000 0011 1100 0000 0000</a:t>
            </a:r>
            <a:endParaRPr lang="zh-CN" altLang="en-US"/>
          </a:p>
        </p:txBody>
      </p:sp>
      <p:sp>
        <p:nvSpPr>
          <p:cNvPr id="40967" name="文本框 5"/>
          <p:cNvSpPr txBox="1">
            <a:spLocks noChangeArrowheads="1"/>
          </p:cNvSpPr>
          <p:nvPr/>
        </p:nvSpPr>
        <p:spPr bwMode="auto">
          <a:xfrm>
            <a:off x="1249363" y="3846535"/>
            <a:ext cx="621823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1111  1111  1111  1111 1100  0011 1111  1111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82244" y="5796945"/>
            <a:ext cx="435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设计原则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</a:rPr>
              <a:t>：简单源于规整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常数数值范围：</a:t>
            </a:r>
            <a:r>
              <a:rPr lang="en-US" altLang="zh-CN" dirty="0"/>
              <a:t>-2</a:t>
            </a:r>
            <a:r>
              <a:rPr lang="en-US" altLang="zh-CN" baseline="30000" dirty="0"/>
              <a:t>31</a:t>
            </a:r>
            <a:r>
              <a:rPr lang="en-US" altLang="zh-CN" dirty="0"/>
              <a:t>~2</a:t>
            </a:r>
            <a:r>
              <a:rPr lang="en-US" altLang="zh-CN" baseline="30000" dirty="0"/>
              <a:t>31</a:t>
            </a:r>
            <a:r>
              <a:rPr lang="en-US" altLang="zh-CN" dirty="0"/>
              <a:t>-1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将</a:t>
            </a:r>
            <a:r>
              <a:rPr lang="en-US" altLang="zh-CN" sz="2400" dirty="0"/>
              <a:t>32 bits</a:t>
            </a:r>
            <a:r>
              <a:rPr lang="zh-CN" altLang="en-US" sz="2400" dirty="0"/>
              <a:t>常量取入寄存器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使用两条指令：</a:t>
            </a:r>
            <a:r>
              <a:rPr lang="en-US" altLang="zh-CN" sz="2400" dirty="0" err="1"/>
              <a:t>lui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ori</a:t>
            </a:r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、取立即数到寄存器高</a:t>
            </a:r>
            <a:r>
              <a:rPr lang="en-US" altLang="zh-CN" sz="2400" dirty="0"/>
              <a:t>16</a:t>
            </a:r>
            <a:r>
              <a:rPr lang="zh-CN" altLang="en-US" sz="2400" dirty="0"/>
              <a:t>位指令</a:t>
            </a:r>
            <a:endParaRPr lang="en-US" altLang="zh-CN" sz="2400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、与立即数进行逻辑“或”运算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如何使用大常数？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83432" y="4114782"/>
            <a:ext cx="8184958" cy="68578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lui</a:t>
            </a:r>
            <a:r>
              <a:rPr lang="en-US" altLang="zh-CN" dirty="0">
                <a:latin typeface="NimbusMonL-Regu"/>
              </a:rPr>
              <a:t>  $t0, 1010101010101010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583432" y="5363941"/>
            <a:ext cx="8184958" cy="68578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ori</a:t>
            </a:r>
            <a:r>
              <a:rPr lang="en-US" altLang="zh-CN" dirty="0">
                <a:latin typeface="NimbusMonL-Regu"/>
              </a:rPr>
              <a:t>  $t0, $t0, 1010101010101010</a:t>
            </a:r>
          </a:p>
        </p:txBody>
      </p:sp>
      <p:grpSp>
        <p:nvGrpSpPr>
          <p:cNvPr id="18" name="Group 4"/>
          <p:cNvGrpSpPr/>
          <p:nvPr/>
        </p:nvGrpSpPr>
        <p:grpSpPr bwMode="auto">
          <a:xfrm>
            <a:off x="1292436" y="1219258"/>
            <a:ext cx="6942297" cy="774700"/>
            <a:chOff x="722" y="981"/>
            <a:chExt cx="4165" cy="488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722" y="981"/>
              <a:ext cx="79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2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rs</a:t>
              </a:r>
              <a:endParaRPr lang="en-AU" altLang="en-US" sz="2000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2147" y="981"/>
              <a:ext cx="64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rt</a:t>
              </a:r>
              <a:endParaRPr lang="en-AU" altLang="en-US" sz="2000"/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2795" y="981"/>
              <a:ext cx="209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Constant address</a:t>
              </a:r>
              <a:endParaRPr lang="en-AU" altLang="en-US" sz="2000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884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6</a:t>
              </a:r>
              <a:r>
                <a:rPr lang="en-US" altLang="en-US" sz="1600" dirty="0"/>
                <a:t> bits</a:t>
              </a:r>
              <a:endParaRPr lang="en-AU" altLang="en-US" sz="1600" dirty="0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2336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/>
                <a:t>5</a:t>
              </a:r>
              <a:r>
                <a:rPr lang="en-US" altLang="en-US" sz="1600"/>
                <a:t> bits</a:t>
              </a:r>
              <a:endParaRPr lang="en-AU" altLang="en-US" sz="1600"/>
            </a:p>
          </p:txBody>
        </p:sp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3626" y="1254"/>
              <a:ext cx="4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/>
                <a:t>16 </a:t>
              </a:r>
              <a:r>
                <a:rPr lang="en-US" altLang="en-US" sz="1600"/>
                <a:t>bits</a:t>
              </a:r>
              <a:endParaRPr lang="en-AU" altLang="en-US" sz="1600"/>
            </a:p>
          </p:txBody>
        </p:sp>
      </p:grpSp>
      <p:sp>
        <p:nvSpPr>
          <p:cNvPr id="27" name="矩形 26"/>
          <p:cNvSpPr/>
          <p:nvPr/>
        </p:nvSpPr>
        <p:spPr>
          <a:xfrm>
            <a:off x="762100" y="1233577"/>
            <a:ext cx="3010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I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676446"/>
            <a:ext cx="8184958" cy="4876672"/>
          </a:xfrm>
        </p:spPr>
        <p:txBody>
          <a:bodyPr/>
          <a:lstStyle/>
          <a:p>
            <a:r>
              <a:rPr lang="en-US" altLang="zh-CN" b="1" dirty="0" err="1">
                <a:latin typeface="NimbusMonL-Regu"/>
              </a:rPr>
              <a:t>lui</a:t>
            </a:r>
            <a:r>
              <a:rPr lang="en-US" altLang="zh-CN" dirty="0">
                <a:latin typeface="NimbusMonL-Regu"/>
              </a:rPr>
              <a:t>  $t0, 1010101010101010</a:t>
            </a:r>
          </a:p>
          <a:p>
            <a:endParaRPr lang="en-US" altLang="zh-CN" dirty="0">
              <a:latin typeface="NimbusMonL-Regu"/>
            </a:endParaRPr>
          </a:p>
          <a:p>
            <a:endParaRPr lang="en-US" altLang="zh-CN" dirty="0">
              <a:latin typeface="NimbusMonL-Regu"/>
            </a:endParaRPr>
          </a:p>
          <a:p>
            <a:r>
              <a:rPr lang="en-US" altLang="zh-CN" b="1" dirty="0" err="1">
                <a:latin typeface="NimbusMonL-Regu"/>
              </a:rPr>
              <a:t>ori</a:t>
            </a:r>
            <a:r>
              <a:rPr lang="en-US" altLang="zh-CN" dirty="0">
                <a:latin typeface="NimbusMonL-Regu"/>
              </a:rPr>
              <a:t>  $t0, $t0, </a:t>
            </a:r>
            <a:r>
              <a:rPr lang="en-US" altLang="zh-CN" dirty="0">
                <a:solidFill>
                  <a:srgbClr val="00B0F0"/>
                </a:solidFill>
                <a:latin typeface="NimbusMonL-Regu"/>
              </a:rPr>
              <a:t>1010101010101010</a:t>
            </a:r>
          </a:p>
          <a:p>
            <a:endParaRPr lang="en-US" altLang="zh-CN" dirty="0">
              <a:latin typeface="NimbusMonL-Regu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如何使用大常数？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097938" y="1143060"/>
            <a:ext cx="4952870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0000000000000000 0000000000000000</a:t>
            </a:r>
            <a:endParaRPr lang="en-AU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371684" y="111228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MonL-Regu"/>
              </a:rPr>
              <a:t>$t0</a:t>
            </a:r>
            <a:endParaRPr lang="zh-CN" altLang="en-US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097938" y="2514624"/>
            <a:ext cx="4952870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1010101010101010</a:t>
            </a:r>
            <a:r>
              <a:rPr lang="en-US" altLang="zh-CN" sz="2000" dirty="0"/>
              <a:t> 0000000000000000</a:t>
            </a:r>
            <a:endParaRPr lang="en-AU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451607" y="2453069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MonL-Regu"/>
              </a:rPr>
              <a:t>$t0</a:t>
            </a:r>
            <a:endParaRPr lang="zh-CN" alt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31111" y="3962386"/>
            <a:ext cx="4952870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1010101010101010 0000000000000000</a:t>
            </a:r>
            <a:endParaRPr lang="en-AU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384780" y="3900831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MonL-Regu"/>
              </a:rPr>
              <a:t>$t0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92733" y="435459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NimbusMonL-Regu"/>
              </a:rPr>
              <a:t>或</a:t>
            </a:r>
            <a:endParaRPr lang="zh-CN" altLang="en-US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031111" y="4804479"/>
            <a:ext cx="4952870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0000000000000000 1010101010101010</a:t>
            </a:r>
            <a:endParaRPr lang="en-AU" altLang="en-US" sz="2000" dirty="0">
              <a:solidFill>
                <a:srgbClr val="00B0F0"/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002237" y="5678798"/>
            <a:ext cx="4952870" cy="40011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1010101010101010 1010101010101010</a:t>
            </a:r>
            <a:endParaRPr lang="en-AU" altLang="en-US" sz="20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92733" y="5658355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NimbusMonL-Regu"/>
              </a:rPr>
              <a:t>$t0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838298" y="5410148"/>
            <a:ext cx="723881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zh-CN" altLang="en-US" dirty="0"/>
              <a:t>基本二进制表示方式</a:t>
            </a:r>
            <a:endParaRPr lang="en-US" altLang="zh-CN" dirty="0"/>
          </a:p>
          <a:p>
            <a:r>
              <a:rPr lang="en-US" altLang="zh-CN" sz="2400" dirty="0"/>
              <a:t>n bits</a:t>
            </a:r>
            <a:r>
              <a:rPr lang="zh-CN" altLang="en-US" sz="2400" dirty="0"/>
              <a:t>数的表示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取值范围：</a:t>
            </a:r>
            <a:r>
              <a:rPr lang="en-US" altLang="zh-CN" sz="2400" dirty="0"/>
              <a:t>0</a:t>
            </a:r>
            <a:r>
              <a:rPr lang="zh-CN" altLang="en-US" sz="2400" dirty="0"/>
              <a:t>到</a:t>
            </a:r>
            <a:r>
              <a:rPr lang="en-US" altLang="en-US" sz="2400" dirty="0"/>
              <a:t>2</a:t>
            </a:r>
            <a:r>
              <a:rPr lang="en-US" altLang="en-US" sz="2400" baseline="30000" dirty="0"/>
              <a:t>n</a:t>
            </a:r>
            <a:r>
              <a:rPr lang="en-US" altLang="en-US" sz="2400" dirty="0"/>
              <a:t> – 1</a:t>
            </a:r>
          </a:p>
          <a:p>
            <a:r>
              <a:rPr lang="zh-CN" altLang="en-US" sz="2400" dirty="0"/>
              <a:t>例子：</a:t>
            </a:r>
            <a:endParaRPr lang="en-US" altLang="zh-CN" sz="2400" dirty="0"/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0000 0000 0000 0000 0000 0000 0000 1011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2</a:t>
            </a:r>
            <a:br>
              <a:rPr lang="en-US" altLang="en-US" sz="20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= 0 + … + 1×2</a:t>
            </a:r>
            <a:r>
              <a:rPr lang="en-US" altLang="en-US" sz="2000" baseline="30000" dirty="0">
                <a:solidFill>
                  <a:srgbClr val="000000"/>
                </a:solidFill>
              </a:rPr>
              <a:t>3</a:t>
            </a:r>
            <a:r>
              <a:rPr lang="en-US" altLang="en-US" sz="2000" dirty="0">
                <a:solidFill>
                  <a:srgbClr val="000000"/>
                </a:solidFill>
              </a:rPr>
              <a:t> + 0×2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 +1×2</a:t>
            </a:r>
            <a:r>
              <a:rPr lang="en-US" altLang="en-US" sz="2000" baseline="30000" dirty="0">
                <a:solidFill>
                  <a:srgbClr val="000000"/>
                </a:solidFill>
              </a:rPr>
              <a:t>1</a:t>
            </a:r>
            <a:r>
              <a:rPr lang="en-US" altLang="en-US" sz="2000" dirty="0">
                <a:solidFill>
                  <a:srgbClr val="000000"/>
                </a:solidFill>
              </a:rPr>
              <a:t> +1×2</a:t>
            </a:r>
            <a:r>
              <a:rPr lang="en-US" altLang="en-US" sz="2000" baseline="30000" dirty="0">
                <a:solidFill>
                  <a:srgbClr val="000000"/>
                </a:solidFill>
              </a:rPr>
              <a:t>0</a:t>
            </a:r>
            <a:br>
              <a:rPr lang="en-US" altLang="en-US" sz="20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= 0 + … + 8 + 0 + 2 + 1 = 11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10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altLang="zh-CN" sz="2400" dirty="0"/>
              <a:t>32 bits</a:t>
            </a:r>
            <a:r>
              <a:rPr lang="zh-CN" altLang="en-US" sz="2400" dirty="0"/>
              <a:t>无符号数的数值范围是</a:t>
            </a:r>
            <a:r>
              <a:rPr lang="en-US" altLang="en-US" sz="2400" dirty="0">
                <a:solidFill>
                  <a:srgbClr val="000000"/>
                </a:solidFill>
              </a:rPr>
              <a:t>0 to 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en-US" altLang="zh-CN" sz="2400" baseline="30000" dirty="0">
                <a:solidFill>
                  <a:srgbClr val="000000"/>
                </a:solidFill>
              </a:rPr>
              <a:t>32</a:t>
            </a:r>
            <a:r>
              <a:rPr lang="en-US" altLang="zh-CN" sz="2400" dirty="0">
                <a:solidFill>
                  <a:srgbClr val="000000"/>
                </a:solidFill>
              </a:rPr>
              <a:t>-1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21507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无符号二进制数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71684" y="2286030"/>
          <a:ext cx="60102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045600" imgH="5791200" progId="Equation.3">
                  <p:embed/>
                </p:oleObj>
              </mc:Choice>
              <mc:Fallback>
                <p:oleObj name="Equation" r:id="rId2" imgW="60045600" imgH="5791200" progId="Equation.3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84" y="2286030"/>
                        <a:ext cx="6010275" cy="57943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zh-CN" altLang="en-US" dirty="0"/>
              <a:t>最高有效位为</a:t>
            </a:r>
            <a:r>
              <a:rPr lang="en-US" altLang="zh-CN" dirty="0"/>
              <a:t>0</a:t>
            </a:r>
            <a:r>
              <a:rPr lang="zh-CN" altLang="en-US" dirty="0"/>
              <a:t>表示正数，为</a:t>
            </a:r>
            <a:r>
              <a:rPr lang="en-US" altLang="zh-CN" dirty="0"/>
              <a:t>1</a:t>
            </a:r>
            <a:r>
              <a:rPr lang="zh-CN" altLang="en-US" dirty="0"/>
              <a:t>表示负数</a:t>
            </a:r>
            <a:endParaRPr lang="en-US" altLang="zh-CN" dirty="0"/>
          </a:p>
          <a:p>
            <a:r>
              <a:rPr lang="en-US" altLang="zh-CN" sz="2400" dirty="0"/>
              <a:t>n bits</a:t>
            </a:r>
            <a:r>
              <a:rPr lang="zh-CN" altLang="en-US" sz="2400" dirty="0"/>
              <a:t>数的表示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取值范围：</a:t>
            </a:r>
            <a:r>
              <a:rPr lang="en-US" altLang="zh-CN" sz="2400" dirty="0">
                <a:solidFill>
                  <a:srgbClr val="000000"/>
                </a:solidFill>
              </a:rPr>
              <a:t> -2</a:t>
            </a:r>
            <a:r>
              <a:rPr lang="en-US" altLang="zh-CN" sz="2400" baseline="30000" dirty="0">
                <a:solidFill>
                  <a:srgbClr val="000000"/>
                </a:solidFill>
              </a:rPr>
              <a:t>n-1</a:t>
            </a:r>
            <a:r>
              <a:rPr lang="zh-CN" altLang="en-US" sz="2400" dirty="0">
                <a:solidFill>
                  <a:srgbClr val="000000"/>
                </a:solidFill>
              </a:rPr>
              <a:t>到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en-US" altLang="zh-CN" sz="2400" baseline="30000" dirty="0">
                <a:solidFill>
                  <a:srgbClr val="000000"/>
                </a:solidFill>
              </a:rPr>
              <a:t>n-1</a:t>
            </a:r>
            <a:r>
              <a:rPr lang="en-US" altLang="zh-CN" sz="2400" dirty="0">
                <a:solidFill>
                  <a:srgbClr val="000000"/>
                </a:solidFill>
              </a:rPr>
              <a:t>-1</a:t>
            </a:r>
            <a:r>
              <a:rPr lang="zh-CN" altLang="en-US" sz="2400" dirty="0"/>
              <a:t>例子：</a:t>
            </a:r>
            <a:endParaRPr lang="en-US" altLang="zh-CN" sz="2400" dirty="0"/>
          </a:p>
          <a:p>
            <a:pPr marL="457200" lvl="1" indent="0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1</a:t>
            </a:r>
            <a:r>
              <a:rPr lang="en-US" altLang="en-US" sz="2000" dirty="0">
                <a:solidFill>
                  <a:srgbClr val="000000"/>
                </a:solidFill>
              </a:rPr>
              <a:t>111 1111 1111 1111 1111 1111 1111 1100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2</a:t>
            </a:r>
            <a:br>
              <a:rPr lang="en-US" altLang="en-US" sz="20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= </a:t>
            </a:r>
            <a:r>
              <a:rPr lang="en-US" altLang="en-US" sz="2000" dirty="0">
                <a:solidFill>
                  <a:srgbClr val="C00000"/>
                </a:solidFill>
              </a:rPr>
              <a:t>–1</a:t>
            </a:r>
            <a:r>
              <a:rPr lang="en-US" altLang="en-US" sz="2000" dirty="0">
                <a:solidFill>
                  <a:srgbClr val="000000"/>
                </a:solidFill>
              </a:rPr>
              <a:t>×2</a:t>
            </a:r>
            <a:r>
              <a:rPr lang="en-US" altLang="en-US" sz="2000" baseline="30000" dirty="0">
                <a:solidFill>
                  <a:srgbClr val="000000"/>
                </a:solidFill>
              </a:rPr>
              <a:t>31</a:t>
            </a:r>
            <a:r>
              <a:rPr lang="en-US" altLang="en-US" sz="2000" dirty="0">
                <a:solidFill>
                  <a:srgbClr val="000000"/>
                </a:solidFill>
              </a:rPr>
              <a:t> + 1×2</a:t>
            </a:r>
            <a:r>
              <a:rPr lang="en-US" altLang="en-US" sz="2000" baseline="30000" dirty="0">
                <a:solidFill>
                  <a:srgbClr val="000000"/>
                </a:solidFill>
              </a:rPr>
              <a:t>30</a:t>
            </a:r>
            <a:r>
              <a:rPr lang="en-US" altLang="en-US" sz="2000" dirty="0">
                <a:solidFill>
                  <a:srgbClr val="000000"/>
                </a:solidFill>
              </a:rPr>
              <a:t> + … + 1×2</a:t>
            </a:r>
            <a:r>
              <a:rPr lang="en-US" altLang="en-US" sz="2000" baseline="30000" dirty="0">
                <a:solidFill>
                  <a:srgbClr val="000000"/>
                </a:solidFill>
              </a:rPr>
              <a:t>2</a:t>
            </a:r>
            <a:r>
              <a:rPr lang="en-US" altLang="en-US" sz="2000" dirty="0">
                <a:solidFill>
                  <a:srgbClr val="000000"/>
                </a:solidFill>
              </a:rPr>
              <a:t> +0×2</a:t>
            </a:r>
            <a:r>
              <a:rPr lang="en-US" altLang="en-US" sz="2000" baseline="30000" dirty="0">
                <a:solidFill>
                  <a:srgbClr val="000000"/>
                </a:solidFill>
              </a:rPr>
              <a:t>1</a:t>
            </a:r>
            <a:r>
              <a:rPr lang="en-US" altLang="en-US" sz="2000" dirty="0">
                <a:solidFill>
                  <a:srgbClr val="000000"/>
                </a:solidFill>
              </a:rPr>
              <a:t> +0×2</a:t>
            </a:r>
            <a:r>
              <a:rPr lang="en-US" altLang="en-US" sz="2000" baseline="30000" dirty="0">
                <a:solidFill>
                  <a:srgbClr val="000000"/>
                </a:solidFill>
              </a:rPr>
              <a:t>0</a:t>
            </a:r>
            <a:br>
              <a:rPr lang="en-US" altLang="en-US" sz="2000" dirty="0">
                <a:solidFill>
                  <a:srgbClr val="000000"/>
                </a:solidFill>
              </a:rPr>
            </a:br>
            <a:r>
              <a:rPr lang="en-US" altLang="en-US" sz="2000" dirty="0">
                <a:solidFill>
                  <a:srgbClr val="000000"/>
                </a:solidFill>
              </a:rPr>
              <a:t>= –2,147,483,648 + 2,147,483,644 = –4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10</a:t>
            </a:r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zh-CN" sz="2400" dirty="0"/>
              <a:t>32 bits</a:t>
            </a:r>
            <a:r>
              <a:rPr lang="zh-CN" altLang="en-US" sz="2400" dirty="0"/>
              <a:t>有符号数的数值范围是</a:t>
            </a:r>
            <a:r>
              <a:rPr lang="en-US" altLang="zh-CN" dirty="0">
                <a:solidFill>
                  <a:srgbClr val="000000"/>
                </a:solidFill>
              </a:rPr>
              <a:t>-2</a:t>
            </a:r>
            <a:r>
              <a:rPr lang="en-US" altLang="zh-CN" baseline="30000" dirty="0">
                <a:solidFill>
                  <a:srgbClr val="000000"/>
                </a:solidFill>
              </a:rPr>
              <a:t>31</a:t>
            </a:r>
            <a:r>
              <a:rPr lang="zh-CN" altLang="en-US" dirty="0">
                <a:solidFill>
                  <a:srgbClr val="000000"/>
                </a:solidFill>
              </a:rPr>
              <a:t>到</a:t>
            </a:r>
            <a:r>
              <a:rPr lang="en-US" altLang="zh-CN" dirty="0">
                <a:solidFill>
                  <a:srgbClr val="000000"/>
                </a:solidFill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</a:rPr>
              <a:t>31</a:t>
            </a:r>
            <a:r>
              <a:rPr lang="en-US" altLang="zh-CN" dirty="0">
                <a:solidFill>
                  <a:srgbClr val="000000"/>
                </a:solidFill>
              </a:rPr>
              <a:t>-1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2253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有符号二进制数：二进制补码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259881" y="2286030"/>
          <a:ext cx="6223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179200" imgH="5791200" progId="Equation.3">
                  <p:embed/>
                </p:oleObj>
              </mc:Choice>
              <mc:Fallback>
                <p:oleObj name="Equation" r:id="rId3" imgW="62179200" imgH="5791200" progId="Equation.3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881" y="2286030"/>
                        <a:ext cx="6223000" cy="57943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按位取反，再加</a:t>
            </a:r>
            <a:r>
              <a:rPr lang="en-US" altLang="zh-CN" dirty="0"/>
              <a:t>1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按位取反：</a:t>
            </a:r>
            <a:r>
              <a:rPr lang="en-US" altLang="zh-CN" dirty="0"/>
              <a:t>1</a:t>
            </a:r>
            <a:r>
              <a:rPr lang="en-US" altLang="zh-CN" dirty="0">
                <a:sym typeface="Wingdings" panose="05000000000000000000" pitchFamily="2" charset="2"/>
              </a:rPr>
              <a:t>0, 01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例子：求</a:t>
            </a:r>
            <a:r>
              <a:rPr lang="en-US" altLang="zh-CN" dirty="0"/>
              <a:t>2</a:t>
            </a:r>
            <a:r>
              <a:rPr lang="zh-CN" altLang="en-US" dirty="0"/>
              <a:t>的相反数</a:t>
            </a:r>
            <a:endParaRPr lang="en-US" altLang="zh-CN" dirty="0"/>
          </a:p>
          <a:p>
            <a:pPr marL="457200" lvl="1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</a:rPr>
              <a:t>+2 = 0000 0000 … 0010</a:t>
            </a:r>
            <a:r>
              <a:rPr lang="en-US" altLang="en-US" baseline="-25000" dirty="0">
                <a:solidFill>
                  <a:srgbClr val="000000"/>
                </a:solidFill>
              </a:rPr>
              <a:t>two</a:t>
            </a:r>
            <a:endParaRPr lang="en-US" altLang="en-US" dirty="0">
              <a:solidFill>
                <a:srgbClr val="000000"/>
              </a:solidFill>
            </a:endParaRPr>
          </a:p>
          <a:p>
            <a:pPr marL="457200" lvl="1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</a:rPr>
              <a:t>–2 = 1111 1111 … 1101</a:t>
            </a:r>
            <a:r>
              <a:rPr lang="en-US" altLang="en-US" baseline="-25000" dirty="0">
                <a:solidFill>
                  <a:srgbClr val="000000"/>
                </a:solidFill>
              </a:rPr>
              <a:t>two</a:t>
            </a:r>
            <a:r>
              <a:rPr lang="en-US" altLang="en-US" dirty="0">
                <a:solidFill>
                  <a:srgbClr val="000000"/>
                </a:solidFill>
              </a:rPr>
              <a:t> + 1</a:t>
            </a:r>
            <a:br>
              <a:rPr lang="en-US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     = 1111 1111 … 1110</a:t>
            </a:r>
            <a:r>
              <a:rPr lang="en-US" altLang="en-US" baseline="-25000" dirty="0">
                <a:solidFill>
                  <a:srgbClr val="000000"/>
                </a:solidFill>
              </a:rPr>
              <a:t>two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26627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有符号数取反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667000" y="2362200"/>
          <a:ext cx="3514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490400" imgH="12192000" progId="Equation.3">
                  <p:embed/>
                </p:oleObj>
              </mc:Choice>
              <mc:Fallback>
                <p:oleObj name="Equation" r:id="rId2" imgW="37490400" imgH="1219200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362200"/>
                        <a:ext cx="3514725" cy="114300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rgbClr val="C00000"/>
                </a:solidFill>
              </a:rPr>
              <a:t>ISA</a:t>
            </a:r>
            <a:r>
              <a:rPr lang="zh-CN" altLang="en-US" sz="2800" b="1" dirty="0">
                <a:solidFill>
                  <a:srgbClr val="C00000"/>
                </a:solidFill>
              </a:rPr>
              <a:t>简介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算术与逻辑运算指令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数据传输指令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决策</a:t>
            </a:r>
            <a:r>
              <a:rPr lang="zh-CN" altLang="en-US" sz="2800" b="1" dirty="0">
                <a:solidFill>
                  <a:srgbClr val="C00000"/>
                </a:solidFill>
              </a:rPr>
              <a:t>指令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过程指令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其他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400" dirty="0"/>
              <a:t>将一个用</a:t>
            </a:r>
            <a:r>
              <a:rPr lang="en-US" altLang="zh-CN" sz="2400" dirty="0"/>
              <a:t>n </a:t>
            </a:r>
            <a:r>
              <a:rPr lang="zh-CN" altLang="en-US" sz="2400" dirty="0"/>
              <a:t>位表示的二进制数转化成一个用多于</a:t>
            </a:r>
            <a:r>
              <a:rPr lang="en-US" altLang="zh-CN" sz="2400" dirty="0"/>
              <a:t>n </a:t>
            </a:r>
            <a:r>
              <a:rPr lang="zh-CN" altLang="en-US" sz="2400" dirty="0"/>
              <a:t>位表示的数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保持数值不变</a:t>
            </a:r>
            <a:endParaRPr lang="en-US" altLang="zh-CN" dirty="0"/>
          </a:p>
          <a:p>
            <a:r>
              <a:rPr lang="zh-CN" altLang="en-US" sz="2400" dirty="0"/>
              <a:t>复制最高有效位（符号位）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无符号数：用</a:t>
            </a:r>
            <a:r>
              <a:rPr lang="en-US" altLang="zh-CN" dirty="0"/>
              <a:t>0</a:t>
            </a:r>
            <a:r>
              <a:rPr lang="zh-CN" altLang="en-US" dirty="0"/>
              <a:t>填充左边的数位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有符号数：用</a:t>
            </a:r>
            <a:r>
              <a:rPr lang="en-US" altLang="zh-CN" dirty="0"/>
              <a:t>1</a:t>
            </a:r>
            <a:r>
              <a:rPr lang="zh-CN" altLang="en-US" dirty="0"/>
              <a:t>填充左边的数位</a:t>
            </a:r>
            <a:endParaRPr lang="en-US" altLang="zh-CN" dirty="0"/>
          </a:p>
          <a:p>
            <a:r>
              <a:rPr lang="zh-CN" altLang="en-US" sz="2400" dirty="0"/>
              <a:t>例子：</a:t>
            </a:r>
            <a:r>
              <a:rPr lang="en-US" altLang="zh-CN" sz="2400" dirty="0"/>
              <a:t>8 bits</a:t>
            </a:r>
            <a:r>
              <a:rPr lang="zh-CN" altLang="en-US" sz="2400" dirty="0"/>
              <a:t>数扩展为</a:t>
            </a:r>
            <a:r>
              <a:rPr lang="en-US" altLang="zh-CN" sz="2400" dirty="0"/>
              <a:t>16 bits</a:t>
            </a:r>
            <a:r>
              <a:rPr lang="zh-CN" altLang="en-US" sz="2400" dirty="0"/>
              <a:t>数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SzPct val="55000"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</a:rPr>
              <a:t>+2: </a:t>
            </a:r>
            <a:r>
              <a:rPr lang="en-US" altLang="en-US" dirty="0">
                <a:solidFill>
                  <a:srgbClr val="C00000"/>
                </a:solidFill>
              </a:rPr>
              <a:t>0</a:t>
            </a:r>
            <a:r>
              <a:rPr lang="en-US" altLang="en-US" dirty="0">
                <a:solidFill>
                  <a:srgbClr val="000000"/>
                </a:solidFill>
              </a:rPr>
              <a:t>000 0010 =&gt; </a:t>
            </a:r>
            <a:r>
              <a:rPr lang="en-US" altLang="en-US" dirty="0">
                <a:solidFill>
                  <a:srgbClr val="C00000"/>
                </a:solidFill>
              </a:rPr>
              <a:t>0000 0000 0</a:t>
            </a:r>
            <a:r>
              <a:rPr lang="en-US" altLang="en-US" dirty="0">
                <a:solidFill>
                  <a:srgbClr val="000000"/>
                </a:solidFill>
              </a:rPr>
              <a:t>000 0010</a:t>
            </a:r>
          </a:p>
          <a:p>
            <a:pPr lvl="1" eaLnBrk="1" hangingPunct="1">
              <a:lnSpc>
                <a:spcPct val="90000"/>
              </a:lnSpc>
              <a:buSzPct val="55000"/>
              <a:buFont typeface="Wingdings" panose="05000000000000000000" pitchFamily="2" charset="2"/>
              <a:buChar char="Ø"/>
            </a:pPr>
            <a:r>
              <a:rPr lang="en-AU" altLang="en-US" dirty="0">
                <a:solidFill>
                  <a:srgbClr val="000000"/>
                </a:solidFill>
              </a:rPr>
              <a:t>–2: </a:t>
            </a:r>
            <a:r>
              <a:rPr lang="en-AU" altLang="en-US" dirty="0">
                <a:solidFill>
                  <a:srgbClr val="C00000"/>
                </a:solidFill>
              </a:rPr>
              <a:t>1</a:t>
            </a:r>
            <a:r>
              <a:rPr lang="en-AU" altLang="en-US" dirty="0">
                <a:solidFill>
                  <a:srgbClr val="000000"/>
                </a:solidFill>
              </a:rPr>
              <a:t>111 1110 =&gt; </a:t>
            </a:r>
            <a:r>
              <a:rPr lang="en-AU" altLang="en-US" dirty="0">
                <a:solidFill>
                  <a:srgbClr val="C00000"/>
                </a:solidFill>
              </a:rPr>
              <a:t>1111 1111 1</a:t>
            </a:r>
            <a:r>
              <a:rPr lang="en-AU" altLang="en-US" dirty="0">
                <a:solidFill>
                  <a:srgbClr val="000000"/>
                </a:solidFill>
              </a:rPr>
              <a:t>111 1110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765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符号扩展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按位操作的指令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用于简化对字中若干位进行打包或者拆分操作，称为逻辑操作（</a:t>
            </a:r>
            <a:r>
              <a:rPr lang="en-US" altLang="zh-CN" dirty="0"/>
              <a:t>logical operations</a:t>
            </a:r>
            <a:r>
              <a:rPr lang="zh-CN" altLang="en-US" dirty="0"/>
              <a:t>）</a:t>
            </a:r>
          </a:p>
        </p:txBody>
      </p:sp>
      <p:sp>
        <p:nvSpPr>
          <p:cNvPr id="3584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逻辑操作</a:t>
            </a:r>
          </a:p>
        </p:txBody>
      </p:sp>
      <p:graphicFrame>
        <p:nvGraphicFramePr>
          <p:cNvPr id="4" name="Group 47"/>
          <p:cNvGraphicFramePr>
            <a:graphicFrameLocks noGrp="1"/>
          </p:cNvGraphicFramePr>
          <p:nvPr/>
        </p:nvGraphicFramePr>
        <p:xfrm>
          <a:off x="973138" y="1752600"/>
          <a:ext cx="7200900" cy="2824164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逻辑操作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MIPS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左移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&lt;&lt;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&lt;&lt;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sll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右移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&gt;&gt;&gt;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srl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按位与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按位或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按位取反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~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~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lvl="0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按位操作的指令</a:t>
            </a:r>
            <a:endParaRPr lang="en-US" altLang="zh-CN" dirty="0"/>
          </a:p>
          <a:p>
            <a:pPr marL="457200" lvl="0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将所有位向左或者向右移位</a:t>
            </a:r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逻辑左移</a:t>
            </a:r>
            <a:r>
              <a:rPr lang="en-US" altLang="zh-CN" sz="2400" dirty="0" err="1"/>
              <a:t>sll</a:t>
            </a:r>
            <a:r>
              <a:rPr lang="zh-CN" altLang="en-US" sz="2400" dirty="0"/>
              <a:t>：所有位所有位向左移动，空位用</a:t>
            </a:r>
            <a:r>
              <a:rPr lang="en-US" altLang="zh-CN" sz="2400" dirty="0"/>
              <a:t>0</a:t>
            </a:r>
            <a:r>
              <a:rPr lang="zh-CN" altLang="en-US" sz="2400" dirty="0"/>
              <a:t>填充</a:t>
            </a:r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逻辑右移</a:t>
            </a:r>
            <a:r>
              <a:rPr lang="en-US" altLang="zh-CN" sz="2400" dirty="0" err="1"/>
              <a:t>srl</a:t>
            </a:r>
            <a:r>
              <a:rPr lang="zh-CN" altLang="en-US" sz="2400" dirty="0"/>
              <a:t>：所有位向右移动，空位用</a:t>
            </a:r>
            <a:r>
              <a:rPr lang="en-US" altLang="zh-CN" sz="2400" dirty="0"/>
              <a:t>0</a:t>
            </a:r>
            <a:r>
              <a:rPr lang="zh-CN" altLang="en-US" sz="2400" dirty="0"/>
              <a:t>填充</a:t>
            </a:r>
            <a:endParaRPr lang="en-US" altLang="zh-CN" sz="24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采用</a:t>
            </a:r>
            <a:r>
              <a:rPr lang="en-US" altLang="zh-CN" sz="2400" b="1" dirty="0">
                <a:solidFill>
                  <a:srgbClr val="C00000"/>
                </a:solidFill>
              </a:rPr>
              <a:t>R</a:t>
            </a:r>
            <a:r>
              <a:rPr lang="zh-CN" altLang="en-US" sz="2400" b="1" dirty="0">
                <a:solidFill>
                  <a:srgbClr val="C00000"/>
                </a:solidFill>
              </a:rPr>
              <a:t>型</a:t>
            </a:r>
            <a:r>
              <a:rPr lang="zh-CN" altLang="en-US" sz="2400" dirty="0"/>
              <a:t>指令格式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rs</a:t>
            </a:r>
            <a:r>
              <a:rPr lang="zh-CN" altLang="en-US" sz="2400" dirty="0"/>
              <a:t>字段没使用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移位操作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81894" y="2267630"/>
            <a:ext cx="8184958" cy="106677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sll</a:t>
            </a:r>
            <a:r>
              <a:rPr lang="en-US" altLang="zh-CN" b="1" dirty="0">
                <a:latin typeface="NimbusMonL-Regu"/>
              </a:rPr>
              <a:t> </a:t>
            </a:r>
            <a:r>
              <a:rPr lang="en-US" altLang="zh-CN" dirty="0">
                <a:latin typeface="NimbusMonL-Regu"/>
              </a:rPr>
              <a:t>$t2, $s0, 4</a:t>
            </a:r>
          </a:p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srl</a:t>
            </a:r>
            <a:r>
              <a:rPr lang="en-US" altLang="zh-CN" b="1" dirty="0">
                <a:latin typeface="NimbusMonL-Regu"/>
              </a:rPr>
              <a:t> </a:t>
            </a:r>
            <a:r>
              <a:rPr lang="en-US" altLang="zh-CN" dirty="0">
                <a:latin typeface="NimbusMonL-Regu"/>
              </a:rPr>
              <a:t>$t2, $s0, 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采用</a:t>
            </a:r>
            <a:r>
              <a:rPr lang="en-US" altLang="zh-CN" sz="2400" b="1" dirty="0">
                <a:solidFill>
                  <a:srgbClr val="C00000"/>
                </a:solidFill>
              </a:rPr>
              <a:t>R</a:t>
            </a:r>
            <a:r>
              <a:rPr lang="zh-CN" altLang="en-US" sz="2400" b="1" dirty="0">
                <a:solidFill>
                  <a:srgbClr val="C00000"/>
                </a:solidFill>
              </a:rPr>
              <a:t>型</a:t>
            </a:r>
            <a:r>
              <a:rPr lang="zh-CN" altLang="en-US" sz="2400" dirty="0">
                <a:solidFill>
                  <a:srgbClr val="000000"/>
                </a:solidFill>
              </a:rPr>
              <a:t>指令格式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zh-CN" altLang="en-US" dirty="0"/>
              <a:t>型指令格式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3221034" y="1685909"/>
            <a:ext cx="512788" cy="3954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2529333" y="1686307"/>
            <a:ext cx="545147" cy="395452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871461" y="1685909"/>
            <a:ext cx="570203" cy="39545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49401" y="1702393"/>
            <a:ext cx="790362" cy="39545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9012" y="1656809"/>
            <a:ext cx="65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NimbusMonL-Regu"/>
              </a:rPr>
              <a:t>sll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862966" y="165475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MonL-Regu"/>
              </a:rPr>
              <a:t>$t2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528939" y="1654752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MonL-Regu"/>
              </a:rPr>
              <a:t>$s0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9350" y="1654752"/>
            <a:ext cx="376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MonL-Regu"/>
              </a:rPr>
              <a:t>4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873453" y="2514627"/>
            <a:ext cx="1267119" cy="4159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0</a:t>
            </a:r>
            <a:endParaRPr lang="en-AU" altLang="en-US" sz="2000" dirty="0"/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3227631" y="2514627"/>
            <a:ext cx="1090955" cy="41592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16</a:t>
            </a:r>
            <a:endParaRPr lang="en-AU" altLang="en-US" sz="2000" dirty="0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325547" y="2514626"/>
            <a:ext cx="1080098" cy="415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10</a:t>
            </a:r>
            <a:endParaRPr lang="en-AU" altLang="en-US" sz="2000" dirty="0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136676" y="2514627"/>
            <a:ext cx="109095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0</a:t>
            </a:r>
            <a:endParaRPr lang="en-AU" altLang="en-US" sz="2000" dirty="0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152565" y="2178072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6</a:t>
            </a:r>
            <a:r>
              <a:rPr lang="en-US" altLang="en-US" sz="1600" dirty="0"/>
              <a:t> bits</a:t>
            </a:r>
            <a:endParaRPr lang="en-AU" altLang="en-US" sz="1600" dirty="0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2379702" y="2178072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3457615" y="2178072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5</a:t>
            </a:r>
            <a:r>
              <a:rPr lang="en-US" altLang="en-US" sz="1600" dirty="0"/>
              <a:t> bits</a:t>
            </a:r>
            <a:endParaRPr lang="en-AU" altLang="en-US" sz="1600" dirty="0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4540290" y="2178072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5619790" y="2178072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6659602" y="2163784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6</a:t>
            </a:r>
            <a:r>
              <a:rPr lang="en-US" altLang="en-US" sz="1600" dirty="0"/>
              <a:t> bits</a:t>
            </a:r>
            <a:endParaRPr lang="en-AU" altLang="en-US" sz="1600" dirty="0"/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5401749" y="2514624"/>
            <a:ext cx="1080098" cy="415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4</a:t>
            </a:r>
            <a:endParaRPr lang="en-AU" altLang="en-US" sz="2000" dirty="0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476950" y="2514624"/>
            <a:ext cx="1267119" cy="41592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0</a:t>
            </a:r>
            <a:endParaRPr lang="en-AU" altLang="en-US" sz="2000" dirty="0"/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3530194" y="3021969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$s0</a:t>
            </a:r>
            <a:endParaRPr lang="en-AU" altLang="en-US" sz="1600" dirty="0"/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4649690" y="3021969"/>
            <a:ext cx="469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1600" dirty="0"/>
              <a:t>$t2</a:t>
            </a:r>
            <a:endParaRPr lang="en-AU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849401" y="3300651"/>
            <a:ext cx="6095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CourierNewPSMT"/>
              </a:rPr>
              <a:t>000000</a:t>
            </a:r>
            <a:r>
              <a:rPr lang="en-US" altLang="zh-CN" b="1" dirty="0">
                <a:latin typeface="CourierNewPSMT"/>
              </a:rPr>
              <a:t> 00000 </a:t>
            </a:r>
            <a:r>
              <a:rPr lang="en-US" altLang="zh-CN" b="1" dirty="0">
                <a:solidFill>
                  <a:srgbClr val="92D050"/>
                </a:solidFill>
                <a:latin typeface="CourierNewPSMT"/>
              </a:rPr>
              <a:t>10000</a:t>
            </a:r>
            <a:r>
              <a:rPr lang="en-US" altLang="zh-CN" b="1" dirty="0">
                <a:latin typeface="CourierNewPSMT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CourierNewPSMT"/>
              </a:rPr>
              <a:t>01010</a:t>
            </a:r>
            <a:r>
              <a:rPr lang="en-US" altLang="zh-CN" b="1" dirty="0">
                <a:latin typeface="CourierNewPSMT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CourierNewPSMT"/>
              </a:rPr>
              <a:t>00100</a:t>
            </a:r>
            <a:r>
              <a:rPr lang="en-US" altLang="zh-CN" b="1" dirty="0">
                <a:latin typeface="CourierNewPSMT"/>
              </a:rPr>
              <a:t> </a:t>
            </a:r>
            <a:r>
              <a:rPr lang="en-US" altLang="zh-CN" b="1" dirty="0">
                <a:solidFill>
                  <a:srgbClr val="FFC000"/>
                </a:solidFill>
                <a:latin typeface="CourierNewPSMT"/>
              </a:rPr>
              <a:t>000000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9</a:t>
            </a:r>
            <a:r>
              <a:rPr lang="en-US" altLang="zh-CN" baseline="-25000" dirty="0"/>
              <a:t>10</a:t>
            </a:r>
            <a:r>
              <a:rPr lang="zh-CN" altLang="en-US" dirty="0"/>
              <a:t>存储在寄存器</a:t>
            </a:r>
            <a:r>
              <a:rPr lang="en-US" altLang="zh-CN" dirty="0"/>
              <a:t>$s0</a:t>
            </a:r>
          </a:p>
          <a:p>
            <a:r>
              <a:rPr lang="zh-CN" altLang="en-US" dirty="0"/>
              <a:t>运行下述指令：</a:t>
            </a:r>
            <a:r>
              <a:rPr lang="pt-BR" altLang="zh-CN" dirty="0"/>
              <a:t>sll $t2 , $s0, 4 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0000 0000 0000 0000 0000 0000 0000 1001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=9</a:t>
            </a:r>
            <a:r>
              <a:rPr lang="en-US" altLang="zh-CN" sz="2400" baseline="-25000" dirty="0"/>
              <a:t>10</a:t>
            </a:r>
            <a:endParaRPr lang="pt-BR" altLang="zh-CN" sz="2400" baseline="-25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0000 0000 0000 0000 0000 0000 1001 0000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=144</a:t>
            </a:r>
            <a:r>
              <a:rPr lang="en-US" altLang="zh-CN" sz="2400" baseline="-25000" dirty="0"/>
              <a:t>10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1"/>
          </p:nvPr>
        </p:nvGraphicFramePr>
        <p:xfrm>
          <a:off x="482600" y="1108077"/>
          <a:ext cx="8356491" cy="4859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8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3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8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8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8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49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指令</a:t>
                      </a:r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格式</a:t>
                      </a:r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op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rs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rt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rd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shamt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funct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addr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sub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addi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常数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r>
                        <a:rPr lang="en-US" altLang="zh-CN" dirty="0"/>
                        <a:t>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xor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4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sll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常数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srl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常数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4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andi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常数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4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ori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n.a</a:t>
                      </a:r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常数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算术与逻辑运算指令总结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ISA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算术与逻辑运算指令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数据传输指令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决策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过程指令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其他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lvl="0" indent="-4572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为了进行算术运算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将数据从存储器读入寄存器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将计算结果从寄存器写回存储器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数据传送指令（ </a:t>
            </a:r>
            <a:r>
              <a:rPr lang="en-US" altLang="zh-CN" sz="2400" dirty="0">
                <a:solidFill>
                  <a:srgbClr val="000000"/>
                </a:solidFill>
              </a:rPr>
              <a:t>data transfer instruction </a:t>
            </a:r>
            <a:r>
              <a:rPr lang="zh-CN" altLang="en-US" sz="2400" dirty="0">
                <a:solidFill>
                  <a:srgbClr val="000000"/>
                </a:solidFill>
              </a:rPr>
              <a:t>） ：访问存储器的指令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存储器地址是</a:t>
            </a:r>
            <a:r>
              <a:rPr lang="en-US" altLang="zh-CN" sz="2400" dirty="0">
                <a:solidFill>
                  <a:srgbClr val="000000"/>
                </a:solidFill>
              </a:rPr>
              <a:t>32 bits</a:t>
            </a:r>
            <a:r>
              <a:rPr lang="zh-CN" altLang="en-US" sz="2400" dirty="0">
                <a:solidFill>
                  <a:srgbClr val="000000"/>
                </a:solidFill>
              </a:rPr>
              <a:t>，值为基址寄存器</a:t>
            </a:r>
            <a:r>
              <a:rPr lang="en-US" altLang="zh-CN" sz="2400" dirty="0">
                <a:solidFill>
                  <a:srgbClr val="000000"/>
                </a:solidFill>
              </a:rPr>
              <a:t>$s3</a:t>
            </a:r>
            <a:r>
              <a:rPr lang="zh-CN" altLang="en-US" sz="2400" dirty="0">
                <a:solidFill>
                  <a:srgbClr val="000000"/>
                </a:solidFill>
              </a:rPr>
              <a:t>的内容加上偏移量</a:t>
            </a:r>
            <a:r>
              <a:rPr lang="en-US" altLang="zh-CN" sz="2400" dirty="0">
                <a:solidFill>
                  <a:srgbClr val="000000"/>
                </a:solidFill>
              </a:rPr>
              <a:t>4</a:t>
            </a:r>
          </a:p>
          <a:p>
            <a:pPr marL="457200" lvl="1" indent="0">
              <a:buNone/>
            </a:pP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的数据传输指令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09704" y="3429000"/>
            <a:ext cx="8184958" cy="106677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lw</a:t>
            </a:r>
            <a:r>
              <a:rPr lang="en-US" altLang="zh-CN" b="1" dirty="0">
                <a:latin typeface="NimbusMonL-Regu"/>
              </a:rPr>
              <a:t> </a:t>
            </a:r>
            <a:r>
              <a:rPr lang="en-US" altLang="zh-CN" dirty="0">
                <a:latin typeface="NimbusMonL-Regu"/>
              </a:rPr>
              <a:t>$t0, 4($s3) #</a:t>
            </a:r>
            <a:r>
              <a:rPr lang="zh-CN" altLang="en-US" dirty="0">
                <a:latin typeface="NimbusMonL-Regu"/>
              </a:rPr>
              <a:t>将存储器中的字取入寄存器</a:t>
            </a:r>
            <a:r>
              <a:rPr lang="en-US" altLang="zh-CN" dirty="0">
                <a:latin typeface="NimbusMonL-Regu"/>
              </a:rPr>
              <a:t>$t0</a:t>
            </a:r>
          </a:p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sw</a:t>
            </a:r>
            <a:r>
              <a:rPr lang="en-US" altLang="zh-CN" b="1" dirty="0">
                <a:latin typeface="NimbusMonL-Regu"/>
              </a:rPr>
              <a:t> </a:t>
            </a:r>
            <a:r>
              <a:rPr lang="en-US" altLang="zh-CN" dirty="0">
                <a:latin typeface="NimbusMonL-Regu"/>
              </a:rPr>
              <a:t>$t0, 8($s3) #</a:t>
            </a:r>
            <a:r>
              <a:rPr lang="zh-CN" altLang="en-US" dirty="0">
                <a:latin typeface="NimbusMonL-Regu"/>
              </a:rPr>
              <a:t>将寄存器</a:t>
            </a:r>
            <a:r>
              <a:rPr lang="en-US" altLang="zh-CN" dirty="0">
                <a:latin typeface="NimbusMonL-Regu"/>
              </a:rPr>
              <a:t>$t0</a:t>
            </a:r>
            <a:r>
              <a:rPr lang="zh-CN" altLang="en-US" dirty="0">
                <a:latin typeface="NimbusMonL-Regu"/>
              </a:rPr>
              <a:t>中的字存入存储器</a:t>
            </a:r>
            <a:endParaRPr lang="en-US" altLang="zh-CN" dirty="0">
              <a:latin typeface="NimbusMonL-Reg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数据传送指令中的常量称为偏移量（ </a:t>
            </a:r>
            <a:r>
              <a:rPr lang="en-US" altLang="zh-CN" dirty="0"/>
              <a:t>offset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存放基址的寄存器称为基址寄存器（ </a:t>
            </a:r>
            <a:r>
              <a:rPr lang="en-US" altLang="zh-CN" dirty="0"/>
              <a:t>base register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MIPS </a:t>
            </a:r>
            <a:r>
              <a:rPr lang="zh-CN" altLang="en-US" dirty="0"/>
              <a:t>是按字节编址的，字的起始地址必须是</a:t>
            </a:r>
            <a:r>
              <a:rPr lang="en-US" altLang="zh-CN" dirty="0"/>
              <a:t>4 </a:t>
            </a:r>
            <a:r>
              <a:rPr lang="zh-CN" altLang="en-US" dirty="0"/>
              <a:t>的倍数（</a:t>
            </a:r>
            <a:r>
              <a:rPr lang="en-US" altLang="zh-CN" dirty="0"/>
              <a:t>32-bit</a:t>
            </a:r>
            <a:r>
              <a:rPr lang="zh-CN" altLang="en-US" dirty="0"/>
              <a:t>）或者</a:t>
            </a:r>
            <a:r>
              <a:rPr lang="en-US" altLang="zh-CN" dirty="0"/>
              <a:t>8</a:t>
            </a:r>
            <a:r>
              <a:rPr lang="zh-CN" altLang="en-US" dirty="0"/>
              <a:t>的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</a:t>
            </a:r>
            <a:r>
              <a:rPr lang="zh-CN" altLang="en-US" dirty="0"/>
              <a:t>倍数（</a:t>
            </a:r>
            <a:r>
              <a:rPr lang="en-US" altLang="zh-CN" dirty="0"/>
              <a:t>64-bit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</a:t>
            </a:r>
            <a:r>
              <a:rPr lang="zh-CN" altLang="en-US" b="1" dirty="0">
                <a:solidFill>
                  <a:srgbClr val="C00000"/>
                </a:solidFill>
              </a:rPr>
              <a:t>对齐限制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b="1" dirty="0">
                <a:solidFill>
                  <a:srgbClr val="C00000"/>
                </a:solidFill>
              </a:rPr>
              <a:t>（ </a:t>
            </a:r>
            <a:r>
              <a:rPr lang="en-US" altLang="zh-CN" b="1" dirty="0">
                <a:solidFill>
                  <a:srgbClr val="C00000"/>
                </a:solidFill>
              </a:rPr>
              <a:t>alignment restriction 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741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存储器地址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88" y="3505198"/>
            <a:ext cx="3809900" cy="284833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 bwMode="auto">
          <a:xfrm>
            <a:off x="4572000" y="1722097"/>
            <a:ext cx="609584" cy="3954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4038614" y="1713057"/>
            <a:ext cx="380990" cy="395452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352832" y="1713057"/>
            <a:ext cx="533386" cy="39545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819446" y="1722097"/>
            <a:ext cx="380990" cy="39545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893493"/>
          </a:xfrm>
        </p:spPr>
        <p:txBody>
          <a:bodyPr/>
          <a:lstStyle/>
          <a:p>
            <a:pPr marL="342900" lvl="0" indent="-342900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取字和存字指令都采用</a:t>
            </a:r>
            <a:r>
              <a:rPr lang="en-US" altLang="zh-CN" sz="2400" b="1" dirty="0">
                <a:solidFill>
                  <a:srgbClr val="C00000"/>
                </a:solidFill>
              </a:rPr>
              <a:t>I</a:t>
            </a:r>
            <a:r>
              <a:rPr lang="zh-CN" altLang="en-US" sz="2400" b="1" dirty="0">
                <a:solidFill>
                  <a:srgbClr val="C00000"/>
                </a:solidFill>
              </a:rPr>
              <a:t>型</a:t>
            </a:r>
            <a:r>
              <a:rPr lang="zh-CN" altLang="en-US" sz="2400" dirty="0">
                <a:solidFill>
                  <a:srgbClr val="000000"/>
                </a:solidFill>
              </a:rPr>
              <a:t>指令格式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en-US" altLang="zh-CN" dirty="0"/>
              <a:t>                       </a:t>
            </a:r>
            <a:r>
              <a:rPr lang="en-US" altLang="zh-CN" dirty="0" err="1"/>
              <a:t>lw</a:t>
            </a:r>
            <a:r>
              <a:rPr lang="en-US" altLang="zh-CN" dirty="0"/>
              <a:t>  $t0, 24($s3)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取字指令</a:t>
            </a:r>
          </a:p>
        </p:txBody>
      </p:sp>
      <p:grpSp>
        <p:nvGrpSpPr>
          <p:cNvPr id="4" name="Group 4"/>
          <p:cNvGrpSpPr/>
          <p:nvPr/>
        </p:nvGrpSpPr>
        <p:grpSpPr bwMode="auto">
          <a:xfrm>
            <a:off x="1079953" y="2331681"/>
            <a:ext cx="6942297" cy="415925"/>
            <a:chOff x="722" y="981"/>
            <a:chExt cx="4165" cy="262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722" y="981"/>
              <a:ext cx="798" cy="26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/>
                <a:t>35</a:t>
              </a:r>
              <a:endParaRPr lang="en-AU" altLang="en-US" sz="2000" dirty="0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27" cy="2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/>
                <a:t>19</a:t>
              </a:r>
              <a:endParaRPr lang="en-AU" altLang="en-US" sz="20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147" y="981"/>
              <a:ext cx="648" cy="26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/>
                <a:t>8</a:t>
              </a:r>
              <a:endParaRPr lang="en-AU" altLang="en-US" sz="20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5" y="981"/>
              <a:ext cx="2092" cy="262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/>
                <a:t>24</a:t>
              </a:r>
              <a:endParaRPr lang="en-AU" altLang="en-US" sz="2000" dirty="0"/>
            </a:p>
          </p:txBody>
        </p:sp>
      </p:grp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176619" y="3335077"/>
          <a:ext cx="1295366" cy="3093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721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721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4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721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00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721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721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21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721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13214" y="6124909"/>
            <a:ext cx="128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0x00000000</a:t>
            </a:r>
            <a:endParaRPr lang="zh-CN" altLang="en-US" sz="1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024732" y="5880668"/>
            <a:ext cx="128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0x00000004</a:t>
            </a:r>
            <a:endParaRPr lang="zh-CN" altLang="en-US" sz="1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013213" y="5618051"/>
            <a:ext cx="128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0x00000008</a:t>
            </a:r>
            <a:endParaRPr lang="zh-CN" altLang="en-US" sz="1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024732" y="5361764"/>
            <a:ext cx="128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0x0000000c</a:t>
            </a:r>
            <a:endParaRPr lang="zh-CN" altLang="en-US" sz="1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481411" y="6473935"/>
            <a:ext cx="99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数据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26848" y="6453802"/>
            <a:ext cx="99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地址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329015" y="3059668"/>
            <a:ext cx="99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/>
              <a:t>存储器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13213" y="4593842"/>
            <a:ext cx="128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0x12004094</a:t>
            </a:r>
            <a:endParaRPr lang="zh-CN" altLang="en-US" sz="1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1013212" y="4026613"/>
            <a:ext cx="128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0x120040ac</a:t>
            </a:r>
            <a:endParaRPr lang="zh-CN" altLang="en-US" sz="1400" b="1" dirty="0"/>
          </a:p>
        </p:txBody>
      </p:sp>
      <p:sp>
        <p:nvSpPr>
          <p:cNvPr id="26" name="文本框 25"/>
          <p:cNvSpPr txBox="1"/>
          <p:nvPr/>
        </p:nvSpPr>
        <p:spPr>
          <a:xfrm>
            <a:off x="1018803" y="3310689"/>
            <a:ext cx="1284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0xf f </a:t>
            </a:r>
            <a:r>
              <a:rPr lang="en-US" altLang="zh-CN" sz="1400" b="1" dirty="0" err="1"/>
              <a:t>f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f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f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f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f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f</a:t>
            </a:r>
            <a:endParaRPr lang="zh-CN" altLang="en-US" sz="1400" b="1" dirty="0"/>
          </a:p>
        </p:txBody>
      </p:sp>
      <p:sp>
        <p:nvSpPr>
          <p:cNvPr id="27" name="矩形 26"/>
          <p:cNvSpPr/>
          <p:nvPr/>
        </p:nvSpPr>
        <p:spPr>
          <a:xfrm>
            <a:off x="1156485" y="4983422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$s3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52975" y="3928727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$t0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" name="直接箭头连接符 29"/>
          <p:cNvCxnSpPr>
            <a:endCxn id="28" idx="1"/>
          </p:cNvCxnSpPr>
          <p:nvPr/>
        </p:nvCxnSpPr>
        <p:spPr bwMode="auto">
          <a:xfrm>
            <a:off x="2824302" y="4159559"/>
            <a:ext cx="102867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>
            <a:endCxn id="24" idx="2"/>
          </p:cNvCxnSpPr>
          <p:nvPr/>
        </p:nvCxnSpPr>
        <p:spPr bwMode="auto">
          <a:xfrm flipV="1">
            <a:off x="1482598" y="4901619"/>
            <a:ext cx="172928" cy="1990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5181584" y="3890963"/>
            <a:ext cx="35663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1"/>
                </a:solidFill>
                <a:latin typeface="+mn-lt"/>
              </a:rPr>
              <a:t>   . . . 0001 1000</a:t>
            </a:r>
          </a:p>
          <a:p>
            <a:r>
              <a:rPr lang="en-US" altLang="zh-CN" sz="2800" dirty="0">
                <a:solidFill>
                  <a:srgbClr val="0070C1"/>
                </a:solidFill>
                <a:latin typeface="+mn-lt"/>
              </a:rPr>
              <a:t>+ . . . 1001 0100</a:t>
            </a:r>
          </a:p>
          <a:p>
            <a:r>
              <a:rPr lang="en-US" altLang="zh-CN" sz="2800" dirty="0">
                <a:solidFill>
                  <a:srgbClr val="0070C1"/>
                </a:solidFill>
                <a:latin typeface="+mn-lt"/>
              </a:rPr>
              <a:t>   . . . 1010 1100 =</a:t>
            </a:r>
          </a:p>
          <a:p>
            <a:r>
              <a:rPr lang="en-US" altLang="zh-CN" sz="2800" dirty="0">
                <a:solidFill>
                  <a:srgbClr val="0070C1"/>
                </a:solidFill>
                <a:latin typeface="+mn-lt"/>
              </a:rPr>
              <a:t>       0x120040ac</a:t>
            </a:r>
            <a:endParaRPr lang="zh-CN" altLang="en-US" sz="4800" dirty="0">
              <a:latin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94466" y="3319762"/>
            <a:ext cx="1582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lt"/>
              </a:rPr>
              <a:t>24</a:t>
            </a:r>
            <a:r>
              <a:rPr lang="en-US" altLang="zh-CN" sz="800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+ $s3 =</a:t>
            </a:r>
            <a:endParaRPr lang="zh-CN" altLang="en-US" dirty="0">
              <a:latin typeface="+mn-lt"/>
            </a:endParaRPr>
          </a:p>
        </p:txBody>
      </p:sp>
      <p:cxnSp>
        <p:nvCxnSpPr>
          <p:cNvPr id="10" name="直接箭头连接符 9"/>
          <p:cNvCxnSpPr>
            <a:stCxn id="13" idx="1"/>
            <a:endCxn id="26" idx="1"/>
          </p:cNvCxnSpPr>
          <p:nvPr/>
        </p:nvCxnSpPr>
        <p:spPr bwMode="auto">
          <a:xfrm flipV="1">
            <a:off x="1013214" y="3464578"/>
            <a:ext cx="5589" cy="28142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1420917" y="2730230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1800" dirty="0"/>
              <a:t>6</a:t>
            </a:r>
            <a:r>
              <a:rPr lang="zh-CN" altLang="en-US" sz="1800" dirty="0"/>
              <a:t> </a:t>
            </a:r>
            <a:r>
              <a:rPr lang="en-US" altLang="zh-CN" sz="1800" dirty="0"/>
              <a:t>bits</a:t>
            </a:r>
            <a:endParaRPr lang="zh-CN" altLang="en-US" sz="1800" dirty="0"/>
          </a:p>
        </p:txBody>
      </p:sp>
      <p:sp>
        <p:nvSpPr>
          <p:cNvPr id="33" name="矩形 32"/>
          <p:cNvSpPr/>
          <p:nvPr/>
        </p:nvSpPr>
        <p:spPr>
          <a:xfrm>
            <a:off x="2583490" y="269814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bits</a:t>
            </a:r>
            <a:endParaRPr lang="zh-CN" altLang="en-US" sz="1800" dirty="0"/>
          </a:p>
        </p:txBody>
      </p:sp>
      <p:sp>
        <p:nvSpPr>
          <p:cNvPr id="34" name="矩形 33"/>
          <p:cNvSpPr/>
          <p:nvPr/>
        </p:nvSpPr>
        <p:spPr>
          <a:xfrm>
            <a:off x="3628895" y="271269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bits</a:t>
            </a:r>
            <a:endParaRPr lang="zh-CN" altLang="en-US" sz="1800" dirty="0"/>
          </a:p>
        </p:txBody>
      </p:sp>
      <p:sp>
        <p:nvSpPr>
          <p:cNvPr id="35" name="矩形 34"/>
          <p:cNvSpPr/>
          <p:nvPr/>
        </p:nvSpPr>
        <p:spPr>
          <a:xfrm>
            <a:off x="5950096" y="273169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1800" dirty="0"/>
              <a:t>16</a:t>
            </a:r>
            <a:r>
              <a:rPr lang="zh-CN" altLang="en-US" sz="1800" dirty="0"/>
              <a:t> </a:t>
            </a:r>
            <a:r>
              <a:rPr lang="en-US" altLang="zh-CN" sz="1800" dirty="0"/>
              <a:t>bits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rgbClr val="C00000"/>
                </a:solidFill>
              </a:rPr>
              <a:t>ISA</a:t>
            </a:r>
            <a:r>
              <a:rPr lang="zh-CN" altLang="en-US" sz="2800" b="1" dirty="0">
                <a:solidFill>
                  <a:srgbClr val="C00000"/>
                </a:solidFill>
              </a:rPr>
              <a:t>简介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算术与逻辑运算指令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数据传输指令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决策指令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过程指令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其他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3540336"/>
          </a:xfrm>
        </p:spPr>
        <p:txBody>
          <a:bodyPr/>
          <a:lstStyle/>
          <a:p>
            <a:r>
              <a:rPr lang="zh-CN" altLang="en-US" dirty="0"/>
              <a:t>存储器中可以访问的最小单元是字节</a:t>
            </a:r>
            <a:r>
              <a:rPr lang="en-US" altLang="zh-CN" dirty="0"/>
              <a:t>(8 bits)</a:t>
            </a:r>
          </a:p>
          <a:p>
            <a:r>
              <a:rPr lang="zh-CN" altLang="en-US" dirty="0"/>
              <a:t>一个字中的每个字节都应有自己的地址</a:t>
            </a:r>
            <a:endParaRPr lang="en-US" altLang="zh-CN" dirty="0"/>
          </a:p>
          <a:p>
            <a:r>
              <a:rPr lang="zh-CN" altLang="en-US" dirty="0"/>
              <a:t>字节地址与字地址的对应关系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大端编址</a:t>
            </a:r>
            <a:r>
              <a:rPr lang="en-US" altLang="zh-CN" dirty="0"/>
              <a:t>(big-endian)</a:t>
            </a:r>
            <a:r>
              <a:rPr lang="zh-CN" altLang="en-US" dirty="0"/>
              <a:t>：最</a:t>
            </a:r>
            <a:r>
              <a:rPr lang="zh-CN" altLang="en-US" b="1" dirty="0">
                <a:solidFill>
                  <a:srgbClr val="C00000"/>
                </a:solidFill>
              </a:rPr>
              <a:t>左</a:t>
            </a:r>
            <a:r>
              <a:rPr lang="zh-CN" altLang="en-US" dirty="0"/>
              <a:t>边的字节为字地址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IBM 360/370, MIPS, </a:t>
            </a:r>
            <a:r>
              <a:rPr lang="en-US" altLang="zh-CN" dirty="0" err="1"/>
              <a:t>Sparc</a:t>
            </a:r>
            <a:r>
              <a:rPr lang="en-US" altLang="zh-CN" dirty="0"/>
              <a:t>, HP PA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小端编址</a:t>
            </a:r>
            <a:r>
              <a:rPr lang="en-US" altLang="zh-CN" dirty="0"/>
              <a:t>(little-endian)</a:t>
            </a:r>
            <a:r>
              <a:rPr lang="zh-CN" altLang="en-US" dirty="0"/>
              <a:t>：最</a:t>
            </a:r>
            <a:r>
              <a:rPr lang="zh-CN" altLang="en-US" b="1" dirty="0">
                <a:solidFill>
                  <a:srgbClr val="C00000"/>
                </a:solidFill>
              </a:rPr>
              <a:t>右</a:t>
            </a:r>
            <a:r>
              <a:rPr lang="zh-CN" altLang="en-US" dirty="0"/>
              <a:t>边的字节为字地址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Intel 80x86, DEC Vax, DEC Alpha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字节寻址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200436" y="4927500"/>
            <a:ext cx="6857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AU" altLang="en-US" sz="20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86218" y="4927499"/>
            <a:ext cx="6857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AU" altLang="en-US" sz="200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0" y="4927499"/>
            <a:ext cx="6857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AU" altLang="en-US" sz="20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57782" y="4927499"/>
            <a:ext cx="6857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AU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5714970" y="4453989"/>
            <a:ext cx="632645" cy="47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98363" y="4453989"/>
            <a:ext cx="632645" cy="47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66294" y="4343376"/>
            <a:ext cx="1173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40427" y="5410408"/>
            <a:ext cx="111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大端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200436" y="5451411"/>
            <a:ext cx="6857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endParaRPr lang="en-AU" altLang="en-US" sz="2000" dirty="0">
              <a:solidFill>
                <a:srgbClr val="C0000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886218" y="5451410"/>
            <a:ext cx="6857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1</a:t>
            </a:r>
            <a:endParaRPr lang="en-AU" altLang="en-US" sz="2000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572000" y="5451410"/>
            <a:ext cx="6857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2</a:t>
            </a:r>
            <a:endParaRPr lang="en-AU" altLang="en-US" sz="2000" dirty="0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257782" y="5451410"/>
            <a:ext cx="6857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3</a:t>
            </a:r>
            <a:endParaRPr lang="en-AU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240426" y="5939056"/>
            <a:ext cx="111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小端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200436" y="5984797"/>
            <a:ext cx="6857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3</a:t>
            </a:r>
            <a:endParaRPr lang="en-AU" altLang="en-US" sz="2000" dirty="0"/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86218" y="5984796"/>
            <a:ext cx="6857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2</a:t>
            </a:r>
            <a:endParaRPr lang="en-AU" altLang="en-US" sz="2000" dirty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572000" y="5984796"/>
            <a:ext cx="6857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1</a:t>
            </a:r>
            <a:endParaRPr lang="en-AU" altLang="en-US" sz="2000" dirty="0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257782" y="5984796"/>
            <a:ext cx="6857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endParaRPr lang="en-AU" altLang="en-US" sz="2000" dirty="0">
              <a:solidFill>
                <a:srgbClr val="C0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65715" y="4865253"/>
            <a:ext cx="111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msb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974619" y="4851798"/>
            <a:ext cx="111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lsb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048010"/>
            <a:ext cx="8184958" cy="350510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lb</a:t>
            </a:r>
            <a:r>
              <a:rPr lang="zh-CN" altLang="en-US" sz="2400" dirty="0"/>
              <a:t>：将字节存入寄存器的最低</a:t>
            </a:r>
            <a:r>
              <a:rPr lang="en-US" altLang="zh-CN" sz="2400" dirty="0"/>
              <a:t>8 bits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sb</a:t>
            </a:r>
            <a:r>
              <a:rPr lang="zh-CN" altLang="en-US" sz="2400" dirty="0"/>
              <a:t>：将寄存器最低</a:t>
            </a:r>
            <a:r>
              <a:rPr lang="en-US" altLang="zh-CN" sz="2400" dirty="0"/>
              <a:t>8 bits</a:t>
            </a:r>
            <a:r>
              <a:rPr lang="zh-CN" altLang="en-US" sz="2400" dirty="0"/>
              <a:t>存入存储器的字节中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访问字节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295456"/>
          <a:ext cx="8184958" cy="1579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8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MIPS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提供访问单个字节的指令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2400" b="1" dirty="0" err="1">
                          <a:latin typeface="NimbusMonL-Regu"/>
                        </a:rPr>
                        <a:t>lb</a:t>
                      </a:r>
                      <a:r>
                        <a:rPr lang="en-US" altLang="zh-CN" sz="2400" b="1" dirty="0">
                          <a:latin typeface="NimbusMonL-Regu"/>
                        </a:rPr>
                        <a:t>  </a:t>
                      </a:r>
                      <a:r>
                        <a:rPr lang="en-US" altLang="zh-CN" sz="2400" dirty="0">
                          <a:latin typeface="NimbusMonL-Regu"/>
                        </a:rPr>
                        <a:t>$t0, 1($s3) #</a:t>
                      </a:r>
                      <a:r>
                        <a:rPr lang="zh-CN" altLang="en-US" sz="2400" dirty="0">
                          <a:latin typeface="NimbusMonL-Regu"/>
                        </a:rPr>
                        <a:t>将存储器中的字节取入寄存器</a:t>
                      </a:r>
                      <a:r>
                        <a:rPr lang="en-US" altLang="zh-CN" sz="2400" dirty="0">
                          <a:latin typeface="NimbusMonL-Regu"/>
                        </a:rPr>
                        <a:t>$t0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b="1" dirty="0">
                          <a:latin typeface="NimbusMonL-Regu"/>
                        </a:rPr>
                        <a:t>  </a:t>
                      </a:r>
                      <a:r>
                        <a:rPr lang="en-US" altLang="zh-CN" sz="2400" b="1" dirty="0" err="1">
                          <a:latin typeface="NimbusMonL-Regu"/>
                        </a:rPr>
                        <a:t>sb</a:t>
                      </a:r>
                      <a:r>
                        <a:rPr lang="en-US" altLang="zh-CN" sz="2400" b="1" dirty="0">
                          <a:latin typeface="NimbusMonL-Regu"/>
                        </a:rPr>
                        <a:t>  </a:t>
                      </a:r>
                      <a:r>
                        <a:rPr lang="en-US" altLang="zh-CN" sz="2400" dirty="0">
                          <a:latin typeface="NimbusMonL-Regu"/>
                        </a:rPr>
                        <a:t>$t0, 6($s3) #</a:t>
                      </a:r>
                      <a:r>
                        <a:rPr lang="zh-CN" altLang="en-US" sz="2400" dirty="0">
                          <a:latin typeface="NimbusMonL-Regu"/>
                        </a:rPr>
                        <a:t>将寄存器</a:t>
                      </a:r>
                      <a:r>
                        <a:rPr lang="en-US" altLang="zh-CN" sz="2400" dirty="0">
                          <a:latin typeface="NimbusMonL-Regu"/>
                        </a:rPr>
                        <a:t>$t0</a:t>
                      </a:r>
                      <a:r>
                        <a:rPr lang="zh-CN" altLang="en-US" sz="2400" dirty="0">
                          <a:latin typeface="NimbusMonL-Regu"/>
                        </a:rPr>
                        <a:t>存入存器中的字节</a:t>
                      </a:r>
                      <a:endParaRPr lang="en-US" altLang="zh-CN" sz="2400" dirty="0">
                        <a:latin typeface="NimbusMonL-Regu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464430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根据代码序列和存储器状态回答以下问题：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）假设</a:t>
            </a:r>
            <a:r>
              <a:rPr lang="en-US" altLang="zh-CN" sz="2400" dirty="0"/>
              <a:t>$t0</a:t>
            </a:r>
            <a:r>
              <a:rPr lang="zh-CN" altLang="en-US" sz="2400" dirty="0"/>
              <a:t>初始为</a:t>
            </a:r>
            <a:r>
              <a:rPr lang="en-US" altLang="zh-CN" sz="2400" dirty="0"/>
              <a:t>0x00000000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给出</a:t>
            </a:r>
            <a:r>
              <a:rPr lang="en-US" altLang="zh-CN" sz="2400" dirty="0"/>
              <a:t>$t0</a:t>
            </a:r>
            <a:r>
              <a:rPr lang="zh-CN" altLang="en-US" sz="2400" dirty="0"/>
              <a:t>的值？</a:t>
            </a:r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）存储器哪里的数据发生了变化？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zh-CN" altLang="en-US" sz="2400" dirty="0"/>
              <a:t>请给出字地址，并给出其新的内容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）如果是小端编址，给出存储器的变化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-1</a:t>
            </a:r>
            <a:r>
              <a:rPr lang="zh-CN" altLang="en-US" dirty="0"/>
              <a:t>：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838298" y="1866252"/>
            <a:ext cx="4495682" cy="138917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add </a:t>
            </a:r>
            <a:r>
              <a:rPr lang="en-US" altLang="zh-CN" dirty="0">
                <a:latin typeface="NimbusMonL-Regu"/>
              </a:rPr>
              <a:t>$s3, $zero, $zero</a:t>
            </a:r>
          </a:p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lb</a:t>
            </a:r>
            <a:r>
              <a:rPr lang="en-US" altLang="zh-CN" b="1" dirty="0">
                <a:latin typeface="NimbusMonL-Regu"/>
              </a:rPr>
              <a:t>  </a:t>
            </a:r>
            <a:r>
              <a:rPr lang="en-US" altLang="zh-CN" dirty="0">
                <a:latin typeface="NimbusMonL-Regu"/>
              </a:rPr>
              <a:t>$t0, 1($s3)</a:t>
            </a:r>
          </a:p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sb</a:t>
            </a:r>
            <a:r>
              <a:rPr lang="en-US" altLang="zh-CN" b="1" dirty="0">
                <a:latin typeface="NimbusMonL-Regu"/>
              </a:rPr>
              <a:t>  </a:t>
            </a:r>
            <a:r>
              <a:rPr lang="en-US" altLang="zh-CN" dirty="0">
                <a:latin typeface="NimbusMonL-Regu"/>
              </a:rPr>
              <a:t>$t0, 6($s3)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60" y="2560841"/>
          <a:ext cx="2133624" cy="259588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3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 0 0 0 0 0 0 0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 0 0 0 0 0 0 0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0x 0 0 0 0 0 0 0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0x 1 0 0 0 0 0 1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0x 0 1 0 0 0 4 0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0x F </a:t>
                      </a:r>
                      <a:r>
                        <a:rPr lang="en-US" altLang="zh-CN" dirty="0" err="1"/>
                        <a:t>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0x 0 0 9 0 1 2 A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03667" y="2486440"/>
            <a:ext cx="6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095960" y="2166577"/>
            <a:ext cx="0" cy="5210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8229584" y="2196254"/>
            <a:ext cx="0" cy="5210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8305911" y="2859192"/>
            <a:ext cx="6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03667" y="3233429"/>
            <a:ext cx="6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02186" y="3596241"/>
            <a:ext cx="6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300979" y="3975353"/>
            <a:ext cx="6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299772" y="4346315"/>
            <a:ext cx="6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299772" y="4717277"/>
            <a:ext cx="6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857940" y="5290475"/>
            <a:ext cx="835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924712" y="5290475"/>
            <a:ext cx="110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字地址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9697" y="1691942"/>
            <a:ext cx="167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存储器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292890"/>
          </a:xfrm>
        </p:spPr>
        <p:txBody>
          <a:bodyPr>
            <a:normAutofit/>
          </a:bodyPr>
          <a:lstStyle/>
          <a:p>
            <a:r>
              <a:rPr lang="zh-CN" altLang="en-US" dirty="0"/>
              <a:t>根据代码序列和存储器状态回答以下问题：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$t0</a:t>
            </a:r>
            <a:r>
              <a:rPr lang="zh-CN" altLang="en-US" sz="2400" dirty="0"/>
              <a:t>的值为</a:t>
            </a:r>
            <a:r>
              <a:rPr lang="en-US" altLang="zh-CN" sz="2400" dirty="0">
                <a:solidFill>
                  <a:srgbClr val="C00000"/>
                </a:solidFill>
              </a:rPr>
              <a:t>0x00000090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）地址为</a:t>
            </a:r>
            <a:r>
              <a:rPr lang="en-US" altLang="zh-CN" sz="2400" dirty="0"/>
              <a:t>4</a:t>
            </a:r>
            <a:r>
              <a:rPr lang="zh-CN" altLang="en-US" sz="2400" dirty="0"/>
              <a:t>的字发生变化，变为</a:t>
            </a:r>
            <a:endParaRPr lang="en-US" altLang="zh-CN" sz="2400" dirty="0"/>
          </a:p>
          <a:p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C00000"/>
                </a:solidFill>
              </a:rPr>
              <a:t>0xFFFF90FF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$t0</a:t>
            </a:r>
            <a:r>
              <a:rPr lang="zh-CN" altLang="en-US" sz="2400" dirty="0"/>
              <a:t>的值为</a:t>
            </a:r>
            <a:r>
              <a:rPr lang="en-US" altLang="zh-CN" sz="2400" dirty="0">
                <a:solidFill>
                  <a:srgbClr val="C00000"/>
                </a:solidFill>
              </a:rPr>
              <a:t>0x00000012</a:t>
            </a:r>
            <a:r>
              <a:rPr lang="zh-CN" altLang="en-US" sz="2400" dirty="0">
                <a:solidFill>
                  <a:srgbClr val="C00000"/>
                </a:solidFill>
              </a:rPr>
              <a:t>，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>
                <a:solidFill>
                  <a:srgbClr val="C00000"/>
                </a:solidFill>
              </a:rPr>
              <a:t>      </a:t>
            </a:r>
            <a:r>
              <a:rPr lang="zh-CN" altLang="en-US" sz="2400" dirty="0"/>
              <a:t>地址为</a:t>
            </a:r>
            <a:r>
              <a:rPr lang="en-US" altLang="zh-CN" sz="2400" dirty="0"/>
              <a:t>4</a:t>
            </a:r>
            <a:r>
              <a:rPr lang="zh-CN" altLang="en-US" sz="2400" dirty="0"/>
              <a:t>的字发生变化，变为</a:t>
            </a:r>
          </a:p>
          <a:p>
            <a:r>
              <a:rPr lang="zh-CN" altLang="en-US" sz="2400" dirty="0">
                <a:solidFill>
                  <a:srgbClr val="C00000"/>
                </a:solidFill>
              </a:rPr>
              <a:t>      </a:t>
            </a:r>
            <a:r>
              <a:rPr lang="en-US" altLang="zh-CN" sz="2400" dirty="0">
                <a:solidFill>
                  <a:srgbClr val="C00000"/>
                </a:solidFill>
              </a:rPr>
              <a:t>0xFF12FFFF</a:t>
            </a:r>
          </a:p>
          <a:p>
            <a:endParaRPr lang="en-US" altLang="zh-CN" sz="2400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838298" y="1866252"/>
            <a:ext cx="4495682" cy="138917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add </a:t>
            </a:r>
            <a:r>
              <a:rPr lang="en-US" altLang="zh-CN" dirty="0">
                <a:latin typeface="NimbusMonL-Regu"/>
              </a:rPr>
              <a:t>$s3, $zero, $zero</a:t>
            </a:r>
          </a:p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lb</a:t>
            </a:r>
            <a:r>
              <a:rPr lang="en-US" altLang="zh-CN" b="1" dirty="0">
                <a:latin typeface="NimbusMonL-Regu"/>
              </a:rPr>
              <a:t>  </a:t>
            </a:r>
            <a:r>
              <a:rPr lang="en-US" altLang="zh-CN" dirty="0">
                <a:latin typeface="NimbusMonL-Regu"/>
              </a:rPr>
              <a:t>$t0, 1($s3)</a:t>
            </a:r>
          </a:p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sb</a:t>
            </a:r>
            <a:r>
              <a:rPr lang="en-US" altLang="zh-CN" b="1" dirty="0">
                <a:latin typeface="NimbusMonL-Regu"/>
              </a:rPr>
              <a:t>  </a:t>
            </a:r>
            <a:r>
              <a:rPr lang="en-US" altLang="zh-CN" dirty="0">
                <a:latin typeface="NimbusMonL-Regu"/>
              </a:rPr>
              <a:t>$t0, 6($s3)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5960" y="2560841"/>
          <a:ext cx="2133624" cy="259588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3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 0 0 0 0 0 0 0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0x 0 0 0 0 0 0 0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0x 0 0 0 0 0 0 0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0x 1 0 0 0 0 0 1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0x 0 1 0 0 0 4 0 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0x F </a:t>
                      </a:r>
                      <a:r>
                        <a:rPr lang="en-US" altLang="zh-CN" dirty="0" err="1"/>
                        <a:t>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F</a:t>
                      </a:r>
                      <a:r>
                        <a:rPr lang="en-US" altLang="zh-CN" baseline="0" dirty="0"/>
                        <a:t> </a:t>
                      </a:r>
                      <a:r>
                        <a:rPr lang="en-US" altLang="zh-CN" baseline="0" dirty="0" err="1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0x 0 0 9 0 1 2 A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03667" y="2486440"/>
            <a:ext cx="6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6095960" y="2166577"/>
            <a:ext cx="0" cy="5210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8229584" y="2196254"/>
            <a:ext cx="0" cy="5210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8305911" y="2859192"/>
            <a:ext cx="6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03667" y="3233429"/>
            <a:ext cx="6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302186" y="3596241"/>
            <a:ext cx="6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300979" y="3975353"/>
            <a:ext cx="6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299772" y="4346315"/>
            <a:ext cx="6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299772" y="4717277"/>
            <a:ext cx="68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760397" y="5199367"/>
            <a:ext cx="835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908645" y="5167083"/>
            <a:ext cx="110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字地址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89697" y="1691942"/>
            <a:ext cx="167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存储器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ISA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算术与逻辑运算指令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数据传输指令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决策</a:t>
            </a:r>
            <a:r>
              <a:rPr lang="zh-CN" altLang="en-US" sz="2800" b="1" dirty="0">
                <a:solidFill>
                  <a:srgbClr val="C00000"/>
                </a:solidFill>
              </a:rPr>
              <a:t>指令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过程指令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其他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5181554"/>
            <a:ext cx="8184958" cy="137156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条件分支语句：如果条件为真，则跳转到标签所指的语句执行；否则，顺序执行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采用</a:t>
            </a:r>
            <a:r>
              <a:rPr lang="en-US" altLang="zh-CN" sz="2400" dirty="0">
                <a:solidFill>
                  <a:srgbClr val="C00000"/>
                </a:solidFill>
              </a:rPr>
              <a:t>I</a:t>
            </a:r>
            <a:r>
              <a:rPr lang="zh-CN" altLang="en-US" sz="2400" dirty="0"/>
              <a:t>型指令格式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决策指令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219258"/>
          <a:ext cx="8184958" cy="1579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8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MIPS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条件分支指令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2400" b="1" dirty="0" err="1">
                          <a:latin typeface="NimbusMonL-Regu"/>
                        </a:rPr>
                        <a:t>bne</a:t>
                      </a:r>
                      <a:r>
                        <a:rPr lang="en-US" altLang="zh-CN" sz="2400" b="1" dirty="0">
                          <a:latin typeface="NimbusMonL-Regu"/>
                        </a:rPr>
                        <a:t>  </a:t>
                      </a:r>
                      <a:r>
                        <a:rPr lang="en-US" altLang="zh-CN" sz="2400" dirty="0">
                          <a:latin typeface="NimbusMonL-Regu"/>
                        </a:rPr>
                        <a:t>$s0,</a:t>
                      </a:r>
                      <a:r>
                        <a:rPr lang="en-US" altLang="zh-CN" sz="2400" baseline="0" dirty="0">
                          <a:latin typeface="NimbusMonL-Regu"/>
                        </a:rPr>
                        <a:t> $s1, L1 </a:t>
                      </a:r>
                      <a:r>
                        <a:rPr lang="en-US" altLang="zh-CN" sz="2400" dirty="0">
                          <a:latin typeface="NimbusMonL-Regu"/>
                        </a:rPr>
                        <a:t>#</a:t>
                      </a:r>
                      <a:r>
                        <a:rPr lang="zh-CN" altLang="en-US" sz="2400" dirty="0">
                          <a:latin typeface="NimbusMonL-Regu"/>
                        </a:rPr>
                        <a:t>如果</a:t>
                      </a:r>
                      <a:r>
                        <a:rPr lang="en-US" altLang="zh-CN" sz="2400" dirty="0">
                          <a:latin typeface="NimbusMonL-Regu"/>
                        </a:rPr>
                        <a:t>$s0!=$s1,</a:t>
                      </a:r>
                      <a:r>
                        <a:rPr lang="zh-CN" altLang="en-US" sz="2400" dirty="0">
                          <a:latin typeface="NimbusMonL-Regu"/>
                        </a:rPr>
                        <a:t>跳转到</a:t>
                      </a:r>
                      <a:r>
                        <a:rPr lang="en-US" altLang="zh-CN" sz="2400" dirty="0">
                          <a:latin typeface="NimbusMonL-Regu"/>
                        </a:rPr>
                        <a:t>L1</a:t>
                      </a:r>
                      <a:r>
                        <a:rPr lang="zh-CN" altLang="en-US" sz="2400" dirty="0">
                          <a:latin typeface="NimbusMonL-Regu"/>
                        </a:rPr>
                        <a:t>所指的指令</a:t>
                      </a:r>
                      <a:endParaRPr lang="en-US" altLang="zh-CN" sz="2400" dirty="0">
                        <a:latin typeface="NimbusMonL-Regu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b="1" dirty="0">
                          <a:latin typeface="NimbusMonL-Regu"/>
                        </a:rPr>
                        <a:t>  </a:t>
                      </a:r>
                      <a:r>
                        <a:rPr lang="en-US" altLang="zh-CN" sz="2400" b="1" dirty="0" err="1">
                          <a:latin typeface="NimbusMonL-Regu"/>
                        </a:rPr>
                        <a:t>beq</a:t>
                      </a:r>
                      <a:r>
                        <a:rPr lang="en-US" altLang="zh-CN" sz="2400" b="1" dirty="0">
                          <a:latin typeface="NimbusMonL-Regu"/>
                        </a:rPr>
                        <a:t>  </a:t>
                      </a:r>
                      <a:r>
                        <a:rPr lang="en-US" altLang="zh-CN" sz="2400" dirty="0">
                          <a:latin typeface="NimbusMonL-Regu"/>
                        </a:rPr>
                        <a:t>$s0,</a:t>
                      </a:r>
                      <a:r>
                        <a:rPr lang="en-US" altLang="zh-CN" sz="2400" baseline="0" dirty="0">
                          <a:latin typeface="NimbusMonL-Regu"/>
                        </a:rPr>
                        <a:t> $s1, L1 </a:t>
                      </a:r>
                      <a:r>
                        <a:rPr lang="en-US" altLang="zh-CN" sz="2400" dirty="0">
                          <a:latin typeface="NimbusMonL-Regu"/>
                        </a:rPr>
                        <a:t>#</a:t>
                      </a:r>
                      <a:r>
                        <a:rPr lang="zh-CN" altLang="en-US" sz="2400" dirty="0">
                          <a:latin typeface="NimbusMonL-Regu"/>
                        </a:rPr>
                        <a:t>如果</a:t>
                      </a:r>
                      <a:r>
                        <a:rPr lang="en-US" altLang="zh-CN" sz="2400" dirty="0">
                          <a:latin typeface="NimbusMonL-Regu"/>
                        </a:rPr>
                        <a:t>$s0=$s1,</a:t>
                      </a:r>
                      <a:r>
                        <a:rPr lang="zh-CN" altLang="en-US" sz="2400" dirty="0">
                          <a:latin typeface="NimbusMonL-Regu"/>
                        </a:rPr>
                        <a:t>跳转到</a:t>
                      </a:r>
                      <a:r>
                        <a:rPr lang="en-US" altLang="zh-CN" sz="2400" dirty="0">
                          <a:latin typeface="NimbusMonL-Regu"/>
                        </a:rPr>
                        <a:t>L1</a:t>
                      </a:r>
                      <a:r>
                        <a:rPr lang="zh-CN" altLang="en-US" sz="2400" dirty="0">
                          <a:latin typeface="NimbusMonL-Regu"/>
                        </a:rPr>
                        <a:t>所指的指令</a:t>
                      </a:r>
                      <a:endParaRPr lang="en-US" altLang="zh-CN" sz="2400" dirty="0">
                        <a:latin typeface="NimbusMonL-Regu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1894" y="2895614"/>
          <a:ext cx="8184958" cy="2087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3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例子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en-US" altLang="zh-CN" sz="2400" b="1" dirty="0">
                          <a:latin typeface="NimbusMonL-Regu"/>
                        </a:rPr>
                        <a:t>if </a:t>
                      </a:r>
                      <a:r>
                        <a:rPr lang="en-US" altLang="zh-CN" sz="2400" b="0" dirty="0">
                          <a:latin typeface="NimbusMonL-Regu"/>
                        </a:rPr>
                        <a:t>(</a:t>
                      </a:r>
                      <a:r>
                        <a:rPr lang="en-US" altLang="zh-CN" sz="2400" b="0" dirty="0" err="1">
                          <a:latin typeface="NimbusMonL-Regu"/>
                        </a:rPr>
                        <a:t>i</a:t>
                      </a:r>
                      <a:r>
                        <a:rPr lang="en-US" altLang="zh-CN" sz="2400" b="0" dirty="0">
                          <a:latin typeface="NimbusMonL-Regu"/>
                        </a:rPr>
                        <a:t>==j) h</a:t>
                      </a:r>
                      <a:r>
                        <a:rPr lang="en-US" altLang="zh-CN" sz="2400" b="0" baseline="0" dirty="0">
                          <a:latin typeface="NimbusMonL-Regu"/>
                        </a:rPr>
                        <a:t> = </a:t>
                      </a:r>
                      <a:r>
                        <a:rPr lang="en-US" altLang="zh-CN" sz="2400" b="0" baseline="0" dirty="0" err="1">
                          <a:latin typeface="NimbusMonL-Regu"/>
                        </a:rPr>
                        <a:t>i</a:t>
                      </a:r>
                      <a:r>
                        <a:rPr lang="en-US" altLang="zh-CN" sz="2400" b="0" baseline="0" dirty="0">
                          <a:latin typeface="NimbusMonL-Regu"/>
                        </a:rPr>
                        <a:t> + j;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b="0" baseline="0" dirty="0">
                          <a:latin typeface="NimbusMonL-Regu"/>
                        </a:rPr>
                        <a:t>        </a:t>
                      </a:r>
                      <a:r>
                        <a:rPr lang="en-US" altLang="zh-CN" sz="2400" b="1" dirty="0" err="1">
                          <a:latin typeface="NimbusMonL-Regu"/>
                        </a:rPr>
                        <a:t>bne</a:t>
                      </a:r>
                      <a:r>
                        <a:rPr lang="en-US" altLang="zh-CN" sz="2400" b="1" dirty="0">
                          <a:latin typeface="NimbusMonL-Regu"/>
                        </a:rPr>
                        <a:t>  </a:t>
                      </a:r>
                      <a:r>
                        <a:rPr lang="en-US" altLang="zh-CN" sz="2400" dirty="0">
                          <a:latin typeface="NimbusMonL-Regu"/>
                        </a:rPr>
                        <a:t>$s0,</a:t>
                      </a:r>
                      <a:r>
                        <a:rPr lang="en-US" altLang="zh-CN" sz="2400" baseline="0" dirty="0">
                          <a:latin typeface="NimbusMonL-Regu"/>
                        </a:rPr>
                        <a:t> $s1, L1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b="0" baseline="0" dirty="0">
                          <a:latin typeface="NimbusMonL-Regu"/>
                        </a:rPr>
                        <a:t>        </a:t>
                      </a:r>
                      <a:r>
                        <a:rPr lang="en-US" altLang="zh-CN" sz="2400" b="1" baseline="0" dirty="0">
                          <a:latin typeface="NimbusMonL-Regu"/>
                        </a:rPr>
                        <a:t>add</a:t>
                      </a:r>
                      <a:r>
                        <a:rPr lang="en-US" altLang="zh-CN" sz="2400" b="0" baseline="0" dirty="0">
                          <a:latin typeface="NimbusMonL-Regu"/>
                        </a:rPr>
                        <a:t>  $s3, $s0, $s1 </a:t>
                      </a:r>
                      <a:endParaRPr lang="en-US" altLang="zh-CN" sz="2400" b="0" dirty="0">
                        <a:latin typeface="NimbusMonL-Regu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b="1" dirty="0">
                          <a:latin typeface="NimbusMonL-Regu"/>
                        </a:rPr>
                        <a:t>     L1</a:t>
                      </a:r>
                      <a:r>
                        <a:rPr lang="zh-CN" altLang="en-US" sz="2400" b="1" dirty="0">
                          <a:latin typeface="NimbusMonL-Regu"/>
                        </a:rPr>
                        <a:t>：</a:t>
                      </a:r>
                      <a:r>
                        <a:rPr lang="en-US" altLang="zh-CN" sz="2400" b="1" dirty="0">
                          <a:latin typeface="NimbusMonL-Regu"/>
                        </a:rPr>
                        <a:t>…</a:t>
                      </a:r>
                      <a:endParaRPr lang="en-US" altLang="zh-CN" sz="2400" dirty="0">
                        <a:latin typeface="NimbusMonL-Regu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使用程序计数器（</a:t>
            </a:r>
            <a:r>
              <a:rPr lang="en-US" altLang="zh-CN" sz="2400" dirty="0"/>
              <a:t>PC</a:t>
            </a:r>
            <a:r>
              <a:rPr lang="zh-CN" altLang="en-US" sz="2400" dirty="0"/>
              <a:t>）和指令中的</a:t>
            </a:r>
            <a:r>
              <a:rPr lang="en-US" altLang="zh-CN" sz="2400" dirty="0"/>
              <a:t>16 bits</a:t>
            </a:r>
            <a:r>
              <a:rPr lang="zh-CN" altLang="en-US" sz="2400" dirty="0"/>
              <a:t>偏移量计算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提取一条指令后，</a:t>
            </a:r>
            <a:r>
              <a:rPr lang="en-US" altLang="zh-CN" sz="2400" dirty="0"/>
              <a:t>PC</a:t>
            </a:r>
            <a:r>
              <a:rPr lang="zh-CN" altLang="en-US" sz="2400" dirty="0"/>
              <a:t>自动加</a:t>
            </a:r>
            <a:r>
              <a:rPr lang="en-US" altLang="zh-CN" sz="2400" dirty="0"/>
              <a:t>4</a:t>
            </a:r>
            <a:r>
              <a:rPr lang="zh-CN" altLang="en-US" sz="2400" dirty="0"/>
              <a:t>，保存下一条指令的地址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限制了分支目的地址：分支指令地址</a:t>
            </a:r>
            <a:r>
              <a:rPr lang="en-US" altLang="zh-CN" sz="2400" dirty="0"/>
              <a:t>-2</a:t>
            </a:r>
            <a:r>
              <a:rPr lang="en-US" altLang="zh-CN" sz="2400" baseline="30000" dirty="0"/>
              <a:t>15</a:t>
            </a:r>
            <a:r>
              <a:rPr lang="zh-CN" altLang="en-US" sz="2400" dirty="0"/>
              <a:t>到</a:t>
            </a:r>
            <a:r>
              <a:rPr lang="en-US" altLang="zh-CN" sz="2400" dirty="0"/>
              <a:t>+2</a:t>
            </a:r>
            <a:r>
              <a:rPr lang="en-US" altLang="zh-CN" sz="2400" baseline="30000" dirty="0"/>
              <a:t>15</a:t>
            </a:r>
            <a:r>
              <a:rPr lang="en-US" altLang="zh-CN" sz="2400" dirty="0"/>
              <a:t>-1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分支目的地址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018634" y="5704779"/>
            <a:ext cx="221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</a:rPr>
              <a:t>左移</a:t>
            </a:r>
            <a:r>
              <a:rPr kumimoji="1" lang="en-US" altLang="zh-CN" sz="2000" dirty="0">
                <a:solidFill>
                  <a:srgbClr val="C00000"/>
                </a:solidFill>
              </a:rPr>
              <a:t>2</a:t>
            </a:r>
            <a:r>
              <a:rPr kumimoji="1" lang="zh-CN" altLang="en-US" sz="2000" dirty="0">
                <a:solidFill>
                  <a:srgbClr val="C00000"/>
                </a:solidFill>
              </a:rPr>
              <a:t>位，再符号扩展成</a:t>
            </a:r>
            <a:r>
              <a:rPr kumimoji="1" lang="en-US" altLang="zh-CN" sz="2000" dirty="0">
                <a:solidFill>
                  <a:srgbClr val="C00000"/>
                </a:solidFill>
              </a:rPr>
              <a:t>32 bits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2123051" y="2743218"/>
            <a:ext cx="5675174" cy="3986957"/>
            <a:chOff x="1193482" y="2209833"/>
            <a:chExt cx="5675174" cy="3986957"/>
          </a:xfrm>
        </p:grpSpPr>
        <p:grpSp>
          <p:nvGrpSpPr>
            <p:cNvPr id="4" name="组合 3"/>
            <p:cNvGrpSpPr/>
            <p:nvPr/>
          </p:nvGrpSpPr>
          <p:grpSpPr>
            <a:xfrm>
              <a:off x="1193482" y="3560574"/>
              <a:ext cx="1752554" cy="361378"/>
              <a:chOff x="1919537" y="4049423"/>
              <a:chExt cx="504056" cy="1179777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919537" y="4057908"/>
                <a:ext cx="504056" cy="117129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102457" y="4049423"/>
                <a:ext cx="208910" cy="1105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/>
                  <a:t>PC</a:t>
                </a:r>
                <a:endParaRPr kumimoji="1" lang="zh-CN" altLang="en-US" sz="1600" b="1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657624" y="2682138"/>
              <a:ext cx="692618" cy="1239814"/>
              <a:chOff x="4871865" y="1925544"/>
              <a:chExt cx="696341" cy="1656183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871865" y="1925544"/>
                <a:ext cx="634980" cy="1656183"/>
                <a:chOff x="5163510" y="2381669"/>
                <a:chExt cx="569083" cy="1114562"/>
              </a:xfrm>
            </p:grpSpPr>
            <p:sp>
              <p:nvSpPr>
                <p:cNvPr id="10" name="Line 55"/>
                <p:cNvSpPr>
                  <a:spLocks noChangeShapeType="1"/>
                </p:cNvSpPr>
                <p:nvPr/>
              </p:nvSpPr>
              <p:spPr bwMode="auto">
                <a:xfrm>
                  <a:off x="5163510" y="2381669"/>
                  <a:ext cx="1568" cy="4181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5163510" y="3078078"/>
                  <a:ext cx="1568" cy="4181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" name="Line 57"/>
                <p:cNvSpPr>
                  <a:spLocks noChangeShapeType="1"/>
                </p:cNvSpPr>
                <p:nvPr/>
              </p:nvSpPr>
              <p:spPr bwMode="auto">
                <a:xfrm>
                  <a:off x="5165078" y="2799822"/>
                  <a:ext cx="142663" cy="1383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5165078" y="2938182"/>
                  <a:ext cx="142663" cy="14143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" name="Line 59"/>
                <p:cNvSpPr>
                  <a:spLocks noChangeShapeType="1"/>
                </p:cNvSpPr>
                <p:nvPr/>
              </p:nvSpPr>
              <p:spPr bwMode="auto">
                <a:xfrm>
                  <a:off x="5163510" y="2381669"/>
                  <a:ext cx="569083" cy="2782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5163510" y="3217975"/>
                  <a:ext cx="569083" cy="2782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" name="Line 61"/>
                <p:cNvSpPr>
                  <a:spLocks noChangeShapeType="1"/>
                </p:cNvSpPr>
                <p:nvPr/>
              </p:nvSpPr>
              <p:spPr bwMode="auto">
                <a:xfrm>
                  <a:off x="5732593" y="2659925"/>
                  <a:ext cx="0" cy="5580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" name="文本框 8"/>
              <p:cNvSpPr txBox="1"/>
              <p:nvPr/>
            </p:nvSpPr>
            <p:spPr>
              <a:xfrm>
                <a:off x="4933226" y="2541937"/>
                <a:ext cx="634980" cy="452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/>
                  <a:t>Add</a:t>
                </a:r>
                <a:endParaRPr kumimoji="1" lang="zh-CN" altLang="en-US" sz="1600" b="1" dirty="0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2630031" y="2700916"/>
              <a:ext cx="39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/>
                <a:t>4</a:t>
              </a:r>
              <a:endParaRPr kumimoji="1" lang="zh-CN" altLang="en-US" sz="2000" dirty="0"/>
            </a:p>
          </p:txBody>
        </p:sp>
        <p:cxnSp>
          <p:nvCxnSpPr>
            <p:cNvPr id="18" name="直线箭头连接符 46"/>
            <p:cNvCxnSpPr/>
            <p:nvPr/>
          </p:nvCxnSpPr>
          <p:spPr>
            <a:xfrm flipV="1">
              <a:off x="2946036" y="3729851"/>
              <a:ext cx="711588" cy="2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46"/>
            <p:cNvCxnSpPr/>
            <p:nvPr/>
          </p:nvCxnSpPr>
          <p:spPr>
            <a:xfrm flipV="1">
              <a:off x="2967658" y="2927635"/>
              <a:ext cx="711588" cy="28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3086913" y="2512861"/>
              <a:ext cx="537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32</a:t>
              </a:r>
              <a:endParaRPr kumimoji="1" lang="zh-CN" altLang="en-US" sz="16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074033" y="3326769"/>
              <a:ext cx="537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32</a:t>
              </a:r>
              <a:endParaRPr kumimoji="1" lang="zh-CN" altLang="en-US" sz="1600" dirty="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283383" y="3083142"/>
              <a:ext cx="692618" cy="1239814"/>
              <a:chOff x="4871865" y="1925544"/>
              <a:chExt cx="696341" cy="1656183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871865" y="1925544"/>
                <a:ext cx="634980" cy="1656183"/>
                <a:chOff x="5163510" y="2381669"/>
                <a:chExt cx="569083" cy="1114562"/>
              </a:xfrm>
            </p:grpSpPr>
            <p:sp>
              <p:nvSpPr>
                <p:cNvPr id="29" name="Line 55"/>
                <p:cNvSpPr>
                  <a:spLocks noChangeShapeType="1"/>
                </p:cNvSpPr>
                <p:nvPr/>
              </p:nvSpPr>
              <p:spPr bwMode="auto">
                <a:xfrm>
                  <a:off x="5163510" y="2381669"/>
                  <a:ext cx="1568" cy="4181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5163510" y="3078078"/>
                  <a:ext cx="1568" cy="41815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57"/>
                <p:cNvSpPr>
                  <a:spLocks noChangeShapeType="1"/>
                </p:cNvSpPr>
                <p:nvPr/>
              </p:nvSpPr>
              <p:spPr bwMode="auto">
                <a:xfrm>
                  <a:off x="5165078" y="2799822"/>
                  <a:ext cx="142663" cy="1383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5165078" y="2938182"/>
                  <a:ext cx="142663" cy="14143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59"/>
                <p:cNvSpPr>
                  <a:spLocks noChangeShapeType="1"/>
                </p:cNvSpPr>
                <p:nvPr/>
              </p:nvSpPr>
              <p:spPr bwMode="auto">
                <a:xfrm>
                  <a:off x="5163510" y="2381669"/>
                  <a:ext cx="569083" cy="2782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5163510" y="3217975"/>
                  <a:ext cx="569083" cy="27825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61"/>
                <p:cNvSpPr>
                  <a:spLocks noChangeShapeType="1"/>
                </p:cNvSpPr>
                <p:nvPr/>
              </p:nvSpPr>
              <p:spPr bwMode="auto">
                <a:xfrm>
                  <a:off x="5732593" y="2659925"/>
                  <a:ext cx="0" cy="55805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4933226" y="2541937"/>
                <a:ext cx="634980" cy="4522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b="1" dirty="0"/>
                  <a:t>Add</a:t>
                </a:r>
                <a:endParaRPr kumimoji="1" lang="zh-CN" altLang="en-US" sz="1600" b="1" dirty="0"/>
              </a:p>
            </p:txBody>
          </p:sp>
        </p:grpSp>
        <p:sp>
          <p:nvSpPr>
            <p:cNvPr id="37" name="矩形 36"/>
            <p:cNvSpPr/>
            <p:nvPr/>
          </p:nvSpPr>
          <p:spPr>
            <a:xfrm>
              <a:off x="2493904" y="4800564"/>
              <a:ext cx="1752554" cy="3485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3255884" y="4800564"/>
              <a:ext cx="863984" cy="34850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493904" y="4800564"/>
              <a:ext cx="761980" cy="34850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55884" y="5848288"/>
              <a:ext cx="863984" cy="348502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/>
                <a:t>offset</a:t>
              </a:r>
              <a:endParaRPr kumimoji="1" lang="zh-CN" altLang="en-US" sz="2000" dirty="0"/>
            </a:p>
          </p:txBody>
        </p:sp>
        <p:cxnSp>
          <p:nvCxnSpPr>
            <p:cNvPr id="43" name="直线箭头连接符 46"/>
            <p:cNvCxnSpPr>
              <a:stCxn id="42" idx="0"/>
              <a:endCxn id="39" idx="2"/>
            </p:cNvCxnSpPr>
            <p:nvPr/>
          </p:nvCxnSpPr>
          <p:spPr>
            <a:xfrm flipV="1">
              <a:off x="3687876" y="5149066"/>
              <a:ext cx="0" cy="699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140"/>
            <p:cNvCxnSpPr/>
            <p:nvPr/>
          </p:nvCxnSpPr>
          <p:spPr>
            <a:xfrm flipH="1">
              <a:off x="3581426" y="5377860"/>
              <a:ext cx="206325" cy="2033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3723643" y="5322683"/>
              <a:ext cx="537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16</a:t>
              </a:r>
              <a:endParaRPr kumimoji="1" lang="zh-CN" altLang="en-US" sz="1600" dirty="0"/>
            </a:p>
          </p:txBody>
        </p:sp>
        <p:cxnSp>
          <p:nvCxnSpPr>
            <p:cNvPr id="54" name="肘形连接符 53"/>
            <p:cNvCxnSpPr/>
            <p:nvPr/>
          </p:nvCxnSpPr>
          <p:spPr bwMode="auto">
            <a:xfrm flipV="1">
              <a:off x="3370181" y="4087344"/>
              <a:ext cx="1913202" cy="713220"/>
            </a:xfrm>
            <a:prstGeom prst="bentConnector3">
              <a:avLst>
                <a:gd name="adj1" fmla="val -673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67" name="直线连接符 140"/>
            <p:cNvCxnSpPr/>
            <p:nvPr/>
          </p:nvCxnSpPr>
          <p:spPr>
            <a:xfrm flipH="1">
              <a:off x="3185682" y="3623926"/>
              <a:ext cx="206325" cy="2033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40"/>
            <p:cNvCxnSpPr/>
            <p:nvPr/>
          </p:nvCxnSpPr>
          <p:spPr>
            <a:xfrm flipH="1">
              <a:off x="3146507" y="2838964"/>
              <a:ext cx="206325" cy="2033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>
              <a:off x="4865298" y="3985646"/>
              <a:ext cx="206325" cy="2033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4778958" y="3697941"/>
              <a:ext cx="537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32</a:t>
              </a:r>
              <a:endParaRPr kumimoji="1" lang="zh-CN" altLang="en-US" sz="1600" dirty="0"/>
            </a:p>
          </p:txBody>
        </p:sp>
        <p:cxnSp>
          <p:nvCxnSpPr>
            <p:cNvPr id="71" name="直线箭头连接符 46"/>
            <p:cNvCxnSpPr/>
            <p:nvPr/>
          </p:nvCxnSpPr>
          <p:spPr>
            <a:xfrm>
              <a:off x="4267208" y="3333116"/>
              <a:ext cx="1003815" cy="25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0"/>
            <p:cNvCxnSpPr/>
            <p:nvPr/>
          </p:nvCxnSpPr>
          <p:spPr>
            <a:xfrm flipH="1">
              <a:off x="4865297" y="3224605"/>
              <a:ext cx="206325" cy="2033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4784051" y="2895223"/>
              <a:ext cx="537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32</a:t>
              </a:r>
              <a:endParaRPr kumimoji="1" lang="zh-CN" altLang="en-US" sz="1600" dirty="0"/>
            </a:p>
          </p:txBody>
        </p:sp>
        <p:sp>
          <p:nvSpPr>
            <p:cNvPr id="76" name="椭圆 75"/>
            <p:cNvSpPr/>
            <p:nvPr/>
          </p:nvSpPr>
          <p:spPr bwMode="auto">
            <a:xfrm>
              <a:off x="6106676" y="2209833"/>
              <a:ext cx="761980" cy="47230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C00000"/>
                  </a:solidFill>
                  <a:effectLst/>
                  <a:latin typeface="Times" panose="02020603050405020304" pitchFamily="18" charset="0"/>
                </a:rPr>
                <a:t>？</a:t>
              </a:r>
              <a:endPara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7" name="肘形连接符 76"/>
            <p:cNvCxnSpPr>
              <a:endCxn id="76" idx="4"/>
            </p:cNvCxnSpPr>
            <p:nvPr/>
          </p:nvCxnSpPr>
          <p:spPr bwMode="auto">
            <a:xfrm rot="5400000" flipH="1" flipV="1">
              <a:off x="5674851" y="2901034"/>
              <a:ext cx="1031710" cy="593920"/>
            </a:xfrm>
            <a:prstGeom prst="bentConnector3">
              <a:avLst>
                <a:gd name="adj1" fmla="val 88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85" name="肘形连接符 84"/>
            <p:cNvCxnSpPr>
              <a:stCxn id="76" idx="2"/>
              <a:endCxn id="6" idx="0"/>
            </p:cNvCxnSpPr>
            <p:nvPr/>
          </p:nvCxnSpPr>
          <p:spPr bwMode="auto">
            <a:xfrm rot="10800000" flipV="1">
              <a:off x="2192658" y="2445986"/>
              <a:ext cx="3914019" cy="1114588"/>
            </a:xfrm>
            <a:prstGeom prst="bentConnector2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88" name="直线连接符 140"/>
            <p:cNvCxnSpPr/>
            <p:nvPr/>
          </p:nvCxnSpPr>
          <p:spPr>
            <a:xfrm flipH="1">
              <a:off x="6087543" y="3595092"/>
              <a:ext cx="206325" cy="2033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140"/>
            <p:cNvCxnSpPr/>
            <p:nvPr/>
          </p:nvCxnSpPr>
          <p:spPr>
            <a:xfrm flipH="1">
              <a:off x="2095545" y="2914710"/>
              <a:ext cx="206325" cy="2033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/>
            <p:cNvSpPr txBox="1"/>
            <p:nvPr/>
          </p:nvSpPr>
          <p:spPr>
            <a:xfrm>
              <a:off x="6025199" y="3306659"/>
              <a:ext cx="537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32</a:t>
              </a:r>
              <a:endParaRPr kumimoji="1" lang="zh-CN" altLang="en-US" sz="1600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2189194" y="2909340"/>
              <a:ext cx="537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32</a:t>
              </a:r>
              <a:endParaRPr kumimoji="1" lang="zh-CN" altLang="en-US" sz="1600" dirty="0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 if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&lt;j) h =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+ j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小于则置位（</a:t>
            </a:r>
            <a:r>
              <a:rPr lang="en-US" altLang="zh-CN" sz="2400" dirty="0">
                <a:solidFill>
                  <a:srgbClr val="C00000"/>
                </a:solidFill>
              </a:rPr>
              <a:t>s</a:t>
            </a:r>
            <a:r>
              <a:rPr lang="en-US" altLang="zh-CN" sz="2400" dirty="0"/>
              <a:t>et on </a:t>
            </a:r>
            <a:r>
              <a:rPr lang="en-US" altLang="zh-CN" sz="2400" dirty="0">
                <a:solidFill>
                  <a:srgbClr val="C00000"/>
                </a:solidFill>
              </a:rPr>
              <a:t>l</a:t>
            </a:r>
            <a:r>
              <a:rPr lang="en-US" altLang="zh-CN" sz="2400" dirty="0"/>
              <a:t>ess </a:t>
            </a:r>
            <a:r>
              <a:rPr lang="en-US" altLang="zh-CN" sz="2400" dirty="0">
                <a:solidFill>
                  <a:srgbClr val="C00000"/>
                </a:solidFill>
              </a:rPr>
              <a:t>t</a:t>
            </a:r>
            <a:r>
              <a:rPr lang="en-US" altLang="zh-CN" sz="2400" dirty="0"/>
              <a:t>han</a:t>
            </a:r>
            <a:r>
              <a:rPr lang="zh-CN" altLang="en-US" sz="2400" dirty="0"/>
              <a:t>）：</a:t>
            </a:r>
            <a:r>
              <a:rPr lang="en-US" altLang="zh-CN" sz="2400" dirty="0" err="1"/>
              <a:t>slt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采用</a:t>
            </a:r>
            <a:r>
              <a:rPr lang="en-US" altLang="zh-CN" sz="2400" dirty="0">
                <a:solidFill>
                  <a:srgbClr val="C00000"/>
                </a:solidFill>
              </a:rPr>
              <a:t>R</a:t>
            </a:r>
            <a:r>
              <a:rPr lang="zh-CN" altLang="en-US" sz="2400" dirty="0"/>
              <a:t>型指令格式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决策指令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81894" y="2057436"/>
            <a:ext cx="8184958" cy="106677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slt</a:t>
            </a:r>
            <a:r>
              <a:rPr lang="en-US" altLang="zh-CN" b="1" dirty="0">
                <a:latin typeface="NimbusMonL-Regu"/>
              </a:rPr>
              <a:t> </a:t>
            </a:r>
            <a:r>
              <a:rPr lang="en-US" altLang="zh-CN" dirty="0">
                <a:latin typeface="NimbusMonL-Regu"/>
              </a:rPr>
              <a:t>$t0, $s0, $s1 #</a:t>
            </a:r>
            <a:r>
              <a:rPr lang="zh-CN" altLang="en-US" dirty="0">
                <a:latin typeface="NimbusMonL-Regu"/>
              </a:rPr>
              <a:t>如果</a:t>
            </a:r>
            <a:r>
              <a:rPr lang="en-US" altLang="zh-CN" dirty="0">
                <a:latin typeface="NimbusMonL-Regu"/>
              </a:rPr>
              <a:t>$s0&lt;$s1,</a:t>
            </a:r>
            <a:r>
              <a:rPr lang="zh-CN" altLang="en-US" dirty="0">
                <a:latin typeface="NimbusMonL-Regu"/>
              </a:rPr>
              <a:t>则</a:t>
            </a:r>
            <a:r>
              <a:rPr lang="en-US" altLang="zh-CN" dirty="0">
                <a:latin typeface="NimbusMonL-Regu"/>
              </a:rPr>
              <a:t>$t0=1</a:t>
            </a:r>
            <a:r>
              <a:rPr lang="zh-CN" altLang="en-US" dirty="0">
                <a:latin typeface="NimbusMonL-Regu"/>
              </a:rPr>
              <a:t>；</a:t>
            </a:r>
            <a:endParaRPr lang="en-US" altLang="zh-CN" dirty="0">
              <a:latin typeface="NimbusMonL-Regu"/>
            </a:endParaRPr>
          </a:p>
          <a:p>
            <a:r>
              <a:rPr lang="en-US" altLang="zh-CN" b="1" dirty="0">
                <a:latin typeface="NimbusMonL-Regu"/>
              </a:rPr>
              <a:t>                      </a:t>
            </a:r>
            <a:r>
              <a:rPr lang="en-US" altLang="zh-CN" dirty="0">
                <a:latin typeface="NimbusMonL-Regu"/>
              </a:rPr>
              <a:t>#</a:t>
            </a:r>
            <a:r>
              <a:rPr lang="zh-CN" altLang="en-US" dirty="0">
                <a:latin typeface="NimbusMonL-Regu"/>
              </a:rPr>
              <a:t>否则</a:t>
            </a:r>
            <a:r>
              <a:rPr lang="en-US" altLang="zh-CN" dirty="0">
                <a:latin typeface="NimbusMonL-Regu"/>
              </a:rPr>
              <a:t>$t0=0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1894" y="4048826"/>
          <a:ext cx="8184958" cy="204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46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err="1">
                          <a:solidFill>
                            <a:schemeClr val="tx1"/>
                          </a:solidFill>
                        </a:rPr>
                        <a:t>slt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的其他形式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sz="2400" b="1" dirty="0" err="1">
                          <a:latin typeface="NimbusMonL-Regu"/>
                        </a:rPr>
                        <a:t>slti</a:t>
                      </a:r>
                      <a:r>
                        <a:rPr lang="en-US" altLang="zh-CN" sz="2400" b="1" dirty="0">
                          <a:latin typeface="NimbusMonL-Regu"/>
                        </a:rPr>
                        <a:t>  </a:t>
                      </a:r>
                      <a:r>
                        <a:rPr lang="en-US" altLang="zh-CN" sz="2400" dirty="0">
                          <a:latin typeface="NimbusMonL-Regu"/>
                        </a:rPr>
                        <a:t>$t0,</a:t>
                      </a:r>
                      <a:r>
                        <a:rPr lang="en-US" altLang="zh-CN" sz="2400" baseline="0" dirty="0">
                          <a:latin typeface="NimbusMonL-Regu"/>
                        </a:rPr>
                        <a:t> $s0, 25  #</a:t>
                      </a:r>
                      <a:r>
                        <a:rPr lang="zh-CN" altLang="en-US" sz="2400" dirty="0">
                          <a:latin typeface="NimbusMonL-Regu"/>
                        </a:rPr>
                        <a:t>如果</a:t>
                      </a:r>
                      <a:r>
                        <a:rPr lang="en-US" altLang="zh-CN" sz="2400" dirty="0">
                          <a:latin typeface="NimbusMonL-Regu"/>
                        </a:rPr>
                        <a:t>$s0&lt;25,</a:t>
                      </a:r>
                      <a:r>
                        <a:rPr lang="zh-CN" altLang="en-US" sz="2400" dirty="0">
                          <a:latin typeface="NimbusMonL-Regu"/>
                        </a:rPr>
                        <a:t>则</a:t>
                      </a:r>
                      <a:r>
                        <a:rPr lang="en-US" altLang="zh-CN" sz="2400" dirty="0">
                          <a:latin typeface="NimbusMonL-Regu"/>
                        </a:rPr>
                        <a:t>$t0=1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b="1" dirty="0">
                          <a:latin typeface="NimbusMonL-Regu"/>
                        </a:rPr>
                        <a:t>  </a:t>
                      </a:r>
                      <a:r>
                        <a:rPr lang="en-US" altLang="zh-CN" sz="2400" b="1" dirty="0" err="1">
                          <a:latin typeface="NimbusMonL-Regu"/>
                        </a:rPr>
                        <a:t>sltu</a:t>
                      </a:r>
                      <a:r>
                        <a:rPr lang="en-US" altLang="zh-CN" sz="2400" b="1" dirty="0">
                          <a:latin typeface="NimbusMonL-Regu"/>
                        </a:rPr>
                        <a:t>  </a:t>
                      </a:r>
                      <a:r>
                        <a:rPr lang="en-US" altLang="zh-CN" sz="2400" dirty="0">
                          <a:latin typeface="NimbusMonL-Regu"/>
                        </a:rPr>
                        <a:t>$t0,</a:t>
                      </a:r>
                      <a:r>
                        <a:rPr lang="en-US" altLang="zh-CN" sz="2400" baseline="0" dirty="0">
                          <a:latin typeface="NimbusMonL-Regu"/>
                        </a:rPr>
                        <a:t> $s0, $s1 #</a:t>
                      </a:r>
                      <a:r>
                        <a:rPr lang="zh-CN" altLang="en-US" sz="2400" dirty="0">
                          <a:latin typeface="NimbusMonL-Regu"/>
                        </a:rPr>
                        <a:t>如果</a:t>
                      </a:r>
                      <a:r>
                        <a:rPr lang="en-US" altLang="zh-CN" sz="2400" dirty="0">
                          <a:latin typeface="NimbusMonL-Regu"/>
                        </a:rPr>
                        <a:t>$s0&lt;$s1,</a:t>
                      </a:r>
                      <a:r>
                        <a:rPr lang="zh-CN" altLang="en-US" sz="2400" dirty="0">
                          <a:latin typeface="NimbusMonL-Regu"/>
                        </a:rPr>
                        <a:t>则</a:t>
                      </a:r>
                      <a:r>
                        <a:rPr lang="en-US" altLang="zh-CN" sz="2400" dirty="0">
                          <a:latin typeface="NimbusMonL-Regu"/>
                        </a:rPr>
                        <a:t>$t0=1</a:t>
                      </a:r>
                      <a:endParaRPr lang="en-US" altLang="zh-CN" sz="2400" baseline="0" dirty="0">
                        <a:latin typeface="NimbusMonL-Regu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b="1" dirty="0">
                          <a:latin typeface="NimbusMonL-Regu"/>
                        </a:rPr>
                        <a:t>  </a:t>
                      </a:r>
                      <a:r>
                        <a:rPr lang="en-US" altLang="zh-CN" sz="2400" b="1" dirty="0" err="1">
                          <a:latin typeface="NimbusMonL-Regu"/>
                        </a:rPr>
                        <a:t>sltiu</a:t>
                      </a:r>
                      <a:r>
                        <a:rPr lang="en-US" altLang="zh-CN" sz="2400" b="1" dirty="0">
                          <a:latin typeface="NimbusMonL-Regu"/>
                        </a:rPr>
                        <a:t> </a:t>
                      </a:r>
                      <a:r>
                        <a:rPr lang="en-US" altLang="zh-CN" sz="2400" dirty="0">
                          <a:latin typeface="NimbusMonL-Regu"/>
                        </a:rPr>
                        <a:t>$t0,</a:t>
                      </a:r>
                      <a:r>
                        <a:rPr lang="en-US" altLang="zh-CN" sz="2400" baseline="0" dirty="0">
                          <a:latin typeface="NimbusMonL-Regu"/>
                        </a:rPr>
                        <a:t> $s0, 25  #</a:t>
                      </a:r>
                      <a:r>
                        <a:rPr lang="zh-CN" altLang="en-US" sz="2400" dirty="0">
                          <a:latin typeface="NimbusMonL-Regu"/>
                        </a:rPr>
                        <a:t>如果</a:t>
                      </a:r>
                      <a:r>
                        <a:rPr lang="en-US" altLang="zh-CN" sz="2400" dirty="0">
                          <a:latin typeface="NimbusMonL-Regu"/>
                        </a:rPr>
                        <a:t>$s0&lt;25,</a:t>
                      </a:r>
                      <a:r>
                        <a:rPr lang="zh-CN" altLang="en-US" sz="2400" dirty="0">
                          <a:latin typeface="NimbusMonL-Regu"/>
                        </a:rPr>
                        <a:t>则</a:t>
                      </a:r>
                      <a:r>
                        <a:rPr lang="en-US" altLang="zh-CN" sz="2400" dirty="0">
                          <a:latin typeface="NimbusMonL-Regu"/>
                        </a:rPr>
                        <a:t>$t0=1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slt</a:t>
            </a:r>
            <a:r>
              <a:rPr lang="zh-CN" altLang="en-US" dirty="0"/>
              <a:t>，</a:t>
            </a:r>
            <a:r>
              <a:rPr lang="en-US" altLang="zh-CN" dirty="0" err="1"/>
              <a:t>beq</a:t>
            </a:r>
            <a:r>
              <a:rPr lang="zh-CN" altLang="en-US" dirty="0"/>
              <a:t>，</a:t>
            </a:r>
            <a:r>
              <a:rPr lang="en-US" altLang="zh-CN" dirty="0" err="1"/>
              <a:t>bne</a:t>
            </a:r>
            <a:r>
              <a:rPr lang="zh-CN" altLang="en-US" dirty="0"/>
              <a:t>和寄存器</a:t>
            </a:r>
            <a:r>
              <a:rPr lang="en-US" altLang="zh-CN" dirty="0"/>
              <a:t>$zero</a:t>
            </a:r>
            <a:r>
              <a:rPr lang="zh-CN" altLang="en-US" dirty="0"/>
              <a:t>组合来创建其他决策指令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小于则分支：</a:t>
            </a:r>
            <a:r>
              <a:rPr lang="en-US" altLang="zh-CN" sz="2400" dirty="0" err="1"/>
              <a:t>blt</a:t>
            </a:r>
            <a:r>
              <a:rPr lang="en-US" altLang="zh-CN" sz="2400" dirty="0"/>
              <a:t>  $s1, $s2, L1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小于或等于则分支：</a:t>
            </a:r>
            <a:r>
              <a:rPr lang="en-US" altLang="zh-CN" sz="2400" dirty="0" err="1"/>
              <a:t>ble</a:t>
            </a:r>
            <a:r>
              <a:rPr lang="en-US" altLang="zh-CN" sz="2400" dirty="0"/>
              <a:t>  $s1, $s2, L1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大于则分支：</a:t>
            </a:r>
            <a:r>
              <a:rPr lang="en-US" altLang="zh-CN" sz="2400" dirty="0" err="1"/>
              <a:t>bgt</a:t>
            </a:r>
            <a:r>
              <a:rPr lang="en-US" altLang="zh-CN" sz="2400" dirty="0"/>
              <a:t> $s1, $s2, L1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大于或等于则分支：</a:t>
            </a:r>
            <a:r>
              <a:rPr lang="en-US" altLang="zh-CN" sz="2400" dirty="0" err="1"/>
              <a:t>bge</a:t>
            </a:r>
            <a:r>
              <a:rPr lang="en-US" altLang="zh-CN" sz="2400" dirty="0"/>
              <a:t> $s1, $s2, L1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有些指令以伪指令的形式包含在指令集中</a:t>
            </a:r>
            <a:r>
              <a:rPr lang="en-US" altLang="zh-CN" sz="2400" dirty="0"/>
              <a:t>——</a:t>
            </a:r>
            <a:r>
              <a:rPr lang="zh-CN" altLang="en-US" sz="2400" dirty="0"/>
              <a:t>编译器可以识别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更多决策指令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475429" y="2514624"/>
            <a:ext cx="8184958" cy="106677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slt</a:t>
            </a:r>
            <a:r>
              <a:rPr lang="en-US" altLang="zh-CN" b="1" dirty="0">
                <a:latin typeface="NimbusMonL-Regu"/>
              </a:rPr>
              <a:t> </a:t>
            </a:r>
            <a:r>
              <a:rPr lang="en-US" altLang="zh-CN" dirty="0">
                <a:latin typeface="NimbusMonL-Regu"/>
              </a:rPr>
              <a:t>$at, $s1, $s2   #</a:t>
            </a:r>
            <a:r>
              <a:rPr lang="zh-CN" altLang="en-US" dirty="0">
                <a:latin typeface="NimbusMonL-Regu"/>
              </a:rPr>
              <a:t>如果</a:t>
            </a:r>
            <a:r>
              <a:rPr lang="en-US" altLang="zh-CN" dirty="0">
                <a:latin typeface="NimbusMonL-Regu"/>
              </a:rPr>
              <a:t>$s1&lt;$s2,</a:t>
            </a:r>
            <a:r>
              <a:rPr lang="zh-CN" altLang="en-US" dirty="0">
                <a:latin typeface="NimbusMonL-Regu"/>
              </a:rPr>
              <a:t>则</a:t>
            </a:r>
            <a:r>
              <a:rPr lang="en-US" altLang="zh-CN" dirty="0">
                <a:latin typeface="NimbusMonL-Regu"/>
              </a:rPr>
              <a:t>$at=1</a:t>
            </a:r>
          </a:p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bne</a:t>
            </a:r>
            <a:r>
              <a:rPr lang="en-US" altLang="zh-CN" b="1" dirty="0">
                <a:latin typeface="NimbusMonL-Regu"/>
              </a:rPr>
              <a:t> </a:t>
            </a:r>
            <a:r>
              <a:rPr lang="en-US" altLang="zh-CN" dirty="0">
                <a:latin typeface="NimbusMonL-Regu"/>
              </a:rPr>
              <a:t>$at, $zero, L1  #</a:t>
            </a:r>
            <a:r>
              <a:rPr lang="zh-CN" altLang="en-US" dirty="0">
                <a:latin typeface="NimbusMonL-Regu"/>
              </a:rPr>
              <a:t>如果</a:t>
            </a:r>
            <a:r>
              <a:rPr lang="en-US" altLang="zh-CN" dirty="0">
                <a:latin typeface="NimbusMonL-Regu"/>
              </a:rPr>
              <a:t>$at!=0,</a:t>
            </a:r>
            <a:r>
              <a:rPr lang="zh-CN" altLang="en-US" dirty="0">
                <a:latin typeface="NimbusMonL-Regu"/>
              </a:rPr>
              <a:t>则跳转到</a:t>
            </a:r>
            <a:r>
              <a:rPr lang="en-US" altLang="zh-CN" dirty="0">
                <a:latin typeface="NimbusMonL-Regu"/>
              </a:rPr>
              <a:t>L1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检查数组下标越界的简单方法</a:t>
            </a:r>
            <a:r>
              <a:rPr lang="en-US" altLang="zh-CN" dirty="0"/>
              <a:t>: 0≤i&lt;n</a:t>
            </a:r>
          </a:p>
          <a:p>
            <a:pPr marL="457200" lvl="1" indent="0" eaLnBrk="1" hangingPunct="1">
              <a:buNone/>
              <a:defRPr/>
            </a:pPr>
            <a:r>
              <a:rPr lang="en-AU" altLang="en-US" sz="2400" dirty="0">
                <a:solidFill>
                  <a:srgbClr val="000000"/>
                </a:solidFill>
              </a:rPr>
              <a:t>$s0 = 1111 1111 1111 1111 1111 1111 1111 1111</a:t>
            </a:r>
          </a:p>
          <a:p>
            <a:pPr marL="457200" lvl="1" indent="0" eaLnBrk="1" hangingPunct="1">
              <a:buNone/>
              <a:defRPr/>
            </a:pPr>
            <a:r>
              <a:rPr lang="en-AU" altLang="en-US" sz="2400" dirty="0">
                <a:solidFill>
                  <a:srgbClr val="000000"/>
                </a:solidFill>
              </a:rPr>
              <a:t>$s1 = 0000 0000 0000 0000 0000 0000 0000 0001</a:t>
            </a:r>
          </a:p>
          <a:p>
            <a:pPr marL="457200" lvl="0" indent="-457200">
              <a:lnSpc>
                <a:spcPts val="4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作为有符号比较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1200150" lvl="1" indent="-457200">
              <a:lnSpc>
                <a:spcPts val="4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$t0=1</a:t>
            </a:r>
          </a:p>
          <a:p>
            <a:pPr marL="457200" lvl="0" indent="-457200">
              <a:lnSpc>
                <a:spcPts val="4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作为无符号比较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1200150" lvl="1" indent="-457200">
              <a:lnSpc>
                <a:spcPts val="4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$t0=0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无符号比较</a:t>
            </a:r>
            <a:r>
              <a:rPr lang="en-US" altLang="zh-CN" dirty="0"/>
              <a:t>x&lt;y</a:t>
            </a:r>
            <a:r>
              <a:rPr lang="zh-CN" altLang="en-US" dirty="0"/>
              <a:t>，同时可以检测</a:t>
            </a:r>
            <a:r>
              <a:rPr lang="en-US" altLang="zh-CN" dirty="0"/>
              <a:t>x</a:t>
            </a:r>
            <a:r>
              <a:rPr lang="zh-CN" altLang="en-US" dirty="0"/>
              <a:t>是否为负数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边界检查的简单方法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581427" y="2438426"/>
            <a:ext cx="2971722" cy="609584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 err="1">
                <a:latin typeface="NimbusMonL-Regu"/>
              </a:rPr>
              <a:t>slt</a:t>
            </a:r>
            <a:r>
              <a:rPr lang="en-US" altLang="zh-CN" b="1" dirty="0">
                <a:latin typeface="NimbusMonL-Regu"/>
              </a:rPr>
              <a:t> </a:t>
            </a:r>
            <a:r>
              <a:rPr lang="en-US" altLang="zh-CN" dirty="0">
                <a:latin typeface="NimbusMonL-Regu"/>
              </a:rPr>
              <a:t>$t0, $s0, $s1 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3581427" y="3657594"/>
            <a:ext cx="2971722" cy="609584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 err="1">
                <a:latin typeface="NimbusMonL-Regu"/>
              </a:rPr>
              <a:t>sltu</a:t>
            </a:r>
            <a:r>
              <a:rPr lang="en-US" altLang="zh-CN" b="1" dirty="0">
                <a:latin typeface="NimbusMonL-Regu"/>
              </a:rPr>
              <a:t> </a:t>
            </a:r>
            <a:r>
              <a:rPr lang="en-US" altLang="zh-CN" dirty="0">
                <a:latin typeface="NimbusMonL-Regu"/>
              </a:rPr>
              <a:t>$t0, $s0, $s1 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89183" y="5493725"/>
            <a:ext cx="8184958" cy="106677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sltu</a:t>
            </a:r>
            <a:r>
              <a:rPr lang="en-US" altLang="zh-CN" b="1" dirty="0">
                <a:latin typeface="NimbusMonL-Regu"/>
              </a:rPr>
              <a:t> </a:t>
            </a:r>
            <a:r>
              <a:rPr lang="en-US" altLang="zh-CN" dirty="0">
                <a:latin typeface="NimbusMonL-Regu"/>
              </a:rPr>
              <a:t>$t0, $s0, $s1</a:t>
            </a:r>
          </a:p>
          <a:p>
            <a:r>
              <a:rPr lang="en-US" altLang="zh-CN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beq</a:t>
            </a:r>
            <a:r>
              <a:rPr lang="en-US" altLang="zh-CN" b="1" dirty="0">
                <a:latin typeface="NimbusMonL-Regu"/>
              </a:rPr>
              <a:t>  </a:t>
            </a:r>
            <a:r>
              <a:rPr lang="en-US" altLang="zh-CN" dirty="0">
                <a:latin typeface="NimbusMonL-Regu"/>
              </a:rPr>
              <a:t>$t0, $</a:t>
            </a:r>
            <a:r>
              <a:rPr lang="en-US" altLang="zh-CN" dirty="0" err="1">
                <a:latin typeface="NimbusMonL-Regu"/>
              </a:rPr>
              <a:t>zero,IndexOutOfBounds</a:t>
            </a:r>
            <a:endParaRPr lang="en-US" altLang="zh-CN" dirty="0">
              <a:latin typeface="NimbusMonL-Reg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什么是指令集体系结构（</a:t>
            </a:r>
            <a:r>
              <a:rPr lang="en-US" altLang="zh-CN" dirty="0"/>
              <a:t>ISA</a:t>
            </a:r>
            <a:r>
              <a:rPr lang="zh-CN" altLang="en-US" dirty="0"/>
              <a:t>）？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107832"/>
          <a:ext cx="8184958" cy="128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指令（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Instruction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206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计算机语言中的基本单词称为指令。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1894" y="2543686"/>
          <a:ext cx="8184958" cy="128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指令集（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Instruction Set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206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一台计算机的全部指令称为该计算机的指令集。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1894" y="3979540"/>
          <a:ext cx="8184958" cy="158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28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指令集体系结构（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Instruction Set Architecture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7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硬件和底层软件之间的接口，被命名为计算机的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指令集体系结构（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ISA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）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或简称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体系结构</a:t>
                      </a:r>
                      <a:endParaRPr lang="en-US" altLang="zh-C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302874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MIPS</a:t>
            </a:r>
            <a:r>
              <a:rPr lang="zh-CN" altLang="en-US" sz="2400" dirty="0"/>
              <a:t>还提供无条件分支指令或无条件跳转指令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采用</a:t>
            </a:r>
            <a:r>
              <a:rPr lang="en-US" altLang="zh-CN" sz="2400" dirty="0">
                <a:solidFill>
                  <a:srgbClr val="C00000"/>
                </a:solidFill>
              </a:rPr>
              <a:t>J</a:t>
            </a:r>
            <a:r>
              <a:rPr lang="zh-CN" altLang="en-US" sz="2400" dirty="0"/>
              <a:t>型指令形式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无条件分支指令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94703" y="1752644"/>
            <a:ext cx="8184958" cy="106677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j  </a:t>
            </a:r>
            <a:r>
              <a:rPr lang="en-US" altLang="zh-CN" dirty="0">
                <a:latin typeface="NimbusMonL-Regu"/>
              </a:rPr>
              <a:t>L1   #</a:t>
            </a:r>
            <a:r>
              <a:rPr lang="zh-CN" altLang="en-US" dirty="0">
                <a:latin typeface="NimbusMonL-Regu"/>
              </a:rPr>
              <a:t>跳到标签</a:t>
            </a:r>
            <a:r>
              <a:rPr lang="en-US" altLang="zh-CN" dirty="0">
                <a:latin typeface="NimbusMonL-Regu"/>
              </a:rPr>
              <a:t>L1</a:t>
            </a:r>
            <a:r>
              <a:rPr lang="zh-CN" altLang="en-US" dirty="0">
                <a:latin typeface="NimbusMonL-Regu"/>
              </a:rPr>
              <a:t>所指的指令</a:t>
            </a:r>
            <a:endParaRPr lang="en-US" altLang="zh-CN" dirty="0">
              <a:latin typeface="NimbusMonL-Regu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564850" y="3506169"/>
            <a:ext cx="1330794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2</a:t>
            </a:r>
            <a:endParaRPr lang="en-AU" altLang="en-US" sz="20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95644" y="3503473"/>
            <a:ext cx="558999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AU" altLang="en-US" sz="2000" dirty="0"/>
              <a:t>26</a:t>
            </a:r>
            <a:r>
              <a:rPr lang="zh-CN" altLang="en-US" sz="2000" dirty="0"/>
              <a:t>位地址</a:t>
            </a:r>
            <a:endParaRPr lang="en-AU" altLang="en-US" sz="20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201261" y="5024295"/>
            <a:ext cx="1752554" cy="361378"/>
            <a:chOff x="1919537" y="4049423"/>
            <a:chExt cx="504056" cy="1179777"/>
          </a:xfrm>
        </p:grpSpPr>
        <p:sp>
          <p:nvSpPr>
            <p:cNvPr id="59" name="矩形 58"/>
            <p:cNvSpPr/>
            <p:nvPr/>
          </p:nvSpPr>
          <p:spPr>
            <a:xfrm>
              <a:off x="1919537" y="4057908"/>
              <a:ext cx="504056" cy="1171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102457" y="4049423"/>
              <a:ext cx="208910" cy="110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/>
                <a:t>PC</a:t>
              </a:r>
              <a:endParaRPr kumimoji="1" lang="zh-CN" altLang="en-US" sz="1600" b="1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4228517" y="5002495"/>
            <a:ext cx="1752554" cy="3485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97186" y="5002495"/>
            <a:ext cx="1357295" cy="34850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228517" y="5002495"/>
            <a:ext cx="268669" cy="34850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497186" y="6050219"/>
            <a:ext cx="1357295" cy="348502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offset</a:t>
            </a:r>
            <a:endParaRPr kumimoji="1" lang="zh-CN" altLang="en-US" sz="2000" dirty="0"/>
          </a:p>
        </p:txBody>
      </p:sp>
      <p:cxnSp>
        <p:nvCxnSpPr>
          <p:cNvPr id="23" name="直线箭头连接符 46"/>
          <p:cNvCxnSpPr>
            <a:stCxn id="22" idx="0"/>
            <a:endCxn id="20" idx="2"/>
          </p:cNvCxnSpPr>
          <p:nvPr/>
        </p:nvCxnSpPr>
        <p:spPr>
          <a:xfrm flipV="1">
            <a:off x="5175834" y="5350997"/>
            <a:ext cx="0" cy="699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140"/>
          <p:cNvCxnSpPr/>
          <p:nvPr/>
        </p:nvCxnSpPr>
        <p:spPr>
          <a:xfrm flipH="1">
            <a:off x="5051457" y="5579791"/>
            <a:ext cx="206325" cy="203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253830" y="5524614"/>
            <a:ext cx="53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26</a:t>
            </a:r>
            <a:endParaRPr kumimoji="1" lang="zh-CN" altLang="en-US" sz="1600" dirty="0"/>
          </a:p>
        </p:txBody>
      </p:sp>
      <p:cxnSp>
        <p:nvCxnSpPr>
          <p:cNvPr id="26" name="肘形连接符 25"/>
          <p:cNvCxnSpPr>
            <a:stCxn id="19" idx="0"/>
            <a:endCxn id="60" idx="0"/>
          </p:cNvCxnSpPr>
          <p:nvPr/>
        </p:nvCxnSpPr>
        <p:spPr bwMode="auto">
          <a:xfrm rot="16200000" flipH="1" flipV="1">
            <a:off x="4141715" y="4061216"/>
            <a:ext cx="21800" cy="1904358"/>
          </a:xfrm>
          <a:prstGeom prst="bentConnector3">
            <a:avLst>
              <a:gd name="adj1" fmla="val -231202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29" name="直线连接符 140"/>
          <p:cNvCxnSpPr/>
          <p:nvPr/>
        </p:nvCxnSpPr>
        <p:spPr>
          <a:xfrm flipH="1">
            <a:off x="4046188" y="4419532"/>
            <a:ext cx="206325" cy="203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959848" y="4131827"/>
            <a:ext cx="53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32</a:t>
            </a:r>
            <a:endParaRPr kumimoji="1" lang="zh-CN" altLang="en-US" sz="1600" dirty="0"/>
          </a:p>
        </p:txBody>
      </p:sp>
      <p:sp>
        <p:nvSpPr>
          <p:cNvPr id="71" name="矩形 70"/>
          <p:cNvSpPr/>
          <p:nvPr/>
        </p:nvSpPr>
        <p:spPr>
          <a:xfrm>
            <a:off x="2201261" y="5037171"/>
            <a:ext cx="268669" cy="348502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5690643" y="5516593"/>
            <a:ext cx="1348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</a:rPr>
              <a:t>左移</a:t>
            </a:r>
            <a:r>
              <a:rPr kumimoji="1" lang="en-US" altLang="zh-CN" sz="2000" dirty="0">
                <a:solidFill>
                  <a:srgbClr val="C00000"/>
                </a:solidFill>
              </a:rPr>
              <a:t>2</a:t>
            </a:r>
            <a:r>
              <a:rPr kumimoji="1" lang="zh-CN" altLang="en-US" sz="2000" dirty="0">
                <a:solidFill>
                  <a:srgbClr val="C00000"/>
                </a:solidFill>
              </a:rPr>
              <a:t>位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2321635" y="5875878"/>
            <a:ext cx="2243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</a:rPr>
              <a:t>复制</a:t>
            </a:r>
            <a:r>
              <a:rPr kumimoji="1" lang="en-US" altLang="zh-CN" sz="2000" dirty="0">
                <a:solidFill>
                  <a:srgbClr val="C00000"/>
                </a:solidFill>
              </a:rPr>
              <a:t>PC</a:t>
            </a:r>
            <a:r>
              <a:rPr kumimoji="1" lang="zh-CN" altLang="en-US" sz="2000" dirty="0">
                <a:solidFill>
                  <a:srgbClr val="C00000"/>
                </a:solidFill>
              </a:rPr>
              <a:t>的高</a:t>
            </a:r>
            <a:r>
              <a:rPr kumimoji="1" lang="en-US" altLang="zh-CN" sz="2000" dirty="0">
                <a:solidFill>
                  <a:srgbClr val="C00000"/>
                </a:solidFill>
              </a:rPr>
              <a:t>4</a:t>
            </a:r>
            <a:r>
              <a:rPr kumimoji="1" lang="zh-CN" altLang="en-US" sz="2000" dirty="0">
                <a:solidFill>
                  <a:srgbClr val="C00000"/>
                </a:solidFill>
              </a:rPr>
              <a:t>位</a:t>
            </a:r>
          </a:p>
        </p:txBody>
      </p:sp>
      <p:cxnSp>
        <p:nvCxnSpPr>
          <p:cNvPr id="75" name="曲线连接符 74"/>
          <p:cNvCxnSpPr>
            <a:stCxn id="71" idx="2"/>
            <a:endCxn id="21" idx="2"/>
          </p:cNvCxnSpPr>
          <p:nvPr/>
        </p:nvCxnSpPr>
        <p:spPr bwMode="auto">
          <a:xfrm rot="5400000" flipH="1" flipV="1">
            <a:off x="3331886" y="4354707"/>
            <a:ext cx="34676" cy="2027256"/>
          </a:xfrm>
          <a:prstGeom prst="curvedConnector3">
            <a:avLst>
              <a:gd name="adj1" fmla="val -881641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文本框 76"/>
          <p:cNvSpPr txBox="1"/>
          <p:nvPr/>
        </p:nvSpPr>
        <p:spPr>
          <a:xfrm>
            <a:off x="3080555" y="5676675"/>
            <a:ext cx="53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4</a:t>
            </a:r>
            <a:endParaRPr kumimoji="1" lang="zh-CN" altLang="en-US" sz="1600" dirty="0"/>
          </a:p>
        </p:txBody>
      </p:sp>
      <p:cxnSp>
        <p:nvCxnSpPr>
          <p:cNvPr id="78" name="直线连接符 140"/>
          <p:cNvCxnSpPr/>
          <p:nvPr/>
        </p:nvCxnSpPr>
        <p:spPr>
          <a:xfrm flipH="1">
            <a:off x="3379100" y="5587853"/>
            <a:ext cx="206325" cy="20339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953585" y="394716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1800" dirty="0"/>
              <a:t>6</a:t>
            </a:r>
            <a:r>
              <a:rPr lang="zh-CN" altLang="en-US" sz="1800" dirty="0"/>
              <a:t> </a:t>
            </a:r>
            <a:r>
              <a:rPr lang="en-US" altLang="zh-CN" sz="1800" dirty="0"/>
              <a:t>bits</a:t>
            </a:r>
            <a:endParaRPr lang="zh-CN" altLang="en-US" sz="1800" dirty="0"/>
          </a:p>
        </p:txBody>
      </p:sp>
      <p:sp>
        <p:nvSpPr>
          <p:cNvPr id="27" name="矩形 26"/>
          <p:cNvSpPr/>
          <p:nvPr/>
        </p:nvSpPr>
        <p:spPr>
          <a:xfrm>
            <a:off x="5548993" y="3940864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altLang="en-US" sz="1800" dirty="0"/>
              <a:t>26</a:t>
            </a:r>
            <a:r>
              <a:rPr lang="zh-CN" altLang="en-US" sz="1800" dirty="0"/>
              <a:t> </a:t>
            </a:r>
            <a:r>
              <a:rPr lang="en-US" altLang="zh-CN" sz="1800" dirty="0"/>
              <a:t>bits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重新改写下面的指令，以支持更远距离的分支转移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-2</a:t>
            </a:r>
            <a:r>
              <a:rPr lang="zh-CN" altLang="en-US" dirty="0"/>
              <a:t>：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94703" y="1752644"/>
            <a:ext cx="8184958" cy="83817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beq</a:t>
            </a:r>
            <a:r>
              <a:rPr lang="en-US" altLang="zh-CN" b="1" dirty="0">
                <a:latin typeface="NimbusMonL-Regu"/>
              </a:rPr>
              <a:t>  </a:t>
            </a:r>
            <a:r>
              <a:rPr lang="en-US" altLang="zh-CN" dirty="0">
                <a:latin typeface="NimbusMonL-Regu"/>
              </a:rPr>
              <a:t>$s0, $s1, L1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重新改写下面的指令，以支持更远距离的分支转移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r>
              <a:rPr lang="en-US" altLang="zh-CN" dirty="0"/>
              <a:t>-2</a:t>
            </a:r>
            <a:r>
              <a:rPr lang="zh-CN" altLang="en-US" dirty="0"/>
              <a:t>：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94703" y="1752644"/>
            <a:ext cx="8184958" cy="83817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en-US" altLang="zh-CN" b="1" dirty="0">
                <a:latin typeface="NimbusMonL-Regu"/>
              </a:rPr>
              <a:t>    </a:t>
            </a:r>
            <a:r>
              <a:rPr lang="en-US" altLang="zh-CN" b="1" dirty="0" err="1">
                <a:latin typeface="NimbusMonL-Regu"/>
              </a:rPr>
              <a:t>beq</a:t>
            </a:r>
            <a:r>
              <a:rPr lang="en-US" altLang="zh-CN" b="1" dirty="0">
                <a:latin typeface="NimbusMonL-Regu"/>
              </a:rPr>
              <a:t>  </a:t>
            </a:r>
            <a:r>
              <a:rPr lang="en-US" altLang="zh-CN" dirty="0">
                <a:latin typeface="NimbusMonL-Regu"/>
              </a:rPr>
              <a:t>$s0, $s1, L1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4703" y="3352802"/>
          <a:ext cx="8184958" cy="204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462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改写后的指令：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       </a:t>
                      </a:r>
                      <a:r>
                        <a:rPr lang="en-US" altLang="zh-CN" sz="2400" b="1" dirty="0" err="1">
                          <a:latin typeface="NimbusMonL-Regu"/>
                        </a:rPr>
                        <a:t>bne</a:t>
                      </a:r>
                      <a:r>
                        <a:rPr lang="en-US" altLang="zh-CN" sz="2400" b="1" dirty="0">
                          <a:latin typeface="NimbusMonL-Regu"/>
                        </a:rPr>
                        <a:t>  </a:t>
                      </a:r>
                      <a:r>
                        <a:rPr lang="en-US" altLang="zh-CN" sz="2400" dirty="0">
                          <a:latin typeface="NimbusMonL-Regu"/>
                        </a:rPr>
                        <a:t>$s0,</a:t>
                      </a:r>
                      <a:r>
                        <a:rPr lang="en-US" altLang="zh-CN" sz="2400" baseline="0" dirty="0">
                          <a:latin typeface="NimbusMonL-Regu"/>
                        </a:rPr>
                        <a:t> $s1, L2</a:t>
                      </a:r>
                      <a:endParaRPr lang="en-US" altLang="zh-CN" sz="2400" dirty="0">
                        <a:latin typeface="NimbusMonL-Regu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b="1" dirty="0">
                          <a:latin typeface="NimbusMonL-Regu"/>
                        </a:rPr>
                        <a:t>    j    </a:t>
                      </a:r>
                      <a:r>
                        <a:rPr lang="en-US" altLang="zh-CN" sz="2400" dirty="0">
                          <a:latin typeface="NimbusMonL-Regu"/>
                        </a:rPr>
                        <a:t>L1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dirty="0">
                          <a:latin typeface="NimbusMonL-Regu"/>
                        </a:rPr>
                        <a:t>L2:</a:t>
                      </a:r>
                      <a:r>
                        <a:rPr lang="en-US" altLang="zh-CN" sz="2400" baseline="0" dirty="0">
                          <a:latin typeface="NimbusMonL-Regu"/>
                        </a:rPr>
                        <a:t> …</a:t>
                      </a:r>
                      <a:endParaRPr lang="en-US" altLang="zh-CN" sz="2400" dirty="0">
                        <a:latin typeface="NimbusMonL-Regu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514624"/>
            <a:ext cx="8184958" cy="403849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假设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k</a:t>
            </a:r>
            <a:r>
              <a:rPr lang="zh-CN" altLang="en-US" sz="2400" dirty="0"/>
              <a:t>分别存储于寄存器</a:t>
            </a:r>
            <a:r>
              <a:rPr lang="en-US" altLang="zh-CN" sz="2400" dirty="0"/>
              <a:t>$s3</a:t>
            </a:r>
            <a:r>
              <a:rPr lang="zh-CN" altLang="en-US" sz="2400" dirty="0"/>
              <a:t>和</a:t>
            </a:r>
            <a:r>
              <a:rPr lang="en-US" altLang="zh-CN" sz="2400" dirty="0"/>
              <a:t>$s5</a:t>
            </a:r>
            <a:r>
              <a:rPr lang="zh-CN" altLang="en-US" sz="2400" dirty="0"/>
              <a:t>，数组的基地址存储于寄存器</a:t>
            </a:r>
            <a:r>
              <a:rPr lang="en-US" altLang="zh-CN" sz="2400" dirty="0"/>
              <a:t>$s6</a:t>
            </a:r>
            <a:r>
              <a:rPr lang="zh-CN" altLang="en-US" sz="2400" dirty="0"/>
              <a:t>，将上述代码编译成</a:t>
            </a:r>
            <a:r>
              <a:rPr lang="en-US" altLang="zh-CN" sz="2400" dirty="0"/>
              <a:t>MIPS</a:t>
            </a:r>
            <a:r>
              <a:rPr lang="zh-CN" altLang="en-US" sz="2400" dirty="0"/>
              <a:t>汇编代码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例子：循环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1894" y="1143637"/>
          <a:ext cx="8184958" cy="122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7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语言代码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8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      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NimbusMonL-Regu"/>
                        </a:rPr>
                        <a:t>while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 (save[</a:t>
                      </a:r>
                      <a:r>
                        <a:rPr lang="en-US" altLang="zh-CN" sz="2400" b="0" dirty="0" err="1">
                          <a:solidFill>
                            <a:srgbClr val="000000"/>
                          </a:solidFill>
                          <a:latin typeface="NimbusMonL-Regu"/>
                        </a:rPr>
                        <a:t>i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]==k) </a:t>
                      </a:r>
                      <a:r>
                        <a:rPr lang="en-US" altLang="zh-CN" sz="2400" b="0" dirty="0" err="1">
                          <a:solidFill>
                            <a:srgbClr val="000000"/>
                          </a:solidFill>
                          <a:latin typeface="NimbusMonL-Regu"/>
                        </a:rPr>
                        <a:t>i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+=1;</a:t>
                      </a:r>
                      <a:endParaRPr lang="en-US" altLang="en-US" sz="2400" b="0" dirty="0">
                        <a:solidFill>
                          <a:srgbClr val="000000"/>
                        </a:solidFill>
                        <a:latin typeface="NimbusMonL-Regu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514624"/>
            <a:ext cx="8184958" cy="403849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假设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k</a:t>
            </a:r>
            <a:r>
              <a:rPr lang="zh-CN" altLang="en-US" sz="2400" dirty="0"/>
              <a:t>分别存储于寄存器</a:t>
            </a:r>
            <a:r>
              <a:rPr lang="en-US" altLang="zh-CN" sz="2400" dirty="0"/>
              <a:t>$s3</a:t>
            </a:r>
            <a:r>
              <a:rPr lang="zh-CN" altLang="en-US" sz="2400" dirty="0"/>
              <a:t>和</a:t>
            </a:r>
            <a:r>
              <a:rPr lang="en-US" altLang="zh-CN" sz="2400" dirty="0"/>
              <a:t>$s5</a:t>
            </a:r>
            <a:r>
              <a:rPr lang="zh-CN" altLang="en-US" sz="2400" dirty="0"/>
              <a:t>，数组的基地址存储于寄存器</a:t>
            </a:r>
            <a:r>
              <a:rPr lang="en-US" altLang="zh-CN" sz="2400" dirty="0"/>
              <a:t>$s6</a:t>
            </a:r>
            <a:r>
              <a:rPr lang="zh-CN" altLang="en-US" sz="2400" dirty="0"/>
              <a:t>，将上述代码编译成</a:t>
            </a:r>
            <a:r>
              <a:rPr lang="en-US" altLang="zh-CN" sz="2400" dirty="0"/>
              <a:t>MIPS</a:t>
            </a:r>
            <a:r>
              <a:rPr lang="zh-CN" altLang="en-US" sz="2400" dirty="0"/>
              <a:t>汇编代码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1" dirty="0"/>
              <a:t>将</a:t>
            </a:r>
            <a:r>
              <a:rPr lang="en-US" altLang="zh-CN" sz="2400" b="1" dirty="0"/>
              <a:t>$s3</a:t>
            </a:r>
            <a:r>
              <a:rPr lang="zh-CN" altLang="en-US" sz="2400" b="1" dirty="0"/>
              <a:t>左移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位就是将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的地址变成字地址，以后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只需加</a:t>
            </a:r>
            <a:r>
              <a:rPr lang="en-US" altLang="zh-CN" sz="2400" b="1" dirty="0"/>
              <a:t>1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例子：循环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143637"/>
          <a:ext cx="8184958" cy="122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7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语言代码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8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      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NimbusMonL-Regu"/>
                        </a:rPr>
                        <a:t>while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 (save[</a:t>
                      </a:r>
                      <a:r>
                        <a:rPr lang="en-US" altLang="zh-CN" sz="2400" b="0" dirty="0" err="1">
                          <a:solidFill>
                            <a:srgbClr val="000000"/>
                          </a:solidFill>
                          <a:latin typeface="NimbusMonL-Regu"/>
                        </a:rPr>
                        <a:t>i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]==k) </a:t>
                      </a:r>
                      <a:r>
                        <a:rPr lang="en-US" altLang="zh-CN" sz="2400" b="0" dirty="0" err="1">
                          <a:solidFill>
                            <a:srgbClr val="000000"/>
                          </a:solidFill>
                          <a:latin typeface="NimbusMonL-Regu"/>
                        </a:rPr>
                        <a:t>i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+=1;</a:t>
                      </a:r>
                      <a:endParaRPr lang="en-US" altLang="en-US" sz="2400" b="0" dirty="0">
                        <a:solidFill>
                          <a:srgbClr val="000000"/>
                        </a:solidFill>
                        <a:latin typeface="NimbusMonL-Regu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496567" y="3352802"/>
            <a:ext cx="8184958" cy="266693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1">
              <a:defRPr/>
            </a:pP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Loop: </a:t>
            </a:r>
            <a:r>
              <a:rPr lang="en-US" altLang="zh-CN" b="1" dirty="0" err="1">
                <a:solidFill>
                  <a:schemeClr val="dk1"/>
                </a:solidFill>
                <a:latin typeface="NimbusMonL-Regu"/>
                <a:ea typeface="+mn-ea"/>
              </a:rPr>
              <a:t>sll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 $t1, $s3, 2    #$t1=i*4</a:t>
            </a:r>
          </a:p>
          <a:p>
            <a:pPr lvl="1">
              <a:defRPr/>
            </a:pP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     </a:t>
            </a:r>
            <a:r>
              <a:rPr lang="en-US" altLang="zh-CN" b="1" dirty="0">
                <a:solidFill>
                  <a:schemeClr val="dk1"/>
                </a:solidFill>
                <a:latin typeface="NimbusMonL-Regu"/>
                <a:ea typeface="+mn-ea"/>
              </a:rPr>
              <a:t>add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 $t1, $t1, $s6  #$t1=save[</a:t>
            </a:r>
            <a:r>
              <a:rPr lang="en-US" altLang="zh-CN" dirty="0" err="1">
                <a:solidFill>
                  <a:schemeClr val="dk1"/>
                </a:solidFill>
                <a:latin typeface="NimbusMonL-Regu"/>
                <a:ea typeface="+mn-ea"/>
              </a:rPr>
              <a:t>i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]</a:t>
            </a:r>
            <a:r>
              <a:rPr lang="zh-CN" altLang="en-US" dirty="0">
                <a:solidFill>
                  <a:schemeClr val="dk1"/>
                </a:solidFill>
                <a:latin typeface="NimbusMonL-Regu"/>
                <a:ea typeface="+mn-ea"/>
              </a:rPr>
              <a:t>的地址</a:t>
            </a:r>
            <a:endParaRPr lang="en-US" altLang="zh-CN" dirty="0">
              <a:solidFill>
                <a:schemeClr val="dk1"/>
              </a:solidFill>
              <a:latin typeface="NimbusMonL-Regu"/>
              <a:ea typeface="+mn-ea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     </a:t>
            </a:r>
            <a:r>
              <a:rPr lang="en-US" altLang="zh-CN" b="1" dirty="0" err="1">
                <a:solidFill>
                  <a:schemeClr val="dk1"/>
                </a:solidFill>
                <a:latin typeface="NimbusMonL-Regu"/>
                <a:ea typeface="+mn-ea"/>
              </a:rPr>
              <a:t>lw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  $t0, 0($t1)    #$t0=save[</a:t>
            </a:r>
            <a:r>
              <a:rPr lang="en-US" altLang="zh-CN" dirty="0" err="1">
                <a:solidFill>
                  <a:schemeClr val="dk1"/>
                </a:solidFill>
                <a:latin typeface="NimbusMonL-Regu"/>
                <a:ea typeface="+mn-ea"/>
              </a:rPr>
              <a:t>i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]</a:t>
            </a:r>
          </a:p>
          <a:p>
            <a:pPr lvl="1">
              <a:defRPr/>
            </a:pP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     </a:t>
            </a:r>
            <a:r>
              <a:rPr lang="en-US" altLang="zh-CN" b="1" dirty="0" err="1">
                <a:solidFill>
                  <a:schemeClr val="dk1"/>
                </a:solidFill>
                <a:latin typeface="NimbusMonL-Regu"/>
                <a:ea typeface="+mn-ea"/>
              </a:rPr>
              <a:t>bne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 $t0, $s5, Exit #if save[</a:t>
            </a:r>
            <a:r>
              <a:rPr lang="en-US" altLang="zh-CN" dirty="0" err="1">
                <a:solidFill>
                  <a:schemeClr val="dk1"/>
                </a:solidFill>
                <a:latin typeface="NimbusMonL-Regu"/>
                <a:ea typeface="+mn-ea"/>
              </a:rPr>
              <a:t>i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]!=k,</a:t>
            </a:r>
            <a:r>
              <a:rPr lang="zh-CN" altLang="en-US" dirty="0">
                <a:solidFill>
                  <a:schemeClr val="dk1"/>
                </a:solidFill>
                <a:latin typeface="NimbusMonL-Regu"/>
                <a:ea typeface="+mn-ea"/>
              </a:rPr>
              <a:t>跳转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Exit</a:t>
            </a:r>
          </a:p>
          <a:p>
            <a:pPr lvl="1">
              <a:defRPr/>
            </a:pP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     </a:t>
            </a:r>
            <a:r>
              <a:rPr lang="en-US" altLang="zh-CN" b="1" dirty="0" err="1">
                <a:solidFill>
                  <a:schemeClr val="dk1"/>
                </a:solidFill>
                <a:latin typeface="NimbusMonL-Regu"/>
                <a:ea typeface="+mn-ea"/>
              </a:rPr>
              <a:t>addi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$s3, $s3, 1    #</a:t>
            </a:r>
            <a:r>
              <a:rPr lang="en-US" altLang="zh-CN" dirty="0" err="1">
                <a:solidFill>
                  <a:schemeClr val="dk1"/>
                </a:solidFill>
                <a:latin typeface="NimbusMonL-Regu"/>
                <a:ea typeface="+mn-ea"/>
              </a:rPr>
              <a:t>i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=i+1</a:t>
            </a:r>
          </a:p>
          <a:p>
            <a:pPr lvl="1">
              <a:defRPr/>
            </a:pP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     </a:t>
            </a:r>
            <a:r>
              <a:rPr lang="en-US" altLang="zh-CN" b="1" dirty="0">
                <a:solidFill>
                  <a:schemeClr val="dk1"/>
                </a:solidFill>
                <a:latin typeface="NimbusMonL-Regu"/>
                <a:ea typeface="+mn-ea"/>
              </a:rPr>
              <a:t>j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   Loop           #</a:t>
            </a:r>
            <a:r>
              <a:rPr lang="zh-CN" altLang="en-US" dirty="0">
                <a:solidFill>
                  <a:schemeClr val="dk1"/>
                </a:solidFill>
                <a:latin typeface="NimbusMonL-Regu"/>
                <a:ea typeface="+mn-ea"/>
              </a:rPr>
              <a:t>跳转到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Loop</a:t>
            </a:r>
          </a:p>
          <a:p>
            <a:pPr lvl="1">
              <a:defRPr/>
            </a:pP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Exit: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ISA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算术与逻辑运算指令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数据传输指令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决策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过程指令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其他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过程运行中，程序必须遵从以下</a:t>
            </a:r>
            <a:r>
              <a:rPr lang="en-US" altLang="zh-CN" dirty="0"/>
              <a:t>6</a:t>
            </a:r>
            <a:r>
              <a:rPr lang="zh-CN" altLang="en-US" dirty="0"/>
              <a:t>个步骤：</a:t>
            </a:r>
            <a:endParaRPr lang="en-US" altLang="zh-CN" dirty="0"/>
          </a:p>
          <a:p>
            <a:pPr marL="800100" lvl="1" indent="-514350">
              <a:buFontTx/>
              <a:buAutoNum type="arabicPeriod"/>
            </a:pPr>
            <a:r>
              <a:rPr lang="zh-CN" altLang="en-US" sz="2400" dirty="0"/>
              <a:t>将参数放在过程可以访问的位置（</a:t>
            </a:r>
            <a:r>
              <a:rPr lang="en-US" altLang="zh-CN" sz="2400" dirty="0"/>
              <a:t>$a0~$a3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800100" lvl="1" indent="-514350">
              <a:buFontTx/>
              <a:buAutoNum type="arabicPeriod"/>
            </a:pPr>
            <a:r>
              <a:rPr lang="zh-CN" altLang="en-US" sz="2400" dirty="0"/>
              <a:t>将控制转交给过程</a:t>
            </a:r>
            <a:endParaRPr lang="en-US" altLang="zh-CN" sz="2400" dirty="0"/>
          </a:p>
          <a:p>
            <a:pPr marL="800100" lvl="1" indent="-514350">
              <a:buFontTx/>
              <a:buAutoNum type="arabicPeriod"/>
            </a:pPr>
            <a:r>
              <a:rPr lang="zh-CN" altLang="en-US" sz="2400" dirty="0"/>
              <a:t>获得过程所需的存储资源</a:t>
            </a:r>
            <a:endParaRPr lang="en-US" altLang="zh-CN" sz="2400" dirty="0"/>
          </a:p>
          <a:p>
            <a:pPr marL="800100" lvl="1" indent="-514350">
              <a:buFontTx/>
              <a:buAutoNum type="arabicPeriod"/>
            </a:pPr>
            <a:r>
              <a:rPr lang="zh-CN" altLang="en-US" sz="2400" dirty="0"/>
              <a:t>执行需要的任务</a:t>
            </a:r>
            <a:endParaRPr lang="en-US" altLang="zh-CN" sz="2400" dirty="0"/>
          </a:p>
          <a:p>
            <a:pPr marL="800100" lvl="1" indent="-514350">
              <a:buFontTx/>
              <a:buAutoNum type="arabicPeriod"/>
            </a:pPr>
            <a:r>
              <a:rPr lang="zh-CN" altLang="en-US" sz="2400" dirty="0"/>
              <a:t>将结果的值放在调用程序可以访问的位置（</a:t>
            </a:r>
            <a:r>
              <a:rPr lang="en-US" altLang="zh-CN" sz="2400" dirty="0"/>
              <a:t>$v0-$v1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800100" lvl="1" indent="-514350">
              <a:buFontTx/>
              <a:buAutoNum type="arabicPeriod"/>
            </a:pPr>
            <a:r>
              <a:rPr lang="zh-CN" altLang="en-US" sz="2400" dirty="0"/>
              <a:t>将控制返回初始点（</a:t>
            </a:r>
            <a:r>
              <a:rPr lang="en-US" altLang="zh-CN" sz="2400" dirty="0"/>
              <a:t>$</a:t>
            </a:r>
            <a:r>
              <a:rPr lang="en-US" altLang="zh-CN" sz="2400" dirty="0" err="1"/>
              <a:t>ra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lvl="1" indent="0">
              <a:buNone/>
            </a:pP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5325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过程（或程序）调用</a:t>
            </a:r>
          </a:p>
        </p:txBody>
      </p:sp>
      <p:graphicFrame>
        <p:nvGraphicFramePr>
          <p:cNvPr id="4" name="图示 3"/>
          <p:cNvGraphicFramePr/>
          <p:nvPr/>
        </p:nvGraphicFramePr>
        <p:xfrm>
          <a:off x="228714" y="4571970"/>
          <a:ext cx="8762769" cy="1828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跳转和链接指令（</a:t>
            </a:r>
            <a:r>
              <a:rPr lang="en-US" altLang="zh-CN" dirty="0"/>
              <a:t>jump-and-link instruction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将</a:t>
            </a:r>
            <a:r>
              <a:rPr lang="en-US" altLang="zh-CN" dirty="0">
                <a:solidFill>
                  <a:srgbClr val="000000"/>
                </a:solidFill>
              </a:rPr>
              <a:t>PC+4</a:t>
            </a:r>
            <a:r>
              <a:rPr lang="zh-CN" altLang="en-US" dirty="0">
                <a:solidFill>
                  <a:srgbClr val="000000"/>
                </a:solidFill>
              </a:rPr>
              <a:t>存入寄存器</a:t>
            </a:r>
            <a:r>
              <a:rPr lang="en-US" altLang="zh-CN" dirty="0">
                <a:solidFill>
                  <a:srgbClr val="000000"/>
                </a:solidFill>
              </a:rPr>
              <a:t>$</a:t>
            </a:r>
            <a:r>
              <a:rPr lang="en-US" altLang="zh-CN" dirty="0" err="1">
                <a:solidFill>
                  <a:srgbClr val="000000"/>
                </a:solidFill>
              </a:rPr>
              <a:t>ra</a:t>
            </a:r>
            <a:r>
              <a:rPr lang="zh-CN" altLang="en-US" dirty="0">
                <a:solidFill>
                  <a:srgbClr val="000000"/>
                </a:solidFill>
              </a:rPr>
              <a:t>，链接函数返回后执行的指令地址</a:t>
            </a:r>
            <a:endParaRPr lang="en-US" altLang="zh-CN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采用</a:t>
            </a:r>
            <a:r>
              <a:rPr lang="en-US" altLang="zh-CN" dirty="0">
                <a:solidFill>
                  <a:srgbClr val="C00000"/>
                </a:solidFill>
              </a:rPr>
              <a:t>J</a:t>
            </a:r>
            <a:r>
              <a:rPr lang="zh-CN" altLang="en-US" dirty="0">
                <a:solidFill>
                  <a:srgbClr val="000000"/>
                </a:solidFill>
              </a:rPr>
              <a:t>型指令格式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defRPr/>
            </a:pPr>
            <a:r>
              <a:rPr lang="zh-CN" altLang="en-US" dirty="0">
                <a:solidFill>
                  <a:srgbClr val="000000"/>
                </a:solidFill>
              </a:rPr>
              <a:t>寄存器跳转指令（</a:t>
            </a:r>
            <a:r>
              <a:rPr lang="en-US" altLang="zh-CN" dirty="0">
                <a:solidFill>
                  <a:srgbClr val="000000"/>
                </a:solidFill>
              </a:rPr>
              <a:t>jump register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defRPr/>
            </a:pPr>
            <a:endParaRPr lang="en-US" altLang="zh-CN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0000"/>
                </a:solidFill>
              </a:rPr>
              <a:t>采用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型指令格式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 </a:t>
            </a:r>
          </a:p>
        </p:txBody>
      </p:sp>
      <p:sp>
        <p:nvSpPr>
          <p:cNvPr id="5529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过程调用指令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481205" y="1690696"/>
            <a:ext cx="8184958" cy="57784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1" algn="just">
              <a:defRPr/>
            </a:pPr>
            <a:r>
              <a:rPr lang="en-US" altLang="zh-CN" b="1" dirty="0" err="1">
                <a:solidFill>
                  <a:schemeClr val="dk1"/>
                </a:solidFill>
                <a:latin typeface="NimbusMonL-Regu"/>
                <a:ea typeface="+mn-ea"/>
              </a:rPr>
              <a:t>jal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 address # $</a:t>
            </a:r>
            <a:r>
              <a:rPr lang="en-US" altLang="zh-CN" dirty="0" err="1">
                <a:solidFill>
                  <a:schemeClr val="dk1"/>
                </a:solidFill>
                <a:latin typeface="NimbusMonL-Regu"/>
                <a:ea typeface="+mn-ea"/>
              </a:rPr>
              <a:t>ra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=pc+4, </a:t>
            </a:r>
            <a:r>
              <a:rPr lang="zh-CN" altLang="en-US" dirty="0">
                <a:solidFill>
                  <a:schemeClr val="dk1"/>
                </a:solidFill>
                <a:latin typeface="NimbusMonL-Regu"/>
                <a:ea typeface="+mn-ea"/>
              </a:rPr>
              <a:t>跳转到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address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81205" y="4121948"/>
            <a:ext cx="8184958" cy="57784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1" algn="just">
              <a:defRPr/>
            </a:pPr>
            <a:r>
              <a:rPr lang="en-US" altLang="zh-CN" b="1" dirty="0" err="1">
                <a:solidFill>
                  <a:schemeClr val="dk1"/>
                </a:solidFill>
                <a:latin typeface="NimbusMonL-Regu"/>
                <a:ea typeface="+mn-ea"/>
              </a:rPr>
              <a:t>jr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 $</a:t>
            </a:r>
            <a:r>
              <a:rPr lang="en-US" altLang="zh-CN" dirty="0" err="1">
                <a:solidFill>
                  <a:schemeClr val="dk1"/>
                </a:solidFill>
                <a:latin typeface="NimbusMonL-Regu"/>
                <a:ea typeface="+mn-ea"/>
              </a:rPr>
              <a:t>ra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# </a:t>
            </a:r>
            <a:r>
              <a:rPr lang="zh-CN" altLang="en-US" dirty="0">
                <a:solidFill>
                  <a:schemeClr val="dk1"/>
                </a:solidFill>
                <a:latin typeface="NimbusMonL-Regu"/>
                <a:ea typeface="+mn-ea"/>
              </a:rPr>
              <a:t>跳转到寄存器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$</a:t>
            </a:r>
            <a:r>
              <a:rPr lang="en-US" altLang="zh-CN" dirty="0" err="1">
                <a:solidFill>
                  <a:schemeClr val="dk1"/>
                </a:solidFill>
                <a:latin typeface="NimbusMonL-Regu"/>
                <a:ea typeface="+mn-ea"/>
              </a:rPr>
              <a:t>ra</a:t>
            </a:r>
            <a:r>
              <a:rPr lang="zh-CN" altLang="en-US" dirty="0">
                <a:solidFill>
                  <a:schemeClr val="dk1"/>
                </a:solidFill>
                <a:latin typeface="NimbusMonL-Regu"/>
                <a:ea typeface="+mn-ea"/>
              </a:rPr>
              <a:t>所指的地址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81205" y="5105357"/>
          <a:ext cx="818495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44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程序调用例子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39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       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jal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 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gcd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     </a:t>
                      </a:r>
                    </a:p>
                    <a:p>
                      <a:pPr>
                        <a:defRPr/>
                      </a:pP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gcd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：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  <a:p>
                      <a:pPr>
                        <a:defRPr/>
                      </a:pPr>
                      <a:r>
                        <a:rPr lang="en-US" alt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         </a:t>
                      </a:r>
                      <a:r>
                        <a:rPr lang="en-US" altLang="en-US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jr</a:t>
                      </a:r>
                      <a:r>
                        <a:rPr lang="en-US" alt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   $</a:t>
                      </a:r>
                      <a:r>
                        <a:rPr lang="en-US" altLang="en-US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ra</a:t>
                      </a:r>
                      <a:endParaRPr lang="en-US" altLang="en-US" sz="24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6"/>
            <a:ext cx="8183563" cy="29699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400" dirty="0"/>
              <a:t>被调用者（</a:t>
            </a:r>
            <a:r>
              <a:rPr lang="en-US" altLang="zh-CN" sz="2400" dirty="0" err="1"/>
              <a:t>callee</a:t>
            </a:r>
            <a:r>
              <a:rPr lang="zh-CN" altLang="en-US" sz="2400" dirty="0"/>
              <a:t>）运行可能使用更多寄存器</a:t>
            </a:r>
            <a:endParaRPr lang="en-US" altLang="zh-CN" sz="2400" dirty="0"/>
          </a:p>
          <a:p>
            <a:r>
              <a:rPr lang="zh-CN" altLang="en-US" sz="2400" dirty="0"/>
              <a:t>调用者（ </a:t>
            </a:r>
            <a:r>
              <a:rPr lang="en-US" altLang="zh-CN" sz="2400" dirty="0"/>
              <a:t>caller</a:t>
            </a:r>
            <a:r>
              <a:rPr lang="zh-CN" altLang="en-US" sz="2400" dirty="0"/>
              <a:t>）所使用的寄存器必须恢复，需要将寄存器换出到存储器</a:t>
            </a:r>
            <a:endParaRPr lang="en-US" altLang="zh-CN" sz="2400" dirty="0"/>
          </a:p>
          <a:p>
            <a:r>
              <a:rPr lang="zh-CN" altLang="en-US" sz="2400" dirty="0"/>
              <a:t>使用栈（</a:t>
            </a:r>
            <a:r>
              <a:rPr lang="en-US" altLang="zh-CN" sz="2400" dirty="0"/>
              <a:t>stack</a:t>
            </a:r>
            <a:r>
              <a:rPr lang="zh-CN" altLang="en-US" sz="2400" dirty="0"/>
              <a:t>）：一种后进先出的数据结构</a:t>
            </a:r>
            <a:endParaRPr lang="en-US" altLang="zh-CN" sz="2400" dirty="0"/>
          </a:p>
          <a:p>
            <a:r>
              <a:rPr lang="zh-CN" altLang="en-US" sz="2400" dirty="0"/>
              <a:t>从高地址向低地址“增长”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57347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使用更多寄存器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38118" y="4013246"/>
            <a:ext cx="1664599" cy="2412814"/>
            <a:chOff x="938118" y="4013246"/>
            <a:chExt cx="1664599" cy="2412814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2590852" y="4343376"/>
              <a:ext cx="0" cy="17525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1193598" y="4343376"/>
              <a:ext cx="0" cy="17525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sp>
          <p:nvSpPr>
            <p:cNvPr id="9" name="文本框 8"/>
            <p:cNvSpPr txBox="1"/>
            <p:nvPr/>
          </p:nvSpPr>
          <p:spPr bwMode="auto">
            <a:xfrm>
              <a:off x="1193598" y="4571970"/>
              <a:ext cx="139725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zh-CN" altLang="en-US" sz="1200" dirty="0"/>
            </a:p>
          </p:txBody>
        </p:sp>
        <p:sp>
          <p:nvSpPr>
            <p:cNvPr id="12" name="文本框 11"/>
            <p:cNvSpPr txBox="1"/>
            <p:nvPr/>
          </p:nvSpPr>
          <p:spPr bwMode="auto">
            <a:xfrm>
              <a:off x="1205463" y="4845020"/>
              <a:ext cx="139725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zh-CN" altLang="en-US" sz="1200" dirty="0"/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1205463" y="5118070"/>
              <a:ext cx="139725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1200" b="1" dirty="0">
                  <a:solidFill>
                    <a:srgbClr val="C00000"/>
                  </a:solidFill>
                </a:rPr>
                <a:t>栈顶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949983" y="4013246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高地址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938118" y="6025950"/>
              <a:ext cx="9541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/>
                <a:t>低地址</a:t>
              </a:r>
            </a:p>
          </p:txBody>
        </p:sp>
      </p:grpSp>
      <p:sp>
        <p:nvSpPr>
          <p:cNvPr id="15" name="右箭头 14"/>
          <p:cNvSpPr/>
          <p:nvPr/>
        </p:nvSpPr>
        <p:spPr bwMode="auto">
          <a:xfrm rot="5400000">
            <a:off x="1676476" y="5486346"/>
            <a:ext cx="380990" cy="30479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" name="直线箭头连接符 46"/>
          <p:cNvCxnSpPr>
            <a:endCxn id="14" idx="3"/>
          </p:cNvCxnSpPr>
          <p:nvPr/>
        </p:nvCxnSpPr>
        <p:spPr>
          <a:xfrm flipH="1" flipV="1">
            <a:off x="2602717" y="5256570"/>
            <a:ext cx="369125" cy="11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02059" y="4978017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sp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683656" y="3881711"/>
            <a:ext cx="485614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err="1"/>
              <a:t>sp</a:t>
            </a:r>
            <a:r>
              <a:rPr lang="en-US" altLang="zh-CN" dirty="0"/>
              <a:t>($29)</a:t>
            </a:r>
            <a:r>
              <a:rPr lang="zh-CN" altLang="en-US" dirty="0"/>
              <a:t>：保存栈顶的地址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压栈</a:t>
            </a:r>
            <a:r>
              <a:rPr lang="en-US" altLang="zh-CN" dirty="0"/>
              <a:t>(push)</a:t>
            </a:r>
            <a:r>
              <a:rPr lang="zh-CN" altLang="en-US" dirty="0"/>
              <a:t>：向栈增加数据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/>
              <a:t>出栈</a:t>
            </a:r>
            <a:r>
              <a:rPr lang="en-US" altLang="zh-CN" dirty="0"/>
              <a:t>(pop)</a:t>
            </a:r>
            <a:r>
              <a:rPr lang="zh-CN" altLang="en-US" dirty="0"/>
              <a:t>：从栈中移除数据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3750628" y="4710469"/>
            <a:ext cx="4402678" cy="57784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1" algn="just">
              <a:defRPr/>
            </a:pPr>
            <a:r>
              <a:rPr lang="en-US" altLang="zh-CN" b="1" dirty="0">
                <a:solidFill>
                  <a:schemeClr val="dk1"/>
                </a:solidFill>
                <a:latin typeface="NimbusMonL-Regu"/>
                <a:ea typeface="+mn-ea"/>
              </a:rPr>
              <a:t>$</a:t>
            </a:r>
            <a:r>
              <a:rPr lang="en-US" altLang="zh-CN" b="1" dirty="0" err="1">
                <a:solidFill>
                  <a:schemeClr val="dk1"/>
                </a:solidFill>
                <a:latin typeface="NimbusMonL-Regu"/>
                <a:ea typeface="+mn-ea"/>
              </a:rPr>
              <a:t>sp</a:t>
            </a:r>
            <a:r>
              <a:rPr lang="en-US" altLang="zh-CN" b="1" dirty="0">
                <a:solidFill>
                  <a:schemeClr val="dk1"/>
                </a:solidFill>
                <a:latin typeface="NimbusMonL-Regu"/>
                <a:ea typeface="+mn-ea"/>
              </a:rPr>
              <a:t> = $</a:t>
            </a:r>
            <a:r>
              <a:rPr lang="en-US" altLang="zh-CN" b="1" dirty="0" err="1">
                <a:solidFill>
                  <a:schemeClr val="dk1"/>
                </a:solidFill>
                <a:latin typeface="NimbusMonL-Regu"/>
                <a:ea typeface="+mn-ea"/>
              </a:rPr>
              <a:t>sp</a:t>
            </a:r>
            <a:r>
              <a:rPr lang="en-US" altLang="zh-CN" b="1" dirty="0">
                <a:solidFill>
                  <a:schemeClr val="dk1"/>
                </a:solidFill>
                <a:latin typeface="NimbusMonL-Regu"/>
                <a:ea typeface="+mn-ea"/>
              </a:rPr>
              <a:t> - 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4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3750628" y="5829237"/>
            <a:ext cx="4402678" cy="57784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1" algn="just">
              <a:defRPr/>
            </a:pPr>
            <a:r>
              <a:rPr lang="en-US" altLang="zh-CN" b="1" dirty="0">
                <a:solidFill>
                  <a:schemeClr val="dk1"/>
                </a:solidFill>
                <a:latin typeface="NimbusMonL-Regu"/>
                <a:ea typeface="+mn-ea"/>
              </a:rPr>
              <a:t>$</a:t>
            </a:r>
            <a:r>
              <a:rPr lang="en-US" altLang="zh-CN" b="1" dirty="0" err="1">
                <a:solidFill>
                  <a:schemeClr val="dk1"/>
                </a:solidFill>
                <a:latin typeface="NimbusMonL-Regu"/>
                <a:ea typeface="+mn-ea"/>
              </a:rPr>
              <a:t>sp</a:t>
            </a:r>
            <a:r>
              <a:rPr lang="en-US" altLang="zh-CN" b="1" dirty="0">
                <a:solidFill>
                  <a:schemeClr val="dk1"/>
                </a:solidFill>
                <a:latin typeface="NimbusMonL-Regu"/>
                <a:ea typeface="+mn-ea"/>
              </a:rPr>
              <a:t> = $</a:t>
            </a:r>
            <a:r>
              <a:rPr lang="en-US" altLang="zh-CN" b="1" dirty="0" err="1">
                <a:solidFill>
                  <a:schemeClr val="dk1"/>
                </a:solidFill>
                <a:latin typeface="NimbusMonL-Regu"/>
                <a:ea typeface="+mn-ea"/>
              </a:rPr>
              <a:t>sp</a:t>
            </a:r>
            <a:r>
              <a:rPr lang="en-US" altLang="zh-CN" b="1" dirty="0">
                <a:solidFill>
                  <a:schemeClr val="dk1"/>
                </a:solidFill>
                <a:latin typeface="NimbusMonL-Regu"/>
                <a:ea typeface="+mn-ea"/>
              </a:rPr>
              <a:t> + 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4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3" y="1107832"/>
            <a:ext cx="4934329" cy="544528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栈中包含过程所保存的寄存器和局部变量的片段称为过程帧（ </a:t>
            </a:r>
            <a:r>
              <a:rPr lang="en-US" altLang="zh-CN" sz="2400" dirty="0"/>
              <a:t>procedure frame </a:t>
            </a:r>
            <a:r>
              <a:rPr lang="zh-CN" altLang="en-US" sz="2400" dirty="0"/>
              <a:t>）或活动记录（ </a:t>
            </a:r>
            <a:r>
              <a:rPr lang="en-US" altLang="zh-CN" sz="2400" dirty="0"/>
              <a:t>activation record 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$</a:t>
            </a:r>
            <a:r>
              <a:rPr lang="en-US" altLang="zh-CN" sz="2400" dirty="0" err="1"/>
              <a:t>fp</a:t>
            </a:r>
            <a:r>
              <a:rPr lang="zh-CN" altLang="en-US" sz="2400" dirty="0"/>
              <a:t>是帧指针，指向一个过程帧的第一个字</a:t>
            </a:r>
            <a:r>
              <a:rPr lang="en-US" altLang="zh-CN" sz="2400" dirty="0"/>
              <a:t>——$</a:t>
            </a:r>
            <a:r>
              <a:rPr lang="en-US" altLang="zh-CN" sz="2400" dirty="0" err="1"/>
              <a:t>fp</a:t>
            </a:r>
            <a:r>
              <a:rPr lang="zh-CN" altLang="en-US" sz="2400" dirty="0"/>
              <a:t>通常作为过程中数据的基址寄存器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在栈中为新数据分配空间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6338869" y="1905000"/>
            <a:ext cx="0" cy="3883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8" name="直接连接符 7"/>
          <p:cNvCxnSpPr/>
          <p:nvPr/>
        </p:nvCxnSpPr>
        <p:spPr bwMode="auto">
          <a:xfrm>
            <a:off x="8564564" y="1888962"/>
            <a:ext cx="0" cy="38830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10" name="文本框 9"/>
          <p:cNvSpPr txBox="1"/>
          <p:nvPr/>
        </p:nvSpPr>
        <p:spPr bwMode="auto">
          <a:xfrm>
            <a:off x="6347573" y="3181574"/>
            <a:ext cx="2224106" cy="40005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dirty="0"/>
              <a:t>返回地址</a:t>
            </a: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6337281" y="2473295"/>
            <a:ext cx="2227282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/>
              <a:t>保存的参数寄存器（如果有）</a:t>
            </a:r>
          </a:p>
        </p:txBody>
      </p:sp>
      <p:sp>
        <p:nvSpPr>
          <p:cNvPr id="14" name="文本框 27"/>
          <p:cNvSpPr txBox="1">
            <a:spLocks noChangeArrowheads="1"/>
          </p:cNvSpPr>
          <p:nvPr/>
        </p:nvSpPr>
        <p:spPr bwMode="auto">
          <a:xfrm>
            <a:off x="5334954" y="4575423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$</a:t>
            </a:r>
            <a:r>
              <a:rPr lang="en-US" altLang="zh-CN" dirty="0" err="1"/>
              <a:t>sp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6012817" y="4876762"/>
            <a:ext cx="32067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17" name="文本框 33"/>
          <p:cNvSpPr txBox="1">
            <a:spLocks noChangeArrowheads="1"/>
          </p:cNvSpPr>
          <p:nvPr/>
        </p:nvSpPr>
        <p:spPr bwMode="auto">
          <a:xfrm>
            <a:off x="5949421" y="5785263"/>
            <a:ext cx="18065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低地址</a:t>
            </a:r>
          </a:p>
        </p:txBody>
      </p:sp>
      <p:sp>
        <p:nvSpPr>
          <p:cNvPr id="18" name="文本框 34"/>
          <p:cNvSpPr txBox="1">
            <a:spLocks noChangeArrowheads="1"/>
          </p:cNvSpPr>
          <p:nvPr/>
        </p:nvSpPr>
        <p:spPr bwMode="auto">
          <a:xfrm>
            <a:off x="6012817" y="1444212"/>
            <a:ext cx="18065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高地址</a:t>
            </a:r>
          </a:p>
        </p:txBody>
      </p:sp>
      <p:sp>
        <p:nvSpPr>
          <p:cNvPr id="22" name="文本框 26"/>
          <p:cNvSpPr txBox="1">
            <a:spLocks noChangeArrowheads="1"/>
          </p:cNvSpPr>
          <p:nvPr/>
        </p:nvSpPr>
        <p:spPr bwMode="auto">
          <a:xfrm>
            <a:off x="5416224" y="2368273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$</a:t>
            </a:r>
            <a:r>
              <a:rPr lang="en-US" altLang="zh-CN" dirty="0" err="1"/>
              <a:t>fp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6012817" y="2590822"/>
            <a:ext cx="32067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24" name="文本框 23"/>
          <p:cNvSpPr txBox="1"/>
          <p:nvPr/>
        </p:nvSpPr>
        <p:spPr bwMode="auto">
          <a:xfrm>
            <a:off x="6334107" y="3581624"/>
            <a:ext cx="2230456" cy="707886"/>
          </a:xfrm>
          <a:prstGeom prst="rect">
            <a:avLst/>
          </a:prstGeom>
          <a:solidFill>
            <a:srgbClr val="F0C294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/>
              <a:t>需要保存的寄存器（如果有）</a:t>
            </a:r>
          </a:p>
        </p:txBody>
      </p:sp>
      <p:sp>
        <p:nvSpPr>
          <p:cNvPr id="25" name="文本框 24"/>
          <p:cNvSpPr txBox="1"/>
          <p:nvPr/>
        </p:nvSpPr>
        <p:spPr bwMode="auto">
          <a:xfrm>
            <a:off x="6338869" y="4289450"/>
            <a:ext cx="2241514" cy="707886"/>
          </a:xfrm>
          <a:prstGeom prst="rect">
            <a:avLst/>
          </a:prstGeom>
          <a:solidFill>
            <a:srgbClr val="C6E6A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/>
              <a:t>局部数组和结构体（如果有）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/>
              <a:t>CISC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复杂指令集计算机</a:t>
            </a:r>
            <a:r>
              <a:rPr lang="en-US" altLang="zh-CN" sz="2400" dirty="0"/>
              <a:t>(Complex Instruction Set Computers)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指令数量多，使用频率差别大，可变长格式，支持多种寻址方式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例如：</a:t>
            </a:r>
            <a:r>
              <a:rPr lang="en-US" altLang="zh-CN" sz="2400" dirty="0"/>
              <a:t>Intel x86</a:t>
            </a:r>
          </a:p>
          <a:p>
            <a:r>
              <a:rPr lang="en-US" altLang="zh-CN" sz="2800" b="1" dirty="0"/>
              <a:t>RISC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精简指令集计算机</a:t>
            </a:r>
            <a:r>
              <a:rPr lang="en-US" altLang="zh-CN" sz="2400" dirty="0"/>
              <a:t>(Reduced Instruction Set Computer​​​​​​​s)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指令数量少，使用频率接近，定长格式，大部分为单周期指令，寻址方式支持较少，通用寄存器，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体系结构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例如：</a:t>
            </a:r>
            <a:r>
              <a:rPr lang="en-US" altLang="zh-CN" sz="2400" dirty="0"/>
              <a:t>MIPS</a:t>
            </a:r>
            <a:r>
              <a:rPr lang="zh-CN" altLang="en-US" sz="2400" dirty="0"/>
              <a:t>、</a:t>
            </a:r>
            <a:r>
              <a:rPr lang="en-US" altLang="zh-CN" sz="2400" dirty="0"/>
              <a:t>ARM</a:t>
            </a:r>
            <a:r>
              <a:rPr lang="zh-CN" altLang="en-US" sz="2400" dirty="0"/>
              <a:t>、</a:t>
            </a:r>
            <a:r>
              <a:rPr lang="en-US" altLang="zh-CN" sz="2400" dirty="0"/>
              <a:t>RISC-V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CISC vs. RISC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在堆中为数据分配空间</a:t>
            </a:r>
          </a:p>
        </p:txBody>
      </p:sp>
      <p:sp>
        <p:nvSpPr>
          <p:cNvPr id="69635" name="文本框 18"/>
          <p:cNvSpPr txBox="1">
            <a:spLocks noChangeArrowheads="1"/>
          </p:cNvSpPr>
          <p:nvPr/>
        </p:nvSpPr>
        <p:spPr bwMode="auto">
          <a:xfrm>
            <a:off x="4369161" y="1630423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$</a:t>
            </a:r>
            <a:r>
              <a:rPr lang="en-US" altLang="zh-CN" dirty="0" err="1"/>
              <a:t>sp</a:t>
            </a:r>
            <a:endParaRPr lang="zh-CN" altLang="en-US" dirty="0"/>
          </a:p>
        </p:txBody>
      </p:sp>
      <p:sp>
        <p:nvSpPr>
          <p:cNvPr id="69636" name="文本框 19"/>
          <p:cNvSpPr txBox="1">
            <a:spLocks noChangeArrowheads="1"/>
          </p:cNvSpPr>
          <p:nvPr/>
        </p:nvSpPr>
        <p:spPr bwMode="auto">
          <a:xfrm>
            <a:off x="4267208" y="3437852"/>
            <a:ext cx="838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$gp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4997131" y="1880515"/>
            <a:ext cx="32067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945070" y="3668040"/>
            <a:ext cx="32067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639" name="文本框 37"/>
          <p:cNvSpPr txBox="1">
            <a:spLocks noChangeArrowheads="1"/>
          </p:cNvSpPr>
          <p:nvPr/>
        </p:nvSpPr>
        <p:spPr bwMode="auto">
          <a:xfrm>
            <a:off x="4487870" y="4303834"/>
            <a:ext cx="83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pc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4913320" y="4549866"/>
            <a:ext cx="32067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641" name="文本框 39"/>
          <p:cNvSpPr txBox="1">
            <a:spLocks noChangeArrowheads="1"/>
          </p:cNvSpPr>
          <p:nvPr/>
        </p:nvSpPr>
        <p:spPr bwMode="auto">
          <a:xfrm>
            <a:off x="5265745" y="1721705"/>
            <a:ext cx="16081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0x 7fff </a:t>
            </a:r>
            <a:r>
              <a:rPr lang="en-US" altLang="zh-CN" sz="2000" dirty="0" err="1"/>
              <a:t>fffc</a:t>
            </a:r>
            <a:endParaRPr lang="zh-CN" altLang="en-US" sz="2000" dirty="0"/>
          </a:p>
        </p:txBody>
      </p:sp>
      <p:sp>
        <p:nvSpPr>
          <p:cNvPr id="69642" name="文本框 40"/>
          <p:cNvSpPr txBox="1">
            <a:spLocks noChangeArrowheads="1"/>
          </p:cNvSpPr>
          <p:nvPr/>
        </p:nvSpPr>
        <p:spPr bwMode="auto">
          <a:xfrm>
            <a:off x="5173669" y="3490210"/>
            <a:ext cx="1852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0x 1000 8000</a:t>
            </a:r>
            <a:endParaRPr lang="zh-CN" altLang="en-US" sz="2000" dirty="0"/>
          </a:p>
        </p:txBody>
      </p:sp>
      <p:sp>
        <p:nvSpPr>
          <p:cNvPr id="69643" name="文本框 41"/>
          <p:cNvSpPr txBox="1">
            <a:spLocks noChangeArrowheads="1"/>
          </p:cNvSpPr>
          <p:nvPr/>
        </p:nvSpPr>
        <p:spPr bwMode="auto">
          <a:xfrm>
            <a:off x="5173669" y="3956939"/>
            <a:ext cx="20890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0x 1000 0000</a:t>
            </a:r>
            <a:endParaRPr lang="zh-CN" altLang="en-US" sz="2000" dirty="0"/>
          </a:p>
        </p:txBody>
      </p:sp>
      <p:sp>
        <p:nvSpPr>
          <p:cNvPr id="69644" name="文本框 42"/>
          <p:cNvSpPr txBox="1">
            <a:spLocks noChangeArrowheads="1"/>
          </p:cNvSpPr>
          <p:nvPr/>
        </p:nvSpPr>
        <p:spPr bwMode="auto">
          <a:xfrm>
            <a:off x="5175812" y="4349811"/>
            <a:ext cx="1782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0x 0040 0000</a:t>
            </a:r>
            <a:endParaRPr lang="zh-CN" altLang="en-US" sz="2000" dirty="0"/>
          </a:p>
        </p:txBody>
      </p:sp>
      <p:grpSp>
        <p:nvGrpSpPr>
          <p:cNvPr id="69645" name="组合 52"/>
          <p:cNvGrpSpPr/>
          <p:nvPr/>
        </p:nvGrpSpPr>
        <p:grpSpPr bwMode="auto">
          <a:xfrm>
            <a:off x="6865945" y="1880515"/>
            <a:ext cx="1905000" cy="3084512"/>
            <a:chOff x="5943564" y="1369414"/>
            <a:chExt cx="2819326" cy="3083959"/>
          </a:xfrm>
        </p:grpSpPr>
        <p:sp>
          <p:nvSpPr>
            <p:cNvPr id="14" name="文本框 13"/>
            <p:cNvSpPr txBox="1"/>
            <p:nvPr/>
          </p:nvSpPr>
          <p:spPr>
            <a:xfrm>
              <a:off x="5943564" y="1369414"/>
              <a:ext cx="2819326" cy="17856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200" dirty="0"/>
                <a:t>栈</a:t>
              </a:r>
              <a:endParaRPr lang="en-US" altLang="zh-CN" sz="2200" dirty="0"/>
            </a:p>
            <a:p>
              <a:pPr algn="ctr">
                <a:defRPr/>
              </a:pPr>
              <a:endParaRPr lang="en-US" altLang="zh-CN" sz="2200" dirty="0"/>
            </a:p>
            <a:p>
              <a:pPr algn="ctr">
                <a:defRPr/>
              </a:pPr>
              <a:endParaRPr lang="en-US" altLang="zh-CN" sz="2200" dirty="0"/>
            </a:p>
            <a:p>
              <a:pPr algn="ctr">
                <a:defRPr/>
              </a:pPr>
              <a:endParaRPr lang="en-US" altLang="zh-CN" sz="2200" dirty="0"/>
            </a:p>
            <a:p>
              <a:pPr algn="ctr">
                <a:defRPr/>
              </a:pPr>
              <a:r>
                <a:rPr lang="zh-CN" altLang="en-US" sz="2200" dirty="0"/>
                <a:t>动态数据</a:t>
              </a:r>
              <a:r>
                <a:rPr lang="en-US" altLang="zh-CN" sz="2200" dirty="0"/>
                <a:t>(</a:t>
              </a:r>
              <a:r>
                <a:rPr lang="zh-CN" altLang="en-US" sz="2200" dirty="0"/>
                <a:t>堆</a:t>
              </a:r>
              <a:r>
                <a:rPr lang="en-US" altLang="zh-CN" sz="2200" dirty="0"/>
                <a:t>)</a:t>
              </a:r>
              <a:endParaRPr lang="zh-CN" altLang="en-US" sz="2200" dirty="0"/>
            </a:p>
          </p:txBody>
        </p:sp>
        <p:sp>
          <p:nvSpPr>
            <p:cNvPr id="69648" name="矩形 32"/>
            <p:cNvSpPr>
              <a:spLocks noChangeArrowheads="1"/>
            </p:cNvSpPr>
            <p:nvPr/>
          </p:nvSpPr>
          <p:spPr bwMode="auto">
            <a:xfrm>
              <a:off x="5943564" y="1369414"/>
              <a:ext cx="2819326" cy="3083959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zh-CN" altLang="en-US">
                <a:latin typeface="Times" panose="02020603050405020304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943564" y="3155031"/>
              <a:ext cx="2819326" cy="430136"/>
            </a:xfrm>
            <a:prstGeom prst="rect">
              <a:avLst/>
            </a:prstGeom>
            <a:solidFill>
              <a:srgbClr val="F0C294"/>
            </a:solidFill>
            <a:ln w="1905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spcBef>
                  <a:spcPts val="1200"/>
                </a:spcBef>
                <a:spcAft>
                  <a:spcPts val="1200"/>
                </a:spcAft>
                <a:defRPr/>
              </a:pPr>
              <a:r>
                <a:rPr lang="zh-CN" altLang="en-US" sz="2200" dirty="0"/>
                <a:t>静态数据</a:t>
              </a:r>
              <a:endParaRPr lang="en-US" altLang="zh-CN" sz="22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943564" y="3591516"/>
              <a:ext cx="2819326" cy="43172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200" dirty="0"/>
                <a:t>代码段</a:t>
              </a:r>
              <a:endParaRPr lang="en-US" altLang="zh-CN" sz="22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943564" y="4023238"/>
              <a:ext cx="2819326" cy="43013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200" dirty="0"/>
                <a:t>保留</a:t>
              </a:r>
              <a:endParaRPr lang="en-US" altLang="zh-CN" sz="2200" dirty="0"/>
            </a:p>
          </p:txBody>
        </p:sp>
        <p:cxnSp>
          <p:nvCxnSpPr>
            <p:cNvPr id="44" name="直接箭头连接符 43"/>
            <p:cNvCxnSpPr/>
            <p:nvPr/>
          </p:nvCxnSpPr>
          <p:spPr bwMode="auto">
            <a:xfrm>
              <a:off x="7315636" y="1751932"/>
              <a:ext cx="0" cy="34601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7308588" y="2331267"/>
              <a:ext cx="9398" cy="4047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dist="17961" dir="2700000" algn="ctr" rotWithShape="0">
                <a:schemeClr val="tx1">
                  <a:gamma/>
                  <a:shade val="60000"/>
                  <a:invGamma/>
                </a:schemeClr>
              </a:outerShdw>
            </a:effectLst>
          </p:spPr>
        </p:cxnSp>
      </p:grpSp>
      <p:sp>
        <p:nvSpPr>
          <p:cNvPr id="5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3916363" cy="54451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dirty="0"/>
              <a:t>用户代码段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静态数据：全局变量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例如</a:t>
            </a:r>
            <a:r>
              <a:rPr lang="en-US" altLang="zh-CN" dirty="0"/>
              <a:t>C</a:t>
            </a:r>
            <a:r>
              <a:rPr lang="zh-CN" altLang="en-US" dirty="0"/>
              <a:t>语言中的静态变量，常数数组与字符串等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动态数据：堆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例如，</a:t>
            </a:r>
            <a:r>
              <a:rPr lang="en-US" altLang="zh-CN" dirty="0"/>
              <a:t>C</a:t>
            </a:r>
            <a:r>
              <a:rPr lang="zh-CN" altLang="en-US" dirty="0"/>
              <a:t>中</a:t>
            </a:r>
            <a:r>
              <a:rPr lang="en-US" altLang="zh-CN" dirty="0" err="1"/>
              <a:t>malloc</a:t>
            </a:r>
            <a:r>
              <a:rPr lang="zh-CN" altLang="en-US" dirty="0"/>
              <a:t>命令分配，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en-US" altLang="zh-CN" dirty="0"/>
              <a:t>new</a:t>
            </a:r>
            <a:r>
              <a:rPr lang="zh-CN" altLang="en-US" dirty="0"/>
              <a:t>命令来分配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栈：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例如局部的数组或结构体</a:t>
            </a:r>
            <a:endParaRPr lang="en-US" altLang="zh-CN" dirty="0"/>
          </a:p>
        </p:txBody>
      </p:sp>
      <p:sp>
        <p:nvSpPr>
          <p:cNvPr id="23" name="文本框 42"/>
          <p:cNvSpPr txBox="1">
            <a:spLocks noChangeArrowheads="1"/>
          </p:cNvSpPr>
          <p:nvPr/>
        </p:nvSpPr>
        <p:spPr bwMode="auto">
          <a:xfrm>
            <a:off x="5173669" y="4723727"/>
            <a:ext cx="17822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0x 0000 0000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7272349" y="5024681"/>
            <a:ext cx="11256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存储器</a:t>
            </a:r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57308" y="1600248"/>
            <a:ext cx="8229384" cy="1142970"/>
          </a:xfrm>
          <a:prstGeom prst="rect">
            <a:avLst/>
          </a:prstGeom>
          <a:solidFill>
            <a:srgbClr val="C6E6A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78778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100" dirty="0"/>
              <a:t>C</a:t>
            </a:r>
            <a:r>
              <a:rPr lang="zh-CN" altLang="en-US" sz="3100" dirty="0"/>
              <a:t>语言代码：</a:t>
            </a:r>
            <a:endParaRPr lang="en-US" altLang="zh-CN" sz="3100" dirty="0"/>
          </a:p>
          <a:p>
            <a:pPr marL="457200" lvl="1" indent="0" algn="just">
              <a:spcBef>
                <a:spcPct val="0"/>
              </a:spcBef>
              <a:buNone/>
              <a:defRPr/>
            </a:pPr>
            <a:r>
              <a:rPr lang="en-US" altLang="zh-CN" sz="2300" b="1" dirty="0" err="1">
                <a:solidFill>
                  <a:schemeClr val="dk1"/>
                </a:solidFill>
                <a:latin typeface="NimbusMonL-Regu"/>
              </a:rPr>
              <a:t>int</a:t>
            </a: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</a:t>
            </a:r>
            <a:r>
              <a:rPr lang="en-US" altLang="zh-CN" sz="2300" dirty="0" err="1">
                <a:solidFill>
                  <a:schemeClr val="dk1"/>
                </a:solidFill>
                <a:latin typeface="NimbusMonL-Regu"/>
              </a:rPr>
              <a:t>leaf_example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 (</a:t>
            </a:r>
            <a:r>
              <a:rPr lang="en-US" altLang="zh-CN" sz="2300" b="1" dirty="0" err="1">
                <a:solidFill>
                  <a:schemeClr val="dk1"/>
                </a:solidFill>
                <a:latin typeface="NimbusMonL-Regu"/>
              </a:rPr>
              <a:t>int</a:t>
            </a: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g, </a:t>
            </a:r>
            <a:r>
              <a:rPr lang="en-US" altLang="zh-CN" sz="2300" b="1" dirty="0" err="1">
                <a:solidFill>
                  <a:schemeClr val="dk1"/>
                </a:solidFill>
                <a:latin typeface="NimbusMonL-Regu"/>
              </a:rPr>
              <a:t>int</a:t>
            </a: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h, </a:t>
            </a:r>
            <a:r>
              <a:rPr lang="en-US" altLang="zh-CN" sz="2300" b="1" dirty="0" err="1">
                <a:solidFill>
                  <a:schemeClr val="dk1"/>
                </a:solidFill>
                <a:latin typeface="NimbusMonL-Regu"/>
              </a:rPr>
              <a:t>int</a:t>
            </a: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</a:t>
            </a:r>
            <a:r>
              <a:rPr lang="en-US" altLang="zh-CN" sz="2300" dirty="0" err="1">
                <a:solidFill>
                  <a:schemeClr val="dk1"/>
                </a:solidFill>
                <a:latin typeface="NimbusMonL-Regu"/>
              </a:rPr>
              <a:t>i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, </a:t>
            </a:r>
            <a:r>
              <a:rPr lang="en-US" altLang="zh-CN" sz="2300" b="1" dirty="0" err="1">
                <a:solidFill>
                  <a:schemeClr val="dk1"/>
                </a:solidFill>
                <a:latin typeface="NimbusMonL-Regu"/>
              </a:rPr>
              <a:t>int</a:t>
            </a: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j)</a:t>
            </a:r>
          </a:p>
          <a:p>
            <a:pPr marL="457200" lvl="1" indent="0" algn="just">
              <a:spcBef>
                <a:spcPct val="0"/>
              </a:spcBef>
              <a:buNone/>
              <a:defRPr/>
            </a:pP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{  </a:t>
            </a: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  </a:t>
            </a:r>
            <a:r>
              <a:rPr lang="en-US" altLang="zh-CN" sz="2300" b="1" dirty="0" err="1">
                <a:solidFill>
                  <a:schemeClr val="dk1"/>
                </a:solidFill>
                <a:latin typeface="NimbusMonL-Regu"/>
              </a:rPr>
              <a:t>int</a:t>
            </a: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 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f;</a:t>
            </a:r>
          </a:p>
          <a:p>
            <a:pPr marL="457200" lvl="1" indent="0" algn="just">
              <a:spcBef>
                <a:spcPct val="0"/>
              </a:spcBef>
              <a:buNone/>
              <a:defRPr/>
            </a:pP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     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f = (g + h) – (</a:t>
            </a:r>
            <a:r>
              <a:rPr lang="en-US" altLang="zh-CN" sz="2300" dirty="0" err="1">
                <a:solidFill>
                  <a:schemeClr val="dk1"/>
                </a:solidFill>
                <a:latin typeface="NimbusMonL-Regu"/>
              </a:rPr>
              <a:t>i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 + j);</a:t>
            </a:r>
          </a:p>
          <a:p>
            <a:pPr marL="457200" lvl="1" indent="0" algn="just">
              <a:spcBef>
                <a:spcPct val="0"/>
              </a:spcBef>
              <a:buNone/>
              <a:defRPr/>
            </a:pP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     return  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f;</a:t>
            </a:r>
          </a:p>
          <a:p>
            <a:pPr marL="457200" lvl="1" indent="0" algn="just">
              <a:spcBef>
                <a:spcPct val="0"/>
              </a:spcBef>
              <a:buNone/>
              <a:defRPr/>
            </a:pP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}</a:t>
            </a:r>
            <a:endParaRPr lang="en-US" altLang="zh-CN" sz="23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C</a:t>
            </a:r>
            <a:r>
              <a:rPr lang="zh-CN" altLang="en-US" dirty="0"/>
              <a:t>语言：</a:t>
            </a:r>
            <a:r>
              <a:rPr lang="en-US" altLang="zh-CN" dirty="0"/>
              <a:t>leaf</a:t>
            </a:r>
            <a:r>
              <a:rPr lang="zh-CN" altLang="en-US" dirty="0"/>
              <a:t>过程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57308" y="1600248"/>
            <a:ext cx="8229384" cy="1142970"/>
          </a:xfrm>
          <a:prstGeom prst="rect">
            <a:avLst/>
          </a:prstGeom>
          <a:solidFill>
            <a:srgbClr val="C6E6A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78778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100" dirty="0"/>
              <a:t>C</a:t>
            </a:r>
            <a:r>
              <a:rPr lang="zh-CN" altLang="en-US" sz="3100" dirty="0"/>
              <a:t>语言代码：</a:t>
            </a:r>
            <a:endParaRPr lang="en-US" altLang="zh-CN" sz="3100" dirty="0"/>
          </a:p>
          <a:p>
            <a:pPr marL="457200" lvl="1" indent="0" algn="just">
              <a:spcBef>
                <a:spcPct val="0"/>
              </a:spcBef>
              <a:buNone/>
              <a:defRPr/>
            </a:pPr>
            <a:r>
              <a:rPr lang="en-US" altLang="zh-CN" sz="2300" b="1" dirty="0" err="1">
                <a:solidFill>
                  <a:schemeClr val="dk1"/>
                </a:solidFill>
                <a:latin typeface="NimbusMonL-Regu"/>
              </a:rPr>
              <a:t>int</a:t>
            </a: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</a:t>
            </a:r>
            <a:r>
              <a:rPr lang="en-US" altLang="zh-CN" sz="2300" dirty="0" err="1">
                <a:solidFill>
                  <a:schemeClr val="dk1"/>
                </a:solidFill>
                <a:latin typeface="NimbusMonL-Regu"/>
              </a:rPr>
              <a:t>leaf_example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 (</a:t>
            </a:r>
            <a:r>
              <a:rPr lang="en-US" altLang="zh-CN" sz="2300" b="1" dirty="0" err="1">
                <a:solidFill>
                  <a:schemeClr val="dk1"/>
                </a:solidFill>
                <a:latin typeface="NimbusMonL-Regu"/>
              </a:rPr>
              <a:t>int</a:t>
            </a: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g, </a:t>
            </a:r>
            <a:r>
              <a:rPr lang="en-US" altLang="zh-CN" sz="2300" b="1" dirty="0" err="1">
                <a:solidFill>
                  <a:schemeClr val="dk1"/>
                </a:solidFill>
                <a:latin typeface="NimbusMonL-Regu"/>
              </a:rPr>
              <a:t>int</a:t>
            </a: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h, </a:t>
            </a:r>
            <a:r>
              <a:rPr lang="en-US" altLang="zh-CN" sz="2300" b="1" dirty="0" err="1">
                <a:solidFill>
                  <a:schemeClr val="dk1"/>
                </a:solidFill>
                <a:latin typeface="NimbusMonL-Regu"/>
              </a:rPr>
              <a:t>int</a:t>
            </a: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</a:t>
            </a:r>
            <a:r>
              <a:rPr lang="en-US" altLang="zh-CN" sz="2300" dirty="0" err="1">
                <a:solidFill>
                  <a:schemeClr val="dk1"/>
                </a:solidFill>
                <a:latin typeface="NimbusMonL-Regu"/>
              </a:rPr>
              <a:t>i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, </a:t>
            </a:r>
            <a:r>
              <a:rPr lang="en-US" altLang="zh-CN" sz="2300" b="1" dirty="0" err="1">
                <a:solidFill>
                  <a:schemeClr val="dk1"/>
                </a:solidFill>
                <a:latin typeface="NimbusMonL-Regu"/>
              </a:rPr>
              <a:t>int</a:t>
            </a: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j)</a:t>
            </a:r>
          </a:p>
          <a:p>
            <a:pPr marL="457200" lvl="1" indent="0" algn="just">
              <a:spcBef>
                <a:spcPct val="0"/>
              </a:spcBef>
              <a:buNone/>
              <a:defRPr/>
            </a:pP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{  </a:t>
            </a: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  </a:t>
            </a:r>
            <a:r>
              <a:rPr lang="en-US" altLang="zh-CN" sz="2300" b="1" dirty="0" err="1">
                <a:solidFill>
                  <a:schemeClr val="dk1"/>
                </a:solidFill>
                <a:latin typeface="NimbusMonL-Regu"/>
              </a:rPr>
              <a:t>int</a:t>
            </a: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 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f;</a:t>
            </a:r>
          </a:p>
          <a:p>
            <a:pPr marL="457200" lvl="1" indent="0" algn="just">
              <a:spcBef>
                <a:spcPct val="0"/>
              </a:spcBef>
              <a:buNone/>
              <a:defRPr/>
            </a:pP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     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f = (g + h) – (</a:t>
            </a:r>
            <a:r>
              <a:rPr lang="en-US" altLang="zh-CN" sz="2300" dirty="0" err="1">
                <a:solidFill>
                  <a:schemeClr val="dk1"/>
                </a:solidFill>
                <a:latin typeface="NimbusMonL-Regu"/>
              </a:rPr>
              <a:t>i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 + j);</a:t>
            </a:r>
          </a:p>
          <a:p>
            <a:pPr marL="457200" lvl="1" indent="0" algn="just">
              <a:spcBef>
                <a:spcPct val="0"/>
              </a:spcBef>
              <a:buNone/>
              <a:defRPr/>
            </a:pPr>
            <a:r>
              <a:rPr lang="en-US" altLang="zh-CN" sz="2300" b="1" dirty="0">
                <a:solidFill>
                  <a:schemeClr val="dk1"/>
                </a:solidFill>
                <a:latin typeface="NimbusMonL-Regu"/>
              </a:rPr>
              <a:t>      return  </a:t>
            </a: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f;</a:t>
            </a:r>
          </a:p>
          <a:p>
            <a:pPr marL="457200" lvl="1" indent="0" algn="just">
              <a:spcBef>
                <a:spcPct val="0"/>
              </a:spcBef>
              <a:buNone/>
              <a:defRPr/>
            </a:pPr>
            <a:r>
              <a:rPr lang="en-US" altLang="zh-CN" sz="2300" dirty="0">
                <a:solidFill>
                  <a:schemeClr val="dk1"/>
                </a:solidFill>
                <a:latin typeface="NimbusMonL-Regu"/>
              </a:rPr>
              <a:t>}</a:t>
            </a:r>
            <a:endParaRPr lang="en-US" altLang="zh-CN" sz="23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</a:t>
            </a:r>
            <a:r>
              <a:rPr lang="en-US" altLang="zh-CN" dirty="0"/>
              <a:t>C</a:t>
            </a:r>
            <a:r>
              <a:rPr lang="zh-CN" altLang="en-US" dirty="0"/>
              <a:t>语言：</a:t>
            </a:r>
            <a:r>
              <a:rPr lang="en-US" altLang="zh-CN" dirty="0"/>
              <a:t>leaf</a:t>
            </a:r>
            <a:r>
              <a:rPr lang="zh-CN" altLang="en-US" dirty="0"/>
              <a:t>过程</a:t>
            </a:r>
          </a:p>
        </p:txBody>
      </p:sp>
      <p:graphicFrame>
        <p:nvGraphicFramePr>
          <p:cNvPr id="5" name="内容占位符 3"/>
          <p:cNvGraphicFramePr/>
          <p:nvPr/>
        </p:nvGraphicFramePr>
        <p:xfrm>
          <a:off x="501734" y="2895614"/>
          <a:ext cx="8184958" cy="3741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808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假设</a:t>
                      </a:r>
                      <a:r>
                        <a:rPr lang="pt-BR" altLang="zh-CN" sz="2400" b="0" dirty="0">
                          <a:solidFill>
                            <a:schemeClr val="tx1"/>
                          </a:solidFill>
                        </a:rPr>
                        <a:t>g, h, i, j </a:t>
                      </a:r>
                      <a:r>
                        <a:rPr lang="zh-CN" altLang="pt-BR" sz="2400" b="0" dirty="0">
                          <a:solidFill>
                            <a:schemeClr val="tx1"/>
                          </a:solidFill>
                        </a:rPr>
                        <a:t>放在寄存器</a:t>
                      </a:r>
                      <a:r>
                        <a:rPr lang="pt-BR" altLang="zh-CN" sz="2400" b="0" dirty="0">
                          <a:solidFill>
                            <a:schemeClr val="tx1"/>
                          </a:solidFill>
                        </a:rPr>
                        <a:t>$a0, $a1, $a2, $a3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403">
                <a:tc>
                  <a:txBody>
                    <a:bodyPr/>
                    <a:lstStyle/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zh-CN" sz="2000" dirty="0">
                          <a:latin typeface="NimbusMonL-Regu"/>
                        </a:rPr>
                        <a:t>leaf_example</a:t>
                      </a:r>
                      <a:r>
                        <a:rPr lang="zh-CN" altLang="en-US" sz="2000" dirty="0">
                          <a:latin typeface="NimbusMonL-Regu"/>
                        </a:rPr>
                        <a:t>：</a:t>
                      </a:r>
                      <a:r>
                        <a:rPr lang="en-US" altLang="zh-CN" sz="2000" baseline="0" dirty="0">
                          <a:latin typeface="NimbusMonL-Regu"/>
                        </a:rPr>
                        <a:t> </a:t>
                      </a:r>
                      <a:r>
                        <a:rPr lang="en-US" altLang="zh-CN" sz="2000" b="1" dirty="0" err="1">
                          <a:latin typeface="NimbusMonL-Regu"/>
                        </a:rPr>
                        <a:t>addi</a:t>
                      </a:r>
                      <a:r>
                        <a:rPr lang="en-US" altLang="zh-CN" sz="2000" dirty="0">
                          <a:latin typeface="NimbusMonL-Regu"/>
                        </a:rPr>
                        <a:t>    $</a:t>
                      </a:r>
                      <a:r>
                        <a:rPr lang="en-US" altLang="zh-CN" sz="2000" dirty="0" err="1">
                          <a:latin typeface="NimbusMonL-Regu"/>
                        </a:rPr>
                        <a:t>sp</a:t>
                      </a:r>
                      <a:r>
                        <a:rPr lang="en-US" altLang="zh-CN" sz="2000" dirty="0">
                          <a:latin typeface="NimbusMonL-Regu"/>
                        </a:rPr>
                        <a:t>, $</a:t>
                      </a:r>
                      <a:r>
                        <a:rPr lang="en-US" altLang="zh-CN" sz="2000" dirty="0" err="1">
                          <a:latin typeface="NimbusMonL-Regu"/>
                        </a:rPr>
                        <a:t>sp</a:t>
                      </a:r>
                      <a:r>
                        <a:rPr lang="en-US" altLang="zh-CN" sz="2000" dirty="0">
                          <a:latin typeface="NimbusMonL-Regu"/>
                        </a:rPr>
                        <a:t>, -8  #</a:t>
                      </a:r>
                      <a:r>
                        <a:rPr lang="zh-CN" altLang="en-US" sz="2000" dirty="0">
                          <a:latin typeface="NimbusMonL-Regu"/>
                        </a:rPr>
                        <a:t>在栈中分配空间</a:t>
                      </a:r>
                      <a:endParaRPr lang="en-US" altLang="zh-CN" sz="2000" dirty="0">
                        <a:latin typeface="NimbusMonL-Regu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altLang="zh-CN" sz="2000" dirty="0">
                          <a:latin typeface="NimbusMonL-Regu"/>
                        </a:rPr>
                        <a:t>               </a:t>
                      </a:r>
                      <a:r>
                        <a:rPr lang="en-US" altLang="zh-CN" sz="2000" b="1" dirty="0" err="1">
                          <a:latin typeface="NimbusMonL-Regu"/>
                        </a:rPr>
                        <a:t>sw</a:t>
                      </a:r>
                      <a:r>
                        <a:rPr lang="en-US" altLang="zh-CN" sz="2000" dirty="0">
                          <a:latin typeface="NimbusMonL-Regu"/>
                        </a:rPr>
                        <a:t>      $t1, 4($</a:t>
                      </a:r>
                      <a:r>
                        <a:rPr lang="en-US" altLang="zh-CN" sz="2000" dirty="0" err="1">
                          <a:latin typeface="NimbusMonL-Regu"/>
                        </a:rPr>
                        <a:t>sp</a:t>
                      </a:r>
                      <a:r>
                        <a:rPr lang="en-US" altLang="zh-CN" sz="2000" dirty="0">
                          <a:latin typeface="NimbusMonL-Regu"/>
                        </a:rPr>
                        <a:t>)   #</a:t>
                      </a:r>
                      <a:r>
                        <a:rPr lang="zh-CN" altLang="en-US" sz="2000" dirty="0">
                          <a:latin typeface="NimbusMonL-Regu"/>
                        </a:rPr>
                        <a:t>保存寄存器</a:t>
                      </a:r>
                      <a:endParaRPr lang="en-US" altLang="zh-CN" sz="2000" dirty="0">
                        <a:latin typeface="NimbusMonL-Regu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altLang="zh-CN" sz="2000" dirty="0">
                          <a:latin typeface="NimbusMonL-Regu"/>
                        </a:rPr>
                        <a:t>               </a:t>
                      </a:r>
                      <a:r>
                        <a:rPr lang="en-US" altLang="zh-CN" sz="2000" b="1" dirty="0" err="1">
                          <a:latin typeface="NimbusMonL-Regu"/>
                        </a:rPr>
                        <a:t>sw</a:t>
                      </a:r>
                      <a:r>
                        <a:rPr lang="en-US" altLang="zh-CN" sz="2000" dirty="0">
                          <a:latin typeface="NimbusMonL-Regu"/>
                        </a:rPr>
                        <a:t>      $t0, 0($</a:t>
                      </a:r>
                      <a:r>
                        <a:rPr lang="en-US" altLang="zh-CN" sz="2000" dirty="0" err="1">
                          <a:latin typeface="NimbusMonL-Regu"/>
                        </a:rPr>
                        <a:t>sp</a:t>
                      </a:r>
                      <a:r>
                        <a:rPr lang="en-US" altLang="zh-CN" sz="2000" dirty="0">
                          <a:latin typeface="NimbusMonL-Regu"/>
                        </a:rPr>
                        <a:t>)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altLang="zh-CN" sz="2000" baseline="0" dirty="0">
                          <a:latin typeface="NimbusMonL-Regu"/>
                        </a:rPr>
                        <a:t>               </a:t>
                      </a:r>
                      <a:r>
                        <a:rPr lang="en-US" altLang="zh-CN" sz="2000" b="1" dirty="0">
                          <a:latin typeface="NimbusMonL-Regu"/>
                        </a:rPr>
                        <a:t>add</a:t>
                      </a:r>
                      <a:r>
                        <a:rPr lang="en-US" altLang="zh-CN" sz="2000" dirty="0">
                          <a:latin typeface="NimbusMonL-Regu"/>
                        </a:rPr>
                        <a:t>     $t0, $a0, $a1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altLang="zh-CN" sz="2000" dirty="0">
                          <a:latin typeface="NimbusMonL-Regu"/>
                        </a:rPr>
                        <a:t>               </a:t>
                      </a:r>
                      <a:r>
                        <a:rPr lang="en-US" altLang="zh-CN" sz="2000" b="1" dirty="0">
                          <a:latin typeface="NimbusMonL-Regu"/>
                        </a:rPr>
                        <a:t>add </a:t>
                      </a:r>
                      <a:r>
                        <a:rPr lang="en-US" altLang="zh-CN" sz="2000" dirty="0">
                          <a:latin typeface="NimbusMonL-Regu"/>
                        </a:rPr>
                        <a:t>    $t1, $a2, $a3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altLang="zh-CN" sz="2000" dirty="0">
                          <a:latin typeface="NimbusMonL-Regu"/>
                        </a:rPr>
                        <a:t>               </a:t>
                      </a:r>
                      <a:r>
                        <a:rPr lang="en-US" altLang="zh-CN" sz="2000" b="1" dirty="0">
                          <a:latin typeface="NimbusMonL-Regu"/>
                        </a:rPr>
                        <a:t>sub</a:t>
                      </a:r>
                      <a:r>
                        <a:rPr lang="en-US" altLang="zh-CN" sz="2000" dirty="0">
                          <a:latin typeface="NimbusMonL-Regu"/>
                        </a:rPr>
                        <a:t>     $v0, $t0, $t1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altLang="zh-CN" sz="2000" baseline="0" dirty="0">
                          <a:latin typeface="NimbusMonL-Regu"/>
                        </a:rPr>
                        <a:t>               </a:t>
                      </a:r>
                      <a:r>
                        <a:rPr lang="en-US" altLang="zh-CN" sz="2000" b="1" dirty="0" err="1">
                          <a:latin typeface="NimbusMonL-Regu"/>
                        </a:rPr>
                        <a:t>lw</a:t>
                      </a:r>
                      <a:r>
                        <a:rPr lang="en-US" altLang="zh-CN" sz="2000" dirty="0">
                          <a:latin typeface="NimbusMonL-Regu"/>
                        </a:rPr>
                        <a:t>      $t0, 0($</a:t>
                      </a:r>
                      <a:r>
                        <a:rPr lang="en-US" altLang="zh-CN" sz="2000" dirty="0" err="1">
                          <a:latin typeface="NimbusMonL-Regu"/>
                        </a:rPr>
                        <a:t>sp</a:t>
                      </a:r>
                      <a:r>
                        <a:rPr lang="en-US" altLang="zh-CN" sz="2000" dirty="0">
                          <a:latin typeface="NimbusMonL-Regu"/>
                        </a:rPr>
                        <a:t>)   #</a:t>
                      </a:r>
                      <a:r>
                        <a:rPr lang="zh-CN" altLang="en-US" sz="2000" dirty="0">
                          <a:latin typeface="NimbusMonL-Regu"/>
                        </a:rPr>
                        <a:t>恢复寄存器</a:t>
                      </a:r>
                      <a:endParaRPr lang="en-US" altLang="zh-CN" sz="2000" dirty="0">
                        <a:latin typeface="NimbusMonL-Regu"/>
                      </a:endParaRP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altLang="zh-CN" sz="2000" dirty="0">
                          <a:latin typeface="NimbusMonL-Regu"/>
                        </a:rPr>
                        <a:t>               </a:t>
                      </a:r>
                      <a:r>
                        <a:rPr lang="en-US" altLang="zh-CN" sz="2000" b="1" dirty="0" err="1">
                          <a:latin typeface="NimbusMonL-Regu"/>
                        </a:rPr>
                        <a:t>lw</a:t>
                      </a:r>
                      <a:r>
                        <a:rPr lang="en-US" altLang="zh-CN" sz="2000" dirty="0">
                          <a:latin typeface="NimbusMonL-Regu"/>
                        </a:rPr>
                        <a:t>      $t1, 4($</a:t>
                      </a:r>
                      <a:r>
                        <a:rPr lang="en-US" altLang="zh-CN" sz="2000" dirty="0" err="1">
                          <a:latin typeface="NimbusMonL-Regu"/>
                        </a:rPr>
                        <a:t>sp</a:t>
                      </a:r>
                      <a:r>
                        <a:rPr lang="en-US" altLang="zh-CN" sz="2000" dirty="0">
                          <a:latin typeface="NimbusMonL-Regu"/>
                        </a:rPr>
                        <a:t>)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altLang="zh-CN" sz="2000" dirty="0">
                          <a:latin typeface="NimbusMonL-Regu"/>
                        </a:rPr>
                        <a:t>               </a:t>
                      </a:r>
                      <a:r>
                        <a:rPr lang="en-US" altLang="zh-CN" sz="2000" b="1" dirty="0" err="1">
                          <a:latin typeface="NimbusMonL-Regu"/>
                        </a:rPr>
                        <a:t>addi</a:t>
                      </a:r>
                      <a:r>
                        <a:rPr lang="en-US" altLang="zh-CN" sz="2000" dirty="0">
                          <a:latin typeface="NimbusMonL-Regu"/>
                        </a:rPr>
                        <a:t>    $</a:t>
                      </a:r>
                      <a:r>
                        <a:rPr lang="en-US" altLang="zh-CN" sz="2000" dirty="0" err="1">
                          <a:latin typeface="NimbusMonL-Regu"/>
                        </a:rPr>
                        <a:t>sp</a:t>
                      </a:r>
                      <a:r>
                        <a:rPr lang="en-US" altLang="zh-CN" sz="2000" dirty="0">
                          <a:latin typeface="NimbusMonL-Regu"/>
                        </a:rPr>
                        <a:t>, $</a:t>
                      </a:r>
                      <a:r>
                        <a:rPr lang="en-US" altLang="zh-CN" sz="2000" dirty="0" err="1">
                          <a:latin typeface="NimbusMonL-Regu"/>
                        </a:rPr>
                        <a:t>sp</a:t>
                      </a:r>
                      <a:r>
                        <a:rPr lang="en-US" altLang="zh-CN" sz="2000" dirty="0">
                          <a:latin typeface="NimbusMonL-Regu"/>
                        </a:rPr>
                        <a:t>, 8</a:t>
                      </a:r>
                    </a:p>
                    <a:p>
                      <a:pPr marL="0" lvl="0" indent="0">
                        <a:buFontTx/>
                        <a:buNone/>
                      </a:pPr>
                      <a:r>
                        <a:rPr lang="en-US" altLang="zh-CN" sz="2000" dirty="0">
                          <a:latin typeface="NimbusMonL-Regu"/>
                        </a:rPr>
                        <a:t>               </a:t>
                      </a:r>
                      <a:r>
                        <a:rPr lang="en-US" altLang="zh-CN" sz="2000" b="1" dirty="0" err="1">
                          <a:latin typeface="NimbusMonL-Regu"/>
                        </a:rPr>
                        <a:t>jr</a:t>
                      </a:r>
                      <a:r>
                        <a:rPr lang="en-US" altLang="zh-CN" sz="2000" dirty="0">
                          <a:latin typeface="NimbusMonL-Regu"/>
                        </a:rPr>
                        <a:t>      $</a:t>
                      </a:r>
                      <a:r>
                        <a:rPr lang="en-US" altLang="zh-CN" sz="2000" dirty="0" err="1">
                          <a:latin typeface="NimbusMonL-Regu"/>
                        </a:rPr>
                        <a:t>ra</a:t>
                      </a:r>
                      <a:r>
                        <a:rPr lang="en-US" altLang="zh-CN" sz="2000" dirty="0">
                          <a:latin typeface="NimbusMonL-Regu"/>
                        </a:rPr>
                        <a:t>  #</a:t>
                      </a:r>
                      <a:r>
                        <a:rPr lang="zh-CN" altLang="en-US" sz="2000" dirty="0">
                          <a:latin typeface="NimbusMonL-Regu"/>
                        </a:rPr>
                        <a:t>跳转到</a:t>
                      </a:r>
                      <a:r>
                        <a:rPr lang="en-US" altLang="zh-CN" sz="2000" dirty="0">
                          <a:latin typeface="NimbusMonL-Regu"/>
                        </a:rPr>
                        <a:t>caller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3540336"/>
          </a:xfrm>
        </p:spPr>
        <p:txBody>
          <a:bodyPr/>
          <a:lstStyle/>
          <a:p>
            <a:r>
              <a:rPr lang="zh-CN" altLang="en-US" dirty="0"/>
              <a:t>嵌套过程：执行中调用其他过程的过程</a:t>
            </a:r>
            <a:endParaRPr lang="en-US" altLang="zh-CN" dirty="0"/>
          </a:p>
          <a:p>
            <a:r>
              <a:rPr lang="zh-CN" altLang="en-US" dirty="0"/>
              <a:t>递归过程：是调用自身的嵌套过程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嵌套过程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2438426"/>
          <a:ext cx="818495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7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语言代码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86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       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NimbusMonL-Regu"/>
                        </a:rPr>
                        <a:t>int 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fact( 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NimbusMonL-Regu"/>
                        </a:rPr>
                        <a:t>int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 n)</a:t>
                      </a:r>
                    </a:p>
                    <a:p>
                      <a:pPr>
                        <a:defRPr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{   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NimbusMonL-Regu"/>
                        </a:rPr>
                        <a:t>if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 (n&lt;1)  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NimbusMonL-Regu"/>
                        </a:rPr>
                        <a:t>return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  (1);</a:t>
                      </a:r>
                    </a:p>
                    <a:p>
                      <a:pPr>
                        <a:defRPr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    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NimbusMonL-Regu"/>
                        </a:rPr>
                        <a:t>else  return 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(n * </a:t>
                      </a:r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NimbusMonL-Regu"/>
                        </a:rPr>
                        <a:t>fact</a:t>
                      </a: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(n-1));</a:t>
                      </a:r>
                    </a:p>
                    <a:p>
                      <a:pPr>
                        <a:defRPr/>
                      </a:pPr>
                      <a:r>
                        <a:rPr lang="en-US" altLang="zh-CN" sz="2400" b="0" dirty="0">
                          <a:solidFill>
                            <a:srgbClr val="000000"/>
                          </a:solidFill>
                          <a:latin typeface="NimbusMonL-Regu"/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8575" y="4571970"/>
            <a:ext cx="7523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MonL-Regu"/>
                <a:ea typeface="+mn-ea"/>
              </a:rPr>
              <a:t>fact (0) = 1</a:t>
            </a:r>
          </a:p>
          <a:p>
            <a:r>
              <a:rPr lang="en-US" altLang="zh-CN" dirty="0">
                <a:solidFill>
                  <a:srgbClr val="000000"/>
                </a:solidFill>
                <a:latin typeface="NimbusMonL-Regu"/>
                <a:ea typeface="+mn-ea"/>
              </a:rPr>
              <a:t>fact (1) = 1 * 1= 1</a:t>
            </a:r>
          </a:p>
          <a:p>
            <a:r>
              <a:rPr lang="en-US" altLang="zh-CN" dirty="0">
                <a:solidFill>
                  <a:srgbClr val="000000"/>
                </a:solidFill>
                <a:latin typeface="NimbusMonL-Regu"/>
                <a:ea typeface="+mn-ea"/>
              </a:rPr>
              <a:t>fact (2) = 2 * 1 * 1 = 2</a:t>
            </a:r>
          </a:p>
          <a:p>
            <a:r>
              <a:rPr lang="en-US" altLang="zh-CN" dirty="0">
                <a:solidFill>
                  <a:srgbClr val="000000"/>
                </a:solidFill>
                <a:latin typeface="NimbusMonL-Regu"/>
                <a:ea typeface="+mn-ea"/>
              </a:rPr>
              <a:t>fact (3) = 3 * 2 * 1 * 1 = 6</a:t>
            </a:r>
          </a:p>
          <a:p>
            <a:r>
              <a:rPr lang="en-US" altLang="zh-CN" dirty="0">
                <a:solidFill>
                  <a:srgbClr val="000000"/>
                </a:solidFill>
                <a:latin typeface="NimbusMonL-Regu"/>
                <a:ea typeface="+mn-ea"/>
              </a:rPr>
              <a:t>.   .   .</a:t>
            </a:r>
            <a:endParaRPr lang="zh-CN" altLang="en-US" dirty="0">
              <a:solidFill>
                <a:srgbClr val="000000"/>
              </a:solidFill>
              <a:latin typeface="NimbusMonL-Regu"/>
              <a:ea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嵌套过程</a:t>
            </a:r>
          </a:p>
        </p:txBody>
      </p:sp>
      <p:graphicFrame>
        <p:nvGraphicFramePr>
          <p:cNvPr id="4" name="内容占位符 3"/>
          <p:cNvGraphicFramePr/>
          <p:nvPr/>
        </p:nvGraphicFramePr>
        <p:xfrm>
          <a:off x="457308" y="1066862"/>
          <a:ext cx="8184958" cy="4889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06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假设参数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保存在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$a0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，返回值保存在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$v0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5207">
                <a:tc>
                  <a:txBody>
                    <a:bodyPr/>
                    <a:lstStyle/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zh-CN" sz="1800" dirty="0">
                          <a:latin typeface="NimbusMonL-Regu"/>
                        </a:rPr>
                        <a:t>fact</a:t>
                      </a:r>
                      <a:r>
                        <a:rPr lang="zh-CN" altLang="en-US" sz="1800" dirty="0">
                          <a:latin typeface="NimbusMonL-Regu"/>
                        </a:rPr>
                        <a:t>：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addi</a:t>
                      </a:r>
                      <a:r>
                        <a:rPr lang="en-US" altLang="zh-CN" sz="1800" dirty="0">
                          <a:latin typeface="NimbusMonL-Regu"/>
                        </a:rPr>
                        <a:t>    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sp</a:t>
                      </a:r>
                      <a:r>
                        <a:rPr lang="en-US" altLang="zh-CN" sz="1800" dirty="0">
                          <a:latin typeface="NimbusMonL-Regu"/>
                        </a:rPr>
                        <a:t>, 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sp</a:t>
                      </a:r>
                      <a:r>
                        <a:rPr lang="en-US" altLang="zh-CN" sz="1800" dirty="0">
                          <a:latin typeface="NimbusMonL-Regu"/>
                        </a:rPr>
                        <a:t>, -8     #</a:t>
                      </a:r>
                      <a:r>
                        <a:rPr lang="zh-CN" altLang="en-US" sz="1800" dirty="0">
                          <a:latin typeface="NimbusMonL-Regu"/>
                        </a:rPr>
                        <a:t>在栈中保存</a:t>
                      </a:r>
                      <a:r>
                        <a:rPr lang="en-US" altLang="zh-CN" sz="1800" dirty="0">
                          <a:latin typeface="NimbusMonL-Regu"/>
                        </a:rPr>
                        <a:t>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ra</a:t>
                      </a:r>
                      <a:r>
                        <a:rPr lang="zh-CN" altLang="en-US" sz="1800" dirty="0">
                          <a:latin typeface="NimbusMonL-Regu"/>
                        </a:rPr>
                        <a:t>和</a:t>
                      </a:r>
                      <a:r>
                        <a:rPr lang="en-US" altLang="zh-CN" sz="1800" dirty="0">
                          <a:latin typeface="NimbusMonL-Regu"/>
                        </a:rPr>
                        <a:t>$a0</a:t>
                      </a: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zh-CN" sz="1800" dirty="0">
                          <a:latin typeface="NimbusMonL-Regu"/>
                        </a:rPr>
                        <a:t>      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sw</a:t>
                      </a:r>
                      <a:r>
                        <a:rPr lang="en-US" altLang="zh-CN" sz="1800" b="1" dirty="0">
                          <a:latin typeface="NimbusMonL-Regu"/>
                        </a:rPr>
                        <a:t>  </a:t>
                      </a:r>
                      <a:r>
                        <a:rPr lang="en-US" altLang="zh-CN" sz="1800" dirty="0">
                          <a:latin typeface="NimbusMonL-Regu"/>
                        </a:rPr>
                        <a:t>    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ra</a:t>
                      </a:r>
                      <a:r>
                        <a:rPr lang="en-US" altLang="zh-CN" sz="1800" dirty="0">
                          <a:latin typeface="NimbusMonL-Regu"/>
                        </a:rPr>
                        <a:t>, 4($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sp</a:t>
                      </a:r>
                      <a:r>
                        <a:rPr lang="en-US" altLang="zh-CN" sz="1800" dirty="0">
                          <a:latin typeface="NimbusMonL-Regu"/>
                        </a:rPr>
                        <a:t>)</a:t>
                      </a: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zh-CN" sz="1800" dirty="0">
                          <a:latin typeface="NimbusMonL-Regu"/>
                        </a:rPr>
                        <a:t>      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sw</a:t>
                      </a:r>
                      <a:r>
                        <a:rPr lang="en-US" altLang="zh-CN" sz="1800" dirty="0">
                          <a:latin typeface="NimbusMonL-Regu"/>
                        </a:rPr>
                        <a:t>      $a0, 0($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sp</a:t>
                      </a:r>
                      <a:r>
                        <a:rPr lang="en-US" altLang="zh-CN" sz="1800" dirty="0">
                          <a:latin typeface="NimbusMonL-Regu"/>
                        </a:rPr>
                        <a:t>)</a:t>
                      </a: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zh-CN" sz="1800" dirty="0">
                          <a:latin typeface="NimbusMonL-Regu"/>
                        </a:rPr>
                        <a:t>      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slti</a:t>
                      </a:r>
                      <a:r>
                        <a:rPr lang="en-US" altLang="zh-CN" sz="1800" dirty="0">
                          <a:latin typeface="NimbusMonL-Regu"/>
                        </a:rPr>
                        <a:t>    $t0, $a0, 1      #</a:t>
                      </a:r>
                      <a:r>
                        <a:rPr lang="zh-CN" altLang="en-US" sz="1800" dirty="0">
                          <a:latin typeface="NimbusMonL-Regu"/>
                        </a:rPr>
                        <a:t>测试</a:t>
                      </a:r>
                      <a:r>
                        <a:rPr lang="en-US" altLang="zh-CN" sz="1800" dirty="0">
                          <a:latin typeface="NimbusMonL-Regu"/>
                        </a:rPr>
                        <a:t>n&lt;1?</a:t>
                      </a: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zh-CN" sz="1800" dirty="0">
                          <a:latin typeface="NimbusMonL-Regu"/>
                        </a:rPr>
                        <a:t>      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beq</a:t>
                      </a:r>
                      <a:r>
                        <a:rPr lang="en-US" altLang="zh-CN" sz="1800" b="1" dirty="0">
                          <a:latin typeface="NimbusMonL-Regu"/>
                        </a:rPr>
                        <a:t> </a:t>
                      </a:r>
                      <a:r>
                        <a:rPr lang="en-US" altLang="zh-CN" sz="1800" dirty="0">
                          <a:latin typeface="NimbusMonL-Regu"/>
                        </a:rPr>
                        <a:t>    $t0, $zero, L1</a:t>
                      </a: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zh-CN" sz="1800" dirty="0">
                          <a:latin typeface="NimbusMonL-Regu"/>
                        </a:rPr>
                        <a:t>      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addi</a:t>
                      </a:r>
                      <a:r>
                        <a:rPr lang="en-US" altLang="zh-CN" sz="1800" dirty="0">
                          <a:latin typeface="NimbusMonL-Regu"/>
                        </a:rPr>
                        <a:t>    $v0, $zero, 1    #</a:t>
                      </a:r>
                      <a:r>
                        <a:rPr lang="zh-CN" altLang="en-US" sz="1800" dirty="0">
                          <a:latin typeface="NimbusMonL-Regu"/>
                        </a:rPr>
                        <a:t>将</a:t>
                      </a:r>
                      <a:r>
                        <a:rPr lang="en-US" altLang="zh-CN" sz="1800" dirty="0">
                          <a:latin typeface="NimbusMonL-Regu"/>
                        </a:rPr>
                        <a:t>1</a:t>
                      </a:r>
                      <a:r>
                        <a:rPr lang="zh-CN" altLang="en-US" sz="1800" dirty="0">
                          <a:latin typeface="NimbusMonL-Regu"/>
                        </a:rPr>
                        <a:t>置入</a:t>
                      </a:r>
                      <a:r>
                        <a:rPr lang="en-US" altLang="zh-CN" sz="1800" dirty="0">
                          <a:latin typeface="NimbusMonL-Regu"/>
                        </a:rPr>
                        <a:t>$v0</a:t>
                      </a:r>
                      <a:endParaRPr lang="zh-CN" altLang="en-US" sz="1800" dirty="0">
                        <a:latin typeface="NimbusMonL-Regu"/>
                      </a:endParaRP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zh-CN" altLang="en-US" sz="1800" dirty="0">
                          <a:latin typeface="NimbusMonL-Regu"/>
                        </a:rPr>
                        <a:t>      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addi</a:t>
                      </a:r>
                      <a:r>
                        <a:rPr lang="en-US" altLang="zh-CN" sz="1800" b="1" dirty="0">
                          <a:latin typeface="NimbusMonL-Regu"/>
                        </a:rPr>
                        <a:t> </a:t>
                      </a:r>
                      <a:r>
                        <a:rPr lang="en-US" altLang="zh-CN" sz="1800" dirty="0">
                          <a:latin typeface="NimbusMonL-Regu"/>
                        </a:rPr>
                        <a:t>   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sp</a:t>
                      </a:r>
                      <a:r>
                        <a:rPr lang="en-US" altLang="zh-CN" sz="1800" dirty="0">
                          <a:latin typeface="NimbusMonL-Regu"/>
                        </a:rPr>
                        <a:t>, 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sp</a:t>
                      </a:r>
                      <a:r>
                        <a:rPr lang="en-US" altLang="zh-CN" sz="1800" dirty="0">
                          <a:latin typeface="NimbusMonL-Regu"/>
                        </a:rPr>
                        <a:t>, 8</a:t>
                      </a: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zh-CN" sz="1800" dirty="0">
                          <a:latin typeface="NimbusMonL-Regu"/>
                        </a:rPr>
                        <a:t>      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jr</a:t>
                      </a:r>
                      <a:r>
                        <a:rPr lang="en-US" altLang="zh-CN" sz="1800" b="1" dirty="0">
                          <a:latin typeface="NimbusMonL-Regu"/>
                        </a:rPr>
                        <a:t> </a:t>
                      </a:r>
                      <a:r>
                        <a:rPr lang="en-US" altLang="zh-CN" sz="1800" dirty="0">
                          <a:latin typeface="NimbusMonL-Regu"/>
                        </a:rPr>
                        <a:t>     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ra</a:t>
                      </a:r>
                      <a:r>
                        <a:rPr lang="en-US" altLang="zh-CN" sz="1800" dirty="0">
                          <a:latin typeface="NimbusMonL-Regu"/>
                        </a:rPr>
                        <a:t>              #</a:t>
                      </a:r>
                      <a:r>
                        <a:rPr lang="zh-CN" altLang="en-US" sz="1800" dirty="0">
                          <a:latin typeface="NimbusMonL-Regu"/>
                        </a:rPr>
                        <a:t>返回到</a:t>
                      </a:r>
                      <a:r>
                        <a:rPr lang="en-US" altLang="zh-CN" sz="1800" dirty="0">
                          <a:latin typeface="NimbusMonL-Regu"/>
                        </a:rPr>
                        <a:t>caller</a:t>
                      </a: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zh-CN" sz="1800" dirty="0">
                          <a:latin typeface="NimbusMonL-Regu"/>
                        </a:rPr>
                        <a:t>L1:   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addi</a:t>
                      </a:r>
                      <a:r>
                        <a:rPr lang="en-US" altLang="zh-CN" sz="1800" dirty="0">
                          <a:latin typeface="NimbusMonL-Regu"/>
                        </a:rPr>
                        <a:t>    $a0, $a0, -1     #</a:t>
                      </a:r>
                      <a:r>
                        <a:rPr lang="zh-CN" altLang="en-US" sz="1800" dirty="0">
                          <a:latin typeface="NimbusMonL-Regu"/>
                        </a:rPr>
                        <a:t>如果</a:t>
                      </a:r>
                      <a:r>
                        <a:rPr lang="en-US" altLang="zh-CN" sz="1800" dirty="0">
                          <a:latin typeface="NimbusMonL-Regu"/>
                        </a:rPr>
                        <a:t>n&gt;=1</a:t>
                      </a:r>
                      <a:r>
                        <a:rPr lang="zh-CN" altLang="en-US" sz="1800" dirty="0">
                          <a:latin typeface="NimbusMonL-Regu"/>
                        </a:rPr>
                        <a:t>，参数</a:t>
                      </a:r>
                      <a:r>
                        <a:rPr lang="en-US" altLang="zh-CN" sz="1800" dirty="0">
                          <a:latin typeface="NimbusMonL-Regu"/>
                        </a:rPr>
                        <a:t>n-1</a:t>
                      </a: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zh-CN" sz="1800" dirty="0">
                          <a:latin typeface="NimbusMonL-Regu"/>
                        </a:rPr>
                        <a:t>      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jal</a:t>
                      </a:r>
                      <a:r>
                        <a:rPr lang="en-US" altLang="zh-CN" sz="1800" dirty="0">
                          <a:latin typeface="NimbusMonL-Regu"/>
                        </a:rPr>
                        <a:t>     fact             #</a:t>
                      </a:r>
                      <a:r>
                        <a:rPr lang="zh-CN" altLang="en-US" sz="1800" dirty="0">
                          <a:latin typeface="NimbusMonL-Regu"/>
                        </a:rPr>
                        <a:t>调用</a:t>
                      </a:r>
                      <a:r>
                        <a:rPr lang="en-US" altLang="zh-CN" sz="1800" dirty="0">
                          <a:latin typeface="NimbusMonL-Regu"/>
                        </a:rPr>
                        <a:t>fact</a:t>
                      </a:r>
                      <a:r>
                        <a:rPr lang="zh-CN" altLang="en-US" sz="1800" dirty="0">
                          <a:latin typeface="NimbusMonL-Regu"/>
                        </a:rPr>
                        <a:t>并</a:t>
                      </a:r>
                      <a:r>
                        <a:rPr lang="en-US" altLang="zh-CN" sz="1800" dirty="0">
                          <a:latin typeface="NimbusMonL-Regu"/>
                        </a:rPr>
                        <a:t>link</a:t>
                      </a:r>
                    </a:p>
                    <a:p>
                      <a:pPr marL="0" lvl="0" indent="0" algn="l">
                        <a:buFontTx/>
                        <a:buNone/>
                      </a:pPr>
                      <a:endParaRPr lang="en-US" altLang="zh-CN" sz="1800" dirty="0">
                        <a:latin typeface="NimbusMonL-Regu"/>
                      </a:endParaRP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zh-CN" sz="1800" dirty="0" err="1">
                          <a:latin typeface="NimbusMonL-Regu"/>
                        </a:rPr>
                        <a:t>bk_f</a:t>
                      </a:r>
                      <a:r>
                        <a:rPr lang="en-US" altLang="zh-CN" sz="1800" dirty="0">
                          <a:latin typeface="NimbusMonL-Regu"/>
                        </a:rPr>
                        <a:t>: 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lw</a:t>
                      </a:r>
                      <a:r>
                        <a:rPr lang="en-US" altLang="zh-CN" sz="1800" b="1" dirty="0">
                          <a:latin typeface="NimbusMonL-Regu"/>
                        </a:rPr>
                        <a:t>  </a:t>
                      </a:r>
                      <a:r>
                        <a:rPr lang="en-US" altLang="zh-CN" sz="1800" dirty="0">
                          <a:latin typeface="NimbusMonL-Regu"/>
                        </a:rPr>
                        <a:t>    $a0, 0($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sp</a:t>
                      </a:r>
                      <a:r>
                        <a:rPr lang="en-US" altLang="zh-CN" sz="1800" dirty="0">
                          <a:latin typeface="NimbusMonL-Regu"/>
                        </a:rPr>
                        <a:t>)      #</a:t>
                      </a:r>
                      <a:r>
                        <a:rPr lang="zh-CN" altLang="en-US" sz="1800" dirty="0">
                          <a:latin typeface="NimbusMonL-Regu"/>
                        </a:rPr>
                        <a:t>在栈中弹出</a:t>
                      </a:r>
                      <a:r>
                        <a:rPr lang="en-US" altLang="zh-CN" sz="1800" dirty="0">
                          <a:latin typeface="NimbusMonL-Regu"/>
                        </a:rPr>
                        <a:t>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ra</a:t>
                      </a:r>
                      <a:r>
                        <a:rPr lang="zh-CN" altLang="en-US" sz="1800" dirty="0">
                          <a:latin typeface="NimbusMonL-Regu"/>
                        </a:rPr>
                        <a:t>和</a:t>
                      </a:r>
                      <a:r>
                        <a:rPr lang="en-US" altLang="zh-CN" sz="1800" dirty="0">
                          <a:latin typeface="NimbusMonL-Regu"/>
                        </a:rPr>
                        <a:t>$a0</a:t>
                      </a:r>
                      <a:r>
                        <a:rPr lang="zh-CN" altLang="en-US" sz="1800" dirty="0">
                          <a:latin typeface="NimbusMonL-Regu"/>
                        </a:rPr>
                        <a:t>，恢复旧值</a:t>
                      </a: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zh-CN" altLang="en-US" sz="1800" dirty="0">
                          <a:latin typeface="NimbusMonL-Regu"/>
                        </a:rPr>
                        <a:t>      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lw</a:t>
                      </a:r>
                      <a:r>
                        <a:rPr lang="en-US" altLang="zh-CN" sz="1800" b="1" dirty="0">
                          <a:latin typeface="NimbusMonL-Regu"/>
                        </a:rPr>
                        <a:t> </a:t>
                      </a:r>
                      <a:r>
                        <a:rPr lang="en-US" altLang="zh-CN" sz="1800" dirty="0">
                          <a:latin typeface="NimbusMonL-Regu"/>
                        </a:rPr>
                        <a:t>     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ra</a:t>
                      </a:r>
                      <a:r>
                        <a:rPr lang="en-US" altLang="zh-CN" sz="1800" dirty="0">
                          <a:latin typeface="NimbusMonL-Regu"/>
                        </a:rPr>
                        <a:t>,  4($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sp</a:t>
                      </a:r>
                      <a:r>
                        <a:rPr lang="en-US" altLang="zh-CN" sz="1800" dirty="0">
                          <a:latin typeface="NimbusMonL-Regu"/>
                        </a:rPr>
                        <a:t>)</a:t>
                      </a: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zh-CN" sz="1800" dirty="0">
                          <a:latin typeface="NimbusMonL-Regu"/>
                        </a:rPr>
                        <a:t>      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addi</a:t>
                      </a:r>
                      <a:r>
                        <a:rPr lang="en-US" altLang="zh-CN" sz="1800" b="1" dirty="0">
                          <a:latin typeface="NimbusMonL-Regu"/>
                        </a:rPr>
                        <a:t> </a:t>
                      </a:r>
                      <a:r>
                        <a:rPr lang="en-US" altLang="zh-CN" sz="1800" dirty="0">
                          <a:latin typeface="NimbusMonL-Regu"/>
                        </a:rPr>
                        <a:t>   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sp</a:t>
                      </a:r>
                      <a:r>
                        <a:rPr lang="en-US" altLang="zh-CN" sz="1800" dirty="0">
                          <a:latin typeface="NimbusMonL-Regu"/>
                        </a:rPr>
                        <a:t>, 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sp</a:t>
                      </a:r>
                      <a:r>
                        <a:rPr lang="en-US" altLang="zh-CN" sz="1800" dirty="0">
                          <a:latin typeface="NimbusMonL-Regu"/>
                        </a:rPr>
                        <a:t>, 8</a:t>
                      </a: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zh-CN" sz="1800" dirty="0">
                          <a:latin typeface="NimbusMonL-Regu"/>
                        </a:rPr>
                        <a:t>      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mul</a:t>
                      </a:r>
                      <a:r>
                        <a:rPr lang="en-US" altLang="zh-CN" sz="1800" b="1" dirty="0">
                          <a:latin typeface="NimbusMonL-Regu"/>
                        </a:rPr>
                        <a:t> </a:t>
                      </a:r>
                      <a:r>
                        <a:rPr lang="en-US" altLang="zh-CN" sz="1800" dirty="0">
                          <a:latin typeface="NimbusMonL-Regu"/>
                        </a:rPr>
                        <a:t>    $v0, $a0, $v0</a:t>
                      </a:r>
                    </a:p>
                    <a:p>
                      <a:pPr marL="0" lvl="0" indent="0" algn="l">
                        <a:buFontTx/>
                        <a:buNone/>
                      </a:pPr>
                      <a:r>
                        <a:rPr lang="en-US" altLang="zh-CN" sz="1800" dirty="0">
                          <a:latin typeface="NimbusMonL-Regu"/>
                        </a:rPr>
                        <a:t>      </a:t>
                      </a:r>
                      <a:r>
                        <a:rPr lang="en-US" altLang="zh-CN" sz="1800" b="1" dirty="0" err="1">
                          <a:latin typeface="NimbusMonL-Regu"/>
                        </a:rPr>
                        <a:t>jr</a:t>
                      </a:r>
                      <a:r>
                        <a:rPr lang="en-US" altLang="zh-CN" sz="1800" b="1" dirty="0">
                          <a:latin typeface="NimbusMonL-Regu"/>
                        </a:rPr>
                        <a:t> </a:t>
                      </a:r>
                      <a:r>
                        <a:rPr lang="en-US" altLang="zh-CN" sz="1800" dirty="0">
                          <a:latin typeface="NimbusMonL-Regu"/>
                        </a:rPr>
                        <a:t>     $</a:t>
                      </a:r>
                      <a:r>
                        <a:rPr lang="en-US" altLang="zh-CN" sz="1800" dirty="0" err="1">
                          <a:latin typeface="NimbusMonL-Regu"/>
                        </a:rPr>
                        <a:t>ra</a:t>
                      </a:r>
                      <a:r>
                        <a:rPr lang="en-US" altLang="zh-CN" sz="1800" dirty="0">
                          <a:latin typeface="NimbusMonL-Regu"/>
                        </a:rPr>
                        <a:t>              #</a:t>
                      </a:r>
                      <a:r>
                        <a:rPr lang="zh-CN" altLang="en-US" sz="1800" dirty="0">
                          <a:latin typeface="NimbusMonL-Regu"/>
                        </a:rPr>
                        <a:t>返回到</a:t>
                      </a:r>
                      <a:r>
                        <a:rPr lang="en-US" altLang="zh-CN" sz="1800" dirty="0">
                          <a:latin typeface="NimbusMonL-Regu"/>
                        </a:rPr>
                        <a:t>caller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57308" y="6019732"/>
            <a:ext cx="8187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fact</a:t>
            </a:r>
            <a:r>
              <a:rPr lang="zh-CN" altLang="en-US" dirty="0"/>
              <a:t>返回之后执行</a:t>
            </a:r>
            <a:r>
              <a:rPr lang="en-US" altLang="zh-CN" dirty="0" err="1"/>
              <a:t>bk_f</a:t>
            </a:r>
            <a:r>
              <a:rPr lang="zh-CN" altLang="en-US" dirty="0"/>
              <a:t>代码段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ISA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算术与逻辑运算指令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数据传输指令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决策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过程指令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其他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59768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需要硬件支持多任务并行时的同步（</a:t>
            </a:r>
            <a:r>
              <a:rPr lang="en-US" altLang="zh-CN" sz="2400" dirty="0"/>
              <a:t>synchronize</a:t>
            </a:r>
            <a:r>
              <a:rPr lang="zh-CN" altLang="en-US" sz="2400" dirty="0"/>
              <a:t>），否则会产生数据竞争（</a:t>
            </a:r>
            <a:r>
              <a:rPr lang="en-US" altLang="zh-CN" sz="2400" dirty="0"/>
              <a:t>data race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数据竞争：假如来自不同线程的两个连续的访存请求访问同一个地址，并且至少其中一个是写操作，那么这两个存储访问形成数据竞争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采用加锁和解锁创立一个仅允许单个处理器操作的区域，称为互斥（</a:t>
            </a:r>
            <a:r>
              <a:rPr lang="en-US" altLang="zh-CN" sz="2400" dirty="0"/>
              <a:t>mutual exclusion</a:t>
            </a:r>
            <a:r>
              <a:rPr lang="zh-CN" altLang="en-US" sz="2400" dirty="0"/>
              <a:t>）区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并行与指令：同步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34141" y="3899462"/>
          <a:ext cx="2133624" cy="148336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2133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.   .   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0x 0 0 0 0 0 0 0 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0x 1 d 0 0 a 0 1 0</a:t>
                      </a:r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.   .   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4734141" y="3505198"/>
            <a:ext cx="0" cy="5210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6867765" y="3534875"/>
            <a:ext cx="0" cy="5210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文本框 8"/>
          <p:cNvSpPr txBox="1"/>
          <p:nvPr/>
        </p:nvSpPr>
        <p:spPr>
          <a:xfrm>
            <a:off x="6895554" y="4662523"/>
            <a:ext cx="1486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b="1" dirty="0">
                <a:solidFill>
                  <a:srgbClr val="000000"/>
                </a:solidFill>
              </a:rPr>
              <a:t>0x12004094</a:t>
            </a:r>
            <a:endParaRPr lang="zh-CN" altLang="en-US" sz="1400" b="1" dirty="0">
              <a:solidFill>
                <a:srgbClr val="0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52993" y="3983906"/>
            <a:ext cx="13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</a:rPr>
              <a:t>P0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lw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752993" y="4970300"/>
            <a:ext cx="137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solidFill>
                  <a:srgbClr val="000000"/>
                </a:solidFill>
              </a:rPr>
              <a:t>P1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sw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3667369" y="4214738"/>
            <a:ext cx="1038983" cy="6016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3743567" y="4816411"/>
            <a:ext cx="962785" cy="4111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36908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原子交换：对一个寄存器中的值和一个存储器中的值进行原子的交换，交换操作当成一条指令执行</a:t>
            </a:r>
            <a:endParaRPr lang="en-US" altLang="zh-CN" sz="2400" dirty="0"/>
          </a:p>
          <a:p>
            <a:r>
              <a:rPr lang="zh-CN" altLang="en-US" sz="2400" dirty="0"/>
              <a:t>实现原子交换需要一次存储器读和一次存储器写，并且是不可分割的</a:t>
            </a:r>
            <a:endParaRPr lang="en-US" altLang="zh-CN" sz="2400" dirty="0"/>
          </a:p>
          <a:p>
            <a:r>
              <a:rPr lang="zh-CN" altLang="en-US" sz="2400" dirty="0"/>
              <a:t>一种可行的方法是采用指令对，第二条指令返回一个表明这对指令是否原子执行的标志值</a:t>
            </a:r>
            <a:endParaRPr lang="en-US" altLang="zh-CN" sz="2400" dirty="0"/>
          </a:p>
          <a:p>
            <a:r>
              <a:rPr lang="en-US" altLang="zh-CN" sz="2400" dirty="0"/>
              <a:t>MIPS</a:t>
            </a:r>
            <a:r>
              <a:rPr lang="zh-CN" altLang="en-US" sz="2400" dirty="0"/>
              <a:t>处理器采用</a:t>
            </a:r>
            <a:r>
              <a:rPr lang="en-US" altLang="zh-CN" sz="2400" dirty="0"/>
              <a:t>ll</a:t>
            </a:r>
            <a:r>
              <a:rPr lang="zh-CN" altLang="en-US" sz="2400" dirty="0"/>
              <a:t>指令和</a:t>
            </a:r>
            <a:r>
              <a:rPr lang="en-US" altLang="zh-CN" sz="2400" dirty="0" err="1"/>
              <a:t>sc</a:t>
            </a:r>
            <a:r>
              <a:rPr lang="zh-CN" altLang="en-US" sz="2400" dirty="0"/>
              <a:t>指令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原子交换（</a:t>
            </a:r>
            <a:r>
              <a:rPr lang="en-US" altLang="zh-CN" dirty="0"/>
              <a:t>atomic exchange</a:t>
            </a:r>
            <a:r>
              <a:rPr lang="zh-CN" altLang="en-US" dirty="0"/>
              <a:t>）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481894" y="5029158"/>
            <a:ext cx="8184958" cy="121916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1" algn="just">
              <a:defRPr/>
            </a:pPr>
            <a:r>
              <a:rPr lang="en-US" altLang="zh-CN" b="1" dirty="0">
                <a:solidFill>
                  <a:schemeClr val="dk1"/>
                </a:solidFill>
                <a:latin typeface="NimbusMonL-Regu"/>
                <a:ea typeface="+mn-ea"/>
              </a:rPr>
              <a:t>ll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 $t1, 0($s1)  #</a:t>
            </a:r>
            <a:r>
              <a:rPr lang="zh-CN" altLang="en-US" dirty="0">
                <a:solidFill>
                  <a:schemeClr val="dk1"/>
                </a:solidFill>
                <a:latin typeface="NimbusMonL-Regu"/>
                <a:ea typeface="+mn-ea"/>
              </a:rPr>
              <a:t>链接取数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(load linked)</a:t>
            </a:r>
          </a:p>
          <a:p>
            <a:pPr lvl="1" algn="just">
              <a:defRPr/>
            </a:pPr>
            <a:r>
              <a:rPr lang="en-US" altLang="zh-CN" b="1" dirty="0" err="1">
                <a:solidFill>
                  <a:schemeClr val="dk1"/>
                </a:solidFill>
                <a:latin typeface="NimbusMonL-Regu"/>
              </a:rPr>
              <a:t>sc</a:t>
            </a:r>
            <a:r>
              <a:rPr lang="en-US" altLang="zh-CN" dirty="0">
                <a:solidFill>
                  <a:schemeClr val="dk1"/>
                </a:solidFill>
                <a:latin typeface="NimbusMonL-Regu"/>
              </a:rPr>
              <a:t>  $t0, 0($s1)  #</a:t>
            </a:r>
            <a:r>
              <a:rPr lang="zh-CN" altLang="en-US" dirty="0">
                <a:solidFill>
                  <a:schemeClr val="dk1"/>
                </a:solidFill>
                <a:latin typeface="NimbusMonL-Regu"/>
              </a:rPr>
              <a:t>条件存数</a:t>
            </a:r>
            <a:r>
              <a:rPr lang="en-US" altLang="zh-CN" dirty="0">
                <a:solidFill>
                  <a:schemeClr val="dk1"/>
                </a:solidFill>
                <a:latin typeface="NimbusMonL-Regu"/>
              </a:rPr>
              <a:t>(store conditional)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809990"/>
            <a:ext cx="8184958" cy="289561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ll</a:t>
            </a:r>
            <a:r>
              <a:rPr lang="zh-CN" altLang="en-US" sz="2400" dirty="0"/>
              <a:t>指令：取数并保存</a:t>
            </a:r>
            <a:r>
              <a:rPr lang="en-US" altLang="zh-CN" sz="2400" dirty="0"/>
              <a:t>ll</a:t>
            </a:r>
            <a:r>
              <a:rPr lang="zh-CN" altLang="en-US" sz="2400" dirty="0"/>
              <a:t>指令的执行与读取的地址</a:t>
            </a:r>
            <a:r>
              <a:rPr lang="en-US" altLang="zh-CN" sz="2400" dirty="0"/>
              <a:t>0($s1)</a:t>
            </a:r>
          </a:p>
          <a:p>
            <a:r>
              <a:rPr lang="en-US" altLang="zh-CN" sz="2400" dirty="0" err="1"/>
              <a:t>sc</a:t>
            </a:r>
            <a:r>
              <a:rPr lang="zh-CN" altLang="en-US" sz="2400" dirty="0"/>
              <a:t>指令：检查是否有其他指令在</a:t>
            </a:r>
            <a:r>
              <a:rPr lang="en-US" altLang="zh-CN" sz="2400" dirty="0"/>
              <a:t>ll</a:t>
            </a:r>
            <a:r>
              <a:rPr lang="zh-CN" altLang="en-US" sz="2400" dirty="0"/>
              <a:t>指令之后对地址</a:t>
            </a:r>
            <a:r>
              <a:rPr lang="en-US" altLang="zh-CN" sz="2400" dirty="0"/>
              <a:t>0($s1)</a:t>
            </a:r>
            <a:r>
              <a:rPr lang="zh-CN" altLang="en-US" sz="2400" dirty="0"/>
              <a:t>进行操作，如果没有，</a:t>
            </a:r>
            <a:r>
              <a:rPr lang="en-US" altLang="zh-CN" sz="2400" dirty="0"/>
              <a:t>$t0</a:t>
            </a:r>
            <a:r>
              <a:rPr lang="zh-CN" altLang="en-US" sz="2400" dirty="0"/>
              <a:t>的值存入存储器，并将</a:t>
            </a:r>
            <a:r>
              <a:rPr lang="en-US" altLang="zh-CN" sz="2400" dirty="0"/>
              <a:t>$t0</a:t>
            </a:r>
            <a:r>
              <a:rPr lang="zh-CN" altLang="en-US" sz="2400" dirty="0"/>
              <a:t>置为</a:t>
            </a:r>
            <a:r>
              <a:rPr lang="en-US" altLang="zh-CN" sz="2400" dirty="0"/>
              <a:t>1</a:t>
            </a:r>
            <a:r>
              <a:rPr lang="zh-CN" altLang="en-US" sz="2400" dirty="0"/>
              <a:t>；如果有，</a:t>
            </a:r>
            <a:r>
              <a:rPr lang="en-US" altLang="zh-CN" sz="2400" dirty="0"/>
              <a:t> $t0</a:t>
            </a:r>
            <a:r>
              <a:rPr lang="zh-CN" altLang="en-US" sz="2400" dirty="0"/>
              <a:t>的值不存入，并将</a:t>
            </a:r>
            <a:r>
              <a:rPr lang="en-US" altLang="zh-CN" sz="2400" dirty="0"/>
              <a:t>$t0</a:t>
            </a:r>
            <a:r>
              <a:rPr lang="zh-CN" altLang="en-US" sz="2400" dirty="0"/>
              <a:t>置为</a:t>
            </a:r>
            <a:r>
              <a:rPr lang="en-US" altLang="zh-CN" sz="2400" dirty="0"/>
              <a:t>0</a:t>
            </a:r>
            <a:r>
              <a:rPr lang="zh-CN" altLang="en-US" sz="2400" dirty="0"/>
              <a:t>，表示操作失败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ll</a:t>
            </a:r>
            <a:r>
              <a:rPr lang="zh-CN" altLang="en-US" dirty="0"/>
              <a:t>指令和</a:t>
            </a:r>
            <a:r>
              <a:rPr lang="en-US" altLang="zh-CN" dirty="0" err="1"/>
              <a:t>sc</a:t>
            </a:r>
            <a:r>
              <a:rPr lang="zh-CN" altLang="en-US" dirty="0"/>
              <a:t>指令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81894" y="1143060"/>
            <a:ext cx="8184958" cy="259073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>
              <a:defRPr/>
            </a:pPr>
            <a:r>
              <a:rPr lang="en-US" altLang="zh-CN" b="1" dirty="0">
                <a:solidFill>
                  <a:schemeClr val="dk1"/>
                </a:solidFill>
                <a:latin typeface="NimbusMonL-Regu"/>
                <a:ea typeface="+mn-ea"/>
              </a:rPr>
              <a:t>again</a:t>
            </a:r>
            <a:r>
              <a:rPr lang="zh-CN" altLang="en-US" b="1" dirty="0">
                <a:solidFill>
                  <a:schemeClr val="dk1"/>
                </a:solidFill>
                <a:latin typeface="NimbusMonL-Regu"/>
                <a:ea typeface="+mn-ea"/>
              </a:rPr>
              <a:t>：</a:t>
            </a:r>
            <a:r>
              <a:rPr lang="en-US" altLang="zh-CN" b="1" dirty="0" err="1">
                <a:solidFill>
                  <a:schemeClr val="dk1"/>
                </a:solidFill>
                <a:latin typeface="NimbusMonL-Regu"/>
                <a:ea typeface="+mn-ea"/>
              </a:rPr>
              <a:t>addi</a:t>
            </a:r>
            <a:r>
              <a:rPr lang="en-US" altLang="zh-CN" b="1" dirty="0">
                <a:solidFill>
                  <a:schemeClr val="dk1"/>
                </a:solidFill>
                <a:latin typeface="NimbusMonL-Regu"/>
                <a:ea typeface="+mn-ea"/>
              </a:rPr>
              <a:t> 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$t0, $zero, $s4   #$t0=$s4(</a:t>
            </a:r>
            <a:r>
              <a:rPr lang="zh-CN" altLang="en-US" dirty="0">
                <a:solidFill>
                  <a:schemeClr val="dk1"/>
                </a:solidFill>
                <a:latin typeface="NimbusMonL-Regu"/>
                <a:ea typeface="+mn-ea"/>
              </a:rPr>
              <a:t>交换的值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)</a:t>
            </a:r>
          </a:p>
          <a:p>
            <a:pPr lvl="1" algn="just">
              <a:defRPr/>
            </a:pPr>
            <a:r>
              <a:rPr lang="en-US" altLang="zh-CN" b="1" dirty="0">
                <a:solidFill>
                  <a:schemeClr val="dk1"/>
                </a:solidFill>
                <a:latin typeface="NimbusMonL-Regu"/>
                <a:ea typeface="+mn-ea"/>
              </a:rPr>
              <a:t>    ll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    $t1, 0($s1)       #</a:t>
            </a:r>
            <a:r>
              <a:rPr lang="zh-CN" altLang="en-US" dirty="0">
                <a:solidFill>
                  <a:schemeClr val="dk1"/>
                </a:solidFill>
                <a:latin typeface="NimbusMonL-Regu"/>
                <a:ea typeface="+mn-ea"/>
              </a:rPr>
              <a:t>将存储器的值取入</a:t>
            </a:r>
            <a:r>
              <a:rPr lang="en-US" altLang="zh-CN" dirty="0">
                <a:solidFill>
                  <a:schemeClr val="dk1"/>
                </a:solidFill>
                <a:latin typeface="NimbusMonL-Regu"/>
                <a:ea typeface="+mn-ea"/>
              </a:rPr>
              <a:t>$t1</a:t>
            </a:r>
          </a:p>
          <a:p>
            <a:pPr lvl="1" algn="just">
              <a:defRPr/>
            </a:pPr>
            <a:r>
              <a:rPr lang="en-US" altLang="zh-CN" b="1" dirty="0">
                <a:solidFill>
                  <a:schemeClr val="dk1"/>
                </a:solidFill>
                <a:latin typeface="NimbusMonL-Regu"/>
              </a:rPr>
              <a:t>    </a:t>
            </a:r>
            <a:r>
              <a:rPr lang="en-US" altLang="zh-CN" b="1" dirty="0" err="1">
                <a:solidFill>
                  <a:schemeClr val="dk1"/>
                </a:solidFill>
                <a:latin typeface="NimbusMonL-Regu"/>
              </a:rPr>
              <a:t>sc</a:t>
            </a:r>
            <a:r>
              <a:rPr lang="en-US" altLang="zh-CN" dirty="0">
                <a:solidFill>
                  <a:schemeClr val="dk1"/>
                </a:solidFill>
                <a:latin typeface="NimbusMonL-Regu"/>
              </a:rPr>
              <a:t>    $t0, 0($s1)       #</a:t>
            </a:r>
            <a:r>
              <a:rPr lang="zh-CN" altLang="en-US" dirty="0">
                <a:solidFill>
                  <a:schemeClr val="dk1"/>
                </a:solidFill>
                <a:latin typeface="NimbusMonL-Regu"/>
              </a:rPr>
              <a:t>尝试将值保存到存储器</a:t>
            </a:r>
            <a:endParaRPr lang="en-US" altLang="zh-CN" dirty="0">
              <a:solidFill>
                <a:schemeClr val="dk1"/>
              </a:solidFill>
              <a:latin typeface="NimbusMonL-Regu"/>
            </a:endParaRPr>
          </a:p>
          <a:p>
            <a:pPr lvl="1" algn="just">
              <a:defRPr/>
            </a:pPr>
            <a:r>
              <a:rPr lang="en-US" altLang="zh-CN" dirty="0">
                <a:solidFill>
                  <a:schemeClr val="dk1"/>
                </a:solidFill>
                <a:latin typeface="NimbusMonL-Regu"/>
              </a:rPr>
              <a:t>                            #</a:t>
            </a:r>
            <a:r>
              <a:rPr lang="zh-CN" altLang="en-US" dirty="0">
                <a:solidFill>
                  <a:schemeClr val="dk1"/>
                </a:solidFill>
                <a:latin typeface="NimbusMonL-Regu"/>
              </a:rPr>
              <a:t>如果失败，</a:t>
            </a:r>
            <a:r>
              <a:rPr lang="en-US" altLang="zh-CN" dirty="0">
                <a:solidFill>
                  <a:schemeClr val="dk1"/>
                </a:solidFill>
                <a:latin typeface="NimbusMonL-Regu"/>
              </a:rPr>
              <a:t>$t0=0</a:t>
            </a:r>
          </a:p>
          <a:p>
            <a:pPr lvl="1" algn="just">
              <a:defRPr/>
            </a:pPr>
            <a:r>
              <a:rPr lang="en-US" altLang="zh-CN" dirty="0">
                <a:solidFill>
                  <a:schemeClr val="dk1"/>
                </a:solidFill>
                <a:latin typeface="NimbusMonL-Regu"/>
              </a:rPr>
              <a:t>    </a:t>
            </a:r>
            <a:r>
              <a:rPr lang="en-US" altLang="zh-CN" b="1" dirty="0" err="1">
                <a:solidFill>
                  <a:schemeClr val="dk1"/>
                </a:solidFill>
                <a:latin typeface="NimbusMonL-Regu"/>
              </a:rPr>
              <a:t>beq</a:t>
            </a:r>
            <a:r>
              <a:rPr lang="en-US" altLang="zh-CN" dirty="0">
                <a:solidFill>
                  <a:schemeClr val="dk1"/>
                </a:solidFill>
                <a:latin typeface="NimbusMonL-Regu"/>
              </a:rPr>
              <a:t>   $t0, $zero, again #</a:t>
            </a:r>
            <a:r>
              <a:rPr lang="zh-CN" altLang="en-US" dirty="0">
                <a:solidFill>
                  <a:schemeClr val="dk1"/>
                </a:solidFill>
                <a:latin typeface="NimbusMonL-Regu"/>
              </a:rPr>
              <a:t>如果失败继续尝试交换</a:t>
            </a:r>
            <a:endParaRPr lang="en-US" altLang="zh-CN" dirty="0">
              <a:solidFill>
                <a:schemeClr val="dk1"/>
              </a:solidFill>
              <a:latin typeface="NimbusMonL-Regu"/>
            </a:endParaRPr>
          </a:p>
          <a:p>
            <a:pPr lvl="1" algn="just">
              <a:defRPr/>
            </a:pPr>
            <a:r>
              <a:rPr lang="en-US" altLang="zh-CN" dirty="0">
                <a:solidFill>
                  <a:schemeClr val="dk1"/>
                </a:solidFill>
                <a:latin typeface="NimbusMonL-Regu"/>
              </a:rPr>
              <a:t>    </a:t>
            </a:r>
            <a:r>
              <a:rPr lang="en-US" altLang="zh-CN" b="1" dirty="0">
                <a:solidFill>
                  <a:schemeClr val="dk1"/>
                </a:solidFill>
                <a:latin typeface="NimbusMonL-Regu"/>
              </a:rPr>
              <a:t>add</a:t>
            </a:r>
            <a:r>
              <a:rPr lang="en-US" altLang="zh-CN" dirty="0">
                <a:solidFill>
                  <a:schemeClr val="dk1"/>
                </a:solidFill>
                <a:latin typeface="NimbusMonL-Regu"/>
              </a:rPr>
              <a:t>   $s4, $zero, $t1   #</a:t>
            </a:r>
            <a:r>
              <a:rPr lang="zh-CN" altLang="en-US" dirty="0">
                <a:solidFill>
                  <a:schemeClr val="dk1"/>
                </a:solidFill>
                <a:latin typeface="NimbusMonL-Regu"/>
              </a:rPr>
              <a:t>将值存入</a:t>
            </a:r>
            <a:r>
              <a:rPr lang="en-US" altLang="zh-CN" dirty="0">
                <a:solidFill>
                  <a:schemeClr val="dk1"/>
                </a:solidFill>
                <a:latin typeface="NimbusMonL-Regu"/>
              </a:rPr>
              <a:t>$s4,</a:t>
            </a:r>
            <a:r>
              <a:rPr lang="zh-CN" altLang="en-US" dirty="0">
                <a:solidFill>
                  <a:schemeClr val="dk1"/>
                </a:solidFill>
                <a:latin typeface="NimbusMonL-Regu"/>
              </a:rPr>
              <a:t>完成交换</a:t>
            </a:r>
            <a:endParaRPr lang="en-US" altLang="zh-CN" dirty="0">
              <a:solidFill>
                <a:schemeClr val="dk1"/>
              </a:solidFill>
              <a:latin typeface="NimbusMonL-Regu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altLang="zh-CN" dirty="0"/>
              <a:t>C</a:t>
            </a:r>
            <a:r>
              <a:rPr lang="zh-CN" altLang="en-US"/>
              <a:t>程序翻译并执行程序</a:t>
            </a:r>
          </a:p>
        </p:txBody>
      </p:sp>
      <p:pic>
        <p:nvPicPr>
          <p:cNvPr id="94211" name="Picture 1"/>
          <p:cNvPicPr>
            <a:picLocks noGrp="1" noChangeAspect="1"/>
          </p:cNvPicPr>
          <p:nvPr>
            <p:ph idx="1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108075"/>
            <a:ext cx="7637462" cy="559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438400" y="1108075"/>
            <a:ext cx="1295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X.c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30663" y="2362200"/>
            <a:ext cx="1295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X.s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8838" y="3706813"/>
            <a:ext cx="1295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X.o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34200" y="4953000"/>
            <a:ext cx="1295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X.out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2118" y="4891385"/>
            <a:ext cx="12954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机器码</a:t>
            </a:r>
          </a:p>
        </p:txBody>
      </p:sp>
      <p:cxnSp>
        <p:nvCxnSpPr>
          <p:cNvPr id="3" name="曲线连接符 2"/>
          <p:cNvCxnSpPr>
            <a:endCxn id="9" idx="0"/>
          </p:cNvCxnSpPr>
          <p:nvPr/>
        </p:nvCxnSpPr>
        <p:spPr bwMode="auto">
          <a:xfrm rot="5400000">
            <a:off x="1350396" y="4212145"/>
            <a:ext cx="818662" cy="53981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" name="曲线连接符 10"/>
          <p:cNvCxnSpPr/>
          <p:nvPr/>
        </p:nvCxnSpPr>
        <p:spPr bwMode="auto">
          <a:xfrm rot="10800000" flipV="1">
            <a:off x="1905071" y="3957307"/>
            <a:ext cx="2772929" cy="116491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曲线连接符 16"/>
          <p:cNvCxnSpPr/>
          <p:nvPr/>
        </p:nvCxnSpPr>
        <p:spPr bwMode="auto">
          <a:xfrm rot="10800000" flipV="1">
            <a:off x="1905070" y="5122220"/>
            <a:ext cx="1447763" cy="13553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2" name="曲线连接符 21"/>
          <p:cNvCxnSpPr>
            <a:endCxn id="9" idx="2"/>
          </p:cNvCxnSpPr>
          <p:nvPr/>
        </p:nvCxnSpPr>
        <p:spPr bwMode="auto">
          <a:xfrm rot="10800000">
            <a:off x="1489818" y="5353050"/>
            <a:ext cx="4377550" cy="112387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en-US" altLang="zh-CN" sz="2800" b="1" dirty="0"/>
          </a:p>
          <a:p>
            <a:endParaRPr lang="en-US" altLang="zh-CN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机器语言：</a:t>
            </a:r>
            <a:endParaRPr lang="en-US" altLang="zh-CN" sz="2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设计能够方便简单搭建硬件的</a:t>
            </a:r>
            <a:r>
              <a:rPr lang="en-US" altLang="zh-CN" sz="2400" dirty="0"/>
              <a:t>ISA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编译器能够最优化性能和开销</a:t>
            </a:r>
            <a:endParaRPr lang="en-US" altLang="zh-CN" sz="2400" dirty="0"/>
          </a:p>
          <a:p>
            <a:r>
              <a:rPr lang="en-US" altLang="zh-CN" sz="2400" dirty="0"/>
              <a:t>MIPS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采取精简指令集（</a:t>
            </a:r>
            <a:r>
              <a:rPr lang="en-US" altLang="zh-CN" sz="2400" dirty="0"/>
              <a:t>RISC</a:t>
            </a:r>
            <a:r>
              <a:rPr lang="zh-CN" altLang="en-US" sz="2400" dirty="0"/>
              <a:t>）的处理器架构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与其他</a:t>
            </a:r>
            <a:r>
              <a:rPr lang="en-US" altLang="zh-CN" sz="2400" dirty="0"/>
              <a:t>ISA</a:t>
            </a:r>
            <a:r>
              <a:rPr lang="zh-CN" altLang="en-US" sz="2400" dirty="0"/>
              <a:t>类似，最早由斯坦福大学开发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MIPS32</a:t>
            </a:r>
            <a:r>
              <a:rPr lang="zh-CN" altLang="en-US" sz="2400" dirty="0"/>
              <a:t>、</a:t>
            </a:r>
            <a:r>
              <a:rPr lang="en-US" altLang="zh-CN" sz="2400" dirty="0"/>
              <a:t>MIPS64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microMIPS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nanoMIPS</a:t>
            </a:r>
            <a:r>
              <a:rPr lang="zh-CN" altLang="en-US" sz="2400" dirty="0"/>
              <a:t>架构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汇编语言指令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107832"/>
          <a:ext cx="8184958" cy="1310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8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机器语言（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machine language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206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计算机直接识别的二进制代码，或指不经翻译即可为机器直接理解和接受的程序语言或指令代码。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ISA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算术与逻辑运算指令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数据传输指令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决策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指令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过程指令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其他</a:t>
            </a:r>
            <a:endParaRPr lang="en-US" altLang="zh-CN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1.</a:t>
            </a:r>
            <a:r>
              <a:rPr lang="zh-CN" altLang="en-US"/>
              <a:t>立即数寻址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2. </a:t>
            </a:r>
            <a:r>
              <a:rPr lang="zh-CN" altLang="en-US"/>
              <a:t>寄存器寻址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3. </a:t>
            </a:r>
            <a:r>
              <a:rPr lang="zh-CN" altLang="en-US"/>
              <a:t>基址寻址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88067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altLang="zh-CN" dirty="0"/>
              <a:t>MIPS</a:t>
            </a:r>
            <a:r>
              <a:rPr lang="zh-CN" altLang="en-US" dirty="0"/>
              <a:t>寻址模式总结</a:t>
            </a:r>
          </a:p>
        </p:txBody>
      </p:sp>
      <p:sp>
        <p:nvSpPr>
          <p:cNvPr id="88068" name="矩形 3"/>
          <p:cNvSpPr>
            <a:spLocks noChangeArrowheads="1"/>
          </p:cNvSpPr>
          <p:nvPr/>
        </p:nvSpPr>
        <p:spPr bwMode="auto">
          <a:xfrm>
            <a:off x="920750" y="1752600"/>
            <a:ext cx="657225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op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88069" name="矩形 4"/>
          <p:cNvSpPr>
            <a:spLocks noChangeArrowheads="1"/>
          </p:cNvSpPr>
          <p:nvPr/>
        </p:nvSpPr>
        <p:spPr bwMode="auto">
          <a:xfrm>
            <a:off x="1577975" y="1752600"/>
            <a:ext cx="655638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rs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88070" name="矩形 5"/>
          <p:cNvSpPr>
            <a:spLocks noChangeArrowheads="1"/>
          </p:cNvSpPr>
          <p:nvPr/>
        </p:nvSpPr>
        <p:spPr bwMode="auto">
          <a:xfrm>
            <a:off x="2233613" y="1752600"/>
            <a:ext cx="655637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rt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889250" y="1752600"/>
            <a:ext cx="175895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Times" panose="02020603050405020304" pitchFamily="18" charset="0"/>
              </a:rPr>
              <a:t>立即数</a:t>
            </a:r>
          </a:p>
        </p:txBody>
      </p:sp>
      <p:sp>
        <p:nvSpPr>
          <p:cNvPr id="88072" name="矩形 7"/>
          <p:cNvSpPr>
            <a:spLocks noChangeArrowheads="1"/>
          </p:cNvSpPr>
          <p:nvPr/>
        </p:nvSpPr>
        <p:spPr bwMode="auto">
          <a:xfrm>
            <a:off x="920750" y="2854325"/>
            <a:ext cx="657225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op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88073" name="矩形 8"/>
          <p:cNvSpPr>
            <a:spLocks noChangeArrowheads="1"/>
          </p:cNvSpPr>
          <p:nvPr/>
        </p:nvSpPr>
        <p:spPr bwMode="auto">
          <a:xfrm>
            <a:off x="1577975" y="2854325"/>
            <a:ext cx="655638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rs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88074" name="矩形 9"/>
          <p:cNvSpPr>
            <a:spLocks noChangeArrowheads="1"/>
          </p:cNvSpPr>
          <p:nvPr/>
        </p:nvSpPr>
        <p:spPr bwMode="auto">
          <a:xfrm>
            <a:off x="2233613" y="2854325"/>
            <a:ext cx="655637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rt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88075" name="矩形 11"/>
          <p:cNvSpPr>
            <a:spLocks noChangeArrowheads="1"/>
          </p:cNvSpPr>
          <p:nvPr/>
        </p:nvSpPr>
        <p:spPr bwMode="auto">
          <a:xfrm>
            <a:off x="2889250" y="2854325"/>
            <a:ext cx="655638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rd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88076" name="矩形 12"/>
          <p:cNvSpPr>
            <a:spLocks noChangeArrowheads="1"/>
          </p:cNvSpPr>
          <p:nvPr/>
        </p:nvSpPr>
        <p:spPr bwMode="auto">
          <a:xfrm>
            <a:off x="3544888" y="2854325"/>
            <a:ext cx="1103312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shamt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88077" name="矩形 13"/>
          <p:cNvSpPr>
            <a:spLocks noChangeArrowheads="1"/>
          </p:cNvSpPr>
          <p:nvPr/>
        </p:nvSpPr>
        <p:spPr bwMode="auto">
          <a:xfrm>
            <a:off x="4648200" y="2854325"/>
            <a:ext cx="990600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funct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465763" y="3498850"/>
            <a:ext cx="3200400" cy="4572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Times" panose="02020603050405020304" pitchFamily="18" charset="0"/>
              </a:rPr>
              <a:t>寄存器</a:t>
            </a:r>
          </a:p>
        </p:txBody>
      </p:sp>
      <p:cxnSp>
        <p:nvCxnSpPr>
          <p:cNvPr id="88079" name="肘形连接符 16"/>
          <p:cNvCxnSpPr>
            <a:cxnSpLocks noChangeShapeType="1"/>
            <a:stCxn id="88073" idx="2"/>
            <a:endCxn id="15" idx="1"/>
          </p:cNvCxnSpPr>
          <p:nvPr/>
        </p:nvCxnSpPr>
        <p:spPr bwMode="auto">
          <a:xfrm rot="16200000" flipH="1">
            <a:off x="3477419" y="1739106"/>
            <a:ext cx="415925" cy="3560763"/>
          </a:xfrm>
          <a:prstGeom prst="bentConnector2">
            <a:avLst/>
          </a:prstGeom>
          <a:noFill/>
          <a:ln w="1905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6570663" y="3024188"/>
            <a:ext cx="1295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lt"/>
              </a:rPr>
              <a:t>寄存器</a:t>
            </a:r>
          </a:p>
        </p:txBody>
      </p:sp>
      <p:sp>
        <p:nvSpPr>
          <p:cNvPr id="88081" name="矩形 19"/>
          <p:cNvSpPr>
            <a:spLocks noChangeArrowheads="1"/>
          </p:cNvSpPr>
          <p:nvPr/>
        </p:nvSpPr>
        <p:spPr bwMode="auto">
          <a:xfrm>
            <a:off x="920750" y="4703763"/>
            <a:ext cx="657225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op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88082" name="矩形 20"/>
          <p:cNvSpPr>
            <a:spLocks noChangeArrowheads="1"/>
          </p:cNvSpPr>
          <p:nvPr/>
        </p:nvSpPr>
        <p:spPr bwMode="auto">
          <a:xfrm>
            <a:off x="1577975" y="4703763"/>
            <a:ext cx="655638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rs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88083" name="矩形 21"/>
          <p:cNvSpPr>
            <a:spLocks noChangeArrowheads="1"/>
          </p:cNvSpPr>
          <p:nvPr/>
        </p:nvSpPr>
        <p:spPr bwMode="auto">
          <a:xfrm>
            <a:off x="2233613" y="4703763"/>
            <a:ext cx="655637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rt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88084" name="矩形 22"/>
          <p:cNvSpPr>
            <a:spLocks noChangeArrowheads="1"/>
          </p:cNvSpPr>
          <p:nvPr/>
        </p:nvSpPr>
        <p:spPr bwMode="auto">
          <a:xfrm>
            <a:off x="2889250" y="4703763"/>
            <a:ext cx="1758950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000">
                <a:latin typeface="Times" panose="02020603050405020304" pitchFamily="18" charset="0"/>
              </a:rPr>
              <a:t>形式地址</a:t>
            </a:r>
          </a:p>
        </p:txBody>
      </p:sp>
      <p:sp>
        <p:nvSpPr>
          <p:cNvPr id="88085" name="矩形 23"/>
          <p:cNvSpPr>
            <a:spLocks noChangeArrowheads="1"/>
          </p:cNvSpPr>
          <p:nvPr/>
        </p:nvSpPr>
        <p:spPr bwMode="auto">
          <a:xfrm>
            <a:off x="909638" y="5610225"/>
            <a:ext cx="2859087" cy="4667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000">
                <a:latin typeface="Times" panose="02020603050405020304" pitchFamily="18" charset="0"/>
              </a:rPr>
              <a:t>寄存器</a:t>
            </a:r>
          </a:p>
        </p:txBody>
      </p:sp>
      <p:sp>
        <p:nvSpPr>
          <p:cNvPr id="25" name="椭圆 24"/>
          <p:cNvSpPr/>
          <p:nvPr/>
        </p:nvSpPr>
        <p:spPr bwMode="auto">
          <a:xfrm>
            <a:off x="4132263" y="5597525"/>
            <a:ext cx="515937" cy="53975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kern="500" dirty="0">
              <a:latin typeface="Times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171950" y="5610225"/>
            <a:ext cx="4762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latin typeface="+mn-lt"/>
              </a:rPr>
              <a:t>+</a:t>
            </a:r>
            <a:endParaRPr lang="zh-CN" altLang="en-US" sz="3200" dirty="0">
              <a:latin typeface="+mn-lt"/>
            </a:endParaRPr>
          </a:p>
        </p:txBody>
      </p:sp>
      <p:cxnSp>
        <p:nvCxnSpPr>
          <p:cNvPr id="88088" name="肘形连接符 26"/>
          <p:cNvCxnSpPr>
            <a:cxnSpLocks noChangeShapeType="1"/>
            <a:stCxn id="88084" idx="2"/>
            <a:endCxn id="26" idx="0"/>
          </p:cNvCxnSpPr>
          <p:nvPr/>
        </p:nvCxnSpPr>
        <p:spPr bwMode="auto">
          <a:xfrm rot="16200000" flipH="1">
            <a:off x="3864769" y="5064919"/>
            <a:ext cx="449262" cy="64135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89" name="肘形连接符 29"/>
          <p:cNvCxnSpPr>
            <a:cxnSpLocks noChangeShapeType="1"/>
            <a:stCxn id="88085" idx="2"/>
            <a:endCxn id="26" idx="2"/>
          </p:cNvCxnSpPr>
          <p:nvPr/>
        </p:nvCxnSpPr>
        <p:spPr bwMode="auto">
          <a:xfrm rot="16200000" flipH="1">
            <a:off x="3315494" y="5099844"/>
            <a:ext cx="117475" cy="2071687"/>
          </a:xfrm>
          <a:prstGeom prst="bentConnector3">
            <a:avLst>
              <a:gd name="adj1" fmla="val 294829"/>
            </a:avLst>
          </a:prstGeom>
          <a:noFill/>
          <a:ln w="1905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90" name="矩形 32"/>
          <p:cNvSpPr>
            <a:spLocks noChangeArrowheads="1"/>
          </p:cNvSpPr>
          <p:nvPr/>
        </p:nvSpPr>
        <p:spPr bwMode="auto">
          <a:xfrm>
            <a:off x="5486400" y="5638800"/>
            <a:ext cx="3200400" cy="457200"/>
          </a:xfrm>
          <a:prstGeom prst="rect">
            <a:avLst/>
          </a:prstGeom>
          <a:solidFill>
            <a:srgbClr val="FAD8CA"/>
          </a:solidFill>
          <a:ln w="1905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486400" y="5095875"/>
            <a:ext cx="3200400" cy="14573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70663" y="4665663"/>
            <a:ext cx="1295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lt"/>
              </a:rPr>
              <a:t>存储器</a:t>
            </a:r>
          </a:p>
        </p:txBody>
      </p:sp>
      <p:cxnSp>
        <p:nvCxnSpPr>
          <p:cNvPr id="37" name="直接箭头连接符 36"/>
          <p:cNvCxnSpPr>
            <a:stCxn id="26" idx="3"/>
          </p:cNvCxnSpPr>
          <p:nvPr/>
        </p:nvCxnSpPr>
        <p:spPr bwMode="auto">
          <a:xfrm flipV="1">
            <a:off x="4648200" y="5902325"/>
            <a:ext cx="817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88094" name="矩形 39"/>
          <p:cNvSpPr>
            <a:spLocks noChangeArrowheads="1"/>
          </p:cNvSpPr>
          <p:nvPr/>
        </p:nvSpPr>
        <p:spPr bwMode="auto">
          <a:xfrm>
            <a:off x="5486400" y="5638800"/>
            <a:ext cx="817563" cy="457200"/>
          </a:xfrm>
          <a:prstGeom prst="rect">
            <a:avLst/>
          </a:prstGeom>
          <a:solidFill>
            <a:srgbClr val="E28D54"/>
          </a:solidFill>
          <a:ln w="1905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" panose="02020603050405020304" pitchFamily="18" charset="0"/>
              </a:rPr>
              <a:t>字节</a:t>
            </a:r>
          </a:p>
        </p:txBody>
      </p:sp>
      <p:sp>
        <p:nvSpPr>
          <p:cNvPr id="88095" name="矩形 40"/>
          <p:cNvSpPr>
            <a:spLocks noChangeArrowheads="1"/>
          </p:cNvSpPr>
          <p:nvPr/>
        </p:nvSpPr>
        <p:spPr bwMode="auto">
          <a:xfrm>
            <a:off x="6303963" y="5638799"/>
            <a:ext cx="1346200" cy="464821"/>
          </a:xfrm>
          <a:prstGeom prst="rect">
            <a:avLst/>
          </a:prstGeom>
          <a:solidFill>
            <a:srgbClr val="E25B08"/>
          </a:solidFill>
          <a:ln w="1905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" panose="02020603050405020304" pitchFamily="18" charset="0"/>
              </a:rPr>
              <a:t>半字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980363" y="5664200"/>
            <a:ext cx="685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lt"/>
              </a:rPr>
              <a:t>字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4. PC</a:t>
            </a:r>
            <a:r>
              <a:rPr lang="zh-CN" altLang="en-US"/>
              <a:t>相对寻址</a:t>
            </a: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/>
              <a:t>5. </a:t>
            </a:r>
            <a:r>
              <a:rPr lang="zh-CN" altLang="en-US"/>
              <a:t>伪直接寻址</a:t>
            </a:r>
            <a:endParaRPr lang="en-US" altLang="zh-CN"/>
          </a:p>
        </p:txBody>
      </p:sp>
      <p:sp>
        <p:nvSpPr>
          <p:cNvPr id="9011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altLang="zh-CN" dirty="0"/>
              <a:t>MIPS</a:t>
            </a:r>
            <a:r>
              <a:rPr lang="zh-CN" altLang="en-US" dirty="0"/>
              <a:t>寻址模式总结</a:t>
            </a:r>
          </a:p>
        </p:txBody>
      </p:sp>
      <p:sp>
        <p:nvSpPr>
          <p:cNvPr id="90116" name="矩形 3"/>
          <p:cNvSpPr>
            <a:spLocks noChangeArrowheads="1"/>
          </p:cNvSpPr>
          <p:nvPr/>
        </p:nvSpPr>
        <p:spPr bwMode="auto">
          <a:xfrm>
            <a:off x="800100" y="1817688"/>
            <a:ext cx="655638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op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90117" name="矩形 4"/>
          <p:cNvSpPr>
            <a:spLocks noChangeArrowheads="1"/>
          </p:cNvSpPr>
          <p:nvPr/>
        </p:nvSpPr>
        <p:spPr bwMode="auto">
          <a:xfrm>
            <a:off x="1455738" y="1817688"/>
            <a:ext cx="655637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rs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90118" name="矩形 5"/>
          <p:cNvSpPr>
            <a:spLocks noChangeArrowheads="1"/>
          </p:cNvSpPr>
          <p:nvPr/>
        </p:nvSpPr>
        <p:spPr bwMode="auto">
          <a:xfrm>
            <a:off x="2111375" y="1817688"/>
            <a:ext cx="655638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rt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90119" name="矩形 6"/>
          <p:cNvSpPr>
            <a:spLocks noChangeArrowheads="1"/>
          </p:cNvSpPr>
          <p:nvPr/>
        </p:nvSpPr>
        <p:spPr bwMode="auto">
          <a:xfrm>
            <a:off x="2767013" y="1817688"/>
            <a:ext cx="1758950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000">
                <a:latin typeface="Times" panose="02020603050405020304" pitchFamily="18" charset="0"/>
              </a:rPr>
              <a:t>形式地址</a:t>
            </a:r>
          </a:p>
        </p:txBody>
      </p:sp>
      <p:sp>
        <p:nvSpPr>
          <p:cNvPr id="90120" name="矩形 7"/>
          <p:cNvSpPr>
            <a:spLocks noChangeArrowheads="1"/>
          </p:cNvSpPr>
          <p:nvPr/>
        </p:nvSpPr>
        <p:spPr bwMode="auto">
          <a:xfrm>
            <a:off x="787400" y="2724150"/>
            <a:ext cx="2859088" cy="466725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PC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010025" y="2711450"/>
            <a:ext cx="515938" cy="53975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kern="500" dirty="0">
              <a:latin typeface="Times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49713" y="2724150"/>
            <a:ext cx="47625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latin typeface="+mn-lt"/>
              </a:rPr>
              <a:t>+</a:t>
            </a:r>
            <a:endParaRPr lang="zh-CN" altLang="en-US" sz="3200" dirty="0">
              <a:latin typeface="+mn-lt"/>
            </a:endParaRPr>
          </a:p>
        </p:txBody>
      </p:sp>
      <p:cxnSp>
        <p:nvCxnSpPr>
          <p:cNvPr id="90123" name="肘形连接符 10"/>
          <p:cNvCxnSpPr>
            <a:cxnSpLocks noChangeShapeType="1"/>
            <a:stCxn id="90119" idx="2"/>
            <a:endCxn id="10" idx="0"/>
          </p:cNvCxnSpPr>
          <p:nvPr/>
        </p:nvCxnSpPr>
        <p:spPr bwMode="auto">
          <a:xfrm rot="16200000" flipH="1">
            <a:off x="3742532" y="2178844"/>
            <a:ext cx="449262" cy="641350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4" name="肘形连接符 11"/>
          <p:cNvCxnSpPr>
            <a:cxnSpLocks noChangeShapeType="1"/>
            <a:stCxn id="90120" idx="2"/>
            <a:endCxn id="10" idx="2"/>
          </p:cNvCxnSpPr>
          <p:nvPr/>
        </p:nvCxnSpPr>
        <p:spPr bwMode="auto">
          <a:xfrm rot="16200000" flipH="1">
            <a:off x="3193256" y="2213769"/>
            <a:ext cx="117475" cy="2071688"/>
          </a:xfrm>
          <a:prstGeom prst="bentConnector3">
            <a:avLst>
              <a:gd name="adj1" fmla="val 294829"/>
            </a:avLst>
          </a:prstGeom>
          <a:noFill/>
          <a:ln w="1905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25" name="矩形 12"/>
          <p:cNvSpPr>
            <a:spLocks noChangeArrowheads="1"/>
          </p:cNvSpPr>
          <p:nvPr/>
        </p:nvSpPr>
        <p:spPr bwMode="auto">
          <a:xfrm>
            <a:off x="5364163" y="2752725"/>
            <a:ext cx="3200400" cy="457200"/>
          </a:xfrm>
          <a:prstGeom prst="rect">
            <a:avLst/>
          </a:prstGeom>
          <a:solidFill>
            <a:srgbClr val="FAD8CA"/>
          </a:solidFill>
          <a:ln w="1905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364163" y="2209800"/>
            <a:ext cx="3200400" cy="145732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48425" y="1779588"/>
            <a:ext cx="1295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lt"/>
              </a:rPr>
              <a:t>存储器</a:t>
            </a:r>
          </a:p>
        </p:txBody>
      </p:sp>
      <p:cxnSp>
        <p:nvCxnSpPr>
          <p:cNvPr id="16" name="直接箭头连接符 15"/>
          <p:cNvCxnSpPr>
            <a:stCxn id="10" idx="3"/>
          </p:cNvCxnSpPr>
          <p:nvPr/>
        </p:nvCxnSpPr>
        <p:spPr bwMode="auto">
          <a:xfrm flipV="1">
            <a:off x="4525963" y="3016250"/>
            <a:ext cx="81915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19" name="文本框 18"/>
          <p:cNvSpPr txBox="1"/>
          <p:nvPr/>
        </p:nvSpPr>
        <p:spPr>
          <a:xfrm>
            <a:off x="6753225" y="2790825"/>
            <a:ext cx="685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lt"/>
              </a:rPr>
              <a:t>字</a:t>
            </a:r>
          </a:p>
        </p:txBody>
      </p:sp>
      <p:sp>
        <p:nvSpPr>
          <p:cNvPr id="90130" name="矩形 19"/>
          <p:cNvSpPr>
            <a:spLocks noChangeArrowheads="1"/>
          </p:cNvSpPr>
          <p:nvPr/>
        </p:nvSpPr>
        <p:spPr bwMode="auto">
          <a:xfrm>
            <a:off x="779463" y="4170363"/>
            <a:ext cx="655637" cy="45720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op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90131" name="矩形 22"/>
          <p:cNvSpPr>
            <a:spLocks noChangeArrowheads="1"/>
          </p:cNvSpPr>
          <p:nvPr/>
        </p:nvSpPr>
        <p:spPr bwMode="auto">
          <a:xfrm>
            <a:off x="1435100" y="4170363"/>
            <a:ext cx="3071813" cy="452437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000">
                <a:latin typeface="Times" panose="02020603050405020304" pitchFamily="18" charset="0"/>
              </a:rPr>
              <a:t>形式地址</a:t>
            </a:r>
          </a:p>
        </p:txBody>
      </p:sp>
      <p:sp>
        <p:nvSpPr>
          <p:cNvPr id="90132" name="矩形 23"/>
          <p:cNvSpPr>
            <a:spLocks noChangeArrowheads="1"/>
          </p:cNvSpPr>
          <p:nvPr/>
        </p:nvSpPr>
        <p:spPr bwMode="auto">
          <a:xfrm>
            <a:off x="768350" y="5075238"/>
            <a:ext cx="2857500" cy="468312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000">
                <a:latin typeface="Times" panose="02020603050405020304" pitchFamily="18" charset="0"/>
              </a:rPr>
              <a:t>PC</a:t>
            </a: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3990975" y="5062538"/>
            <a:ext cx="515938" cy="539750"/>
          </a:xfrm>
          <a:prstGeom prst="ellipse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kern="500" dirty="0">
              <a:latin typeface="Times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29075" y="5075238"/>
            <a:ext cx="477838" cy="5857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latin typeface="+mn-lt"/>
              </a:rPr>
              <a:t>+</a:t>
            </a:r>
            <a:endParaRPr lang="zh-CN" altLang="en-US" sz="3200" dirty="0">
              <a:latin typeface="+mn-lt"/>
            </a:endParaRPr>
          </a:p>
        </p:txBody>
      </p:sp>
      <p:cxnSp>
        <p:nvCxnSpPr>
          <p:cNvPr id="90135" name="肘形连接符 26"/>
          <p:cNvCxnSpPr>
            <a:cxnSpLocks noChangeShapeType="1"/>
            <a:stCxn id="90131" idx="2"/>
            <a:endCxn id="26" idx="0"/>
          </p:cNvCxnSpPr>
          <p:nvPr/>
        </p:nvCxnSpPr>
        <p:spPr bwMode="auto">
          <a:xfrm rot="16200000" flipH="1">
            <a:off x="3392488" y="4200525"/>
            <a:ext cx="452438" cy="1296987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36" name="肘形连接符 27"/>
          <p:cNvCxnSpPr>
            <a:cxnSpLocks noChangeShapeType="1"/>
            <a:stCxn id="90132" idx="2"/>
            <a:endCxn id="26" idx="2"/>
          </p:cNvCxnSpPr>
          <p:nvPr/>
        </p:nvCxnSpPr>
        <p:spPr bwMode="auto">
          <a:xfrm rot="16200000" flipH="1">
            <a:off x="3173412" y="4567238"/>
            <a:ext cx="117475" cy="2070100"/>
          </a:xfrm>
          <a:prstGeom prst="bentConnector3">
            <a:avLst>
              <a:gd name="adj1" fmla="val 294829"/>
            </a:avLst>
          </a:prstGeom>
          <a:noFill/>
          <a:ln w="19050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37" name="矩形 28"/>
          <p:cNvSpPr>
            <a:spLocks noChangeArrowheads="1"/>
          </p:cNvSpPr>
          <p:nvPr/>
        </p:nvSpPr>
        <p:spPr bwMode="auto">
          <a:xfrm>
            <a:off x="5345113" y="5105400"/>
            <a:ext cx="3200400" cy="457200"/>
          </a:xfrm>
          <a:prstGeom prst="rect">
            <a:avLst/>
          </a:prstGeom>
          <a:solidFill>
            <a:srgbClr val="FAD8CA"/>
          </a:solidFill>
          <a:ln w="19050" algn="ctr">
            <a:solidFill>
              <a:schemeClr val="tx1"/>
            </a:solidFill>
            <a:rou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2000">
              <a:latin typeface="Times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345113" y="4560888"/>
            <a:ext cx="3200400" cy="145891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27788" y="4132263"/>
            <a:ext cx="1295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lt"/>
              </a:rPr>
              <a:t>存储器</a:t>
            </a:r>
          </a:p>
        </p:txBody>
      </p:sp>
      <p:cxnSp>
        <p:nvCxnSpPr>
          <p:cNvPr id="32" name="直接箭头连接符 31"/>
          <p:cNvCxnSpPr>
            <a:stCxn id="26" idx="3"/>
          </p:cNvCxnSpPr>
          <p:nvPr/>
        </p:nvCxnSpPr>
        <p:spPr bwMode="auto">
          <a:xfrm flipV="1">
            <a:off x="4506913" y="5367338"/>
            <a:ext cx="8175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33" name="文本框 32"/>
          <p:cNvSpPr txBox="1"/>
          <p:nvPr/>
        </p:nvSpPr>
        <p:spPr>
          <a:xfrm>
            <a:off x="6732588" y="5143500"/>
            <a:ext cx="6858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lt"/>
              </a:rPr>
              <a:t>字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设计原则</a:t>
            </a:r>
            <a:endParaRPr lang="en-US" altLang="zh-CN" dirty="0"/>
          </a:p>
          <a:p>
            <a:pPr lvl="1"/>
            <a:r>
              <a:rPr lang="zh-CN" altLang="en-US" dirty="0"/>
              <a:t>简单源于规整</a:t>
            </a:r>
            <a:endParaRPr lang="en-US" altLang="zh-CN" dirty="0"/>
          </a:p>
          <a:p>
            <a:pPr lvl="1"/>
            <a:r>
              <a:rPr lang="zh-CN" altLang="en-US" dirty="0"/>
              <a:t>越小越快</a:t>
            </a:r>
            <a:endParaRPr lang="en-US" altLang="zh-CN" dirty="0"/>
          </a:p>
          <a:p>
            <a:pPr lvl="1"/>
            <a:r>
              <a:rPr lang="zh-CN" altLang="en-US" dirty="0"/>
              <a:t>加速大概率事件</a:t>
            </a:r>
            <a:endParaRPr lang="en-US" altLang="zh-CN" dirty="0"/>
          </a:p>
          <a:p>
            <a:pPr lvl="1"/>
            <a:r>
              <a:rPr lang="zh-CN" altLang="en-US" dirty="0"/>
              <a:t>优秀的设计需要适宜的折中方案</a:t>
            </a:r>
            <a:endParaRPr lang="en-US" altLang="zh-CN" dirty="0"/>
          </a:p>
          <a:p>
            <a:r>
              <a:rPr lang="zh-CN" altLang="en-US" dirty="0"/>
              <a:t>软</a:t>
            </a:r>
            <a:r>
              <a:rPr lang="en-US" altLang="zh-CN" dirty="0"/>
              <a:t>/</a:t>
            </a:r>
            <a:r>
              <a:rPr lang="zh-CN" altLang="en-US" dirty="0"/>
              <a:t>硬件层</a:t>
            </a:r>
            <a:endParaRPr lang="en-US" altLang="zh-CN" dirty="0"/>
          </a:p>
          <a:p>
            <a:pPr lvl="1"/>
            <a:r>
              <a:rPr lang="zh-CN" altLang="en-US" dirty="0"/>
              <a:t>汇编器、编译器、硬件</a:t>
            </a:r>
            <a:endParaRPr lang="en-US" altLang="zh-CN" dirty="0"/>
          </a:p>
          <a:p>
            <a:r>
              <a:rPr lang="en-US" altLang="zh-CN" dirty="0"/>
              <a:t>MIPS</a:t>
            </a:r>
            <a:r>
              <a:rPr lang="zh-CN" altLang="en-US" dirty="0"/>
              <a:t>指令体系结构核心指令及指令格式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型、</a:t>
            </a:r>
            <a:r>
              <a:rPr lang="en-US" altLang="zh-CN" dirty="0"/>
              <a:t>I</a:t>
            </a:r>
            <a:r>
              <a:rPr lang="zh-CN" altLang="en-US" dirty="0"/>
              <a:t>型、</a:t>
            </a:r>
            <a:r>
              <a:rPr lang="en-US" altLang="zh-CN" dirty="0"/>
              <a:t>J</a:t>
            </a:r>
            <a:r>
              <a:rPr lang="zh-CN" altLang="en-US" dirty="0"/>
              <a:t>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264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小结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228714" y="1143060"/>
            <a:ext cx="6213536" cy="537641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两个设计原则：</a:t>
            </a:r>
            <a:endParaRPr lang="en-US" altLang="zh-CN" sz="28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C00000"/>
                </a:solidFill>
              </a:rPr>
              <a:t>指令</a:t>
            </a:r>
            <a:r>
              <a:rPr lang="zh-CN" altLang="en-US" sz="2400" dirty="0"/>
              <a:t>用</a:t>
            </a:r>
            <a:r>
              <a:rPr lang="zh-CN" altLang="en-US" sz="2400" b="1" dirty="0">
                <a:solidFill>
                  <a:srgbClr val="C00000"/>
                </a:solidFill>
              </a:rPr>
              <a:t>数</a:t>
            </a:r>
            <a:r>
              <a:rPr lang="zh-CN" altLang="en-US" sz="2400" dirty="0"/>
              <a:t>的形式表示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00000000 10000010 00010000 00100000</a:t>
            </a:r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指令：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$2, $4, $2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数字：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00 82 10 20</a:t>
            </a:r>
            <a:r>
              <a:rPr lang="en-US" altLang="zh-CN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altLang="zh-CN" sz="2400" baseline="-250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C00000"/>
                </a:solidFill>
              </a:rPr>
              <a:t>程序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C00000"/>
                </a:solidFill>
              </a:rPr>
              <a:t>数据</a:t>
            </a:r>
            <a:r>
              <a:rPr lang="zh-CN" altLang="en-US" sz="2400" dirty="0"/>
              <a:t>都存入存储器中，并可以读写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程序在计算机中以二进制文件的形式存储</a:t>
            </a:r>
            <a:r>
              <a:rPr lang="en-US" altLang="zh-CN" sz="2000" dirty="0"/>
              <a:t>——</a:t>
            </a:r>
            <a:r>
              <a:rPr lang="zh-CN" altLang="en-US" sz="2000" dirty="0"/>
              <a:t>二进制兼容性。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计算机可以运行各种程序，二进制兼容使编译好的程序可以在不同计算机上运行。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计算机设计原则</a:t>
            </a:r>
          </a:p>
        </p:txBody>
      </p:sp>
      <p:pic>
        <p:nvPicPr>
          <p:cNvPr id="4" name="Picture 7" descr="f02-07-P37449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0"/>
          <a:stretch>
            <a:fillRect/>
          </a:stretch>
        </p:blipFill>
        <p:spPr bwMode="auto">
          <a:xfrm>
            <a:off x="6608415" y="1143060"/>
            <a:ext cx="2292554" cy="48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77096" y="5029158"/>
          <a:ext cx="6116771" cy="156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53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存储程序概念（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Stored-Program Concept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971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多种类型的指令和数据均以数字形式存储于存储器中的概念，存储程序型计算机即源于此。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027204" y="1063215"/>
            <a:ext cx="3251928" cy="2473564"/>
          </a:xfrm>
        </p:spPr>
        <p:txBody>
          <a:bodyPr>
            <a:noAutofit/>
          </a:bodyPr>
          <a:lstStyle/>
          <a:p>
            <a:r>
              <a:rPr lang="zh-CN" altLang="en-US" sz="2400" b="1" dirty="0"/>
              <a:t>指令类别：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算术指令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逻辑运算指令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数据传送指令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跳转和分支指令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特殊指令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指令集</a:t>
            </a:r>
          </a:p>
        </p:txBody>
      </p:sp>
      <p:sp>
        <p:nvSpPr>
          <p:cNvPr id="4" name="内容占位符 1"/>
          <p:cNvSpPr txBox="1"/>
          <p:nvPr/>
        </p:nvSpPr>
        <p:spPr>
          <a:xfrm>
            <a:off x="5562574" y="1094738"/>
            <a:ext cx="2133544" cy="247356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寄存器：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R0-R31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HI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LO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990694" y="3726007"/>
            <a:ext cx="3324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三种指令类型：</a:t>
            </a:r>
            <a:r>
              <a:rPr lang="en-US" altLang="zh-CN" b="1" dirty="0">
                <a:solidFill>
                  <a:srgbClr val="C00000"/>
                </a:solidFill>
              </a:rPr>
              <a:t>32</a:t>
            </a:r>
            <a:r>
              <a:rPr lang="en-US" altLang="zh-CN" b="1" dirty="0"/>
              <a:t> bits</a:t>
            </a:r>
            <a:endParaRPr lang="zh-CN" altLang="en-US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521867" y="4244811"/>
            <a:ext cx="9219958" cy="774701"/>
            <a:chOff x="1257300" y="1368424"/>
            <a:chExt cx="6920792" cy="774701"/>
          </a:xfrm>
        </p:grpSpPr>
        <p:grpSp>
          <p:nvGrpSpPr>
            <p:cNvPr id="7" name="Group 4"/>
            <p:cNvGrpSpPr/>
            <p:nvPr/>
          </p:nvGrpSpPr>
          <p:grpSpPr bwMode="auto">
            <a:xfrm>
              <a:off x="1257300" y="1368425"/>
              <a:ext cx="5616575" cy="774700"/>
              <a:chOff x="703" y="981"/>
              <a:chExt cx="3538" cy="488"/>
            </a:xfrm>
          </p:grpSpPr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703" y="981"/>
                <a:ext cx="817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2000"/>
                  <a:t>op</a:t>
                </a:r>
                <a:endParaRPr lang="en-AU" altLang="en-US" sz="2000"/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1520" y="981"/>
                <a:ext cx="680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err="1"/>
                  <a:t>rs</a:t>
                </a:r>
                <a:r>
                  <a:rPr lang="en-US" altLang="zh-CN" sz="2000" dirty="0"/>
                  <a:t>(</a:t>
                </a:r>
                <a:r>
                  <a:rPr lang="zh-CN" altLang="en-US" sz="1000" dirty="0"/>
                  <a:t>第二个寄存器</a:t>
                </a:r>
                <a:r>
                  <a:rPr lang="en-US" altLang="zh-CN" sz="2000" dirty="0"/>
                  <a:t>)</a:t>
                </a:r>
                <a:endParaRPr lang="en-AU" altLang="en-US" sz="2000" dirty="0"/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2200" y="981"/>
                <a:ext cx="680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/>
                  <a:t>rt(</a:t>
                </a:r>
                <a:r>
                  <a:rPr lang="zh-CN" altLang="en-US" sz="1000" dirty="0"/>
                  <a:t>第三个寄存器</a:t>
                </a:r>
                <a:r>
                  <a:rPr lang="en-US" altLang="zh-CN" sz="1000" dirty="0"/>
                  <a:t>)</a:t>
                </a:r>
                <a:endParaRPr lang="en-AU" altLang="en-US" sz="1000" dirty="0"/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2880" y="981"/>
                <a:ext cx="680" cy="2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 dirty="0" err="1"/>
                  <a:t>rd</a:t>
                </a:r>
                <a:r>
                  <a:rPr lang="en-US" altLang="zh-CN" sz="2000" dirty="0"/>
                  <a:t>(</a:t>
                </a:r>
                <a:r>
                  <a:rPr lang="zh-CN" altLang="en-US" sz="1000" dirty="0"/>
                  <a:t>目标寄存器</a:t>
                </a:r>
                <a:r>
                  <a:rPr lang="en-US" altLang="zh-CN" sz="2000" dirty="0"/>
                  <a:t>)</a:t>
                </a:r>
                <a:endParaRPr lang="en-AU" altLang="en-US" sz="2000" dirty="0"/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3561" y="981"/>
                <a:ext cx="680" cy="2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000"/>
                  <a:t>shamt</a:t>
                </a:r>
                <a:endParaRPr lang="en-AU" altLang="en-US" sz="2000"/>
              </a:p>
            </p:txBody>
          </p:sp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884" y="1256"/>
                <a:ext cx="42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/>
                  <a:t>6</a:t>
                </a:r>
                <a:r>
                  <a:rPr lang="en-US" altLang="en-US" sz="1600" dirty="0"/>
                  <a:t> bits</a:t>
                </a:r>
                <a:endParaRPr lang="en-AU" altLang="en-US" sz="1600" dirty="0"/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1657" y="125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/>
                  <a:t>5 bits</a:t>
                </a:r>
                <a:endParaRPr lang="en-AU" altLang="en-US" sz="1600"/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2336" y="1256"/>
                <a:ext cx="42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dirty="0"/>
                  <a:t>5</a:t>
                </a:r>
                <a:r>
                  <a:rPr lang="en-US" altLang="en-US" sz="1600" dirty="0"/>
                  <a:t> bits</a:t>
                </a:r>
                <a:endParaRPr lang="en-AU" altLang="en-US" sz="1600" dirty="0"/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3018" y="125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/>
                  <a:t>5 bits</a:t>
                </a:r>
                <a:endParaRPr lang="en-AU" altLang="en-US" sz="1600"/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3698" y="1256"/>
                <a:ext cx="42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en-US" sz="1600"/>
                  <a:t>5 bits</a:t>
                </a:r>
                <a:endParaRPr lang="en-AU" altLang="en-US" sz="1600"/>
              </a:p>
            </p:txBody>
          </p:sp>
        </p:grp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7051675" y="1790700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6</a:t>
              </a:r>
              <a:r>
                <a:rPr lang="en-US" altLang="en-US" sz="1600" dirty="0"/>
                <a:t> bits</a:t>
              </a:r>
              <a:endParaRPr lang="en-AU" altLang="en-US" sz="1600" dirty="0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6881104" y="1368424"/>
              <a:ext cx="129698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err="1"/>
                <a:t>funct</a:t>
              </a:r>
              <a:endParaRPr lang="en-AU" altLang="en-US" sz="2000" dirty="0"/>
            </a:p>
          </p:txBody>
        </p:sp>
      </p:grpSp>
      <p:grpSp>
        <p:nvGrpSpPr>
          <p:cNvPr id="20" name="Group 4"/>
          <p:cNvGrpSpPr/>
          <p:nvPr/>
        </p:nvGrpSpPr>
        <p:grpSpPr bwMode="auto">
          <a:xfrm>
            <a:off x="609704" y="5113783"/>
            <a:ext cx="9067562" cy="774700"/>
            <a:chOff x="722" y="981"/>
            <a:chExt cx="4165" cy="488"/>
          </a:xfrm>
        </p:grpSpPr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722" y="981"/>
              <a:ext cx="79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707" cy="2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 err="1"/>
                <a:t>rs</a:t>
              </a:r>
              <a:r>
                <a:rPr lang="en-US" altLang="zh-CN" sz="2000" dirty="0"/>
                <a:t>(</a:t>
              </a:r>
              <a:r>
                <a:rPr lang="zh-CN" altLang="en-US" sz="1000" dirty="0"/>
                <a:t>源寄存器</a:t>
              </a:r>
              <a:r>
                <a:rPr lang="en-US" altLang="zh-CN" sz="2000" dirty="0"/>
                <a:t>)</a:t>
              </a:r>
              <a:endParaRPr lang="en-AU" altLang="en-US" sz="2000" dirty="0"/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2227" y="981"/>
              <a:ext cx="56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dirty="0"/>
                <a:t>rt</a:t>
              </a:r>
              <a:endParaRPr lang="en-AU" altLang="en-US" sz="2000" dirty="0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2795" y="981"/>
              <a:ext cx="2092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/>
                <a:t>Constant address</a:t>
              </a:r>
              <a:endParaRPr lang="en-AU" altLang="en-US" sz="200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884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dirty="0"/>
                <a:t>6</a:t>
              </a:r>
              <a:r>
                <a:rPr lang="en-US" altLang="en-US" sz="1600" dirty="0"/>
                <a:t> bits</a:t>
              </a:r>
              <a:endParaRPr lang="en-AU" altLang="en-US" sz="1600" dirty="0"/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600" dirty="0"/>
                <a:t>5 bits</a:t>
              </a:r>
              <a:endParaRPr lang="en-AU" altLang="en-US" sz="1600" dirty="0"/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2336" y="1256"/>
              <a:ext cx="4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/>
                <a:t>5</a:t>
              </a:r>
              <a:r>
                <a:rPr lang="en-US" altLang="en-US" sz="1600"/>
                <a:t> bits</a:t>
              </a:r>
              <a:endParaRPr lang="en-AU" altLang="en-US" sz="1600"/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3626" y="1254"/>
              <a:ext cx="47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/>
                <a:t>16 </a:t>
              </a:r>
              <a:r>
                <a:rPr lang="en-US" altLang="en-US" sz="1600"/>
                <a:t>bits</a:t>
              </a:r>
              <a:endParaRPr lang="en-AU" altLang="en-US" sz="1600"/>
            </a:p>
          </p:txBody>
        </p:sp>
      </p:grp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1905070" y="5991608"/>
            <a:ext cx="1330794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en-US" sz="2000"/>
              <a:t>op</a:t>
            </a:r>
            <a:endParaRPr lang="en-AU" altLang="en-US" sz="2000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235864" y="5998628"/>
            <a:ext cx="558999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jump target</a:t>
            </a:r>
            <a:endParaRPr lang="en-AU" altLang="en-US" sz="20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2192408" y="6421573"/>
            <a:ext cx="70839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6</a:t>
            </a:r>
            <a:r>
              <a:rPr lang="en-US" altLang="en-US" sz="1600" dirty="0"/>
              <a:t> bits</a:t>
            </a:r>
            <a:endParaRPr lang="en-AU" altLang="en-US" sz="1600" dirty="0"/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5131846" y="6443158"/>
            <a:ext cx="788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dirty="0"/>
              <a:t>26</a:t>
            </a:r>
            <a:r>
              <a:rPr lang="en-US" altLang="en-US" sz="1600" dirty="0"/>
              <a:t> bits</a:t>
            </a:r>
            <a:endParaRPr lang="en-AU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102474" y="4203492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2474" y="5024525"/>
            <a:ext cx="3010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I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91753" y="594317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C00000"/>
                </a:solidFill>
              </a:rPr>
              <a:t>J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8224</TotalTime>
  <Words>5798</Words>
  <Application>Microsoft Office PowerPoint</Application>
  <PresentationFormat>全屏显示(4:3)</PresentationFormat>
  <Paragraphs>1247</Paragraphs>
  <Slides>73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90" baseType="lpstr">
      <vt:lpstr>CourierNewPSMT</vt:lpstr>
      <vt:lpstr>NimbusMonL-Regu</vt:lpstr>
      <vt:lpstr>黑体</vt:lpstr>
      <vt:lpstr>Arial</vt:lpstr>
      <vt:lpstr>Calibri</vt:lpstr>
      <vt:lpstr>Calibri Light</vt:lpstr>
      <vt:lpstr>Courier New</vt:lpstr>
      <vt:lpstr>Times</vt:lpstr>
      <vt:lpstr>Wingdings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Equation</vt:lpstr>
      <vt:lpstr>计算机组成与实践  </vt:lpstr>
      <vt:lpstr>回顾：高级程序语言的运行</vt:lpstr>
      <vt:lpstr>大纲</vt:lpstr>
      <vt:lpstr>大纲</vt:lpstr>
      <vt:lpstr>什么是指令集体系结构（ISA）？</vt:lpstr>
      <vt:lpstr>CISC vs. RISC</vt:lpstr>
      <vt:lpstr>汇编语言指令</vt:lpstr>
      <vt:lpstr>计算机设计原则</vt:lpstr>
      <vt:lpstr>MIPS指令集</vt:lpstr>
      <vt:lpstr>MIPS指令类型占比</vt:lpstr>
      <vt:lpstr>MIPS寄存器组</vt:lpstr>
      <vt:lpstr>MIPS的寄存器</vt:lpstr>
      <vt:lpstr>MIPS指令字段</vt:lpstr>
      <vt:lpstr>MIPS指令字段</vt:lpstr>
      <vt:lpstr>MIPS的设计原则</vt:lpstr>
      <vt:lpstr>大纲</vt:lpstr>
      <vt:lpstr>MIPS算术指令</vt:lpstr>
      <vt:lpstr>R型指令格式</vt:lpstr>
      <vt:lpstr>常数或立即数操作数</vt:lpstr>
      <vt:lpstr>I型指令格式</vt:lpstr>
      <vt:lpstr>MIPS的逻辑运算</vt:lpstr>
      <vt:lpstr>与（AND）操作</vt:lpstr>
      <vt:lpstr>或（OR）操作</vt:lpstr>
      <vt:lpstr>或非（NOR）操作</vt:lpstr>
      <vt:lpstr>如何使用大常数？</vt:lpstr>
      <vt:lpstr>如何使用大常数？</vt:lpstr>
      <vt:lpstr>无符号二进制数</vt:lpstr>
      <vt:lpstr>有符号二进制数：二进制补码</vt:lpstr>
      <vt:lpstr>有符号数取反</vt:lpstr>
      <vt:lpstr>符号扩展</vt:lpstr>
      <vt:lpstr>逻辑操作</vt:lpstr>
      <vt:lpstr>MIPS移位操作</vt:lpstr>
      <vt:lpstr>R型指令格式</vt:lpstr>
      <vt:lpstr>例子</vt:lpstr>
      <vt:lpstr>算术与逻辑运算指令总结</vt:lpstr>
      <vt:lpstr>大纲</vt:lpstr>
      <vt:lpstr>MIPS的数据传输指令</vt:lpstr>
      <vt:lpstr>存储器地址</vt:lpstr>
      <vt:lpstr>取字指令</vt:lpstr>
      <vt:lpstr>字节寻址</vt:lpstr>
      <vt:lpstr>访问字节</vt:lpstr>
      <vt:lpstr>课堂练习-1：</vt:lpstr>
      <vt:lpstr>课堂练习-1</vt:lpstr>
      <vt:lpstr>大纲</vt:lpstr>
      <vt:lpstr>MIPS决策指令</vt:lpstr>
      <vt:lpstr>分支目的地址</vt:lpstr>
      <vt:lpstr>决策指令</vt:lpstr>
      <vt:lpstr>更多决策指令</vt:lpstr>
      <vt:lpstr>边界检查的简单方法</vt:lpstr>
      <vt:lpstr>无条件分支指令</vt:lpstr>
      <vt:lpstr>课堂练习-2：</vt:lpstr>
      <vt:lpstr>课堂练习-2：</vt:lpstr>
      <vt:lpstr>例子：循环</vt:lpstr>
      <vt:lpstr>例子：循环</vt:lpstr>
      <vt:lpstr>大纲</vt:lpstr>
      <vt:lpstr>过程（或程序）调用</vt:lpstr>
      <vt:lpstr>过程调用指令</vt:lpstr>
      <vt:lpstr>使用更多寄存器</vt:lpstr>
      <vt:lpstr>在栈中为新数据分配空间</vt:lpstr>
      <vt:lpstr>在堆中为数据分配空间</vt:lpstr>
      <vt:lpstr>编译C语言：leaf过程</vt:lpstr>
      <vt:lpstr>编译C语言：leaf过程</vt:lpstr>
      <vt:lpstr>嵌套过程</vt:lpstr>
      <vt:lpstr>嵌套过程</vt:lpstr>
      <vt:lpstr>大纲</vt:lpstr>
      <vt:lpstr>并行与指令：同步</vt:lpstr>
      <vt:lpstr>原子交换（atomic exchange）</vt:lpstr>
      <vt:lpstr>ll指令和sc指令</vt:lpstr>
      <vt:lpstr>C程序翻译并执行程序</vt:lpstr>
      <vt:lpstr>大纲</vt:lpstr>
      <vt:lpstr>MIPS寻址模式总结</vt:lpstr>
      <vt:lpstr>MIPS寻址模式总结</vt:lpstr>
      <vt:lpstr>小结</vt:lpstr>
    </vt:vector>
  </TitlesOfParts>
  <Company>SSU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creator>YXCHEN-PC</dc:creator>
  <cp:lastModifiedBy>iiii yyyy</cp:lastModifiedBy>
  <cp:revision>950</cp:revision>
  <dcterms:created xsi:type="dcterms:W3CDTF">2001-06-30T15:45:00Z</dcterms:created>
  <dcterms:modified xsi:type="dcterms:W3CDTF">2025-03-12T02:35:32Z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08295AB03E2742119E24B0A4B3315103_12</vt:lpwstr>
  </property>
</Properties>
</file>