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8" r:id="rId5"/>
    <p:sldId id="257" r:id="rId7"/>
    <p:sldId id="279" r:id="rId8"/>
    <p:sldId id="260" r:id="rId9"/>
    <p:sldId id="261" r:id="rId10"/>
    <p:sldId id="262" r:id="rId11"/>
    <p:sldId id="278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44" r:id="rId21"/>
    <p:sldId id="345" r:id="rId22"/>
    <p:sldId id="342" r:id="rId23"/>
    <p:sldId id="273" r:id="rId24"/>
    <p:sldId id="274" r:id="rId25"/>
    <p:sldId id="275" r:id="rId26"/>
    <p:sldId id="276" r:id="rId27"/>
    <p:sldId id="282" r:id="rId28"/>
    <p:sldId id="283" r:id="rId29"/>
    <p:sldId id="285" r:id="rId30"/>
    <p:sldId id="291" r:id="rId31"/>
    <p:sldId id="280" r:id="rId32"/>
    <p:sldId id="281" r:id="rId33"/>
    <p:sldId id="284" r:id="rId34"/>
    <p:sldId id="287" r:id="rId35"/>
    <p:sldId id="288" r:id="rId36"/>
    <p:sldId id="323" r:id="rId37"/>
    <p:sldId id="289" r:id="rId38"/>
    <p:sldId id="324" r:id="rId39"/>
    <p:sldId id="325" r:id="rId40"/>
    <p:sldId id="322" r:id="rId41"/>
    <p:sldId id="293" r:id="rId42"/>
    <p:sldId id="294" r:id="rId43"/>
    <p:sldId id="295" r:id="rId44"/>
    <p:sldId id="296" r:id="rId45"/>
    <p:sldId id="297" r:id="rId46"/>
    <p:sldId id="298" r:id="rId47"/>
    <p:sldId id="300" r:id="rId48"/>
    <p:sldId id="301" r:id="rId49"/>
    <p:sldId id="302" r:id="rId50"/>
    <p:sldId id="299" r:id="rId51"/>
    <p:sldId id="326" r:id="rId52"/>
    <p:sldId id="327" r:id="rId53"/>
    <p:sldId id="328" r:id="rId54"/>
    <p:sldId id="329" r:id="rId55"/>
    <p:sldId id="330" r:id="rId56"/>
    <p:sldId id="331" r:id="rId57"/>
    <p:sldId id="303" r:id="rId58"/>
    <p:sldId id="304" r:id="rId59"/>
    <p:sldId id="338" r:id="rId60"/>
    <p:sldId id="305" r:id="rId61"/>
    <p:sldId id="306" r:id="rId62"/>
    <p:sldId id="307" r:id="rId63"/>
    <p:sldId id="341" r:id="rId64"/>
    <p:sldId id="308" r:id="rId65"/>
    <p:sldId id="339" r:id="rId66"/>
    <p:sldId id="309" r:id="rId67"/>
    <p:sldId id="340" r:id="rId68"/>
    <p:sldId id="310" r:id="rId69"/>
    <p:sldId id="311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33" r:id="rId80"/>
    <p:sldId id="334" r:id="rId81"/>
    <p:sldId id="335" r:id="rId82"/>
    <p:sldId id="336" r:id="rId83"/>
    <p:sldId id="332" r:id="rId84"/>
    <p:sldId id="337" r:id="rId8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D9D9F3"/>
    <a:srgbClr val="53A9FF"/>
    <a:srgbClr val="EDC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4" autoAdjust="0"/>
    <p:restoredTop sz="88948" autoAdjust="0"/>
  </p:normalViewPr>
  <p:slideViewPr>
    <p:cSldViewPr showGuides="1">
      <p:cViewPr varScale="1">
        <p:scale>
          <a:sx n="94" d="100"/>
          <a:sy n="94" d="100"/>
        </p:scale>
        <p:origin x="510" y="90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3472B8-8721-6E44-8D4D-A8AC0A1AACA9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D31F4D-90F8-FF40-BCA5-09EDB57CB7FB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591E12-2960-EA4E-8FC9-75DE090E46A8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849E3D-559B-274A-B5DA-98A9E2A14D30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00C800-3BD1-4C42-BF3D-CD1A5993C56C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DC8A87-F4DE-C945-B25B-2EB33746E918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D18B22-8B75-8240-9EA5-E3AFC97621A3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CDB45E-BA9C-C149-81BC-4FED2E7883F5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AAC7C6-BDF2-C040-9904-3A6B9B679302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3C138B-D826-4440-872F-9EE3DBD4330A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7F3A53-5501-7046-BC8F-FE4DDE0B4ED0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330DE5-15E7-B44A-BEE7-B5772C45A864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D68025-AF4C-084C-B969-A16CFC09C259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E8272CB-1525-43D1-A5DE-80D041391E86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900601-B7C3-4E58-AA18-865A5726CACB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 smtClean="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60BD9F-1983-4030-894C-681A549ED9BB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 smtClean="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 sz="2000"/>
            </a:lvl3pPr>
            <a:lvl4pPr marL="17145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 sz="1800"/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r>
              <a:rPr lang="zh-CN" altLang="en-US" sz="4400" dirty="0"/>
              <a:t>计算机组</a:t>
            </a:r>
            <a:r>
              <a:rPr lang="zh-CN" altLang="en-US" sz="4400" dirty="0" smtClean="0"/>
              <a:t>成与实践  </a:t>
            </a:r>
            <a:endParaRPr lang="zh-CN" altLang="en-US" sz="4400" dirty="0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算术和逻辑单元（</a:t>
            </a:r>
            <a:r>
              <a:rPr lang="en-US" altLang="zh-CN" sz="3600" b="1" smtClean="0">
                <a:solidFill>
                  <a:srgbClr val="C00000"/>
                </a:solidFill>
              </a:rPr>
              <a:t>ALU</a:t>
            </a:r>
            <a:r>
              <a:rPr lang="zh-CN" altLang="en-US" sz="3600" b="1" smtClean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输入端：两个加数、进位输入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输出端：和、进位</a:t>
            </a:r>
            <a:r>
              <a:rPr lang="zh-CN" altLang="en-US" dirty="0" smtClean="0"/>
              <a:t>输出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位全加器</a:t>
            </a:r>
            <a:endParaRPr lang="zh-CN" altLang="en-US" dirty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2" y="2286030"/>
            <a:ext cx="2468562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58472" y="2209832"/>
          <a:ext cx="5308380" cy="3017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61676"/>
                <a:gridCol w="1061676"/>
                <a:gridCol w="1061676"/>
                <a:gridCol w="1061676"/>
                <a:gridCol w="1061676"/>
              </a:tblGrid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1600" baseline="-250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zh-CN" alt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1600" baseline="-2500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zh-CN" alt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 bwMode="auto">
          <a:xfrm>
            <a:off x="6553148" y="2209832"/>
            <a:ext cx="0" cy="30175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1752674" y="5227352"/>
            <a:ext cx="6528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 = A </a:t>
            </a:r>
            <a:r>
              <a:rPr lang="en-US" altLang="zh-CN" sz="2000" dirty="0" err="1" smtClean="0"/>
              <a:t>xor</a:t>
            </a:r>
            <a:r>
              <a:rPr lang="en-US" altLang="zh-CN" sz="2000" dirty="0" smtClean="0"/>
              <a:t> B </a:t>
            </a:r>
            <a:r>
              <a:rPr lang="en-US" altLang="zh-CN" sz="2000" dirty="0" err="1" smtClean="0"/>
              <a:t>xor</a:t>
            </a:r>
            <a:r>
              <a:rPr lang="en-US" altLang="zh-CN" sz="2000" dirty="0" smtClean="0"/>
              <a:t> C</a:t>
            </a:r>
            <a:r>
              <a:rPr lang="en-US" altLang="zh-CN" sz="2000" baseline="-25000" dirty="0" smtClean="0"/>
              <a:t>in</a:t>
            </a:r>
            <a:endParaRPr lang="en-US" altLang="zh-CN" sz="2000" baseline="-25000" dirty="0" smtClean="0"/>
          </a:p>
          <a:p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out</a:t>
            </a:r>
            <a:r>
              <a:rPr lang="en-US" altLang="zh-CN" sz="2000" dirty="0" smtClean="0"/>
              <a:t> = (A and B) or (A and C</a:t>
            </a:r>
            <a:r>
              <a:rPr lang="en-US" altLang="zh-CN" sz="2000" baseline="-25000" dirty="0" smtClean="0"/>
              <a:t>in</a:t>
            </a:r>
            <a:r>
              <a:rPr lang="en-US" altLang="zh-CN" sz="2000" dirty="0" smtClean="0"/>
              <a:t>) or (B </a:t>
            </a:r>
            <a:r>
              <a:rPr lang="en-US" altLang="zh-CN" sz="2000" dirty="0" err="1" smtClean="0"/>
              <a:t>andC</a:t>
            </a:r>
            <a:r>
              <a:rPr lang="en-US" altLang="zh-CN" sz="2000" baseline="-25000" dirty="0" err="1" smtClean="0"/>
              <a:t>in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499494" y="5982568"/>
            <a:ext cx="678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如何用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位全加器构建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32-bit</a:t>
            </a:r>
            <a:r>
              <a:rPr lang="zh-CN" altLang="en-US" sz="2800" b="1" dirty="0">
                <a:solidFill>
                  <a:srgbClr val="C00000"/>
                </a:solidFill>
              </a:rPr>
              <a:t>全加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器？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114812" y="1107832"/>
            <a:ext cx="4576800" cy="544528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将低位的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out</a:t>
            </a:r>
            <a:r>
              <a:rPr lang="zh-CN" altLang="en-US" dirty="0" smtClean="0"/>
              <a:t>连接到相邻高位的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in</a:t>
            </a:r>
            <a:r>
              <a:rPr lang="zh-CN" altLang="en-US" dirty="0" smtClean="0"/>
              <a:t>就可以构建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全加器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串行加法器或行波进位加法器（</a:t>
            </a:r>
            <a:r>
              <a:rPr lang="en-US" altLang="zh-CN" dirty="0" smtClean="0"/>
              <a:t>Ripple Carry Adder, RCA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200150" lvl="1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B050"/>
                </a:solidFill>
              </a:rPr>
              <a:t>🙂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逻辑简单，低开销</a:t>
            </a:r>
            <a:endParaRPr lang="en-US" altLang="zh-CN" sz="2400" dirty="0" smtClean="0"/>
          </a:p>
          <a:p>
            <a:pPr marL="1200150" lvl="1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00000"/>
                </a:solidFill>
              </a:rPr>
              <a:t>☹</a:t>
            </a:r>
            <a:r>
              <a:rPr lang="zh-CN" altLang="en-US" sz="2400" dirty="0" smtClean="0"/>
              <a:t>：速度慢</a:t>
            </a:r>
            <a:endParaRPr lang="en-US" altLang="zh-CN" sz="2400" dirty="0" smtClean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n-bit</a:t>
            </a:r>
            <a:r>
              <a:rPr lang="zh-CN" altLang="en-US" dirty="0" smtClean="0"/>
              <a:t>串行加法器的性能</a:t>
            </a:r>
            <a:endParaRPr lang="en-US" altLang="zh-CN" dirty="0" smtClean="0"/>
          </a:p>
          <a:p>
            <a:pPr>
              <a:buClr>
                <a:schemeClr val="tx1"/>
              </a:buClr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i="1" dirty="0" smtClean="0">
                <a:solidFill>
                  <a:srgbClr val="C00000"/>
                </a:solidFill>
              </a:rPr>
              <a:t>n </a:t>
            </a:r>
            <a:r>
              <a:rPr lang="en-US" altLang="zh-CN" dirty="0" smtClean="0">
                <a:solidFill>
                  <a:srgbClr val="C00000"/>
                </a:solidFill>
              </a:rPr>
              <a:t>× </a:t>
            </a:r>
            <a:r>
              <a:rPr lang="en-US" altLang="zh-CN" i="1" dirty="0" smtClean="0">
                <a:solidFill>
                  <a:srgbClr val="C00000"/>
                </a:solidFill>
              </a:rPr>
              <a:t>CP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32-bit</a:t>
            </a:r>
            <a:r>
              <a:rPr lang="zh-CN" altLang="en-US" dirty="0" smtClean="0"/>
              <a:t>全加器</a:t>
            </a:r>
            <a:endParaRPr lang="zh-CN" altLang="en-US" dirty="0"/>
          </a:p>
        </p:txBody>
      </p:sp>
      <p:grpSp>
        <p:nvGrpSpPr>
          <p:cNvPr id="4" name="组合 80"/>
          <p:cNvGrpSpPr/>
          <p:nvPr/>
        </p:nvGrpSpPr>
        <p:grpSpPr bwMode="auto">
          <a:xfrm>
            <a:off x="428637" y="1021776"/>
            <a:ext cx="3686175" cy="5029530"/>
            <a:chOff x="4419604" y="914029"/>
            <a:chExt cx="3686337" cy="5029505"/>
          </a:xfrm>
        </p:grpSpPr>
        <p:cxnSp>
          <p:nvCxnSpPr>
            <p:cNvPr id="5" name="直接箭头连接符 4"/>
            <p:cNvCxnSpPr/>
            <p:nvPr/>
          </p:nvCxnSpPr>
          <p:spPr bwMode="auto">
            <a:xfrm>
              <a:off x="6781908" y="1260433"/>
              <a:ext cx="0" cy="31067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5333980" y="1600248"/>
              <a:ext cx="761980" cy="609584"/>
            </a:xfrm>
            <a:prstGeom prst="rect">
              <a:avLst/>
            </a:prstGeom>
            <a:solidFill>
              <a:srgbClr val="7FB3FF"/>
            </a:solidFill>
            <a:ln w="12700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Times" panose="02020603050405020304" pitchFamily="18" charset="0"/>
              </a:endParaRPr>
            </a:p>
          </p:txBody>
        </p:sp>
        <p:cxnSp>
          <p:nvCxnSpPr>
            <p:cNvPr id="7" name="直接箭头连接符 7"/>
            <p:cNvCxnSpPr>
              <a:cxnSpLocks noChangeShapeType="1"/>
            </p:cNvCxnSpPr>
            <p:nvPr/>
          </p:nvCxnSpPr>
          <p:spPr bwMode="auto">
            <a:xfrm>
              <a:off x="4983162" y="1752644"/>
              <a:ext cx="350818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箭头连接符 8"/>
            <p:cNvCxnSpPr>
              <a:cxnSpLocks noChangeShapeType="1"/>
            </p:cNvCxnSpPr>
            <p:nvPr/>
          </p:nvCxnSpPr>
          <p:spPr bwMode="auto">
            <a:xfrm>
              <a:off x="4983162" y="2057436"/>
              <a:ext cx="350818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箭头连接符 9"/>
            <p:cNvCxnSpPr>
              <a:cxnSpLocks noChangeShapeType="1"/>
              <a:endCxn id="6" idx="0"/>
            </p:cNvCxnSpPr>
            <p:nvPr/>
          </p:nvCxnSpPr>
          <p:spPr bwMode="auto">
            <a:xfrm flipH="1">
              <a:off x="5714970" y="1260228"/>
              <a:ext cx="1" cy="34002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文本框 14"/>
            <p:cNvSpPr txBox="1">
              <a:spLocks noChangeArrowheads="1"/>
            </p:cNvSpPr>
            <p:nvPr/>
          </p:nvSpPr>
          <p:spPr bwMode="auto">
            <a:xfrm>
              <a:off x="4537753" y="1552589"/>
              <a:ext cx="5333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a</a:t>
              </a:r>
              <a:r>
                <a:rPr lang="en-US" altLang="zh-CN" sz="2000" baseline="-25000" dirty="0" smtClean="0"/>
                <a:t>0</a:t>
              </a:r>
              <a:endParaRPr lang="zh-CN" altLang="en-US" sz="2000" baseline="-25000" dirty="0"/>
            </a:p>
          </p:txBody>
        </p:sp>
        <p:sp>
          <p:nvSpPr>
            <p:cNvPr id="11" name="文本框 15"/>
            <p:cNvSpPr txBox="1">
              <a:spLocks noChangeArrowheads="1"/>
            </p:cNvSpPr>
            <p:nvPr/>
          </p:nvSpPr>
          <p:spPr bwMode="auto">
            <a:xfrm>
              <a:off x="4545622" y="1852671"/>
              <a:ext cx="5333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b</a:t>
              </a:r>
              <a:r>
                <a:rPr lang="en-US" altLang="zh-CN" sz="2000" baseline="-25000" dirty="0" smtClean="0"/>
                <a:t>0</a:t>
              </a:r>
              <a:endParaRPr lang="zh-CN" altLang="en-US" sz="2000" baseline="-25000" dirty="0"/>
            </a:p>
          </p:txBody>
        </p:sp>
        <p:sp>
          <p:nvSpPr>
            <p:cNvPr id="12" name="文本框 16"/>
            <p:cNvSpPr txBox="1">
              <a:spLocks noChangeArrowheads="1"/>
            </p:cNvSpPr>
            <p:nvPr/>
          </p:nvSpPr>
          <p:spPr bwMode="auto">
            <a:xfrm>
              <a:off x="5282884" y="914029"/>
              <a:ext cx="10392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c</a:t>
              </a:r>
              <a:r>
                <a:rPr lang="en-US" altLang="zh-CN" sz="2000" baseline="-25000" dirty="0" smtClean="0"/>
                <a:t>0</a:t>
              </a:r>
              <a:r>
                <a:rPr lang="en-US" altLang="zh-CN" sz="2000" dirty="0" smtClean="0"/>
                <a:t>=</a:t>
              </a:r>
              <a:r>
                <a:rPr lang="en-US" altLang="zh-CN" sz="2000" dirty="0" err="1" smtClean="0"/>
                <a:t>c</a:t>
              </a:r>
              <a:r>
                <a:rPr lang="en-US" altLang="zh-CN" sz="2000" baseline="-25000" dirty="0" err="1" smtClean="0"/>
                <a:t>in</a:t>
              </a:r>
              <a:endParaRPr lang="zh-CN" altLang="en-US" sz="2000" baseline="-25000" dirty="0"/>
            </a:p>
          </p:txBody>
        </p:sp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5333980" y="2547268"/>
              <a:ext cx="761980" cy="609584"/>
            </a:xfrm>
            <a:prstGeom prst="rect">
              <a:avLst/>
            </a:prstGeom>
            <a:solidFill>
              <a:srgbClr val="7FB3FF"/>
            </a:solidFill>
            <a:ln w="12700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Times" panose="02020603050405020304" pitchFamily="18" charset="0"/>
              </a:endParaRPr>
            </a:p>
          </p:txBody>
        </p:sp>
        <p:cxnSp>
          <p:nvCxnSpPr>
            <p:cNvPr id="14" name="直接箭头连接符 23"/>
            <p:cNvCxnSpPr>
              <a:cxnSpLocks noChangeShapeType="1"/>
            </p:cNvCxnSpPr>
            <p:nvPr/>
          </p:nvCxnSpPr>
          <p:spPr bwMode="auto">
            <a:xfrm>
              <a:off x="4983162" y="2699664"/>
              <a:ext cx="350818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24"/>
            <p:cNvCxnSpPr>
              <a:cxnSpLocks noChangeShapeType="1"/>
            </p:cNvCxnSpPr>
            <p:nvPr/>
          </p:nvCxnSpPr>
          <p:spPr bwMode="auto">
            <a:xfrm>
              <a:off x="4983162" y="3004456"/>
              <a:ext cx="350818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25"/>
            <p:cNvCxnSpPr>
              <a:cxnSpLocks noChangeShapeType="1"/>
              <a:endCxn id="13" idx="0"/>
            </p:cNvCxnSpPr>
            <p:nvPr/>
          </p:nvCxnSpPr>
          <p:spPr bwMode="auto">
            <a:xfrm flipH="1">
              <a:off x="5714970" y="2207248"/>
              <a:ext cx="1" cy="34002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文本框 26"/>
            <p:cNvSpPr txBox="1">
              <a:spLocks noChangeArrowheads="1"/>
            </p:cNvSpPr>
            <p:nvPr/>
          </p:nvSpPr>
          <p:spPr bwMode="auto">
            <a:xfrm>
              <a:off x="4537753" y="2499609"/>
              <a:ext cx="5333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a</a:t>
              </a:r>
              <a:r>
                <a:rPr lang="en-US" altLang="zh-CN" sz="2000" baseline="-25000" dirty="0" smtClean="0"/>
                <a:t>1</a:t>
              </a:r>
              <a:endParaRPr lang="zh-CN" altLang="en-US" sz="2000" baseline="-25000" dirty="0"/>
            </a:p>
          </p:txBody>
        </p:sp>
        <p:sp>
          <p:nvSpPr>
            <p:cNvPr id="18" name="文本框 27"/>
            <p:cNvSpPr txBox="1">
              <a:spLocks noChangeArrowheads="1"/>
            </p:cNvSpPr>
            <p:nvPr/>
          </p:nvSpPr>
          <p:spPr bwMode="auto">
            <a:xfrm>
              <a:off x="4545622" y="2799691"/>
              <a:ext cx="5333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b</a:t>
              </a:r>
              <a:r>
                <a:rPr lang="en-US" altLang="zh-CN" sz="2000" baseline="-25000" dirty="0" smtClean="0"/>
                <a:t>1</a:t>
              </a:r>
              <a:endParaRPr lang="zh-CN" altLang="en-US" sz="2000" baseline="-25000" dirty="0"/>
            </a:p>
          </p:txBody>
        </p:sp>
        <p:sp>
          <p:nvSpPr>
            <p:cNvPr id="19" name="矩形 28"/>
            <p:cNvSpPr>
              <a:spLocks noChangeArrowheads="1"/>
            </p:cNvSpPr>
            <p:nvPr/>
          </p:nvSpPr>
          <p:spPr bwMode="auto">
            <a:xfrm>
              <a:off x="5333980" y="3506350"/>
              <a:ext cx="761980" cy="609584"/>
            </a:xfrm>
            <a:prstGeom prst="rect">
              <a:avLst/>
            </a:prstGeom>
            <a:solidFill>
              <a:srgbClr val="7FB3FF"/>
            </a:solidFill>
            <a:ln w="12700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Times" panose="02020603050405020304" pitchFamily="18" charset="0"/>
              </a:endParaRPr>
            </a:p>
          </p:txBody>
        </p:sp>
        <p:cxnSp>
          <p:nvCxnSpPr>
            <p:cNvPr id="20" name="直接箭头连接符 29"/>
            <p:cNvCxnSpPr>
              <a:cxnSpLocks noChangeShapeType="1"/>
            </p:cNvCxnSpPr>
            <p:nvPr/>
          </p:nvCxnSpPr>
          <p:spPr bwMode="auto">
            <a:xfrm>
              <a:off x="4983162" y="3658746"/>
              <a:ext cx="350818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箭头连接符 30"/>
            <p:cNvCxnSpPr>
              <a:cxnSpLocks noChangeShapeType="1"/>
            </p:cNvCxnSpPr>
            <p:nvPr/>
          </p:nvCxnSpPr>
          <p:spPr bwMode="auto">
            <a:xfrm>
              <a:off x="4983162" y="3963538"/>
              <a:ext cx="350818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箭头连接符 31"/>
            <p:cNvCxnSpPr>
              <a:cxnSpLocks noChangeShapeType="1"/>
              <a:endCxn id="19" idx="0"/>
            </p:cNvCxnSpPr>
            <p:nvPr/>
          </p:nvCxnSpPr>
          <p:spPr bwMode="auto">
            <a:xfrm flipH="1">
              <a:off x="5714970" y="3166330"/>
              <a:ext cx="1" cy="34002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文本框 32"/>
            <p:cNvSpPr txBox="1">
              <a:spLocks noChangeArrowheads="1"/>
            </p:cNvSpPr>
            <p:nvPr/>
          </p:nvSpPr>
          <p:spPr bwMode="auto">
            <a:xfrm>
              <a:off x="4537753" y="3458691"/>
              <a:ext cx="5333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a</a:t>
              </a:r>
              <a:r>
                <a:rPr lang="en-US" altLang="zh-CN" sz="2000" baseline="-25000" dirty="0" smtClean="0"/>
                <a:t>2</a:t>
              </a:r>
              <a:endParaRPr lang="zh-CN" altLang="en-US" sz="2000" baseline="-25000" dirty="0"/>
            </a:p>
          </p:txBody>
        </p:sp>
        <p:sp>
          <p:nvSpPr>
            <p:cNvPr id="24" name="文本框 33"/>
            <p:cNvSpPr txBox="1">
              <a:spLocks noChangeArrowheads="1"/>
            </p:cNvSpPr>
            <p:nvPr/>
          </p:nvSpPr>
          <p:spPr bwMode="auto">
            <a:xfrm>
              <a:off x="4545622" y="3758773"/>
              <a:ext cx="5333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b</a:t>
              </a:r>
              <a:r>
                <a:rPr lang="en-US" altLang="zh-CN" sz="2000" baseline="-25000" dirty="0" smtClean="0"/>
                <a:t>2</a:t>
              </a:r>
              <a:endParaRPr lang="zh-CN" altLang="en-US" sz="2000" baseline="-25000" dirty="0"/>
            </a:p>
          </p:txBody>
        </p:sp>
        <p:sp>
          <p:nvSpPr>
            <p:cNvPr id="25" name="矩形 34"/>
            <p:cNvSpPr>
              <a:spLocks noChangeArrowheads="1"/>
            </p:cNvSpPr>
            <p:nvPr/>
          </p:nvSpPr>
          <p:spPr bwMode="auto">
            <a:xfrm>
              <a:off x="5347166" y="5291001"/>
              <a:ext cx="761980" cy="609584"/>
            </a:xfrm>
            <a:prstGeom prst="rect">
              <a:avLst/>
            </a:prstGeom>
            <a:solidFill>
              <a:srgbClr val="7FB3FF"/>
            </a:solidFill>
            <a:ln w="12700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Times" panose="02020603050405020304" pitchFamily="18" charset="0"/>
              </a:endParaRPr>
            </a:p>
          </p:txBody>
        </p:sp>
        <p:cxnSp>
          <p:nvCxnSpPr>
            <p:cNvPr id="26" name="直接箭头连接符 35"/>
            <p:cNvCxnSpPr>
              <a:cxnSpLocks noChangeShapeType="1"/>
            </p:cNvCxnSpPr>
            <p:nvPr/>
          </p:nvCxnSpPr>
          <p:spPr bwMode="auto">
            <a:xfrm>
              <a:off x="4996348" y="5443397"/>
              <a:ext cx="350818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箭头连接符 36"/>
            <p:cNvCxnSpPr>
              <a:cxnSpLocks noChangeShapeType="1"/>
            </p:cNvCxnSpPr>
            <p:nvPr/>
          </p:nvCxnSpPr>
          <p:spPr bwMode="auto">
            <a:xfrm>
              <a:off x="4996348" y="5748189"/>
              <a:ext cx="350818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箭头连接符 37"/>
            <p:cNvCxnSpPr>
              <a:cxnSpLocks noChangeShapeType="1"/>
              <a:endCxn id="25" idx="0"/>
            </p:cNvCxnSpPr>
            <p:nvPr/>
          </p:nvCxnSpPr>
          <p:spPr bwMode="auto">
            <a:xfrm flipH="1">
              <a:off x="5728156" y="4950981"/>
              <a:ext cx="1" cy="34002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文本框 38"/>
            <p:cNvSpPr txBox="1">
              <a:spLocks noChangeArrowheads="1"/>
            </p:cNvSpPr>
            <p:nvPr/>
          </p:nvSpPr>
          <p:spPr bwMode="auto">
            <a:xfrm>
              <a:off x="4419604" y="5243342"/>
              <a:ext cx="664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a</a:t>
              </a:r>
              <a:r>
                <a:rPr lang="en-US" altLang="zh-CN" sz="2000" baseline="-25000" dirty="0" smtClean="0"/>
                <a:t>31</a:t>
              </a:r>
              <a:endParaRPr lang="zh-CN" altLang="en-US" sz="2000" baseline="-25000" dirty="0"/>
            </a:p>
          </p:txBody>
        </p:sp>
        <p:sp>
          <p:nvSpPr>
            <p:cNvPr id="30" name="文本框 39"/>
            <p:cNvSpPr txBox="1">
              <a:spLocks noChangeArrowheads="1"/>
            </p:cNvSpPr>
            <p:nvPr/>
          </p:nvSpPr>
          <p:spPr bwMode="auto">
            <a:xfrm>
              <a:off x="4419604" y="5543424"/>
              <a:ext cx="672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b</a:t>
              </a:r>
              <a:r>
                <a:rPr lang="en-US" altLang="zh-CN" sz="2000" baseline="-25000" dirty="0" smtClean="0"/>
                <a:t>31</a:t>
              </a:r>
              <a:endParaRPr lang="zh-CN" altLang="en-US" sz="2000" baseline="-25000" dirty="0"/>
            </a:p>
          </p:txBody>
        </p:sp>
        <p:cxnSp>
          <p:nvCxnSpPr>
            <p:cNvPr id="31" name="直接箭头连接符 40"/>
            <p:cNvCxnSpPr>
              <a:cxnSpLocks noChangeShapeType="1"/>
            </p:cNvCxnSpPr>
            <p:nvPr/>
          </p:nvCxnSpPr>
          <p:spPr bwMode="auto">
            <a:xfrm flipH="1">
              <a:off x="5714969" y="4125412"/>
              <a:ext cx="1" cy="34002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文本框 41"/>
            <p:cNvSpPr txBox="1">
              <a:spLocks noChangeArrowheads="1"/>
            </p:cNvSpPr>
            <p:nvPr/>
          </p:nvSpPr>
          <p:spPr bwMode="auto">
            <a:xfrm rot="5400000">
              <a:off x="5495936" y="4559294"/>
              <a:ext cx="5333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…</a:t>
              </a:r>
              <a:endParaRPr lang="zh-CN" altLang="en-US" sz="2000"/>
            </a:p>
          </p:txBody>
        </p:sp>
        <p:sp>
          <p:nvSpPr>
            <p:cNvPr id="33" name="文本框 42"/>
            <p:cNvSpPr txBox="1">
              <a:spLocks noChangeArrowheads="1"/>
            </p:cNvSpPr>
            <p:nvPr/>
          </p:nvSpPr>
          <p:spPr bwMode="auto">
            <a:xfrm rot="5400000">
              <a:off x="4584047" y="4576013"/>
              <a:ext cx="5333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…</a:t>
              </a:r>
              <a:endParaRPr lang="zh-CN" altLang="en-US" sz="2000"/>
            </a:p>
          </p:txBody>
        </p:sp>
        <p:sp>
          <p:nvSpPr>
            <p:cNvPr id="34" name="文本框 43"/>
            <p:cNvSpPr txBox="1">
              <a:spLocks noChangeArrowheads="1"/>
            </p:cNvSpPr>
            <p:nvPr/>
          </p:nvSpPr>
          <p:spPr bwMode="auto">
            <a:xfrm rot="5400000">
              <a:off x="6619786" y="4486212"/>
              <a:ext cx="5333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…</a:t>
              </a:r>
              <a:endParaRPr lang="zh-CN" altLang="en-US" sz="2000"/>
            </a:p>
          </p:txBody>
        </p:sp>
        <p:cxnSp>
          <p:nvCxnSpPr>
            <p:cNvPr id="35" name="直接箭头连接符 44"/>
            <p:cNvCxnSpPr>
              <a:cxnSpLocks noChangeShapeType="1"/>
              <a:stCxn id="6" idx="3"/>
            </p:cNvCxnSpPr>
            <p:nvPr/>
          </p:nvCxnSpPr>
          <p:spPr bwMode="auto">
            <a:xfrm>
              <a:off x="6095960" y="1905040"/>
              <a:ext cx="137156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文本框 47"/>
            <p:cNvSpPr txBox="1">
              <a:spLocks noChangeArrowheads="1"/>
            </p:cNvSpPr>
            <p:nvPr/>
          </p:nvSpPr>
          <p:spPr bwMode="auto">
            <a:xfrm>
              <a:off x="7391326" y="1704985"/>
              <a:ext cx="685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s</a:t>
              </a:r>
              <a:r>
                <a:rPr lang="en-US" altLang="zh-CN" sz="2000" baseline="-25000" dirty="0" smtClean="0"/>
                <a:t>0</a:t>
              </a:r>
              <a:endParaRPr lang="zh-CN" altLang="en-US" sz="2000" baseline="-25000" dirty="0"/>
            </a:p>
          </p:txBody>
        </p:sp>
        <p:cxnSp>
          <p:nvCxnSpPr>
            <p:cNvPr id="37" name="直接箭头连接符 48"/>
            <p:cNvCxnSpPr>
              <a:cxnSpLocks noChangeShapeType="1"/>
            </p:cNvCxnSpPr>
            <p:nvPr/>
          </p:nvCxnSpPr>
          <p:spPr bwMode="auto">
            <a:xfrm>
              <a:off x="6095960" y="2867052"/>
              <a:ext cx="137156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文本框 49"/>
            <p:cNvSpPr txBox="1">
              <a:spLocks noChangeArrowheads="1"/>
            </p:cNvSpPr>
            <p:nvPr/>
          </p:nvSpPr>
          <p:spPr bwMode="auto">
            <a:xfrm>
              <a:off x="7391326" y="2666997"/>
              <a:ext cx="685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s</a:t>
              </a:r>
              <a:r>
                <a:rPr lang="en-US" altLang="zh-CN" sz="2000" baseline="-25000" dirty="0" smtClean="0"/>
                <a:t>1</a:t>
              </a:r>
              <a:endParaRPr lang="zh-CN" altLang="en-US" sz="2000" baseline="-25000" dirty="0"/>
            </a:p>
          </p:txBody>
        </p:sp>
        <p:cxnSp>
          <p:nvCxnSpPr>
            <p:cNvPr id="39" name="直接箭头连接符 50"/>
            <p:cNvCxnSpPr>
              <a:cxnSpLocks noChangeShapeType="1"/>
            </p:cNvCxnSpPr>
            <p:nvPr/>
          </p:nvCxnSpPr>
          <p:spPr bwMode="auto">
            <a:xfrm>
              <a:off x="6095960" y="3784477"/>
              <a:ext cx="137156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文本框 51"/>
            <p:cNvSpPr txBox="1">
              <a:spLocks noChangeArrowheads="1"/>
            </p:cNvSpPr>
            <p:nvPr/>
          </p:nvSpPr>
          <p:spPr bwMode="auto">
            <a:xfrm>
              <a:off x="7391326" y="3584422"/>
              <a:ext cx="685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s</a:t>
              </a:r>
              <a:r>
                <a:rPr lang="en-US" altLang="zh-CN" sz="2000" baseline="-25000" dirty="0" smtClean="0"/>
                <a:t>2</a:t>
              </a:r>
              <a:endParaRPr lang="zh-CN" altLang="en-US" sz="2000" baseline="-25000" dirty="0"/>
            </a:p>
          </p:txBody>
        </p:sp>
        <p:cxnSp>
          <p:nvCxnSpPr>
            <p:cNvPr id="41" name="直接箭头连接符 52"/>
            <p:cNvCxnSpPr>
              <a:cxnSpLocks noChangeShapeType="1"/>
            </p:cNvCxnSpPr>
            <p:nvPr/>
          </p:nvCxnSpPr>
          <p:spPr bwMode="auto">
            <a:xfrm>
              <a:off x="6124793" y="5583605"/>
              <a:ext cx="137156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文本框 53"/>
            <p:cNvSpPr txBox="1">
              <a:spLocks noChangeArrowheads="1"/>
            </p:cNvSpPr>
            <p:nvPr/>
          </p:nvSpPr>
          <p:spPr bwMode="auto">
            <a:xfrm>
              <a:off x="7420159" y="5383550"/>
              <a:ext cx="685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/>
                <a:t>s</a:t>
              </a:r>
              <a:r>
                <a:rPr lang="en-US" altLang="zh-CN" sz="2000" baseline="-25000" dirty="0" smtClean="0"/>
                <a:t>31</a:t>
              </a:r>
              <a:endParaRPr lang="zh-CN" altLang="en-US" sz="2000" baseline="-25000" dirty="0"/>
            </a:p>
          </p:txBody>
        </p:sp>
        <p:cxnSp>
          <p:nvCxnSpPr>
            <p:cNvPr id="43" name="肘形连接符 42"/>
            <p:cNvCxnSpPr/>
            <p:nvPr/>
          </p:nvCxnSpPr>
          <p:spPr bwMode="auto">
            <a:xfrm rot="10800000" flipV="1">
              <a:off x="6019874" y="1398545"/>
              <a:ext cx="762033" cy="20161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肘形连接符 43"/>
            <p:cNvCxnSpPr/>
            <p:nvPr/>
          </p:nvCxnSpPr>
          <p:spPr bwMode="auto">
            <a:xfrm rot="10800000" flipV="1">
              <a:off x="6011937" y="2351040"/>
              <a:ext cx="762033" cy="20161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肘形连接符 44"/>
            <p:cNvCxnSpPr/>
            <p:nvPr/>
          </p:nvCxnSpPr>
          <p:spPr bwMode="auto">
            <a:xfrm rot="10800000" flipV="1">
              <a:off x="6023049" y="3305122"/>
              <a:ext cx="762033" cy="2031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肘形连接符 45"/>
            <p:cNvCxnSpPr/>
            <p:nvPr/>
          </p:nvCxnSpPr>
          <p:spPr bwMode="auto">
            <a:xfrm rot="10800000" flipV="1">
              <a:off x="6015112" y="5089463"/>
              <a:ext cx="762033" cy="20161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6773970" y="4749740"/>
              <a:ext cx="0" cy="3397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矩形 47"/>
          <p:cNvSpPr/>
          <p:nvPr/>
        </p:nvSpPr>
        <p:spPr>
          <a:xfrm>
            <a:off x="1291879" y="2254913"/>
            <a:ext cx="407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308572" y="3244044"/>
            <a:ext cx="407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1235708" y="5007719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31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710495" y="2514625"/>
            <a:ext cx="7800784" cy="182875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377926" y="1066862"/>
            <a:ext cx="8184958" cy="121443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关键是提高高阶进位的速度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快速加法：超前进位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891" y="1682983"/>
            <a:ext cx="6095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err="1">
                <a:solidFill>
                  <a:srgbClr val="000000"/>
                </a:solidFill>
              </a:rPr>
              <a:t>C</a:t>
            </a:r>
            <a:r>
              <a:rPr lang="en-US" altLang="zh-CN" sz="2000" baseline="-25000" dirty="0" err="1">
                <a:solidFill>
                  <a:srgbClr val="000000"/>
                </a:solidFill>
              </a:rPr>
              <a:t>out</a:t>
            </a:r>
            <a:r>
              <a:rPr lang="en-US" altLang="zh-CN" sz="2000" dirty="0">
                <a:solidFill>
                  <a:srgbClr val="000000"/>
                </a:solidFill>
              </a:rPr>
              <a:t> = (A and B) or (A and C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</a:rPr>
              <a:t>) or (B </a:t>
            </a:r>
            <a:r>
              <a:rPr lang="en-US" altLang="zh-CN" sz="2000" dirty="0" err="1">
                <a:solidFill>
                  <a:srgbClr val="000000"/>
                </a:solidFill>
              </a:rPr>
              <a:t>andC</a:t>
            </a:r>
            <a:r>
              <a:rPr lang="en-US" altLang="zh-CN" sz="2000" baseline="-25000" dirty="0" err="1">
                <a:solidFill>
                  <a:srgbClr val="000000"/>
                </a:solidFill>
              </a:rPr>
              <a:t>in</a:t>
            </a:r>
            <a:r>
              <a:rPr lang="en-US" altLang="zh-CN" sz="2000" dirty="0" smtClean="0">
                <a:solidFill>
                  <a:srgbClr val="000000"/>
                </a:solidFill>
              </a:rPr>
              <a:t>)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r>
              <a:rPr lang="en-US" altLang="zh-CN" sz="2000" dirty="0" err="1"/>
              <a:t>C</a:t>
            </a:r>
            <a:r>
              <a:rPr lang="en-US" altLang="zh-CN" sz="2000" baseline="-25000" dirty="0" err="1"/>
              <a:t>out</a:t>
            </a:r>
            <a:r>
              <a:rPr lang="en-US" altLang="zh-CN" sz="2000" dirty="0"/>
              <a:t> = </a:t>
            </a:r>
            <a:r>
              <a:rPr lang="en-US" altLang="zh-CN" sz="2000" dirty="0" err="1" smtClean="0"/>
              <a:t>AB+AC</a:t>
            </a:r>
            <a:r>
              <a:rPr lang="en-US" altLang="zh-CN" sz="2000" baseline="-25000" dirty="0" err="1" smtClean="0"/>
              <a:t>in</a:t>
            </a:r>
            <a:r>
              <a:rPr lang="en-US" altLang="zh-CN" sz="2000" dirty="0" err="1" smtClean="0"/>
              <a:t>+BC</a:t>
            </a:r>
            <a:r>
              <a:rPr lang="en-US" altLang="zh-CN" sz="2000" baseline="-25000" dirty="0" err="1" smtClean="0"/>
              <a:t>in</a:t>
            </a:r>
            <a:r>
              <a:rPr lang="en-US" altLang="zh-CN" sz="2000" dirty="0" smtClean="0"/>
              <a:t>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AB+(A+B)C</a:t>
            </a:r>
            <a:r>
              <a:rPr lang="en-US" altLang="zh-CN" sz="2000" baseline="-25000" dirty="0" smtClean="0"/>
              <a:t>in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62891" y="2514624"/>
            <a:ext cx="7598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+(a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+b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) c</a:t>
            </a:r>
            <a:r>
              <a:rPr lang="en-US" altLang="zh-CN" sz="2000" baseline="-25000" dirty="0" smtClean="0"/>
              <a:t>0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876823" y="3013356"/>
            <a:ext cx="7822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+(a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+b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) c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=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823" y="3528955"/>
            <a:ext cx="7822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+(a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+b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) c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=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1731651" y="4070938"/>
            <a:ext cx="761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1197759" y="2914734"/>
            <a:ext cx="1923660" cy="178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812555" y="4418341"/>
            <a:ext cx="7648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进位生成因子（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i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进位传递因子（</a:t>
            </a:r>
            <a:r>
              <a:rPr lang="en-US" altLang="zh-CN" dirty="0" smtClean="0"/>
              <a:t> p</a:t>
            </a:r>
            <a:r>
              <a:rPr lang="en-US" altLang="zh-CN" baseline="-25000" dirty="0" smtClean="0"/>
              <a:t>i </a:t>
            </a:r>
            <a:r>
              <a:rPr lang="zh-CN" altLang="en-US" dirty="0" smtClean="0"/>
              <a:t>）：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+b</a:t>
            </a:r>
            <a:r>
              <a:rPr lang="en-US" altLang="zh-CN" baseline="-25000" dirty="0" err="1" smtClean="0"/>
              <a:t>i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76823" y="5271782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i+1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err="1" smtClean="0">
                <a:solidFill>
                  <a:srgbClr val="C00000"/>
                </a:solidFill>
              </a:rPr>
              <a:t>a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err="1" smtClean="0">
                <a:solidFill>
                  <a:srgbClr val="C00000"/>
                </a:solidFill>
              </a:rPr>
              <a:t>b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+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a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err="1" smtClean="0">
                <a:solidFill>
                  <a:srgbClr val="C00000"/>
                </a:solidFill>
              </a:rPr>
              <a:t>+b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=</a:t>
            </a:r>
            <a:r>
              <a:rPr lang="en-US" altLang="zh-CN" dirty="0" err="1" smtClean="0">
                <a:solidFill>
                  <a:srgbClr val="C00000"/>
                </a:solidFill>
              </a:rPr>
              <a:t>g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+ 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i 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i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1197759" y="3411770"/>
            <a:ext cx="1923660" cy="178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2168772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超前进位加法器（</a:t>
            </a:r>
            <a:r>
              <a:rPr lang="en-US" altLang="zh-CN" dirty="0">
                <a:solidFill>
                  <a:srgbClr val="000000"/>
                </a:solidFill>
              </a:rPr>
              <a:t>carry-</a:t>
            </a:r>
            <a:r>
              <a:rPr lang="en-US" altLang="zh-CN" dirty="0" err="1">
                <a:solidFill>
                  <a:srgbClr val="000000"/>
                </a:solidFill>
              </a:rPr>
              <a:t>lookahead</a:t>
            </a:r>
            <a:r>
              <a:rPr lang="en-US" altLang="zh-CN" dirty="0">
                <a:solidFill>
                  <a:srgbClr val="000000"/>
                </a:solidFill>
              </a:rPr>
              <a:t> adder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</a:rPr>
              <a:t>假设</a:t>
            </a:r>
            <a:r>
              <a:rPr lang="en-US" altLang="zh-CN" sz="2400" dirty="0" err="1"/>
              <a:t>g</a:t>
            </a:r>
            <a:r>
              <a:rPr lang="en-US" altLang="zh-CN" sz="2400" baseline="-25000" dirty="0" err="1"/>
              <a:t>i</a:t>
            </a:r>
            <a:r>
              <a:rPr lang="en-US" altLang="zh-CN" sz="2400" dirty="0" smtClean="0">
                <a:solidFill>
                  <a:srgbClr val="000000"/>
                </a:solidFill>
              </a:rPr>
              <a:t>=1</a:t>
            </a:r>
            <a:r>
              <a:rPr lang="zh-CN" altLang="en-US" sz="2400" dirty="0" smtClean="0">
                <a:solidFill>
                  <a:srgbClr val="000000"/>
                </a:solidFill>
              </a:rPr>
              <a:t>，即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=1+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 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=1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</a:rPr>
              <a:t>假设</a:t>
            </a:r>
            <a:r>
              <a:rPr lang="en-US" altLang="zh-CN" sz="2400" dirty="0" err="1"/>
              <a:t>g</a:t>
            </a:r>
            <a:r>
              <a:rPr lang="en-US" altLang="zh-CN" sz="2400" baseline="-25000" dirty="0" err="1"/>
              <a:t>i</a:t>
            </a:r>
            <a:r>
              <a:rPr lang="en-US" altLang="zh-CN" sz="2400" dirty="0" smtClean="0">
                <a:solidFill>
                  <a:srgbClr val="000000"/>
                </a:solidFill>
              </a:rPr>
              <a:t>=0</a:t>
            </a:r>
            <a:r>
              <a:rPr lang="zh-CN" altLang="en-US" sz="2400" dirty="0" smtClean="0">
                <a:solidFill>
                  <a:srgbClr val="000000"/>
                </a:solidFill>
              </a:rPr>
              <a:t>，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 smtClean="0">
                <a:solidFill>
                  <a:srgbClr val="000000"/>
                </a:solidFill>
              </a:rPr>
              <a:t>=1</a:t>
            </a:r>
            <a:r>
              <a:rPr lang="zh-CN" altLang="en-US" sz="2400" dirty="0" smtClean="0">
                <a:solidFill>
                  <a:srgbClr val="000000"/>
                </a:solidFill>
              </a:rPr>
              <a:t>，则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=0+1·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=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超前进位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5070" y="1600248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i+1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err="1" smtClean="0">
                <a:solidFill>
                  <a:srgbClr val="C00000"/>
                </a:solidFill>
              </a:rPr>
              <a:t>a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err="1" smtClean="0">
                <a:solidFill>
                  <a:srgbClr val="C00000"/>
                </a:solidFill>
              </a:rPr>
              <a:t>b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+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a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err="1" smtClean="0">
                <a:solidFill>
                  <a:srgbClr val="C00000"/>
                </a:solidFill>
              </a:rPr>
              <a:t>+b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=</a:t>
            </a:r>
            <a:r>
              <a:rPr lang="en-US" altLang="zh-CN" dirty="0" err="1" smtClean="0">
                <a:solidFill>
                  <a:srgbClr val="C00000"/>
                </a:solidFill>
              </a:rPr>
              <a:t>g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+ 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i 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i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6235" y="3134584"/>
            <a:ext cx="775235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如果之前的加法器生成了一个进位，并且所有的中间传递因子传输了这个进位，那么</a:t>
            </a:r>
            <a:r>
              <a:rPr lang="en-US" altLang="zh-CN" dirty="0"/>
              <a:t>c</a:t>
            </a:r>
            <a:r>
              <a:rPr lang="en-US" altLang="zh-CN" baseline="-25000" dirty="0"/>
              <a:t>i+1 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90694" y="3965581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/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=g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990694" y="4427246"/>
            <a:ext cx="6934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/>
              <a:t>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=g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90694" y="4888911"/>
            <a:ext cx="6934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/>
              <a:t>c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990694" y="5350576"/>
            <a:ext cx="6934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/>
              <a:t>c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 =g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</a:t>
            </a:r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</a:t>
            </a:r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 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0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 bwMode="auto">
          <a:xfrm>
            <a:off x="507416" y="4393833"/>
            <a:ext cx="8057148" cy="2159285"/>
          </a:xfrm>
          <a:prstGeom prst="rect">
            <a:avLst/>
          </a:prstGeom>
          <a:solidFill>
            <a:srgbClr val="D9D9F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17819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根据超前进位设计并行加法器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位并行加法器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1114032" y="2286030"/>
            <a:ext cx="38099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1495022" y="1828842"/>
            <a:ext cx="609584" cy="914376"/>
            <a:chOff x="1524080" y="1828842"/>
            <a:chExt cx="609584" cy="914376"/>
          </a:xfrm>
        </p:grpSpPr>
        <p:sp>
          <p:nvSpPr>
            <p:cNvPr id="4" name="矩形 3"/>
            <p:cNvSpPr/>
            <p:nvPr/>
          </p:nvSpPr>
          <p:spPr bwMode="auto">
            <a:xfrm>
              <a:off x="1524080" y="2133634"/>
              <a:ext cx="609584" cy="304792"/>
            </a:xfrm>
            <a:prstGeom prst="rect">
              <a:avLst/>
            </a:prstGeom>
            <a:solidFill>
              <a:srgbClr val="53A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FA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676476" y="2438426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1981268" y="2438426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1828872" y="1828842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>
            <a:off x="3249880" y="1828842"/>
            <a:ext cx="609584" cy="914376"/>
            <a:chOff x="1524080" y="1828842"/>
            <a:chExt cx="609584" cy="914376"/>
          </a:xfrm>
        </p:grpSpPr>
        <p:sp>
          <p:nvSpPr>
            <p:cNvPr id="13" name="矩形 12"/>
            <p:cNvSpPr/>
            <p:nvPr/>
          </p:nvSpPr>
          <p:spPr bwMode="auto">
            <a:xfrm>
              <a:off x="1524080" y="2133634"/>
              <a:ext cx="609584" cy="304792"/>
            </a:xfrm>
            <a:prstGeom prst="rect">
              <a:avLst/>
            </a:prstGeom>
            <a:solidFill>
              <a:srgbClr val="53A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FA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1676476" y="2438426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1981268" y="2438426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1828872" y="1828842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17" name="组合 16"/>
          <p:cNvGrpSpPr/>
          <p:nvPr/>
        </p:nvGrpSpPr>
        <p:grpSpPr>
          <a:xfrm>
            <a:off x="4852343" y="1828842"/>
            <a:ext cx="609584" cy="914376"/>
            <a:chOff x="1524080" y="1828842"/>
            <a:chExt cx="609584" cy="914376"/>
          </a:xfrm>
        </p:grpSpPr>
        <p:sp>
          <p:nvSpPr>
            <p:cNvPr id="18" name="矩形 17"/>
            <p:cNvSpPr/>
            <p:nvPr/>
          </p:nvSpPr>
          <p:spPr bwMode="auto">
            <a:xfrm>
              <a:off x="1524080" y="2133634"/>
              <a:ext cx="609584" cy="304792"/>
            </a:xfrm>
            <a:prstGeom prst="rect">
              <a:avLst/>
            </a:prstGeom>
            <a:solidFill>
              <a:srgbClr val="53A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FA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1676476" y="2438426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1981268" y="2438426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1828872" y="1828842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6607201" y="1828842"/>
            <a:ext cx="609584" cy="914376"/>
            <a:chOff x="1524080" y="1828842"/>
            <a:chExt cx="609584" cy="914376"/>
          </a:xfrm>
        </p:grpSpPr>
        <p:sp>
          <p:nvSpPr>
            <p:cNvPr id="23" name="矩形 22"/>
            <p:cNvSpPr/>
            <p:nvPr/>
          </p:nvSpPr>
          <p:spPr bwMode="auto">
            <a:xfrm>
              <a:off x="1524080" y="2133634"/>
              <a:ext cx="609584" cy="304792"/>
            </a:xfrm>
            <a:prstGeom prst="rect">
              <a:avLst/>
            </a:prstGeom>
            <a:solidFill>
              <a:srgbClr val="53A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FA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>
              <a:off x="1676476" y="2438426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1981268" y="2438426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1828872" y="1828842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cxnSp>
        <p:nvCxnSpPr>
          <p:cNvPr id="27" name="直接箭头连接符 26"/>
          <p:cNvCxnSpPr/>
          <p:nvPr/>
        </p:nvCxnSpPr>
        <p:spPr bwMode="auto">
          <a:xfrm>
            <a:off x="7216785" y="2286030"/>
            <a:ext cx="38099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29" name="肘形连接符 28"/>
          <p:cNvCxnSpPr>
            <a:stCxn id="18" idx="3"/>
          </p:cNvCxnSpPr>
          <p:nvPr/>
        </p:nvCxnSpPr>
        <p:spPr bwMode="auto">
          <a:xfrm>
            <a:off x="5461927" y="2286030"/>
            <a:ext cx="517602" cy="99057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31" name="文本框 30"/>
          <p:cNvSpPr txBox="1"/>
          <p:nvPr/>
        </p:nvSpPr>
        <p:spPr>
          <a:xfrm>
            <a:off x="6566968" y="2653508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937867" y="2653509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911993" y="1661731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265139" y="1853470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812110" y="2663609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183009" y="2663610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131259" y="1669731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3508765" y="1676446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764293" y="1681656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3</a:t>
            </a:r>
            <a:endParaRPr lang="zh-CN" altLang="en-US" baseline="-25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193138" y="2652359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564037" y="2652360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452071" y="2648161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3</a:t>
            </a:r>
            <a:endParaRPr lang="zh-CN" altLang="en-US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22970" y="2648162"/>
            <a:ext cx="55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baseline="-25000" dirty="0" smtClean="0"/>
              <a:t>3</a:t>
            </a:r>
            <a:endParaRPr lang="zh-CN" altLang="en-US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836542" y="1832248"/>
            <a:ext cx="67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out</a:t>
            </a:r>
            <a:endParaRPr lang="zh-CN" altLang="en-US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5515822" y="3124208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/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 =g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0</a:t>
            </a:r>
            <a:r>
              <a:rPr lang="en-US" altLang="zh-CN" dirty="0" smtClean="0">
                <a:solidFill>
                  <a:srgbClr val="C00000"/>
                </a:solidFill>
              </a:rPr>
              <a:t>+p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0 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0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14204" y="3505198"/>
            <a:ext cx="3610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 =g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+p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 </a:t>
            </a:r>
            <a:r>
              <a:rPr lang="en-US" altLang="zh-CN" dirty="0" smtClean="0">
                <a:solidFill>
                  <a:srgbClr val="C00000"/>
                </a:solidFill>
              </a:rPr>
              <a:t>g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0</a:t>
            </a:r>
            <a:r>
              <a:rPr lang="en-US" altLang="zh-CN" dirty="0" smtClean="0">
                <a:solidFill>
                  <a:srgbClr val="C00000"/>
                </a:solidFill>
              </a:rPr>
              <a:t>+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0 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0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49" name="肘形连接符 48"/>
          <p:cNvCxnSpPr/>
          <p:nvPr/>
        </p:nvCxnSpPr>
        <p:spPr bwMode="auto">
          <a:xfrm rot="16200000" flipH="1">
            <a:off x="3457968" y="2699489"/>
            <a:ext cx="1360274" cy="549120"/>
          </a:xfrm>
          <a:prstGeom prst="bentConnector3">
            <a:avLst>
              <a:gd name="adj1" fmla="val -239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2127579" y="3886188"/>
            <a:ext cx="5754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3</a:t>
            </a:r>
            <a:r>
              <a:rPr lang="en-US" altLang="zh-CN" dirty="0" smtClean="0">
                <a:solidFill>
                  <a:srgbClr val="C00000"/>
                </a:solidFill>
              </a:rPr>
              <a:t> =g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+p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g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+p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 </a:t>
            </a:r>
            <a:r>
              <a:rPr lang="en-US" altLang="zh-CN" dirty="0" smtClean="0">
                <a:solidFill>
                  <a:srgbClr val="C00000"/>
                </a:solidFill>
              </a:rPr>
              <a:t>g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0</a:t>
            </a:r>
            <a:r>
              <a:rPr lang="en-US" altLang="zh-CN" dirty="0" smtClean="0">
                <a:solidFill>
                  <a:srgbClr val="C00000"/>
                </a:solidFill>
              </a:rPr>
              <a:t>+p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0 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0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53" name="肘形连接符 52"/>
          <p:cNvCxnSpPr/>
          <p:nvPr/>
        </p:nvCxnSpPr>
        <p:spPr bwMode="auto">
          <a:xfrm rot="16200000" flipH="1">
            <a:off x="1522313" y="2873052"/>
            <a:ext cx="1708507" cy="550708"/>
          </a:xfrm>
          <a:prstGeom prst="bentConnector3">
            <a:avLst>
              <a:gd name="adj1" fmla="val -140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/>
          </a:ln>
          <a:effectLst/>
        </p:spPr>
      </p:cxnSp>
      <p:grpSp>
        <p:nvGrpSpPr>
          <p:cNvPr id="79" name="组合 78"/>
          <p:cNvGrpSpPr/>
          <p:nvPr/>
        </p:nvGrpSpPr>
        <p:grpSpPr>
          <a:xfrm>
            <a:off x="2645144" y="4423697"/>
            <a:ext cx="2638114" cy="1936106"/>
            <a:chOff x="2645144" y="4423697"/>
            <a:chExt cx="2638114" cy="1936106"/>
          </a:xfrm>
        </p:grpSpPr>
        <p:grpSp>
          <p:nvGrpSpPr>
            <p:cNvPr id="57" name="组合 56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58" name="矩形 57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9" name="直接箭头连接符 58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60" name="直接箭头连接符 59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61" name="直接箭头连接符 60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cxnSp>
          <p:nvCxnSpPr>
            <p:cNvPr id="62" name="直接箭头连接符 61"/>
            <p:cNvCxnSpPr/>
            <p:nvPr/>
          </p:nvCxnSpPr>
          <p:spPr bwMode="auto">
            <a:xfrm>
              <a:off x="4398151" y="5217908"/>
              <a:ext cx="38099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63" name="文本框 62"/>
            <p:cNvSpPr txBox="1"/>
            <p:nvPr/>
          </p:nvSpPr>
          <p:spPr>
            <a:xfrm>
              <a:off x="3564037" y="5890397"/>
              <a:ext cx="742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3-0</a:t>
              </a:r>
              <a:endParaRPr lang="zh-CN" altLang="en-US" baseline="-25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075704" y="5898138"/>
              <a:ext cx="885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3-0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942660" y="4423697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3-0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725423" y="4876762"/>
              <a:ext cx="557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c</a:t>
              </a:r>
              <a:r>
                <a:rPr lang="en-US" altLang="zh-CN" baseline="-25000" dirty="0" err="1" smtClean="0"/>
                <a:t>in</a:t>
              </a:r>
              <a:endParaRPr lang="zh-CN" altLang="en-US" baseline="-25000" dirty="0"/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3184396" y="5021275"/>
              <a:ext cx="38099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72" name="文本框 71"/>
            <p:cNvSpPr txBox="1"/>
            <p:nvPr/>
          </p:nvSpPr>
          <p:spPr>
            <a:xfrm>
              <a:off x="2906906" y="4567493"/>
              <a:ext cx="67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c</a:t>
              </a:r>
              <a:r>
                <a:rPr lang="en-US" altLang="zh-CN" baseline="-25000" dirty="0" err="1" smtClean="0"/>
                <a:t>out</a:t>
              </a:r>
              <a:endParaRPr lang="zh-CN" altLang="en-US" baseline="-25000" dirty="0"/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3173682" y="5257752"/>
              <a:ext cx="38099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>
              <a:off x="2971842" y="5486346"/>
              <a:ext cx="58283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76" name="矩形 75"/>
            <p:cNvSpPr/>
            <p:nvPr/>
          </p:nvSpPr>
          <p:spPr>
            <a:xfrm>
              <a:off x="2896834" y="5009275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2645144" y="5240107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 bwMode="auto">
          <a:xfrm>
            <a:off x="332890" y="1064066"/>
            <a:ext cx="8353801" cy="3662981"/>
          </a:xfrm>
          <a:prstGeom prst="rect">
            <a:avLst/>
          </a:prstGeom>
          <a:solidFill>
            <a:srgbClr val="D9D9F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位并行进位加法器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985529" y="2342945"/>
            <a:ext cx="1548767" cy="2345827"/>
            <a:chOff x="3521138" y="4020041"/>
            <a:chExt cx="1548767" cy="2345827"/>
          </a:xfrm>
        </p:grpSpPr>
        <p:grpSp>
          <p:nvGrpSpPr>
            <p:cNvPr id="6" name="组合 5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9" name="直接箭头连接符 18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20" name="直接箭头连接符 19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4398151" y="5217908"/>
              <a:ext cx="38099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8" name="文本框 7"/>
            <p:cNvSpPr txBox="1"/>
            <p:nvPr/>
          </p:nvSpPr>
          <p:spPr>
            <a:xfrm>
              <a:off x="3521138" y="5898138"/>
              <a:ext cx="742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3-0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23995" y="5904203"/>
              <a:ext cx="885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3-0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88582" y="4020041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3-0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12070" y="5160917"/>
              <a:ext cx="557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 smtClean="0"/>
                <a:t>0</a:t>
              </a:r>
              <a:endParaRPr lang="zh-CN" altLang="en-US" baseline="-25000" dirty="0"/>
            </a:p>
          </p:txBody>
        </p:sp>
      </p:grpSp>
      <p:sp>
        <p:nvSpPr>
          <p:cNvPr id="23" name="圆角矩形 22"/>
          <p:cNvSpPr/>
          <p:nvPr/>
        </p:nvSpPr>
        <p:spPr bwMode="auto">
          <a:xfrm>
            <a:off x="838298" y="1254179"/>
            <a:ext cx="6568753" cy="1072596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43248" y="1215767"/>
            <a:ext cx="281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并行进位部件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294129" y="2365187"/>
            <a:ext cx="1387964" cy="2317520"/>
            <a:chOff x="3521138" y="4048348"/>
            <a:chExt cx="1387964" cy="2317520"/>
          </a:xfrm>
        </p:grpSpPr>
        <p:grpSp>
          <p:nvGrpSpPr>
            <p:cNvPr id="26" name="组合 25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3" name="直接箭头连接符 32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34" name="直接箭头连接符 33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35" name="直接箭头连接符 34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sp>
          <p:nvSpPr>
            <p:cNvPr id="28" name="文本框 27"/>
            <p:cNvSpPr txBox="1"/>
            <p:nvPr/>
          </p:nvSpPr>
          <p:spPr>
            <a:xfrm>
              <a:off x="3521138" y="5898138"/>
              <a:ext cx="742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7-4</a:t>
              </a:r>
              <a:endParaRPr lang="zh-CN" altLang="en-US" baseline="-250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023995" y="5904203"/>
              <a:ext cx="885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7-4</a:t>
              </a:r>
              <a:endParaRPr lang="zh-CN" altLang="en-US" baseline="-250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43475" y="4048348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7-4</a:t>
              </a:r>
              <a:endParaRPr lang="zh-CN" altLang="en-US" baseline="-250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326024" y="2389132"/>
            <a:ext cx="1477995" cy="2293575"/>
            <a:chOff x="3431107" y="4072293"/>
            <a:chExt cx="1477995" cy="2293575"/>
          </a:xfrm>
        </p:grpSpPr>
        <p:grpSp>
          <p:nvGrpSpPr>
            <p:cNvPr id="37" name="组合 36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2" name="直接箭头连接符 41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43" name="直接箭头连接符 42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44" name="直接箭头连接符 43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sp>
          <p:nvSpPr>
            <p:cNvPr id="38" name="文本框 37"/>
            <p:cNvSpPr txBox="1"/>
            <p:nvPr/>
          </p:nvSpPr>
          <p:spPr>
            <a:xfrm>
              <a:off x="3431107" y="5898138"/>
              <a:ext cx="83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11-8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023995" y="5904203"/>
              <a:ext cx="885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/>
                <a:t>11-8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596000" y="4072293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11-8</a:t>
              </a:r>
              <a:endParaRPr lang="zh-CN" altLang="en-US" baseline="-250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01458" y="2355215"/>
            <a:ext cx="1767971" cy="2318290"/>
            <a:chOff x="3301592" y="4047578"/>
            <a:chExt cx="1767971" cy="2318290"/>
          </a:xfrm>
        </p:grpSpPr>
        <p:grpSp>
          <p:nvGrpSpPr>
            <p:cNvPr id="46" name="组合 45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50" name="矩形 49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1" name="直接箭头连接符 50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52" name="直接箭头连接符 51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53" name="直接箭头连接符 52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sp>
          <p:nvSpPr>
            <p:cNvPr id="47" name="文本框 46"/>
            <p:cNvSpPr txBox="1"/>
            <p:nvPr/>
          </p:nvSpPr>
          <p:spPr>
            <a:xfrm>
              <a:off x="3301592" y="5904203"/>
              <a:ext cx="958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15-12</a:t>
              </a:r>
              <a:endParaRPr lang="zh-CN" altLang="en-US" baseline="-250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23995" y="5904203"/>
              <a:ext cx="1045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15-12</a:t>
              </a:r>
              <a:endParaRPr lang="zh-CN" altLang="en-US" baseline="-250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664785" y="4047578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15-12</a:t>
              </a:r>
              <a:endParaRPr lang="zh-CN" altLang="en-US" baseline="-25000" dirty="0"/>
            </a:p>
          </p:txBody>
        </p:sp>
      </p:grpSp>
      <p:cxnSp>
        <p:nvCxnSpPr>
          <p:cNvPr id="55" name="肘形连接符 54"/>
          <p:cNvCxnSpPr>
            <a:stCxn id="23" idx="3"/>
          </p:cNvCxnSpPr>
          <p:nvPr/>
        </p:nvCxnSpPr>
        <p:spPr bwMode="auto">
          <a:xfrm>
            <a:off x="7407051" y="1790477"/>
            <a:ext cx="680598" cy="175033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 rot="16200000" flipV="1">
            <a:off x="6432511" y="2833618"/>
            <a:ext cx="1102762" cy="89076"/>
          </a:xfrm>
          <a:prstGeom prst="bentConnector3">
            <a:avLst>
              <a:gd name="adj1" fmla="val -62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肘形连接符 62"/>
          <p:cNvCxnSpPr/>
          <p:nvPr/>
        </p:nvCxnSpPr>
        <p:spPr bwMode="auto">
          <a:xfrm rot="16200000" flipV="1">
            <a:off x="6198329" y="2894614"/>
            <a:ext cx="1393946" cy="246136"/>
          </a:xfrm>
          <a:prstGeom prst="bentConnector3">
            <a:avLst>
              <a:gd name="adj1" fmla="val 2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肘形连接符 69"/>
          <p:cNvCxnSpPr>
            <a:stCxn id="32" idx="3"/>
          </p:cNvCxnSpPr>
          <p:nvPr/>
        </p:nvCxnSpPr>
        <p:spPr bwMode="auto">
          <a:xfrm flipV="1">
            <a:off x="6171142" y="2323743"/>
            <a:ext cx="250281" cy="123320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3" name="肘形连接符 72"/>
          <p:cNvCxnSpPr/>
          <p:nvPr/>
        </p:nvCxnSpPr>
        <p:spPr bwMode="auto">
          <a:xfrm flipV="1">
            <a:off x="4293067" y="2348191"/>
            <a:ext cx="250281" cy="123320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4" name="肘形连接符 73"/>
          <p:cNvCxnSpPr/>
          <p:nvPr/>
        </p:nvCxnSpPr>
        <p:spPr bwMode="auto">
          <a:xfrm flipV="1">
            <a:off x="2386795" y="2330779"/>
            <a:ext cx="250281" cy="123320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5" name="肘形连接符 74"/>
          <p:cNvCxnSpPr/>
          <p:nvPr/>
        </p:nvCxnSpPr>
        <p:spPr bwMode="auto">
          <a:xfrm rot="16200000" flipV="1">
            <a:off x="4736932" y="2837622"/>
            <a:ext cx="1102762" cy="89076"/>
          </a:xfrm>
          <a:prstGeom prst="bentConnector3">
            <a:avLst>
              <a:gd name="adj1" fmla="val -62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肘形连接符 75"/>
          <p:cNvCxnSpPr/>
          <p:nvPr/>
        </p:nvCxnSpPr>
        <p:spPr bwMode="auto">
          <a:xfrm rot="16200000" flipV="1">
            <a:off x="4502750" y="2898618"/>
            <a:ext cx="1393946" cy="246136"/>
          </a:xfrm>
          <a:prstGeom prst="bentConnector3">
            <a:avLst>
              <a:gd name="adj1" fmla="val 2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肘形连接符 76"/>
          <p:cNvCxnSpPr/>
          <p:nvPr/>
        </p:nvCxnSpPr>
        <p:spPr bwMode="auto">
          <a:xfrm rot="16200000" flipV="1">
            <a:off x="2858857" y="2837622"/>
            <a:ext cx="1102762" cy="89076"/>
          </a:xfrm>
          <a:prstGeom prst="bentConnector3">
            <a:avLst>
              <a:gd name="adj1" fmla="val -62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肘形连接符 77"/>
          <p:cNvCxnSpPr/>
          <p:nvPr/>
        </p:nvCxnSpPr>
        <p:spPr bwMode="auto">
          <a:xfrm rot="16200000" flipV="1">
            <a:off x="2624675" y="2898618"/>
            <a:ext cx="1393946" cy="246136"/>
          </a:xfrm>
          <a:prstGeom prst="bentConnector3">
            <a:avLst>
              <a:gd name="adj1" fmla="val 2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肘形连接符 78"/>
          <p:cNvCxnSpPr/>
          <p:nvPr/>
        </p:nvCxnSpPr>
        <p:spPr bwMode="auto">
          <a:xfrm rot="16200000" flipV="1">
            <a:off x="951856" y="2837621"/>
            <a:ext cx="1102762" cy="89076"/>
          </a:xfrm>
          <a:prstGeom prst="bentConnector3">
            <a:avLst>
              <a:gd name="adj1" fmla="val -62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肘形连接符 79"/>
          <p:cNvCxnSpPr/>
          <p:nvPr/>
        </p:nvCxnSpPr>
        <p:spPr bwMode="auto">
          <a:xfrm rot="16200000" flipV="1">
            <a:off x="717674" y="2898617"/>
            <a:ext cx="1393946" cy="246136"/>
          </a:xfrm>
          <a:prstGeom prst="bentConnector3">
            <a:avLst>
              <a:gd name="adj1" fmla="val 2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6948706" y="330035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</a:t>
            </a:r>
            <a:endParaRPr lang="en-US" altLang="zh-CN" sz="1400" dirty="0" smtClean="0"/>
          </a:p>
        </p:txBody>
      </p:sp>
      <p:sp>
        <p:nvSpPr>
          <p:cNvPr id="83" name="矩形 82"/>
          <p:cNvSpPr/>
          <p:nvPr/>
        </p:nvSpPr>
        <p:spPr>
          <a:xfrm>
            <a:off x="6945646" y="3504412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</a:t>
            </a:r>
            <a:endParaRPr lang="en-US" altLang="zh-CN" sz="1400" dirty="0" smtClean="0"/>
          </a:p>
        </p:txBody>
      </p:sp>
      <p:sp>
        <p:nvSpPr>
          <p:cNvPr id="84" name="矩形 83"/>
          <p:cNvSpPr/>
          <p:nvPr/>
        </p:nvSpPr>
        <p:spPr>
          <a:xfrm>
            <a:off x="5244655" y="3311885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</a:t>
            </a:r>
            <a:endParaRPr lang="en-US" altLang="zh-CN" sz="1400" dirty="0" smtClean="0"/>
          </a:p>
        </p:txBody>
      </p:sp>
      <p:sp>
        <p:nvSpPr>
          <p:cNvPr id="85" name="矩形 84"/>
          <p:cNvSpPr/>
          <p:nvPr/>
        </p:nvSpPr>
        <p:spPr>
          <a:xfrm>
            <a:off x="5241595" y="3515944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</a:t>
            </a:r>
            <a:endParaRPr lang="en-US" altLang="zh-CN" sz="1400" dirty="0" smtClean="0"/>
          </a:p>
        </p:txBody>
      </p:sp>
      <p:sp>
        <p:nvSpPr>
          <p:cNvPr id="86" name="矩形 85"/>
          <p:cNvSpPr/>
          <p:nvPr/>
        </p:nvSpPr>
        <p:spPr>
          <a:xfrm>
            <a:off x="3365698" y="3320182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</a:t>
            </a:r>
            <a:endParaRPr lang="en-US" altLang="zh-CN" sz="1400" dirty="0" smtClean="0"/>
          </a:p>
        </p:txBody>
      </p:sp>
      <p:sp>
        <p:nvSpPr>
          <p:cNvPr id="87" name="矩形 86"/>
          <p:cNvSpPr/>
          <p:nvPr/>
        </p:nvSpPr>
        <p:spPr>
          <a:xfrm>
            <a:off x="3362638" y="3524241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</a:t>
            </a:r>
            <a:endParaRPr lang="en-US" altLang="zh-CN" sz="1400" dirty="0" smtClean="0"/>
          </a:p>
        </p:txBody>
      </p:sp>
      <p:sp>
        <p:nvSpPr>
          <p:cNvPr id="90" name="矩形 89"/>
          <p:cNvSpPr/>
          <p:nvPr/>
        </p:nvSpPr>
        <p:spPr>
          <a:xfrm>
            <a:off x="1477769" y="330035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</a:t>
            </a:r>
            <a:endParaRPr lang="en-US" altLang="zh-CN" sz="1400" dirty="0" smtClean="0"/>
          </a:p>
        </p:txBody>
      </p:sp>
      <p:sp>
        <p:nvSpPr>
          <p:cNvPr id="91" name="矩形 90"/>
          <p:cNvSpPr/>
          <p:nvPr/>
        </p:nvSpPr>
        <p:spPr>
          <a:xfrm>
            <a:off x="1474709" y="3504412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</a:t>
            </a:r>
            <a:endParaRPr lang="en-US" altLang="zh-CN" sz="1400" dirty="0" smtClean="0"/>
          </a:p>
        </p:txBody>
      </p:sp>
      <p:sp>
        <p:nvSpPr>
          <p:cNvPr id="92" name="矩形 91"/>
          <p:cNvSpPr/>
          <p:nvPr/>
        </p:nvSpPr>
        <p:spPr>
          <a:xfrm>
            <a:off x="6836928" y="199585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0</a:t>
            </a:r>
            <a:endParaRPr lang="zh-CN" altLang="en-US" sz="1800" dirty="0"/>
          </a:p>
        </p:txBody>
      </p:sp>
      <p:sp>
        <p:nvSpPr>
          <p:cNvPr id="93" name="矩形 92"/>
          <p:cNvSpPr/>
          <p:nvPr/>
        </p:nvSpPr>
        <p:spPr>
          <a:xfrm>
            <a:off x="6527794" y="1995854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G</a:t>
            </a:r>
            <a:r>
              <a:rPr lang="en-US" altLang="zh-CN" sz="1800" baseline="-25000" dirty="0" smtClean="0"/>
              <a:t>0</a:t>
            </a:r>
            <a:endParaRPr lang="zh-CN" altLang="en-US" sz="1800" dirty="0"/>
          </a:p>
        </p:txBody>
      </p:sp>
      <p:sp>
        <p:nvSpPr>
          <p:cNvPr id="94" name="矩形 93"/>
          <p:cNvSpPr/>
          <p:nvPr/>
        </p:nvSpPr>
        <p:spPr>
          <a:xfrm>
            <a:off x="6208283" y="198862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altLang="zh-CN" sz="1800" baseline="-25000" dirty="0" smtClean="0"/>
              <a:t>1</a:t>
            </a:r>
            <a:endParaRPr lang="zh-CN" altLang="en-US" sz="1800" dirty="0"/>
          </a:p>
        </p:txBody>
      </p:sp>
      <p:sp>
        <p:nvSpPr>
          <p:cNvPr id="95" name="矩形 94"/>
          <p:cNvSpPr/>
          <p:nvPr/>
        </p:nvSpPr>
        <p:spPr>
          <a:xfrm>
            <a:off x="5111674" y="197303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1</a:t>
            </a:r>
            <a:endParaRPr lang="zh-CN" altLang="en-US" sz="1800" dirty="0"/>
          </a:p>
        </p:txBody>
      </p:sp>
      <p:sp>
        <p:nvSpPr>
          <p:cNvPr id="96" name="矩形 95"/>
          <p:cNvSpPr/>
          <p:nvPr/>
        </p:nvSpPr>
        <p:spPr>
          <a:xfrm>
            <a:off x="4764601" y="1973033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G</a:t>
            </a:r>
            <a:r>
              <a:rPr lang="en-US" altLang="zh-CN" sz="1800" baseline="-25000" dirty="0" smtClean="0"/>
              <a:t>1</a:t>
            </a:r>
            <a:endParaRPr lang="zh-CN" altLang="en-US" sz="1800" dirty="0"/>
          </a:p>
        </p:txBody>
      </p:sp>
      <p:sp>
        <p:nvSpPr>
          <p:cNvPr id="97" name="矩形 96"/>
          <p:cNvSpPr/>
          <p:nvPr/>
        </p:nvSpPr>
        <p:spPr>
          <a:xfrm>
            <a:off x="4329520" y="197660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altLang="zh-CN" sz="1800" baseline="-25000" dirty="0" smtClean="0"/>
              <a:t>2</a:t>
            </a:r>
            <a:endParaRPr lang="zh-CN" altLang="en-US" sz="1800" dirty="0"/>
          </a:p>
        </p:txBody>
      </p:sp>
      <p:sp>
        <p:nvSpPr>
          <p:cNvPr id="98" name="矩形 97"/>
          <p:cNvSpPr/>
          <p:nvPr/>
        </p:nvSpPr>
        <p:spPr>
          <a:xfrm>
            <a:off x="3092819" y="197582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2</a:t>
            </a:r>
            <a:endParaRPr lang="zh-CN" altLang="en-US" sz="1800" dirty="0"/>
          </a:p>
        </p:txBody>
      </p:sp>
      <p:sp>
        <p:nvSpPr>
          <p:cNvPr id="99" name="矩形 98"/>
          <p:cNvSpPr/>
          <p:nvPr/>
        </p:nvSpPr>
        <p:spPr>
          <a:xfrm>
            <a:off x="2783685" y="1975824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G</a:t>
            </a:r>
            <a:r>
              <a:rPr lang="en-US" altLang="zh-CN" sz="1800" baseline="-25000" dirty="0" smtClean="0"/>
              <a:t>2</a:t>
            </a:r>
            <a:endParaRPr lang="zh-CN" altLang="en-US" sz="1800" dirty="0"/>
          </a:p>
        </p:txBody>
      </p:sp>
      <p:sp>
        <p:nvSpPr>
          <p:cNvPr id="100" name="矩形 99"/>
          <p:cNvSpPr/>
          <p:nvPr/>
        </p:nvSpPr>
        <p:spPr>
          <a:xfrm>
            <a:off x="2426163" y="196663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altLang="zh-CN" sz="1800" baseline="-25000" dirty="0" smtClean="0"/>
              <a:t>3</a:t>
            </a:r>
            <a:endParaRPr lang="zh-CN" altLang="en-US" sz="1800" dirty="0"/>
          </a:p>
        </p:txBody>
      </p:sp>
      <p:sp>
        <p:nvSpPr>
          <p:cNvPr id="101" name="矩形 100"/>
          <p:cNvSpPr/>
          <p:nvPr/>
        </p:nvSpPr>
        <p:spPr>
          <a:xfrm>
            <a:off x="1398304" y="198862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3</a:t>
            </a:r>
            <a:endParaRPr lang="zh-CN" altLang="en-US" sz="1800" dirty="0"/>
          </a:p>
        </p:txBody>
      </p:sp>
      <p:sp>
        <p:nvSpPr>
          <p:cNvPr id="102" name="矩形 101"/>
          <p:cNvSpPr/>
          <p:nvPr/>
        </p:nvSpPr>
        <p:spPr>
          <a:xfrm>
            <a:off x="1089170" y="1988622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G</a:t>
            </a:r>
            <a:r>
              <a:rPr lang="en-US" altLang="zh-CN" sz="1800" baseline="-25000" dirty="0" smtClean="0"/>
              <a:t>3</a:t>
            </a:r>
            <a:endParaRPr lang="zh-CN" altLang="en-US" sz="1800" dirty="0"/>
          </a:p>
        </p:txBody>
      </p:sp>
      <p:sp>
        <p:nvSpPr>
          <p:cNvPr id="103" name="矩形 102"/>
          <p:cNvSpPr/>
          <p:nvPr/>
        </p:nvSpPr>
        <p:spPr>
          <a:xfrm>
            <a:off x="769659" y="1814268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altLang="zh-CN" sz="1800" baseline="-25000" dirty="0" smtClean="0"/>
              <a:t>4</a:t>
            </a:r>
            <a:endParaRPr lang="zh-CN" altLang="en-US" sz="1800" dirty="0"/>
          </a:p>
        </p:txBody>
      </p:sp>
      <p:sp>
        <p:nvSpPr>
          <p:cNvPr id="104" name="矩形 103"/>
          <p:cNvSpPr/>
          <p:nvPr/>
        </p:nvSpPr>
        <p:spPr>
          <a:xfrm>
            <a:off x="794366" y="157406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endParaRPr lang="zh-CN" altLang="en-US" sz="1800" dirty="0"/>
          </a:p>
        </p:txBody>
      </p:sp>
      <p:sp>
        <p:nvSpPr>
          <p:cNvPr id="105" name="矩形 104"/>
          <p:cNvSpPr/>
          <p:nvPr/>
        </p:nvSpPr>
        <p:spPr>
          <a:xfrm>
            <a:off x="778160" y="133385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/>
              <a:t>G</a:t>
            </a:r>
            <a:endParaRPr lang="zh-CN" altLang="en-US" sz="1800" dirty="0"/>
          </a:p>
        </p:txBody>
      </p:sp>
      <p:cxnSp>
        <p:nvCxnSpPr>
          <p:cNvPr id="106" name="直接箭头连接符 105"/>
          <p:cNvCxnSpPr/>
          <p:nvPr/>
        </p:nvCxnSpPr>
        <p:spPr bwMode="auto">
          <a:xfrm>
            <a:off x="620053" y="1518521"/>
            <a:ext cx="2182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>
            <a:off x="609704" y="1752644"/>
            <a:ext cx="2182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>
            <a:off x="609704" y="1981238"/>
            <a:ext cx="2182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1537716" y="5264060"/>
            <a:ext cx="2170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/>
            <a:r>
              <a:rPr lang="en-US" altLang="zh-CN" dirty="0" smtClean="0"/>
              <a:t>P</a:t>
            </a:r>
            <a:r>
              <a:rPr lang="en-US" altLang="zh-CN" baseline="-25000" dirty="0" smtClean="0"/>
              <a:t>1 </a:t>
            </a:r>
            <a:r>
              <a:rPr lang="en-US" altLang="zh-CN" dirty="0"/>
              <a:t>=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6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4</a:t>
            </a:r>
            <a:endParaRPr lang="en-US" altLang="zh-CN" dirty="0"/>
          </a:p>
        </p:txBody>
      </p:sp>
      <p:sp>
        <p:nvSpPr>
          <p:cNvPr id="112" name="矩形 111"/>
          <p:cNvSpPr/>
          <p:nvPr/>
        </p:nvSpPr>
        <p:spPr>
          <a:xfrm>
            <a:off x="1537716" y="5683230"/>
            <a:ext cx="310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/>
              <a:t>P</a:t>
            </a:r>
            <a:r>
              <a:rPr lang="en-US" altLang="zh-CN" baseline="-25000" dirty="0" smtClean="0"/>
              <a:t>2 </a:t>
            </a:r>
            <a:r>
              <a:rPr lang="en-US" altLang="zh-CN" dirty="0"/>
              <a:t>=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11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p</a:t>
            </a:r>
            <a:r>
              <a:rPr lang="en-US" altLang="zh-CN" baseline="-25000" dirty="0"/>
              <a:t>8</a:t>
            </a:r>
            <a:endParaRPr lang="en-US" altLang="zh-CN" dirty="0"/>
          </a:p>
        </p:txBody>
      </p:sp>
      <p:sp>
        <p:nvSpPr>
          <p:cNvPr id="113" name="矩形 112"/>
          <p:cNvSpPr/>
          <p:nvPr/>
        </p:nvSpPr>
        <p:spPr>
          <a:xfrm>
            <a:off x="1533666" y="6142254"/>
            <a:ext cx="2948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/>
              <a:t>P</a:t>
            </a:r>
            <a:r>
              <a:rPr lang="en-US" altLang="zh-CN" baseline="-25000" dirty="0" smtClean="0"/>
              <a:t>3 </a:t>
            </a:r>
            <a:r>
              <a:rPr lang="en-US" altLang="zh-CN" dirty="0"/>
              <a:t>=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15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14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13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12</a:t>
            </a:r>
            <a:endParaRPr lang="en-US" altLang="zh-CN" dirty="0"/>
          </a:p>
        </p:txBody>
      </p:sp>
      <p:sp>
        <p:nvSpPr>
          <p:cNvPr id="114" name="矩形 113"/>
          <p:cNvSpPr/>
          <p:nvPr/>
        </p:nvSpPr>
        <p:spPr>
          <a:xfrm>
            <a:off x="1562332" y="4824190"/>
            <a:ext cx="2241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/>
              <a:t>P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=p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230702" y="5010624"/>
            <a:ext cx="1514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“超”进位传输函数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 bwMode="auto">
          <a:xfrm>
            <a:off x="332890" y="1064066"/>
            <a:ext cx="8353801" cy="3662981"/>
          </a:xfrm>
          <a:prstGeom prst="rect">
            <a:avLst/>
          </a:prstGeom>
          <a:solidFill>
            <a:srgbClr val="D9D9F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位并行进位加法器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985529" y="2342945"/>
            <a:ext cx="1548767" cy="2345827"/>
            <a:chOff x="3521138" y="4020041"/>
            <a:chExt cx="1548767" cy="2345827"/>
          </a:xfrm>
        </p:grpSpPr>
        <p:grpSp>
          <p:nvGrpSpPr>
            <p:cNvPr id="6" name="组合 5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9" name="直接箭头连接符 18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20" name="直接箭头连接符 19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4398151" y="5217908"/>
              <a:ext cx="38099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8" name="文本框 7"/>
            <p:cNvSpPr txBox="1"/>
            <p:nvPr/>
          </p:nvSpPr>
          <p:spPr>
            <a:xfrm>
              <a:off x="3521138" y="5898138"/>
              <a:ext cx="742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3-0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23995" y="5904203"/>
              <a:ext cx="885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3-0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88582" y="4020041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3-0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12070" y="5160917"/>
              <a:ext cx="557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 smtClean="0"/>
                <a:t>0</a:t>
              </a:r>
              <a:endParaRPr lang="zh-CN" altLang="en-US" baseline="-25000" dirty="0"/>
            </a:p>
          </p:txBody>
        </p:sp>
      </p:grpSp>
      <p:sp>
        <p:nvSpPr>
          <p:cNvPr id="23" name="圆角矩形 22"/>
          <p:cNvSpPr/>
          <p:nvPr/>
        </p:nvSpPr>
        <p:spPr bwMode="auto">
          <a:xfrm>
            <a:off x="838298" y="1254179"/>
            <a:ext cx="6568753" cy="1072596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43248" y="1215767"/>
            <a:ext cx="281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并行进位部件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294129" y="2365187"/>
            <a:ext cx="1387964" cy="2317520"/>
            <a:chOff x="3521138" y="4048348"/>
            <a:chExt cx="1387964" cy="2317520"/>
          </a:xfrm>
        </p:grpSpPr>
        <p:grpSp>
          <p:nvGrpSpPr>
            <p:cNvPr id="26" name="组合 25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3" name="直接箭头连接符 32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34" name="直接箭头连接符 33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35" name="直接箭头连接符 34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sp>
          <p:nvSpPr>
            <p:cNvPr id="28" name="文本框 27"/>
            <p:cNvSpPr txBox="1"/>
            <p:nvPr/>
          </p:nvSpPr>
          <p:spPr>
            <a:xfrm>
              <a:off x="3521138" y="5898138"/>
              <a:ext cx="742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7-4</a:t>
              </a:r>
              <a:endParaRPr lang="zh-CN" altLang="en-US" baseline="-250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023995" y="5904203"/>
              <a:ext cx="885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7-4</a:t>
              </a:r>
              <a:endParaRPr lang="zh-CN" altLang="en-US" baseline="-250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43475" y="4048348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7-4</a:t>
              </a:r>
              <a:endParaRPr lang="zh-CN" altLang="en-US" baseline="-250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326024" y="2389132"/>
            <a:ext cx="1477995" cy="2293575"/>
            <a:chOff x="3431107" y="4072293"/>
            <a:chExt cx="1477995" cy="2293575"/>
          </a:xfrm>
        </p:grpSpPr>
        <p:grpSp>
          <p:nvGrpSpPr>
            <p:cNvPr id="37" name="组合 36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2" name="直接箭头连接符 41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43" name="直接箭头连接符 42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44" name="直接箭头连接符 43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sp>
          <p:nvSpPr>
            <p:cNvPr id="38" name="文本框 37"/>
            <p:cNvSpPr txBox="1"/>
            <p:nvPr/>
          </p:nvSpPr>
          <p:spPr>
            <a:xfrm>
              <a:off x="3431107" y="5898138"/>
              <a:ext cx="83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11-8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023995" y="5904203"/>
              <a:ext cx="885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/>
                <a:t>11-8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596000" y="4072293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11-8</a:t>
              </a:r>
              <a:endParaRPr lang="zh-CN" altLang="en-US" baseline="-250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01458" y="2355215"/>
            <a:ext cx="1767971" cy="2318290"/>
            <a:chOff x="3301592" y="4047578"/>
            <a:chExt cx="1767971" cy="2318290"/>
          </a:xfrm>
        </p:grpSpPr>
        <p:grpSp>
          <p:nvGrpSpPr>
            <p:cNvPr id="46" name="组合 45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50" name="矩形 49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1" name="直接箭头连接符 50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52" name="直接箭头连接符 51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53" name="直接箭头连接符 52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sp>
          <p:nvSpPr>
            <p:cNvPr id="47" name="文本框 46"/>
            <p:cNvSpPr txBox="1"/>
            <p:nvPr/>
          </p:nvSpPr>
          <p:spPr>
            <a:xfrm>
              <a:off x="3301592" y="5904203"/>
              <a:ext cx="958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15-12</a:t>
              </a:r>
              <a:endParaRPr lang="zh-CN" altLang="en-US" baseline="-250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23995" y="5904203"/>
              <a:ext cx="1045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15-12</a:t>
              </a:r>
              <a:endParaRPr lang="zh-CN" altLang="en-US" baseline="-250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664785" y="4047578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15-12</a:t>
              </a:r>
              <a:endParaRPr lang="zh-CN" altLang="en-US" baseline="-25000" dirty="0"/>
            </a:p>
          </p:txBody>
        </p:sp>
      </p:grpSp>
      <p:cxnSp>
        <p:nvCxnSpPr>
          <p:cNvPr id="55" name="肘形连接符 54"/>
          <p:cNvCxnSpPr>
            <a:stCxn id="23" idx="3"/>
          </p:cNvCxnSpPr>
          <p:nvPr/>
        </p:nvCxnSpPr>
        <p:spPr bwMode="auto">
          <a:xfrm>
            <a:off x="7407051" y="1790477"/>
            <a:ext cx="680598" cy="175033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 rot="16200000" flipV="1">
            <a:off x="6432511" y="2833618"/>
            <a:ext cx="1102762" cy="89076"/>
          </a:xfrm>
          <a:prstGeom prst="bentConnector3">
            <a:avLst>
              <a:gd name="adj1" fmla="val -62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肘形连接符 62"/>
          <p:cNvCxnSpPr/>
          <p:nvPr/>
        </p:nvCxnSpPr>
        <p:spPr bwMode="auto">
          <a:xfrm rot="16200000" flipV="1">
            <a:off x="6198329" y="2894614"/>
            <a:ext cx="1393946" cy="246136"/>
          </a:xfrm>
          <a:prstGeom prst="bentConnector3">
            <a:avLst>
              <a:gd name="adj1" fmla="val 2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肘形连接符 69"/>
          <p:cNvCxnSpPr>
            <a:stCxn id="32" idx="3"/>
          </p:cNvCxnSpPr>
          <p:nvPr/>
        </p:nvCxnSpPr>
        <p:spPr bwMode="auto">
          <a:xfrm flipV="1">
            <a:off x="6171142" y="2323743"/>
            <a:ext cx="250281" cy="123320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3" name="肘形连接符 72"/>
          <p:cNvCxnSpPr/>
          <p:nvPr/>
        </p:nvCxnSpPr>
        <p:spPr bwMode="auto">
          <a:xfrm flipV="1">
            <a:off x="4293067" y="2348191"/>
            <a:ext cx="250281" cy="123320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4" name="肘形连接符 73"/>
          <p:cNvCxnSpPr/>
          <p:nvPr/>
        </p:nvCxnSpPr>
        <p:spPr bwMode="auto">
          <a:xfrm flipV="1">
            <a:off x="2386795" y="2330779"/>
            <a:ext cx="250281" cy="123320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5" name="肘形连接符 74"/>
          <p:cNvCxnSpPr/>
          <p:nvPr/>
        </p:nvCxnSpPr>
        <p:spPr bwMode="auto">
          <a:xfrm rot="16200000" flipV="1">
            <a:off x="4736932" y="2837622"/>
            <a:ext cx="1102762" cy="89076"/>
          </a:xfrm>
          <a:prstGeom prst="bentConnector3">
            <a:avLst>
              <a:gd name="adj1" fmla="val -62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肘形连接符 75"/>
          <p:cNvCxnSpPr/>
          <p:nvPr/>
        </p:nvCxnSpPr>
        <p:spPr bwMode="auto">
          <a:xfrm rot="16200000" flipV="1">
            <a:off x="4502750" y="2898618"/>
            <a:ext cx="1393946" cy="246136"/>
          </a:xfrm>
          <a:prstGeom prst="bentConnector3">
            <a:avLst>
              <a:gd name="adj1" fmla="val 2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肘形连接符 76"/>
          <p:cNvCxnSpPr/>
          <p:nvPr/>
        </p:nvCxnSpPr>
        <p:spPr bwMode="auto">
          <a:xfrm rot="16200000" flipV="1">
            <a:off x="2858857" y="2837622"/>
            <a:ext cx="1102762" cy="89076"/>
          </a:xfrm>
          <a:prstGeom prst="bentConnector3">
            <a:avLst>
              <a:gd name="adj1" fmla="val -62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肘形连接符 77"/>
          <p:cNvCxnSpPr/>
          <p:nvPr/>
        </p:nvCxnSpPr>
        <p:spPr bwMode="auto">
          <a:xfrm rot="16200000" flipV="1">
            <a:off x="2624675" y="2898618"/>
            <a:ext cx="1393946" cy="246136"/>
          </a:xfrm>
          <a:prstGeom prst="bentConnector3">
            <a:avLst>
              <a:gd name="adj1" fmla="val 2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肘形连接符 78"/>
          <p:cNvCxnSpPr/>
          <p:nvPr/>
        </p:nvCxnSpPr>
        <p:spPr bwMode="auto">
          <a:xfrm rot="16200000" flipV="1">
            <a:off x="951856" y="2837621"/>
            <a:ext cx="1102762" cy="89076"/>
          </a:xfrm>
          <a:prstGeom prst="bentConnector3">
            <a:avLst>
              <a:gd name="adj1" fmla="val -62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肘形连接符 79"/>
          <p:cNvCxnSpPr/>
          <p:nvPr/>
        </p:nvCxnSpPr>
        <p:spPr bwMode="auto">
          <a:xfrm rot="16200000" flipV="1">
            <a:off x="717674" y="2898617"/>
            <a:ext cx="1393946" cy="246136"/>
          </a:xfrm>
          <a:prstGeom prst="bentConnector3">
            <a:avLst>
              <a:gd name="adj1" fmla="val 2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6948706" y="330035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</a:t>
            </a:r>
            <a:endParaRPr lang="en-US" altLang="zh-CN" sz="1400" dirty="0" smtClean="0"/>
          </a:p>
        </p:txBody>
      </p:sp>
      <p:sp>
        <p:nvSpPr>
          <p:cNvPr id="83" name="矩形 82"/>
          <p:cNvSpPr/>
          <p:nvPr/>
        </p:nvSpPr>
        <p:spPr>
          <a:xfrm>
            <a:off x="6945646" y="3504412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</a:t>
            </a:r>
            <a:endParaRPr lang="en-US" altLang="zh-CN" sz="1400" dirty="0" smtClean="0"/>
          </a:p>
        </p:txBody>
      </p:sp>
      <p:sp>
        <p:nvSpPr>
          <p:cNvPr id="84" name="矩形 83"/>
          <p:cNvSpPr/>
          <p:nvPr/>
        </p:nvSpPr>
        <p:spPr>
          <a:xfrm>
            <a:off x="5244655" y="3311885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</a:t>
            </a:r>
            <a:endParaRPr lang="en-US" altLang="zh-CN" sz="1400" dirty="0" smtClean="0"/>
          </a:p>
        </p:txBody>
      </p:sp>
      <p:sp>
        <p:nvSpPr>
          <p:cNvPr id="85" name="矩形 84"/>
          <p:cNvSpPr/>
          <p:nvPr/>
        </p:nvSpPr>
        <p:spPr>
          <a:xfrm>
            <a:off x="5241595" y="3515944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</a:t>
            </a:r>
            <a:endParaRPr lang="en-US" altLang="zh-CN" sz="1400" dirty="0" smtClean="0"/>
          </a:p>
        </p:txBody>
      </p:sp>
      <p:sp>
        <p:nvSpPr>
          <p:cNvPr id="86" name="矩形 85"/>
          <p:cNvSpPr/>
          <p:nvPr/>
        </p:nvSpPr>
        <p:spPr>
          <a:xfrm>
            <a:off x="3365698" y="3320182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</a:t>
            </a:r>
            <a:endParaRPr lang="en-US" altLang="zh-CN" sz="1400" dirty="0" smtClean="0"/>
          </a:p>
        </p:txBody>
      </p:sp>
      <p:sp>
        <p:nvSpPr>
          <p:cNvPr id="87" name="矩形 86"/>
          <p:cNvSpPr/>
          <p:nvPr/>
        </p:nvSpPr>
        <p:spPr>
          <a:xfrm>
            <a:off x="3362638" y="3524241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</a:t>
            </a:r>
            <a:endParaRPr lang="en-US" altLang="zh-CN" sz="1400" dirty="0" smtClean="0"/>
          </a:p>
        </p:txBody>
      </p:sp>
      <p:sp>
        <p:nvSpPr>
          <p:cNvPr id="90" name="矩形 89"/>
          <p:cNvSpPr/>
          <p:nvPr/>
        </p:nvSpPr>
        <p:spPr>
          <a:xfrm>
            <a:off x="1477769" y="330035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</a:t>
            </a:r>
            <a:endParaRPr lang="en-US" altLang="zh-CN" sz="1400" dirty="0" smtClean="0"/>
          </a:p>
        </p:txBody>
      </p:sp>
      <p:sp>
        <p:nvSpPr>
          <p:cNvPr id="91" name="矩形 90"/>
          <p:cNvSpPr/>
          <p:nvPr/>
        </p:nvSpPr>
        <p:spPr>
          <a:xfrm>
            <a:off x="1474709" y="3504412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</a:t>
            </a:r>
            <a:endParaRPr lang="en-US" altLang="zh-CN" sz="1400" dirty="0" smtClean="0"/>
          </a:p>
        </p:txBody>
      </p:sp>
      <p:sp>
        <p:nvSpPr>
          <p:cNvPr id="92" name="矩形 91"/>
          <p:cNvSpPr/>
          <p:nvPr/>
        </p:nvSpPr>
        <p:spPr>
          <a:xfrm>
            <a:off x="6836928" y="199585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0</a:t>
            </a:r>
            <a:endParaRPr lang="zh-CN" altLang="en-US" sz="1800" dirty="0"/>
          </a:p>
        </p:txBody>
      </p:sp>
      <p:sp>
        <p:nvSpPr>
          <p:cNvPr id="93" name="矩形 92"/>
          <p:cNvSpPr/>
          <p:nvPr/>
        </p:nvSpPr>
        <p:spPr>
          <a:xfrm>
            <a:off x="6527794" y="1995854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G</a:t>
            </a:r>
            <a:r>
              <a:rPr lang="en-US" altLang="zh-CN" sz="1800" baseline="-25000" dirty="0" smtClean="0"/>
              <a:t>0</a:t>
            </a:r>
            <a:endParaRPr lang="zh-CN" altLang="en-US" sz="1800" dirty="0"/>
          </a:p>
        </p:txBody>
      </p:sp>
      <p:sp>
        <p:nvSpPr>
          <p:cNvPr id="94" name="矩形 93"/>
          <p:cNvSpPr/>
          <p:nvPr/>
        </p:nvSpPr>
        <p:spPr>
          <a:xfrm>
            <a:off x="6208283" y="198862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altLang="zh-CN" sz="1800" baseline="-25000" dirty="0" smtClean="0"/>
              <a:t>1</a:t>
            </a:r>
            <a:endParaRPr lang="zh-CN" altLang="en-US" sz="1800" dirty="0"/>
          </a:p>
        </p:txBody>
      </p:sp>
      <p:sp>
        <p:nvSpPr>
          <p:cNvPr id="95" name="矩形 94"/>
          <p:cNvSpPr/>
          <p:nvPr/>
        </p:nvSpPr>
        <p:spPr>
          <a:xfrm>
            <a:off x="5111674" y="197303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1</a:t>
            </a:r>
            <a:endParaRPr lang="zh-CN" altLang="en-US" sz="1800" dirty="0"/>
          </a:p>
        </p:txBody>
      </p:sp>
      <p:sp>
        <p:nvSpPr>
          <p:cNvPr id="96" name="矩形 95"/>
          <p:cNvSpPr/>
          <p:nvPr/>
        </p:nvSpPr>
        <p:spPr>
          <a:xfrm>
            <a:off x="4764601" y="1973033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G</a:t>
            </a:r>
            <a:r>
              <a:rPr lang="en-US" altLang="zh-CN" sz="1800" baseline="-25000" dirty="0" smtClean="0"/>
              <a:t>1</a:t>
            </a:r>
            <a:endParaRPr lang="zh-CN" altLang="en-US" sz="1800" dirty="0"/>
          </a:p>
        </p:txBody>
      </p:sp>
      <p:sp>
        <p:nvSpPr>
          <p:cNvPr id="97" name="矩形 96"/>
          <p:cNvSpPr/>
          <p:nvPr/>
        </p:nvSpPr>
        <p:spPr>
          <a:xfrm>
            <a:off x="4329520" y="197660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altLang="zh-CN" sz="1800" baseline="-25000" dirty="0" smtClean="0"/>
              <a:t>2</a:t>
            </a:r>
            <a:endParaRPr lang="zh-CN" altLang="en-US" sz="1800" dirty="0"/>
          </a:p>
        </p:txBody>
      </p:sp>
      <p:sp>
        <p:nvSpPr>
          <p:cNvPr id="98" name="矩形 97"/>
          <p:cNvSpPr/>
          <p:nvPr/>
        </p:nvSpPr>
        <p:spPr>
          <a:xfrm>
            <a:off x="3092819" y="197582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2</a:t>
            </a:r>
            <a:endParaRPr lang="zh-CN" altLang="en-US" sz="1800" dirty="0"/>
          </a:p>
        </p:txBody>
      </p:sp>
      <p:sp>
        <p:nvSpPr>
          <p:cNvPr id="99" name="矩形 98"/>
          <p:cNvSpPr/>
          <p:nvPr/>
        </p:nvSpPr>
        <p:spPr>
          <a:xfrm>
            <a:off x="2783685" y="1975824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G</a:t>
            </a:r>
            <a:r>
              <a:rPr lang="en-US" altLang="zh-CN" sz="1800" baseline="-25000" dirty="0" smtClean="0"/>
              <a:t>2</a:t>
            </a:r>
            <a:endParaRPr lang="zh-CN" altLang="en-US" sz="1800" dirty="0"/>
          </a:p>
        </p:txBody>
      </p:sp>
      <p:sp>
        <p:nvSpPr>
          <p:cNvPr id="100" name="矩形 99"/>
          <p:cNvSpPr/>
          <p:nvPr/>
        </p:nvSpPr>
        <p:spPr>
          <a:xfrm>
            <a:off x="2426163" y="196663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altLang="zh-CN" sz="1800" baseline="-25000" dirty="0" smtClean="0"/>
              <a:t>3</a:t>
            </a:r>
            <a:endParaRPr lang="zh-CN" altLang="en-US" sz="1800" dirty="0"/>
          </a:p>
        </p:txBody>
      </p:sp>
      <p:sp>
        <p:nvSpPr>
          <p:cNvPr id="101" name="矩形 100"/>
          <p:cNvSpPr/>
          <p:nvPr/>
        </p:nvSpPr>
        <p:spPr>
          <a:xfrm>
            <a:off x="1398304" y="198862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3</a:t>
            </a:r>
            <a:endParaRPr lang="zh-CN" altLang="en-US" sz="1800" dirty="0"/>
          </a:p>
        </p:txBody>
      </p:sp>
      <p:sp>
        <p:nvSpPr>
          <p:cNvPr id="102" name="矩形 101"/>
          <p:cNvSpPr/>
          <p:nvPr/>
        </p:nvSpPr>
        <p:spPr>
          <a:xfrm>
            <a:off x="1089170" y="1988622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G</a:t>
            </a:r>
            <a:r>
              <a:rPr lang="en-US" altLang="zh-CN" sz="1800" baseline="-25000" dirty="0" smtClean="0"/>
              <a:t>3</a:t>
            </a:r>
            <a:endParaRPr lang="zh-CN" altLang="en-US" sz="1800" dirty="0"/>
          </a:p>
        </p:txBody>
      </p:sp>
      <p:sp>
        <p:nvSpPr>
          <p:cNvPr id="103" name="矩形 102"/>
          <p:cNvSpPr/>
          <p:nvPr/>
        </p:nvSpPr>
        <p:spPr>
          <a:xfrm>
            <a:off x="769659" y="1814268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altLang="zh-CN" sz="1800" baseline="-25000" dirty="0" smtClean="0"/>
              <a:t>4</a:t>
            </a:r>
            <a:endParaRPr lang="zh-CN" altLang="en-US" sz="1800" dirty="0"/>
          </a:p>
        </p:txBody>
      </p:sp>
      <p:sp>
        <p:nvSpPr>
          <p:cNvPr id="104" name="矩形 103"/>
          <p:cNvSpPr/>
          <p:nvPr/>
        </p:nvSpPr>
        <p:spPr>
          <a:xfrm>
            <a:off x="794366" y="157406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endParaRPr lang="zh-CN" altLang="en-US" sz="1800" dirty="0"/>
          </a:p>
        </p:txBody>
      </p:sp>
      <p:sp>
        <p:nvSpPr>
          <p:cNvPr id="105" name="矩形 104"/>
          <p:cNvSpPr/>
          <p:nvPr/>
        </p:nvSpPr>
        <p:spPr>
          <a:xfrm>
            <a:off x="778160" y="133385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/>
              <a:t>G</a:t>
            </a:r>
            <a:endParaRPr lang="zh-CN" altLang="en-US" sz="1800" dirty="0"/>
          </a:p>
        </p:txBody>
      </p:sp>
      <p:cxnSp>
        <p:nvCxnSpPr>
          <p:cNvPr id="106" name="直接箭头连接符 105"/>
          <p:cNvCxnSpPr/>
          <p:nvPr/>
        </p:nvCxnSpPr>
        <p:spPr bwMode="auto">
          <a:xfrm>
            <a:off x="620053" y="1518521"/>
            <a:ext cx="2182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>
            <a:off x="609704" y="1752644"/>
            <a:ext cx="2182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>
            <a:off x="609704" y="1981238"/>
            <a:ext cx="2182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1621260" y="4754213"/>
            <a:ext cx="5884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/>
              <a:t>G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=g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+(p</a:t>
            </a:r>
            <a:r>
              <a:rPr lang="en-US" altLang="zh-CN" baseline="-25000" dirty="0" smtClean="0"/>
              <a:t>3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)+(</a:t>
            </a:r>
            <a:r>
              <a:rPr lang="en-US" altLang="zh-CN" dirty="0"/>
              <a:t>p</a:t>
            </a:r>
            <a:r>
              <a:rPr lang="en-US" altLang="zh-CN" baseline="-25000" dirty="0"/>
              <a:t>3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</a:t>
            </a:r>
            <a:r>
              <a:rPr lang="en-US" altLang="zh-CN" dirty="0"/>
              <a:t>+(p</a:t>
            </a:r>
            <a:r>
              <a:rPr lang="en-US" altLang="zh-CN" baseline="-25000" dirty="0"/>
              <a:t>3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88" name="矩形 87"/>
          <p:cNvSpPr/>
          <p:nvPr/>
        </p:nvSpPr>
        <p:spPr>
          <a:xfrm>
            <a:off x="1621259" y="5240385"/>
            <a:ext cx="5884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/>
              <a:t>G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=g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+(p</a:t>
            </a:r>
            <a:r>
              <a:rPr lang="en-US" altLang="zh-CN" baseline="-25000" dirty="0" smtClean="0"/>
              <a:t>7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6</a:t>
            </a:r>
            <a:r>
              <a:rPr lang="en-US" altLang="zh-CN" dirty="0" smtClean="0"/>
              <a:t>)+(p</a:t>
            </a:r>
            <a:r>
              <a:rPr lang="en-US" altLang="zh-CN" baseline="-25000" dirty="0" smtClean="0"/>
              <a:t>7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6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) </a:t>
            </a:r>
            <a:r>
              <a:rPr lang="en-US" altLang="zh-CN" dirty="0"/>
              <a:t>+(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7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6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89" name="矩形 88"/>
          <p:cNvSpPr/>
          <p:nvPr/>
        </p:nvSpPr>
        <p:spPr>
          <a:xfrm>
            <a:off x="1623324" y="5710695"/>
            <a:ext cx="6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/>
              <a:t>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=g</a:t>
            </a:r>
            <a:r>
              <a:rPr lang="en-US" altLang="zh-CN" baseline="-25000" dirty="0" smtClean="0"/>
              <a:t>11</a:t>
            </a:r>
            <a:r>
              <a:rPr lang="en-US" altLang="zh-CN" dirty="0" smtClean="0"/>
              <a:t>+(p</a:t>
            </a:r>
            <a:r>
              <a:rPr lang="en-US" altLang="zh-CN" baseline="-25000" dirty="0" smtClean="0"/>
              <a:t>11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)+(p</a:t>
            </a:r>
            <a:r>
              <a:rPr lang="en-US" altLang="zh-CN" baseline="-25000" dirty="0" smtClean="0"/>
              <a:t>11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) </a:t>
            </a:r>
            <a:r>
              <a:rPr lang="en-US" altLang="zh-CN" dirty="0"/>
              <a:t>+(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11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107" name="矩形 106"/>
          <p:cNvSpPr/>
          <p:nvPr/>
        </p:nvSpPr>
        <p:spPr>
          <a:xfrm>
            <a:off x="1637014" y="6205512"/>
            <a:ext cx="6973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/>
              <a:t>G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=g</a:t>
            </a:r>
            <a:r>
              <a:rPr lang="en-US" altLang="zh-CN" baseline="-25000" dirty="0" smtClean="0"/>
              <a:t>15</a:t>
            </a:r>
            <a:r>
              <a:rPr lang="en-US" altLang="zh-CN" dirty="0" smtClean="0"/>
              <a:t>+(p</a:t>
            </a:r>
            <a:r>
              <a:rPr lang="en-US" altLang="zh-CN" baseline="-25000" dirty="0" smtClean="0"/>
              <a:t>15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14</a:t>
            </a:r>
            <a:r>
              <a:rPr lang="en-US" altLang="zh-CN" dirty="0" smtClean="0"/>
              <a:t>)+(p</a:t>
            </a:r>
            <a:r>
              <a:rPr lang="en-US" altLang="zh-CN" baseline="-25000" dirty="0" smtClean="0"/>
              <a:t>15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14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13</a:t>
            </a:r>
            <a:r>
              <a:rPr lang="en-US" altLang="zh-CN" dirty="0" smtClean="0"/>
              <a:t>) </a:t>
            </a:r>
            <a:r>
              <a:rPr lang="en-US" altLang="zh-CN" dirty="0"/>
              <a:t>+(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15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14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13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12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111" name="矩形 110"/>
          <p:cNvSpPr/>
          <p:nvPr/>
        </p:nvSpPr>
        <p:spPr>
          <a:xfrm>
            <a:off x="230702" y="5010624"/>
            <a:ext cx="1514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“超”</a:t>
            </a:r>
            <a:r>
              <a:rPr lang="zh-CN" altLang="en-US" dirty="0" smtClean="0">
                <a:solidFill>
                  <a:srgbClr val="C00000"/>
                </a:solidFill>
              </a:rPr>
              <a:t>进位生成函数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 bwMode="auto">
          <a:xfrm>
            <a:off x="332890" y="1064066"/>
            <a:ext cx="8353801" cy="3662981"/>
          </a:xfrm>
          <a:prstGeom prst="rect">
            <a:avLst/>
          </a:prstGeom>
          <a:solidFill>
            <a:srgbClr val="D9D9F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位并行进位加法器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985529" y="2342945"/>
            <a:ext cx="1548767" cy="2345827"/>
            <a:chOff x="3521138" y="4020041"/>
            <a:chExt cx="1548767" cy="2345827"/>
          </a:xfrm>
        </p:grpSpPr>
        <p:grpSp>
          <p:nvGrpSpPr>
            <p:cNvPr id="6" name="组合 5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9" name="直接箭头连接符 18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20" name="直接箭头连接符 19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4398151" y="5217908"/>
              <a:ext cx="38099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8" name="文本框 7"/>
            <p:cNvSpPr txBox="1"/>
            <p:nvPr/>
          </p:nvSpPr>
          <p:spPr>
            <a:xfrm>
              <a:off x="3521138" y="5898138"/>
              <a:ext cx="742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3-0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23995" y="5904203"/>
              <a:ext cx="885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3-0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88582" y="4020041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3-0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12070" y="5160917"/>
              <a:ext cx="557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 smtClean="0"/>
                <a:t>0</a:t>
              </a:r>
              <a:endParaRPr lang="zh-CN" altLang="en-US" baseline="-25000" dirty="0"/>
            </a:p>
          </p:txBody>
        </p:sp>
      </p:grpSp>
      <p:sp>
        <p:nvSpPr>
          <p:cNvPr id="23" name="圆角矩形 22"/>
          <p:cNvSpPr/>
          <p:nvPr/>
        </p:nvSpPr>
        <p:spPr bwMode="auto">
          <a:xfrm>
            <a:off x="838298" y="1254179"/>
            <a:ext cx="6568753" cy="1072596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43248" y="1215767"/>
            <a:ext cx="281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并行进位部件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294129" y="2365187"/>
            <a:ext cx="1387964" cy="2317520"/>
            <a:chOff x="3521138" y="4048348"/>
            <a:chExt cx="1387964" cy="2317520"/>
          </a:xfrm>
        </p:grpSpPr>
        <p:grpSp>
          <p:nvGrpSpPr>
            <p:cNvPr id="26" name="组合 25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3" name="直接箭头连接符 32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34" name="直接箭头连接符 33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35" name="直接箭头连接符 34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sp>
          <p:nvSpPr>
            <p:cNvPr id="28" name="文本框 27"/>
            <p:cNvSpPr txBox="1"/>
            <p:nvPr/>
          </p:nvSpPr>
          <p:spPr>
            <a:xfrm>
              <a:off x="3521138" y="5898138"/>
              <a:ext cx="742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7-4</a:t>
              </a:r>
              <a:endParaRPr lang="zh-CN" altLang="en-US" baseline="-250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023995" y="5904203"/>
              <a:ext cx="885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7-4</a:t>
              </a:r>
              <a:endParaRPr lang="zh-CN" altLang="en-US" baseline="-250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43475" y="4048348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7-4</a:t>
              </a:r>
              <a:endParaRPr lang="zh-CN" altLang="en-US" baseline="-250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326024" y="2389132"/>
            <a:ext cx="1477995" cy="2293575"/>
            <a:chOff x="3431107" y="4072293"/>
            <a:chExt cx="1477995" cy="2293575"/>
          </a:xfrm>
        </p:grpSpPr>
        <p:grpSp>
          <p:nvGrpSpPr>
            <p:cNvPr id="37" name="组合 36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2" name="直接箭头连接符 41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43" name="直接箭头连接符 42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44" name="直接箭头连接符 43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sp>
          <p:nvSpPr>
            <p:cNvPr id="38" name="文本框 37"/>
            <p:cNvSpPr txBox="1"/>
            <p:nvPr/>
          </p:nvSpPr>
          <p:spPr>
            <a:xfrm>
              <a:off x="3431107" y="5898138"/>
              <a:ext cx="83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11-8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023995" y="5904203"/>
              <a:ext cx="885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/>
                <a:t>11-8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596000" y="4072293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11-8</a:t>
              </a:r>
              <a:endParaRPr lang="zh-CN" altLang="en-US" baseline="-250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01458" y="2355215"/>
            <a:ext cx="1767971" cy="2318290"/>
            <a:chOff x="3301592" y="4047578"/>
            <a:chExt cx="1767971" cy="2318290"/>
          </a:xfrm>
        </p:grpSpPr>
        <p:grpSp>
          <p:nvGrpSpPr>
            <p:cNvPr id="46" name="组合 45"/>
            <p:cNvGrpSpPr/>
            <p:nvPr/>
          </p:nvGrpSpPr>
          <p:grpSpPr>
            <a:xfrm>
              <a:off x="3564037" y="4496973"/>
              <a:ext cx="834114" cy="1481795"/>
              <a:chOff x="1524080" y="1828842"/>
              <a:chExt cx="609584" cy="1085084"/>
            </a:xfrm>
          </p:grpSpPr>
          <p:sp>
            <p:nvSpPr>
              <p:cNvPr id="50" name="矩形 49"/>
              <p:cNvSpPr/>
              <p:nvPr/>
            </p:nvSpPr>
            <p:spPr bwMode="auto">
              <a:xfrm>
                <a:off x="1524080" y="2133634"/>
                <a:ext cx="609584" cy="47877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4-bit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rPr>
                  <a:t> adder</a:t>
                </a:r>
                <a:endPara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1" name="直接箭头连接符 50"/>
              <p:cNvCxnSpPr/>
              <p:nvPr/>
            </p:nvCxnSpPr>
            <p:spPr bwMode="auto">
              <a:xfrm>
                <a:off x="1676476" y="2609134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52" name="直接箭头连接符 51"/>
              <p:cNvCxnSpPr/>
              <p:nvPr/>
            </p:nvCxnSpPr>
            <p:spPr bwMode="auto">
              <a:xfrm>
                <a:off x="1981268" y="2609133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53" name="直接箭头连接符 52"/>
              <p:cNvCxnSpPr/>
              <p:nvPr/>
            </p:nvCxnSpPr>
            <p:spPr bwMode="auto">
              <a:xfrm>
                <a:off x="1828872" y="182884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</p:grpSp>
        <p:sp>
          <p:nvSpPr>
            <p:cNvPr id="47" name="文本框 46"/>
            <p:cNvSpPr txBox="1"/>
            <p:nvPr/>
          </p:nvSpPr>
          <p:spPr>
            <a:xfrm>
              <a:off x="3301592" y="5904203"/>
              <a:ext cx="958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15-12</a:t>
              </a:r>
              <a:endParaRPr lang="zh-CN" altLang="en-US" baseline="-250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23995" y="5904203"/>
              <a:ext cx="1045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15-12</a:t>
              </a:r>
              <a:endParaRPr lang="zh-CN" altLang="en-US" baseline="-250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664785" y="4047578"/>
              <a:ext cx="910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15-12</a:t>
              </a:r>
              <a:endParaRPr lang="zh-CN" altLang="en-US" baseline="-25000" dirty="0"/>
            </a:p>
          </p:txBody>
        </p:sp>
      </p:grpSp>
      <p:cxnSp>
        <p:nvCxnSpPr>
          <p:cNvPr id="55" name="肘形连接符 54"/>
          <p:cNvCxnSpPr>
            <a:stCxn id="23" idx="3"/>
          </p:cNvCxnSpPr>
          <p:nvPr/>
        </p:nvCxnSpPr>
        <p:spPr bwMode="auto">
          <a:xfrm>
            <a:off x="7407051" y="1790477"/>
            <a:ext cx="680598" cy="175033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 rot="16200000" flipV="1">
            <a:off x="6432511" y="2833618"/>
            <a:ext cx="1102762" cy="89076"/>
          </a:xfrm>
          <a:prstGeom prst="bentConnector3">
            <a:avLst>
              <a:gd name="adj1" fmla="val -62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肘形连接符 62"/>
          <p:cNvCxnSpPr/>
          <p:nvPr/>
        </p:nvCxnSpPr>
        <p:spPr bwMode="auto">
          <a:xfrm rot="16200000" flipV="1">
            <a:off x="6198329" y="2894614"/>
            <a:ext cx="1393946" cy="246136"/>
          </a:xfrm>
          <a:prstGeom prst="bentConnector3">
            <a:avLst>
              <a:gd name="adj1" fmla="val 2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肘形连接符 69"/>
          <p:cNvCxnSpPr>
            <a:stCxn id="32" idx="3"/>
          </p:cNvCxnSpPr>
          <p:nvPr/>
        </p:nvCxnSpPr>
        <p:spPr bwMode="auto">
          <a:xfrm flipV="1">
            <a:off x="6171142" y="2323743"/>
            <a:ext cx="250281" cy="123320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3" name="肘形连接符 72"/>
          <p:cNvCxnSpPr/>
          <p:nvPr/>
        </p:nvCxnSpPr>
        <p:spPr bwMode="auto">
          <a:xfrm flipV="1">
            <a:off x="4293067" y="2348191"/>
            <a:ext cx="250281" cy="123320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4" name="肘形连接符 73"/>
          <p:cNvCxnSpPr/>
          <p:nvPr/>
        </p:nvCxnSpPr>
        <p:spPr bwMode="auto">
          <a:xfrm flipV="1">
            <a:off x="2386795" y="2330779"/>
            <a:ext cx="250281" cy="123320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5" name="肘形连接符 74"/>
          <p:cNvCxnSpPr/>
          <p:nvPr/>
        </p:nvCxnSpPr>
        <p:spPr bwMode="auto">
          <a:xfrm rot="16200000" flipV="1">
            <a:off x="4736932" y="2837622"/>
            <a:ext cx="1102762" cy="89076"/>
          </a:xfrm>
          <a:prstGeom prst="bentConnector3">
            <a:avLst>
              <a:gd name="adj1" fmla="val -62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肘形连接符 75"/>
          <p:cNvCxnSpPr/>
          <p:nvPr/>
        </p:nvCxnSpPr>
        <p:spPr bwMode="auto">
          <a:xfrm rot="16200000" flipV="1">
            <a:off x="4502750" y="2898618"/>
            <a:ext cx="1393946" cy="246136"/>
          </a:xfrm>
          <a:prstGeom prst="bentConnector3">
            <a:avLst>
              <a:gd name="adj1" fmla="val 2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肘形连接符 76"/>
          <p:cNvCxnSpPr/>
          <p:nvPr/>
        </p:nvCxnSpPr>
        <p:spPr bwMode="auto">
          <a:xfrm rot="16200000" flipV="1">
            <a:off x="2858857" y="2837622"/>
            <a:ext cx="1102762" cy="89076"/>
          </a:xfrm>
          <a:prstGeom prst="bentConnector3">
            <a:avLst>
              <a:gd name="adj1" fmla="val -62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肘形连接符 77"/>
          <p:cNvCxnSpPr/>
          <p:nvPr/>
        </p:nvCxnSpPr>
        <p:spPr bwMode="auto">
          <a:xfrm rot="16200000" flipV="1">
            <a:off x="2624675" y="2898618"/>
            <a:ext cx="1393946" cy="246136"/>
          </a:xfrm>
          <a:prstGeom prst="bentConnector3">
            <a:avLst>
              <a:gd name="adj1" fmla="val 2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肘形连接符 78"/>
          <p:cNvCxnSpPr/>
          <p:nvPr/>
        </p:nvCxnSpPr>
        <p:spPr bwMode="auto">
          <a:xfrm rot="16200000" flipV="1">
            <a:off x="951856" y="2837621"/>
            <a:ext cx="1102762" cy="89076"/>
          </a:xfrm>
          <a:prstGeom prst="bentConnector3">
            <a:avLst>
              <a:gd name="adj1" fmla="val -62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肘形连接符 79"/>
          <p:cNvCxnSpPr/>
          <p:nvPr/>
        </p:nvCxnSpPr>
        <p:spPr bwMode="auto">
          <a:xfrm rot="16200000" flipV="1">
            <a:off x="717674" y="2898617"/>
            <a:ext cx="1393946" cy="246136"/>
          </a:xfrm>
          <a:prstGeom prst="bentConnector3">
            <a:avLst>
              <a:gd name="adj1" fmla="val 2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6948706" y="330035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</a:t>
            </a:r>
            <a:endParaRPr lang="en-US" altLang="zh-CN" sz="1400" dirty="0" smtClean="0"/>
          </a:p>
        </p:txBody>
      </p:sp>
      <p:sp>
        <p:nvSpPr>
          <p:cNvPr id="83" name="矩形 82"/>
          <p:cNvSpPr/>
          <p:nvPr/>
        </p:nvSpPr>
        <p:spPr>
          <a:xfrm>
            <a:off x="6945646" y="3504412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</a:t>
            </a:r>
            <a:endParaRPr lang="en-US" altLang="zh-CN" sz="1400" dirty="0" smtClean="0"/>
          </a:p>
        </p:txBody>
      </p:sp>
      <p:sp>
        <p:nvSpPr>
          <p:cNvPr id="84" name="矩形 83"/>
          <p:cNvSpPr/>
          <p:nvPr/>
        </p:nvSpPr>
        <p:spPr>
          <a:xfrm>
            <a:off x="5244655" y="3311885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</a:t>
            </a:r>
            <a:endParaRPr lang="en-US" altLang="zh-CN" sz="1400" dirty="0" smtClean="0"/>
          </a:p>
        </p:txBody>
      </p:sp>
      <p:sp>
        <p:nvSpPr>
          <p:cNvPr id="85" name="矩形 84"/>
          <p:cNvSpPr/>
          <p:nvPr/>
        </p:nvSpPr>
        <p:spPr>
          <a:xfrm>
            <a:off x="5241595" y="3515944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</a:t>
            </a:r>
            <a:endParaRPr lang="en-US" altLang="zh-CN" sz="1400" dirty="0" smtClean="0"/>
          </a:p>
        </p:txBody>
      </p:sp>
      <p:sp>
        <p:nvSpPr>
          <p:cNvPr id="86" name="矩形 85"/>
          <p:cNvSpPr/>
          <p:nvPr/>
        </p:nvSpPr>
        <p:spPr>
          <a:xfrm>
            <a:off x="3365698" y="3320182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</a:t>
            </a:r>
            <a:endParaRPr lang="en-US" altLang="zh-CN" sz="1400" dirty="0" smtClean="0"/>
          </a:p>
        </p:txBody>
      </p:sp>
      <p:sp>
        <p:nvSpPr>
          <p:cNvPr id="87" name="矩形 86"/>
          <p:cNvSpPr/>
          <p:nvPr/>
        </p:nvSpPr>
        <p:spPr>
          <a:xfrm>
            <a:off x="3362638" y="3524241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</a:t>
            </a:r>
            <a:endParaRPr lang="en-US" altLang="zh-CN" sz="1400" dirty="0" smtClean="0"/>
          </a:p>
        </p:txBody>
      </p:sp>
      <p:sp>
        <p:nvSpPr>
          <p:cNvPr id="90" name="矩形 89"/>
          <p:cNvSpPr/>
          <p:nvPr/>
        </p:nvSpPr>
        <p:spPr>
          <a:xfrm>
            <a:off x="1477769" y="330035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</a:t>
            </a:r>
            <a:endParaRPr lang="en-US" altLang="zh-CN" sz="1400" dirty="0" smtClean="0"/>
          </a:p>
        </p:txBody>
      </p:sp>
      <p:sp>
        <p:nvSpPr>
          <p:cNvPr id="91" name="矩形 90"/>
          <p:cNvSpPr/>
          <p:nvPr/>
        </p:nvSpPr>
        <p:spPr>
          <a:xfrm>
            <a:off x="1474709" y="3504412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</a:t>
            </a:r>
            <a:endParaRPr lang="en-US" altLang="zh-CN" sz="1400" dirty="0" smtClean="0"/>
          </a:p>
        </p:txBody>
      </p:sp>
      <p:sp>
        <p:nvSpPr>
          <p:cNvPr id="92" name="矩形 91"/>
          <p:cNvSpPr/>
          <p:nvPr/>
        </p:nvSpPr>
        <p:spPr>
          <a:xfrm>
            <a:off x="6836928" y="199585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0</a:t>
            </a:r>
            <a:endParaRPr lang="zh-CN" altLang="en-US" sz="1800" dirty="0"/>
          </a:p>
        </p:txBody>
      </p:sp>
      <p:sp>
        <p:nvSpPr>
          <p:cNvPr id="93" name="矩形 92"/>
          <p:cNvSpPr/>
          <p:nvPr/>
        </p:nvSpPr>
        <p:spPr>
          <a:xfrm>
            <a:off x="6527794" y="1995854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G</a:t>
            </a:r>
            <a:r>
              <a:rPr lang="en-US" altLang="zh-CN" sz="1800" baseline="-25000" dirty="0" smtClean="0"/>
              <a:t>0</a:t>
            </a:r>
            <a:endParaRPr lang="zh-CN" altLang="en-US" sz="1800" dirty="0"/>
          </a:p>
        </p:txBody>
      </p:sp>
      <p:sp>
        <p:nvSpPr>
          <p:cNvPr id="94" name="矩形 93"/>
          <p:cNvSpPr/>
          <p:nvPr/>
        </p:nvSpPr>
        <p:spPr>
          <a:xfrm>
            <a:off x="6208283" y="198862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altLang="zh-CN" sz="1800" baseline="-25000" dirty="0" smtClean="0"/>
              <a:t>1</a:t>
            </a:r>
            <a:endParaRPr lang="zh-CN" altLang="en-US" sz="1800" dirty="0"/>
          </a:p>
        </p:txBody>
      </p:sp>
      <p:sp>
        <p:nvSpPr>
          <p:cNvPr id="95" name="矩形 94"/>
          <p:cNvSpPr/>
          <p:nvPr/>
        </p:nvSpPr>
        <p:spPr>
          <a:xfrm>
            <a:off x="5111674" y="197303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1</a:t>
            </a:r>
            <a:endParaRPr lang="zh-CN" altLang="en-US" sz="1800" dirty="0"/>
          </a:p>
        </p:txBody>
      </p:sp>
      <p:sp>
        <p:nvSpPr>
          <p:cNvPr id="96" name="矩形 95"/>
          <p:cNvSpPr/>
          <p:nvPr/>
        </p:nvSpPr>
        <p:spPr>
          <a:xfrm>
            <a:off x="4764601" y="1973033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G</a:t>
            </a:r>
            <a:r>
              <a:rPr lang="en-US" altLang="zh-CN" sz="1800" baseline="-25000" dirty="0" smtClean="0"/>
              <a:t>1</a:t>
            </a:r>
            <a:endParaRPr lang="zh-CN" altLang="en-US" sz="1800" dirty="0"/>
          </a:p>
        </p:txBody>
      </p:sp>
      <p:sp>
        <p:nvSpPr>
          <p:cNvPr id="97" name="矩形 96"/>
          <p:cNvSpPr/>
          <p:nvPr/>
        </p:nvSpPr>
        <p:spPr>
          <a:xfrm>
            <a:off x="4329520" y="197660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altLang="zh-CN" sz="1800" baseline="-25000" dirty="0" smtClean="0"/>
              <a:t>2</a:t>
            </a:r>
            <a:endParaRPr lang="zh-CN" altLang="en-US" sz="1800" dirty="0"/>
          </a:p>
        </p:txBody>
      </p:sp>
      <p:sp>
        <p:nvSpPr>
          <p:cNvPr id="98" name="矩形 97"/>
          <p:cNvSpPr/>
          <p:nvPr/>
        </p:nvSpPr>
        <p:spPr>
          <a:xfrm>
            <a:off x="3092819" y="197582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2</a:t>
            </a:r>
            <a:endParaRPr lang="zh-CN" altLang="en-US" sz="1800" dirty="0"/>
          </a:p>
        </p:txBody>
      </p:sp>
      <p:sp>
        <p:nvSpPr>
          <p:cNvPr id="99" name="矩形 98"/>
          <p:cNvSpPr/>
          <p:nvPr/>
        </p:nvSpPr>
        <p:spPr>
          <a:xfrm>
            <a:off x="2783685" y="1975824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G</a:t>
            </a:r>
            <a:r>
              <a:rPr lang="en-US" altLang="zh-CN" sz="1800" baseline="-25000" dirty="0" smtClean="0"/>
              <a:t>2</a:t>
            </a:r>
            <a:endParaRPr lang="zh-CN" altLang="en-US" sz="1800" dirty="0"/>
          </a:p>
        </p:txBody>
      </p:sp>
      <p:sp>
        <p:nvSpPr>
          <p:cNvPr id="100" name="矩形 99"/>
          <p:cNvSpPr/>
          <p:nvPr/>
        </p:nvSpPr>
        <p:spPr>
          <a:xfrm>
            <a:off x="2426163" y="196663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altLang="zh-CN" sz="1800" baseline="-25000" dirty="0" smtClean="0"/>
              <a:t>3</a:t>
            </a:r>
            <a:endParaRPr lang="zh-CN" altLang="en-US" sz="1800" dirty="0"/>
          </a:p>
        </p:txBody>
      </p:sp>
      <p:sp>
        <p:nvSpPr>
          <p:cNvPr id="101" name="矩形 100"/>
          <p:cNvSpPr/>
          <p:nvPr/>
        </p:nvSpPr>
        <p:spPr>
          <a:xfrm>
            <a:off x="1398304" y="198862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r>
              <a:rPr lang="en-US" altLang="zh-CN" sz="1800" baseline="-25000" dirty="0" smtClean="0"/>
              <a:t>3</a:t>
            </a:r>
            <a:endParaRPr lang="zh-CN" altLang="en-US" sz="1800" dirty="0"/>
          </a:p>
        </p:txBody>
      </p:sp>
      <p:sp>
        <p:nvSpPr>
          <p:cNvPr id="102" name="矩形 101"/>
          <p:cNvSpPr/>
          <p:nvPr/>
        </p:nvSpPr>
        <p:spPr>
          <a:xfrm>
            <a:off x="1089170" y="1988622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G</a:t>
            </a:r>
            <a:r>
              <a:rPr lang="en-US" altLang="zh-CN" sz="1800" baseline="-25000" dirty="0" smtClean="0"/>
              <a:t>3</a:t>
            </a:r>
            <a:endParaRPr lang="zh-CN" altLang="en-US" sz="1800" dirty="0"/>
          </a:p>
        </p:txBody>
      </p:sp>
      <p:sp>
        <p:nvSpPr>
          <p:cNvPr id="103" name="矩形 102"/>
          <p:cNvSpPr/>
          <p:nvPr/>
        </p:nvSpPr>
        <p:spPr>
          <a:xfrm>
            <a:off x="769659" y="1814268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</a:t>
            </a:r>
            <a:r>
              <a:rPr lang="en-US" altLang="zh-CN" sz="1800" baseline="-25000" dirty="0" smtClean="0"/>
              <a:t>4</a:t>
            </a:r>
            <a:endParaRPr lang="zh-CN" altLang="en-US" sz="1800" dirty="0"/>
          </a:p>
        </p:txBody>
      </p:sp>
      <p:sp>
        <p:nvSpPr>
          <p:cNvPr id="104" name="矩形 103"/>
          <p:cNvSpPr/>
          <p:nvPr/>
        </p:nvSpPr>
        <p:spPr>
          <a:xfrm>
            <a:off x="794366" y="157406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P</a:t>
            </a:r>
            <a:endParaRPr lang="zh-CN" altLang="en-US" sz="1800" dirty="0"/>
          </a:p>
        </p:txBody>
      </p:sp>
      <p:sp>
        <p:nvSpPr>
          <p:cNvPr id="105" name="矩形 104"/>
          <p:cNvSpPr/>
          <p:nvPr/>
        </p:nvSpPr>
        <p:spPr>
          <a:xfrm>
            <a:off x="778160" y="133385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/>
              <a:t>G</a:t>
            </a:r>
            <a:endParaRPr lang="zh-CN" altLang="en-US" sz="1800" dirty="0"/>
          </a:p>
        </p:txBody>
      </p:sp>
      <p:cxnSp>
        <p:nvCxnSpPr>
          <p:cNvPr id="106" name="直接箭头连接符 105"/>
          <p:cNvCxnSpPr/>
          <p:nvPr/>
        </p:nvCxnSpPr>
        <p:spPr bwMode="auto">
          <a:xfrm>
            <a:off x="620053" y="1518521"/>
            <a:ext cx="2182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>
            <a:off x="609704" y="1752644"/>
            <a:ext cx="2182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>
            <a:off x="609704" y="1981238"/>
            <a:ext cx="2182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974721" y="5243044"/>
            <a:ext cx="3490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/>
            <a:r>
              <a:rPr lang="en-US" altLang="zh-CN" dirty="0" smtClean="0"/>
              <a:t>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=G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endParaRPr lang="en-US" altLang="zh-CN" dirty="0"/>
          </a:p>
        </p:txBody>
      </p:sp>
      <p:sp>
        <p:nvSpPr>
          <p:cNvPr id="112" name="矩形 111"/>
          <p:cNvSpPr/>
          <p:nvPr/>
        </p:nvSpPr>
        <p:spPr>
          <a:xfrm>
            <a:off x="974721" y="5662214"/>
            <a:ext cx="6934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/>
              <a:t>C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/>
              <a:t>=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endParaRPr lang="en-US" altLang="zh-CN" dirty="0"/>
          </a:p>
        </p:txBody>
      </p:sp>
      <p:sp>
        <p:nvSpPr>
          <p:cNvPr id="113" name="矩形 112"/>
          <p:cNvSpPr/>
          <p:nvPr/>
        </p:nvSpPr>
        <p:spPr>
          <a:xfrm>
            <a:off x="970671" y="6121238"/>
            <a:ext cx="7479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altLang="zh-CN" dirty="0" smtClean="0"/>
              <a:t>C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 =G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endParaRPr lang="en-US" altLang="zh-CN" dirty="0"/>
          </a:p>
        </p:txBody>
      </p:sp>
      <p:sp>
        <p:nvSpPr>
          <p:cNvPr id="114" name="矩形 113"/>
          <p:cNvSpPr/>
          <p:nvPr/>
        </p:nvSpPr>
        <p:spPr>
          <a:xfrm>
            <a:off x="974721" y="4754213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/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=G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确定两个</a:t>
            </a:r>
            <a:r>
              <a:rPr lang="en-US" altLang="zh-CN" dirty="0"/>
              <a:t>16 </a:t>
            </a:r>
            <a:r>
              <a:rPr lang="zh-CN" altLang="en-US" dirty="0"/>
              <a:t>位数的</a:t>
            </a:r>
            <a:r>
              <a:rPr lang="en-US" altLang="zh-CN" dirty="0" err="1" smtClean="0"/>
              <a:t>gi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Gi</a:t>
            </a:r>
            <a:r>
              <a:rPr lang="zh-CN" altLang="en-US" dirty="0" smtClean="0"/>
              <a:t>值：</a:t>
            </a:r>
            <a:endParaRPr lang="en-US" altLang="zh-CN" dirty="0" smtClean="0"/>
          </a:p>
          <a:p>
            <a:r>
              <a:rPr lang="en-US" altLang="zh-CN" sz="2400" dirty="0" smtClean="0"/>
              <a:t>a: 0001 1010 0011 0011</a:t>
            </a:r>
            <a:r>
              <a:rPr lang="en-US" altLang="zh-CN" sz="2400" baseline="-25000" dirty="0" smtClean="0"/>
              <a:t>2</a:t>
            </a:r>
            <a:endParaRPr lang="en-US" altLang="zh-CN" sz="2400" baseline="-25000" dirty="0" smtClean="0"/>
          </a:p>
          <a:p>
            <a:r>
              <a:rPr lang="en-US" altLang="zh-CN" sz="2400" dirty="0" smtClean="0"/>
              <a:t>b: 1110  0101 1110 1011</a:t>
            </a:r>
            <a:r>
              <a:rPr lang="en-US" altLang="zh-CN" sz="2400" baseline="-25000" dirty="0" smtClean="0"/>
              <a:t>2</a:t>
            </a:r>
            <a:endParaRPr lang="en-US" altLang="zh-CN" sz="2400" baseline="-25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CarryOut15(C4)</a:t>
            </a:r>
            <a:r>
              <a:rPr lang="zh-CN" altLang="en-US" dirty="0" smtClean="0"/>
              <a:t>的值是多少？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Quiz1-</a:t>
            </a:r>
            <a:r>
              <a:rPr lang="zh-CN" altLang="en-US" dirty="0" smtClean="0"/>
              <a:t>进位</a:t>
            </a:r>
            <a:r>
              <a:rPr lang="zh-CN" altLang="en-US" dirty="0"/>
              <a:t>传输函数和进位产生函数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第二个操作数为负数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7-6=7+</a:t>
            </a:r>
            <a:r>
              <a:rPr lang="zh-CN" altLang="en-US" dirty="0"/>
              <a:t>（</a:t>
            </a:r>
            <a:r>
              <a:rPr lang="en-US" altLang="zh-CN" dirty="0"/>
              <a:t>-6</a:t>
            </a:r>
            <a:r>
              <a:rPr lang="zh-CN" altLang="en-US" dirty="0"/>
              <a:t>）</a:t>
            </a:r>
            <a:endParaRPr lang="zh-CN" altLang="en-US" dirty="0"/>
          </a:p>
          <a:p>
            <a:pPr lvl="0">
              <a:lnSpc>
                <a:spcPts val="4000"/>
              </a:lnSpc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</a:rPr>
              <a:t>	+7:	0000 0000 … 0000 0111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	–6:	1111 1111 … 1111 1010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	+1:	0000 0000 … 0000 0001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减法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371684" y="3200406"/>
            <a:ext cx="510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概况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加法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rgbClr val="C00000"/>
                </a:solidFill>
              </a:rPr>
              <a:t>乘法和除法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移位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rgbClr val="C00000"/>
                </a:solidFill>
              </a:rPr>
              <a:t>浮点数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小结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27601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设计思想：</a:t>
            </a:r>
            <a:r>
              <a:rPr lang="en-US" altLang="zh-CN" dirty="0" smtClean="0"/>
              <a:t>X – Y = X + (-Y)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每个</a:t>
            </a:r>
            <a:r>
              <a:rPr lang="en-US" altLang="zh-CN" sz="2400" dirty="0" smtClean="0"/>
              <a:t>bit</a:t>
            </a:r>
            <a:r>
              <a:rPr lang="zh-CN" altLang="en-US" sz="2400" dirty="0" smtClean="0"/>
              <a:t>位取反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最低位加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减法器设计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 bwMode="auto">
          <a:xfrm flipH="1">
            <a:off x="2526192" y="2505508"/>
            <a:ext cx="38099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>
            <a:off x="2526192" y="2657908"/>
            <a:ext cx="38099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66" name="文本框 65"/>
          <p:cNvSpPr txBox="1"/>
          <p:nvPr/>
        </p:nvSpPr>
        <p:spPr>
          <a:xfrm>
            <a:off x="2221400" y="2503269"/>
            <a:ext cx="557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i</a:t>
            </a:r>
            <a:endParaRPr lang="zh-CN" altLang="en-US" sz="2000" baseline="-250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657777" y="2284724"/>
            <a:ext cx="11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add/sub</a:t>
            </a:r>
            <a:endParaRPr lang="zh-CN" altLang="en-US" sz="1800" baseline="-25000" dirty="0"/>
          </a:p>
        </p:txBody>
      </p:sp>
      <p:cxnSp>
        <p:nvCxnSpPr>
          <p:cNvPr id="68" name="直接箭头连接符 67"/>
          <p:cNvCxnSpPr/>
          <p:nvPr/>
        </p:nvCxnSpPr>
        <p:spPr bwMode="auto">
          <a:xfrm flipH="1">
            <a:off x="3211974" y="2581706"/>
            <a:ext cx="30479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74" name="矩形 73"/>
          <p:cNvSpPr/>
          <p:nvPr/>
        </p:nvSpPr>
        <p:spPr>
          <a:xfrm>
            <a:off x="3516766" y="2253482"/>
            <a:ext cx="3720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   if add/sub = 0 (</a:t>
            </a:r>
            <a:r>
              <a:rPr lang="zh-CN" altLang="en-US" sz="2000" dirty="0" smtClean="0"/>
              <a:t>加法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!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 if </a:t>
            </a:r>
            <a:r>
              <a:rPr lang="en-US" altLang="zh-CN" sz="2000" dirty="0"/>
              <a:t>add/sub </a:t>
            </a:r>
            <a:r>
              <a:rPr lang="en-US" altLang="zh-CN" sz="2000" dirty="0" smtClean="0"/>
              <a:t>= 1 (</a:t>
            </a:r>
            <a:r>
              <a:rPr lang="zh-CN" altLang="en-US" sz="2000" dirty="0" smtClean="0"/>
              <a:t>减法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  <p:grpSp>
        <p:nvGrpSpPr>
          <p:cNvPr id="144" name="组合 143"/>
          <p:cNvGrpSpPr/>
          <p:nvPr/>
        </p:nvGrpSpPr>
        <p:grpSpPr>
          <a:xfrm>
            <a:off x="1837015" y="3571873"/>
            <a:ext cx="4837648" cy="2053095"/>
            <a:chOff x="1837015" y="3571873"/>
            <a:chExt cx="4837648" cy="2053095"/>
          </a:xfrm>
        </p:grpSpPr>
        <p:grpSp>
          <p:nvGrpSpPr>
            <p:cNvPr id="127" name="组合 126"/>
            <p:cNvGrpSpPr/>
            <p:nvPr/>
          </p:nvGrpSpPr>
          <p:grpSpPr>
            <a:xfrm>
              <a:off x="1837015" y="3571873"/>
              <a:ext cx="4837648" cy="2053095"/>
              <a:chOff x="1837015" y="3571873"/>
              <a:chExt cx="4837648" cy="2053095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5486376" y="3738984"/>
                <a:ext cx="609584" cy="914376"/>
                <a:chOff x="1524080" y="1828842"/>
                <a:chExt cx="609584" cy="914376"/>
              </a:xfrm>
            </p:grpSpPr>
            <p:sp>
              <p:nvSpPr>
                <p:cNvPr id="76" name="矩形 75"/>
                <p:cNvSpPr/>
                <p:nvPr/>
              </p:nvSpPr>
              <p:spPr bwMode="auto">
                <a:xfrm>
                  <a:off x="1524080" y="2133634"/>
                  <a:ext cx="609584" cy="304792"/>
                </a:xfrm>
                <a:prstGeom prst="rect">
                  <a:avLst/>
                </a:prstGeom>
                <a:solidFill>
                  <a:srgbClr val="53A9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anose="02020603050405020304" pitchFamily="18" charset="0"/>
                      <a:ea typeface="宋体" panose="02010600030101010101" pitchFamily="2" charset="-122"/>
                    </a:rPr>
                    <a:t>FA</a:t>
                  </a:r>
                  <a:endPara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77" name="直接箭头连接符 76"/>
                <p:cNvCxnSpPr/>
                <p:nvPr/>
              </p:nvCxnSpPr>
              <p:spPr bwMode="auto">
                <a:xfrm>
                  <a:off x="1676476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78" name="直接箭头连接符 77"/>
                <p:cNvCxnSpPr/>
                <p:nvPr/>
              </p:nvCxnSpPr>
              <p:spPr bwMode="auto">
                <a:xfrm>
                  <a:off x="1981268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79" name="直接箭头连接符 78"/>
                <p:cNvCxnSpPr/>
                <p:nvPr/>
              </p:nvCxnSpPr>
              <p:spPr bwMode="auto">
                <a:xfrm>
                  <a:off x="1828872" y="1828842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</p:grpSp>
          <p:cxnSp>
            <p:nvCxnSpPr>
              <p:cNvPr id="80" name="直接箭头连接符 79"/>
              <p:cNvCxnSpPr/>
              <p:nvPr/>
            </p:nvCxnSpPr>
            <p:spPr bwMode="auto">
              <a:xfrm flipV="1">
                <a:off x="6095960" y="4193925"/>
                <a:ext cx="433309" cy="224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sp>
            <p:nvSpPr>
              <p:cNvPr id="81" name="文本框 80"/>
              <p:cNvSpPr txBox="1"/>
              <p:nvPr/>
            </p:nvSpPr>
            <p:spPr>
              <a:xfrm>
                <a:off x="5385729" y="4553320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0</a:t>
                </a:r>
                <a:endParaRPr lang="zh-CN" altLang="en-US" baseline="-25000" dirty="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5617718" y="5163301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0</a:t>
                </a:r>
                <a:endParaRPr lang="zh-CN" altLang="en-US" baseline="-25000" dirty="0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5791168" y="3571873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</a:t>
                </a:r>
                <a:r>
                  <a:rPr lang="en-US" altLang="zh-CN" baseline="-25000" dirty="0" smtClean="0"/>
                  <a:t>0</a:t>
                </a:r>
                <a:endParaRPr lang="zh-CN" altLang="en-US" baseline="-25000" dirty="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6116828" y="3741880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0</a:t>
                </a:r>
                <a:endParaRPr lang="zh-CN" altLang="en-US" baseline="-25000" dirty="0"/>
              </a:p>
            </p:txBody>
          </p:sp>
          <p:sp>
            <p:nvSpPr>
              <p:cNvPr id="85" name="矩形 84"/>
              <p:cNvSpPr/>
              <p:nvPr/>
            </p:nvSpPr>
            <p:spPr bwMode="auto">
              <a:xfrm>
                <a:off x="5788672" y="4644632"/>
                <a:ext cx="304792" cy="30479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:r>
                  <a:rPr lang="zh-CN" altLang="en-US" dirty="0">
                    <a:latin typeface="Times" panose="02020603050405020304" pitchFamily="18" charset="0"/>
                  </a:rPr>
                  <a:t>⊕</a:t>
                </a:r>
                <a:endPara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5839522" y="496061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grpSp>
            <p:nvGrpSpPr>
              <p:cNvPr id="87" name="组合 86"/>
              <p:cNvGrpSpPr/>
              <p:nvPr/>
            </p:nvGrpSpPr>
            <p:grpSpPr>
              <a:xfrm>
                <a:off x="4475020" y="3738984"/>
                <a:ext cx="609584" cy="914376"/>
                <a:chOff x="1524080" y="1828842"/>
                <a:chExt cx="609584" cy="914376"/>
              </a:xfrm>
            </p:grpSpPr>
            <p:sp>
              <p:nvSpPr>
                <p:cNvPr id="88" name="矩形 87"/>
                <p:cNvSpPr/>
                <p:nvPr/>
              </p:nvSpPr>
              <p:spPr bwMode="auto">
                <a:xfrm>
                  <a:off x="1524080" y="2133634"/>
                  <a:ext cx="609584" cy="304792"/>
                </a:xfrm>
                <a:prstGeom prst="rect">
                  <a:avLst/>
                </a:prstGeom>
                <a:solidFill>
                  <a:srgbClr val="53A9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anose="02020603050405020304" pitchFamily="18" charset="0"/>
                      <a:ea typeface="宋体" panose="02010600030101010101" pitchFamily="2" charset="-122"/>
                    </a:rPr>
                    <a:t>FA</a:t>
                  </a:r>
                  <a:endPara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89" name="直接箭头连接符 88"/>
                <p:cNvCxnSpPr/>
                <p:nvPr/>
              </p:nvCxnSpPr>
              <p:spPr bwMode="auto">
                <a:xfrm>
                  <a:off x="1676476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90" name="直接箭头连接符 89"/>
                <p:cNvCxnSpPr/>
                <p:nvPr/>
              </p:nvCxnSpPr>
              <p:spPr bwMode="auto">
                <a:xfrm>
                  <a:off x="1981268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91" name="直接箭头连接符 90"/>
                <p:cNvCxnSpPr/>
                <p:nvPr/>
              </p:nvCxnSpPr>
              <p:spPr bwMode="auto">
                <a:xfrm>
                  <a:off x="1828872" y="1828842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</p:grpSp>
          <p:cxnSp>
            <p:nvCxnSpPr>
              <p:cNvPr id="92" name="直接箭头连接符 91"/>
              <p:cNvCxnSpPr>
                <a:endCxn id="76" idx="1"/>
              </p:cNvCxnSpPr>
              <p:nvPr/>
            </p:nvCxnSpPr>
            <p:spPr bwMode="auto">
              <a:xfrm>
                <a:off x="5084604" y="4196172"/>
                <a:ext cx="401772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sp>
            <p:nvSpPr>
              <p:cNvPr id="93" name="文本框 92"/>
              <p:cNvSpPr txBox="1"/>
              <p:nvPr/>
            </p:nvSpPr>
            <p:spPr>
              <a:xfrm>
                <a:off x="4374373" y="4553320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4650794" y="5163303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4779812" y="3571873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</a:t>
                </a:r>
                <a:r>
                  <a:rPr lang="en-US" altLang="zh-CN" baseline="-25000" dirty="0" smtClean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5097273" y="3769914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97" name="矩形 96"/>
              <p:cNvSpPr/>
              <p:nvPr/>
            </p:nvSpPr>
            <p:spPr bwMode="auto">
              <a:xfrm>
                <a:off x="4777316" y="4644632"/>
                <a:ext cx="304792" cy="30479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:r>
                  <a:rPr lang="zh-CN" altLang="en-US" dirty="0">
                    <a:latin typeface="Times" panose="02020603050405020304" pitchFamily="18" charset="0"/>
                  </a:rPr>
                  <a:t>⊕</a:t>
                </a:r>
                <a:endPara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98" name="直接箭头连接符 97"/>
              <p:cNvCxnSpPr/>
              <p:nvPr/>
            </p:nvCxnSpPr>
            <p:spPr bwMode="auto">
              <a:xfrm>
                <a:off x="4828166" y="496061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grpSp>
            <p:nvGrpSpPr>
              <p:cNvPr id="100" name="组合 99"/>
              <p:cNvGrpSpPr/>
              <p:nvPr/>
            </p:nvGrpSpPr>
            <p:grpSpPr>
              <a:xfrm>
                <a:off x="3476187" y="3738984"/>
                <a:ext cx="609584" cy="914376"/>
                <a:chOff x="1524080" y="1828842"/>
                <a:chExt cx="609584" cy="914376"/>
              </a:xfrm>
            </p:grpSpPr>
            <p:sp>
              <p:nvSpPr>
                <p:cNvPr id="101" name="矩形 100"/>
                <p:cNvSpPr/>
                <p:nvPr/>
              </p:nvSpPr>
              <p:spPr bwMode="auto">
                <a:xfrm>
                  <a:off x="1524080" y="2133634"/>
                  <a:ext cx="609584" cy="304792"/>
                </a:xfrm>
                <a:prstGeom prst="rect">
                  <a:avLst/>
                </a:prstGeom>
                <a:solidFill>
                  <a:srgbClr val="53A9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anose="02020603050405020304" pitchFamily="18" charset="0"/>
                      <a:ea typeface="宋体" panose="02010600030101010101" pitchFamily="2" charset="-122"/>
                    </a:rPr>
                    <a:t>FA</a:t>
                  </a:r>
                  <a:endPara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02" name="直接箭头连接符 101"/>
                <p:cNvCxnSpPr/>
                <p:nvPr/>
              </p:nvCxnSpPr>
              <p:spPr bwMode="auto">
                <a:xfrm>
                  <a:off x="1676476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103" name="直接箭头连接符 102"/>
                <p:cNvCxnSpPr/>
                <p:nvPr/>
              </p:nvCxnSpPr>
              <p:spPr bwMode="auto">
                <a:xfrm>
                  <a:off x="1981268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104" name="直接箭头连接符 103"/>
                <p:cNvCxnSpPr/>
                <p:nvPr/>
              </p:nvCxnSpPr>
              <p:spPr bwMode="auto">
                <a:xfrm>
                  <a:off x="1828872" y="1828842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05" name="直接箭头连接符 104"/>
              <p:cNvCxnSpPr>
                <a:endCxn id="88" idx="1"/>
              </p:cNvCxnSpPr>
              <p:nvPr/>
            </p:nvCxnSpPr>
            <p:spPr bwMode="auto">
              <a:xfrm>
                <a:off x="4085771" y="4196172"/>
                <a:ext cx="38924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sp>
            <p:nvSpPr>
              <p:cNvPr id="106" name="文本框 105"/>
              <p:cNvSpPr txBox="1"/>
              <p:nvPr/>
            </p:nvSpPr>
            <p:spPr>
              <a:xfrm>
                <a:off x="3375540" y="4553320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3651961" y="5163303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3780979" y="3571873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4096511" y="3763611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110" name="矩形 109"/>
              <p:cNvSpPr/>
              <p:nvPr/>
            </p:nvSpPr>
            <p:spPr bwMode="auto">
              <a:xfrm>
                <a:off x="3778483" y="4644632"/>
                <a:ext cx="304792" cy="30479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:r>
                  <a:rPr lang="zh-CN" altLang="en-US" dirty="0">
                    <a:latin typeface="Times" panose="02020603050405020304" pitchFamily="18" charset="0"/>
                  </a:rPr>
                  <a:t>⊕</a:t>
                </a:r>
                <a:endPara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11" name="直接箭头连接符 110"/>
              <p:cNvCxnSpPr/>
              <p:nvPr/>
            </p:nvCxnSpPr>
            <p:spPr bwMode="auto">
              <a:xfrm>
                <a:off x="3829333" y="496061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grpSp>
            <p:nvGrpSpPr>
              <p:cNvPr id="112" name="组合 111"/>
              <p:cNvGrpSpPr/>
              <p:nvPr/>
            </p:nvGrpSpPr>
            <p:grpSpPr>
              <a:xfrm>
                <a:off x="2464831" y="3738984"/>
                <a:ext cx="609584" cy="914376"/>
                <a:chOff x="1524080" y="1828842"/>
                <a:chExt cx="609584" cy="914376"/>
              </a:xfrm>
            </p:grpSpPr>
            <p:sp>
              <p:nvSpPr>
                <p:cNvPr id="113" name="矩形 112"/>
                <p:cNvSpPr/>
                <p:nvPr/>
              </p:nvSpPr>
              <p:spPr bwMode="auto">
                <a:xfrm>
                  <a:off x="1524080" y="2133634"/>
                  <a:ext cx="609584" cy="304792"/>
                </a:xfrm>
                <a:prstGeom prst="rect">
                  <a:avLst/>
                </a:prstGeom>
                <a:solidFill>
                  <a:srgbClr val="53A9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anose="02020603050405020304" pitchFamily="18" charset="0"/>
                      <a:ea typeface="宋体" panose="02010600030101010101" pitchFamily="2" charset="-122"/>
                    </a:rPr>
                    <a:t>FA</a:t>
                  </a:r>
                  <a:endPara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 bwMode="auto">
                <a:xfrm>
                  <a:off x="1676476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115" name="直接箭头连接符 114"/>
                <p:cNvCxnSpPr/>
                <p:nvPr/>
              </p:nvCxnSpPr>
              <p:spPr bwMode="auto">
                <a:xfrm>
                  <a:off x="1981268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116" name="直接箭头连接符 115"/>
                <p:cNvCxnSpPr/>
                <p:nvPr/>
              </p:nvCxnSpPr>
              <p:spPr bwMode="auto">
                <a:xfrm>
                  <a:off x="1828872" y="1828842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17" name="直接箭头连接符 116"/>
              <p:cNvCxnSpPr>
                <a:endCxn id="101" idx="1"/>
              </p:cNvCxnSpPr>
              <p:nvPr/>
            </p:nvCxnSpPr>
            <p:spPr bwMode="auto">
              <a:xfrm>
                <a:off x="3074415" y="4196172"/>
                <a:ext cx="401772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sp>
            <p:nvSpPr>
              <p:cNvPr id="118" name="文本框 117"/>
              <p:cNvSpPr txBox="1"/>
              <p:nvPr/>
            </p:nvSpPr>
            <p:spPr>
              <a:xfrm>
                <a:off x="2364184" y="4553320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2633574" y="5158825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2769623" y="3571873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3087084" y="3769914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122" name="矩形 121"/>
              <p:cNvSpPr/>
              <p:nvPr/>
            </p:nvSpPr>
            <p:spPr bwMode="auto">
              <a:xfrm>
                <a:off x="2767127" y="4644632"/>
                <a:ext cx="304792" cy="30479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:r>
                  <a:rPr lang="zh-CN" altLang="en-US" dirty="0">
                    <a:latin typeface="Times" panose="02020603050405020304" pitchFamily="18" charset="0"/>
                  </a:rPr>
                  <a:t>⊕</a:t>
                </a:r>
                <a:endPara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 bwMode="auto">
              <a:xfrm>
                <a:off x="2817977" y="496061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125" name="直接箭头连接符 124"/>
              <p:cNvCxnSpPr/>
              <p:nvPr/>
            </p:nvCxnSpPr>
            <p:spPr bwMode="auto">
              <a:xfrm>
                <a:off x="2079259" y="4187277"/>
                <a:ext cx="38099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sp>
            <p:nvSpPr>
              <p:cNvPr id="126" name="文本框 125"/>
              <p:cNvSpPr txBox="1"/>
              <p:nvPr/>
            </p:nvSpPr>
            <p:spPr>
              <a:xfrm>
                <a:off x="1837015" y="3722353"/>
                <a:ext cx="7058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c</a:t>
                </a:r>
                <a:r>
                  <a:rPr lang="en-US" altLang="zh-CN" baseline="-25000" dirty="0" err="1" smtClean="0"/>
                  <a:t>out</a:t>
                </a:r>
                <a:endParaRPr lang="zh-CN" altLang="en-US" baseline="-25000" dirty="0"/>
              </a:p>
            </p:txBody>
          </p:sp>
        </p:grpSp>
        <p:cxnSp>
          <p:nvCxnSpPr>
            <p:cNvPr id="131" name="直接连接符 130"/>
            <p:cNvCxnSpPr/>
            <p:nvPr/>
          </p:nvCxnSpPr>
          <p:spPr bwMode="auto">
            <a:xfrm flipH="1">
              <a:off x="2971842" y="5163303"/>
              <a:ext cx="355742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6017266" y="4949424"/>
              <a:ext cx="0" cy="2138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stealth" w="med" len="med"/>
              <a:tailEnd type="oval" w="med" len="med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5029188" y="4952960"/>
              <a:ext cx="0" cy="2138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stealth" w="med" len="med"/>
              <a:tailEnd type="oval" w="med" len="med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4038614" y="4952960"/>
              <a:ext cx="0" cy="2138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stealth" w="med" len="med"/>
              <a:tailEnd type="oval" w="med" len="med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>
              <a:off x="2971842" y="4960612"/>
              <a:ext cx="1" cy="1953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cxnSp>
        <p:nvCxnSpPr>
          <p:cNvPr id="145" name="直接连接符 144"/>
          <p:cNvCxnSpPr/>
          <p:nvPr/>
        </p:nvCxnSpPr>
        <p:spPr bwMode="auto">
          <a:xfrm flipV="1">
            <a:off x="6529269" y="4193926"/>
            <a:ext cx="0" cy="136861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文本框 153"/>
          <p:cNvSpPr txBox="1"/>
          <p:nvPr/>
        </p:nvSpPr>
        <p:spPr>
          <a:xfrm>
            <a:off x="6093464" y="5526194"/>
            <a:ext cx="11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add/sub</a:t>
            </a:r>
            <a:endParaRPr lang="zh-CN" altLang="en-US" sz="1800" baseline="-25000" dirty="0"/>
          </a:p>
        </p:txBody>
      </p:sp>
      <p:sp>
        <p:nvSpPr>
          <p:cNvPr id="155" name="矩形 154"/>
          <p:cNvSpPr/>
          <p:nvPr/>
        </p:nvSpPr>
        <p:spPr bwMode="auto">
          <a:xfrm>
            <a:off x="2895644" y="2438426"/>
            <a:ext cx="304792" cy="3047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latin typeface="Times" panose="02020603050405020304" pitchFamily="18" charset="0"/>
              </a:rPr>
              <a:t>⊕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2092574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如果结果超过</a:t>
            </a:r>
            <a:r>
              <a:rPr lang="en-US" altLang="zh-CN" dirty="0">
                <a:solidFill>
                  <a:srgbClr val="000000"/>
                </a:solidFill>
              </a:rPr>
              <a:t>32</a:t>
            </a:r>
            <a:r>
              <a:rPr lang="zh-CN" altLang="en-US" dirty="0">
                <a:solidFill>
                  <a:srgbClr val="000000"/>
                </a:solidFill>
              </a:rPr>
              <a:t>位将产生溢出</a:t>
            </a:r>
            <a:endParaRPr lang="zh-CN" altLang="en-US" dirty="0">
              <a:solidFill>
                <a:srgbClr val="000000"/>
              </a:solidFill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两个正数或两个负数相减，不产生溢出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当</a:t>
            </a:r>
            <a:r>
              <a:rPr lang="zh-CN" altLang="en-US" sz="2400" dirty="0" smtClean="0">
                <a:solidFill>
                  <a:srgbClr val="000000"/>
                </a:solidFill>
              </a:rPr>
              <a:t>正数加正数</a:t>
            </a:r>
            <a:r>
              <a:rPr lang="zh-CN" altLang="en-US" sz="2400" dirty="0">
                <a:solidFill>
                  <a:srgbClr val="000000"/>
                </a:solidFill>
              </a:rPr>
              <a:t>：结果符号位为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则溢出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当</a:t>
            </a:r>
            <a:r>
              <a:rPr lang="zh-CN" altLang="en-US" sz="2400" dirty="0" smtClean="0">
                <a:solidFill>
                  <a:srgbClr val="000000"/>
                </a:solidFill>
              </a:rPr>
              <a:t>负数加负数</a:t>
            </a:r>
            <a:r>
              <a:rPr lang="zh-CN" altLang="en-US" sz="2400" dirty="0">
                <a:solidFill>
                  <a:srgbClr val="000000"/>
                </a:solidFill>
              </a:rPr>
              <a:t>：结果符号位为</a:t>
            </a:r>
            <a:r>
              <a:rPr lang="en-US" altLang="zh-CN" sz="2400" dirty="0">
                <a:solidFill>
                  <a:srgbClr val="000000"/>
                </a:solidFill>
              </a:rPr>
              <a:t>0</a:t>
            </a:r>
            <a:r>
              <a:rPr lang="zh-CN" altLang="en-US" sz="2400" dirty="0">
                <a:solidFill>
                  <a:srgbClr val="000000"/>
                </a:solidFill>
              </a:rPr>
              <a:t>则溢出</a:t>
            </a:r>
            <a:endParaRPr lang="zh-CN" altLang="en-US" sz="24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溢出检测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902" y="3197988"/>
            <a:ext cx="3657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0    1</a:t>
            </a:r>
            <a:r>
              <a:rPr lang="en-US" altLang="zh-CN" dirty="0" smtClean="0"/>
              <a:t>    1    1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0    1    1    1    7</a:t>
            </a:r>
            <a:endParaRPr lang="en-US" altLang="zh-CN" dirty="0" smtClean="0"/>
          </a:p>
          <a:p>
            <a:r>
              <a:rPr lang="en-US" altLang="zh-CN" dirty="0" smtClean="0"/>
              <a:t>+      0    0    1    1    3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1    0    1    0    </a:t>
            </a:r>
            <a:r>
              <a:rPr lang="en-US" altLang="zh-CN" dirty="0" smtClean="0">
                <a:solidFill>
                  <a:srgbClr val="C00000"/>
                </a:solidFill>
              </a:rPr>
              <a:t>-6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97913" y="3197988"/>
            <a:ext cx="3657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1    0</a:t>
            </a:r>
            <a:r>
              <a:rPr lang="en-US" altLang="zh-CN" dirty="0" smtClean="0"/>
              <a:t>    0    0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    1    0    0    -4</a:t>
            </a:r>
            <a:endParaRPr lang="en-US" altLang="zh-CN" dirty="0" smtClean="0"/>
          </a:p>
          <a:p>
            <a:r>
              <a:rPr lang="en-US" altLang="zh-CN" dirty="0" smtClean="0"/>
              <a:t>+      1    0    1    1    -5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0    1    1    1    </a:t>
            </a:r>
            <a:r>
              <a:rPr lang="en-US" altLang="zh-CN" dirty="0" smtClean="0">
                <a:solidFill>
                  <a:srgbClr val="C00000"/>
                </a:solidFill>
              </a:rPr>
              <a:t>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685902" y="4343376"/>
            <a:ext cx="25907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4597913" y="4334529"/>
            <a:ext cx="25907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3526515" y="5438809"/>
            <a:ext cx="1906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V=C</a:t>
            </a:r>
            <a:r>
              <a:rPr lang="en-US" altLang="zh-CN" baseline="-25000" dirty="0" smtClean="0"/>
              <a:t>in </a:t>
            </a:r>
            <a:r>
              <a:rPr lang="en-US" altLang="zh-CN" dirty="0" smtClean="0"/>
              <a:t>⊕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out</a:t>
            </a:r>
            <a:r>
              <a:rPr lang="en-US" altLang="zh-CN" baseline="-25000" dirty="0" smtClean="0"/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49364" y="4821307"/>
            <a:ext cx="6019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最高有效位的进位输入与进位输出异或</a:t>
            </a:r>
            <a:r>
              <a:rPr lang="en-US" altLang="zh-CN" baseline="-25000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50596" y="3836474"/>
            <a:ext cx="8184958" cy="269984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无符号整数的溢出可以忽略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溢出时产生异常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加法</a:t>
            </a:r>
            <a:r>
              <a:rPr lang="en-US" altLang="zh-CN" dirty="0"/>
              <a:t>add</a:t>
            </a:r>
            <a:r>
              <a:rPr lang="zh-CN" altLang="en-US" dirty="0"/>
              <a:t>、立即数加法</a:t>
            </a:r>
            <a:r>
              <a:rPr lang="en-US" altLang="zh-CN" dirty="0" err="1"/>
              <a:t>addi</a:t>
            </a:r>
            <a:r>
              <a:rPr lang="en-US" altLang="zh-CN" dirty="0"/>
              <a:t> </a:t>
            </a:r>
            <a:r>
              <a:rPr lang="zh-CN" altLang="en-US" dirty="0"/>
              <a:t>和减法</a:t>
            </a:r>
            <a:r>
              <a:rPr lang="en-US" altLang="zh-CN" dirty="0"/>
              <a:t>sub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溢出时不产生异常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无符号加法</a:t>
            </a:r>
            <a:r>
              <a:rPr lang="en-US" altLang="zh-CN" dirty="0" err="1"/>
              <a:t>addu</a:t>
            </a:r>
            <a:r>
              <a:rPr lang="zh-CN" altLang="en-US" dirty="0"/>
              <a:t>、立即数无符号加法</a:t>
            </a:r>
            <a:r>
              <a:rPr lang="en-US" altLang="zh-CN" dirty="0" err="1"/>
              <a:t>addiu</a:t>
            </a:r>
            <a:r>
              <a:rPr lang="zh-CN" altLang="en-US" dirty="0"/>
              <a:t> 和无符号减法</a:t>
            </a:r>
            <a:r>
              <a:rPr lang="en-US" altLang="zh-CN" dirty="0" err="1"/>
              <a:t>subu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语言忽略溢出，</a:t>
            </a:r>
            <a:r>
              <a:rPr lang="en-US" altLang="zh-CN" dirty="0"/>
              <a:t>C</a:t>
            </a:r>
            <a:r>
              <a:rPr lang="zh-CN" altLang="en-US" dirty="0"/>
              <a:t>编译器采用无符号算术指令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溢出检测</a:t>
            </a:r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1905070" y="1512821"/>
            <a:ext cx="4837648" cy="2053095"/>
            <a:chOff x="1837015" y="3571873"/>
            <a:chExt cx="4837648" cy="2053095"/>
          </a:xfrm>
        </p:grpSpPr>
        <p:grpSp>
          <p:nvGrpSpPr>
            <p:cNvPr id="64" name="组合 63"/>
            <p:cNvGrpSpPr/>
            <p:nvPr/>
          </p:nvGrpSpPr>
          <p:grpSpPr>
            <a:xfrm>
              <a:off x="1837015" y="3571873"/>
              <a:ext cx="4837648" cy="2053095"/>
              <a:chOff x="1837015" y="3571873"/>
              <a:chExt cx="4837648" cy="2053095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5486376" y="3738984"/>
                <a:ext cx="609584" cy="914376"/>
                <a:chOff x="1524080" y="1828842"/>
                <a:chExt cx="609584" cy="914376"/>
              </a:xfrm>
            </p:grpSpPr>
            <p:sp>
              <p:nvSpPr>
                <p:cNvPr id="116" name="矩形 115"/>
                <p:cNvSpPr/>
                <p:nvPr/>
              </p:nvSpPr>
              <p:spPr bwMode="auto">
                <a:xfrm>
                  <a:off x="1524080" y="2133634"/>
                  <a:ext cx="609584" cy="304792"/>
                </a:xfrm>
                <a:prstGeom prst="rect">
                  <a:avLst/>
                </a:prstGeom>
                <a:solidFill>
                  <a:srgbClr val="53A9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anose="02020603050405020304" pitchFamily="18" charset="0"/>
                      <a:ea typeface="宋体" panose="02010600030101010101" pitchFamily="2" charset="-122"/>
                    </a:rPr>
                    <a:t>FA</a:t>
                  </a:r>
                  <a:endPara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17" name="直接箭头连接符 116"/>
                <p:cNvCxnSpPr/>
                <p:nvPr/>
              </p:nvCxnSpPr>
              <p:spPr bwMode="auto">
                <a:xfrm>
                  <a:off x="1676476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118" name="直接箭头连接符 117"/>
                <p:cNvCxnSpPr/>
                <p:nvPr/>
              </p:nvCxnSpPr>
              <p:spPr bwMode="auto">
                <a:xfrm>
                  <a:off x="1981268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119" name="直接箭头连接符 118"/>
                <p:cNvCxnSpPr/>
                <p:nvPr/>
              </p:nvCxnSpPr>
              <p:spPr bwMode="auto">
                <a:xfrm>
                  <a:off x="1828872" y="1828842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</p:grpSp>
          <p:cxnSp>
            <p:nvCxnSpPr>
              <p:cNvPr id="71" name="直接箭头连接符 70"/>
              <p:cNvCxnSpPr/>
              <p:nvPr/>
            </p:nvCxnSpPr>
            <p:spPr bwMode="auto">
              <a:xfrm flipV="1">
                <a:off x="6095960" y="4193925"/>
                <a:ext cx="433309" cy="224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sp>
            <p:nvSpPr>
              <p:cNvPr id="72" name="文本框 71"/>
              <p:cNvSpPr txBox="1"/>
              <p:nvPr/>
            </p:nvSpPr>
            <p:spPr>
              <a:xfrm>
                <a:off x="5385729" y="4553320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0</a:t>
                </a:r>
                <a:endParaRPr lang="zh-CN" altLang="en-US" baseline="-25000" dirty="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5617718" y="5163301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0</a:t>
                </a:r>
                <a:endParaRPr lang="zh-CN" altLang="en-US" baseline="-25000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5791168" y="3571873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</a:t>
                </a:r>
                <a:r>
                  <a:rPr lang="en-US" altLang="zh-CN" baseline="-25000" dirty="0" smtClean="0"/>
                  <a:t>0</a:t>
                </a:r>
                <a:endParaRPr lang="zh-CN" altLang="en-US" baseline="-25000" dirty="0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6116828" y="3741880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0</a:t>
                </a:r>
                <a:endParaRPr lang="zh-CN" altLang="en-US" baseline="-25000" dirty="0"/>
              </a:p>
            </p:txBody>
          </p:sp>
          <p:sp>
            <p:nvSpPr>
              <p:cNvPr id="76" name="矩形 75"/>
              <p:cNvSpPr/>
              <p:nvPr/>
            </p:nvSpPr>
            <p:spPr bwMode="auto">
              <a:xfrm>
                <a:off x="5788672" y="4644632"/>
                <a:ext cx="304792" cy="30479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:r>
                  <a:rPr lang="zh-CN" altLang="en-US" dirty="0">
                    <a:latin typeface="Times" panose="02020603050405020304" pitchFamily="18" charset="0"/>
                  </a:rPr>
                  <a:t>⊕</a:t>
                </a:r>
                <a:endPara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5839522" y="496061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grpSp>
            <p:nvGrpSpPr>
              <p:cNvPr id="78" name="组合 77"/>
              <p:cNvGrpSpPr/>
              <p:nvPr/>
            </p:nvGrpSpPr>
            <p:grpSpPr>
              <a:xfrm>
                <a:off x="4475020" y="3738984"/>
                <a:ext cx="609584" cy="914376"/>
                <a:chOff x="1524080" y="1828842"/>
                <a:chExt cx="609584" cy="914376"/>
              </a:xfrm>
            </p:grpSpPr>
            <p:sp>
              <p:nvSpPr>
                <p:cNvPr id="112" name="矩形 111"/>
                <p:cNvSpPr/>
                <p:nvPr/>
              </p:nvSpPr>
              <p:spPr bwMode="auto">
                <a:xfrm>
                  <a:off x="1524080" y="2133634"/>
                  <a:ext cx="609584" cy="304792"/>
                </a:xfrm>
                <a:prstGeom prst="rect">
                  <a:avLst/>
                </a:prstGeom>
                <a:solidFill>
                  <a:srgbClr val="53A9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anose="02020603050405020304" pitchFamily="18" charset="0"/>
                      <a:ea typeface="宋体" panose="02010600030101010101" pitchFamily="2" charset="-122"/>
                    </a:rPr>
                    <a:t>FA</a:t>
                  </a:r>
                  <a:endPara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13" name="直接箭头连接符 112"/>
                <p:cNvCxnSpPr/>
                <p:nvPr/>
              </p:nvCxnSpPr>
              <p:spPr bwMode="auto">
                <a:xfrm>
                  <a:off x="1676476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114" name="直接箭头连接符 113"/>
                <p:cNvCxnSpPr/>
                <p:nvPr/>
              </p:nvCxnSpPr>
              <p:spPr bwMode="auto">
                <a:xfrm>
                  <a:off x="1981268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115" name="直接箭头连接符 114"/>
                <p:cNvCxnSpPr/>
                <p:nvPr/>
              </p:nvCxnSpPr>
              <p:spPr bwMode="auto">
                <a:xfrm>
                  <a:off x="1828872" y="1828842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</p:grpSp>
          <p:cxnSp>
            <p:nvCxnSpPr>
              <p:cNvPr id="79" name="直接箭头连接符 78"/>
              <p:cNvCxnSpPr>
                <a:endCxn id="116" idx="1"/>
              </p:cNvCxnSpPr>
              <p:nvPr/>
            </p:nvCxnSpPr>
            <p:spPr bwMode="auto">
              <a:xfrm>
                <a:off x="5084604" y="4196172"/>
                <a:ext cx="401772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sp>
            <p:nvSpPr>
              <p:cNvPr id="80" name="文本框 79"/>
              <p:cNvSpPr txBox="1"/>
              <p:nvPr/>
            </p:nvSpPr>
            <p:spPr>
              <a:xfrm>
                <a:off x="4374373" y="4553320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4650794" y="5163303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4779812" y="3571873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</a:t>
                </a:r>
                <a:r>
                  <a:rPr lang="en-US" altLang="zh-CN" baseline="-25000" dirty="0" smtClean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5097273" y="3769914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84" name="矩形 83"/>
              <p:cNvSpPr/>
              <p:nvPr/>
            </p:nvSpPr>
            <p:spPr bwMode="auto">
              <a:xfrm>
                <a:off x="4777316" y="4644632"/>
                <a:ext cx="304792" cy="30479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:r>
                  <a:rPr lang="zh-CN" altLang="en-US" dirty="0">
                    <a:latin typeface="Times" panose="02020603050405020304" pitchFamily="18" charset="0"/>
                  </a:rPr>
                  <a:t>⊕</a:t>
                </a:r>
                <a:endPara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5" name="直接箭头连接符 84"/>
              <p:cNvCxnSpPr/>
              <p:nvPr/>
            </p:nvCxnSpPr>
            <p:spPr bwMode="auto">
              <a:xfrm>
                <a:off x="4828166" y="496061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grpSp>
            <p:nvGrpSpPr>
              <p:cNvPr id="86" name="组合 85"/>
              <p:cNvGrpSpPr/>
              <p:nvPr/>
            </p:nvGrpSpPr>
            <p:grpSpPr>
              <a:xfrm>
                <a:off x="3476187" y="3738984"/>
                <a:ext cx="609584" cy="914376"/>
                <a:chOff x="1524080" y="1828842"/>
                <a:chExt cx="609584" cy="914376"/>
              </a:xfrm>
            </p:grpSpPr>
            <p:sp>
              <p:nvSpPr>
                <p:cNvPr id="108" name="矩形 107"/>
                <p:cNvSpPr/>
                <p:nvPr/>
              </p:nvSpPr>
              <p:spPr bwMode="auto">
                <a:xfrm>
                  <a:off x="1524080" y="2133634"/>
                  <a:ext cx="609584" cy="304792"/>
                </a:xfrm>
                <a:prstGeom prst="rect">
                  <a:avLst/>
                </a:prstGeom>
                <a:solidFill>
                  <a:srgbClr val="53A9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anose="02020603050405020304" pitchFamily="18" charset="0"/>
                      <a:ea typeface="宋体" panose="02010600030101010101" pitchFamily="2" charset="-122"/>
                    </a:rPr>
                    <a:t>FA</a:t>
                  </a:r>
                  <a:endPara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09" name="直接箭头连接符 108"/>
                <p:cNvCxnSpPr/>
                <p:nvPr/>
              </p:nvCxnSpPr>
              <p:spPr bwMode="auto">
                <a:xfrm>
                  <a:off x="1676476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110" name="直接箭头连接符 109"/>
                <p:cNvCxnSpPr/>
                <p:nvPr/>
              </p:nvCxnSpPr>
              <p:spPr bwMode="auto">
                <a:xfrm>
                  <a:off x="1981268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111" name="直接箭头连接符 110"/>
                <p:cNvCxnSpPr/>
                <p:nvPr/>
              </p:nvCxnSpPr>
              <p:spPr bwMode="auto">
                <a:xfrm>
                  <a:off x="1828872" y="1828842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</p:grpSp>
          <p:cxnSp>
            <p:nvCxnSpPr>
              <p:cNvPr id="87" name="直接箭头连接符 86"/>
              <p:cNvCxnSpPr>
                <a:endCxn id="112" idx="1"/>
              </p:cNvCxnSpPr>
              <p:nvPr/>
            </p:nvCxnSpPr>
            <p:spPr bwMode="auto">
              <a:xfrm>
                <a:off x="4085771" y="4196172"/>
                <a:ext cx="38924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sp>
            <p:nvSpPr>
              <p:cNvPr id="88" name="文本框 87"/>
              <p:cNvSpPr txBox="1"/>
              <p:nvPr/>
            </p:nvSpPr>
            <p:spPr>
              <a:xfrm>
                <a:off x="3375540" y="4553320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3651961" y="5163303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3780979" y="3571873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4096511" y="3763611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3778483" y="4644632"/>
                <a:ext cx="304792" cy="30479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:r>
                  <a:rPr lang="zh-CN" altLang="en-US" dirty="0">
                    <a:latin typeface="Times" panose="02020603050405020304" pitchFamily="18" charset="0"/>
                  </a:rPr>
                  <a:t>⊕</a:t>
                </a:r>
                <a:endPara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93" name="直接箭头连接符 92"/>
              <p:cNvCxnSpPr/>
              <p:nvPr/>
            </p:nvCxnSpPr>
            <p:spPr bwMode="auto">
              <a:xfrm>
                <a:off x="3829333" y="496061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grpSp>
            <p:nvGrpSpPr>
              <p:cNvPr id="94" name="组合 93"/>
              <p:cNvGrpSpPr/>
              <p:nvPr/>
            </p:nvGrpSpPr>
            <p:grpSpPr>
              <a:xfrm>
                <a:off x="2464831" y="3738984"/>
                <a:ext cx="609584" cy="914376"/>
                <a:chOff x="1524080" y="1828842"/>
                <a:chExt cx="609584" cy="914376"/>
              </a:xfrm>
            </p:grpSpPr>
            <p:sp>
              <p:nvSpPr>
                <p:cNvPr id="104" name="矩形 103"/>
                <p:cNvSpPr/>
                <p:nvPr/>
              </p:nvSpPr>
              <p:spPr bwMode="auto">
                <a:xfrm>
                  <a:off x="1524080" y="2133634"/>
                  <a:ext cx="609584" cy="304792"/>
                </a:xfrm>
                <a:prstGeom prst="rect">
                  <a:avLst/>
                </a:prstGeom>
                <a:solidFill>
                  <a:srgbClr val="53A9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anose="02020603050405020304" pitchFamily="18" charset="0"/>
                      <a:ea typeface="宋体" panose="02010600030101010101" pitchFamily="2" charset="-122"/>
                    </a:rPr>
                    <a:t>FA</a:t>
                  </a:r>
                  <a:endPara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05" name="直接箭头连接符 104"/>
                <p:cNvCxnSpPr/>
                <p:nvPr/>
              </p:nvCxnSpPr>
              <p:spPr bwMode="auto">
                <a:xfrm>
                  <a:off x="1676476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106" name="直接箭头连接符 105"/>
                <p:cNvCxnSpPr/>
                <p:nvPr/>
              </p:nvCxnSpPr>
              <p:spPr bwMode="auto">
                <a:xfrm>
                  <a:off x="1981268" y="2438426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  <p:cxnSp>
              <p:nvCxnSpPr>
                <p:cNvPr id="107" name="直接箭头连接符 106"/>
                <p:cNvCxnSpPr/>
                <p:nvPr/>
              </p:nvCxnSpPr>
              <p:spPr bwMode="auto">
                <a:xfrm>
                  <a:off x="1828872" y="1828842"/>
                  <a:ext cx="0" cy="3047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</p:cxnSp>
          </p:grpSp>
          <p:cxnSp>
            <p:nvCxnSpPr>
              <p:cNvPr id="95" name="直接箭头连接符 94"/>
              <p:cNvCxnSpPr>
                <a:endCxn id="108" idx="1"/>
              </p:cNvCxnSpPr>
              <p:nvPr/>
            </p:nvCxnSpPr>
            <p:spPr bwMode="auto">
              <a:xfrm>
                <a:off x="3074415" y="4196172"/>
                <a:ext cx="401772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sp>
            <p:nvSpPr>
              <p:cNvPr id="96" name="文本框 95"/>
              <p:cNvSpPr txBox="1"/>
              <p:nvPr/>
            </p:nvSpPr>
            <p:spPr>
              <a:xfrm>
                <a:off x="2364184" y="4553320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633574" y="5158825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2769623" y="3571873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3116571" y="3769914"/>
                <a:ext cx="557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100" name="矩形 99"/>
              <p:cNvSpPr/>
              <p:nvPr/>
            </p:nvSpPr>
            <p:spPr bwMode="auto">
              <a:xfrm>
                <a:off x="2767127" y="4644632"/>
                <a:ext cx="304792" cy="30479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:r>
                  <a:rPr lang="zh-CN" altLang="en-US" dirty="0">
                    <a:latin typeface="Times" panose="02020603050405020304" pitchFamily="18" charset="0"/>
                  </a:rPr>
                  <a:t>⊕</a:t>
                </a:r>
                <a:endPara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01" name="直接箭头连接符 100"/>
              <p:cNvCxnSpPr/>
              <p:nvPr/>
            </p:nvCxnSpPr>
            <p:spPr bwMode="auto">
              <a:xfrm>
                <a:off x="2817977" y="4960612"/>
                <a:ext cx="0" cy="3047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cxnSp>
            <p:nvCxnSpPr>
              <p:cNvPr id="102" name="直接箭头连接符 101"/>
              <p:cNvCxnSpPr/>
              <p:nvPr/>
            </p:nvCxnSpPr>
            <p:spPr bwMode="auto">
              <a:xfrm>
                <a:off x="2079259" y="4187277"/>
                <a:ext cx="38099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</p:cxnSp>
          <p:sp>
            <p:nvSpPr>
              <p:cNvPr id="103" name="文本框 102"/>
              <p:cNvSpPr txBox="1"/>
              <p:nvPr/>
            </p:nvSpPr>
            <p:spPr>
              <a:xfrm>
                <a:off x="1837015" y="3722353"/>
                <a:ext cx="7058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c</a:t>
                </a:r>
                <a:r>
                  <a:rPr lang="en-US" altLang="zh-CN" baseline="-25000" dirty="0" err="1" smtClean="0"/>
                  <a:t>out</a:t>
                </a:r>
                <a:endParaRPr lang="zh-CN" altLang="en-US" baseline="-25000" dirty="0"/>
              </a:p>
            </p:txBody>
          </p:sp>
        </p:grpSp>
        <p:cxnSp>
          <p:nvCxnSpPr>
            <p:cNvPr id="65" name="直接连接符 64"/>
            <p:cNvCxnSpPr/>
            <p:nvPr/>
          </p:nvCxnSpPr>
          <p:spPr bwMode="auto">
            <a:xfrm flipH="1">
              <a:off x="2971842" y="5163303"/>
              <a:ext cx="355742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>
              <a:off x="6017266" y="4949424"/>
              <a:ext cx="0" cy="2138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oval" w="med" len="med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5029188" y="4952960"/>
              <a:ext cx="0" cy="2138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oval" w="med" len="med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4038614" y="4952960"/>
              <a:ext cx="0" cy="2138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oval" w="med" len="med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2971842" y="4960612"/>
              <a:ext cx="1" cy="1953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cxnSp>
        <p:nvCxnSpPr>
          <p:cNvPr id="120" name="直接连接符 119"/>
          <p:cNvCxnSpPr/>
          <p:nvPr/>
        </p:nvCxnSpPr>
        <p:spPr bwMode="auto">
          <a:xfrm flipV="1">
            <a:off x="6597324" y="2134874"/>
            <a:ext cx="0" cy="136861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文本框 120"/>
          <p:cNvSpPr txBox="1"/>
          <p:nvPr/>
        </p:nvSpPr>
        <p:spPr>
          <a:xfrm>
            <a:off x="6161519" y="3467142"/>
            <a:ext cx="11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add/sub</a:t>
            </a:r>
            <a:endParaRPr lang="zh-CN" altLang="en-US" sz="1800" baseline="-25000" dirty="0"/>
          </a:p>
        </p:txBody>
      </p:sp>
      <p:cxnSp>
        <p:nvCxnSpPr>
          <p:cNvPr id="123" name="肘形连接符 122"/>
          <p:cNvCxnSpPr/>
          <p:nvPr/>
        </p:nvCxnSpPr>
        <p:spPr bwMode="auto">
          <a:xfrm rot="10800000">
            <a:off x="2009719" y="1349238"/>
            <a:ext cx="1251778" cy="786501"/>
          </a:xfrm>
          <a:prstGeom prst="bentConnector3">
            <a:avLst>
              <a:gd name="adj1" fmla="val 20"/>
            </a:avLst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1697365" y="1300078"/>
            <a:ext cx="304792" cy="3047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latin typeface="Times" panose="02020603050405020304" pitchFamily="18" charset="0"/>
              </a:rPr>
              <a:t>⊕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2" name="肘形连接符 131"/>
          <p:cNvCxnSpPr/>
          <p:nvPr/>
        </p:nvCxnSpPr>
        <p:spPr bwMode="auto">
          <a:xfrm rot="16200000" flipV="1">
            <a:off x="1948031" y="1609837"/>
            <a:ext cx="569024" cy="460772"/>
          </a:xfrm>
          <a:prstGeom prst="bentConnector3">
            <a:avLst>
              <a:gd name="adj1" fmla="val 100746"/>
            </a:avLst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35" name="直接箭头连接符 134"/>
          <p:cNvCxnSpPr/>
          <p:nvPr/>
        </p:nvCxnSpPr>
        <p:spPr bwMode="auto">
          <a:xfrm>
            <a:off x="1371684" y="1436623"/>
            <a:ext cx="32568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140" name="矩形 139"/>
          <p:cNvSpPr/>
          <p:nvPr/>
        </p:nvSpPr>
        <p:spPr>
          <a:xfrm>
            <a:off x="1181025" y="1066862"/>
            <a:ext cx="33855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V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逻辑操作（</a:t>
            </a:r>
            <a:r>
              <a:rPr lang="en-US" altLang="zh-CN" dirty="0" smtClean="0"/>
              <a:t>and, or,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, nor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按位操作，</a:t>
            </a:r>
            <a:r>
              <a:rPr lang="zh-CN" altLang="en-US" sz="2400" dirty="0" smtClean="0">
                <a:solidFill>
                  <a:srgbClr val="C00000"/>
                </a:solidFill>
              </a:rPr>
              <a:t>不涉及进位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每个功能需要一个逻辑门，多选器选择输出结果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小于则置位指令（</a:t>
            </a:r>
            <a:r>
              <a:rPr lang="en-US" altLang="zh-CN" dirty="0" err="1"/>
              <a:t>slt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使用减法判断</a:t>
            </a:r>
            <a:r>
              <a:rPr lang="en-US" altLang="zh-CN" sz="2400" dirty="0" smtClean="0"/>
              <a:t>a-b</a:t>
            </a:r>
            <a:r>
              <a:rPr lang="zh-CN" altLang="en-US" sz="2400" dirty="0" smtClean="0"/>
              <a:t>是否小于</a:t>
            </a:r>
            <a:r>
              <a:rPr lang="en-US" altLang="zh-CN" sz="2400" dirty="0" smtClean="0"/>
              <a:t>0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条件分支指令的相等测试（</a:t>
            </a:r>
            <a:r>
              <a:rPr lang="en-US" altLang="zh-CN" dirty="0" err="1" smtClean="0"/>
              <a:t>bne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使用减法判断</a:t>
            </a:r>
            <a:r>
              <a:rPr lang="en-US" altLang="zh-CN" sz="2400" dirty="0" smtClean="0"/>
              <a:t>a-b</a:t>
            </a:r>
            <a:r>
              <a:rPr lang="zh-CN" altLang="en-US" sz="2400" dirty="0" smtClean="0"/>
              <a:t>是否等于</a:t>
            </a:r>
            <a:r>
              <a:rPr lang="en-US" altLang="zh-CN" sz="2400" dirty="0" smtClean="0"/>
              <a:t>0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立即</a:t>
            </a:r>
            <a:r>
              <a:rPr lang="zh-CN" altLang="en-US" dirty="0" smtClean="0"/>
              <a:t>数指令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ALU</a:t>
            </a:r>
            <a:r>
              <a:rPr lang="zh-CN" altLang="en-US" sz="2400" dirty="0" smtClean="0"/>
              <a:t>外设置符号扩展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需要支持的其他操作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支持逻辑操作的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单元设计</a:t>
            </a:r>
            <a:endParaRPr lang="zh-CN" altLang="en-US" dirty="0"/>
          </a:p>
        </p:txBody>
      </p:sp>
      <p:grpSp>
        <p:nvGrpSpPr>
          <p:cNvPr id="102" name="组合 101"/>
          <p:cNvGrpSpPr/>
          <p:nvPr/>
        </p:nvGrpSpPr>
        <p:grpSpPr>
          <a:xfrm>
            <a:off x="1905070" y="1297592"/>
            <a:ext cx="6324434" cy="5297480"/>
            <a:chOff x="1905070" y="1297592"/>
            <a:chExt cx="6324434" cy="5297480"/>
          </a:xfrm>
        </p:grpSpPr>
        <p:sp>
          <p:nvSpPr>
            <p:cNvPr id="101" name="矩形 100"/>
            <p:cNvSpPr/>
            <p:nvPr/>
          </p:nvSpPr>
          <p:spPr bwMode="auto">
            <a:xfrm>
              <a:off x="2887096" y="1936349"/>
              <a:ext cx="3819063" cy="3854789"/>
            </a:xfrm>
            <a:prstGeom prst="rect">
              <a:avLst/>
            </a:prstGeom>
            <a:solidFill>
              <a:srgbClr val="D9D9F3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4648198" y="2459749"/>
              <a:ext cx="914376" cy="685782"/>
            </a:xfrm>
            <a:prstGeom prst="rect">
              <a:avLst/>
            </a:prstGeom>
            <a:solidFill>
              <a:srgbClr val="53A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1-bit FA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4970652" y="4117895"/>
              <a:ext cx="369284" cy="33977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zh-CN" altLang="en-US" dirty="0">
                  <a:latin typeface="Times" panose="02020603050405020304" pitchFamily="18" charset="0"/>
                </a:rPr>
                <a:t>⊕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964541" y="5235088"/>
              <a:ext cx="380990" cy="3809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&amp;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995166" y="4660843"/>
              <a:ext cx="426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 dirty="0">
                  <a:latin typeface="Times" panose="02020603050405020304" pitchFamily="18" charset="0"/>
                </a:rPr>
                <a:t>≥1</a:t>
              </a:r>
              <a:endParaRPr lang="zh-CN" altLang="en-US" sz="1800" dirty="0">
                <a:latin typeface="Times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972416" y="4657531"/>
              <a:ext cx="380990" cy="3809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970652" y="3545521"/>
              <a:ext cx="429424" cy="380989"/>
              <a:chOff x="4980754" y="4419575"/>
              <a:chExt cx="429424" cy="38098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983459" y="4419575"/>
                <a:ext cx="426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800" dirty="0">
                    <a:latin typeface="Times" panose="02020603050405020304" pitchFamily="18" charset="0"/>
                  </a:rPr>
                  <a:t>≥1</a:t>
                </a:r>
                <a:endParaRPr lang="zh-CN" altLang="en-US" sz="18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4980754" y="4419575"/>
                <a:ext cx="369284" cy="38098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流程图: 接点 16"/>
              <p:cNvSpPr/>
              <p:nvPr/>
            </p:nvSpPr>
            <p:spPr bwMode="auto">
              <a:xfrm>
                <a:off x="5350038" y="4571970"/>
                <a:ext cx="60140" cy="76198"/>
              </a:xfrm>
              <a:prstGeom prst="flowChartConnector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 bwMode="auto">
            <a:xfrm flipH="1">
              <a:off x="5562574" y="2819415"/>
              <a:ext cx="38099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H="1" flipV="1">
              <a:off x="5342010" y="5419508"/>
              <a:ext cx="593526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25" name="流程图: 手动操作 24"/>
            <p:cNvSpPr/>
            <p:nvPr/>
          </p:nvSpPr>
          <p:spPr bwMode="auto">
            <a:xfrm rot="16200000">
              <a:off x="4343406" y="3581396"/>
              <a:ext cx="3733702" cy="533386"/>
            </a:xfrm>
            <a:prstGeom prst="flowChartManualOperati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H="1" flipV="1">
              <a:off x="5350038" y="4267177"/>
              <a:ext cx="593526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H="1" flipV="1">
              <a:off x="5350038" y="4852966"/>
              <a:ext cx="593526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5405552" y="3730187"/>
              <a:ext cx="52243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33" name="文本框 32"/>
            <p:cNvSpPr txBox="1"/>
            <p:nvPr/>
          </p:nvSpPr>
          <p:spPr>
            <a:xfrm>
              <a:off x="1905070" y="2398014"/>
              <a:ext cx="38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baseline="-250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905070" y="4423341"/>
              <a:ext cx="38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baseline="-25000" dirty="0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429030" y="2458654"/>
              <a:ext cx="369284" cy="33977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zh-CN" altLang="en-US" dirty="0">
                  <a:latin typeface="Times" panose="02020603050405020304" pitchFamily="18" charset="0"/>
                </a:rPr>
                <a:t>⊕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 bwMode="auto">
            <a:xfrm flipH="1">
              <a:off x="3798314" y="2628543"/>
              <a:ext cx="84988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flipH="1">
              <a:off x="2579146" y="2514624"/>
              <a:ext cx="84988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H="1">
              <a:off x="4432134" y="3809990"/>
              <a:ext cx="548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H="1">
              <a:off x="4419604" y="4423341"/>
              <a:ext cx="548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>
              <a:off x="4432134" y="4952960"/>
              <a:ext cx="548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4432134" y="5562544"/>
              <a:ext cx="548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4416899" y="2971812"/>
              <a:ext cx="0" cy="25907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>
              <a:off x="4416899" y="2971812"/>
              <a:ext cx="23129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54" name="直接箭头连接符 53"/>
            <p:cNvCxnSpPr>
              <a:endCxn id="34" idx="3"/>
            </p:cNvCxnSpPr>
            <p:nvPr/>
          </p:nvCxnSpPr>
          <p:spPr bwMode="auto">
            <a:xfrm flipH="1">
              <a:off x="2286060" y="4653869"/>
              <a:ext cx="2133542" cy="3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肘形连接符 58"/>
            <p:cNvCxnSpPr/>
            <p:nvPr/>
          </p:nvCxnSpPr>
          <p:spPr bwMode="auto">
            <a:xfrm>
              <a:off x="3135944" y="2514623"/>
              <a:ext cx="1827952" cy="1113078"/>
            </a:xfrm>
            <a:prstGeom prst="bentConnector3">
              <a:avLst>
                <a:gd name="adj1" fmla="val 103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4047219" y="3627701"/>
              <a:ext cx="2701" cy="17062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H="1">
              <a:off x="4047220" y="5331963"/>
              <a:ext cx="933534" cy="19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4046582" y="4763122"/>
              <a:ext cx="933534" cy="19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H="1">
              <a:off x="4036481" y="4200297"/>
              <a:ext cx="933534" cy="19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3276634" y="2743218"/>
              <a:ext cx="1523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3276634" y="1752644"/>
              <a:ext cx="0" cy="44194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H="1">
              <a:off x="2705790" y="2209832"/>
              <a:ext cx="323649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79" name="文本框 78"/>
            <p:cNvSpPr txBox="1"/>
            <p:nvPr/>
          </p:nvSpPr>
          <p:spPr>
            <a:xfrm>
              <a:off x="1941816" y="1936349"/>
              <a:ext cx="758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3399FF"/>
                  </a:solidFill>
                </a:rPr>
                <a:t>less</a:t>
              </a:r>
              <a:endParaRPr lang="zh-CN" altLang="en-US" baseline="-25000" dirty="0">
                <a:solidFill>
                  <a:srgbClr val="3399FF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887096" y="6133407"/>
              <a:ext cx="1336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3399FF"/>
                  </a:solidFill>
                </a:rPr>
                <a:t>add/sub</a:t>
              </a:r>
              <a:endParaRPr lang="zh-CN" altLang="en-US" baseline="-25000" dirty="0">
                <a:solidFill>
                  <a:srgbClr val="3399FF"/>
                </a:solidFill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4800594" y="3156541"/>
              <a:ext cx="0" cy="30155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H="1">
              <a:off x="5102646" y="1752644"/>
              <a:ext cx="2740" cy="7060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H="1">
              <a:off x="6207164" y="5361935"/>
              <a:ext cx="2740" cy="7060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88" name="文本框 87"/>
            <p:cNvSpPr txBox="1"/>
            <p:nvPr/>
          </p:nvSpPr>
          <p:spPr>
            <a:xfrm>
              <a:off x="4503248" y="6073674"/>
              <a:ext cx="763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3399FF"/>
                  </a:solidFill>
                </a:rPr>
                <a:t>C</a:t>
              </a:r>
              <a:r>
                <a:rPr lang="en-US" altLang="zh-CN" baseline="-25000" dirty="0" smtClean="0">
                  <a:solidFill>
                    <a:srgbClr val="3399FF"/>
                  </a:solidFill>
                </a:rPr>
                <a:t>in</a:t>
              </a:r>
              <a:endParaRPr lang="zh-CN" altLang="en-US" baseline="-25000" dirty="0">
                <a:solidFill>
                  <a:srgbClr val="3399FF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4727134" y="1297592"/>
              <a:ext cx="763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3399FF"/>
                  </a:solidFill>
                </a:rPr>
                <a:t>C</a:t>
              </a:r>
              <a:r>
                <a:rPr lang="en-US" altLang="zh-CN" baseline="-25000" dirty="0" err="1" smtClean="0">
                  <a:solidFill>
                    <a:srgbClr val="3399FF"/>
                  </a:solidFill>
                </a:rPr>
                <a:t>out</a:t>
              </a:r>
              <a:endParaRPr lang="zh-CN" altLang="en-US" baseline="-25000" dirty="0">
                <a:solidFill>
                  <a:srgbClr val="3399FF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942949" y="5969281"/>
              <a:ext cx="763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3399FF"/>
                  </a:solidFill>
                </a:rPr>
                <a:t>op</a:t>
              </a:r>
              <a:endParaRPr lang="zh-CN" altLang="en-US" baseline="-25000" dirty="0">
                <a:solidFill>
                  <a:srgbClr val="3399FF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5883424" y="5197736"/>
              <a:ext cx="380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baseline="-2500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919116" y="4646011"/>
              <a:ext cx="380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baseline="-250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910247" y="4037091"/>
              <a:ext cx="380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baseline="-250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920120" y="3540920"/>
              <a:ext cx="380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baseline="-25000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883424" y="2635884"/>
              <a:ext cx="380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6</a:t>
              </a:r>
              <a:endParaRPr lang="zh-CN" altLang="en-US" sz="2000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867365" y="2058537"/>
              <a:ext cx="380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7</a:t>
              </a:r>
              <a:endParaRPr lang="zh-CN" altLang="en-US" sz="2000" baseline="-25000" dirty="0"/>
            </a:p>
          </p:txBody>
        </p:sp>
        <p:cxnSp>
          <p:nvCxnSpPr>
            <p:cNvPr id="97" name="直接箭头连接符 96"/>
            <p:cNvCxnSpPr>
              <a:endCxn id="25" idx="2"/>
            </p:cNvCxnSpPr>
            <p:nvPr/>
          </p:nvCxnSpPr>
          <p:spPr bwMode="auto">
            <a:xfrm flipH="1">
              <a:off x="6476950" y="3848088"/>
              <a:ext cx="54348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100" name="文本框 99"/>
            <p:cNvSpPr txBox="1"/>
            <p:nvPr/>
          </p:nvSpPr>
          <p:spPr>
            <a:xfrm>
              <a:off x="7109146" y="3627701"/>
              <a:ext cx="1120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result</a:t>
              </a:r>
              <a:endParaRPr lang="zh-CN" altLang="en-US" baseline="-25000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4699690" cy="544528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首先进行减法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如果减法结果为负数（最高有效位结果为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），将</a:t>
            </a:r>
            <a:r>
              <a:rPr lang="en-US" altLang="zh-CN" sz="2400" dirty="0" smtClean="0"/>
              <a:t>result</a:t>
            </a:r>
            <a:r>
              <a:rPr lang="zh-CN" altLang="en-US" sz="2400" dirty="0"/>
              <a:t>置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1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如果减法结果为正数</a:t>
            </a:r>
            <a:r>
              <a:rPr lang="zh-CN" altLang="en-US" sz="2400" dirty="0"/>
              <a:t>（最高有效位结果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），将</a:t>
            </a:r>
            <a:r>
              <a:rPr lang="en-US" altLang="zh-CN" sz="2400" dirty="0" smtClean="0"/>
              <a:t>result</a:t>
            </a:r>
            <a:r>
              <a:rPr lang="zh-CN" altLang="en-US" sz="2400" dirty="0" smtClean="0"/>
              <a:t>置为</a:t>
            </a:r>
            <a:r>
              <a:rPr lang="en-US" altLang="zh-CN" sz="2400" dirty="0" smtClean="0"/>
              <a:t>0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将最高有效位（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）连接到最低位的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slt</a:t>
            </a:r>
            <a:endParaRPr lang="zh-CN" altLang="en-US"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5791167" y="959361"/>
            <a:ext cx="2500422" cy="5969949"/>
            <a:chOff x="5791167" y="959361"/>
            <a:chExt cx="2500422" cy="5969949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91169" y="4662402"/>
              <a:ext cx="2500420" cy="2266908"/>
            </a:xfrm>
            <a:prstGeom prst="rect">
              <a:avLst/>
            </a:prstGeom>
          </p:spPr>
        </p:pic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7504" y="2895614"/>
              <a:ext cx="2494085" cy="2114607"/>
            </a:xfrm>
            <a:prstGeom prst="rect">
              <a:avLst/>
            </a:prstGeom>
          </p:spPr>
        </p:pic>
        <p:pic>
          <p:nvPicPr>
            <p:cNvPr id="117" name="图片 1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1167" y="959361"/>
              <a:ext cx="2500422" cy="2111120"/>
            </a:xfrm>
            <a:prstGeom prst="rect">
              <a:avLst/>
            </a:prstGeom>
          </p:spPr>
        </p:pic>
        <p:sp>
          <p:nvSpPr>
            <p:cNvPr id="118" name="文本框 117"/>
            <p:cNvSpPr txBox="1"/>
            <p:nvPr/>
          </p:nvSpPr>
          <p:spPr>
            <a:xfrm>
              <a:off x="6705544" y="2608816"/>
              <a:ext cx="914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.  .  .</a:t>
              </a:r>
              <a:endParaRPr lang="zh-CN" altLang="en-US" dirty="0"/>
            </a:p>
          </p:txBody>
        </p:sp>
        <p:cxnSp>
          <p:nvCxnSpPr>
            <p:cNvPr id="120" name="肘形连接符 119"/>
            <p:cNvCxnSpPr/>
            <p:nvPr/>
          </p:nvCxnSpPr>
          <p:spPr bwMode="auto">
            <a:xfrm rot="5400000">
              <a:off x="4914892" y="2324129"/>
              <a:ext cx="3428909" cy="1676356"/>
            </a:xfrm>
            <a:prstGeom prst="bentConnector3">
              <a:avLst>
                <a:gd name="adj1" fmla="val -13161"/>
              </a:avLst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5791167" y="4883143"/>
              <a:ext cx="45718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 bwMode="auto">
          <a:xfrm>
            <a:off x="5415607" y="2514624"/>
            <a:ext cx="3148958" cy="2971722"/>
          </a:xfrm>
          <a:prstGeom prst="rect">
            <a:avLst/>
          </a:prstGeom>
          <a:solidFill>
            <a:srgbClr val="D9D9F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一个简单完整的</a:t>
            </a:r>
            <a:r>
              <a:rPr lang="en-US" altLang="zh-CN" dirty="0" smtClean="0"/>
              <a:t>ALU</a:t>
            </a:r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1066892" y="1100399"/>
            <a:ext cx="4114692" cy="5733568"/>
            <a:chOff x="2057466" y="1100399"/>
            <a:chExt cx="4114692" cy="573356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7466" y="1500107"/>
              <a:ext cx="2236955" cy="533386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4294421" y="1100399"/>
              <a:ext cx="277579" cy="27125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zh-CN" altLang="en-US" dirty="0">
                  <a:latin typeface="Times" panose="02020603050405020304" pitchFamily="18" charset="0"/>
                </a:rPr>
                <a:t>⊕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" name="肘形连接符 6"/>
            <p:cNvCxnSpPr/>
            <p:nvPr/>
          </p:nvCxnSpPr>
          <p:spPr bwMode="auto">
            <a:xfrm flipV="1">
              <a:off x="3200436" y="1371654"/>
              <a:ext cx="1093985" cy="231357"/>
            </a:xfrm>
            <a:prstGeom prst="bentConnector3">
              <a:avLst>
                <a:gd name="adj1" fmla="val 53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18" name="肘形连接符 17"/>
            <p:cNvCxnSpPr/>
            <p:nvPr/>
          </p:nvCxnSpPr>
          <p:spPr bwMode="auto">
            <a:xfrm flipV="1">
              <a:off x="3200436" y="1140749"/>
              <a:ext cx="1093985" cy="992885"/>
            </a:xfrm>
            <a:prstGeom prst="bentConnector3">
              <a:avLst>
                <a:gd name="adj1" fmla="val -1850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27" name="矩形 26"/>
            <p:cNvSpPr/>
            <p:nvPr/>
          </p:nvSpPr>
          <p:spPr bwMode="auto">
            <a:xfrm>
              <a:off x="4909923" y="1178903"/>
              <a:ext cx="274620" cy="2488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&amp;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8" name="肘形连接符 27"/>
            <p:cNvCxnSpPr>
              <a:stCxn id="5" idx="3"/>
            </p:cNvCxnSpPr>
            <p:nvPr/>
          </p:nvCxnSpPr>
          <p:spPr bwMode="auto">
            <a:xfrm flipV="1">
              <a:off x="4572000" y="1236026"/>
              <a:ext cx="334964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32" name="肘形连接符 31"/>
            <p:cNvCxnSpPr/>
            <p:nvPr/>
          </p:nvCxnSpPr>
          <p:spPr bwMode="auto">
            <a:xfrm flipH="1">
              <a:off x="4739482" y="1371654"/>
              <a:ext cx="16748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43" name="文本框 42"/>
            <p:cNvSpPr txBox="1"/>
            <p:nvPr/>
          </p:nvSpPr>
          <p:spPr>
            <a:xfrm>
              <a:off x="4433210" y="1281992"/>
              <a:ext cx="381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3399FF"/>
                  </a:solidFill>
                </a:rPr>
                <a:t>op</a:t>
              </a:r>
              <a:endParaRPr lang="zh-CN" altLang="en-US" sz="1400" baseline="-25000" dirty="0">
                <a:solidFill>
                  <a:srgbClr val="3399FF"/>
                </a:solidFill>
              </a:endParaRPr>
            </a:p>
          </p:txBody>
        </p:sp>
        <p:cxnSp>
          <p:nvCxnSpPr>
            <p:cNvPr id="44" name="肘形连接符 27"/>
            <p:cNvCxnSpPr/>
            <p:nvPr/>
          </p:nvCxnSpPr>
          <p:spPr bwMode="auto">
            <a:xfrm flipV="1">
              <a:off x="5188106" y="1303325"/>
              <a:ext cx="334964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grpSp>
          <p:nvGrpSpPr>
            <p:cNvPr id="49" name="组合 48"/>
            <p:cNvGrpSpPr/>
            <p:nvPr/>
          </p:nvGrpSpPr>
          <p:grpSpPr>
            <a:xfrm>
              <a:off x="4879427" y="3848279"/>
              <a:ext cx="372217" cy="314154"/>
              <a:chOff x="5047233" y="3890947"/>
              <a:chExt cx="372217" cy="314154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047233" y="3890947"/>
                <a:ext cx="372217" cy="314154"/>
                <a:chOff x="5029188" y="4724366"/>
                <a:chExt cx="372217" cy="314154"/>
              </a:xfrm>
            </p:grpSpPr>
            <p:sp>
              <p:nvSpPr>
                <p:cNvPr id="45" name="矩形 44"/>
                <p:cNvSpPr/>
                <p:nvPr/>
              </p:nvSpPr>
              <p:spPr bwMode="auto">
                <a:xfrm>
                  <a:off x="5029188" y="4724366"/>
                  <a:ext cx="304792" cy="31415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5029188" y="4724366"/>
                  <a:ext cx="37221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 sz="1400" dirty="0">
                      <a:latin typeface="Times" panose="02020603050405020304" pitchFamily="18" charset="0"/>
                    </a:rPr>
                    <a:t>≥1</a:t>
                  </a:r>
                  <a:endParaRPr lang="zh-CN" altLang="en-US" sz="1400" dirty="0">
                    <a:latin typeface="Times" panose="02020603050405020304" pitchFamily="18" charset="0"/>
                  </a:endParaRPr>
                </a:p>
              </p:txBody>
            </p:sp>
          </p:grpSp>
          <p:sp>
            <p:nvSpPr>
              <p:cNvPr id="48" name="流程图: 接点 47"/>
              <p:cNvSpPr/>
              <p:nvPr/>
            </p:nvSpPr>
            <p:spPr bwMode="auto">
              <a:xfrm>
                <a:off x="5342970" y="4006736"/>
                <a:ext cx="60140" cy="76198"/>
              </a:xfrm>
              <a:prstGeom prst="flowChartConnector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0" name="肘形连接符 49"/>
            <p:cNvCxnSpPr/>
            <p:nvPr/>
          </p:nvCxnSpPr>
          <p:spPr bwMode="auto">
            <a:xfrm rot="16200000" flipH="1">
              <a:off x="3739997" y="2710578"/>
              <a:ext cx="1495823" cy="779577"/>
            </a:xfrm>
            <a:prstGeom prst="bentConnector3">
              <a:avLst>
                <a:gd name="adj1" fmla="val 10023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62" name="肘形连接符 61"/>
            <p:cNvCxnSpPr/>
            <p:nvPr/>
          </p:nvCxnSpPr>
          <p:spPr bwMode="auto">
            <a:xfrm flipV="1">
              <a:off x="4081780" y="4011547"/>
              <a:ext cx="795917" cy="55553"/>
            </a:xfrm>
            <a:prstGeom prst="bentConnector3">
              <a:avLst>
                <a:gd name="adj1" fmla="val 54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66" name="肘形连接符 65"/>
            <p:cNvCxnSpPr/>
            <p:nvPr/>
          </p:nvCxnSpPr>
          <p:spPr bwMode="auto">
            <a:xfrm rot="5400000" flipH="1" flipV="1">
              <a:off x="3717758" y="4478805"/>
              <a:ext cx="1523961" cy="795917"/>
            </a:xfrm>
            <a:prstGeom prst="bentConnector3">
              <a:avLst>
                <a:gd name="adj1" fmla="val 10034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70" name="文本框 69"/>
            <p:cNvSpPr txBox="1"/>
            <p:nvPr/>
          </p:nvSpPr>
          <p:spPr>
            <a:xfrm>
              <a:off x="4419173" y="371341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  <p:cxnSp>
          <p:nvCxnSpPr>
            <p:cNvPr id="71" name="肘形连接符 27"/>
            <p:cNvCxnSpPr/>
            <p:nvPr/>
          </p:nvCxnSpPr>
          <p:spPr bwMode="auto">
            <a:xfrm flipV="1">
              <a:off x="5251644" y="4002166"/>
              <a:ext cx="334964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72" name="文本框 71"/>
            <p:cNvSpPr txBox="1"/>
            <p:nvPr/>
          </p:nvSpPr>
          <p:spPr>
            <a:xfrm>
              <a:off x="5522466" y="1140749"/>
              <a:ext cx="497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ovf</a:t>
              </a:r>
              <a:endParaRPr lang="zh-CN" altLang="en-US" sz="14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602948" y="3837154"/>
              <a:ext cx="569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zero</a:t>
              </a:r>
              <a:endParaRPr lang="zh-CN" altLang="en-US" sz="14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512713" y="2590822"/>
            <a:ext cx="3250177" cy="2814331"/>
            <a:chOff x="2844248" y="2718517"/>
            <a:chExt cx="3250177" cy="2814331"/>
          </a:xfrm>
        </p:grpSpPr>
        <p:grpSp>
          <p:nvGrpSpPr>
            <p:cNvPr id="76" name="组合 75"/>
            <p:cNvGrpSpPr/>
            <p:nvPr/>
          </p:nvGrpSpPr>
          <p:grpSpPr>
            <a:xfrm>
              <a:off x="3733822" y="3352802"/>
              <a:ext cx="863419" cy="1676356"/>
              <a:chOff x="4871865" y="1925544"/>
              <a:chExt cx="634980" cy="1656183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4871865" y="1925544"/>
                <a:ext cx="634980" cy="1656183"/>
                <a:chOff x="5163510" y="2381669"/>
                <a:chExt cx="569083" cy="1114562"/>
              </a:xfrm>
            </p:grpSpPr>
            <p:sp>
              <p:nvSpPr>
                <p:cNvPr id="103" name="Line 55"/>
                <p:cNvSpPr>
                  <a:spLocks noChangeShapeType="1"/>
                </p:cNvSpPr>
                <p:nvPr/>
              </p:nvSpPr>
              <p:spPr bwMode="auto">
                <a:xfrm>
                  <a:off x="5163510" y="2381670"/>
                  <a:ext cx="1568" cy="4181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5163510" y="3078078"/>
                  <a:ext cx="1568" cy="4181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Line 57"/>
                <p:cNvSpPr>
                  <a:spLocks noChangeShapeType="1"/>
                </p:cNvSpPr>
                <p:nvPr/>
              </p:nvSpPr>
              <p:spPr bwMode="auto">
                <a:xfrm>
                  <a:off x="5165078" y="2799822"/>
                  <a:ext cx="142663" cy="1383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5165078" y="2938182"/>
                  <a:ext cx="142663" cy="14143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Line 59"/>
                <p:cNvSpPr>
                  <a:spLocks noChangeShapeType="1"/>
                </p:cNvSpPr>
                <p:nvPr/>
              </p:nvSpPr>
              <p:spPr bwMode="auto">
                <a:xfrm>
                  <a:off x="5163510" y="2381669"/>
                  <a:ext cx="569083" cy="2782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5163510" y="3217975"/>
                  <a:ext cx="569083" cy="2782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Line 61"/>
                <p:cNvSpPr>
                  <a:spLocks noChangeShapeType="1"/>
                </p:cNvSpPr>
                <p:nvPr/>
              </p:nvSpPr>
              <p:spPr bwMode="auto">
                <a:xfrm>
                  <a:off x="5732593" y="2659925"/>
                  <a:ext cx="0" cy="5580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" name="文本框 101"/>
              <p:cNvSpPr txBox="1"/>
              <p:nvPr/>
            </p:nvSpPr>
            <p:spPr>
              <a:xfrm>
                <a:off x="5011186" y="2600812"/>
                <a:ext cx="481670" cy="31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 smtClean="0"/>
                  <a:t>ALU</a:t>
                </a:r>
                <a:endParaRPr kumimoji="1" lang="zh-CN" altLang="en-US" sz="1600" b="1" dirty="0"/>
              </a:p>
            </p:txBody>
          </p:sp>
        </p:grpSp>
        <p:cxnSp>
          <p:nvCxnSpPr>
            <p:cNvPr id="77" name="直线箭头连接符 46"/>
            <p:cNvCxnSpPr/>
            <p:nvPr/>
          </p:nvCxnSpPr>
          <p:spPr>
            <a:xfrm>
              <a:off x="3230063" y="3657594"/>
              <a:ext cx="503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46"/>
            <p:cNvCxnSpPr/>
            <p:nvPr/>
          </p:nvCxnSpPr>
          <p:spPr>
            <a:xfrm>
              <a:off x="3230063" y="4724366"/>
              <a:ext cx="503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46"/>
            <p:cNvCxnSpPr/>
            <p:nvPr/>
          </p:nvCxnSpPr>
          <p:spPr>
            <a:xfrm>
              <a:off x="4597241" y="4189824"/>
              <a:ext cx="503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46"/>
            <p:cNvCxnSpPr/>
            <p:nvPr/>
          </p:nvCxnSpPr>
          <p:spPr>
            <a:xfrm flipV="1">
              <a:off x="4191010" y="4800564"/>
              <a:ext cx="0" cy="3809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46"/>
            <p:cNvCxnSpPr/>
            <p:nvPr/>
          </p:nvCxnSpPr>
          <p:spPr>
            <a:xfrm flipV="1">
              <a:off x="3952651" y="3073388"/>
              <a:ext cx="2416" cy="3781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46"/>
            <p:cNvCxnSpPr/>
            <p:nvPr/>
          </p:nvCxnSpPr>
          <p:spPr>
            <a:xfrm flipV="1">
              <a:off x="4296642" y="3238505"/>
              <a:ext cx="2416" cy="3781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46"/>
            <p:cNvCxnSpPr/>
            <p:nvPr/>
          </p:nvCxnSpPr>
          <p:spPr>
            <a:xfrm flipV="1">
              <a:off x="3405745" y="4638498"/>
              <a:ext cx="152396" cy="1523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46"/>
            <p:cNvCxnSpPr/>
            <p:nvPr/>
          </p:nvCxnSpPr>
          <p:spPr>
            <a:xfrm flipV="1">
              <a:off x="3405744" y="3591067"/>
              <a:ext cx="152396" cy="1523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46"/>
            <p:cNvCxnSpPr/>
            <p:nvPr/>
          </p:nvCxnSpPr>
          <p:spPr>
            <a:xfrm flipV="1">
              <a:off x="3876453" y="3216210"/>
              <a:ext cx="152396" cy="1523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46"/>
            <p:cNvCxnSpPr/>
            <p:nvPr/>
          </p:nvCxnSpPr>
          <p:spPr>
            <a:xfrm flipV="1">
              <a:off x="4220444" y="3384742"/>
              <a:ext cx="152396" cy="1523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46"/>
            <p:cNvCxnSpPr/>
            <p:nvPr/>
          </p:nvCxnSpPr>
          <p:spPr>
            <a:xfrm flipV="1">
              <a:off x="4728004" y="4113626"/>
              <a:ext cx="152396" cy="1523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46"/>
            <p:cNvCxnSpPr/>
            <p:nvPr/>
          </p:nvCxnSpPr>
          <p:spPr>
            <a:xfrm flipV="1">
              <a:off x="4098346" y="4914861"/>
              <a:ext cx="152396" cy="1523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2844248" y="3486078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</a:t>
              </a:r>
              <a:endParaRPr lang="zh-CN" altLang="en-US" sz="2000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2844248" y="4552850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</a:t>
              </a:r>
              <a:endParaRPr lang="zh-CN" altLang="en-US" sz="20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5045619" y="3960019"/>
              <a:ext cx="10488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Result</a:t>
              </a:r>
              <a:endParaRPr lang="zh-CN" altLang="en-US" sz="2000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3733822" y="5132738"/>
              <a:ext cx="11465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op(</a:t>
              </a:r>
              <a:r>
                <a:rPr lang="zh-CN" altLang="en-US" sz="2000" dirty="0" smtClean="0"/>
                <a:t>操作</a:t>
              </a:r>
              <a:r>
                <a:rPr lang="en-US" altLang="zh-CN" sz="2000" dirty="0" smtClean="0"/>
                <a:t>)</a:t>
              </a:r>
              <a:endParaRPr lang="zh-CN" altLang="en-US" sz="2000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3579503" y="2718517"/>
              <a:ext cx="7462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zero</a:t>
              </a:r>
              <a:endParaRPr lang="zh-CN" altLang="en-US" sz="20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4031222" y="2873202"/>
              <a:ext cx="7462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/>
                <a:t>ovf</a:t>
              </a:r>
              <a:endParaRPr lang="zh-CN" altLang="en-US" sz="2000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4262914" y="3309323"/>
              <a:ext cx="454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</a:rPr>
                <a:t>1</a:t>
              </a:r>
              <a:endParaRPr lang="zh-CN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240076" y="3678921"/>
              <a:ext cx="454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</a:rPr>
                <a:t>32</a:t>
              </a:r>
              <a:endParaRPr lang="zh-CN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205023" y="4711438"/>
              <a:ext cx="454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</a:rPr>
                <a:t>32</a:t>
              </a:r>
              <a:endParaRPr lang="zh-CN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566086" y="4202532"/>
              <a:ext cx="454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</a:rPr>
                <a:t>32</a:t>
              </a:r>
              <a:endParaRPr lang="zh-CN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191715" y="4857201"/>
              <a:ext cx="454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</a:rPr>
                <a:t>4</a:t>
              </a:r>
              <a:endParaRPr lang="zh-CN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883938" y="3198816"/>
              <a:ext cx="454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</a:rPr>
                <a:t>1</a:t>
              </a:r>
              <a:endParaRPr lang="zh-CN" altLang="en-US" sz="1800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概况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加法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rgbClr val="C00000"/>
                </a:solidFill>
              </a:rPr>
              <a:t>乘法和除法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移位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浮点数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dirty="0" smtClean="0"/>
              <a:t>通过移位与加法实现</a:t>
            </a:r>
            <a:endParaRPr lang="zh-CN" altLang="en-US" dirty="0" smtClean="0"/>
          </a:p>
        </p:txBody>
      </p:sp>
      <p:sp>
        <p:nvSpPr>
          <p:cNvPr id="1536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smtClean="0"/>
              <a:t>乘法</a:t>
            </a:r>
            <a:endParaRPr lang="zh-CN" altLang="en-US" smtClean="0"/>
          </a:p>
        </p:txBody>
      </p:sp>
      <p:grpSp>
        <p:nvGrpSpPr>
          <p:cNvPr id="15364" name="Group 4"/>
          <p:cNvGrpSpPr/>
          <p:nvPr/>
        </p:nvGrpSpPr>
        <p:grpSpPr bwMode="auto">
          <a:xfrm>
            <a:off x="4343406" y="2387216"/>
            <a:ext cx="1365251" cy="2246313"/>
            <a:chOff x="703" y="1616"/>
            <a:chExt cx="860" cy="1415"/>
          </a:xfrm>
        </p:grpSpPr>
        <p:sp>
          <p:nvSpPr>
            <p:cNvPr id="15370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860" cy="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   1000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×</a:t>
              </a:r>
              <a:r>
                <a:rPr kumimoji="0" lang="en-US" altLang="en-US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en-US" sz="200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1001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   1000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  0000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 0000 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1000  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1001000</a:t>
              </a:r>
              <a:endParaRPr kumimoji="0" lang="en-AU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1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2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2216952" y="4920391"/>
            <a:ext cx="5503857" cy="461665"/>
          </a:xfrm>
          <a:prstGeom prst="rect">
            <a:avLst/>
          </a:prstGeom>
          <a:solidFill>
            <a:srgbClr val="FAD8CA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积的位数是被乘数与乘数的位数之和</a:t>
            </a:r>
            <a:endParaRPr kumimoji="0" lang="en-AU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AutoShape 10"/>
          <p:cNvSpPr/>
          <p:nvPr/>
        </p:nvSpPr>
        <p:spPr bwMode="auto">
          <a:xfrm>
            <a:off x="2714631" y="1779203"/>
            <a:ext cx="1439862" cy="67945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被乘数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multiplicand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AutoShape 11"/>
          <p:cNvSpPr/>
          <p:nvPr/>
        </p:nvSpPr>
        <p:spPr bwMode="auto">
          <a:xfrm>
            <a:off x="2714631" y="2603115"/>
            <a:ext cx="1439862" cy="652463"/>
          </a:xfrm>
          <a:prstGeom prst="borderCallout1">
            <a:avLst>
              <a:gd name="adj1" fmla="val 34616"/>
              <a:gd name="adj2" fmla="val 105292"/>
              <a:gd name="adj3" fmla="val 34380"/>
              <a:gd name="adj4" fmla="val 149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乘数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multiplier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8" name="AutoShape 12"/>
          <p:cNvSpPr/>
          <p:nvPr/>
        </p:nvSpPr>
        <p:spPr bwMode="auto">
          <a:xfrm>
            <a:off x="2714631" y="3838190"/>
            <a:ext cx="1150937" cy="708025"/>
          </a:xfrm>
          <a:prstGeom prst="borderCallout1">
            <a:avLst>
              <a:gd name="adj1" fmla="val 31856"/>
              <a:gd name="adj2" fmla="val 106620"/>
              <a:gd name="adj3" fmla="val 75236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积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product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乘法的硬件实现</a:t>
            </a:r>
            <a:r>
              <a:rPr lang="en-US" altLang="zh-CN" dirty="0"/>
              <a:t>(</a:t>
            </a:r>
            <a:r>
              <a:rPr lang="zh-CN" altLang="en-US" dirty="0" smtClean="0"/>
              <a:t>第一版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Picture 15" descr="f03-04-P374493"/>
          <p:cNvPicPr>
            <a:picLocks noGrp="1" noChangeAspect="1" noChangeArrowheads="1"/>
          </p:cNvPicPr>
          <p:nvPr>
            <p:ph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2" y="1371654"/>
            <a:ext cx="7062811" cy="403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概况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加法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乘法和除法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移位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浮点数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smtClean="0"/>
              <a:t>乘法的硬件</a:t>
            </a:r>
            <a:endParaRPr lang="zh-CN" altLang="en-US" smtClean="0"/>
          </a:p>
        </p:txBody>
      </p:sp>
      <p:pic>
        <p:nvPicPr>
          <p:cNvPr id="17411" name="Picture 15" descr="f03-04-P37449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4" y="3046413"/>
            <a:ext cx="41322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流程图: 终止 4"/>
          <p:cNvSpPr>
            <a:spLocks noChangeArrowheads="1"/>
          </p:cNvSpPr>
          <p:nvPr/>
        </p:nvSpPr>
        <p:spPr bwMode="auto">
          <a:xfrm>
            <a:off x="6207125" y="938213"/>
            <a:ext cx="1066800" cy="381000"/>
          </a:xfrm>
          <a:prstGeom prst="flowChartTermina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>
                <a:latin typeface="Times" panose="02020603050405020304" pitchFamily="18" charset="0"/>
              </a:rPr>
              <a:t>开始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sp>
        <p:nvSpPr>
          <p:cNvPr id="17413" name="流程图: 决策 5"/>
          <p:cNvSpPr>
            <a:spLocks noChangeArrowheads="1"/>
          </p:cNvSpPr>
          <p:nvPr/>
        </p:nvSpPr>
        <p:spPr bwMode="auto">
          <a:xfrm>
            <a:off x="5486400" y="1685925"/>
            <a:ext cx="2514600" cy="1028700"/>
          </a:xfrm>
          <a:prstGeom prst="flowChartDecision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</a:rPr>
              <a:t>1.</a:t>
            </a:r>
            <a:r>
              <a:rPr lang="zh-CN" altLang="en-US" sz="1800">
                <a:latin typeface="Times" panose="02020603050405020304" pitchFamily="18" charset="0"/>
              </a:rPr>
              <a:t>测试乘数最低位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sp>
        <p:nvSpPr>
          <p:cNvPr id="17414" name="文本框 6"/>
          <p:cNvSpPr txBox="1">
            <a:spLocks noChangeArrowheads="1"/>
          </p:cNvSpPr>
          <p:nvPr/>
        </p:nvSpPr>
        <p:spPr bwMode="auto">
          <a:xfrm>
            <a:off x="4284663" y="2905125"/>
            <a:ext cx="2667000" cy="646113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1a.</a:t>
            </a:r>
            <a:r>
              <a:rPr lang="zh-CN" altLang="en-US" sz="1800"/>
              <a:t>给乘积加上被乘数，将结果写入乘积寄存器</a:t>
            </a:r>
            <a:endParaRPr lang="zh-CN" altLang="en-US" sz="1800"/>
          </a:p>
        </p:txBody>
      </p:sp>
      <p:sp>
        <p:nvSpPr>
          <p:cNvPr id="17415" name="文本框 7"/>
          <p:cNvSpPr txBox="1">
            <a:spLocks noChangeArrowheads="1"/>
          </p:cNvSpPr>
          <p:nvPr/>
        </p:nvSpPr>
        <p:spPr bwMode="auto">
          <a:xfrm>
            <a:off x="5407025" y="4064000"/>
            <a:ext cx="2667000" cy="368300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2.</a:t>
            </a:r>
            <a:r>
              <a:rPr lang="zh-CN" altLang="en-US" sz="1800"/>
              <a:t>被乘数寄存器左移一位</a:t>
            </a:r>
            <a:endParaRPr lang="zh-CN" altLang="en-US" sz="1800"/>
          </a:p>
        </p:txBody>
      </p:sp>
      <p:sp>
        <p:nvSpPr>
          <p:cNvPr id="17416" name="文本框 8"/>
          <p:cNvSpPr txBox="1">
            <a:spLocks noChangeArrowheads="1"/>
          </p:cNvSpPr>
          <p:nvPr/>
        </p:nvSpPr>
        <p:spPr bwMode="auto">
          <a:xfrm>
            <a:off x="5414963" y="4765675"/>
            <a:ext cx="2667000" cy="369888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3.</a:t>
            </a:r>
            <a:r>
              <a:rPr lang="zh-CN" altLang="en-US" sz="1800"/>
              <a:t>乘数寄存器右移一位</a:t>
            </a:r>
            <a:endParaRPr lang="zh-CN" altLang="en-US" sz="1800"/>
          </a:p>
        </p:txBody>
      </p:sp>
      <p:sp>
        <p:nvSpPr>
          <p:cNvPr id="17417" name="流程图: 决策 9"/>
          <p:cNvSpPr>
            <a:spLocks noChangeArrowheads="1"/>
          </p:cNvSpPr>
          <p:nvPr/>
        </p:nvSpPr>
        <p:spPr bwMode="auto">
          <a:xfrm>
            <a:off x="5635625" y="5486400"/>
            <a:ext cx="2209800" cy="755650"/>
          </a:xfrm>
          <a:prstGeom prst="flowChartDecision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latin typeface="Times" panose="02020603050405020304" pitchFamily="18" charset="0"/>
              </a:rPr>
              <a:t>第</a:t>
            </a:r>
            <a:r>
              <a:rPr lang="en-US" altLang="zh-CN" sz="1800">
                <a:latin typeface="Times" panose="02020603050405020304" pitchFamily="18" charset="0"/>
              </a:rPr>
              <a:t>32</a:t>
            </a:r>
            <a:r>
              <a:rPr lang="zh-CN" altLang="en-US" sz="1800">
                <a:latin typeface="Times" panose="02020603050405020304" pitchFamily="18" charset="0"/>
              </a:rPr>
              <a:t>次？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sp>
        <p:nvSpPr>
          <p:cNvPr id="17418" name="流程图: 终止 10"/>
          <p:cNvSpPr>
            <a:spLocks noChangeArrowheads="1"/>
          </p:cNvSpPr>
          <p:nvPr/>
        </p:nvSpPr>
        <p:spPr bwMode="auto">
          <a:xfrm>
            <a:off x="6215063" y="6477000"/>
            <a:ext cx="1066800" cy="381000"/>
          </a:xfrm>
          <a:prstGeom prst="flowChartTermina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>
                <a:latin typeface="Times" panose="02020603050405020304" pitchFamily="18" charset="0"/>
              </a:rPr>
              <a:t>结束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cxnSp>
        <p:nvCxnSpPr>
          <p:cNvPr id="17" name="肘形连接符 16"/>
          <p:cNvCxnSpPr>
            <a:stCxn id="17413" idx="1"/>
          </p:cNvCxnSpPr>
          <p:nvPr/>
        </p:nvCxnSpPr>
        <p:spPr bwMode="auto">
          <a:xfrm rot="10800000" flipV="1">
            <a:off x="4906963" y="2200275"/>
            <a:ext cx="579437" cy="67786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9" name="肘形连接符 18"/>
          <p:cNvCxnSpPr>
            <a:stCxn id="17414" idx="2"/>
          </p:cNvCxnSpPr>
          <p:nvPr/>
        </p:nvCxnSpPr>
        <p:spPr bwMode="auto">
          <a:xfrm rot="16200000" flipH="1">
            <a:off x="5581651" y="3587750"/>
            <a:ext cx="512762" cy="4397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4" name="肘形连接符 23"/>
          <p:cNvCxnSpPr>
            <a:stCxn id="17413" idx="3"/>
          </p:cNvCxnSpPr>
          <p:nvPr/>
        </p:nvCxnSpPr>
        <p:spPr bwMode="auto">
          <a:xfrm flipH="1">
            <a:off x="7391400" y="2200275"/>
            <a:ext cx="609600" cy="1863725"/>
          </a:xfrm>
          <a:prstGeom prst="bentConnector4">
            <a:avLst>
              <a:gd name="adj1" fmla="val -37501"/>
              <a:gd name="adj2" fmla="val 8655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33" name="肘形连接符 32"/>
          <p:cNvCxnSpPr>
            <a:stCxn id="17417" idx="3"/>
          </p:cNvCxnSpPr>
          <p:nvPr/>
        </p:nvCxnSpPr>
        <p:spPr bwMode="auto">
          <a:xfrm flipH="1" flipV="1">
            <a:off x="6748463" y="1501775"/>
            <a:ext cx="1096962" cy="4362450"/>
          </a:xfrm>
          <a:prstGeom prst="bentConnector4">
            <a:avLst>
              <a:gd name="adj1" fmla="val -74021"/>
              <a:gd name="adj2" fmla="val 10020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42" name="直接箭头连接符 41"/>
          <p:cNvCxnSpPr>
            <a:stCxn id="17412" idx="2"/>
            <a:endCxn id="17413" idx="0"/>
          </p:cNvCxnSpPr>
          <p:nvPr/>
        </p:nvCxnSpPr>
        <p:spPr bwMode="auto">
          <a:xfrm>
            <a:off x="6740525" y="1319213"/>
            <a:ext cx="3175" cy="3667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44" name="直接箭头连接符 43"/>
          <p:cNvCxnSpPr>
            <a:stCxn id="17415" idx="2"/>
            <a:endCxn id="17416" idx="0"/>
          </p:cNvCxnSpPr>
          <p:nvPr/>
        </p:nvCxnSpPr>
        <p:spPr bwMode="auto">
          <a:xfrm>
            <a:off x="6740525" y="4432300"/>
            <a:ext cx="7938" cy="333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46" name="直接箭头连接符 45"/>
          <p:cNvCxnSpPr>
            <a:stCxn id="17416" idx="2"/>
            <a:endCxn id="17417" idx="0"/>
          </p:cNvCxnSpPr>
          <p:nvPr/>
        </p:nvCxnSpPr>
        <p:spPr bwMode="auto">
          <a:xfrm flipH="1">
            <a:off x="6740525" y="5135563"/>
            <a:ext cx="7938" cy="3508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49" name="直接箭头连接符 48"/>
          <p:cNvCxnSpPr>
            <a:stCxn id="17417" idx="2"/>
            <a:endCxn id="17418" idx="0"/>
          </p:cNvCxnSpPr>
          <p:nvPr/>
        </p:nvCxnSpPr>
        <p:spPr bwMode="auto">
          <a:xfrm>
            <a:off x="6740525" y="6242050"/>
            <a:ext cx="7938" cy="2349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17427" name="文本框 60"/>
          <p:cNvSpPr txBox="1">
            <a:spLocks noChangeArrowheads="1"/>
          </p:cNvSpPr>
          <p:nvPr/>
        </p:nvSpPr>
        <p:spPr bwMode="auto">
          <a:xfrm>
            <a:off x="4303713" y="1789113"/>
            <a:ext cx="1814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乘数最低位</a:t>
            </a:r>
            <a:r>
              <a:rPr lang="en-US" altLang="zh-CN" sz="1800"/>
              <a:t>=1</a:t>
            </a:r>
            <a:endParaRPr lang="zh-CN" altLang="en-US" sz="1800"/>
          </a:p>
        </p:txBody>
      </p:sp>
      <p:sp>
        <p:nvSpPr>
          <p:cNvPr id="17428" name="文本框 61"/>
          <p:cNvSpPr txBox="1">
            <a:spLocks noChangeArrowheads="1"/>
          </p:cNvSpPr>
          <p:nvPr/>
        </p:nvSpPr>
        <p:spPr bwMode="auto">
          <a:xfrm>
            <a:off x="6992938" y="1573213"/>
            <a:ext cx="1814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乘数最低位</a:t>
            </a:r>
            <a:r>
              <a:rPr lang="en-US" altLang="zh-CN" sz="1800"/>
              <a:t>=0</a:t>
            </a:r>
            <a:endParaRPr lang="zh-CN" altLang="en-US" sz="1800"/>
          </a:p>
        </p:txBody>
      </p:sp>
      <p:sp>
        <p:nvSpPr>
          <p:cNvPr id="17429" name="文本框 62"/>
          <p:cNvSpPr txBox="1">
            <a:spLocks noChangeArrowheads="1"/>
          </p:cNvSpPr>
          <p:nvPr/>
        </p:nvSpPr>
        <p:spPr bwMode="auto">
          <a:xfrm>
            <a:off x="6951663" y="6162675"/>
            <a:ext cx="1814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是：</a:t>
            </a:r>
            <a:r>
              <a:rPr lang="en-US" altLang="zh-CN" sz="1800"/>
              <a:t>32</a:t>
            </a:r>
            <a:r>
              <a:rPr lang="zh-CN" altLang="en-US" sz="1800"/>
              <a:t>次重复</a:t>
            </a:r>
            <a:endParaRPr lang="zh-CN" altLang="en-US" sz="1800"/>
          </a:p>
        </p:txBody>
      </p:sp>
      <p:sp>
        <p:nvSpPr>
          <p:cNvPr id="17430" name="文本框 63"/>
          <p:cNvSpPr txBox="1">
            <a:spLocks noChangeArrowheads="1"/>
          </p:cNvSpPr>
          <p:nvPr/>
        </p:nvSpPr>
        <p:spPr bwMode="auto">
          <a:xfrm>
            <a:off x="7192963" y="5522913"/>
            <a:ext cx="1814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否：</a:t>
            </a:r>
            <a:r>
              <a:rPr lang="en-US" altLang="zh-CN" sz="1800"/>
              <a:t>&lt;32</a:t>
            </a:r>
            <a:r>
              <a:rPr lang="zh-CN" altLang="en-US" sz="1800"/>
              <a:t>次重复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dirty="0" smtClean="0"/>
              <a:t>同时进行加法和移位</a:t>
            </a:r>
            <a:endParaRPr lang="en-US" altLang="zh-CN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dirty="0" smtClean="0"/>
              <a:t>每一步只需要一个时钟周期</a:t>
            </a:r>
            <a:endParaRPr lang="en-US" altLang="zh-CN" dirty="0" smtClean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dirty="0" smtClean="0"/>
              <a:t>乘法运算频率较低时</a:t>
            </a:r>
            <a:endParaRPr lang="zh-CN" altLang="en-US" dirty="0" smtClean="0"/>
          </a:p>
        </p:txBody>
      </p:sp>
      <p:sp>
        <p:nvSpPr>
          <p:cNvPr id="1945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smtClean="0"/>
              <a:t>改进后的乘法器</a:t>
            </a:r>
            <a:endParaRPr lang="zh-CN" altLang="en-US" smtClean="0"/>
          </a:p>
        </p:txBody>
      </p:sp>
      <p:pic>
        <p:nvPicPr>
          <p:cNvPr id="19460" name="Picture 9" descr="f03-06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4" name="Picture 9" descr="f03-06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62" y="1371654"/>
            <a:ext cx="4098893" cy="208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352832" y="978019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0110   (6)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810020" y="347755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0101   (5)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705149" y="3478213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0000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4343406" y="3529804"/>
            <a:ext cx="152396" cy="32514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4" name="Picture 9" descr="f03-06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62" y="1371654"/>
            <a:ext cx="4098893" cy="208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352832" y="978019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0110   (6)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820224" y="3478213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0101   (5)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705149" y="3478213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0000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49" y="379855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0110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20224" y="3802681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0101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3090" y="3787852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add </a:t>
            </a:r>
            <a:r>
              <a:rPr lang="en-US" altLang="zh-CN" sz="2000" dirty="0" smtClean="0"/>
              <a:t>0110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705149" y="4159978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0011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20803" y="4130170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</a:t>
            </a:r>
            <a:r>
              <a:rPr lang="en-US" altLang="zh-CN" sz="2000" dirty="0" smtClean="0"/>
              <a:t>010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4343406" y="3529804"/>
            <a:ext cx="152396" cy="32514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4" name="Picture 9" descr="f03-06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62" y="1371654"/>
            <a:ext cx="4098893" cy="208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352832" y="978019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0110   (6)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820224" y="3478213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0101   (5)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705149" y="3478213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0000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49" y="379855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0110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20224" y="3802681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0101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3090" y="3787852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add </a:t>
            </a:r>
            <a:r>
              <a:rPr lang="en-US" altLang="zh-CN" sz="2000" dirty="0" smtClean="0"/>
              <a:t>0110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705149" y="4159978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0011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20803" y="4130170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</a:t>
            </a:r>
            <a:r>
              <a:rPr lang="en-US" altLang="zh-CN" sz="2000" dirty="0" smtClean="0"/>
              <a:t>010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4329458" y="4161180"/>
            <a:ext cx="152396" cy="32514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36729" y="451450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add </a:t>
            </a:r>
            <a:r>
              <a:rPr lang="en-US" altLang="zh-CN" sz="2000" dirty="0" smtClean="0"/>
              <a:t>0000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05149" y="451450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0011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20224" y="451450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</a:t>
            </a:r>
            <a:r>
              <a:rPr lang="en-US" altLang="zh-CN" sz="2000" dirty="0" smtClean="0"/>
              <a:t>010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704570" y="4857769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0001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10020" y="4858493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10</a:t>
            </a:r>
            <a:r>
              <a:rPr lang="en-US" altLang="zh-CN" sz="2000" dirty="0" smtClean="0"/>
              <a:t>01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4343406" y="3529804"/>
            <a:ext cx="152396" cy="32514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4" name="Picture 9" descr="f03-06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62" y="1371654"/>
            <a:ext cx="4098893" cy="208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352832" y="978019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0110   (6)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820224" y="3478213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0101   (5)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705149" y="3478213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0000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49" y="379855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0110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20224" y="3802681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0101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3090" y="3787852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add </a:t>
            </a:r>
            <a:r>
              <a:rPr lang="en-US" altLang="zh-CN" sz="2000" dirty="0" smtClean="0"/>
              <a:t>0110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705149" y="4159978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0011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20803" y="4130170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</a:t>
            </a:r>
            <a:r>
              <a:rPr lang="en-US" altLang="zh-CN" sz="2000" dirty="0" smtClean="0"/>
              <a:t>010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4329458" y="4161180"/>
            <a:ext cx="152396" cy="32514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36729" y="451450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add </a:t>
            </a:r>
            <a:r>
              <a:rPr lang="en-US" altLang="zh-CN" sz="2000" dirty="0" smtClean="0"/>
              <a:t>0000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05149" y="451450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0011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20224" y="451450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</a:t>
            </a:r>
            <a:r>
              <a:rPr lang="en-US" altLang="zh-CN" sz="2000" dirty="0" smtClean="0"/>
              <a:t>010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704570" y="4857769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0001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17725" y="4858493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10</a:t>
            </a:r>
            <a:r>
              <a:rPr lang="en-US" altLang="zh-CN" sz="2000" dirty="0" smtClean="0"/>
              <a:t>01</a:t>
            </a:r>
            <a:endParaRPr lang="zh-CN" altLang="en-US" sz="2000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4329458" y="4874001"/>
            <a:ext cx="152396" cy="32514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02650" y="5237032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0111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17725" y="5241158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10</a:t>
            </a:r>
            <a:r>
              <a:rPr lang="en-US" altLang="zh-CN" sz="2000" dirty="0" smtClean="0"/>
              <a:t>01</a:t>
            </a:r>
            <a:endParaRPr lang="zh-CN" altLang="en-US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140591" y="5226329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add </a:t>
            </a:r>
            <a:r>
              <a:rPr lang="en-US" altLang="zh-CN" sz="2000" dirty="0" smtClean="0"/>
              <a:t>0110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702650" y="559845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0011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18304" y="5568647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110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4343406" y="3529804"/>
            <a:ext cx="152396" cy="32514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4" name="Picture 9" descr="f03-06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62" y="1371654"/>
            <a:ext cx="4098893" cy="208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352832" y="978019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0110   (6)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820224" y="3478213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0101   (5)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705149" y="3478213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0000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49" y="379855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0110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20224" y="3802681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0101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3090" y="3787852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add </a:t>
            </a:r>
            <a:r>
              <a:rPr lang="en-US" altLang="zh-CN" sz="2000" dirty="0" smtClean="0"/>
              <a:t>0110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705149" y="4159978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0011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20803" y="4130170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</a:t>
            </a:r>
            <a:r>
              <a:rPr lang="en-US" altLang="zh-CN" sz="2000" dirty="0" smtClean="0"/>
              <a:t>010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4329458" y="4161180"/>
            <a:ext cx="152396" cy="32514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36729" y="451450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add </a:t>
            </a:r>
            <a:r>
              <a:rPr lang="en-US" altLang="zh-CN" sz="2000" dirty="0" smtClean="0"/>
              <a:t>0000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05149" y="451450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0011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20224" y="451450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</a:t>
            </a:r>
            <a:r>
              <a:rPr lang="en-US" altLang="zh-CN" sz="2000" dirty="0" smtClean="0"/>
              <a:t>010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704570" y="4857769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0001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17725" y="4858493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10</a:t>
            </a:r>
            <a:r>
              <a:rPr lang="en-US" altLang="zh-CN" sz="2000" dirty="0" smtClean="0"/>
              <a:t>01</a:t>
            </a:r>
            <a:endParaRPr lang="zh-CN" altLang="en-US" sz="2000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4329458" y="4874001"/>
            <a:ext cx="152396" cy="32514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02650" y="5237032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0111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17725" y="5241158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10</a:t>
            </a:r>
            <a:r>
              <a:rPr lang="en-US" altLang="zh-CN" sz="2000" dirty="0" smtClean="0"/>
              <a:t>01</a:t>
            </a:r>
            <a:endParaRPr lang="zh-CN" altLang="en-US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140591" y="5226329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add </a:t>
            </a:r>
            <a:r>
              <a:rPr lang="en-US" altLang="zh-CN" sz="2000" dirty="0" smtClean="0"/>
              <a:t>0110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702650" y="5598455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0011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18304" y="5568647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110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7" name="圆角矩形 26"/>
          <p:cNvSpPr/>
          <p:nvPr/>
        </p:nvSpPr>
        <p:spPr bwMode="auto">
          <a:xfrm>
            <a:off x="4326959" y="5599657"/>
            <a:ext cx="152396" cy="32514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4230" y="5938307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add </a:t>
            </a:r>
            <a:r>
              <a:rPr lang="en-US" altLang="zh-CN" sz="2000" dirty="0" smtClean="0"/>
              <a:t>0000</a:t>
            </a:r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702650" y="5938307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0011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17725" y="5938307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110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702071" y="6281571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0001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15226" y="6282295"/>
            <a:ext cx="1747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1110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3399FF"/>
                </a:solidFill>
              </a:rPr>
              <a:t>(30)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643156"/>
            <a:ext cx="8184958" cy="1909962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dirty="0" smtClean="0"/>
              <a:t>乘数的每一位与被乘数相与</a:t>
            </a:r>
            <a:endParaRPr lang="en-US" altLang="zh-CN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dirty="0" smtClean="0"/>
              <a:t>将与后结果进行相加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更快速的乘法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75755" y="1064623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5" name="矩形 4"/>
          <p:cNvSpPr/>
          <p:nvPr/>
        </p:nvSpPr>
        <p:spPr>
          <a:xfrm>
            <a:off x="6248356" y="1064623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6" name="矩形 5"/>
          <p:cNvSpPr/>
          <p:nvPr/>
        </p:nvSpPr>
        <p:spPr>
          <a:xfrm>
            <a:off x="4689706" y="1064622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7" name="矩形 6"/>
          <p:cNvSpPr/>
          <p:nvPr/>
        </p:nvSpPr>
        <p:spPr>
          <a:xfrm>
            <a:off x="3202627" y="1064622"/>
            <a:ext cx="583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31</a:t>
            </a:r>
            <a:endParaRPr lang="zh-CN" altLang="en-US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6237099" y="1525725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5491813" y="151106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10" name="矩形 9"/>
          <p:cNvSpPr/>
          <p:nvPr/>
        </p:nvSpPr>
        <p:spPr>
          <a:xfrm>
            <a:off x="4659198" y="1525725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11" name="矩形 10"/>
          <p:cNvSpPr/>
          <p:nvPr/>
        </p:nvSpPr>
        <p:spPr>
          <a:xfrm>
            <a:off x="3208255" y="1525725"/>
            <a:ext cx="583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baseline="-25000" dirty="0" smtClean="0"/>
              <a:t>31</a:t>
            </a:r>
            <a:endParaRPr lang="zh-CN" altLang="en-US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3874673" y="151105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baseline="-25000" dirty="0"/>
          </a:p>
        </p:txBody>
      </p:sp>
      <p:sp>
        <p:nvSpPr>
          <p:cNvPr id="13" name="矩形 12"/>
          <p:cNvSpPr/>
          <p:nvPr/>
        </p:nvSpPr>
        <p:spPr>
          <a:xfrm>
            <a:off x="3866644" y="106462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baseline="-25000" dirty="0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 flipV="1">
            <a:off x="3130883" y="1982403"/>
            <a:ext cx="3803255" cy="4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78803" y="2020914"/>
            <a:ext cx="755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19" name="矩形 18"/>
          <p:cNvSpPr/>
          <p:nvPr/>
        </p:nvSpPr>
        <p:spPr>
          <a:xfrm>
            <a:off x="3873154" y="203386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baseline="-25000" dirty="0"/>
          </a:p>
        </p:txBody>
      </p:sp>
      <p:sp>
        <p:nvSpPr>
          <p:cNvPr id="20" name="矩形 19"/>
          <p:cNvSpPr/>
          <p:nvPr/>
        </p:nvSpPr>
        <p:spPr>
          <a:xfrm>
            <a:off x="5397732" y="2033867"/>
            <a:ext cx="755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1" name="矩形 20"/>
          <p:cNvSpPr/>
          <p:nvPr/>
        </p:nvSpPr>
        <p:spPr>
          <a:xfrm>
            <a:off x="4568024" y="2033867"/>
            <a:ext cx="755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2" name="矩形 21"/>
          <p:cNvSpPr/>
          <p:nvPr/>
        </p:nvSpPr>
        <p:spPr>
          <a:xfrm>
            <a:off x="3130883" y="2033867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31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28714" y="3884876"/>
            <a:ext cx="670542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40182" y="2494969"/>
            <a:ext cx="755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3284738" y="250792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baseline="-25000" dirty="0"/>
          </a:p>
        </p:txBody>
      </p:sp>
      <p:sp>
        <p:nvSpPr>
          <p:cNvPr id="26" name="矩形 25"/>
          <p:cNvSpPr/>
          <p:nvPr/>
        </p:nvSpPr>
        <p:spPr>
          <a:xfrm>
            <a:off x="4656920" y="2507922"/>
            <a:ext cx="755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3886218" y="2507922"/>
            <a:ext cx="755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8" name="矩形 27"/>
          <p:cNvSpPr/>
          <p:nvPr/>
        </p:nvSpPr>
        <p:spPr>
          <a:xfrm>
            <a:off x="2286060" y="2507922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31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9" name="矩形 28"/>
          <p:cNvSpPr/>
          <p:nvPr/>
        </p:nvSpPr>
        <p:spPr>
          <a:xfrm rot="5400000">
            <a:off x="4197263" y="288230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baseline="-25000" dirty="0"/>
          </a:p>
        </p:txBody>
      </p:sp>
      <p:sp>
        <p:nvSpPr>
          <p:cNvPr id="30" name="矩形 29"/>
          <p:cNvSpPr/>
          <p:nvPr/>
        </p:nvSpPr>
        <p:spPr>
          <a:xfrm>
            <a:off x="3202627" y="3351112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31</a:t>
            </a:r>
            <a:endParaRPr lang="zh-CN" altLang="en-US" baseline="-25000" dirty="0"/>
          </a:p>
        </p:txBody>
      </p:sp>
      <p:sp>
        <p:nvSpPr>
          <p:cNvPr id="31" name="矩形 30"/>
          <p:cNvSpPr/>
          <p:nvPr/>
        </p:nvSpPr>
        <p:spPr>
          <a:xfrm>
            <a:off x="1097980" y="32919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baseline="-25000" dirty="0"/>
          </a:p>
        </p:txBody>
      </p:sp>
      <p:sp>
        <p:nvSpPr>
          <p:cNvPr id="32" name="矩形 31"/>
          <p:cNvSpPr/>
          <p:nvPr/>
        </p:nvSpPr>
        <p:spPr>
          <a:xfrm>
            <a:off x="2343167" y="3364065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31</a:t>
            </a:r>
            <a:endParaRPr lang="zh-CN" altLang="en-US" baseline="-25000" dirty="0"/>
          </a:p>
        </p:txBody>
      </p:sp>
      <p:sp>
        <p:nvSpPr>
          <p:cNvPr id="33" name="矩形 32"/>
          <p:cNvSpPr/>
          <p:nvPr/>
        </p:nvSpPr>
        <p:spPr>
          <a:xfrm>
            <a:off x="1513459" y="3364065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31</a:t>
            </a:r>
            <a:endParaRPr lang="zh-CN" altLang="en-US" baseline="-25000" dirty="0"/>
          </a:p>
        </p:txBody>
      </p:sp>
      <p:sp>
        <p:nvSpPr>
          <p:cNvPr id="34" name="矩形 33"/>
          <p:cNvSpPr/>
          <p:nvPr/>
        </p:nvSpPr>
        <p:spPr>
          <a:xfrm>
            <a:off x="228714" y="3364065"/>
            <a:ext cx="982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31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31</a:t>
            </a:r>
            <a:endParaRPr lang="zh-CN" altLang="en-US" baseline="-25000" dirty="0"/>
          </a:p>
        </p:txBody>
      </p:sp>
      <p:sp>
        <p:nvSpPr>
          <p:cNvPr id="36" name="矩形 35"/>
          <p:cNvSpPr/>
          <p:nvPr/>
        </p:nvSpPr>
        <p:spPr>
          <a:xfrm>
            <a:off x="5519287" y="404381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37" name="矩形 36"/>
          <p:cNvSpPr/>
          <p:nvPr/>
        </p:nvSpPr>
        <p:spPr>
          <a:xfrm>
            <a:off x="6291888" y="404381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38" name="矩形 37"/>
          <p:cNvSpPr/>
          <p:nvPr/>
        </p:nvSpPr>
        <p:spPr>
          <a:xfrm>
            <a:off x="4733238" y="4043813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39" name="矩形 38"/>
          <p:cNvSpPr/>
          <p:nvPr/>
        </p:nvSpPr>
        <p:spPr>
          <a:xfrm>
            <a:off x="428287" y="3989669"/>
            <a:ext cx="583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63</a:t>
            </a:r>
            <a:endParaRPr lang="zh-CN" altLang="en-US" baseline="-25000" dirty="0"/>
          </a:p>
        </p:txBody>
      </p:sp>
      <p:sp>
        <p:nvSpPr>
          <p:cNvPr id="40" name="矩形 39"/>
          <p:cNvSpPr/>
          <p:nvPr/>
        </p:nvSpPr>
        <p:spPr>
          <a:xfrm>
            <a:off x="2720634" y="398937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baseline="-25000" dirty="0"/>
          </a:p>
        </p:txBody>
      </p:sp>
      <p:sp>
        <p:nvSpPr>
          <p:cNvPr id="41" name="矩形 40"/>
          <p:cNvSpPr/>
          <p:nvPr/>
        </p:nvSpPr>
        <p:spPr>
          <a:xfrm>
            <a:off x="2720633" y="15526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 bwMode="auto">
          <a:xfrm>
            <a:off x="609704" y="1135250"/>
            <a:ext cx="7954859" cy="41225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更快速的</a:t>
            </a:r>
            <a:r>
              <a:rPr lang="zh-CN" altLang="en-US" dirty="0" smtClean="0"/>
              <a:t>乘法器设计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600278" y="1447852"/>
            <a:ext cx="5580785" cy="3380079"/>
            <a:chOff x="2244424" y="1466090"/>
            <a:chExt cx="5580785" cy="3380079"/>
          </a:xfrm>
        </p:grpSpPr>
        <p:sp>
          <p:nvSpPr>
            <p:cNvPr id="4" name="矩形 3"/>
            <p:cNvSpPr/>
            <p:nvPr/>
          </p:nvSpPr>
          <p:spPr bwMode="auto">
            <a:xfrm>
              <a:off x="3200436" y="2286030"/>
              <a:ext cx="4343286" cy="38099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相加数产生部件（与项电路）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V="1">
              <a:off x="3429030" y="1981238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V="1">
              <a:off x="3733822" y="1981238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4267208" y="1981238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V="1">
              <a:off x="4572000" y="1981238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V="1">
              <a:off x="6095960" y="1981238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6400752" y="1981238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6934138" y="1981238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V="1">
              <a:off x="7238930" y="1981238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15" name="矩形 14"/>
            <p:cNvSpPr/>
            <p:nvPr/>
          </p:nvSpPr>
          <p:spPr>
            <a:xfrm>
              <a:off x="4056253" y="1515769"/>
              <a:ext cx="4219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</a:t>
              </a:r>
              <a:r>
                <a:rPr lang="en-US" altLang="zh-CN" sz="2000" baseline="-25000" dirty="0" smtClean="0"/>
                <a:t>1</a:t>
              </a:r>
              <a:endParaRPr lang="zh-CN" altLang="en-US" sz="2000" baseline="-25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361045" y="1508656"/>
              <a:ext cx="4219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</a:t>
              </a:r>
              <a:r>
                <a:rPr lang="en-US" altLang="zh-CN" sz="2000" baseline="-25000" dirty="0" smtClean="0"/>
                <a:t>0</a:t>
              </a:r>
              <a:endParaRPr lang="zh-CN" altLang="en-US" sz="2000" baseline="-25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83201" y="1515769"/>
              <a:ext cx="5164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</a:t>
              </a:r>
              <a:r>
                <a:rPr lang="en-US" altLang="zh-CN" sz="2000" baseline="-25000" dirty="0" smtClean="0"/>
                <a:t>30</a:t>
              </a:r>
              <a:endParaRPr lang="zh-CN" altLang="en-US" sz="2000" baseline="-25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139210" y="1515769"/>
              <a:ext cx="3754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err="1" smtClean="0"/>
                <a:t>a</a:t>
              </a:r>
              <a:r>
                <a:rPr lang="en-US" altLang="zh-CN" sz="2000" baseline="-25000" dirty="0" err="1" smtClean="0"/>
                <a:t>f</a:t>
              </a:r>
              <a:endParaRPr lang="zh-CN" altLang="en-US" sz="2000" baseline="-25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806771" y="150865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…</a:t>
              </a:r>
              <a:endParaRPr lang="zh-CN" altLang="en-US" sz="2000" baseline="-25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027975" y="1519904"/>
              <a:ext cx="4219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</a:t>
              </a:r>
              <a:r>
                <a:rPr lang="en-US" altLang="zh-CN" sz="2000" baseline="-25000" dirty="0" smtClean="0"/>
                <a:t>0</a:t>
              </a:r>
              <a:endParaRPr lang="zh-CN" altLang="en-US" sz="2000" baseline="-25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723183" y="1520865"/>
              <a:ext cx="4219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</a:t>
              </a:r>
              <a:r>
                <a:rPr lang="en-US" altLang="zh-CN" sz="2000" baseline="-25000" dirty="0" smtClean="0"/>
                <a:t>1</a:t>
              </a:r>
              <a:endParaRPr lang="zh-CN" altLang="en-US" sz="2000" baseline="-25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197419" y="1520557"/>
              <a:ext cx="5164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</a:t>
              </a:r>
              <a:r>
                <a:rPr lang="en-US" altLang="zh-CN" sz="2000" baseline="-25000" dirty="0" smtClean="0"/>
                <a:t>30</a:t>
              </a:r>
              <a:endParaRPr lang="zh-CN" altLang="en-US" sz="2000" baseline="-25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502610" y="1466090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…</a:t>
              </a:r>
              <a:endParaRPr lang="zh-CN" altLang="en-US" sz="2000" baseline="-25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832947" y="1533469"/>
              <a:ext cx="3754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</a:t>
              </a:r>
              <a:r>
                <a:rPr lang="en-US" altLang="zh-CN" sz="2000" baseline="-25000" dirty="0" smtClean="0"/>
                <a:t>f</a:t>
              </a:r>
              <a:endParaRPr lang="zh-CN" altLang="en-US" sz="2000" baseline="-25000" dirty="0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244424" y="3896724"/>
              <a:ext cx="575021" cy="31491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=1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200436" y="3449662"/>
              <a:ext cx="4343286" cy="76198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n×n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乘法阵列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肘形连接符 26"/>
            <p:cNvCxnSpPr>
              <a:stCxn id="18" idx="2"/>
            </p:cNvCxnSpPr>
            <p:nvPr/>
          </p:nvCxnSpPr>
          <p:spPr bwMode="auto">
            <a:xfrm rot="5400000">
              <a:off x="1883891" y="2453692"/>
              <a:ext cx="1980845" cy="905219"/>
            </a:xfrm>
            <a:prstGeom prst="bentConnector3">
              <a:avLst>
                <a:gd name="adj1" fmla="val 6753"/>
              </a:avLst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33" name="肘形连接符 32"/>
            <p:cNvCxnSpPr/>
            <p:nvPr/>
          </p:nvCxnSpPr>
          <p:spPr bwMode="auto">
            <a:xfrm rot="5400000">
              <a:off x="3408566" y="1133132"/>
              <a:ext cx="1963145" cy="3564038"/>
            </a:xfrm>
            <a:prstGeom prst="bentConnector3">
              <a:avLst>
                <a:gd name="adj1" fmla="val 11757"/>
              </a:avLst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2514654" y="4211642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V="1">
              <a:off x="3417563" y="4211642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44" name="矩形 43"/>
            <p:cNvSpPr/>
            <p:nvPr/>
          </p:nvSpPr>
          <p:spPr>
            <a:xfrm>
              <a:off x="2307415" y="4384504"/>
              <a:ext cx="4138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3399FF"/>
                  </a:solidFill>
                </a:rPr>
                <a:t>p</a:t>
              </a:r>
              <a:r>
                <a:rPr lang="en-US" altLang="zh-CN" baseline="-25000" dirty="0" smtClean="0">
                  <a:solidFill>
                    <a:srgbClr val="3399FF"/>
                  </a:solidFill>
                </a:rPr>
                <a:t>f</a:t>
              </a:r>
              <a:endParaRPr lang="zh-CN" altLang="en-US" baseline="-25000" dirty="0">
                <a:solidFill>
                  <a:srgbClr val="3399FF"/>
                </a:solidFill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397454" y="2667020"/>
              <a:ext cx="0" cy="7826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6913019" y="2662923"/>
              <a:ext cx="0" cy="7826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7238930" y="2662923"/>
              <a:ext cx="0" cy="7826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V="1">
              <a:off x="6913019" y="4234298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7228295" y="4234298"/>
              <a:ext cx="0" cy="30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52" name="矩形 51"/>
            <p:cNvSpPr/>
            <p:nvPr/>
          </p:nvSpPr>
          <p:spPr>
            <a:xfrm>
              <a:off x="7030345" y="4421126"/>
              <a:ext cx="4219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 smtClean="0"/>
                <a:t>0</a:t>
              </a:r>
              <a:endParaRPr lang="zh-CN" altLang="en-US" sz="2000" baseline="-250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6732801" y="4415281"/>
              <a:ext cx="4219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p</a:t>
              </a:r>
              <a:r>
                <a:rPr lang="en-US" altLang="zh-CN" sz="2000" baseline="-25000" dirty="0" smtClean="0"/>
                <a:t>1</a:t>
              </a:r>
              <a:endParaRPr lang="zh-CN" altLang="en-US" sz="2000" baseline="-250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7166054" y="2801242"/>
              <a:ext cx="659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</a:t>
              </a:r>
              <a:r>
                <a:rPr lang="en-US" altLang="zh-CN" sz="2000" baseline="-25000" dirty="0" smtClean="0"/>
                <a:t>0</a:t>
              </a:r>
              <a:r>
                <a:rPr lang="en-US" altLang="zh-CN" sz="2000" dirty="0" smtClean="0"/>
                <a:t>b</a:t>
              </a:r>
              <a:r>
                <a:rPr lang="en-US" altLang="zh-CN" sz="2000" baseline="-25000" dirty="0" smtClean="0"/>
                <a:t>0</a:t>
              </a:r>
              <a:endParaRPr lang="zh-CN" altLang="en-US" sz="2000" baseline="-25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343944" y="2842920"/>
              <a:ext cx="659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</a:t>
              </a:r>
              <a:r>
                <a:rPr lang="en-US" altLang="zh-CN" sz="2000" baseline="-25000" dirty="0" smtClean="0"/>
                <a:t>1</a:t>
              </a:r>
              <a:r>
                <a:rPr lang="en-US" altLang="zh-CN" sz="2000" dirty="0" smtClean="0"/>
                <a:t>b</a:t>
              </a:r>
              <a:r>
                <a:rPr lang="en-US" altLang="zh-CN" sz="2000" baseline="-25000" dirty="0" smtClean="0"/>
                <a:t>0</a:t>
              </a:r>
              <a:endParaRPr lang="zh-CN" altLang="en-US" sz="2000" baseline="-250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5311795" y="2790273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…</a:t>
              </a:r>
              <a:endParaRPr lang="zh-CN" altLang="en-US" sz="2000" baseline="-25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333268" y="4279256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…</a:t>
              </a:r>
              <a:endParaRPr lang="zh-CN" altLang="en-US" sz="2000" baseline="-250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26002" y="4399508"/>
              <a:ext cx="5164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p</a:t>
              </a:r>
              <a:r>
                <a:rPr lang="en-US" altLang="zh-CN" sz="2000" baseline="-25000" dirty="0" smtClean="0"/>
                <a:t>63</a:t>
              </a:r>
              <a:endParaRPr lang="zh-CN" altLang="en-US" sz="20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1" y="1108075"/>
            <a:ext cx="7935700" cy="5445125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n×n</a:t>
            </a:r>
            <a:r>
              <a:rPr lang="zh-CN" altLang="en-US" dirty="0"/>
              <a:t>乘法</a:t>
            </a:r>
            <a:r>
              <a:rPr lang="zh-CN" altLang="en-US" dirty="0" smtClean="0"/>
              <a:t>阵列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 bwMode="auto">
          <a:xfrm>
            <a:off x="609704" y="2286030"/>
            <a:ext cx="8057148" cy="3809900"/>
          </a:xfrm>
          <a:prstGeom prst="rect">
            <a:avLst/>
          </a:prstGeom>
          <a:solidFill>
            <a:srgbClr val="D9D9F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33059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MIPS</a:t>
            </a:r>
            <a:r>
              <a:rPr lang="zh-CN" altLang="en-US" dirty="0" smtClean="0"/>
              <a:t>指令集：</a:t>
            </a:r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or……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ALU</a:t>
            </a:r>
            <a:r>
              <a:rPr lang="zh-CN" altLang="en-US" smtClean="0"/>
              <a:t>的实现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grpSp>
        <p:nvGrpSpPr>
          <p:cNvPr id="91" name="组合 90"/>
          <p:cNvGrpSpPr/>
          <p:nvPr/>
        </p:nvGrpSpPr>
        <p:grpSpPr>
          <a:xfrm>
            <a:off x="2949284" y="2590822"/>
            <a:ext cx="3250177" cy="2814331"/>
            <a:chOff x="2844248" y="2718517"/>
            <a:chExt cx="3250177" cy="2814331"/>
          </a:xfrm>
        </p:grpSpPr>
        <p:grpSp>
          <p:nvGrpSpPr>
            <p:cNvPr id="51" name="组合 50"/>
            <p:cNvGrpSpPr/>
            <p:nvPr/>
          </p:nvGrpSpPr>
          <p:grpSpPr>
            <a:xfrm>
              <a:off x="3733822" y="3352802"/>
              <a:ext cx="863419" cy="1676356"/>
              <a:chOff x="4871865" y="1925544"/>
              <a:chExt cx="634980" cy="1656183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4871865" y="1925544"/>
                <a:ext cx="634980" cy="1656183"/>
                <a:chOff x="5163510" y="2381669"/>
                <a:chExt cx="569083" cy="1114562"/>
              </a:xfrm>
            </p:grpSpPr>
            <p:sp>
              <p:nvSpPr>
                <p:cNvPr id="54" name="Line 55"/>
                <p:cNvSpPr>
                  <a:spLocks noChangeShapeType="1"/>
                </p:cNvSpPr>
                <p:nvPr/>
              </p:nvSpPr>
              <p:spPr bwMode="auto">
                <a:xfrm>
                  <a:off x="5163510" y="2381670"/>
                  <a:ext cx="1568" cy="4181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5163510" y="3078078"/>
                  <a:ext cx="1568" cy="4181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57"/>
                <p:cNvSpPr>
                  <a:spLocks noChangeShapeType="1"/>
                </p:cNvSpPr>
                <p:nvPr/>
              </p:nvSpPr>
              <p:spPr bwMode="auto">
                <a:xfrm>
                  <a:off x="5165078" y="2799822"/>
                  <a:ext cx="142663" cy="1383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5165078" y="2938182"/>
                  <a:ext cx="142663" cy="14143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59"/>
                <p:cNvSpPr>
                  <a:spLocks noChangeShapeType="1"/>
                </p:cNvSpPr>
                <p:nvPr/>
              </p:nvSpPr>
              <p:spPr bwMode="auto">
                <a:xfrm>
                  <a:off x="5163510" y="2381669"/>
                  <a:ext cx="569083" cy="2782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5163510" y="3217975"/>
                  <a:ext cx="569083" cy="2782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61"/>
                <p:cNvSpPr>
                  <a:spLocks noChangeShapeType="1"/>
                </p:cNvSpPr>
                <p:nvPr/>
              </p:nvSpPr>
              <p:spPr bwMode="auto">
                <a:xfrm>
                  <a:off x="5732593" y="2659925"/>
                  <a:ext cx="0" cy="5580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5011186" y="2600812"/>
                <a:ext cx="481670" cy="31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 smtClean="0"/>
                  <a:t>ALU</a:t>
                </a:r>
                <a:endParaRPr kumimoji="1" lang="zh-CN" altLang="en-US" sz="1600" b="1" dirty="0"/>
              </a:p>
            </p:txBody>
          </p:sp>
        </p:grpSp>
        <p:cxnSp>
          <p:nvCxnSpPr>
            <p:cNvPr id="61" name="直线箭头连接符 46"/>
            <p:cNvCxnSpPr/>
            <p:nvPr/>
          </p:nvCxnSpPr>
          <p:spPr>
            <a:xfrm>
              <a:off x="3230063" y="3657594"/>
              <a:ext cx="503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46"/>
            <p:cNvCxnSpPr/>
            <p:nvPr/>
          </p:nvCxnSpPr>
          <p:spPr>
            <a:xfrm>
              <a:off x="3230063" y="4724366"/>
              <a:ext cx="503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46"/>
            <p:cNvCxnSpPr/>
            <p:nvPr/>
          </p:nvCxnSpPr>
          <p:spPr>
            <a:xfrm>
              <a:off x="4597241" y="4189824"/>
              <a:ext cx="503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46"/>
            <p:cNvCxnSpPr/>
            <p:nvPr/>
          </p:nvCxnSpPr>
          <p:spPr>
            <a:xfrm flipV="1">
              <a:off x="4191010" y="4800564"/>
              <a:ext cx="0" cy="3809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46"/>
            <p:cNvCxnSpPr/>
            <p:nvPr/>
          </p:nvCxnSpPr>
          <p:spPr>
            <a:xfrm flipV="1">
              <a:off x="3952651" y="3073388"/>
              <a:ext cx="2416" cy="3781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46"/>
            <p:cNvCxnSpPr/>
            <p:nvPr/>
          </p:nvCxnSpPr>
          <p:spPr>
            <a:xfrm flipV="1">
              <a:off x="4296642" y="3238505"/>
              <a:ext cx="2416" cy="3781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46"/>
            <p:cNvCxnSpPr/>
            <p:nvPr/>
          </p:nvCxnSpPr>
          <p:spPr>
            <a:xfrm flipV="1">
              <a:off x="3405745" y="4638498"/>
              <a:ext cx="152396" cy="1523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46"/>
            <p:cNvCxnSpPr/>
            <p:nvPr/>
          </p:nvCxnSpPr>
          <p:spPr>
            <a:xfrm flipV="1">
              <a:off x="3405744" y="3591067"/>
              <a:ext cx="152396" cy="1523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46"/>
            <p:cNvCxnSpPr/>
            <p:nvPr/>
          </p:nvCxnSpPr>
          <p:spPr>
            <a:xfrm flipV="1">
              <a:off x="3876453" y="3216210"/>
              <a:ext cx="152396" cy="1523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46"/>
            <p:cNvCxnSpPr/>
            <p:nvPr/>
          </p:nvCxnSpPr>
          <p:spPr>
            <a:xfrm flipV="1">
              <a:off x="4220444" y="3384742"/>
              <a:ext cx="152396" cy="1523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46"/>
            <p:cNvCxnSpPr/>
            <p:nvPr/>
          </p:nvCxnSpPr>
          <p:spPr>
            <a:xfrm flipV="1">
              <a:off x="4728004" y="4113626"/>
              <a:ext cx="152396" cy="1523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46"/>
            <p:cNvCxnSpPr/>
            <p:nvPr/>
          </p:nvCxnSpPr>
          <p:spPr>
            <a:xfrm flipV="1">
              <a:off x="4098346" y="4914861"/>
              <a:ext cx="152396" cy="1523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2844248" y="3486078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</a:t>
              </a:r>
              <a:endParaRPr lang="zh-CN" altLang="en-US" sz="2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844248" y="4552850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</a:t>
              </a:r>
              <a:endParaRPr lang="zh-CN" altLang="en-US" sz="20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5045619" y="3960019"/>
              <a:ext cx="10488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Result</a:t>
              </a:r>
              <a:endParaRPr lang="zh-CN" altLang="en-US" sz="2000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3733822" y="5132738"/>
              <a:ext cx="11465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op(</a:t>
              </a:r>
              <a:r>
                <a:rPr lang="zh-CN" altLang="en-US" sz="2000" dirty="0" smtClean="0"/>
                <a:t>操作</a:t>
              </a:r>
              <a:r>
                <a:rPr lang="en-US" altLang="zh-CN" sz="2000" dirty="0" smtClean="0"/>
                <a:t>)</a:t>
              </a:r>
              <a:endParaRPr lang="zh-CN" altLang="en-US" sz="2000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3579503" y="2718517"/>
              <a:ext cx="7462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zero</a:t>
              </a:r>
              <a:endParaRPr lang="zh-CN" altLang="en-US" sz="2000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4031222" y="2873202"/>
              <a:ext cx="7462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/>
                <a:t>ovf</a:t>
              </a:r>
              <a:endParaRPr lang="zh-CN" altLang="en-US" sz="2000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4262914" y="3309323"/>
              <a:ext cx="454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</a:rPr>
                <a:t>1</a:t>
              </a:r>
              <a:endParaRPr lang="zh-CN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240076" y="3678921"/>
              <a:ext cx="454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</a:rPr>
                <a:t>32</a:t>
              </a:r>
              <a:endParaRPr lang="zh-CN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205023" y="4711438"/>
              <a:ext cx="454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</a:rPr>
                <a:t>32</a:t>
              </a:r>
              <a:endParaRPr lang="zh-CN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566086" y="4202532"/>
              <a:ext cx="454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</a:rPr>
                <a:t>32</a:t>
              </a:r>
              <a:endParaRPr lang="zh-CN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191715" y="4857201"/>
              <a:ext cx="454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</a:rPr>
                <a:t>4</a:t>
              </a:r>
              <a:endParaRPr lang="zh-CN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883938" y="3198816"/>
              <a:ext cx="454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</a:rPr>
                <a:t>1</a:t>
              </a:r>
              <a:endParaRPr lang="zh-CN" altLang="en-US" sz="1800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乘法</a:t>
            </a:r>
            <a:r>
              <a:rPr lang="en-US" altLang="zh-CN" dirty="0" err="1"/>
              <a:t>mult</a:t>
            </a:r>
            <a:r>
              <a:rPr lang="zh-CN" altLang="en-US" dirty="0"/>
              <a:t>和无符号乘法</a:t>
            </a:r>
            <a:r>
              <a:rPr lang="en-US" altLang="zh-CN" dirty="0" err="1" smtClean="0"/>
              <a:t>multu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dirty="0"/>
              <a:t>一对容纳</a:t>
            </a:r>
            <a:r>
              <a:rPr lang="en-US" altLang="zh-CN" sz="2400" dirty="0"/>
              <a:t>64</a:t>
            </a:r>
            <a:r>
              <a:rPr lang="zh-CN" altLang="en-US" sz="2400" dirty="0"/>
              <a:t>位乘积的寄存器：</a:t>
            </a:r>
            <a:r>
              <a:rPr lang="en-US" altLang="zh-CN" sz="2400" dirty="0" smtClean="0">
                <a:solidFill>
                  <a:srgbClr val="C00000"/>
                </a:solidFill>
              </a:rPr>
              <a:t>$hi</a:t>
            </a:r>
            <a:r>
              <a:rPr lang="zh-CN" altLang="en-US" sz="2400" dirty="0"/>
              <a:t>和</a:t>
            </a:r>
            <a:r>
              <a:rPr lang="en-US" altLang="zh-CN" sz="2400" dirty="0" smtClean="0">
                <a:solidFill>
                  <a:srgbClr val="C00000"/>
                </a:solidFill>
              </a:rPr>
              <a:t>$lo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 smtClean="0"/>
              <a:t>高</a:t>
            </a:r>
            <a:r>
              <a:rPr lang="en-US" altLang="zh-CN" sz="2000" dirty="0" smtClean="0"/>
              <a:t>32-bit</a:t>
            </a:r>
            <a:r>
              <a:rPr lang="zh-CN" altLang="en-US" sz="2000" dirty="0"/>
              <a:t>放</a:t>
            </a:r>
            <a:r>
              <a:rPr lang="zh-CN" altLang="en-US" sz="2000" dirty="0" smtClean="0"/>
              <a:t>入寄存器</a:t>
            </a:r>
            <a:r>
              <a:rPr lang="en-US" altLang="zh-CN" sz="2000" dirty="0" smtClean="0"/>
              <a:t>hi</a:t>
            </a:r>
            <a:r>
              <a:rPr lang="zh-CN" altLang="en-US" sz="2000" dirty="0" smtClean="0"/>
              <a:t>，低</a:t>
            </a:r>
            <a:r>
              <a:rPr lang="en-US" altLang="zh-CN" sz="2000" dirty="0" smtClean="0"/>
              <a:t>32-bit</a:t>
            </a:r>
            <a:r>
              <a:rPr lang="zh-CN" altLang="en-US" sz="2000" dirty="0" smtClean="0"/>
              <a:t>放入寄存器</a:t>
            </a:r>
            <a:r>
              <a:rPr lang="en-US" altLang="zh-CN" sz="2000" dirty="0" smtClean="0"/>
              <a:t>lo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用于存储乘法与除法的结果</a:t>
            </a:r>
            <a:endParaRPr lang="zh-CN" altLang="en-US" sz="2000" dirty="0"/>
          </a:p>
          <a:p>
            <a:pPr lvl="1"/>
            <a:r>
              <a:rPr lang="zh-CN" altLang="en-US" sz="2000" dirty="0"/>
              <a:t>不可直接寻址访问</a:t>
            </a:r>
            <a:endParaRPr lang="zh-CN" altLang="en-US" sz="2000" dirty="0"/>
          </a:p>
          <a:p>
            <a:pPr lvl="1"/>
            <a:r>
              <a:rPr lang="zh-CN" altLang="en-US" sz="2000" dirty="0"/>
              <a:t>通过</a:t>
            </a:r>
            <a:r>
              <a:rPr lang="en-US" altLang="zh-CN" sz="2000" dirty="0" err="1"/>
              <a:t>mflo</a:t>
            </a:r>
            <a:r>
              <a:rPr lang="zh-CN" altLang="en-US" sz="2000" dirty="0"/>
              <a:t>（</a:t>
            </a:r>
            <a:r>
              <a:rPr lang="en-US" altLang="zh-CN" sz="2000" dirty="0"/>
              <a:t>move from lo</a:t>
            </a:r>
            <a:r>
              <a:rPr lang="zh-CN" altLang="en-US" sz="2000" dirty="0"/>
              <a:t>）和</a:t>
            </a:r>
            <a:r>
              <a:rPr lang="en-US" altLang="zh-CN" sz="2000" dirty="0" err="1"/>
              <a:t>mfhi</a:t>
            </a:r>
            <a:r>
              <a:rPr lang="zh-CN" altLang="en-US" sz="2000" dirty="0"/>
              <a:t>（</a:t>
            </a:r>
            <a:r>
              <a:rPr lang="en-US" altLang="zh-CN" sz="2000" dirty="0"/>
              <a:t>move from hi</a:t>
            </a:r>
            <a:r>
              <a:rPr lang="zh-CN" altLang="en-US" sz="2000" dirty="0"/>
              <a:t>）两个指令将积</a:t>
            </a:r>
            <a:r>
              <a:rPr lang="zh-CN" altLang="en-US" sz="2000" dirty="0" smtClean="0"/>
              <a:t>送入指定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寄存器</a:t>
            </a:r>
            <a:endParaRPr lang="en-US" altLang="zh-CN" sz="2000" dirty="0" smtClean="0"/>
          </a:p>
          <a:p>
            <a:r>
              <a:rPr lang="zh-CN" altLang="en-US" sz="2400" dirty="0" smtClean="0"/>
              <a:t>编译器会用移位指令替代乘数为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的幂次的乘法操作</a:t>
            </a:r>
            <a:endParaRPr lang="en-US" altLang="zh-CN" sz="2400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中的乘法指令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81894" y="1828842"/>
            <a:ext cx="8184958" cy="83817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</a:t>
            </a:r>
            <a:r>
              <a:rPr lang="en-US" altLang="zh-CN" b="1" dirty="0" smtClean="0">
                <a:latin typeface="NimbusMonL-Regu"/>
              </a:rPr>
              <a:t>   </a:t>
            </a:r>
            <a:r>
              <a:rPr lang="en-US" altLang="zh-CN" b="1" dirty="0" err="1" smtClean="0">
                <a:latin typeface="NimbusMonL-Regu"/>
              </a:rPr>
              <a:t>mult</a:t>
            </a:r>
            <a:r>
              <a:rPr lang="en-US" altLang="zh-CN" b="1" dirty="0" smtClean="0">
                <a:latin typeface="NimbusMonL-Regu"/>
              </a:rPr>
              <a:t> </a:t>
            </a:r>
            <a:r>
              <a:rPr lang="en-US" altLang="zh-CN" dirty="0" smtClean="0">
                <a:latin typeface="NimbusMonL-Regu"/>
              </a:rPr>
              <a:t>$s0, </a:t>
            </a:r>
            <a:r>
              <a:rPr lang="en-US" altLang="zh-CN" dirty="0">
                <a:latin typeface="NimbusMonL-Regu"/>
              </a:rPr>
              <a:t>$</a:t>
            </a:r>
            <a:r>
              <a:rPr lang="en-US" altLang="zh-CN" dirty="0" smtClean="0">
                <a:latin typeface="NimbusMonL-Regu"/>
              </a:rPr>
              <a:t>s1</a:t>
            </a:r>
            <a:r>
              <a:rPr lang="en-US" altLang="zh-CN" b="1" dirty="0" smtClean="0">
                <a:latin typeface="NimbusMonL-Regu"/>
              </a:rPr>
              <a:t>    </a:t>
            </a:r>
            <a:r>
              <a:rPr lang="en-US" altLang="zh-CN" dirty="0" smtClean="0">
                <a:latin typeface="NimbusMonL-Regu"/>
              </a:rPr>
              <a:t># hi||lo = $s0 * $s1</a:t>
            </a:r>
            <a:endParaRPr lang="zh-CN" altLang="en-US" dirty="0">
              <a:latin typeface="NimbusMonL-Regu"/>
              <a:cs typeface="Calibri Light" panose="020F030202020403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49364" y="2819416"/>
            <a:ext cx="6920792" cy="415926"/>
            <a:chOff x="1257300" y="1368424"/>
            <a:chExt cx="6920792" cy="415926"/>
          </a:xfrm>
        </p:grpSpPr>
        <p:grpSp>
          <p:nvGrpSpPr>
            <p:cNvPr id="6" name="Group 4"/>
            <p:cNvGrpSpPr/>
            <p:nvPr/>
          </p:nvGrpSpPr>
          <p:grpSpPr bwMode="auto">
            <a:xfrm>
              <a:off x="1257300" y="1368425"/>
              <a:ext cx="5616575" cy="415925"/>
              <a:chOff x="703" y="981"/>
              <a:chExt cx="3538" cy="262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817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smtClean="0"/>
                  <a:t>0</a:t>
                </a:r>
                <a:endParaRPr lang="en-AU" altLang="en-US" sz="2000" dirty="0"/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152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smtClean="0"/>
                  <a:t>16</a:t>
                </a:r>
                <a:endParaRPr lang="en-AU" altLang="en-US" sz="2000" dirty="0"/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20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smtClean="0"/>
                  <a:t>17</a:t>
                </a:r>
                <a:endParaRPr lang="en-AU" altLang="en-US" sz="2000" dirty="0"/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88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smtClean="0"/>
                  <a:t>0</a:t>
                </a:r>
                <a:endParaRPr lang="en-AU" altLang="en-US" sz="2000" dirty="0"/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561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smtClean="0"/>
                  <a:t>0</a:t>
                </a:r>
                <a:endParaRPr lang="en-AU" altLang="en-US" sz="2000" dirty="0"/>
              </a:p>
            </p:txBody>
          </p:sp>
        </p:grp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881104" y="1368424"/>
              <a:ext cx="1296988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/>
                <a:t>0x</a:t>
              </a:r>
              <a:r>
                <a:rPr lang="en-AU" altLang="zh-CN" sz="2000" dirty="0" smtClean="0"/>
                <a:t>18</a:t>
              </a:r>
              <a:endParaRPr lang="en-US" altLang="zh-CN" sz="20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3867151" y="990664"/>
            <a:ext cx="4775888" cy="552148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除数不能为</a:t>
            </a:r>
            <a:r>
              <a:rPr lang="en-US" altLang="zh-CN" sz="2400" dirty="0"/>
              <a:t>0</a:t>
            </a:r>
            <a:endParaRPr lang="en-US" altLang="zh-CN" sz="2400" dirty="0"/>
          </a:p>
          <a:p>
            <a:r>
              <a:rPr lang="zh-CN" altLang="en-US" sz="2400" dirty="0"/>
              <a:t>长除法</a:t>
            </a:r>
            <a:endParaRPr lang="zh-CN" altLang="en-US" sz="2400" dirty="0"/>
          </a:p>
          <a:p>
            <a:pPr lvl="1"/>
            <a:r>
              <a:rPr lang="zh-CN" altLang="en-US" sz="2000" dirty="0"/>
              <a:t>如果除数</a:t>
            </a:r>
            <a:r>
              <a:rPr lang="en-US" altLang="zh-CN" sz="2000" dirty="0"/>
              <a:t>&lt;=</a:t>
            </a:r>
            <a:r>
              <a:rPr lang="zh-CN" altLang="en-US" sz="2000" dirty="0"/>
              <a:t>被除数</a:t>
            </a:r>
            <a:endParaRPr lang="zh-CN" altLang="en-US" sz="2000" dirty="0"/>
          </a:p>
          <a:p>
            <a:pPr lvl="2"/>
            <a:r>
              <a:rPr lang="zh-CN" altLang="en-US" sz="1400" dirty="0"/>
              <a:t>该位商为</a:t>
            </a:r>
            <a:r>
              <a:rPr lang="en-US" altLang="zh-CN" sz="1400" dirty="0"/>
              <a:t>1</a:t>
            </a:r>
            <a:r>
              <a:rPr lang="zh-CN" altLang="en-US" sz="1400" dirty="0"/>
              <a:t>，被除数减去除数</a:t>
            </a:r>
            <a:endParaRPr lang="zh-CN" altLang="en-US" sz="1400" dirty="0"/>
          </a:p>
          <a:p>
            <a:pPr lvl="1"/>
            <a:r>
              <a:rPr lang="zh-CN" altLang="en-US" sz="2000" dirty="0"/>
              <a:t>其他</a:t>
            </a:r>
            <a:endParaRPr lang="zh-CN" altLang="en-US" sz="2000" dirty="0"/>
          </a:p>
          <a:p>
            <a:pPr lvl="2"/>
            <a:r>
              <a:rPr lang="zh-CN" altLang="en-US" sz="1400" dirty="0"/>
              <a:t>该位商为</a:t>
            </a:r>
            <a:r>
              <a:rPr lang="en-US" altLang="zh-CN" sz="1400" dirty="0"/>
              <a:t>0</a:t>
            </a:r>
            <a:r>
              <a:rPr lang="zh-CN" altLang="en-US" sz="1400" dirty="0"/>
              <a:t>，取被除数下一位</a:t>
            </a:r>
            <a:endParaRPr lang="zh-CN" altLang="en-US" sz="1400" dirty="0"/>
          </a:p>
          <a:p>
            <a:r>
              <a:rPr lang="zh-CN" altLang="en-US" sz="2400" dirty="0"/>
              <a:t>可恢复的除法</a:t>
            </a:r>
            <a:endParaRPr lang="zh-CN" altLang="en-US" sz="2400" dirty="0"/>
          </a:p>
          <a:p>
            <a:pPr lvl="1"/>
            <a:r>
              <a:rPr lang="zh-CN" altLang="en-US" sz="2000" dirty="0"/>
              <a:t>被除数减去除数，直到余数小于</a:t>
            </a:r>
            <a:r>
              <a:rPr lang="en-US" altLang="zh-CN" sz="2000" dirty="0"/>
              <a:t>0</a:t>
            </a:r>
            <a:r>
              <a:rPr lang="zh-CN" altLang="en-US" sz="2000" dirty="0"/>
              <a:t>，再将被除数加回来</a:t>
            </a:r>
            <a:endParaRPr lang="zh-CN" altLang="en-US" sz="2000" dirty="0"/>
          </a:p>
          <a:p>
            <a:r>
              <a:rPr lang="zh-CN" altLang="en-US" sz="2400" dirty="0"/>
              <a:t>有符号除法</a:t>
            </a:r>
            <a:endParaRPr lang="zh-CN" altLang="en-US" sz="2400" dirty="0"/>
          </a:p>
          <a:p>
            <a:pPr lvl="1"/>
            <a:r>
              <a:rPr lang="zh-CN" altLang="en-US" sz="2000" dirty="0"/>
              <a:t>采用绝对值进行除法</a:t>
            </a:r>
            <a:endParaRPr lang="zh-CN" altLang="en-US" sz="2000" dirty="0"/>
          </a:p>
          <a:p>
            <a:pPr lvl="1"/>
            <a:r>
              <a:rPr lang="zh-CN" altLang="en-US" sz="2000" dirty="0"/>
              <a:t>源操作数的符号相反时商为负，同时使非零余数的符号和被除数的</a:t>
            </a:r>
            <a:r>
              <a:rPr lang="zh-CN" altLang="en-US" sz="2000" dirty="0" smtClean="0"/>
              <a:t>相同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除法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000" dirty="0">
                <a:latin typeface="Lucida Console" panose="020B0609040504020204" pitchFamily="49" charset="0"/>
              </a:rPr>
              <a:t>        1001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r>
              <a:rPr lang="en-US" altLang="en-US" sz="2000" dirty="0">
                <a:latin typeface="Lucida Console" panose="020B0609040504020204" pitchFamily="49" charset="0"/>
              </a:rPr>
              <a:t>1000 1001010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r>
              <a:rPr lang="en-US" altLang="en-US" sz="2000" dirty="0">
                <a:latin typeface="Lucida Console" panose="020B0609040504020204" pitchFamily="49" charset="0"/>
              </a:rPr>
              <a:t>    -1000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r>
              <a:rPr lang="en-US" altLang="en-US" sz="2000" dirty="0">
                <a:latin typeface="Lucida Console" panose="020B0609040504020204" pitchFamily="49" charset="0"/>
              </a:rPr>
              <a:t>        10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r>
              <a:rPr lang="en-US" altLang="en-US" sz="2000" dirty="0">
                <a:latin typeface="Lucida Console" panose="020B0609040504020204" pitchFamily="49" charset="0"/>
              </a:rPr>
              <a:t>        101 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r>
              <a:rPr lang="en-US" altLang="en-US" sz="2000" dirty="0">
                <a:latin typeface="Lucida Console" panose="020B0609040504020204" pitchFamily="49" charset="0"/>
              </a:rPr>
              <a:t>        1010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r>
              <a:rPr lang="en-US" altLang="en-US" sz="2000" dirty="0">
                <a:latin typeface="Lucida Console" panose="020B0609040504020204" pitchFamily="49" charset="0"/>
              </a:rPr>
              <a:t>       -1000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r>
              <a:rPr lang="en-US" altLang="en-US" sz="2000" dirty="0">
                <a:latin typeface="Lucida Console" panose="020B0609040504020204" pitchFamily="49" charset="0"/>
              </a:rPr>
              <a:t>          10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8"/>
          <p:cNvSpPr/>
          <p:nvPr/>
        </p:nvSpPr>
        <p:spPr bwMode="auto">
          <a:xfrm>
            <a:off x="684213" y="1524000"/>
            <a:ext cx="1439862" cy="650875"/>
          </a:xfrm>
          <a:prstGeom prst="borderCallout1">
            <a:avLst>
              <a:gd name="adj1" fmla="val 34616"/>
              <a:gd name="adj2" fmla="val 105292"/>
              <a:gd name="adj3" fmla="val 172421"/>
              <a:gd name="adj4" fmla="val 1557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/>
              <a:t>商</a:t>
            </a:r>
            <a:endParaRPr lang="en-US" altLang="en-US" sz="1600"/>
          </a:p>
          <a:p>
            <a:pPr algn="ctr"/>
            <a:r>
              <a:rPr lang="en-US" altLang="en-US" sz="1600"/>
              <a:t>quotient</a:t>
            </a:r>
            <a:endParaRPr lang="en-AU" altLang="en-US" sz="1600"/>
          </a:p>
        </p:txBody>
      </p:sp>
      <p:sp>
        <p:nvSpPr>
          <p:cNvPr id="8" name="AutoShape 9"/>
          <p:cNvSpPr/>
          <p:nvPr/>
        </p:nvSpPr>
        <p:spPr bwMode="auto">
          <a:xfrm>
            <a:off x="684213" y="2276475"/>
            <a:ext cx="1439862" cy="542925"/>
          </a:xfrm>
          <a:prstGeom prst="borderCallout1">
            <a:avLst>
              <a:gd name="adj1" fmla="val 34616"/>
              <a:gd name="adj2" fmla="val 105292"/>
              <a:gd name="adj3" fmla="val 143523"/>
              <a:gd name="adj4" fmla="val 1243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/>
              <a:t>被除数</a:t>
            </a:r>
            <a:endParaRPr lang="en-US" altLang="en-US" sz="1600"/>
          </a:p>
          <a:p>
            <a:pPr algn="ctr"/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9" name="AutoShape 10"/>
          <p:cNvSpPr/>
          <p:nvPr/>
        </p:nvSpPr>
        <p:spPr bwMode="auto">
          <a:xfrm>
            <a:off x="1042988" y="4549775"/>
            <a:ext cx="1150937" cy="577850"/>
          </a:xfrm>
          <a:prstGeom prst="borderCallout1">
            <a:avLst>
              <a:gd name="adj1" fmla="val 34616"/>
              <a:gd name="adj2" fmla="val 106620"/>
              <a:gd name="adj3" fmla="val 56843"/>
              <a:gd name="adj4" fmla="val 183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/>
              <a:t>余数</a:t>
            </a:r>
            <a:endParaRPr lang="en-US" altLang="en-US" sz="1600"/>
          </a:p>
          <a:p>
            <a:pPr algn="ctr"/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rc 12"/>
          <p:cNvSpPr/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rc 13"/>
          <p:cNvSpPr/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4"/>
          <p:cNvSpPr/>
          <p:nvPr/>
        </p:nvSpPr>
        <p:spPr bwMode="auto">
          <a:xfrm>
            <a:off x="250825" y="3357563"/>
            <a:ext cx="1079500" cy="604837"/>
          </a:xfrm>
          <a:prstGeom prst="borderCallout1">
            <a:avLst>
              <a:gd name="adj1" fmla="val 34616"/>
              <a:gd name="adj2" fmla="val 107060"/>
              <a:gd name="adj3" fmla="val -20750"/>
              <a:gd name="adj4" fmla="val 134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/>
              <a:t>除数</a:t>
            </a:r>
            <a:endParaRPr lang="en-US" altLang="en-US" sz="1600"/>
          </a:p>
          <a:p>
            <a:pPr algn="ctr"/>
            <a:r>
              <a:rPr lang="en-US" altLang="en-US" sz="1600"/>
              <a:t>divisor</a:t>
            </a:r>
            <a:endParaRPr lang="en-AU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除法的硬件</a:t>
            </a:r>
            <a:endParaRPr lang="zh-CN" altLang="en-US"/>
          </a:p>
        </p:txBody>
      </p:sp>
      <p:pic>
        <p:nvPicPr>
          <p:cNvPr id="27651" name="Picture 7" descr="f03-09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344738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流程图: 终止 4"/>
          <p:cNvSpPr>
            <a:spLocks noChangeArrowheads="1"/>
          </p:cNvSpPr>
          <p:nvPr/>
        </p:nvSpPr>
        <p:spPr bwMode="auto">
          <a:xfrm>
            <a:off x="2033588" y="995363"/>
            <a:ext cx="1066800" cy="381000"/>
          </a:xfrm>
          <a:prstGeom prst="flowChartTermina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>
                <a:latin typeface="Times" panose="02020603050405020304" pitchFamily="18" charset="0"/>
              </a:rPr>
              <a:t>开始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sp>
        <p:nvSpPr>
          <p:cNvPr id="27653" name="文本框 7"/>
          <p:cNvSpPr txBox="1">
            <a:spLocks noChangeArrowheads="1"/>
          </p:cNvSpPr>
          <p:nvPr/>
        </p:nvSpPr>
        <p:spPr bwMode="auto">
          <a:xfrm>
            <a:off x="68263" y="3625850"/>
            <a:ext cx="1501775" cy="646113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2a.</a:t>
            </a:r>
            <a:r>
              <a:rPr lang="zh-CN" altLang="en-US" sz="1800"/>
              <a:t>商左移，最低位置</a:t>
            </a:r>
            <a:r>
              <a:rPr lang="en-US" altLang="zh-CN" sz="1800"/>
              <a:t>1</a:t>
            </a:r>
            <a:endParaRPr lang="zh-CN" altLang="en-US" sz="1800"/>
          </a:p>
        </p:txBody>
      </p:sp>
      <p:sp>
        <p:nvSpPr>
          <p:cNvPr id="27654" name="文本框 8"/>
          <p:cNvSpPr txBox="1">
            <a:spLocks noChangeArrowheads="1"/>
          </p:cNvSpPr>
          <p:nvPr/>
        </p:nvSpPr>
        <p:spPr bwMode="auto">
          <a:xfrm>
            <a:off x="1241425" y="4846638"/>
            <a:ext cx="2667000" cy="369887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3.</a:t>
            </a:r>
            <a:r>
              <a:rPr lang="zh-CN" altLang="en-US" sz="1800"/>
              <a:t>除数寄存器右移一位</a:t>
            </a:r>
            <a:endParaRPr lang="zh-CN" altLang="en-US" sz="1800"/>
          </a:p>
        </p:txBody>
      </p:sp>
      <p:sp>
        <p:nvSpPr>
          <p:cNvPr id="27655" name="流程图: 决策 9"/>
          <p:cNvSpPr>
            <a:spLocks noChangeArrowheads="1"/>
          </p:cNvSpPr>
          <p:nvPr/>
        </p:nvSpPr>
        <p:spPr bwMode="auto">
          <a:xfrm>
            <a:off x="1462088" y="5449888"/>
            <a:ext cx="2209800" cy="755650"/>
          </a:xfrm>
          <a:prstGeom prst="flowChartDecision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latin typeface="Times" panose="02020603050405020304" pitchFamily="18" charset="0"/>
              </a:rPr>
              <a:t>第</a:t>
            </a:r>
            <a:r>
              <a:rPr lang="en-US" altLang="zh-CN" sz="1800">
                <a:latin typeface="Times" panose="02020603050405020304" pitchFamily="18" charset="0"/>
              </a:rPr>
              <a:t>33</a:t>
            </a:r>
            <a:r>
              <a:rPr lang="zh-CN" altLang="en-US" sz="1800">
                <a:latin typeface="Times" panose="02020603050405020304" pitchFamily="18" charset="0"/>
              </a:rPr>
              <a:t>次？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sp>
        <p:nvSpPr>
          <p:cNvPr id="27656" name="流程图: 终止 10"/>
          <p:cNvSpPr>
            <a:spLocks noChangeArrowheads="1"/>
          </p:cNvSpPr>
          <p:nvPr/>
        </p:nvSpPr>
        <p:spPr bwMode="auto">
          <a:xfrm>
            <a:off x="2041525" y="6440488"/>
            <a:ext cx="1066800" cy="381000"/>
          </a:xfrm>
          <a:prstGeom prst="flowChartTermina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>
                <a:latin typeface="Times" panose="02020603050405020304" pitchFamily="18" charset="0"/>
              </a:rPr>
              <a:t>结束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cxnSp>
        <p:nvCxnSpPr>
          <p:cNvPr id="15" name="肘形连接符 14"/>
          <p:cNvCxnSpPr>
            <a:stCxn id="27667" idx="1"/>
            <a:endCxn id="27653" idx="0"/>
          </p:cNvCxnSpPr>
          <p:nvPr/>
        </p:nvCxnSpPr>
        <p:spPr bwMode="auto">
          <a:xfrm rot="10800000" flipV="1">
            <a:off x="819150" y="3111500"/>
            <a:ext cx="693738" cy="51435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6" name="肘形连接符 15"/>
          <p:cNvCxnSpPr>
            <a:stCxn id="27667" idx="3"/>
          </p:cNvCxnSpPr>
          <p:nvPr/>
        </p:nvCxnSpPr>
        <p:spPr bwMode="auto">
          <a:xfrm>
            <a:off x="3722688" y="3111500"/>
            <a:ext cx="315912" cy="4984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7" name="肘形连接符 16"/>
          <p:cNvCxnSpPr>
            <a:stCxn id="27655" idx="3"/>
          </p:cNvCxnSpPr>
          <p:nvPr/>
        </p:nvCxnSpPr>
        <p:spPr bwMode="auto">
          <a:xfrm flipH="1" flipV="1">
            <a:off x="2574925" y="1465263"/>
            <a:ext cx="1096963" cy="4362450"/>
          </a:xfrm>
          <a:prstGeom prst="bentConnector4">
            <a:avLst>
              <a:gd name="adj1" fmla="val -74021"/>
              <a:gd name="adj2" fmla="val 10020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8" name="直接箭头连接符 17"/>
          <p:cNvCxnSpPr>
            <a:stCxn id="27652" idx="2"/>
          </p:cNvCxnSpPr>
          <p:nvPr/>
        </p:nvCxnSpPr>
        <p:spPr bwMode="auto">
          <a:xfrm>
            <a:off x="2566988" y="1376363"/>
            <a:ext cx="3175" cy="3667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0" name="直接箭头连接符 19"/>
          <p:cNvCxnSpPr>
            <a:stCxn id="27654" idx="2"/>
            <a:endCxn id="27655" idx="0"/>
          </p:cNvCxnSpPr>
          <p:nvPr/>
        </p:nvCxnSpPr>
        <p:spPr bwMode="auto">
          <a:xfrm flipH="1">
            <a:off x="2566988" y="5216525"/>
            <a:ext cx="7937" cy="2333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1" name="直接箭头连接符 20"/>
          <p:cNvCxnSpPr>
            <a:stCxn id="27655" idx="2"/>
            <a:endCxn id="27656" idx="0"/>
          </p:cNvCxnSpPr>
          <p:nvPr/>
        </p:nvCxnSpPr>
        <p:spPr bwMode="auto">
          <a:xfrm>
            <a:off x="2566988" y="6205538"/>
            <a:ext cx="7937" cy="2349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27663" name="文本框 62"/>
          <p:cNvSpPr txBox="1">
            <a:spLocks noChangeArrowheads="1"/>
          </p:cNvSpPr>
          <p:nvPr/>
        </p:nvSpPr>
        <p:spPr bwMode="auto">
          <a:xfrm>
            <a:off x="2778125" y="6126163"/>
            <a:ext cx="1814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是：</a:t>
            </a:r>
            <a:r>
              <a:rPr lang="en-US" altLang="zh-CN" sz="1800"/>
              <a:t>33</a:t>
            </a:r>
            <a:r>
              <a:rPr lang="zh-CN" altLang="en-US" sz="1800"/>
              <a:t>次重复</a:t>
            </a:r>
            <a:endParaRPr lang="zh-CN" altLang="en-US" sz="1800"/>
          </a:p>
        </p:txBody>
      </p:sp>
      <p:sp>
        <p:nvSpPr>
          <p:cNvPr id="27664" name="文本框 63"/>
          <p:cNvSpPr txBox="1">
            <a:spLocks noChangeArrowheads="1"/>
          </p:cNvSpPr>
          <p:nvPr/>
        </p:nvSpPr>
        <p:spPr bwMode="auto">
          <a:xfrm>
            <a:off x="2882900" y="5353050"/>
            <a:ext cx="181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否：</a:t>
            </a:r>
            <a:r>
              <a:rPr lang="en-US" altLang="zh-CN" sz="1800"/>
              <a:t>&lt;33</a:t>
            </a:r>
            <a:r>
              <a:rPr lang="zh-CN" altLang="en-US" sz="1800"/>
              <a:t>次重复</a:t>
            </a:r>
            <a:endParaRPr lang="zh-CN" altLang="en-US" sz="1800"/>
          </a:p>
        </p:txBody>
      </p:sp>
      <p:sp>
        <p:nvSpPr>
          <p:cNvPr id="27665" name="文本框 6"/>
          <p:cNvSpPr txBox="1">
            <a:spLocks noChangeArrowheads="1"/>
          </p:cNvSpPr>
          <p:nvPr/>
        </p:nvSpPr>
        <p:spPr bwMode="auto">
          <a:xfrm>
            <a:off x="822325" y="1743075"/>
            <a:ext cx="3490913" cy="646113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1.</a:t>
            </a:r>
            <a:r>
              <a:rPr lang="zh-CN" altLang="en-US" sz="1800"/>
              <a:t>从余数寄存器中减去除数寄存器的内容，结果存在余数寄存器</a:t>
            </a:r>
            <a:endParaRPr lang="zh-CN" altLang="en-US" sz="1800"/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2587625" y="2376488"/>
            <a:ext cx="3175" cy="3667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27667" name="流程图: 决策 9"/>
          <p:cNvSpPr>
            <a:spLocks noChangeArrowheads="1"/>
          </p:cNvSpPr>
          <p:nvPr/>
        </p:nvSpPr>
        <p:spPr bwMode="auto">
          <a:xfrm>
            <a:off x="1512888" y="2733675"/>
            <a:ext cx="2209800" cy="755650"/>
          </a:xfrm>
          <a:prstGeom prst="flowChartDecision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latin typeface="Times" panose="02020603050405020304" pitchFamily="18" charset="0"/>
              </a:rPr>
              <a:t>测试余数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sp>
        <p:nvSpPr>
          <p:cNvPr id="27668" name="文本框 7"/>
          <p:cNvSpPr txBox="1">
            <a:spLocks noChangeArrowheads="1"/>
          </p:cNvSpPr>
          <p:nvPr/>
        </p:nvSpPr>
        <p:spPr bwMode="auto">
          <a:xfrm>
            <a:off x="1676400" y="3627438"/>
            <a:ext cx="2743200" cy="923925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2b.</a:t>
            </a:r>
            <a:r>
              <a:rPr lang="zh-CN" altLang="en-US" sz="1800"/>
              <a:t>余数寄存器加上除数寄存器，存放在余数寄存器，商左移，最低位置</a:t>
            </a:r>
            <a:r>
              <a:rPr lang="en-US" altLang="zh-CN" sz="1800"/>
              <a:t>0</a:t>
            </a:r>
            <a:endParaRPr lang="zh-CN" altLang="en-US" sz="1800"/>
          </a:p>
        </p:txBody>
      </p:sp>
      <p:cxnSp>
        <p:nvCxnSpPr>
          <p:cNvPr id="72" name="肘形连接符 71"/>
          <p:cNvCxnSpPr>
            <a:stCxn id="27653" idx="2"/>
          </p:cNvCxnSpPr>
          <p:nvPr/>
        </p:nvCxnSpPr>
        <p:spPr bwMode="auto">
          <a:xfrm rot="16200000" flipH="1">
            <a:off x="773906" y="4317207"/>
            <a:ext cx="574675" cy="4841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75" name="肘形连接符 74"/>
          <p:cNvCxnSpPr/>
          <p:nvPr/>
        </p:nvCxnSpPr>
        <p:spPr bwMode="auto">
          <a:xfrm rot="5400000">
            <a:off x="3717132" y="4556919"/>
            <a:ext cx="277812" cy="266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27671" name="文本框 63"/>
          <p:cNvSpPr txBox="1">
            <a:spLocks noChangeArrowheads="1"/>
          </p:cNvSpPr>
          <p:nvPr/>
        </p:nvSpPr>
        <p:spPr bwMode="auto">
          <a:xfrm>
            <a:off x="3392488" y="2698750"/>
            <a:ext cx="1241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余数</a:t>
            </a:r>
            <a:r>
              <a:rPr lang="en-US" altLang="zh-CN" sz="1800"/>
              <a:t>&lt;0</a:t>
            </a:r>
            <a:endParaRPr lang="zh-CN" altLang="en-US" sz="1800"/>
          </a:p>
        </p:txBody>
      </p:sp>
      <p:sp>
        <p:nvSpPr>
          <p:cNvPr id="27672" name="文本框 63"/>
          <p:cNvSpPr txBox="1">
            <a:spLocks noChangeArrowheads="1"/>
          </p:cNvSpPr>
          <p:nvPr/>
        </p:nvSpPr>
        <p:spPr bwMode="auto">
          <a:xfrm>
            <a:off x="784225" y="2730500"/>
            <a:ext cx="1243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余数</a:t>
            </a:r>
            <a:r>
              <a:rPr lang="en-US" altLang="zh-CN" sz="1800"/>
              <a:t>&gt;=0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4495800"/>
            <a:ext cx="8183563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将加法器和寄存器的位长减半</a:t>
            </a:r>
            <a:endParaRPr lang="en-US" altLang="zh-CN"/>
          </a:p>
          <a:p>
            <a:r>
              <a:rPr lang="zh-CN" altLang="en-US"/>
              <a:t>与乘法器类似</a:t>
            </a:r>
            <a:endParaRPr lang="en-US" altLang="zh-CN"/>
          </a:p>
          <a:p>
            <a:pPr lvl="1"/>
            <a:r>
              <a:rPr lang="zh-CN" altLang="en-US"/>
              <a:t>有些部件可以共用</a:t>
            </a:r>
            <a:endParaRPr lang="zh-CN" altLang="en-US"/>
          </a:p>
        </p:txBody>
      </p:sp>
      <p:sp>
        <p:nvSpPr>
          <p:cNvPr id="3072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改进后的除法器</a:t>
            </a:r>
            <a:endParaRPr lang="zh-CN" altLang="en-US"/>
          </a:p>
        </p:txBody>
      </p:sp>
      <p:pic>
        <p:nvPicPr>
          <p:cNvPr id="30724" name="Picture 6" descr="f03-12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55688"/>
            <a:ext cx="5702300" cy="29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除法</a:t>
            </a:r>
            <a:r>
              <a:rPr lang="en-US" altLang="zh-CN" dirty="0"/>
              <a:t>div</a:t>
            </a:r>
            <a:r>
              <a:rPr lang="zh-CN" altLang="en-US" dirty="0"/>
              <a:t>和无符号除</a:t>
            </a:r>
            <a:r>
              <a:rPr lang="en-US" altLang="zh-CN" dirty="0" err="1" smtClean="0"/>
              <a:t>divu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zh-CN" altLang="en-US" dirty="0" smtClean="0"/>
              <a:t>型指令格式</a:t>
            </a:r>
            <a:endParaRPr lang="en-US" altLang="zh-CN" dirty="0"/>
          </a:p>
          <a:p>
            <a:r>
              <a:rPr lang="zh-CN" altLang="en-US" dirty="0"/>
              <a:t>乘法和除法共用硬件</a:t>
            </a:r>
            <a:endParaRPr lang="en-US" altLang="zh-CN" dirty="0"/>
          </a:p>
          <a:p>
            <a:r>
              <a:rPr lang="zh-CN" altLang="en-US" dirty="0"/>
              <a:t>商存放在</a:t>
            </a:r>
            <a:r>
              <a:rPr lang="en-US" altLang="zh-CN" dirty="0">
                <a:solidFill>
                  <a:srgbClr val="C00000"/>
                </a:solidFill>
              </a:rPr>
              <a:t>$lo</a:t>
            </a:r>
            <a:r>
              <a:rPr lang="zh-CN" altLang="en-US" dirty="0"/>
              <a:t>，余数存放在</a:t>
            </a:r>
            <a:r>
              <a:rPr lang="en-US" altLang="zh-CN" dirty="0">
                <a:solidFill>
                  <a:srgbClr val="C00000"/>
                </a:solidFill>
              </a:rPr>
              <a:t>$hi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采用</a:t>
            </a:r>
            <a:r>
              <a:rPr lang="en-US" altLang="zh-CN" dirty="0" err="1"/>
              <a:t>mflo</a:t>
            </a:r>
            <a:r>
              <a:rPr lang="zh-CN" altLang="en-US" dirty="0"/>
              <a:t>和</a:t>
            </a:r>
            <a:r>
              <a:rPr lang="en-US" altLang="zh-CN" dirty="0" err="1"/>
              <a:t>mfhi</a:t>
            </a:r>
            <a:r>
              <a:rPr lang="zh-CN" altLang="en-US" dirty="0"/>
              <a:t>指令将运算结果放入其他寄存器</a:t>
            </a:r>
            <a:endParaRPr lang="en-US" altLang="zh-CN" dirty="0"/>
          </a:p>
        </p:txBody>
      </p:sp>
      <p:sp>
        <p:nvSpPr>
          <p:cNvPr id="3481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altLang="zh-CN"/>
              <a:t>MIPS</a:t>
            </a:r>
            <a:r>
              <a:rPr lang="zh-CN" altLang="en-US"/>
              <a:t>中的除法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481902" y="1676446"/>
            <a:ext cx="8184958" cy="114297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</a:t>
            </a:r>
            <a:r>
              <a:rPr lang="en-US" altLang="zh-CN" b="1" dirty="0" smtClean="0">
                <a:latin typeface="NimbusMonL-Regu"/>
              </a:rPr>
              <a:t>   div </a:t>
            </a:r>
            <a:r>
              <a:rPr lang="en-US" altLang="zh-CN" dirty="0" smtClean="0">
                <a:latin typeface="NimbusMonL-Regu"/>
              </a:rPr>
              <a:t>$s0, </a:t>
            </a:r>
            <a:r>
              <a:rPr lang="en-US" altLang="zh-CN" dirty="0">
                <a:latin typeface="NimbusMonL-Regu"/>
              </a:rPr>
              <a:t>$</a:t>
            </a:r>
            <a:r>
              <a:rPr lang="en-US" altLang="zh-CN" dirty="0" smtClean="0">
                <a:latin typeface="NimbusMonL-Regu"/>
              </a:rPr>
              <a:t>s1</a:t>
            </a:r>
            <a:r>
              <a:rPr lang="en-US" altLang="zh-CN" b="1" dirty="0" smtClean="0">
                <a:latin typeface="NimbusMonL-Regu"/>
              </a:rPr>
              <a:t>    </a:t>
            </a:r>
            <a:r>
              <a:rPr lang="en-US" altLang="zh-CN" dirty="0" smtClean="0">
                <a:latin typeface="NimbusMonL-Regu"/>
              </a:rPr>
              <a:t># </a:t>
            </a:r>
            <a:r>
              <a:rPr lang="en-US" altLang="zh-CN" dirty="0">
                <a:latin typeface="NimbusMonL-Regu"/>
              </a:rPr>
              <a:t>$</a:t>
            </a:r>
            <a:r>
              <a:rPr lang="en-US" altLang="zh-CN" dirty="0" smtClean="0">
                <a:latin typeface="NimbusMonL-Regu"/>
              </a:rPr>
              <a:t>lo = $s0/$s1</a:t>
            </a:r>
            <a:endParaRPr lang="en-US" altLang="zh-CN" dirty="0" smtClean="0">
              <a:latin typeface="NimbusMonL-Regu"/>
            </a:endParaRPr>
          </a:p>
          <a:p>
            <a:r>
              <a:rPr lang="en-US" altLang="zh-CN" dirty="0">
                <a:latin typeface="NimbusMonL-Regu"/>
                <a:cs typeface="Calibri Light" panose="020F0302020204030204" pitchFamily="34" charset="0"/>
              </a:rPr>
              <a:t> </a:t>
            </a:r>
            <a:r>
              <a:rPr lang="en-US" altLang="zh-CN" dirty="0" smtClean="0">
                <a:latin typeface="NimbusMonL-Regu"/>
                <a:cs typeface="Calibri Light" panose="020F0302020204030204" pitchFamily="34" charset="0"/>
              </a:rPr>
              <a:t>                   # $hi = </a:t>
            </a:r>
            <a:r>
              <a:rPr lang="en-US" altLang="zh-CN" dirty="0">
                <a:latin typeface="NimbusMonL-Regu"/>
              </a:rPr>
              <a:t>$</a:t>
            </a:r>
            <a:r>
              <a:rPr lang="en-US" altLang="zh-CN" dirty="0" smtClean="0">
                <a:latin typeface="NimbusMonL-Regu"/>
              </a:rPr>
              <a:t>s0 mod $s1</a:t>
            </a:r>
            <a:endParaRPr lang="zh-CN" altLang="en-US" dirty="0">
              <a:latin typeface="NimbusMonL-Regu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概况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加法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乘法和除法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移位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浮点数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 smtClean="0"/>
              <a:t>将所有位向左或者向右移动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5-bit</a:t>
            </a:r>
            <a:r>
              <a:rPr lang="zh-CN" altLang="en-US" dirty="0" smtClean="0"/>
              <a:t>移位域足够表示移动</a:t>
            </a:r>
            <a:r>
              <a:rPr lang="en-US" altLang="zh-CN" dirty="0" smtClean="0"/>
              <a:t>31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逻辑移位以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填充，算术移位以符号位填充</a:t>
            </a:r>
            <a:endParaRPr lang="en-US" altLang="zh-CN" dirty="0" smtClean="0"/>
          </a:p>
          <a:p>
            <a:r>
              <a:rPr lang="zh-CN" altLang="en-US" dirty="0" smtClean="0"/>
              <a:t>移位与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分开实现</a:t>
            </a:r>
            <a:endParaRPr lang="en-US" altLang="zh-CN" dirty="0" smtClean="0"/>
          </a:p>
          <a:p>
            <a:r>
              <a:rPr lang="zh-CN" altLang="en-US" dirty="0" smtClean="0"/>
              <a:t>空指令（</a:t>
            </a:r>
            <a:r>
              <a:rPr lang="en-US" altLang="zh-CN" dirty="0" err="1" smtClean="0"/>
              <a:t>nop</a:t>
            </a:r>
            <a:r>
              <a:rPr lang="zh-CN" altLang="en-US" dirty="0" smtClean="0"/>
              <a:t>）当作特殊的左移指令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移位操作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81902" y="1676446"/>
            <a:ext cx="8184958" cy="144776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</a:t>
            </a:r>
            <a:r>
              <a:rPr lang="en-US" altLang="zh-CN" b="1" dirty="0" smtClean="0">
                <a:latin typeface="NimbusMonL-Regu"/>
              </a:rPr>
              <a:t>   </a:t>
            </a:r>
            <a:r>
              <a:rPr lang="en-US" altLang="zh-CN" b="1" dirty="0" err="1" smtClean="0">
                <a:latin typeface="NimbusMonL-Regu"/>
              </a:rPr>
              <a:t>sll</a:t>
            </a:r>
            <a:r>
              <a:rPr lang="en-US" altLang="zh-CN" b="1" dirty="0" smtClean="0">
                <a:latin typeface="NimbusMonL-Regu"/>
              </a:rPr>
              <a:t> </a:t>
            </a:r>
            <a:r>
              <a:rPr lang="en-US" altLang="zh-CN" dirty="0" smtClean="0">
                <a:latin typeface="NimbusMonL-Regu"/>
              </a:rPr>
              <a:t>$t2, $s0, 8  # $t2=$s0 &lt;&lt; 8 bits</a:t>
            </a:r>
            <a:endParaRPr lang="en-US" altLang="zh-CN" dirty="0" smtClean="0">
              <a:latin typeface="NimbusMonL-Regu"/>
            </a:endParaRPr>
          </a:p>
          <a:p>
            <a:r>
              <a:rPr lang="en-US" altLang="zh-CN" b="1" dirty="0" smtClean="0">
                <a:latin typeface="NimbusMonL-Regu"/>
              </a:rPr>
              <a:t>    </a:t>
            </a:r>
            <a:r>
              <a:rPr lang="en-US" altLang="zh-CN" b="1" dirty="0" err="1" smtClean="0">
                <a:latin typeface="NimbusMonL-Regu"/>
              </a:rPr>
              <a:t>srl</a:t>
            </a:r>
            <a:r>
              <a:rPr lang="en-US" altLang="zh-CN" b="1" dirty="0" smtClean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$t2, $s0, 8  # $t2=$s0 </a:t>
            </a:r>
            <a:r>
              <a:rPr lang="en-US" altLang="zh-CN" dirty="0" smtClean="0">
                <a:latin typeface="NimbusMonL-Regu"/>
              </a:rPr>
              <a:t>&gt;&gt; </a:t>
            </a:r>
            <a:r>
              <a:rPr lang="en-US" altLang="zh-CN" dirty="0">
                <a:latin typeface="NimbusMonL-Regu"/>
              </a:rPr>
              <a:t>8 bits</a:t>
            </a:r>
            <a:endParaRPr lang="en-US" altLang="zh-CN" dirty="0">
              <a:latin typeface="NimbusMonL-Regu"/>
            </a:endParaRPr>
          </a:p>
          <a:p>
            <a:r>
              <a:rPr lang="en-US" altLang="zh-CN" b="1" dirty="0" smtClean="0">
                <a:latin typeface="NimbusMonL-Regu"/>
              </a:rPr>
              <a:t>    </a:t>
            </a:r>
            <a:r>
              <a:rPr lang="en-US" altLang="zh-CN" b="1" dirty="0" err="1" smtClean="0">
                <a:latin typeface="NimbusMonL-Regu"/>
              </a:rPr>
              <a:t>sra</a:t>
            </a:r>
            <a:r>
              <a:rPr lang="en-US" altLang="zh-CN" b="1" dirty="0" smtClean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$t2, $s0, 8  # $t2=$s0 </a:t>
            </a:r>
            <a:r>
              <a:rPr lang="en-US" altLang="zh-CN" dirty="0" smtClean="0">
                <a:latin typeface="NimbusMonL-Regu"/>
              </a:rPr>
              <a:t>&gt;&gt; </a:t>
            </a:r>
            <a:r>
              <a:rPr lang="en-US" altLang="zh-CN" dirty="0">
                <a:latin typeface="NimbusMonL-Regu"/>
              </a:rPr>
              <a:t>8 </a:t>
            </a:r>
            <a:r>
              <a:rPr lang="en-US" altLang="zh-CN" dirty="0" smtClean="0">
                <a:latin typeface="NimbusMonL-Regu"/>
              </a:rPr>
              <a:t>bits</a:t>
            </a:r>
            <a:endParaRPr lang="en-US" altLang="zh-CN" dirty="0">
              <a:latin typeface="NimbusMonL-Regu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13977" y="3189724"/>
            <a:ext cx="6920792" cy="415926"/>
            <a:chOff x="1257300" y="1368424"/>
            <a:chExt cx="6920792" cy="415926"/>
          </a:xfrm>
        </p:grpSpPr>
        <p:grpSp>
          <p:nvGrpSpPr>
            <p:cNvPr id="6" name="Group 4"/>
            <p:cNvGrpSpPr/>
            <p:nvPr/>
          </p:nvGrpSpPr>
          <p:grpSpPr bwMode="auto">
            <a:xfrm>
              <a:off x="1257300" y="1368425"/>
              <a:ext cx="5616575" cy="415925"/>
              <a:chOff x="703" y="981"/>
              <a:chExt cx="3538" cy="262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817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op</a:t>
                </a:r>
                <a:endParaRPr lang="en-AU" alt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152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err="1" smtClean="0"/>
                  <a:t>rs</a:t>
                </a:r>
                <a:endParaRPr lang="en-AU" altLang="en-US" sz="2000" dirty="0"/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20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err="1" smtClean="0">
                    <a:solidFill>
                      <a:srgbClr val="C00000"/>
                    </a:solidFill>
                  </a:rPr>
                  <a:t>rt</a:t>
                </a:r>
                <a:endParaRPr lang="en-AU" alt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88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err="1" smtClean="0">
                    <a:solidFill>
                      <a:srgbClr val="C00000"/>
                    </a:solidFill>
                  </a:rPr>
                  <a:t>rd</a:t>
                </a:r>
                <a:endParaRPr lang="en-AU" alt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561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err="1" smtClean="0">
                    <a:solidFill>
                      <a:srgbClr val="C00000"/>
                    </a:solidFill>
                  </a:rPr>
                  <a:t>shamt</a:t>
                </a:r>
                <a:endParaRPr lang="en-AU" altLang="en-US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881104" y="1368424"/>
              <a:ext cx="1296988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err="1" smtClean="0">
                  <a:solidFill>
                    <a:srgbClr val="C00000"/>
                  </a:solidFill>
                </a:rPr>
                <a:t>funct</a:t>
              </a:r>
              <a:endParaRPr lang="en-US" altLang="zh-CN" sz="2000" dirty="0" smtClean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478784" y="2057436"/>
            <a:ext cx="8188067" cy="28955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移位</a:t>
            </a:r>
            <a:r>
              <a:rPr lang="zh-CN" altLang="en-US" dirty="0" smtClean="0"/>
              <a:t>单元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714953" y="3420663"/>
            <a:ext cx="914376" cy="11429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1252628" y="3924757"/>
            <a:ext cx="462325" cy="134782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2629329" y="3924757"/>
            <a:ext cx="462325" cy="134782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 rot="5400000">
            <a:off x="1940978" y="3122110"/>
            <a:ext cx="462325" cy="134782"/>
          </a:xfrm>
          <a:prstGeom prst="rightArrow">
            <a:avLst/>
          </a:prstGeom>
          <a:noFill/>
          <a:ln w="12700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8785" y="3638205"/>
            <a:ext cx="884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输入数据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97481" y="3638205"/>
            <a:ext cx="884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输出数据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797430" y="2461066"/>
            <a:ext cx="102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</a:rPr>
              <a:t>控制：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64458" y="2121788"/>
            <a:ext cx="4826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</a:rPr>
              <a:t>移动距离（</a:t>
            </a:r>
            <a:r>
              <a:rPr lang="en-US" altLang="zh-CN" sz="2000" dirty="0" smtClean="0">
                <a:solidFill>
                  <a:srgbClr val="00B0F0"/>
                </a:solidFill>
              </a:rPr>
              <a:t>Sh</a:t>
            </a:r>
            <a:r>
              <a:rPr lang="en-US" altLang="zh-CN" sz="2000" baseline="-25000" dirty="0" smtClean="0">
                <a:solidFill>
                  <a:srgbClr val="00B0F0"/>
                </a:solidFill>
              </a:rPr>
              <a:t>4</a:t>
            </a:r>
            <a:r>
              <a:rPr lang="en-US" altLang="zh-CN" sz="2000" dirty="0" smtClean="0">
                <a:solidFill>
                  <a:srgbClr val="00B0F0"/>
                </a:solidFill>
              </a:rPr>
              <a:t>Sh</a:t>
            </a:r>
            <a:r>
              <a:rPr lang="en-US" altLang="zh-CN" sz="2000" baseline="-25000" dirty="0" smtClean="0">
                <a:solidFill>
                  <a:srgbClr val="00B0F0"/>
                </a:solidFill>
              </a:rPr>
              <a:t>3</a:t>
            </a:r>
            <a:r>
              <a:rPr lang="en-US" altLang="zh-CN" sz="2000" dirty="0" smtClean="0">
                <a:solidFill>
                  <a:srgbClr val="00B0F0"/>
                </a:solidFill>
              </a:rPr>
              <a:t>Sh</a:t>
            </a:r>
            <a:r>
              <a:rPr lang="en-US" altLang="zh-CN" sz="2000" baseline="-25000" dirty="0" smtClean="0">
                <a:solidFill>
                  <a:srgbClr val="00B0F0"/>
                </a:solidFill>
              </a:rPr>
              <a:t>2</a:t>
            </a:r>
            <a:r>
              <a:rPr lang="en-US" altLang="zh-CN" sz="2000" dirty="0" smtClean="0">
                <a:solidFill>
                  <a:srgbClr val="00B0F0"/>
                </a:solidFill>
              </a:rPr>
              <a:t>Sh</a:t>
            </a:r>
            <a:r>
              <a:rPr lang="en-US" altLang="zh-CN" sz="2000" baseline="-25000" dirty="0" smtClean="0">
                <a:solidFill>
                  <a:srgbClr val="00B0F0"/>
                </a:solidFill>
              </a:rPr>
              <a:t>1</a:t>
            </a:r>
            <a:r>
              <a:rPr lang="en-US" altLang="zh-CN" sz="2000" dirty="0" smtClean="0">
                <a:solidFill>
                  <a:srgbClr val="00B0F0"/>
                </a:solidFill>
              </a:rPr>
              <a:t>Sh</a:t>
            </a:r>
            <a:r>
              <a:rPr lang="en-US" altLang="zh-CN" sz="2000" baseline="-25000" dirty="0" smtClean="0">
                <a:solidFill>
                  <a:srgbClr val="00B0F0"/>
                </a:solidFill>
              </a:rPr>
              <a:t>0</a:t>
            </a:r>
            <a:r>
              <a:rPr lang="zh-CN" altLang="en-US" sz="2000" dirty="0" smtClean="0">
                <a:solidFill>
                  <a:srgbClr val="00B0F0"/>
                </a:solidFill>
              </a:rPr>
              <a:t>）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</a:rPr>
              <a:t>移动方向（</a:t>
            </a:r>
            <a:r>
              <a:rPr lang="en-US" altLang="zh-CN" sz="2000" dirty="0" smtClean="0">
                <a:solidFill>
                  <a:srgbClr val="00B0F0"/>
                </a:solidFill>
              </a:rPr>
              <a:t>left</a:t>
            </a:r>
            <a:r>
              <a:rPr lang="zh-CN" altLang="en-US" sz="2000" dirty="0" smtClean="0">
                <a:solidFill>
                  <a:srgbClr val="00B0F0"/>
                </a:solidFill>
              </a:rPr>
              <a:t>，</a:t>
            </a:r>
            <a:r>
              <a:rPr lang="en-US" altLang="zh-CN" sz="2000" dirty="0" smtClean="0">
                <a:solidFill>
                  <a:srgbClr val="00B0F0"/>
                </a:solidFill>
              </a:rPr>
              <a:t>right</a:t>
            </a:r>
            <a:r>
              <a:rPr lang="zh-CN" altLang="en-US" sz="2000" dirty="0" smtClean="0">
                <a:solidFill>
                  <a:srgbClr val="00B0F0"/>
                </a:solidFill>
              </a:rPr>
              <a:t>）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</a:rPr>
              <a:t>移动类型（逻辑</a:t>
            </a:r>
            <a:r>
              <a:rPr lang="en-US" altLang="zh-CN" sz="2000" dirty="0" smtClean="0">
                <a:solidFill>
                  <a:srgbClr val="00B0F0"/>
                </a:solidFill>
              </a:rPr>
              <a:t>logical</a:t>
            </a:r>
            <a:r>
              <a:rPr lang="zh-CN" altLang="en-US" sz="2000" dirty="0" smtClean="0">
                <a:solidFill>
                  <a:srgbClr val="00B0F0"/>
                </a:solidFill>
              </a:rPr>
              <a:t>，算术</a:t>
            </a:r>
            <a:r>
              <a:rPr lang="en-US" altLang="zh-CN" sz="2000" dirty="0" smtClean="0">
                <a:solidFill>
                  <a:srgbClr val="00B0F0"/>
                </a:solidFill>
              </a:rPr>
              <a:t>arithmetic</a:t>
            </a:r>
            <a:r>
              <a:rPr lang="zh-CN" altLang="en-US" sz="2000" dirty="0" smtClean="0">
                <a:solidFill>
                  <a:srgbClr val="00B0F0"/>
                </a:solidFill>
              </a:rPr>
              <a:t>）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移位实现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32940" y="1476390"/>
            <a:ext cx="3704155" cy="3505108"/>
            <a:chOff x="532940" y="1476390"/>
            <a:chExt cx="3704155" cy="3505108"/>
          </a:xfrm>
        </p:grpSpPr>
        <p:sp>
          <p:nvSpPr>
            <p:cNvPr id="54" name="矩形 53"/>
            <p:cNvSpPr/>
            <p:nvPr/>
          </p:nvSpPr>
          <p:spPr bwMode="auto">
            <a:xfrm>
              <a:off x="532940" y="1476390"/>
              <a:ext cx="3505674" cy="3505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" name="流程图: 延期 3"/>
            <p:cNvSpPr/>
            <p:nvPr/>
          </p:nvSpPr>
          <p:spPr bwMode="auto">
            <a:xfrm>
              <a:off x="1524080" y="2438426"/>
              <a:ext cx="457188" cy="380990"/>
            </a:xfrm>
            <a:prstGeom prst="flowChartDelay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H="1">
              <a:off x="1249364" y="2514624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H="1">
              <a:off x="1249364" y="2743218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11" name="流程图: 延期 10"/>
            <p:cNvSpPr/>
            <p:nvPr/>
          </p:nvSpPr>
          <p:spPr bwMode="auto">
            <a:xfrm>
              <a:off x="1524080" y="3048009"/>
              <a:ext cx="457188" cy="380990"/>
            </a:xfrm>
            <a:prstGeom prst="flowChartDelay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H="1">
              <a:off x="1249364" y="3124207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1249364" y="3352801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14" name="流程图: 延期 13"/>
            <p:cNvSpPr/>
            <p:nvPr/>
          </p:nvSpPr>
          <p:spPr bwMode="auto">
            <a:xfrm>
              <a:off x="1524080" y="3657592"/>
              <a:ext cx="457188" cy="380990"/>
            </a:xfrm>
            <a:prstGeom prst="flowChartDelay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flipH="1">
              <a:off x="1249364" y="3733790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H="1">
              <a:off x="1249364" y="3962384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21" name="流程图: 存储数据 20"/>
            <p:cNvSpPr/>
            <p:nvPr/>
          </p:nvSpPr>
          <p:spPr bwMode="auto">
            <a:xfrm rot="10800000">
              <a:off x="2590852" y="3048009"/>
              <a:ext cx="496468" cy="38099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193 w 12526"/>
                <a:gd name="connsiteY0-2" fmla="*/ 0 h 10000"/>
                <a:gd name="connsiteX1-3" fmla="*/ 12526 w 12526"/>
                <a:gd name="connsiteY1-4" fmla="*/ 0 h 10000"/>
                <a:gd name="connsiteX2-5" fmla="*/ 10859 w 12526"/>
                <a:gd name="connsiteY2-6" fmla="*/ 5000 h 10000"/>
                <a:gd name="connsiteX3-7" fmla="*/ 12526 w 12526"/>
                <a:gd name="connsiteY3-8" fmla="*/ 10000 h 10000"/>
                <a:gd name="connsiteX4-9" fmla="*/ 4193 w 12526"/>
                <a:gd name="connsiteY4-10" fmla="*/ 10000 h 10000"/>
                <a:gd name="connsiteX5-11" fmla="*/ 0 w 12526"/>
                <a:gd name="connsiteY5-12" fmla="*/ 4747 h 10000"/>
                <a:gd name="connsiteX6-13" fmla="*/ 4193 w 12526"/>
                <a:gd name="connsiteY6-14" fmla="*/ 0 h 10000"/>
                <a:gd name="connsiteX0-15" fmla="*/ 4698 w 13031"/>
                <a:gd name="connsiteY0-16" fmla="*/ 0 h 10000"/>
                <a:gd name="connsiteX1-17" fmla="*/ 13031 w 13031"/>
                <a:gd name="connsiteY1-18" fmla="*/ 0 h 10000"/>
                <a:gd name="connsiteX2-19" fmla="*/ 11364 w 13031"/>
                <a:gd name="connsiteY2-20" fmla="*/ 5000 h 10000"/>
                <a:gd name="connsiteX3-21" fmla="*/ 13031 w 13031"/>
                <a:gd name="connsiteY3-22" fmla="*/ 10000 h 10000"/>
                <a:gd name="connsiteX4-23" fmla="*/ 4698 w 13031"/>
                <a:gd name="connsiteY4-24" fmla="*/ 10000 h 10000"/>
                <a:gd name="connsiteX5-25" fmla="*/ 0 w 13031"/>
                <a:gd name="connsiteY5-26" fmla="*/ 4242 h 10000"/>
                <a:gd name="connsiteX6-27" fmla="*/ 4698 w 13031"/>
                <a:gd name="connsiteY6-28" fmla="*/ 0 h 10000"/>
                <a:gd name="connsiteX0-29" fmla="*/ 4698 w 13031"/>
                <a:gd name="connsiteY0-30" fmla="*/ 0 h 10000"/>
                <a:gd name="connsiteX1-31" fmla="*/ 13031 w 13031"/>
                <a:gd name="connsiteY1-32" fmla="*/ 0 h 10000"/>
                <a:gd name="connsiteX2-33" fmla="*/ 11364 w 13031"/>
                <a:gd name="connsiteY2-34" fmla="*/ 5000 h 10000"/>
                <a:gd name="connsiteX3-35" fmla="*/ 13031 w 13031"/>
                <a:gd name="connsiteY3-36" fmla="*/ 10000 h 10000"/>
                <a:gd name="connsiteX4-37" fmla="*/ 4698 w 13031"/>
                <a:gd name="connsiteY4-38" fmla="*/ 10000 h 10000"/>
                <a:gd name="connsiteX5-39" fmla="*/ 0 w 13031"/>
                <a:gd name="connsiteY5-40" fmla="*/ 5505 h 10000"/>
                <a:gd name="connsiteX6-41" fmla="*/ 4698 w 13031"/>
                <a:gd name="connsiteY6-42" fmla="*/ 0 h 10000"/>
                <a:gd name="connsiteX0-43" fmla="*/ 4698 w 13031"/>
                <a:gd name="connsiteY0-44" fmla="*/ 0 h 10000"/>
                <a:gd name="connsiteX1-45" fmla="*/ 13031 w 13031"/>
                <a:gd name="connsiteY1-46" fmla="*/ 0 h 10000"/>
                <a:gd name="connsiteX2-47" fmla="*/ 11364 w 13031"/>
                <a:gd name="connsiteY2-48" fmla="*/ 5000 h 10000"/>
                <a:gd name="connsiteX3-49" fmla="*/ 13031 w 13031"/>
                <a:gd name="connsiteY3-50" fmla="*/ 10000 h 10000"/>
                <a:gd name="connsiteX4-51" fmla="*/ 4698 w 13031"/>
                <a:gd name="connsiteY4-52" fmla="*/ 10000 h 10000"/>
                <a:gd name="connsiteX5-53" fmla="*/ 0 w 13031"/>
                <a:gd name="connsiteY5-54" fmla="*/ 4747 h 10000"/>
                <a:gd name="connsiteX6-55" fmla="*/ 4698 w 13031"/>
                <a:gd name="connsiteY6-5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3031" h="10000">
                  <a:moveTo>
                    <a:pt x="4698" y="0"/>
                  </a:moveTo>
                  <a:lnTo>
                    <a:pt x="13031" y="0"/>
                  </a:lnTo>
                  <a:cubicBezTo>
                    <a:pt x="12110" y="0"/>
                    <a:pt x="11364" y="2239"/>
                    <a:pt x="11364" y="5000"/>
                  </a:cubicBezTo>
                  <a:cubicBezTo>
                    <a:pt x="11364" y="7761"/>
                    <a:pt x="12110" y="10000"/>
                    <a:pt x="13031" y="10000"/>
                  </a:cubicBezTo>
                  <a:lnTo>
                    <a:pt x="4698" y="10000"/>
                  </a:lnTo>
                  <a:cubicBezTo>
                    <a:pt x="3777" y="10000"/>
                    <a:pt x="0" y="7508"/>
                    <a:pt x="0" y="4747"/>
                  </a:cubicBezTo>
                  <a:cubicBezTo>
                    <a:pt x="0" y="1986"/>
                    <a:pt x="3777" y="0"/>
                    <a:pt x="4698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>
              <a:stCxn id="21" idx="2"/>
            </p:cNvCxnSpPr>
            <p:nvPr/>
          </p:nvCxnSpPr>
          <p:spPr bwMode="auto">
            <a:xfrm flipH="1" flipV="1">
              <a:off x="1981268" y="3236918"/>
              <a:ext cx="673095" cy="15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H="1">
              <a:off x="3087320" y="3236918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H="1">
              <a:off x="2297615" y="3117791"/>
              <a:ext cx="3567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2297615" y="3352801"/>
              <a:ext cx="3567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V="1">
              <a:off x="2297615" y="2616897"/>
              <a:ext cx="0" cy="5073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V="1">
              <a:off x="2297615" y="3352801"/>
              <a:ext cx="0" cy="4952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1249364" y="2133634"/>
              <a:ext cx="0" cy="3809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1249364" y="3962384"/>
              <a:ext cx="0" cy="3809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文本框 36"/>
            <p:cNvSpPr txBox="1"/>
            <p:nvPr/>
          </p:nvSpPr>
          <p:spPr>
            <a:xfrm>
              <a:off x="3352891" y="3028889"/>
              <a:ext cx="884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Do</a:t>
              </a:r>
              <a:r>
                <a:rPr lang="en-US" altLang="zh-CN" sz="2000" baseline="-25000" dirty="0" smtClean="0"/>
                <a:t>i</a:t>
              </a:r>
              <a:endParaRPr lang="zh-CN" altLang="en-US" sz="2000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66811" y="3117791"/>
              <a:ext cx="884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Di</a:t>
              </a:r>
              <a:r>
                <a:rPr lang="en-US" altLang="zh-CN" sz="2000" baseline="-25000" dirty="0" err="1" smtClean="0"/>
                <a:t>i</a:t>
              </a:r>
              <a:endParaRPr lang="zh-CN" altLang="en-US" sz="2000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65631" y="3527319"/>
              <a:ext cx="884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Di</a:t>
              </a:r>
              <a:r>
                <a:rPr lang="en-US" altLang="zh-CN" sz="2000" baseline="-25000" dirty="0" smtClean="0"/>
                <a:t>i-1</a:t>
              </a:r>
              <a:endParaRPr lang="zh-CN" altLang="en-US" sz="2000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65631" y="2527111"/>
              <a:ext cx="884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Di</a:t>
              </a:r>
              <a:r>
                <a:rPr lang="en-US" altLang="zh-CN" sz="2000" baseline="-25000" dirty="0" smtClean="0"/>
                <a:t>i+1</a:t>
              </a:r>
              <a:endParaRPr lang="zh-CN" altLang="en-US" sz="2000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41460" y="4268051"/>
              <a:ext cx="16311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B0F0"/>
                  </a:solidFill>
                </a:rPr>
                <a:t>Sh</a:t>
              </a:r>
              <a:r>
                <a:rPr lang="en-US" altLang="zh-CN" sz="2000" baseline="-25000" dirty="0" smtClean="0">
                  <a:solidFill>
                    <a:srgbClr val="00B0F0"/>
                  </a:solidFill>
                </a:rPr>
                <a:t>0</a:t>
              </a:r>
              <a:r>
                <a:rPr lang="en-US" altLang="zh-CN" sz="2000" dirty="0" smtClean="0">
                  <a:solidFill>
                    <a:srgbClr val="00B0F0"/>
                  </a:solidFill>
                </a:rPr>
                <a:t> &amp; left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50008" y="1635525"/>
              <a:ext cx="16311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B0F0"/>
                  </a:solidFill>
                </a:rPr>
                <a:t>Sh</a:t>
              </a:r>
              <a:r>
                <a:rPr lang="en-US" altLang="zh-CN" sz="2000" baseline="-25000" dirty="0" smtClean="0">
                  <a:solidFill>
                    <a:srgbClr val="00B0F0"/>
                  </a:solidFill>
                </a:rPr>
                <a:t>0</a:t>
              </a:r>
              <a:r>
                <a:rPr lang="en-US" altLang="zh-CN" sz="2000" dirty="0" smtClean="0">
                  <a:solidFill>
                    <a:srgbClr val="00B0F0"/>
                  </a:solidFill>
                </a:rPr>
                <a:t> &amp; right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flipH="1">
              <a:off x="1981268" y="2616897"/>
              <a:ext cx="31634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H="1">
              <a:off x="1981267" y="3848087"/>
              <a:ext cx="31634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矩形 54"/>
            <p:cNvSpPr/>
            <p:nvPr/>
          </p:nvSpPr>
          <p:spPr>
            <a:xfrm>
              <a:off x="640840" y="2841538"/>
              <a:ext cx="734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B0F0"/>
                  </a:solidFill>
                </a:rPr>
                <a:t>!</a:t>
              </a:r>
              <a:r>
                <a:rPr lang="en-US" altLang="zh-CN" sz="2000" dirty="0" smtClean="0">
                  <a:solidFill>
                    <a:srgbClr val="00B0F0"/>
                  </a:solidFill>
                </a:rPr>
                <a:t>Sh</a:t>
              </a:r>
              <a:r>
                <a:rPr lang="en-US" altLang="zh-CN" sz="2000" baseline="-25000" dirty="0" smtClean="0">
                  <a:solidFill>
                    <a:srgbClr val="00B0F0"/>
                  </a:solidFill>
                </a:rPr>
                <a:t>0</a:t>
              </a:r>
              <a:r>
                <a:rPr lang="en-US" altLang="zh-CN" sz="2000" dirty="0" smtClean="0">
                  <a:solidFill>
                    <a:srgbClr val="00B0F0"/>
                  </a:solidFill>
                </a:rPr>
                <a:t> </a:t>
              </a:r>
              <a:endParaRPr lang="zh-CN" altLang="en-US" sz="2000" dirty="0"/>
            </a:p>
          </p:txBody>
        </p:sp>
      </p:grp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417311" y="1909641"/>
          <a:ext cx="3794600" cy="22384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8920"/>
                <a:gridCol w="758920"/>
                <a:gridCol w="758920"/>
                <a:gridCol w="758920"/>
                <a:gridCol w="758920"/>
              </a:tblGrid>
              <a:tr h="55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Sh</a:t>
                      </a:r>
                      <a:r>
                        <a:rPr lang="en-US" altLang="zh-CN" sz="16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!Sh</a:t>
                      </a:r>
                      <a:r>
                        <a:rPr lang="en-US" altLang="zh-CN" sz="16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/>
                        <a:t>Do</a:t>
                      </a:r>
                      <a:r>
                        <a:rPr lang="en-US" altLang="zh-CN" sz="1600" baseline="-25000" dirty="0" smtClean="0"/>
                        <a:t>i</a:t>
                      </a:r>
                      <a:endParaRPr lang="zh-CN" altLang="en-US" sz="1600" baseline="-25000" dirty="0" smtClean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5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smtClean="0"/>
                        <a:t>Di</a:t>
                      </a:r>
                      <a:r>
                        <a:rPr lang="en-US" altLang="zh-CN" sz="1600" b="1" baseline="-25000" dirty="0" smtClean="0"/>
                        <a:t>i+1</a:t>
                      </a:r>
                      <a:endParaRPr lang="zh-CN" altLang="en-US" sz="1600" b="1" baseline="-25000" dirty="0" smtClean="0"/>
                    </a:p>
                  </a:txBody>
                  <a:tcPr anchor="ctr">
                    <a:noFill/>
                  </a:tcPr>
                </a:tc>
              </a:tr>
              <a:tr h="55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smtClean="0"/>
                        <a:t>Di</a:t>
                      </a:r>
                      <a:r>
                        <a:rPr lang="en-US" altLang="zh-CN" sz="1600" b="1" baseline="-25000" dirty="0" smtClean="0"/>
                        <a:t>i-1</a:t>
                      </a:r>
                      <a:endParaRPr lang="zh-CN" altLang="en-US" sz="1600" b="1" baseline="-25000" dirty="0" smtClean="0"/>
                    </a:p>
                  </a:txBody>
                  <a:tcPr anchor="ctr"/>
                </a:tc>
              </a:tr>
              <a:tr h="55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err="1" smtClean="0"/>
                        <a:t>Di</a:t>
                      </a:r>
                      <a:r>
                        <a:rPr lang="en-US" altLang="zh-CN" sz="1600" b="1" baseline="-25000" dirty="0" err="1" smtClean="0"/>
                        <a:t>i</a:t>
                      </a:r>
                      <a:endParaRPr lang="zh-CN" altLang="en-US" sz="1600" b="1" baseline="-25000" dirty="0" smtClean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移位实现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7308" y="1066862"/>
            <a:ext cx="2743128" cy="2514534"/>
            <a:chOff x="532940" y="1476390"/>
            <a:chExt cx="3704155" cy="3505108"/>
          </a:xfrm>
        </p:grpSpPr>
        <p:sp>
          <p:nvSpPr>
            <p:cNvPr id="5" name="矩形 4"/>
            <p:cNvSpPr/>
            <p:nvPr/>
          </p:nvSpPr>
          <p:spPr bwMode="auto">
            <a:xfrm>
              <a:off x="532940" y="1476390"/>
              <a:ext cx="3505674" cy="3505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流程图: 延期 5"/>
            <p:cNvSpPr/>
            <p:nvPr/>
          </p:nvSpPr>
          <p:spPr bwMode="auto">
            <a:xfrm>
              <a:off x="1524080" y="2438426"/>
              <a:ext cx="457188" cy="380990"/>
            </a:xfrm>
            <a:prstGeom prst="flowChartDelay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H="1">
              <a:off x="1249364" y="2514624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>
              <a:off x="1249364" y="2743218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9" name="流程图: 延期 8"/>
            <p:cNvSpPr/>
            <p:nvPr/>
          </p:nvSpPr>
          <p:spPr bwMode="auto">
            <a:xfrm>
              <a:off x="1524080" y="3048009"/>
              <a:ext cx="457188" cy="380990"/>
            </a:xfrm>
            <a:prstGeom prst="flowChartDelay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 flipH="1">
              <a:off x="1249364" y="3124207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1249364" y="3352801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12" name="流程图: 延期 11"/>
            <p:cNvSpPr/>
            <p:nvPr/>
          </p:nvSpPr>
          <p:spPr bwMode="auto">
            <a:xfrm>
              <a:off x="1524080" y="3657592"/>
              <a:ext cx="457188" cy="380990"/>
            </a:xfrm>
            <a:prstGeom prst="flowChartDelay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flipH="1">
              <a:off x="1249364" y="3733790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1249364" y="3962384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15" name="流程图: 存储数据 20"/>
            <p:cNvSpPr/>
            <p:nvPr/>
          </p:nvSpPr>
          <p:spPr bwMode="auto">
            <a:xfrm rot="10800000">
              <a:off x="2590852" y="3048009"/>
              <a:ext cx="496468" cy="38099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193 w 12526"/>
                <a:gd name="connsiteY0-2" fmla="*/ 0 h 10000"/>
                <a:gd name="connsiteX1-3" fmla="*/ 12526 w 12526"/>
                <a:gd name="connsiteY1-4" fmla="*/ 0 h 10000"/>
                <a:gd name="connsiteX2-5" fmla="*/ 10859 w 12526"/>
                <a:gd name="connsiteY2-6" fmla="*/ 5000 h 10000"/>
                <a:gd name="connsiteX3-7" fmla="*/ 12526 w 12526"/>
                <a:gd name="connsiteY3-8" fmla="*/ 10000 h 10000"/>
                <a:gd name="connsiteX4-9" fmla="*/ 4193 w 12526"/>
                <a:gd name="connsiteY4-10" fmla="*/ 10000 h 10000"/>
                <a:gd name="connsiteX5-11" fmla="*/ 0 w 12526"/>
                <a:gd name="connsiteY5-12" fmla="*/ 4747 h 10000"/>
                <a:gd name="connsiteX6-13" fmla="*/ 4193 w 12526"/>
                <a:gd name="connsiteY6-14" fmla="*/ 0 h 10000"/>
                <a:gd name="connsiteX0-15" fmla="*/ 4698 w 13031"/>
                <a:gd name="connsiteY0-16" fmla="*/ 0 h 10000"/>
                <a:gd name="connsiteX1-17" fmla="*/ 13031 w 13031"/>
                <a:gd name="connsiteY1-18" fmla="*/ 0 h 10000"/>
                <a:gd name="connsiteX2-19" fmla="*/ 11364 w 13031"/>
                <a:gd name="connsiteY2-20" fmla="*/ 5000 h 10000"/>
                <a:gd name="connsiteX3-21" fmla="*/ 13031 w 13031"/>
                <a:gd name="connsiteY3-22" fmla="*/ 10000 h 10000"/>
                <a:gd name="connsiteX4-23" fmla="*/ 4698 w 13031"/>
                <a:gd name="connsiteY4-24" fmla="*/ 10000 h 10000"/>
                <a:gd name="connsiteX5-25" fmla="*/ 0 w 13031"/>
                <a:gd name="connsiteY5-26" fmla="*/ 4242 h 10000"/>
                <a:gd name="connsiteX6-27" fmla="*/ 4698 w 13031"/>
                <a:gd name="connsiteY6-28" fmla="*/ 0 h 10000"/>
                <a:gd name="connsiteX0-29" fmla="*/ 4698 w 13031"/>
                <a:gd name="connsiteY0-30" fmla="*/ 0 h 10000"/>
                <a:gd name="connsiteX1-31" fmla="*/ 13031 w 13031"/>
                <a:gd name="connsiteY1-32" fmla="*/ 0 h 10000"/>
                <a:gd name="connsiteX2-33" fmla="*/ 11364 w 13031"/>
                <a:gd name="connsiteY2-34" fmla="*/ 5000 h 10000"/>
                <a:gd name="connsiteX3-35" fmla="*/ 13031 w 13031"/>
                <a:gd name="connsiteY3-36" fmla="*/ 10000 h 10000"/>
                <a:gd name="connsiteX4-37" fmla="*/ 4698 w 13031"/>
                <a:gd name="connsiteY4-38" fmla="*/ 10000 h 10000"/>
                <a:gd name="connsiteX5-39" fmla="*/ 0 w 13031"/>
                <a:gd name="connsiteY5-40" fmla="*/ 5505 h 10000"/>
                <a:gd name="connsiteX6-41" fmla="*/ 4698 w 13031"/>
                <a:gd name="connsiteY6-42" fmla="*/ 0 h 10000"/>
                <a:gd name="connsiteX0-43" fmla="*/ 4698 w 13031"/>
                <a:gd name="connsiteY0-44" fmla="*/ 0 h 10000"/>
                <a:gd name="connsiteX1-45" fmla="*/ 13031 w 13031"/>
                <a:gd name="connsiteY1-46" fmla="*/ 0 h 10000"/>
                <a:gd name="connsiteX2-47" fmla="*/ 11364 w 13031"/>
                <a:gd name="connsiteY2-48" fmla="*/ 5000 h 10000"/>
                <a:gd name="connsiteX3-49" fmla="*/ 13031 w 13031"/>
                <a:gd name="connsiteY3-50" fmla="*/ 10000 h 10000"/>
                <a:gd name="connsiteX4-51" fmla="*/ 4698 w 13031"/>
                <a:gd name="connsiteY4-52" fmla="*/ 10000 h 10000"/>
                <a:gd name="connsiteX5-53" fmla="*/ 0 w 13031"/>
                <a:gd name="connsiteY5-54" fmla="*/ 4747 h 10000"/>
                <a:gd name="connsiteX6-55" fmla="*/ 4698 w 13031"/>
                <a:gd name="connsiteY6-5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3031" h="10000">
                  <a:moveTo>
                    <a:pt x="4698" y="0"/>
                  </a:moveTo>
                  <a:lnTo>
                    <a:pt x="13031" y="0"/>
                  </a:lnTo>
                  <a:cubicBezTo>
                    <a:pt x="12110" y="0"/>
                    <a:pt x="11364" y="2239"/>
                    <a:pt x="11364" y="5000"/>
                  </a:cubicBezTo>
                  <a:cubicBezTo>
                    <a:pt x="11364" y="7761"/>
                    <a:pt x="12110" y="10000"/>
                    <a:pt x="13031" y="10000"/>
                  </a:cubicBezTo>
                  <a:lnTo>
                    <a:pt x="4698" y="10000"/>
                  </a:lnTo>
                  <a:cubicBezTo>
                    <a:pt x="3777" y="10000"/>
                    <a:pt x="0" y="7508"/>
                    <a:pt x="0" y="4747"/>
                  </a:cubicBezTo>
                  <a:cubicBezTo>
                    <a:pt x="0" y="1986"/>
                    <a:pt x="3777" y="0"/>
                    <a:pt x="4698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5" idx="2"/>
            </p:cNvCxnSpPr>
            <p:nvPr/>
          </p:nvCxnSpPr>
          <p:spPr bwMode="auto">
            <a:xfrm flipH="1" flipV="1">
              <a:off x="1981268" y="3236918"/>
              <a:ext cx="673095" cy="15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3087320" y="3236918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 flipH="1">
              <a:off x="2297615" y="3117791"/>
              <a:ext cx="3567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>
              <a:off x="2297615" y="3352801"/>
              <a:ext cx="3567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V="1">
              <a:off x="2297615" y="2616897"/>
              <a:ext cx="0" cy="5073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2297615" y="3352801"/>
              <a:ext cx="0" cy="4952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1249364" y="2133634"/>
              <a:ext cx="0" cy="3809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1249364" y="3962384"/>
              <a:ext cx="0" cy="3809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文本框 23"/>
            <p:cNvSpPr txBox="1"/>
            <p:nvPr/>
          </p:nvSpPr>
          <p:spPr>
            <a:xfrm>
              <a:off x="3352891" y="3028889"/>
              <a:ext cx="884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Do</a:t>
              </a:r>
              <a:r>
                <a:rPr lang="en-US" altLang="zh-CN" sz="1600" baseline="-25000" dirty="0" smtClean="0"/>
                <a:t>i</a:t>
              </a:r>
              <a:endParaRPr lang="zh-CN" altLang="en-US" sz="1600" baseline="-250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66811" y="3117791"/>
              <a:ext cx="884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/>
                <a:t>Di</a:t>
              </a:r>
              <a:r>
                <a:rPr lang="en-US" altLang="zh-CN" sz="1600" baseline="-25000" dirty="0" err="1" smtClean="0"/>
                <a:t>i</a:t>
              </a:r>
              <a:endParaRPr lang="zh-CN" altLang="en-US" sz="1600" baseline="-25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5631" y="3527319"/>
              <a:ext cx="884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Di</a:t>
              </a:r>
              <a:r>
                <a:rPr lang="en-US" altLang="zh-CN" sz="1600" baseline="-25000" dirty="0" smtClean="0"/>
                <a:t>i-1</a:t>
              </a:r>
              <a:endParaRPr lang="zh-CN" altLang="en-US" sz="1600" baseline="-250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65631" y="2527111"/>
              <a:ext cx="884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Di</a:t>
              </a:r>
              <a:r>
                <a:rPr lang="en-US" altLang="zh-CN" sz="1600" baseline="-25000" dirty="0" smtClean="0"/>
                <a:t>i+1</a:t>
              </a:r>
              <a:endParaRPr lang="zh-CN" altLang="en-US" sz="1600" baseline="-250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1460" y="4268051"/>
              <a:ext cx="16311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</a:rPr>
                <a:t>Sh</a:t>
              </a:r>
              <a:r>
                <a:rPr lang="en-US" altLang="zh-CN" sz="1600" baseline="-25000" dirty="0" smtClean="0">
                  <a:solidFill>
                    <a:srgbClr val="00B0F0"/>
                  </a:solidFill>
                </a:rPr>
                <a:t>0</a:t>
              </a:r>
              <a:r>
                <a:rPr lang="en-US" altLang="zh-CN" sz="1600" dirty="0" smtClean="0">
                  <a:solidFill>
                    <a:srgbClr val="00B0F0"/>
                  </a:solidFill>
                </a:rPr>
                <a:t> &amp; left</a:t>
              </a:r>
              <a:endParaRPr lang="zh-CN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0008" y="1635525"/>
              <a:ext cx="16311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</a:rPr>
                <a:t>Sh</a:t>
              </a:r>
              <a:r>
                <a:rPr lang="en-US" altLang="zh-CN" sz="1600" baseline="-25000" dirty="0" smtClean="0">
                  <a:solidFill>
                    <a:srgbClr val="00B0F0"/>
                  </a:solidFill>
                </a:rPr>
                <a:t>0</a:t>
              </a:r>
              <a:r>
                <a:rPr lang="en-US" altLang="zh-CN" sz="1600" dirty="0" smtClean="0">
                  <a:solidFill>
                    <a:srgbClr val="00B0F0"/>
                  </a:solidFill>
                </a:rPr>
                <a:t> &amp; right</a:t>
              </a:r>
              <a:endParaRPr lang="zh-CN" altLang="en-US" sz="1600" dirty="0">
                <a:solidFill>
                  <a:srgbClr val="00B0F0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H="1">
              <a:off x="1981268" y="2616897"/>
              <a:ext cx="31634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H="1">
              <a:off x="1981267" y="3848087"/>
              <a:ext cx="31634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矩形 31"/>
            <p:cNvSpPr/>
            <p:nvPr/>
          </p:nvSpPr>
          <p:spPr>
            <a:xfrm>
              <a:off x="640840" y="2841538"/>
              <a:ext cx="6254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00B0F0"/>
                  </a:solidFill>
                </a:rPr>
                <a:t>!</a:t>
              </a:r>
              <a:r>
                <a:rPr lang="en-US" altLang="zh-CN" sz="1600" dirty="0" smtClean="0">
                  <a:solidFill>
                    <a:srgbClr val="00B0F0"/>
                  </a:solidFill>
                </a:rPr>
                <a:t>Sh</a:t>
              </a:r>
              <a:r>
                <a:rPr lang="en-US" altLang="zh-CN" sz="1600" baseline="-25000" dirty="0" smtClean="0">
                  <a:solidFill>
                    <a:srgbClr val="00B0F0"/>
                  </a:solidFill>
                </a:rPr>
                <a:t>0</a:t>
              </a:r>
              <a:r>
                <a:rPr lang="en-US" altLang="zh-CN" sz="1600" dirty="0" smtClean="0">
                  <a:solidFill>
                    <a:srgbClr val="00B0F0"/>
                  </a:solidFill>
                </a:rPr>
                <a:t> </a:t>
              </a:r>
              <a:endParaRPr lang="zh-CN" altLang="en-US" sz="1600" dirty="0"/>
            </a:p>
          </p:txBody>
        </p:sp>
      </p:grpSp>
      <p:sp>
        <p:nvSpPr>
          <p:cNvPr id="33" name="右箭头 32"/>
          <p:cNvSpPr/>
          <p:nvPr/>
        </p:nvSpPr>
        <p:spPr bwMode="auto">
          <a:xfrm>
            <a:off x="2680706" y="3739016"/>
            <a:ext cx="462325" cy="134782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06863" y="3452464"/>
            <a:ext cx="884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输入数据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 bwMode="auto">
          <a:xfrm>
            <a:off x="3155054" y="2686302"/>
            <a:ext cx="761820" cy="2266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Times" panose="02020603050405020304" pitchFamily="18" charset="0"/>
              </a:rPr>
              <a:t>移</a:t>
            </a:r>
            <a:r>
              <a:rPr lang="en-US" altLang="zh-CN" sz="2000" dirty="0" smtClean="0">
                <a:latin typeface="Times" panose="02020603050405020304" pitchFamily="18" charset="0"/>
              </a:rPr>
              <a:t>0</a:t>
            </a:r>
            <a:r>
              <a:rPr lang="zh-CN" altLang="en-US" sz="2000" dirty="0" smtClean="0">
                <a:latin typeface="Times" panose="02020603050405020304" pitchFamily="18" charset="0"/>
              </a:rPr>
              <a:t>或</a:t>
            </a:r>
            <a:r>
              <a:rPr lang="en-US" altLang="zh-CN" sz="2000" dirty="0" smtClean="0">
                <a:latin typeface="Times" panose="02020603050405020304" pitchFamily="18" charset="0"/>
              </a:rPr>
              <a:t>1</a:t>
            </a:r>
            <a:r>
              <a:rPr lang="zh-CN" altLang="en-US" sz="2000" dirty="0" smtClean="0">
                <a:latin typeface="Times" panose="02020603050405020304" pitchFamily="18" charset="0"/>
              </a:rPr>
              <a:t>位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53450" y="2342315"/>
            <a:ext cx="107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0</a:t>
            </a:r>
            <a:r>
              <a:rPr lang="en-US" altLang="zh-CN" sz="1800" dirty="0" smtClean="0">
                <a:solidFill>
                  <a:srgbClr val="00B0F0"/>
                </a:solidFill>
              </a:rPr>
              <a:t>!Sh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0</a:t>
            </a:r>
            <a:endParaRPr lang="zh-CN" altLang="en-US" sz="180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3155054" y="5029158"/>
            <a:ext cx="63238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40" name="文本框 39"/>
          <p:cNvSpPr txBox="1"/>
          <p:nvPr/>
        </p:nvSpPr>
        <p:spPr>
          <a:xfrm>
            <a:off x="3155054" y="5410148"/>
            <a:ext cx="88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移位</a:t>
            </a:r>
            <a:endParaRPr lang="en-US" altLang="zh-CN" sz="1800" dirty="0" smtClean="0"/>
          </a:p>
          <a:p>
            <a:r>
              <a:rPr lang="en-US" altLang="zh-CN" sz="1800" dirty="0" smtClean="0"/>
              <a:t>0,1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必须支持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指令集中的算术与逻辑操作</a:t>
            </a:r>
            <a:endParaRPr lang="en-US" altLang="zh-CN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加减指令：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addi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addiu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sub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subu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乘除指令：</a:t>
            </a:r>
            <a:r>
              <a:rPr lang="en-US" altLang="zh-CN" sz="2400" dirty="0" err="1" smtClean="0"/>
              <a:t>mult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multu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divu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sqrt</a:t>
            </a:r>
            <a:endParaRPr lang="en-US" altLang="zh-CN" sz="24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逻辑运算指令：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andi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nor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ori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xor</a:t>
            </a:r>
            <a:endParaRPr lang="en-US" altLang="zh-CN" sz="24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分支指令：</a:t>
            </a:r>
            <a:r>
              <a:rPr lang="en-US" altLang="zh-CN" sz="2400" dirty="0" err="1" smtClean="0"/>
              <a:t>beq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bne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slt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slti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sltiu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sltu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以及一些指令所需的特殊处理：</a:t>
            </a:r>
            <a:endParaRPr lang="en-US" altLang="zh-CN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符号扩展：</a:t>
            </a:r>
            <a:r>
              <a:rPr lang="en-US" altLang="zh-CN" sz="2400" dirty="0" err="1" smtClean="0"/>
              <a:t>addi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addiu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slti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sltiu</a:t>
            </a:r>
            <a:endParaRPr lang="en-US" altLang="zh-CN" sz="24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零扩展：</a:t>
            </a:r>
            <a:r>
              <a:rPr lang="en-US" altLang="zh-CN" sz="2400" dirty="0" err="1" smtClean="0"/>
              <a:t>andi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ori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xori</a:t>
            </a:r>
            <a:endParaRPr lang="en-US" altLang="zh-CN" sz="24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溢出检测：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addi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sub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ALU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移位实现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7308" y="1066862"/>
            <a:ext cx="2743128" cy="2514534"/>
            <a:chOff x="532940" y="1476390"/>
            <a:chExt cx="3704155" cy="3505108"/>
          </a:xfrm>
        </p:grpSpPr>
        <p:sp>
          <p:nvSpPr>
            <p:cNvPr id="5" name="矩形 4"/>
            <p:cNvSpPr/>
            <p:nvPr/>
          </p:nvSpPr>
          <p:spPr bwMode="auto">
            <a:xfrm>
              <a:off x="532940" y="1476390"/>
              <a:ext cx="3505674" cy="3505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流程图: 延期 5"/>
            <p:cNvSpPr/>
            <p:nvPr/>
          </p:nvSpPr>
          <p:spPr bwMode="auto">
            <a:xfrm>
              <a:off x="1524080" y="2438426"/>
              <a:ext cx="457188" cy="380990"/>
            </a:xfrm>
            <a:prstGeom prst="flowChartDelay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H="1">
              <a:off x="1249364" y="2514624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>
              <a:off x="1249364" y="2743218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9" name="流程图: 延期 8"/>
            <p:cNvSpPr/>
            <p:nvPr/>
          </p:nvSpPr>
          <p:spPr bwMode="auto">
            <a:xfrm>
              <a:off x="1524080" y="3048009"/>
              <a:ext cx="457188" cy="380990"/>
            </a:xfrm>
            <a:prstGeom prst="flowChartDelay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 flipH="1">
              <a:off x="1249364" y="3124207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1249364" y="3352801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12" name="流程图: 延期 11"/>
            <p:cNvSpPr/>
            <p:nvPr/>
          </p:nvSpPr>
          <p:spPr bwMode="auto">
            <a:xfrm>
              <a:off x="1524080" y="3657592"/>
              <a:ext cx="457188" cy="380990"/>
            </a:xfrm>
            <a:prstGeom prst="flowChartDelay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flipH="1">
              <a:off x="1249364" y="3733790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1249364" y="3962384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15" name="流程图: 存储数据 20"/>
            <p:cNvSpPr/>
            <p:nvPr/>
          </p:nvSpPr>
          <p:spPr bwMode="auto">
            <a:xfrm rot="10800000">
              <a:off x="2590852" y="3048009"/>
              <a:ext cx="496468" cy="38099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193 w 12526"/>
                <a:gd name="connsiteY0-2" fmla="*/ 0 h 10000"/>
                <a:gd name="connsiteX1-3" fmla="*/ 12526 w 12526"/>
                <a:gd name="connsiteY1-4" fmla="*/ 0 h 10000"/>
                <a:gd name="connsiteX2-5" fmla="*/ 10859 w 12526"/>
                <a:gd name="connsiteY2-6" fmla="*/ 5000 h 10000"/>
                <a:gd name="connsiteX3-7" fmla="*/ 12526 w 12526"/>
                <a:gd name="connsiteY3-8" fmla="*/ 10000 h 10000"/>
                <a:gd name="connsiteX4-9" fmla="*/ 4193 w 12526"/>
                <a:gd name="connsiteY4-10" fmla="*/ 10000 h 10000"/>
                <a:gd name="connsiteX5-11" fmla="*/ 0 w 12526"/>
                <a:gd name="connsiteY5-12" fmla="*/ 4747 h 10000"/>
                <a:gd name="connsiteX6-13" fmla="*/ 4193 w 12526"/>
                <a:gd name="connsiteY6-14" fmla="*/ 0 h 10000"/>
                <a:gd name="connsiteX0-15" fmla="*/ 4698 w 13031"/>
                <a:gd name="connsiteY0-16" fmla="*/ 0 h 10000"/>
                <a:gd name="connsiteX1-17" fmla="*/ 13031 w 13031"/>
                <a:gd name="connsiteY1-18" fmla="*/ 0 h 10000"/>
                <a:gd name="connsiteX2-19" fmla="*/ 11364 w 13031"/>
                <a:gd name="connsiteY2-20" fmla="*/ 5000 h 10000"/>
                <a:gd name="connsiteX3-21" fmla="*/ 13031 w 13031"/>
                <a:gd name="connsiteY3-22" fmla="*/ 10000 h 10000"/>
                <a:gd name="connsiteX4-23" fmla="*/ 4698 w 13031"/>
                <a:gd name="connsiteY4-24" fmla="*/ 10000 h 10000"/>
                <a:gd name="connsiteX5-25" fmla="*/ 0 w 13031"/>
                <a:gd name="connsiteY5-26" fmla="*/ 4242 h 10000"/>
                <a:gd name="connsiteX6-27" fmla="*/ 4698 w 13031"/>
                <a:gd name="connsiteY6-28" fmla="*/ 0 h 10000"/>
                <a:gd name="connsiteX0-29" fmla="*/ 4698 w 13031"/>
                <a:gd name="connsiteY0-30" fmla="*/ 0 h 10000"/>
                <a:gd name="connsiteX1-31" fmla="*/ 13031 w 13031"/>
                <a:gd name="connsiteY1-32" fmla="*/ 0 h 10000"/>
                <a:gd name="connsiteX2-33" fmla="*/ 11364 w 13031"/>
                <a:gd name="connsiteY2-34" fmla="*/ 5000 h 10000"/>
                <a:gd name="connsiteX3-35" fmla="*/ 13031 w 13031"/>
                <a:gd name="connsiteY3-36" fmla="*/ 10000 h 10000"/>
                <a:gd name="connsiteX4-37" fmla="*/ 4698 w 13031"/>
                <a:gd name="connsiteY4-38" fmla="*/ 10000 h 10000"/>
                <a:gd name="connsiteX5-39" fmla="*/ 0 w 13031"/>
                <a:gd name="connsiteY5-40" fmla="*/ 5505 h 10000"/>
                <a:gd name="connsiteX6-41" fmla="*/ 4698 w 13031"/>
                <a:gd name="connsiteY6-42" fmla="*/ 0 h 10000"/>
                <a:gd name="connsiteX0-43" fmla="*/ 4698 w 13031"/>
                <a:gd name="connsiteY0-44" fmla="*/ 0 h 10000"/>
                <a:gd name="connsiteX1-45" fmla="*/ 13031 w 13031"/>
                <a:gd name="connsiteY1-46" fmla="*/ 0 h 10000"/>
                <a:gd name="connsiteX2-47" fmla="*/ 11364 w 13031"/>
                <a:gd name="connsiteY2-48" fmla="*/ 5000 h 10000"/>
                <a:gd name="connsiteX3-49" fmla="*/ 13031 w 13031"/>
                <a:gd name="connsiteY3-50" fmla="*/ 10000 h 10000"/>
                <a:gd name="connsiteX4-51" fmla="*/ 4698 w 13031"/>
                <a:gd name="connsiteY4-52" fmla="*/ 10000 h 10000"/>
                <a:gd name="connsiteX5-53" fmla="*/ 0 w 13031"/>
                <a:gd name="connsiteY5-54" fmla="*/ 4747 h 10000"/>
                <a:gd name="connsiteX6-55" fmla="*/ 4698 w 13031"/>
                <a:gd name="connsiteY6-5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3031" h="10000">
                  <a:moveTo>
                    <a:pt x="4698" y="0"/>
                  </a:moveTo>
                  <a:lnTo>
                    <a:pt x="13031" y="0"/>
                  </a:lnTo>
                  <a:cubicBezTo>
                    <a:pt x="12110" y="0"/>
                    <a:pt x="11364" y="2239"/>
                    <a:pt x="11364" y="5000"/>
                  </a:cubicBezTo>
                  <a:cubicBezTo>
                    <a:pt x="11364" y="7761"/>
                    <a:pt x="12110" y="10000"/>
                    <a:pt x="13031" y="10000"/>
                  </a:cubicBezTo>
                  <a:lnTo>
                    <a:pt x="4698" y="10000"/>
                  </a:lnTo>
                  <a:cubicBezTo>
                    <a:pt x="3777" y="10000"/>
                    <a:pt x="0" y="7508"/>
                    <a:pt x="0" y="4747"/>
                  </a:cubicBezTo>
                  <a:cubicBezTo>
                    <a:pt x="0" y="1986"/>
                    <a:pt x="3777" y="0"/>
                    <a:pt x="4698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5" idx="2"/>
            </p:cNvCxnSpPr>
            <p:nvPr/>
          </p:nvCxnSpPr>
          <p:spPr bwMode="auto">
            <a:xfrm flipH="1" flipV="1">
              <a:off x="1981268" y="3236918"/>
              <a:ext cx="673095" cy="15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3087320" y="3236918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 flipH="1">
              <a:off x="2297615" y="3117791"/>
              <a:ext cx="3567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>
              <a:off x="2297615" y="3352801"/>
              <a:ext cx="3567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V="1">
              <a:off x="2297615" y="2616897"/>
              <a:ext cx="0" cy="5073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2297615" y="3352801"/>
              <a:ext cx="0" cy="4952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1249364" y="2133634"/>
              <a:ext cx="0" cy="3809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1249364" y="3962384"/>
              <a:ext cx="0" cy="3809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文本框 23"/>
            <p:cNvSpPr txBox="1"/>
            <p:nvPr/>
          </p:nvSpPr>
          <p:spPr>
            <a:xfrm>
              <a:off x="3352891" y="3028889"/>
              <a:ext cx="884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Do</a:t>
              </a:r>
              <a:r>
                <a:rPr lang="en-US" altLang="zh-CN" sz="1600" baseline="-25000" dirty="0" smtClean="0"/>
                <a:t>i</a:t>
              </a:r>
              <a:endParaRPr lang="zh-CN" altLang="en-US" sz="1600" baseline="-250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66811" y="3117791"/>
              <a:ext cx="884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/>
                <a:t>Di</a:t>
              </a:r>
              <a:r>
                <a:rPr lang="en-US" altLang="zh-CN" sz="1600" baseline="-25000" dirty="0" err="1" smtClean="0"/>
                <a:t>i</a:t>
              </a:r>
              <a:endParaRPr lang="zh-CN" altLang="en-US" sz="1600" baseline="-25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5631" y="3527320"/>
              <a:ext cx="884204" cy="471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Di</a:t>
              </a:r>
              <a:r>
                <a:rPr lang="en-US" altLang="zh-CN" sz="1600" baseline="-25000" dirty="0" smtClean="0"/>
                <a:t>i-2</a:t>
              </a:r>
              <a:endParaRPr lang="zh-CN" altLang="en-US" sz="1600" baseline="-250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65631" y="2527111"/>
              <a:ext cx="884204" cy="471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Di</a:t>
              </a:r>
              <a:r>
                <a:rPr lang="en-US" altLang="zh-CN" sz="1600" baseline="-25000" dirty="0" smtClean="0"/>
                <a:t>i+2</a:t>
              </a:r>
              <a:endParaRPr lang="zh-CN" altLang="en-US" sz="1600" baseline="-250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1460" y="4268051"/>
              <a:ext cx="1631194" cy="471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</a:rPr>
                <a:t>Sh</a:t>
              </a:r>
              <a:r>
                <a:rPr lang="en-US" altLang="zh-CN" sz="1600" baseline="-25000" dirty="0" smtClean="0">
                  <a:solidFill>
                    <a:srgbClr val="00B0F0"/>
                  </a:solidFill>
                </a:rPr>
                <a:t>1</a:t>
              </a:r>
              <a:r>
                <a:rPr lang="en-US" altLang="zh-CN" sz="1600" dirty="0" smtClean="0">
                  <a:solidFill>
                    <a:srgbClr val="00B0F0"/>
                  </a:solidFill>
                </a:rPr>
                <a:t> &amp; left</a:t>
              </a:r>
              <a:endParaRPr lang="zh-CN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0008" y="1635525"/>
              <a:ext cx="1631194" cy="471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</a:rPr>
                <a:t>Sh</a:t>
              </a:r>
              <a:r>
                <a:rPr lang="en-US" altLang="zh-CN" sz="1600" baseline="-25000" dirty="0" smtClean="0">
                  <a:solidFill>
                    <a:srgbClr val="00B0F0"/>
                  </a:solidFill>
                </a:rPr>
                <a:t>1</a:t>
              </a:r>
              <a:r>
                <a:rPr lang="en-US" altLang="zh-CN" sz="1600" dirty="0" smtClean="0">
                  <a:solidFill>
                    <a:srgbClr val="00B0F0"/>
                  </a:solidFill>
                </a:rPr>
                <a:t> &amp; right</a:t>
              </a:r>
              <a:endParaRPr lang="zh-CN" altLang="en-US" sz="1600" dirty="0">
                <a:solidFill>
                  <a:srgbClr val="00B0F0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H="1">
              <a:off x="1981268" y="2616897"/>
              <a:ext cx="31634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H="1">
              <a:off x="1981267" y="3848087"/>
              <a:ext cx="31634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矩形 31"/>
            <p:cNvSpPr/>
            <p:nvPr/>
          </p:nvSpPr>
          <p:spPr>
            <a:xfrm>
              <a:off x="640840" y="2841538"/>
              <a:ext cx="844627" cy="471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00B0F0"/>
                  </a:solidFill>
                </a:rPr>
                <a:t>!</a:t>
              </a:r>
              <a:r>
                <a:rPr lang="en-US" altLang="zh-CN" sz="1600" dirty="0" smtClean="0">
                  <a:solidFill>
                    <a:srgbClr val="00B0F0"/>
                  </a:solidFill>
                </a:rPr>
                <a:t>Sh</a:t>
              </a:r>
              <a:r>
                <a:rPr lang="en-US" altLang="zh-CN" sz="1600" baseline="-25000" dirty="0" smtClean="0">
                  <a:solidFill>
                    <a:srgbClr val="00B0F0"/>
                  </a:solidFill>
                </a:rPr>
                <a:t>1</a:t>
              </a:r>
              <a:r>
                <a:rPr lang="en-US" altLang="zh-CN" sz="1600" dirty="0" smtClean="0">
                  <a:solidFill>
                    <a:srgbClr val="00B0F0"/>
                  </a:solidFill>
                </a:rPr>
                <a:t> </a:t>
              </a:r>
              <a:endParaRPr lang="zh-CN" altLang="en-US" sz="1600" dirty="0"/>
            </a:p>
          </p:txBody>
        </p:sp>
      </p:grpSp>
      <p:sp>
        <p:nvSpPr>
          <p:cNvPr id="33" name="右箭头 32"/>
          <p:cNvSpPr/>
          <p:nvPr/>
        </p:nvSpPr>
        <p:spPr bwMode="auto">
          <a:xfrm>
            <a:off x="2680706" y="3739016"/>
            <a:ext cx="462325" cy="134782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06863" y="3452464"/>
            <a:ext cx="884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输入数据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 bwMode="auto">
          <a:xfrm>
            <a:off x="3155054" y="2686302"/>
            <a:ext cx="761820" cy="2266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Times" panose="02020603050405020304" pitchFamily="18" charset="0"/>
              </a:rPr>
              <a:t>移</a:t>
            </a:r>
            <a:r>
              <a:rPr lang="en-US" altLang="zh-CN" sz="2000" dirty="0" smtClean="0">
                <a:latin typeface="Times" panose="02020603050405020304" pitchFamily="18" charset="0"/>
              </a:rPr>
              <a:t>0</a:t>
            </a:r>
            <a:r>
              <a:rPr lang="zh-CN" altLang="en-US" sz="2000" dirty="0" smtClean="0">
                <a:latin typeface="Times" panose="02020603050405020304" pitchFamily="18" charset="0"/>
              </a:rPr>
              <a:t>或</a:t>
            </a:r>
            <a:r>
              <a:rPr lang="en-US" altLang="zh-CN" sz="2000" dirty="0" smtClean="0">
                <a:latin typeface="Times" panose="02020603050405020304" pitchFamily="18" charset="0"/>
              </a:rPr>
              <a:t>1</a:t>
            </a:r>
            <a:r>
              <a:rPr lang="zh-CN" altLang="en-US" sz="2000" dirty="0" smtClean="0">
                <a:latin typeface="Times" panose="02020603050405020304" pitchFamily="18" charset="0"/>
              </a:rPr>
              <a:t>位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53450" y="2342315"/>
            <a:ext cx="107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0</a:t>
            </a:r>
            <a:r>
              <a:rPr lang="en-US" altLang="zh-CN" sz="1800" dirty="0" smtClean="0">
                <a:solidFill>
                  <a:srgbClr val="00B0F0"/>
                </a:solidFill>
              </a:rPr>
              <a:t>!Sh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0</a:t>
            </a:r>
            <a:endParaRPr lang="zh-CN" altLang="en-US" sz="180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3155054" y="5029158"/>
            <a:ext cx="63238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40" name="文本框 39"/>
          <p:cNvSpPr txBox="1"/>
          <p:nvPr/>
        </p:nvSpPr>
        <p:spPr>
          <a:xfrm>
            <a:off x="3155054" y="5410148"/>
            <a:ext cx="88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移位</a:t>
            </a:r>
            <a:endParaRPr lang="en-US" altLang="zh-CN" sz="1800" dirty="0" smtClean="0"/>
          </a:p>
          <a:p>
            <a:r>
              <a:rPr lang="en-US" altLang="zh-CN" sz="1800" dirty="0" smtClean="0"/>
              <a:t>0,1</a:t>
            </a:r>
            <a:endParaRPr lang="zh-CN" altLang="en-US" sz="1800" dirty="0"/>
          </a:p>
        </p:txBody>
      </p:sp>
      <p:sp>
        <p:nvSpPr>
          <p:cNvPr id="39" name="矩形 38"/>
          <p:cNvSpPr/>
          <p:nvPr/>
        </p:nvSpPr>
        <p:spPr bwMode="auto">
          <a:xfrm>
            <a:off x="3925544" y="2686301"/>
            <a:ext cx="761820" cy="2266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Times" panose="02020603050405020304" pitchFamily="18" charset="0"/>
              </a:rPr>
              <a:t>移</a:t>
            </a:r>
            <a:r>
              <a:rPr lang="en-US" altLang="zh-CN" sz="2000" dirty="0" smtClean="0">
                <a:latin typeface="Times" panose="02020603050405020304" pitchFamily="18" charset="0"/>
              </a:rPr>
              <a:t>0</a:t>
            </a:r>
            <a:r>
              <a:rPr lang="zh-CN" altLang="en-US" sz="2000" dirty="0" smtClean="0">
                <a:latin typeface="Times" panose="02020603050405020304" pitchFamily="18" charset="0"/>
              </a:rPr>
              <a:t>或</a:t>
            </a:r>
            <a:r>
              <a:rPr lang="en-US" altLang="zh-CN" sz="2000" dirty="0" smtClean="0">
                <a:latin typeface="Times" panose="02020603050405020304" pitchFamily="18" charset="0"/>
              </a:rPr>
              <a:t>2</a:t>
            </a:r>
            <a:r>
              <a:rPr lang="zh-CN" altLang="en-US" sz="2000" dirty="0" smtClean="0">
                <a:latin typeface="Times" panose="02020603050405020304" pitchFamily="18" charset="0"/>
              </a:rPr>
              <a:t>位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23940" y="2342314"/>
            <a:ext cx="107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1</a:t>
            </a:r>
            <a:r>
              <a:rPr lang="en-US" altLang="zh-CN" sz="1800" dirty="0" smtClean="0">
                <a:solidFill>
                  <a:srgbClr val="00B0F0"/>
                </a:solidFill>
              </a:rPr>
              <a:t>!Sh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1</a:t>
            </a:r>
            <a:endParaRPr lang="zh-CN" altLang="en-US" sz="1800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 flipH="1">
            <a:off x="3155054" y="5105356"/>
            <a:ext cx="15323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3864352" y="5410147"/>
            <a:ext cx="88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移位</a:t>
            </a:r>
            <a:endParaRPr lang="en-US" altLang="zh-CN" sz="1800" dirty="0" smtClean="0"/>
          </a:p>
          <a:p>
            <a:r>
              <a:rPr lang="en-US" altLang="zh-CN" sz="1800" dirty="0" smtClean="0"/>
              <a:t>0,1,2,3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移位实现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7308" y="1066862"/>
            <a:ext cx="2743128" cy="2514534"/>
            <a:chOff x="532940" y="1476390"/>
            <a:chExt cx="3704155" cy="3505108"/>
          </a:xfrm>
        </p:grpSpPr>
        <p:sp>
          <p:nvSpPr>
            <p:cNvPr id="5" name="矩形 4"/>
            <p:cNvSpPr/>
            <p:nvPr/>
          </p:nvSpPr>
          <p:spPr bwMode="auto">
            <a:xfrm>
              <a:off x="532940" y="1476390"/>
              <a:ext cx="3505674" cy="3505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流程图: 延期 5"/>
            <p:cNvSpPr/>
            <p:nvPr/>
          </p:nvSpPr>
          <p:spPr bwMode="auto">
            <a:xfrm>
              <a:off x="1524080" y="2438426"/>
              <a:ext cx="457188" cy="380990"/>
            </a:xfrm>
            <a:prstGeom prst="flowChartDelay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H="1">
              <a:off x="1249364" y="2514624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>
              <a:off x="1249364" y="2743218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9" name="流程图: 延期 8"/>
            <p:cNvSpPr/>
            <p:nvPr/>
          </p:nvSpPr>
          <p:spPr bwMode="auto">
            <a:xfrm>
              <a:off x="1524080" y="3048009"/>
              <a:ext cx="457188" cy="380990"/>
            </a:xfrm>
            <a:prstGeom prst="flowChartDelay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 flipH="1">
              <a:off x="1249364" y="3124207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1249364" y="3352801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12" name="流程图: 延期 11"/>
            <p:cNvSpPr/>
            <p:nvPr/>
          </p:nvSpPr>
          <p:spPr bwMode="auto">
            <a:xfrm>
              <a:off x="1524080" y="3657592"/>
              <a:ext cx="457188" cy="380990"/>
            </a:xfrm>
            <a:prstGeom prst="flowChartDelay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flipH="1">
              <a:off x="1249364" y="3733790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1249364" y="3962384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15" name="流程图: 存储数据 20"/>
            <p:cNvSpPr/>
            <p:nvPr/>
          </p:nvSpPr>
          <p:spPr bwMode="auto">
            <a:xfrm rot="10800000">
              <a:off x="2590852" y="3048009"/>
              <a:ext cx="496468" cy="38099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193 w 12526"/>
                <a:gd name="connsiteY0-2" fmla="*/ 0 h 10000"/>
                <a:gd name="connsiteX1-3" fmla="*/ 12526 w 12526"/>
                <a:gd name="connsiteY1-4" fmla="*/ 0 h 10000"/>
                <a:gd name="connsiteX2-5" fmla="*/ 10859 w 12526"/>
                <a:gd name="connsiteY2-6" fmla="*/ 5000 h 10000"/>
                <a:gd name="connsiteX3-7" fmla="*/ 12526 w 12526"/>
                <a:gd name="connsiteY3-8" fmla="*/ 10000 h 10000"/>
                <a:gd name="connsiteX4-9" fmla="*/ 4193 w 12526"/>
                <a:gd name="connsiteY4-10" fmla="*/ 10000 h 10000"/>
                <a:gd name="connsiteX5-11" fmla="*/ 0 w 12526"/>
                <a:gd name="connsiteY5-12" fmla="*/ 4747 h 10000"/>
                <a:gd name="connsiteX6-13" fmla="*/ 4193 w 12526"/>
                <a:gd name="connsiteY6-14" fmla="*/ 0 h 10000"/>
                <a:gd name="connsiteX0-15" fmla="*/ 4698 w 13031"/>
                <a:gd name="connsiteY0-16" fmla="*/ 0 h 10000"/>
                <a:gd name="connsiteX1-17" fmla="*/ 13031 w 13031"/>
                <a:gd name="connsiteY1-18" fmla="*/ 0 h 10000"/>
                <a:gd name="connsiteX2-19" fmla="*/ 11364 w 13031"/>
                <a:gd name="connsiteY2-20" fmla="*/ 5000 h 10000"/>
                <a:gd name="connsiteX3-21" fmla="*/ 13031 w 13031"/>
                <a:gd name="connsiteY3-22" fmla="*/ 10000 h 10000"/>
                <a:gd name="connsiteX4-23" fmla="*/ 4698 w 13031"/>
                <a:gd name="connsiteY4-24" fmla="*/ 10000 h 10000"/>
                <a:gd name="connsiteX5-25" fmla="*/ 0 w 13031"/>
                <a:gd name="connsiteY5-26" fmla="*/ 4242 h 10000"/>
                <a:gd name="connsiteX6-27" fmla="*/ 4698 w 13031"/>
                <a:gd name="connsiteY6-28" fmla="*/ 0 h 10000"/>
                <a:gd name="connsiteX0-29" fmla="*/ 4698 w 13031"/>
                <a:gd name="connsiteY0-30" fmla="*/ 0 h 10000"/>
                <a:gd name="connsiteX1-31" fmla="*/ 13031 w 13031"/>
                <a:gd name="connsiteY1-32" fmla="*/ 0 h 10000"/>
                <a:gd name="connsiteX2-33" fmla="*/ 11364 w 13031"/>
                <a:gd name="connsiteY2-34" fmla="*/ 5000 h 10000"/>
                <a:gd name="connsiteX3-35" fmla="*/ 13031 w 13031"/>
                <a:gd name="connsiteY3-36" fmla="*/ 10000 h 10000"/>
                <a:gd name="connsiteX4-37" fmla="*/ 4698 w 13031"/>
                <a:gd name="connsiteY4-38" fmla="*/ 10000 h 10000"/>
                <a:gd name="connsiteX5-39" fmla="*/ 0 w 13031"/>
                <a:gd name="connsiteY5-40" fmla="*/ 5505 h 10000"/>
                <a:gd name="connsiteX6-41" fmla="*/ 4698 w 13031"/>
                <a:gd name="connsiteY6-42" fmla="*/ 0 h 10000"/>
                <a:gd name="connsiteX0-43" fmla="*/ 4698 w 13031"/>
                <a:gd name="connsiteY0-44" fmla="*/ 0 h 10000"/>
                <a:gd name="connsiteX1-45" fmla="*/ 13031 w 13031"/>
                <a:gd name="connsiteY1-46" fmla="*/ 0 h 10000"/>
                <a:gd name="connsiteX2-47" fmla="*/ 11364 w 13031"/>
                <a:gd name="connsiteY2-48" fmla="*/ 5000 h 10000"/>
                <a:gd name="connsiteX3-49" fmla="*/ 13031 w 13031"/>
                <a:gd name="connsiteY3-50" fmla="*/ 10000 h 10000"/>
                <a:gd name="connsiteX4-51" fmla="*/ 4698 w 13031"/>
                <a:gd name="connsiteY4-52" fmla="*/ 10000 h 10000"/>
                <a:gd name="connsiteX5-53" fmla="*/ 0 w 13031"/>
                <a:gd name="connsiteY5-54" fmla="*/ 4747 h 10000"/>
                <a:gd name="connsiteX6-55" fmla="*/ 4698 w 13031"/>
                <a:gd name="connsiteY6-5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3031" h="10000">
                  <a:moveTo>
                    <a:pt x="4698" y="0"/>
                  </a:moveTo>
                  <a:lnTo>
                    <a:pt x="13031" y="0"/>
                  </a:lnTo>
                  <a:cubicBezTo>
                    <a:pt x="12110" y="0"/>
                    <a:pt x="11364" y="2239"/>
                    <a:pt x="11364" y="5000"/>
                  </a:cubicBezTo>
                  <a:cubicBezTo>
                    <a:pt x="11364" y="7761"/>
                    <a:pt x="12110" y="10000"/>
                    <a:pt x="13031" y="10000"/>
                  </a:cubicBezTo>
                  <a:lnTo>
                    <a:pt x="4698" y="10000"/>
                  </a:lnTo>
                  <a:cubicBezTo>
                    <a:pt x="3777" y="10000"/>
                    <a:pt x="0" y="7508"/>
                    <a:pt x="0" y="4747"/>
                  </a:cubicBezTo>
                  <a:cubicBezTo>
                    <a:pt x="0" y="1986"/>
                    <a:pt x="3777" y="0"/>
                    <a:pt x="4698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5" idx="2"/>
            </p:cNvCxnSpPr>
            <p:nvPr/>
          </p:nvCxnSpPr>
          <p:spPr bwMode="auto">
            <a:xfrm flipH="1" flipV="1">
              <a:off x="1981268" y="3236918"/>
              <a:ext cx="673095" cy="15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3087320" y="3236918"/>
              <a:ext cx="2747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 flipH="1">
              <a:off x="2297615" y="3117791"/>
              <a:ext cx="3567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>
              <a:off x="2297615" y="3352801"/>
              <a:ext cx="3567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V="1">
              <a:off x="2297615" y="2616897"/>
              <a:ext cx="0" cy="5073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2297615" y="3352801"/>
              <a:ext cx="0" cy="4952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1249364" y="2133634"/>
              <a:ext cx="0" cy="3809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1249364" y="3962384"/>
              <a:ext cx="0" cy="3809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文本框 23"/>
            <p:cNvSpPr txBox="1"/>
            <p:nvPr/>
          </p:nvSpPr>
          <p:spPr>
            <a:xfrm>
              <a:off x="3352891" y="3028889"/>
              <a:ext cx="884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Do</a:t>
              </a:r>
              <a:r>
                <a:rPr lang="en-US" altLang="zh-CN" sz="1600" baseline="-25000" dirty="0" smtClean="0"/>
                <a:t>i</a:t>
              </a:r>
              <a:endParaRPr lang="zh-CN" altLang="en-US" sz="1600" baseline="-250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66811" y="3117791"/>
              <a:ext cx="884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/>
                <a:t>Di</a:t>
              </a:r>
              <a:r>
                <a:rPr lang="en-US" altLang="zh-CN" sz="1600" baseline="-25000" dirty="0" err="1" smtClean="0"/>
                <a:t>i</a:t>
              </a:r>
              <a:endParaRPr lang="zh-CN" altLang="en-US" sz="1600" baseline="-25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5631" y="3527320"/>
              <a:ext cx="884204" cy="471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Di</a:t>
              </a:r>
              <a:r>
                <a:rPr lang="en-US" altLang="zh-CN" sz="1600" baseline="-25000" dirty="0" smtClean="0"/>
                <a:t>i-4</a:t>
              </a:r>
              <a:endParaRPr lang="zh-CN" altLang="en-US" sz="1600" baseline="-250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65631" y="2527111"/>
              <a:ext cx="884204" cy="471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Di</a:t>
              </a:r>
              <a:r>
                <a:rPr lang="en-US" altLang="zh-CN" sz="1600" baseline="-25000" dirty="0" smtClean="0"/>
                <a:t>i+4</a:t>
              </a:r>
              <a:endParaRPr lang="zh-CN" altLang="en-US" sz="1600" baseline="-250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1460" y="4268051"/>
              <a:ext cx="1631194" cy="471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</a:rPr>
                <a:t>Sh</a:t>
              </a:r>
              <a:r>
                <a:rPr lang="en-US" altLang="zh-CN" sz="1600" baseline="-25000" dirty="0" smtClean="0">
                  <a:solidFill>
                    <a:srgbClr val="00B0F0"/>
                  </a:solidFill>
                </a:rPr>
                <a:t>2</a:t>
              </a:r>
              <a:r>
                <a:rPr lang="en-US" altLang="zh-CN" sz="1600" dirty="0" smtClean="0">
                  <a:solidFill>
                    <a:srgbClr val="00B0F0"/>
                  </a:solidFill>
                </a:rPr>
                <a:t> &amp; left</a:t>
              </a:r>
              <a:endParaRPr lang="zh-CN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0008" y="1635525"/>
              <a:ext cx="1631194" cy="471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</a:rPr>
                <a:t>Sh</a:t>
              </a:r>
              <a:r>
                <a:rPr lang="en-US" altLang="zh-CN" sz="1600" baseline="-25000" dirty="0" smtClean="0">
                  <a:solidFill>
                    <a:srgbClr val="00B0F0"/>
                  </a:solidFill>
                </a:rPr>
                <a:t>2</a:t>
              </a:r>
              <a:r>
                <a:rPr lang="en-US" altLang="zh-CN" sz="1600" dirty="0" smtClean="0">
                  <a:solidFill>
                    <a:srgbClr val="00B0F0"/>
                  </a:solidFill>
                </a:rPr>
                <a:t> &amp; right</a:t>
              </a:r>
              <a:endParaRPr lang="zh-CN" altLang="en-US" sz="1600" dirty="0">
                <a:solidFill>
                  <a:srgbClr val="00B0F0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H="1">
              <a:off x="1981268" y="2616897"/>
              <a:ext cx="31634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H="1">
              <a:off x="1981267" y="3848087"/>
              <a:ext cx="31634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矩形 31"/>
            <p:cNvSpPr/>
            <p:nvPr/>
          </p:nvSpPr>
          <p:spPr>
            <a:xfrm>
              <a:off x="640840" y="2841538"/>
              <a:ext cx="844627" cy="471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00B0F0"/>
                  </a:solidFill>
                </a:rPr>
                <a:t>!</a:t>
              </a:r>
              <a:r>
                <a:rPr lang="en-US" altLang="zh-CN" sz="1600" dirty="0" smtClean="0">
                  <a:solidFill>
                    <a:srgbClr val="00B0F0"/>
                  </a:solidFill>
                </a:rPr>
                <a:t>Sh</a:t>
              </a:r>
              <a:r>
                <a:rPr lang="en-US" altLang="zh-CN" sz="1600" baseline="-25000" dirty="0" smtClean="0">
                  <a:solidFill>
                    <a:srgbClr val="00B0F0"/>
                  </a:solidFill>
                </a:rPr>
                <a:t>2</a:t>
              </a:r>
              <a:r>
                <a:rPr lang="en-US" altLang="zh-CN" sz="1600" dirty="0" smtClean="0">
                  <a:solidFill>
                    <a:srgbClr val="00B0F0"/>
                  </a:solidFill>
                </a:rPr>
                <a:t> </a:t>
              </a:r>
              <a:endParaRPr lang="zh-CN" altLang="en-US" sz="1600" dirty="0"/>
            </a:p>
          </p:txBody>
        </p:sp>
      </p:grpSp>
      <p:sp>
        <p:nvSpPr>
          <p:cNvPr id="33" name="右箭头 32"/>
          <p:cNvSpPr/>
          <p:nvPr/>
        </p:nvSpPr>
        <p:spPr bwMode="auto">
          <a:xfrm>
            <a:off x="2680706" y="3739016"/>
            <a:ext cx="462325" cy="134782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06863" y="3452464"/>
            <a:ext cx="884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输入数据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 bwMode="auto">
          <a:xfrm>
            <a:off x="3155054" y="2686302"/>
            <a:ext cx="761820" cy="2266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Times" panose="02020603050405020304" pitchFamily="18" charset="0"/>
              </a:rPr>
              <a:t>移</a:t>
            </a:r>
            <a:r>
              <a:rPr lang="en-US" altLang="zh-CN" sz="2000" dirty="0" smtClean="0">
                <a:latin typeface="Times" panose="02020603050405020304" pitchFamily="18" charset="0"/>
              </a:rPr>
              <a:t>0</a:t>
            </a:r>
            <a:r>
              <a:rPr lang="zh-CN" altLang="en-US" sz="2000" dirty="0" smtClean="0">
                <a:latin typeface="Times" panose="02020603050405020304" pitchFamily="18" charset="0"/>
              </a:rPr>
              <a:t>或</a:t>
            </a:r>
            <a:r>
              <a:rPr lang="en-US" altLang="zh-CN" sz="2000" dirty="0" smtClean="0">
                <a:latin typeface="Times" panose="02020603050405020304" pitchFamily="18" charset="0"/>
              </a:rPr>
              <a:t>1</a:t>
            </a:r>
            <a:r>
              <a:rPr lang="zh-CN" altLang="en-US" sz="2000" dirty="0" smtClean="0">
                <a:latin typeface="Times" panose="02020603050405020304" pitchFamily="18" charset="0"/>
              </a:rPr>
              <a:t>位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53450" y="2342315"/>
            <a:ext cx="107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0</a:t>
            </a:r>
            <a:r>
              <a:rPr lang="en-US" altLang="zh-CN" sz="1800" dirty="0" smtClean="0">
                <a:solidFill>
                  <a:srgbClr val="00B0F0"/>
                </a:solidFill>
              </a:rPr>
              <a:t>!Sh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0</a:t>
            </a:r>
            <a:endParaRPr lang="zh-CN" altLang="en-US" sz="180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3155054" y="5029158"/>
            <a:ext cx="63238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40" name="文本框 39"/>
          <p:cNvSpPr txBox="1"/>
          <p:nvPr/>
        </p:nvSpPr>
        <p:spPr>
          <a:xfrm>
            <a:off x="3155054" y="5410148"/>
            <a:ext cx="88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移位</a:t>
            </a:r>
            <a:endParaRPr lang="en-US" altLang="zh-CN" sz="1800" dirty="0" smtClean="0"/>
          </a:p>
          <a:p>
            <a:r>
              <a:rPr lang="en-US" altLang="zh-CN" sz="1800" dirty="0" smtClean="0"/>
              <a:t>0,1</a:t>
            </a:r>
            <a:endParaRPr lang="zh-CN" altLang="en-US" sz="1800" dirty="0"/>
          </a:p>
        </p:txBody>
      </p:sp>
      <p:sp>
        <p:nvSpPr>
          <p:cNvPr id="39" name="矩形 38"/>
          <p:cNvSpPr/>
          <p:nvPr/>
        </p:nvSpPr>
        <p:spPr bwMode="auto">
          <a:xfrm>
            <a:off x="3925544" y="2686301"/>
            <a:ext cx="761820" cy="2266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Times" panose="02020603050405020304" pitchFamily="18" charset="0"/>
              </a:rPr>
              <a:t>移</a:t>
            </a:r>
            <a:r>
              <a:rPr lang="en-US" altLang="zh-CN" sz="2000" dirty="0" smtClean="0">
                <a:latin typeface="Times" panose="02020603050405020304" pitchFamily="18" charset="0"/>
              </a:rPr>
              <a:t>0</a:t>
            </a:r>
            <a:r>
              <a:rPr lang="zh-CN" altLang="en-US" sz="2000" dirty="0" smtClean="0">
                <a:latin typeface="Times" panose="02020603050405020304" pitchFamily="18" charset="0"/>
              </a:rPr>
              <a:t>或</a:t>
            </a:r>
            <a:r>
              <a:rPr lang="en-US" altLang="zh-CN" sz="2000" dirty="0" smtClean="0">
                <a:latin typeface="Times" panose="02020603050405020304" pitchFamily="18" charset="0"/>
              </a:rPr>
              <a:t>2</a:t>
            </a:r>
            <a:r>
              <a:rPr lang="zh-CN" altLang="en-US" sz="2000" dirty="0" smtClean="0">
                <a:latin typeface="Times" panose="02020603050405020304" pitchFamily="18" charset="0"/>
              </a:rPr>
              <a:t>位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23940" y="2342314"/>
            <a:ext cx="107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1</a:t>
            </a:r>
            <a:r>
              <a:rPr lang="en-US" altLang="zh-CN" sz="1800" dirty="0" smtClean="0">
                <a:solidFill>
                  <a:srgbClr val="00B0F0"/>
                </a:solidFill>
              </a:rPr>
              <a:t>!Sh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1</a:t>
            </a:r>
            <a:endParaRPr lang="zh-CN" altLang="en-US" sz="1800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 flipH="1">
            <a:off x="3155054" y="5105356"/>
            <a:ext cx="15323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3856899" y="5410148"/>
            <a:ext cx="88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移位</a:t>
            </a:r>
            <a:endParaRPr lang="en-US" altLang="zh-CN" sz="1800" dirty="0" smtClean="0"/>
          </a:p>
          <a:p>
            <a:r>
              <a:rPr lang="en-US" altLang="zh-CN" sz="1800" dirty="0" smtClean="0"/>
              <a:t>0,1,2,3</a:t>
            </a:r>
            <a:endParaRPr lang="zh-CN" altLang="en-US" sz="1800" dirty="0"/>
          </a:p>
        </p:txBody>
      </p:sp>
      <p:sp>
        <p:nvSpPr>
          <p:cNvPr id="44" name="矩形 43"/>
          <p:cNvSpPr/>
          <p:nvPr/>
        </p:nvSpPr>
        <p:spPr bwMode="auto">
          <a:xfrm>
            <a:off x="4693150" y="2684259"/>
            <a:ext cx="1250414" cy="2266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Times" panose="02020603050405020304" pitchFamily="18" charset="0"/>
              </a:rPr>
              <a:t>移</a:t>
            </a:r>
            <a:r>
              <a:rPr lang="en-US" altLang="zh-CN" sz="2000" dirty="0" smtClean="0">
                <a:latin typeface="Times" panose="02020603050405020304" pitchFamily="18" charset="0"/>
              </a:rPr>
              <a:t>0</a:t>
            </a:r>
            <a:r>
              <a:rPr lang="zh-CN" altLang="en-US" sz="2000" dirty="0" smtClean="0">
                <a:latin typeface="Times" panose="02020603050405020304" pitchFamily="18" charset="0"/>
              </a:rPr>
              <a:t>或</a:t>
            </a:r>
            <a:r>
              <a:rPr lang="en-US" altLang="zh-CN" sz="2000" dirty="0" smtClean="0">
                <a:latin typeface="Times" panose="02020603050405020304" pitchFamily="18" charset="0"/>
              </a:rPr>
              <a:t>4</a:t>
            </a:r>
            <a:r>
              <a:rPr lang="zh-CN" altLang="en-US" sz="2000" dirty="0" smtClean="0">
                <a:latin typeface="Times" panose="02020603050405020304" pitchFamily="18" charset="0"/>
              </a:rPr>
              <a:t>位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20397" y="2330987"/>
            <a:ext cx="107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2</a:t>
            </a:r>
            <a:r>
              <a:rPr lang="en-US" altLang="zh-CN" sz="1800" dirty="0" smtClean="0">
                <a:solidFill>
                  <a:srgbClr val="00B0F0"/>
                </a:solidFill>
              </a:rPr>
              <a:t>!Sh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2</a:t>
            </a:r>
            <a:endParaRPr lang="zh-CN" altLang="en-US" sz="1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945369" y="5416254"/>
            <a:ext cx="973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移位</a:t>
            </a:r>
            <a:endParaRPr lang="en-US" altLang="zh-CN" sz="1800" dirty="0" smtClean="0"/>
          </a:p>
          <a:p>
            <a:r>
              <a:rPr lang="en-US" altLang="zh-CN" sz="1800" dirty="0" smtClean="0"/>
              <a:t>0,1,2,3,4,5,6,7</a:t>
            </a:r>
            <a:endParaRPr lang="zh-CN" altLang="en-US" sz="1800" dirty="0"/>
          </a:p>
        </p:txBody>
      </p:sp>
      <p:cxnSp>
        <p:nvCxnSpPr>
          <p:cNvPr id="47" name="直接箭头连接符 46"/>
          <p:cNvCxnSpPr/>
          <p:nvPr/>
        </p:nvCxnSpPr>
        <p:spPr bwMode="auto">
          <a:xfrm flipH="1">
            <a:off x="3143031" y="5165615"/>
            <a:ext cx="2800533" cy="179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移位实现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 bwMode="auto">
          <a:xfrm>
            <a:off x="860355" y="2990479"/>
            <a:ext cx="316418" cy="497531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8714" y="2885301"/>
            <a:ext cx="761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输入数据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 bwMode="auto">
          <a:xfrm>
            <a:off x="1176773" y="2107959"/>
            <a:ext cx="761820" cy="2266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Times" panose="02020603050405020304" pitchFamily="18" charset="0"/>
              </a:rPr>
              <a:t>移</a:t>
            </a:r>
            <a:r>
              <a:rPr lang="en-US" altLang="zh-CN" sz="2000" dirty="0" smtClean="0">
                <a:latin typeface="Times" panose="02020603050405020304" pitchFamily="18" charset="0"/>
              </a:rPr>
              <a:t>0</a:t>
            </a:r>
            <a:r>
              <a:rPr lang="zh-CN" altLang="en-US" sz="2000" dirty="0" smtClean="0">
                <a:latin typeface="Times" panose="02020603050405020304" pitchFamily="18" charset="0"/>
              </a:rPr>
              <a:t>或</a:t>
            </a:r>
            <a:r>
              <a:rPr lang="en-US" altLang="zh-CN" sz="2000" dirty="0" smtClean="0">
                <a:latin typeface="Times" panose="02020603050405020304" pitchFamily="18" charset="0"/>
              </a:rPr>
              <a:t>1</a:t>
            </a:r>
            <a:r>
              <a:rPr lang="zh-CN" altLang="en-US" sz="2000" dirty="0" smtClean="0">
                <a:latin typeface="Times" panose="02020603050405020304" pitchFamily="18" charset="0"/>
              </a:rPr>
              <a:t>位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75169" y="1763972"/>
            <a:ext cx="107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0</a:t>
            </a:r>
            <a:r>
              <a:rPr lang="en-US" altLang="zh-CN" sz="1800" dirty="0" smtClean="0">
                <a:solidFill>
                  <a:srgbClr val="00B0F0"/>
                </a:solidFill>
              </a:rPr>
              <a:t>!Sh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0</a:t>
            </a:r>
            <a:endParaRPr lang="zh-CN" altLang="en-US" sz="180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1176773" y="4450815"/>
            <a:ext cx="63238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40" name="文本框 39"/>
          <p:cNvSpPr txBox="1"/>
          <p:nvPr/>
        </p:nvSpPr>
        <p:spPr>
          <a:xfrm>
            <a:off x="1176773" y="4831805"/>
            <a:ext cx="88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移位</a:t>
            </a:r>
            <a:endParaRPr lang="en-US" altLang="zh-CN" sz="1800" dirty="0" smtClean="0"/>
          </a:p>
          <a:p>
            <a:r>
              <a:rPr lang="en-US" altLang="zh-CN" sz="1800" dirty="0" smtClean="0"/>
              <a:t>0,1</a:t>
            </a:r>
            <a:endParaRPr lang="zh-CN" altLang="en-US" sz="1800" dirty="0"/>
          </a:p>
        </p:txBody>
      </p:sp>
      <p:sp>
        <p:nvSpPr>
          <p:cNvPr id="39" name="矩形 38"/>
          <p:cNvSpPr/>
          <p:nvPr/>
        </p:nvSpPr>
        <p:spPr bwMode="auto">
          <a:xfrm>
            <a:off x="1947263" y="2107958"/>
            <a:ext cx="761820" cy="2266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Times" panose="02020603050405020304" pitchFamily="18" charset="0"/>
              </a:rPr>
              <a:t>移</a:t>
            </a:r>
            <a:r>
              <a:rPr lang="en-US" altLang="zh-CN" sz="2000" dirty="0" smtClean="0">
                <a:latin typeface="Times" panose="02020603050405020304" pitchFamily="18" charset="0"/>
              </a:rPr>
              <a:t>0</a:t>
            </a:r>
            <a:r>
              <a:rPr lang="zh-CN" altLang="en-US" sz="2000" dirty="0" smtClean="0">
                <a:latin typeface="Times" panose="02020603050405020304" pitchFamily="18" charset="0"/>
              </a:rPr>
              <a:t>或</a:t>
            </a:r>
            <a:r>
              <a:rPr lang="en-US" altLang="zh-CN" sz="2000" dirty="0" smtClean="0">
                <a:latin typeface="Times" panose="02020603050405020304" pitchFamily="18" charset="0"/>
              </a:rPr>
              <a:t>2</a:t>
            </a:r>
            <a:r>
              <a:rPr lang="zh-CN" altLang="en-US" sz="2000" dirty="0" smtClean="0">
                <a:latin typeface="Times" panose="02020603050405020304" pitchFamily="18" charset="0"/>
              </a:rPr>
              <a:t>位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45659" y="1763971"/>
            <a:ext cx="107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1</a:t>
            </a:r>
            <a:r>
              <a:rPr lang="en-US" altLang="zh-CN" sz="1800" dirty="0" smtClean="0">
                <a:solidFill>
                  <a:srgbClr val="00B0F0"/>
                </a:solidFill>
              </a:rPr>
              <a:t>!Sh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1</a:t>
            </a:r>
            <a:endParaRPr lang="zh-CN" altLang="en-US" sz="1800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 flipH="1">
            <a:off x="1176773" y="4527013"/>
            <a:ext cx="15323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1878618" y="4831805"/>
            <a:ext cx="88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移位</a:t>
            </a:r>
            <a:endParaRPr lang="en-US" altLang="zh-CN" sz="1800" dirty="0" smtClean="0"/>
          </a:p>
          <a:p>
            <a:r>
              <a:rPr lang="en-US" altLang="zh-CN" sz="1800" dirty="0" smtClean="0"/>
              <a:t>0,1,2,3</a:t>
            </a:r>
            <a:endParaRPr lang="zh-CN" altLang="en-US" sz="1800" dirty="0"/>
          </a:p>
        </p:txBody>
      </p:sp>
      <p:sp>
        <p:nvSpPr>
          <p:cNvPr id="44" name="矩形 43"/>
          <p:cNvSpPr/>
          <p:nvPr/>
        </p:nvSpPr>
        <p:spPr bwMode="auto">
          <a:xfrm>
            <a:off x="2714869" y="2105916"/>
            <a:ext cx="1250414" cy="2266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Times" panose="02020603050405020304" pitchFamily="18" charset="0"/>
              </a:rPr>
              <a:t>移</a:t>
            </a:r>
            <a:r>
              <a:rPr lang="en-US" altLang="zh-CN" sz="2000" dirty="0" smtClean="0">
                <a:latin typeface="Times" panose="02020603050405020304" pitchFamily="18" charset="0"/>
              </a:rPr>
              <a:t>0</a:t>
            </a:r>
            <a:r>
              <a:rPr lang="zh-CN" altLang="en-US" sz="2000" dirty="0" smtClean="0">
                <a:latin typeface="Times" panose="02020603050405020304" pitchFamily="18" charset="0"/>
              </a:rPr>
              <a:t>或</a:t>
            </a:r>
            <a:r>
              <a:rPr lang="en-US" altLang="zh-CN" sz="2000" dirty="0" smtClean="0">
                <a:latin typeface="Times" panose="02020603050405020304" pitchFamily="18" charset="0"/>
              </a:rPr>
              <a:t>4</a:t>
            </a:r>
            <a:r>
              <a:rPr lang="zh-CN" altLang="en-US" sz="2000" dirty="0" smtClean="0">
                <a:latin typeface="Times" panose="02020603050405020304" pitchFamily="18" charset="0"/>
              </a:rPr>
              <a:t>位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2116" y="1752644"/>
            <a:ext cx="107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2</a:t>
            </a:r>
            <a:r>
              <a:rPr lang="en-US" altLang="zh-CN" sz="1800" dirty="0" smtClean="0">
                <a:solidFill>
                  <a:srgbClr val="00B0F0"/>
                </a:solidFill>
              </a:rPr>
              <a:t>!Sh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2</a:t>
            </a:r>
            <a:endParaRPr lang="zh-CN" altLang="en-US" sz="1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2967088" y="4837911"/>
            <a:ext cx="973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移位</a:t>
            </a:r>
            <a:endParaRPr lang="en-US" altLang="zh-CN" sz="1800" dirty="0" smtClean="0"/>
          </a:p>
          <a:p>
            <a:r>
              <a:rPr lang="en-US" altLang="zh-CN" sz="1800" dirty="0" smtClean="0"/>
              <a:t>0,1,2,3,4,5,6,7</a:t>
            </a:r>
            <a:endParaRPr lang="zh-CN" altLang="en-US" sz="1800" dirty="0"/>
          </a:p>
        </p:txBody>
      </p:sp>
      <p:cxnSp>
        <p:nvCxnSpPr>
          <p:cNvPr id="47" name="直接箭头连接符 46"/>
          <p:cNvCxnSpPr/>
          <p:nvPr/>
        </p:nvCxnSpPr>
        <p:spPr bwMode="auto">
          <a:xfrm flipH="1">
            <a:off x="1176773" y="4571970"/>
            <a:ext cx="276431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3965283" y="2105916"/>
            <a:ext cx="1639086" cy="2266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Times" panose="02020603050405020304" pitchFamily="18" charset="0"/>
              </a:rPr>
              <a:t>移</a:t>
            </a:r>
            <a:r>
              <a:rPr lang="en-US" altLang="zh-CN" sz="2000" dirty="0" smtClean="0">
                <a:latin typeface="Times" panose="02020603050405020304" pitchFamily="18" charset="0"/>
              </a:rPr>
              <a:t>0</a:t>
            </a:r>
            <a:r>
              <a:rPr lang="zh-CN" altLang="en-US" sz="2000" dirty="0" smtClean="0">
                <a:latin typeface="Times" panose="02020603050405020304" pitchFamily="18" charset="0"/>
              </a:rPr>
              <a:t>或</a:t>
            </a:r>
            <a:r>
              <a:rPr lang="en-US" altLang="zh-CN" sz="2000" dirty="0" smtClean="0">
                <a:latin typeface="Times" panose="02020603050405020304" pitchFamily="18" charset="0"/>
              </a:rPr>
              <a:t>8</a:t>
            </a:r>
            <a:r>
              <a:rPr lang="zh-CN" altLang="en-US" sz="2000" dirty="0" smtClean="0">
                <a:latin typeface="Times" panose="02020603050405020304" pitchFamily="18" charset="0"/>
              </a:rPr>
              <a:t>位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66559" y="1763971"/>
            <a:ext cx="107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3</a:t>
            </a:r>
            <a:r>
              <a:rPr lang="en-US" altLang="zh-CN" sz="1800" dirty="0" smtClean="0">
                <a:solidFill>
                  <a:srgbClr val="00B0F0"/>
                </a:solidFill>
              </a:rPr>
              <a:t>!Sh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3</a:t>
            </a:r>
            <a:endParaRPr lang="zh-CN" altLang="en-US" sz="18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145348" y="4831805"/>
            <a:ext cx="167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移位</a:t>
            </a:r>
            <a:endParaRPr lang="en-US" altLang="zh-CN" sz="1800" dirty="0" smtClean="0"/>
          </a:p>
          <a:p>
            <a:r>
              <a:rPr lang="en-US" altLang="zh-CN" sz="1800" dirty="0" smtClean="0"/>
              <a:t>0,1,2,…,15</a:t>
            </a:r>
            <a:endParaRPr lang="zh-CN" altLang="en-US" sz="1800" dirty="0"/>
          </a:p>
        </p:txBody>
      </p:sp>
      <p:cxnSp>
        <p:nvCxnSpPr>
          <p:cNvPr id="51" name="直接箭头连接符 50"/>
          <p:cNvCxnSpPr/>
          <p:nvPr/>
        </p:nvCxnSpPr>
        <p:spPr bwMode="auto">
          <a:xfrm flipH="1">
            <a:off x="1164750" y="4648168"/>
            <a:ext cx="447868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5567234" y="2105916"/>
            <a:ext cx="2506028" cy="2266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Times" panose="02020603050405020304" pitchFamily="18" charset="0"/>
              </a:rPr>
              <a:t>移</a:t>
            </a:r>
            <a:r>
              <a:rPr lang="en-US" altLang="zh-CN" sz="2000" dirty="0" smtClean="0">
                <a:latin typeface="Times" panose="02020603050405020304" pitchFamily="18" charset="0"/>
              </a:rPr>
              <a:t>0</a:t>
            </a:r>
            <a:r>
              <a:rPr lang="zh-CN" altLang="en-US" sz="2000" dirty="0" smtClean="0">
                <a:latin typeface="Times" panose="02020603050405020304" pitchFamily="18" charset="0"/>
              </a:rPr>
              <a:t>或</a:t>
            </a:r>
            <a:r>
              <a:rPr lang="en-US" altLang="zh-CN" sz="2000" dirty="0" smtClean="0">
                <a:latin typeface="Times" panose="02020603050405020304" pitchFamily="18" charset="0"/>
              </a:rPr>
              <a:t>16</a:t>
            </a:r>
            <a:r>
              <a:rPr lang="zh-CN" altLang="en-US" sz="2000" dirty="0" smtClean="0">
                <a:latin typeface="Times" panose="02020603050405020304" pitchFamily="18" charset="0"/>
              </a:rPr>
              <a:t>位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81907" y="1763971"/>
            <a:ext cx="1606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4</a:t>
            </a:r>
            <a:r>
              <a:rPr lang="en-US" altLang="zh-CN" sz="1800" dirty="0" smtClean="0">
                <a:solidFill>
                  <a:srgbClr val="00B0F0"/>
                </a:solidFill>
              </a:rPr>
              <a:t>!Sh</a:t>
            </a:r>
            <a:r>
              <a:rPr lang="en-US" altLang="zh-CN" sz="1800" baseline="-25000" dirty="0" smtClean="0">
                <a:solidFill>
                  <a:srgbClr val="00B0F0"/>
                </a:solidFill>
              </a:rPr>
              <a:t>4</a:t>
            </a:r>
            <a:endParaRPr lang="zh-CN" altLang="en-US" sz="1800" dirty="0"/>
          </a:p>
        </p:txBody>
      </p:sp>
      <p:sp>
        <p:nvSpPr>
          <p:cNvPr id="59" name="文本框 58"/>
          <p:cNvSpPr txBox="1"/>
          <p:nvPr/>
        </p:nvSpPr>
        <p:spPr>
          <a:xfrm>
            <a:off x="6281907" y="4812477"/>
            <a:ext cx="156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移位</a:t>
            </a:r>
            <a:endParaRPr lang="en-US" altLang="zh-CN" sz="1800" dirty="0" smtClean="0"/>
          </a:p>
          <a:p>
            <a:r>
              <a:rPr lang="en-US" altLang="zh-CN" sz="1800" dirty="0" smtClean="0"/>
              <a:t>0,1,2,…,31</a:t>
            </a:r>
            <a:endParaRPr lang="zh-CN" altLang="en-US" sz="1800" dirty="0"/>
          </a:p>
        </p:txBody>
      </p:sp>
      <p:cxnSp>
        <p:nvCxnSpPr>
          <p:cNvPr id="60" name="直接箭头连接符 59"/>
          <p:cNvCxnSpPr/>
          <p:nvPr/>
        </p:nvCxnSpPr>
        <p:spPr bwMode="auto">
          <a:xfrm flipH="1">
            <a:off x="1164750" y="4724366"/>
            <a:ext cx="6908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62" name="右箭头 61"/>
          <p:cNvSpPr/>
          <p:nvPr/>
        </p:nvSpPr>
        <p:spPr bwMode="auto">
          <a:xfrm>
            <a:off x="8080027" y="2990478"/>
            <a:ext cx="316418" cy="497531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298339" y="2885300"/>
            <a:ext cx="761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</a:t>
            </a:r>
            <a:r>
              <a:rPr lang="zh-CN" altLang="en-US" sz="2000" dirty="0"/>
              <a:t>出</a:t>
            </a:r>
            <a:r>
              <a:rPr lang="zh-CN" altLang="en-US" sz="2000" dirty="0" smtClean="0"/>
              <a:t>数据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概况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加法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乘法和除法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移位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rgbClr val="C00000"/>
                </a:solidFill>
              </a:rPr>
              <a:t>浮点数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zh-CN" altLang="en-US" dirty="0" smtClean="0"/>
              <a:t>计算机中以浮点数</a:t>
            </a:r>
            <a:r>
              <a:rPr lang="zh-CN" altLang="en-US" dirty="0"/>
              <a:t>表示实数</a:t>
            </a:r>
            <a:endParaRPr lang="en-US" altLang="zh-CN" dirty="0"/>
          </a:p>
          <a:p>
            <a:r>
              <a:rPr lang="zh-CN" altLang="en-US" dirty="0"/>
              <a:t>科学计数法</a:t>
            </a:r>
            <a:endParaRPr lang="en-US" altLang="zh-CN" dirty="0"/>
          </a:p>
          <a:p>
            <a:pPr lvl="1" eaLnBrk="1" hangingPunct="1"/>
            <a:r>
              <a:rPr lang="en-US" altLang="en-US" dirty="0"/>
              <a:t>–</a:t>
            </a:r>
            <a:r>
              <a:rPr lang="en-US" altLang="en-US" dirty="0" smtClean="0"/>
              <a:t>2.34</a:t>
            </a:r>
            <a:r>
              <a:rPr lang="en-US" altLang="zh-CN" baseline="-25000" dirty="0"/>
              <a:t>10</a:t>
            </a:r>
            <a:r>
              <a:rPr lang="en-US" altLang="en-US" dirty="0" smtClean="0"/>
              <a:t> </a:t>
            </a:r>
            <a:r>
              <a:rPr lang="en-US" altLang="en-US" dirty="0"/>
              <a:t>× 10</a:t>
            </a:r>
            <a:r>
              <a:rPr lang="en-US" altLang="en-US" baseline="30000" dirty="0"/>
              <a:t>56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+</a:t>
            </a:r>
            <a:r>
              <a:rPr lang="en-US" altLang="en-US" dirty="0" smtClean="0"/>
              <a:t>0.002</a:t>
            </a:r>
            <a:r>
              <a:rPr lang="en-US" altLang="zh-CN" baseline="-25000" dirty="0"/>
              <a:t>10</a:t>
            </a:r>
            <a:r>
              <a:rPr lang="en-US" altLang="en-US" dirty="0" smtClean="0"/>
              <a:t> </a:t>
            </a:r>
            <a:r>
              <a:rPr lang="en-US" altLang="en-US" dirty="0"/>
              <a:t>× 10</a:t>
            </a:r>
            <a:r>
              <a:rPr lang="en-US" altLang="en-US" baseline="30000" dirty="0"/>
              <a:t>–4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+</a:t>
            </a:r>
            <a:r>
              <a:rPr lang="en-US" altLang="en-US" dirty="0" smtClean="0"/>
              <a:t>987.02</a:t>
            </a:r>
            <a:r>
              <a:rPr lang="en-US" altLang="zh-CN" baseline="-25000" dirty="0"/>
              <a:t>10</a:t>
            </a:r>
            <a:r>
              <a:rPr lang="en-US" altLang="en-US" dirty="0" smtClean="0"/>
              <a:t> </a:t>
            </a:r>
            <a:r>
              <a:rPr lang="en-US" altLang="en-US" dirty="0"/>
              <a:t>× 10</a:t>
            </a:r>
            <a:r>
              <a:rPr lang="en-US" altLang="en-US" baseline="30000" dirty="0"/>
              <a:t>9</a:t>
            </a:r>
            <a:endParaRPr lang="en-US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1.0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×10</a:t>
            </a:r>
            <a:r>
              <a:rPr lang="en-US" altLang="zh-CN" baseline="30000" dirty="0" smtClean="0"/>
              <a:t>-9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0.1</a:t>
            </a:r>
            <a:r>
              <a:rPr lang="en-US" altLang="zh-CN" baseline="-25000" dirty="0"/>
              <a:t>10</a:t>
            </a:r>
            <a:r>
              <a:rPr lang="en-US" altLang="zh-CN" dirty="0" smtClean="0"/>
              <a:t>×10</a:t>
            </a:r>
            <a:r>
              <a:rPr lang="en-US" altLang="zh-CN" baseline="30000" dirty="0"/>
              <a:t>-8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10.0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×10</a:t>
            </a:r>
            <a:r>
              <a:rPr lang="en-US" altLang="zh-CN" baseline="30000" dirty="0" smtClean="0"/>
              <a:t>-10</a:t>
            </a:r>
            <a:endParaRPr lang="en-US" altLang="zh-CN" baseline="30000" dirty="0"/>
          </a:p>
        </p:txBody>
      </p:sp>
      <p:sp>
        <p:nvSpPr>
          <p:cNvPr id="3584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浮点运算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2600" y="3733792"/>
          <a:ext cx="8184958" cy="151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694871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</a:rPr>
                        <a:t>规格化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(Normalized)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</a:rPr>
                        <a:t>数</a:t>
                      </a:r>
                      <a:endParaRPr lang="en-US" altLang="zh-CN" sz="24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752891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一个采用科学记数法表示的数，若没有前导零且小数点左边只有一位整数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048010"/>
            <a:ext cx="8184958" cy="3124118"/>
          </a:xfrm>
        </p:spPr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2400" dirty="0"/>
              <a:t>简化</a:t>
            </a:r>
            <a:r>
              <a:rPr lang="zh-CN" altLang="en-US" sz="2400" dirty="0" smtClean="0"/>
              <a:t>了浮点数的数据交换</a:t>
            </a:r>
            <a:endParaRPr lang="en-US" altLang="zh-CN" sz="2400" dirty="0" smtClean="0"/>
          </a:p>
          <a:p>
            <a:r>
              <a:rPr lang="zh-CN" altLang="en-US" sz="2400" dirty="0"/>
              <a:t>简化</a:t>
            </a:r>
            <a:r>
              <a:rPr lang="zh-CN" altLang="en-US" sz="2400" dirty="0" smtClean="0"/>
              <a:t>了浮点数的算术算法</a:t>
            </a:r>
            <a:endParaRPr lang="en-US" altLang="zh-CN" sz="2400" dirty="0" smtClean="0"/>
          </a:p>
          <a:p>
            <a:r>
              <a:rPr lang="zh-CN" altLang="en-US" sz="2400" dirty="0"/>
              <a:t>提高</a:t>
            </a:r>
            <a:r>
              <a:rPr lang="zh-CN" altLang="en-US" sz="2400" dirty="0" smtClean="0"/>
              <a:t>了用一个字存储的数的精度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浮点数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81894" y="1143060"/>
            <a:ext cx="8184958" cy="83817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2800" dirty="0"/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.</a:t>
            </a:r>
            <a:r>
              <a:rPr lang="en-US" altLang="zh-CN" sz="2800" dirty="0"/>
              <a:t>xxxx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 </a:t>
            </a:r>
            <a:r>
              <a:rPr lang="en-US" altLang="zh-CN" sz="2800" dirty="0"/>
              <a:t>× </a:t>
            </a:r>
            <a:r>
              <a:rPr lang="en-US" altLang="zh-CN" sz="2800" dirty="0">
                <a:solidFill>
                  <a:srgbClr val="3399FF"/>
                </a:solidFill>
              </a:rPr>
              <a:t>2</a:t>
            </a:r>
            <a:r>
              <a:rPr lang="en-US" altLang="zh-CN" sz="2800" baseline="30000" dirty="0"/>
              <a:t>yyyy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990633" y="1989139"/>
            <a:ext cx="2514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二进制小数点</a:t>
            </a:r>
            <a:endParaRPr lang="en-US" altLang="zh-CN" dirty="0" smtClean="0"/>
          </a:p>
          <a:p>
            <a:r>
              <a:rPr lang="en-US" altLang="zh-CN" dirty="0" smtClean="0"/>
              <a:t>(binary point)</a:t>
            </a:r>
            <a:endParaRPr lang="zh-CN" altLang="en-US" dirty="0"/>
          </a:p>
        </p:txBody>
      </p:sp>
      <p:cxnSp>
        <p:nvCxnSpPr>
          <p:cNvPr id="7" name="曲线连接符 6"/>
          <p:cNvCxnSpPr/>
          <p:nvPr/>
        </p:nvCxnSpPr>
        <p:spPr bwMode="auto">
          <a:xfrm rot="10800000" flipV="1">
            <a:off x="2895644" y="1709656"/>
            <a:ext cx="761980" cy="607344"/>
          </a:xfrm>
          <a:prstGeom prst="curvedConnector3">
            <a:avLst>
              <a:gd name="adj1" fmla="val -825"/>
            </a:avLst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4814075" y="2173804"/>
            <a:ext cx="251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基数</a:t>
            </a:r>
            <a:endParaRPr lang="zh-CN" altLang="en-US" dirty="0"/>
          </a:p>
        </p:txBody>
      </p:sp>
      <p:cxnSp>
        <p:nvCxnSpPr>
          <p:cNvPr id="14" name="曲线连接符 13"/>
          <p:cNvCxnSpPr/>
          <p:nvPr/>
        </p:nvCxnSpPr>
        <p:spPr bwMode="auto">
          <a:xfrm rot="5400000">
            <a:off x="4911411" y="1903631"/>
            <a:ext cx="464148" cy="761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3399FF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81894" y="2883596"/>
          <a:ext cx="8184958" cy="129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62172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</a:rPr>
                        <a:t>浮点数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(floating point)</a:t>
                      </a:r>
                      <a:endParaRPr lang="en-US" altLang="zh-CN" sz="24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673639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二进制小数点不固定的表达数的计数法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idx="11"/>
          </p:nvPr>
        </p:nvSpPr>
        <p:spPr bwMode="auto">
          <a:xfrm>
            <a:off x="457308" y="2423845"/>
            <a:ext cx="8183563" cy="42054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</a:t>
            </a:r>
            <a:r>
              <a:rPr lang="zh-CN" altLang="en-US" sz="2400" dirty="0"/>
              <a:t>：符号位（</a:t>
            </a:r>
            <a:r>
              <a:rPr lang="en-US" altLang="zh-CN" sz="2400" dirty="0"/>
              <a:t>0</a:t>
            </a:r>
            <a:r>
              <a:rPr lang="en-US" altLang="en-US" sz="2400" dirty="0">
                <a:sym typeface="Symbol" panose="05050102010706020507" pitchFamily="2" charset="2"/>
              </a:rPr>
              <a:t> </a:t>
            </a:r>
            <a:r>
              <a:rPr lang="zh-CN" altLang="en-US" sz="2400" dirty="0"/>
              <a:t>非负，</a:t>
            </a:r>
            <a:r>
              <a:rPr lang="en-US" altLang="zh-CN" sz="2400" dirty="0"/>
              <a:t>1</a:t>
            </a:r>
            <a:r>
              <a:rPr lang="en-US" altLang="en-US" sz="2400" dirty="0">
                <a:sym typeface="Symbol" panose="05050102010706020507" pitchFamily="2" charset="2"/>
              </a:rPr>
              <a:t> </a:t>
            </a:r>
            <a:r>
              <a:rPr lang="zh-CN" altLang="en-US" sz="2400" dirty="0"/>
              <a:t>负）</a:t>
            </a:r>
            <a:endParaRPr lang="en-US" altLang="zh-CN" sz="2400" dirty="0"/>
          </a:p>
          <a:p>
            <a:r>
              <a:rPr lang="zh-CN" altLang="en-US" sz="2400" dirty="0"/>
              <a:t>规格化计数：</a:t>
            </a:r>
            <a:r>
              <a:rPr lang="en-US" altLang="zh-CN" sz="2400" dirty="0"/>
              <a:t>1.0&lt;=|</a:t>
            </a:r>
            <a:r>
              <a:rPr lang="zh-CN" altLang="en-US" sz="2400" dirty="0"/>
              <a:t>有效位</a:t>
            </a:r>
            <a:r>
              <a:rPr lang="en-US" altLang="zh-CN" sz="2400" dirty="0" smtClean="0"/>
              <a:t>|&lt;2.0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二进制数的前导位为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，不需要表示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有效位由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与后面的</a:t>
            </a:r>
            <a:r>
              <a:rPr lang="zh-CN" altLang="en-US" sz="2000" b="1" dirty="0" smtClean="0">
                <a:solidFill>
                  <a:srgbClr val="3399FF"/>
                </a:solidFill>
              </a:rPr>
              <a:t>尾数</a:t>
            </a:r>
            <a:r>
              <a:rPr lang="zh-CN" altLang="en-US" sz="2000" dirty="0" smtClean="0"/>
              <a:t>部分构成</a:t>
            </a:r>
            <a:endParaRPr lang="en-US" altLang="zh-CN" sz="2000" dirty="0" smtClean="0"/>
          </a:p>
          <a:p>
            <a:r>
              <a:rPr lang="zh-CN" altLang="en-US" sz="2400" b="1" dirty="0" smtClean="0">
                <a:solidFill>
                  <a:srgbClr val="00B050"/>
                </a:solidFill>
              </a:rPr>
              <a:t>指数</a:t>
            </a:r>
            <a:r>
              <a:rPr lang="zh-CN" altLang="en-US" sz="2400" dirty="0" smtClean="0"/>
              <a:t>：实际的指数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偏阶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指数</a:t>
            </a:r>
            <a:r>
              <a:rPr lang="zh-CN" altLang="en-US" sz="2000" dirty="0"/>
              <a:t>为无符号</a:t>
            </a:r>
            <a:r>
              <a:rPr lang="zh-CN" altLang="en-US" sz="2000" dirty="0" smtClean="0"/>
              <a:t>数，为了表示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-126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127</a:t>
            </a:r>
            <a:r>
              <a:rPr lang="zh-CN" altLang="en-US" sz="2000" dirty="0" smtClean="0"/>
              <a:t>采用了偏阶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单精度偏阶为</a:t>
            </a:r>
            <a:r>
              <a:rPr lang="en-US" altLang="zh-CN" sz="2000" dirty="0" smtClean="0"/>
              <a:t>127</a:t>
            </a:r>
            <a:r>
              <a:rPr lang="zh-CN" altLang="en-US" sz="2000" dirty="0" smtClean="0"/>
              <a:t>，双精度偏阶为</a:t>
            </a:r>
            <a:r>
              <a:rPr lang="en-US" altLang="zh-CN" sz="2000" dirty="0" smtClean="0"/>
              <a:t>1203</a:t>
            </a:r>
            <a:endParaRPr lang="en-US" altLang="zh-CN" sz="2000" dirty="0" smtClean="0"/>
          </a:p>
          <a:p>
            <a:r>
              <a:rPr lang="zh-CN" altLang="en-US" sz="2400" dirty="0" smtClean="0"/>
              <a:t>指数代表数值范围，尾数代表数的精度，指数域和尾数域大小需要折中</a:t>
            </a:r>
            <a:endParaRPr lang="en-US" altLang="zh-CN" sz="2400" dirty="0"/>
          </a:p>
        </p:txBody>
      </p:sp>
      <p:sp>
        <p:nvSpPr>
          <p:cNvPr id="3789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altLang="zh-CN" dirty="0" smtClean="0"/>
              <a:t>IEEE754</a:t>
            </a:r>
            <a:r>
              <a:rPr lang="zh-CN" altLang="en-US" dirty="0" smtClean="0"/>
              <a:t>浮点数</a:t>
            </a:r>
            <a:r>
              <a:rPr lang="zh-CN" altLang="en-US" dirty="0"/>
              <a:t>格式</a:t>
            </a:r>
            <a:endParaRPr lang="zh-CN" altLang="en-US" dirty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560513" y="114306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C00000"/>
                </a:solidFill>
              </a:rPr>
              <a:t>S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919288" y="114306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00B050"/>
                </a:solidFill>
              </a:rPr>
              <a:t>指数</a:t>
            </a:r>
            <a:endParaRPr lang="en-US" altLang="en-US" b="1" dirty="0">
              <a:solidFill>
                <a:srgbClr val="00B050"/>
              </a:solidFill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505200" y="1143060"/>
            <a:ext cx="36718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99FF"/>
                </a:solidFill>
              </a:rPr>
              <a:t>尾数</a:t>
            </a:r>
            <a:endParaRPr lang="en-US" altLang="en-US" b="1" dirty="0">
              <a:solidFill>
                <a:srgbClr val="3399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60513" y="1900625"/>
            <a:ext cx="4895892" cy="523220"/>
          </a:xfrm>
          <a:prstGeom prst="rect">
            <a:avLst/>
          </a:prstGeom>
          <a:solidFill>
            <a:srgbClr val="EEC8C0"/>
          </a:solidFill>
          <a:ln>
            <a:solidFill>
              <a:srgbClr val="EEC8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+mn-lt"/>
                <a:ea typeface="+mn-ea"/>
              </a:rPr>
              <a:t>x = (-1)</a:t>
            </a:r>
            <a:r>
              <a:rPr kumimoji="1" lang="en-US" altLang="zh-CN" sz="2800" b="1" baseline="30000" dirty="0" smtClean="0">
                <a:solidFill>
                  <a:srgbClr val="C00000"/>
                </a:solidFill>
                <a:latin typeface="+mn-lt"/>
                <a:ea typeface="+mn-ea"/>
              </a:rPr>
              <a:t>S</a:t>
            </a:r>
            <a:r>
              <a:rPr kumimoji="1" lang="en-US" altLang="zh-CN" sz="2800" dirty="0" smtClean="0">
                <a:latin typeface="+mn-lt"/>
                <a:ea typeface="+mn-ea"/>
              </a:rPr>
              <a:t>×(1+</a:t>
            </a:r>
            <a:r>
              <a:rPr kumimoji="1" lang="zh-CN" altLang="en-US" sz="2800" b="1" dirty="0" smtClean="0">
                <a:solidFill>
                  <a:srgbClr val="3399FF"/>
                </a:solidFill>
                <a:latin typeface="+mn-lt"/>
                <a:ea typeface="+mn-ea"/>
              </a:rPr>
              <a:t>尾数</a:t>
            </a:r>
            <a:r>
              <a:rPr kumimoji="1" lang="en-US" altLang="zh-CN" sz="2800" dirty="0" smtClean="0">
                <a:latin typeface="+mn-lt"/>
                <a:ea typeface="+mn-ea"/>
              </a:rPr>
              <a:t>)×2</a:t>
            </a:r>
            <a:r>
              <a:rPr kumimoji="1" lang="zh-CN" altLang="en-US" sz="2800" b="1" baseline="30000" dirty="0" smtClean="0">
                <a:solidFill>
                  <a:srgbClr val="00B050"/>
                </a:solidFill>
                <a:latin typeface="+mn-lt"/>
                <a:ea typeface="+mn-ea"/>
              </a:rPr>
              <a:t>指数</a:t>
            </a:r>
            <a:r>
              <a:rPr kumimoji="1" lang="en-US" altLang="zh-CN" sz="2800" baseline="30000" dirty="0" smtClean="0">
                <a:latin typeface="+mn-lt"/>
                <a:ea typeface="+mn-ea"/>
              </a:rPr>
              <a:t>-</a:t>
            </a:r>
            <a:r>
              <a:rPr kumimoji="1" lang="zh-CN" altLang="en-US" sz="2800" baseline="30000" dirty="0" smtClean="0">
                <a:latin typeface="+mn-lt"/>
                <a:ea typeface="+mn-ea"/>
              </a:rPr>
              <a:t>偏阶</a:t>
            </a:r>
            <a:endParaRPr kumimoji="1" lang="zh-CN" altLang="en-US" sz="2800" baseline="300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2133634"/>
            <a:ext cx="8183563" cy="441956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zh-CN" altLang="en-US" sz="2400" dirty="0"/>
              <a:t>指数</a:t>
            </a:r>
            <a:r>
              <a:rPr lang="en-US" altLang="zh-CN" sz="2400" dirty="0"/>
              <a:t>00000000</a:t>
            </a:r>
            <a:r>
              <a:rPr lang="zh-CN" altLang="en-US" sz="2400" dirty="0"/>
              <a:t>和</a:t>
            </a:r>
            <a:r>
              <a:rPr lang="en-US" altLang="zh-CN" sz="2400" dirty="0"/>
              <a:t>11111111</a:t>
            </a:r>
            <a:r>
              <a:rPr lang="zh-CN" altLang="en-US" sz="2400" dirty="0"/>
              <a:t>是保留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(1~254)</a:t>
            </a:r>
            <a:endParaRPr lang="en-US" altLang="zh-CN" sz="2400" dirty="0"/>
          </a:p>
          <a:p>
            <a:r>
              <a:rPr lang="zh-CN" altLang="en-US" sz="2400" dirty="0"/>
              <a:t>最小的值</a:t>
            </a:r>
            <a:endParaRPr lang="en-US" altLang="zh-CN" sz="2400" dirty="0"/>
          </a:p>
          <a:p>
            <a:pPr lvl="1"/>
            <a:r>
              <a:rPr lang="zh-CN" altLang="en-US" sz="2000" dirty="0"/>
              <a:t>指数为</a:t>
            </a:r>
            <a:r>
              <a:rPr lang="en-US" altLang="zh-CN" sz="2000" dirty="0" smtClean="0"/>
              <a:t>00000001 </a:t>
            </a:r>
            <a:r>
              <a:rPr lang="en-US" altLang="en-US" sz="2000" dirty="0" smtClean="0">
                <a:sym typeface="Symbol" panose="05050102010706020507" pitchFamily="2" charset="2"/>
              </a:rPr>
              <a:t> </a:t>
            </a:r>
            <a:r>
              <a:rPr lang="zh-CN" altLang="en-US" sz="2000" dirty="0">
                <a:sym typeface="Symbol" panose="05050102010706020507" pitchFamily="2" charset="2"/>
              </a:rPr>
              <a:t>实际指数</a:t>
            </a:r>
            <a:r>
              <a:rPr lang="en-US" altLang="en-US" sz="2000" dirty="0">
                <a:sym typeface="Symbol" panose="05050102010706020507" pitchFamily="2" charset="2"/>
              </a:rPr>
              <a:t>= 1 – 127 = –126</a:t>
            </a:r>
            <a:endParaRPr lang="en-US" altLang="en-US" sz="2000" dirty="0">
              <a:sym typeface="Symbol" panose="05050102010706020507" pitchFamily="2" charset="2"/>
            </a:endParaRPr>
          </a:p>
          <a:p>
            <a:pPr lvl="1"/>
            <a:r>
              <a:rPr lang="zh-CN" altLang="en-US" sz="2000" dirty="0"/>
              <a:t>尾数：</a:t>
            </a:r>
            <a:r>
              <a:rPr lang="en-US" altLang="zh-CN" sz="2000" dirty="0"/>
              <a:t>000…0</a:t>
            </a:r>
            <a:r>
              <a:rPr lang="en-US" altLang="en-US" sz="2000" dirty="0">
                <a:sym typeface="Symbol" panose="05050102010706020507" pitchFamily="2" charset="2"/>
              </a:rPr>
              <a:t>  </a:t>
            </a:r>
            <a:r>
              <a:rPr lang="zh-CN" altLang="en-US" sz="2000" dirty="0">
                <a:sym typeface="Symbol" panose="05050102010706020507" pitchFamily="2" charset="2"/>
              </a:rPr>
              <a:t>有效位</a:t>
            </a:r>
            <a:r>
              <a:rPr lang="en-US" altLang="en-US" sz="2000" dirty="0">
                <a:sym typeface="Symbol" panose="05050102010706020507" pitchFamily="2" charset="2"/>
              </a:rPr>
              <a:t> = 1.0</a:t>
            </a:r>
            <a:endParaRPr lang="en-US" altLang="en-US" sz="2000" dirty="0">
              <a:sym typeface="Symbol" panose="05050102010706020507" pitchFamily="2" charset="2"/>
            </a:endParaRPr>
          </a:p>
          <a:p>
            <a:pPr lvl="1"/>
            <a:r>
              <a:rPr lang="en-US" altLang="en-US" sz="2000" dirty="0">
                <a:sym typeface="Symbol" panose="05050102010706020507" pitchFamily="2" charset="2"/>
              </a:rPr>
              <a:t>±1.0 × 2</a:t>
            </a:r>
            <a:r>
              <a:rPr lang="en-US" altLang="en-US" sz="2000" baseline="30000" dirty="0">
                <a:sym typeface="Symbol" panose="05050102010706020507" pitchFamily="2" charset="2"/>
              </a:rPr>
              <a:t>–126</a:t>
            </a:r>
            <a:r>
              <a:rPr lang="en-US" altLang="en-US" sz="2000" dirty="0">
                <a:sym typeface="Symbol" panose="05050102010706020507" pitchFamily="2" charset="2"/>
              </a:rPr>
              <a:t> ≈ ±1.2 × 10</a:t>
            </a:r>
            <a:r>
              <a:rPr lang="en-US" altLang="en-US" sz="2000" baseline="30000" dirty="0">
                <a:sym typeface="Symbol" panose="05050102010706020507" pitchFamily="2" charset="2"/>
              </a:rPr>
              <a:t>–38</a:t>
            </a:r>
            <a:endParaRPr lang="en-US" altLang="zh-CN" sz="2000" dirty="0"/>
          </a:p>
          <a:p>
            <a:r>
              <a:rPr lang="zh-CN" altLang="en-US" sz="2400" dirty="0"/>
              <a:t>最大的值</a:t>
            </a:r>
            <a:endParaRPr lang="en-US" altLang="zh-CN" sz="2400" dirty="0"/>
          </a:p>
          <a:p>
            <a:pPr lvl="1"/>
            <a:r>
              <a:rPr lang="zh-CN" altLang="en-US" sz="2000" dirty="0"/>
              <a:t>指数：</a:t>
            </a:r>
            <a:r>
              <a:rPr lang="en-US" altLang="zh-CN" sz="2000" dirty="0" smtClean="0"/>
              <a:t>11111110 </a:t>
            </a:r>
            <a:r>
              <a:rPr lang="en-US" altLang="en-US" sz="2000" dirty="0" smtClean="0">
                <a:sym typeface="Symbol" panose="05050102010706020507" pitchFamily="2" charset="2"/>
              </a:rPr>
              <a:t> </a:t>
            </a:r>
            <a:r>
              <a:rPr lang="zh-CN" altLang="en-US" sz="2000" dirty="0">
                <a:sym typeface="Symbol" panose="05050102010706020507" pitchFamily="2" charset="2"/>
              </a:rPr>
              <a:t>实际指数</a:t>
            </a:r>
            <a:r>
              <a:rPr lang="en-US" altLang="en-US" sz="2000" dirty="0">
                <a:sym typeface="Symbol" panose="05050102010706020507" pitchFamily="2" charset="2"/>
              </a:rPr>
              <a:t>= 254 – 127 = +127</a:t>
            </a:r>
            <a:endParaRPr lang="en-US" altLang="en-US" sz="2000" dirty="0">
              <a:sym typeface="Symbol" panose="05050102010706020507" pitchFamily="2" charset="2"/>
            </a:endParaRPr>
          </a:p>
          <a:p>
            <a:pPr lvl="1"/>
            <a:r>
              <a:rPr lang="zh-CN" altLang="en-US" sz="2000" dirty="0"/>
              <a:t>尾数：</a:t>
            </a:r>
            <a:r>
              <a:rPr lang="en-US" altLang="zh-CN" sz="2000" dirty="0"/>
              <a:t>111…1</a:t>
            </a:r>
            <a:r>
              <a:rPr lang="en-US" altLang="en-US" sz="2000" dirty="0">
                <a:sym typeface="Symbol" panose="05050102010706020507" pitchFamily="2" charset="2"/>
              </a:rPr>
              <a:t> </a:t>
            </a:r>
            <a:r>
              <a:rPr lang="zh-CN" altLang="en-US" sz="2000" dirty="0">
                <a:sym typeface="Symbol" panose="05050102010706020507" pitchFamily="2" charset="2"/>
              </a:rPr>
              <a:t>有效位</a:t>
            </a:r>
            <a:r>
              <a:rPr lang="en-US" altLang="en-US" sz="2000" dirty="0">
                <a:sym typeface="Symbol" panose="05050102010706020507" pitchFamily="2" charset="2"/>
              </a:rPr>
              <a:t> ≈ 2.0</a:t>
            </a:r>
            <a:endParaRPr lang="en-US" altLang="en-US" sz="2000" dirty="0">
              <a:sym typeface="Symbol" panose="05050102010706020507" pitchFamily="2" charset="2"/>
            </a:endParaRPr>
          </a:p>
          <a:p>
            <a:pPr lvl="1"/>
            <a:r>
              <a:rPr lang="en-US" altLang="en-US" sz="2000" dirty="0">
                <a:sym typeface="Symbol" panose="05050102010706020507" pitchFamily="2" charset="2"/>
              </a:rPr>
              <a:t>±2.0 × 2</a:t>
            </a:r>
            <a:r>
              <a:rPr lang="en-US" altLang="en-US" sz="2000" baseline="30000" dirty="0">
                <a:sym typeface="Symbol" panose="05050102010706020507" pitchFamily="2" charset="2"/>
              </a:rPr>
              <a:t>+127</a:t>
            </a:r>
            <a:r>
              <a:rPr lang="en-US" altLang="en-US" sz="2000" dirty="0">
                <a:sym typeface="Symbol" panose="05050102010706020507" pitchFamily="2" charset="2"/>
              </a:rPr>
              <a:t> ≈ ±3.4 × 10</a:t>
            </a:r>
            <a:r>
              <a:rPr lang="en-US" altLang="en-US" sz="2000" baseline="30000" dirty="0">
                <a:sym typeface="Symbol" panose="05050102010706020507" pitchFamily="2" charset="2"/>
              </a:rPr>
              <a:t>+38</a:t>
            </a:r>
            <a:endParaRPr lang="en-US" altLang="en-US" sz="2000" baseline="30000" dirty="0">
              <a:sym typeface="Symbol" panose="05050102010706020507" pitchFamily="2" charset="2"/>
            </a:endParaRPr>
          </a:p>
        </p:txBody>
      </p:sp>
      <p:sp>
        <p:nvSpPr>
          <p:cNvPr id="3993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单精度浮点数的取值范围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90852" y="1349421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8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4678369" y="1353081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23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70" y="1061619"/>
            <a:ext cx="4243430" cy="111598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2133634"/>
            <a:ext cx="8183563" cy="4419566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zh-CN" altLang="en-US" sz="2400" dirty="0"/>
              <a:t>指数</a:t>
            </a:r>
            <a:r>
              <a:rPr lang="en-US" altLang="zh-CN" sz="2400" dirty="0" smtClean="0"/>
              <a:t>000…0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111…1</a:t>
            </a:r>
            <a:r>
              <a:rPr lang="zh-CN" altLang="en-US" sz="2400" dirty="0"/>
              <a:t>是保留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(1~2046)</a:t>
            </a:r>
            <a:endParaRPr lang="en-US" altLang="zh-CN" sz="2400" dirty="0"/>
          </a:p>
          <a:p>
            <a:r>
              <a:rPr lang="zh-CN" altLang="en-US" sz="2400" dirty="0"/>
              <a:t>最小的值</a:t>
            </a:r>
            <a:endParaRPr lang="en-US" altLang="zh-CN" sz="2400" dirty="0"/>
          </a:p>
          <a:p>
            <a:pPr lvl="1"/>
            <a:r>
              <a:rPr lang="zh-CN" altLang="en-US" sz="2000" dirty="0"/>
              <a:t>指数为</a:t>
            </a:r>
            <a:r>
              <a:rPr lang="en-US" altLang="zh-CN" sz="2000" dirty="0" smtClean="0"/>
              <a:t>00000000001 </a:t>
            </a:r>
            <a:r>
              <a:rPr lang="en-US" altLang="en-US" sz="2000" dirty="0" smtClean="0">
                <a:sym typeface="Symbol" panose="05050102010706020507" pitchFamily="2" charset="2"/>
              </a:rPr>
              <a:t> </a:t>
            </a:r>
            <a:r>
              <a:rPr lang="zh-CN" altLang="en-US" sz="2000" dirty="0">
                <a:sym typeface="Symbol" panose="05050102010706020507" pitchFamily="2" charset="2"/>
              </a:rPr>
              <a:t>实际指数</a:t>
            </a:r>
            <a:r>
              <a:rPr lang="en-US" altLang="en-US" sz="2000" dirty="0">
                <a:sym typeface="Symbol" panose="05050102010706020507" pitchFamily="2" charset="2"/>
              </a:rPr>
              <a:t>= 1 – 1023 = –1022</a:t>
            </a:r>
            <a:endParaRPr lang="en-US" altLang="en-US" sz="2000" dirty="0">
              <a:sym typeface="Symbol" panose="05050102010706020507" pitchFamily="2" charset="2"/>
            </a:endParaRPr>
          </a:p>
          <a:p>
            <a:pPr lvl="1"/>
            <a:r>
              <a:rPr lang="zh-CN" altLang="en-US" sz="2000" dirty="0"/>
              <a:t>尾数：</a:t>
            </a:r>
            <a:r>
              <a:rPr lang="en-US" altLang="zh-CN" sz="2000" dirty="0"/>
              <a:t>000…0</a:t>
            </a:r>
            <a:r>
              <a:rPr lang="en-US" altLang="en-US" sz="2000" dirty="0">
                <a:sym typeface="Symbol" panose="05050102010706020507" pitchFamily="2" charset="2"/>
              </a:rPr>
              <a:t>  </a:t>
            </a:r>
            <a:r>
              <a:rPr lang="zh-CN" altLang="en-US" sz="2000" dirty="0">
                <a:sym typeface="Symbol" panose="05050102010706020507" pitchFamily="2" charset="2"/>
              </a:rPr>
              <a:t>有效位</a:t>
            </a:r>
            <a:r>
              <a:rPr lang="en-US" altLang="en-US" sz="2000" dirty="0">
                <a:sym typeface="Symbol" panose="05050102010706020507" pitchFamily="2" charset="2"/>
              </a:rPr>
              <a:t> = 1.0</a:t>
            </a:r>
            <a:endParaRPr lang="en-US" altLang="en-US" sz="2000" dirty="0">
              <a:sym typeface="Symbol" panose="05050102010706020507" pitchFamily="2" charset="2"/>
            </a:endParaRPr>
          </a:p>
          <a:p>
            <a:pPr lvl="1"/>
            <a:r>
              <a:rPr lang="en-US" altLang="en-US" sz="2000" dirty="0">
                <a:sym typeface="Symbol" panose="05050102010706020507" pitchFamily="2" charset="2"/>
              </a:rPr>
              <a:t>±1.0 × 2</a:t>
            </a:r>
            <a:r>
              <a:rPr lang="en-US" altLang="en-US" sz="2000" baseline="30000" dirty="0">
                <a:sym typeface="Symbol" panose="05050102010706020507" pitchFamily="2" charset="2"/>
              </a:rPr>
              <a:t>–1022</a:t>
            </a:r>
            <a:r>
              <a:rPr lang="en-US" altLang="en-US" sz="2000" dirty="0">
                <a:sym typeface="Symbol" panose="05050102010706020507" pitchFamily="2" charset="2"/>
              </a:rPr>
              <a:t> ≈ ±2.2 × 10</a:t>
            </a:r>
            <a:r>
              <a:rPr lang="en-US" altLang="en-US" sz="2000" baseline="30000" dirty="0">
                <a:sym typeface="Symbol" panose="05050102010706020507" pitchFamily="2" charset="2"/>
              </a:rPr>
              <a:t>–308</a:t>
            </a:r>
            <a:endParaRPr lang="en-US" altLang="zh-CN" sz="2000" dirty="0"/>
          </a:p>
          <a:p>
            <a:r>
              <a:rPr lang="zh-CN" altLang="en-US" sz="2400" dirty="0"/>
              <a:t>最大的值</a:t>
            </a:r>
            <a:endParaRPr lang="en-US" altLang="zh-CN" sz="2400" dirty="0"/>
          </a:p>
          <a:p>
            <a:pPr lvl="1"/>
            <a:r>
              <a:rPr lang="zh-CN" altLang="en-US" sz="2000" dirty="0"/>
              <a:t>指数：</a:t>
            </a:r>
            <a:r>
              <a:rPr lang="en-US" altLang="zh-CN" sz="2000" dirty="0" smtClean="0"/>
              <a:t>11111111110 </a:t>
            </a:r>
            <a:r>
              <a:rPr lang="en-US" altLang="en-US" sz="2000" dirty="0" smtClean="0">
                <a:sym typeface="Symbol" panose="05050102010706020507" pitchFamily="2" charset="2"/>
              </a:rPr>
              <a:t> </a:t>
            </a:r>
            <a:r>
              <a:rPr lang="zh-CN" altLang="en-US" sz="2000" dirty="0">
                <a:sym typeface="Symbol" panose="05050102010706020507" pitchFamily="2" charset="2"/>
              </a:rPr>
              <a:t>实际指数</a:t>
            </a:r>
            <a:r>
              <a:rPr lang="en-US" altLang="en-US" sz="2000" dirty="0">
                <a:sym typeface="Symbol" panose="05050102010706020507" pitchFamily="2" charset="2"/>
              </a:rPr>
              <a:t>= 2046-1023= +1023</a:t>
            </a:r>
            <a:endParaRPr lang="en-US" altLang="en-US" sz="2000" dirty="0">
              <a:sym typeface="Symbol" panose="05050102010706020507" pitchFamily="2" charset="2"/>
            </a:endParaRPr>
          </a:p>
          <a:p>
            <a:pPr lvl="1"/>
            <a:r>
              <a:rPr lang="zh-CN" altLang="en-US" sz="2000" dirty="0"/>
              <a:t>尾数：</a:t>
            </a:r>
            <a:r>
              <a:rPr lang="en-US" altLang="zh-CN" sz="2000" dirty="0"/>
              <a:t>111…1</a:t>
            </a:r>
            <a:r>
              <a:rPr lang="en-US" altLang="en-US" sz="2000" dirty="0">
                <a:sym typeface="Symbol" panose="05050102010706020507" pitchFamily="2" charset="2"/>
              </a:rPr>
              <a:t> </a:t>
            </a:r>
            <a:r>
              <a:rPr lang="zh-CN" altLang="en-US" sz="2000" dirty="0">
                <a:sym typeface="Symbol" panose="05050102010706020507" pitchFamily="2" charset="2"/>
              </a:rPr>
              <a:t>有效位</a:t>
            </a:r>
            <a:r>
              <a:rPr lang="en-US" altLang="en-US" sz="2000" dirty="0">
                <a:sym typeface="Symbol" panose="05050102010706020507" pitchFamily="2" charset="2"/>
              </a:rPr>
              <a:t> ≈ 2.0</a:t>
            </a:r>
            <a:endParaRPr lang="en-US" altLang="en-US" sz="2000" dirty="0">
              <a:sym typeface="Symbol" panose="05050102010706020507" pitchFamily="2" charset="2"/>
            </a:endParaRPr>
          </a:p>
          <a:p>
            <a:pPr lvl="1"/>
            <a:r>
              <a:rPr lang="en-US" altLang="en-US" sz="2000" dirty="0">
                <a:sym typeface="Symbol" panose="05050102010706020507" pitchFamily="2" charset="2"/>
              </a:rPr>
              <a:t>±2.0 × 2</a:t>
            </a:r>
            <a:r>
              <a:rPr lang="en-US" altLang="en-US" sz="2000" baseline="30000" dirty="0">
                <a:sym typeface="Symbol" panose="05050102010706020507" pitchFamily="2" charset="2"/>
              </a:rPr>
              <a:t>+1023</a:t>
            </a:r>
            <a:r>
              <a:rPr lang="en-US" altLang="en-US" sz="2000" dirty="0">
                <a:sym typeface="Symbol" panose="05050102010706020507" pitchFamily="2" charset="2"/>
              </a:rPr>
              <a:t> ≈ ±1.8 × 10</a:t>
            </a:r>
            <a:r>
              <a:rPr lang="en-US" altLang="en-US" sz="2000" baseline="30000" dirty="0">
                <a:sym typeface="Symbol" panose="05050102010706020507" pitchFamily="2" charset="2"/>
              </a:rPr>
              <a:t>+308</a:t>
            </a:r>
            <a:endParaRPr lang="en-US" altLang="en-US" sz="2000" baseline="30000" dirty="0"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4096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双精度浮点数的取值范围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90852" y="1349421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11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4678369" y="1353081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52</a:t>
            </a:r>
            <a:endParaRPr lang="zh-CN" altLang="en-US" sz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70" y="1061619"/>
            <a:ext cx="4243430" cy="1115982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浮点数表示法可以表示很大的数值范围，但与无穷还是不同</a:t>
            </a:r>
            <a:endParaRPr lang="en-US" altLang="zh-CN" dirty="0" smtClean="0"/>
          </a:p>
          <a:p>
            <a:r>
              <a:rPr lang="zh-CN" altLang="en-US" dirty="0" smtClean="0"/>
              <a:t>溢出（上溢）：正的指数太大而超过指数域的表示范围</a:t>
            </a:r>
            <a:endParaRPr lang="en-US" altLang="zh-CN" sz="2400" dirty="0" smtClean="0"/>
          </a:p>
          <a:p>
            <a:r>
              <a:rPr lang="zh-CN" altLang="en-US" dirty="0" smtClean="0"/>
              <a:t>下溢：负的</a:t>
            </a:r>
            <a:r>
              <a:rPr lang="zh-CN" altLang="en-US" dirty="0"/>
              <a:t>指数</a:t>
            </a:r>
            <a:r>
              <a:rPr lang="zh-CN" altLang="en-US" dirty="0" smtClean="0"/>
              <a:t>太大而</a:t>
            </a:r>
            <a:r>
              <a:rPr lang="zh-CN" altLang="en-US" dirty="0"/>
              <a:t>超过指数域的表示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r>
              <a:rPr lang="zh-CN" altLang="en-US" dirty="0" smtClean="0"/>
              <a:t>浮点数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异常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溢出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内容占位符 28"/>
          <p:cNvGraphicFramePr>
            <a:graphicFrameLocks noGrp="1"/>
          </p:cNvGraphicFramePr>
          <p:nvPr>
            <p:ph idx="11"/>
          </p:nvPr>
        </p:nvGraphicFramePr>
        <p:xfrm>
          <a:off x="915184" y="3107638"/>
          <a:ext cx="3116134" cy="3352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0279"/>
                <a:gridCol w="1186687"/>
                <a:gridCol w="1219168"/>
              </a:tblGrid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指令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功能码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0000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0001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sub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0010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subu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0011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0100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0101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nor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0111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slt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1010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sltu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算术与逻辑指令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38930" y="1214410"/>
            <a:ext cx="6920792" cy="774701"/>
            <a:chOff x="1257300" y="1368424"/>
            <a:chExt cx="6920792" cy="774701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1257300" y="1368425"/>
              <a:ext cx="5616575" cy="774700"/>
              <a:chOff x="703" y="981"/>
              <a:chExt cx="3538" cy="488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817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000"/>
                  <a:t>op</a:t>
                </a:r>
                <a:endParaRPr lang="en-AU" altLang="en-US" sz="2000"/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152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rs</a:t>
                </a:r>
                <a:endParaRPr lang="en-AU" altLang="en-US" sz="2000"/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20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err="1"/>
                  <a:t>rt</a:t>
                </a:r>
                <a:endParaRPr lang="en-AU" altLang="en-US" sz="2000" dirty="0"/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88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rd</a:t>
                </a:r>
                <a:endParaRPr lang="en-AU" altLang="en-US" sz="2000"/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561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shamt</a:t>
                </a:r>
                <a:endParaRPr lang="en-AU" altLang="en-US" sz="2000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884" y="1256"/>
                <a:ext cx="42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/>
                  <a:t>6</a:t>
                </a:r>
                <a:r>
                  <a:rPr lang="en-US" altLang="en-US" sz="1600"/>
                  <a:t> bits</a:t>
                </a:r>
                <a:endParaRPr lang="en-AU" altLang="en-US" sz="1600"/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657" y="125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/>
                  <a:t>5 bits</a:t>
                </a:r>
                <a:endParaRPr lang="en-AU" altLang="en-US" sz="1600"/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2336" y="1256"/>
                <a:ext cx="42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/>
                  <a:t>5</a:t>
                </a:r>
                <a:r>
                  <a:rPr lang="en-US" altLang="en-US" sz="1600" dirty="0"/>
                  <a:t> bits</a:t>
                </a:r>
                <a:endParaRPr lang="en-AU" altLang="en-US" sz="1600" dirty="0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3018" y="125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/>
                  <a:t>5 bits</a:t>
                </a:r>
                <a:endParaRPr lang="en-AU" altLang="en-US" sz="1600"/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3698" y="125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/>
                  <a:t>5 bits</a:t>
                </a:r>
                <a:endParaRPr lang="en-AU" altLang="en-US" sz="1600"/>
              </a:p>
            </p:txBody>
          </p:sp>
        </p:grpSp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7051675" y="179070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/>
                <a:t>6</a:t>
              </a:r>
              <a:r>
                <a:rPr lang="en-US" altLang="en-US" sz="1600"/>
                <a:t> bits</a:t>
              </a:r>
              <a:endParaRPr lang="en-AU" altLang="en-US" sz="160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881104" y="1368424"/>
              <a:ext cx="129698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err="1" smtClean="0"/>
                <a:t>funct</a:t>
              </a:r>
              <a:endParaRPr lang="en-AU" altLang="en-US" sz="2000" dirty="0"/>
            </a:p>
          </p:txBody>
        </p:sp>
      </p:grpSp>
      <p:grpSp>
        <p:nvGrpSpPr>
          <p:cNvPr id="18" name="Group 4"/>
          <p:cNvGrpSpPr/>
          <p:nvPr/>
        </p:nvGrpSpPr>
        <p:grpSpPr bwMode="auto">
          <a:xfrm>
            <a:off x="1439603" y="2044716"/>
            <a:ext cx="6942297" cy="774700"/>
            <a:chOff x="722" y="981"/>
            <a:chExt cx="4165" cy="488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722" y="981"/>
              <a:ext cx="79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2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rs</a:t>
              </a:r>
              <a:endParaRPr lang="en-AU" altLang="en-US" sz="2000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2147" y="981"/>
              <a:ext cx="64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rt</a:t>
              </a:r>
              <a:endParaRPr lang="en-AU" altLang="en-US" sz="2000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2795" y="981"/>
              <a:ext cx="209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Constant address</a:t>
              </a:r>
              <a:endParaRPr lang="en-AU" altLang="en-US" sz="2000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884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6</a:t>
              </a:r>
              <a:r>
                <a:rPr lang="en-US" altLang="en-US" sz="1600" dirty="0"/>
                <a:t> bits</a:t>
              </a:r>
              <a:endParaRPr lang="en-AU" altLang="en-US" sz="1600" dirty="0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2336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/>
                <a:t>5</a:t>
              </a:r>
              <a:r>
                <a:rPr lang="en-US" altLang="en-US" sz="1600"/>
                <a:t> bits</a:t>
              </a:r>
              <a:endParaRPr lang="en-AU" altLang="en-US" sz="1600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3626" y="1254"/>
              <a:ext cx="4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/>
                <a:t>16 </a:t>
              </a:r>
              <a:r>
                <a:rPr lang="en-US" altLang="en-US" sz="1600"/>
                <a:t>bits</a:t>
              </a:r>
              <a:endParaRPr lang="en-AU" altLang="en-US" sz="1600"/>
            </a:p>
          </p:txBody>
        </p:sp>
      </p:grpSp>
      <p:sp>
        <p:nvSpPr>
          <p:cNvPr id="27" name="矩形 26"/>
          <p:cNvSpPr/>
          <p:nvPr/>
        </p:nvSpPr>
        <p:spPr>
          <a:xfrm>
            <a:off x="753148" y="1189309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R</a:t>
            </a:r>
            <a:r>
              <a:rPr lang="zh-CN" altLang="en-US" b="1" dirty="0" smtClean="0">
                <a:solidFill>
                  <a:srgbClr val="C00000"/>
                </a:solidFill>
              </a:rPr>
              <a:t>型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9551" y="2059035"/>
            <a:ext cx="579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</a:rPr>
              <a:t>型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0" name="内容占位符 28"/>
          <p:cNvGraphicFramePr/>
          <p:nvPr/>
        </p:nvGraphicFramePr>
        <p:xfrm>
          <a:off x="4721975" y="3124208"/>
          <a:ext cx="3116134" cy="2743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0279"/>
                <a:gridCol w="1186687"/>
                <a:gridCol w="1219168"/>
              </a:tblGrid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指令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功能码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addi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001000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001001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slti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001010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sltiu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001011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andi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001100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ori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001101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xori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001110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7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lui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001111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相对精确度</a:t>
            </a:r>
            <a:endParaRPr lang="en-US" altLang="zh-CN" dirty="0"/>
          </a:p>
          <a:p>
            <a:pPr lvl="1"/>
            <a:r>
              <a:rPr lang="zh-CN" altLang="en-US" dirty="0"/>
              <a:t>所有尾数位是有效位</a:t>
            </a:r>
            <a:endParaRPr lang="en-US" altLang="zh-CN" dirty="0"/>
          </a:p>
          <a:p>
            <a:pPr lvl="1"/>
            <a:r>
              <a:rPr lang="zh-CN" altLang="en-US" dirty="0"/>
              <a:t>单精度：约</a:t>
            </a:r>
            <a:r>
              <a:rPr lang="en-US" altLang="en-US" dirty="0"/>
              <a:t>2</a:t>
            </a:r>
            <a:r>
              <a:rPr lang="en-US" altLang="en-US" baseline="30000" dirty="0"/>
              <a:t>–23</a:t>
            </a:r>
            <a:endParaRPr lang="en-US" altLang="en-US" baseline="30000" dirty="0"/>
          </a:p>
          <a:p>
            <a:pPr lvl="2"/>
            <a:r>
              <a:rPr lang="en-US" altLang="en-US" dirty="0"/>
              <a:t>23 × log</a:t>
            </a:r>
            <a:r>
              <a:rPr lang="en-US" altLang="en-US" baseline="-25000" dirty="0"/>
              <a:t>10</a:t>
            </a:r>
            <a:r>
              <a:rPr lang="en-US" altLang="en-US" dirty="0"/>
              <a:t>2 ≈ 23 × 0.3 ≈ 6 </a:t>
            </a:r>
            <a:r>
              <a:rPr lang="zh-CN" altLang="en-US" dirty="0"/>
              <a:t>位十进制的精度</a:t>
            </a:r>
            <a:endParaRPr lang="en-US" altLang="en-US" dirty="0"/>
          </a:p>
          <a:p>
            <a:pPr lvl="1" eaLnBrk="1" hangingPunct="1"/>
            <a:r>
              <a:rPr lang="zh-CN" altLang="en-US" dirty="0"/>
              <a:t>双精度：约</a:t>
            </a:r>
            <a:r>
              <a:rPr lang="en-US" altLang="en-US" dirty="0"/>
              <a:t>2</a:t>
            </a:r>
            <a:r>
              <a:rPr lang="en-US" altLang="en-US" baseline="30000" dirty="0"/>
              <a:t>–52</a:t>
            </a:r>
            <a:endParaRPr lang="en-US" altLang="en-US" baseline="30000" dirty="0"/>
          </a:p>
          <a:p>
            <a:pPr lvl="2" eaLnBrk="1" hangingPunct="1"/>
            <a:r>
              <a:rPr lang="en-US" altLang="en-US" dirty="0"/>
              <a:t>52 × log</a:t>
            </a:r>
            <a:r>
              <a:rPr lang="en-US" altLang="en-US" baseline="-25000" dirty="0"/>
              <a:t>10</a:t>
            </a:r>
            <a:r>
              <a:rPr lang="en-US" altLang="en-US" dirty="0"/>
              <a:t>2 ≈ 52 × 0.3 ≈ 16 </a:t>
            </a:r>
            <a:r>
              <a:rPr lang="zh-CN" altLang="en-US" dirty="0"/>
              <a:t>位十进制的精度</a:t>
            </a:r>
            <a:endParaRPr lang="en-US" altLang="en-US" dirty="0"/>
          </a:p>
          <a:p>
            <a:endParaRPr lang="zh-CN" altLang="en-US" dirty="0"/>
          </a:p>
        </p:txBody>
      </p:sp>
      <p:sp>
        <p:nvSpPr>
          <p:cNvPr id="4301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浮点数的精确度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/>
              <a:t>用浮点数表示</a:t>
            </a:r>
            <a:r>
              <a:rPr lang="en-US" altLang="en-US" dirty="0"/>
              <a:t> –</a:t>
            </a:r>
            <a:r>
              <a:rPr lang="en-US" altLang="en-US" dirty="0" smtClean="0"/>
              <a:t>0.75</a:t>
            </a:r>
            <a:r>
              <a:rPr lang="en-US" altLang="en-US" baseline="-25000" dirty="0" smtClean="0"/>
              <a:t>10</a:t>
            </a:r>
            <a:endParaRPr lang="en-US" altLang="en-US" baseline="-25000" dirty="0"/>
          </a:p>
        </p:txBody>
      </p:sp>
      <p:sp>
        <p:nvSpPr>
          <p:cNvPr id="4403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浮点数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/>
              <a:t>用浮点数表示</a:t>
            </a:r>
            <a:r>
              <a:rPr lang="en-US" altLang="en-US" dirty="0"/>
              <a:t> –</a:t>
            </a:r>
            <a:r>
              <a:rPr lang="en-US" altLang="en-US" dirty="0" smtClean="0"/>
              <a:t>0.75</a:t>
            </a:r>
            <a:r>
              <a:rPr lang="en-US" altLang="en-US" baseline="-25000" dirty="0"/>
              <a:t>10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–</a:t>
            </a:r>
            <a:r>
              <a:rPr lang="en-US" altLang="en-US" dirty="0" smtClean="0"/>
              <a:t>0.75</a:t>
            </a:r>
            <a:r>
              <a:rPr lang="en-US" altLang="en-US" baseline="-25000" dirty="0"/>
              <a:t>10</a:t>
            </a:r>
            <a:r>
              <a:rPr lang="en-US" altLang="en-US" dirty="0" smtClean="0"/>
              <a:t> </a:t>
            </a:r>
            <a:r>
              <a:rPr lang="en-US" altLang="en-US" dirty="0"/>
              <a:t>= (–1)</a:t>
            </a:r>
            <a:r>
              <a:rPr lang="en-US" altLang="en-US" baseline="30000" dirty="0"/>
              <a:t>1</a:t>
            </a:r>
            <a:r>
              <a:rPr lang="en-US" altLang="en-US" dirty="0"/>
              <a:t> × 1.1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  <a:endParaRPr lang="en-US" altLang="en-US" baseline="30000" dirty="0"/>
          </a:p>
          <a:p>
            <a:pPr lvl="1" eaLnBrk="1" hangingPunct="1"/>
            <a:r>
              <a:rPr lang="en-US" altLang="en-US" dirty="0"/>
              <a:t>S = </a:t>
            </a:r>
            <a:r>
              <a:rPr lang="en-US" altLang="en-US" dirty="0">
                <a:solidFill>
                  <a:srgbClr val="C00000"/>
                </a:solidFill>
              </a:rPr>
              <a:t>1</a:t>
            </a:r>
            <a:endParaRPr lang="en-US" altLang="en-US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尾数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tx2"/>
                </a:solidFill>
              </a:rPr>
              <a:t>1000…00</a:t>
            </a:r>
            <a:r>
              <a:rPr lang="en-US" altLang="en-US" baseline="-25000" dirty="0"/>
              <a:t>2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zh-CN" altLang="en-US" dirty="0"/>
              <a:t>指数</a:t>
            </a:r>
            <a:r>
              <a:rPr lang="en-US" altLang="en-US" dirty="0"/>
              <a:t> = –1 + Bias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Single: –1 + 127 = 126 = </a:t>
            </a:r>
            <a:r>
              <a:rPr lang="en-US" altLang="en-US" dirty="0">
                <a:solidFill>
                  <a:srgbClr val="008000"/>
                </a:solidFill>
              </a:rPr>
              <a:t>01111110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Double: –1 + 1023 = 1022 = </a:t>
            </a:r>
            <a:r>
              <a:rPr lang="en-US" altLang="en-US" dirty="0">
                <a:solidFill>
                  <a:srgbClr val="008000"/>
                </a:solidFill>
              </a:rPr>
              <a:t>01111111110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eaLnBrk="1" hangingPunct="1"/>
            <a:r>
              <a:rPr lang="zh-CN" altLang="en-US" dirty="0"/>
              <a:t>单精度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C00000"/>
                </a:solidFill>
              </a:rPr>
              <a:t>1</a:t>
            </a:r>
            <a:r>
              <a:rPr lang="en-US" altLang="en-US" dirty="0">
                <a:solidFill>
                  <a:srgbClr val="008000"/>
                </a:solidFill>
              </a:rPr>
              <a:t>01111110</a:t>
            </a:r>
            <a:r>
              <a:rPr lang="en-US" altLang="en-US" dirty="0">
                <a:solidFill>
                  <a:schemeClr val="tx2"/>
                </a:solidFill>
              </a:rPr>
              <a:t>1000…00</a:t>
            </a:r>
            <a:endParaRPr lang="en-US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/>
              <a:t>双精度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C00000"/>
                </a:solidFill>
              </a:rPr>
              <a:t>1</a:t>
            </a:r>
            <a:r>
              <a:rPr lang="en-US" altLang="en-US" dirty="0">
                <a:solidFill>
                  <a:srgbClr val="008000"/>
                </a:solidFill>
              </a:rPr>
              <a:t>01111111110</a:t>
            </a:r>
            <a:r>
              <a:rPr lang="en-US" altLang="en-US" dirty="0">
                <a:solidFill>
                  <a:schemeClr val="tx2"/>
                </a:solidFill>
              </a:rPr>
              <a:t>1000…00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403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浮点数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给定下面的单精度浮点数，请给出其十进制数的表示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11000000101000…00</a:t>
            </a:r>
            <a:endParaRPr lang="en-US" altLang="en-US" dirty="0"/>
          </a:p>
          <a:p>
            <a:endParaRPr lang="zh-CN" altLang="en-US" dirty="0"/>
          </a:p>
        </p:txBody>
      </p:sp>
      <p:sp>
        <p:nvSpPr>
          <p:cNvPr id="45059" name="标题 2"/>
          <p:cNvSpPr>
            <a:spLocks noGrp="1"/>
          </p:cNvSpPr>
          <p:nvPr>
            <p:ph type="ctrTitle"/>
          </p:nvPr>
        </p:nvSpPr>
        <p:spPr bwMode="auto">
          <a:xfrm>
            <a:off x="1219200" y="228600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浮点数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给定下面的单精度浮点数，请给出其十进制数的表示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	</a:t>
            </a:r>
            <a:r>
              <a:rPr lang="en-US" altLang="en-US" dirty="0">
                <a:solidFill>
                  <a:srgbClr val="C00000"/>
                </a:solidFill>
              </a:rPr>
              <a:t>1</a:t>
            </a:r>
            <a:r>
              <a:rPr lang="en-US" altLang="en-US" dirty="0">
                <a:solidFill>
                  <a:srgbClr val="008000"/>
                </a:solidFill>
              </a:rPr>
              <a:t>10000001</a:t>
            </a:r>
            <a:r>
              <a:rPr lang="en-US" altLang="en-US" dirty="0">
                <a:solidFill>
                  <a:srgbClr val="0070C0"/>
                </a:solidFill>
              </a:rPr>
              <a:t>01000…00</a:t>
            </a:r>
            <a:endParaRPr lang="en-US" altLang="en-US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 = </a:t>
            </a:r>
            <a:r>
              <a:rPr lang="en-US" altLang="en-US" dirty="0">
                <a:solidFill>
                  <a:srgbClr val="C00000"/>
                </a:solidFill>
              </a:rPr>
              <a:t>1</a:t>
            </a:r>
            <a:endParaRPr lang="en-US" altLang="en-US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Fraction = </a:t>
            </a:r>
            <a:r>
              <a:rPr lang="en-US" altLang="en-US" dirty="0">
                <a:solidFill>
                  <a:schemeClr val="tx2"/>
                </a:solidFill>
              </a:rPr>
              <a:t>01000…00</a:t>
            </a:r>
            <a:r>
              <a:rPr lang="en-US" altLang="en-US" baseline="-25000" dirty="0"/>
              <a:t>2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Fxponent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rgbClr val="008000"/>
                </a:solidFill>
              </a:rPr>
              <a:t>10000001</a:t>
            </a:r>
            <a:r>
              <a:rPr lang="en-US" altLang="en-US" baseline="-25000" dirty="0"/>
              <a:t>2</a:t>
            </a:r>
            <a:r>
              <a:rPr lang="en-US" altLang="en-US" dirty="0"/>
              <a:t> = 129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x = (–1)</a:t>
            </a:r>
            <a:r>
              <a:rPr lang="en-US" altLang="en-US" baseline="30000" dirty="0"/>
              <a:t>1</a:t>
            </a:r>
            <a:r>
              <a:rPr lang="en-US" altLang="en-US" dirty="0"/>
              <a:t> × (1 + 0.01</a:t>
            </a:r>
            <a:r>
              <a:rPr lang="en-US" altLang="en-US" baseline="-25000" dirty="0"/>
              <a:t>2</a:t>
            </a:r>
            <a:r>
              <a:rPr lang="en-US" altLang="en-US" dirty="0"/>
              <a:t>) × 2</a:t>
            </a:r>
            <a:r>
              <a:rPr lang="en-US" altLang="en-US" baseline="30000" dirty="0"/>
              <a:t>(129 – 127)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/>
              <a:t>	= (–1) × </a:t>
            </a:r>
            <a:r>
              <a:rPr lang="en-US" altLang="en-US" dirty="0" smtClean="0"/>
              <a:t>1.25</a:t>
            </a:r>
            <a:r>
              <a:rPr lang="en-US" altLang="en-US" baseline="-25000" dirty="0"/>
              <a:t>10</a:t>
            </a:r>
            <a:r>
              <a:rPr lang="en-US" altLang="en-US" dirty="0" smtClean="0"/>
              <a:t> </a:t>
            </a:r>
            <a:r>
              <a:rPr lang="en-US" altLang="en-US" dirty="0"/>
              <a:t>× 2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/>
              <a:t>	= –</a:t>
            </a:r>
            <a:r>
              <a:rPr lang="en-US" altLang="en-US" dirty="0" smtClean="0"/>
              <a:t>5.0</a:t>
            </a:r>
            <a:r>
              <a:rPr lang="en-US" altLang="en-US" baseline="-25000" dirty="0"/>
              <a:t>10</a:t>
            </a:r>
            <a:endParaRPr lang="en-US" altLang="en-US" dirty="0"/>
          </a:p>
          <a:p>
            <a:endParaRPr lang="zh-CN" altLang="en-US" dirty="0"/>
          </a:p>
        </p:txBody>
      </p:sp>
      <p:sp>
        <p:nvSpPr>
          <p:cNvPr id="45059" name="标题 2"/>
          <p:cNvSpPr>
            <a:spLocks noGrp="1"/>
          </p:cNvSpPr>
          <p:nvPr>
            <p:ph type="ctrTitle"/>
          </p:nvPr>
        </p:nvSpPr>
        <p:spPr bwMode="auto">
          <a:xfrm>
            <a:off x="1219200" y="228600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浮点数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1"/>
          </p:nvPr>
        </p:nvGraphicFramePr>
        <p:xfrm>
          <a:off x="482600" y="1108073"/>
          <a:ext cx="8081963" cy="320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54306"/>
                <a:gridCol w="1429787"/>
                <a:gridCol w="1429787"/>
                <a:gridCol w="1354536"/>
                <a:gridCol w="2613547"/>
              </a:tblGrid>
              <a:tr h="4295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单精度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双精度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表示对象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4295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指数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尾数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/>
                        <a:t>指数</a:t>
                      </a:r>
                      <a:endParaRPr lang="zh-CN" alt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尾数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 vMerge="1">
                  <a:tcPr>
                    <a:noFill/>
                  </a:tcPr>
                </a:tc>
              </a:tr>
              <a:tr h="429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429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非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非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±</a:t>
                      </a:r>
                      <a:r>
                        <a:rPr lang="zh-CN" altLang="en-US" sz="2400" dirty="0" smtClean="0"/>
                        <a:t>非规格化数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</a:tr>
              <a:tr h="429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1~254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任何值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1~2046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任何值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±</a:t>
                      </a:r>
                      <a:r>
                        <a:rPr lang="zh-CN" altLang="en-US" sz="2400" dirty="0" smtClean="0"/>
                        <a:t>浮点数</a:t>
                      </a:r>
                      <a:endParaRPr lang="zh-CN" altLang="en-US" sz="2400" dirty="0"/>
                    </a:p>
                  </a:txBody>
                  <a:tcPr/>
                </a:tc>
              </a:tr>
              <a:tr h="429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255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2047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±</a:t>
                      </a:r>
                      <a:r>
                        <a:rPr lang="zh-CN" altLang="en-US" sz="2400" dirty="0" smtClean="0"/>
                        <a:t>无穷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</a:tr>
              <a:tr h="429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255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非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255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非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NaN</a:t>
                      </a:r>
                      <a:r>
                        <a:rPr lang="zh-CN" altLang="en-US" sz="2400" dirty="0" smtClean="0"/>
                        <a:t>（非数）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608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特殊数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8401" y="4419574"/>
            <a:ext cx="820409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±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无穷</a:t>
            </a:r>
            <a:endParaRPr lang="en-US" altLang="en-US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避免溢出检测的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需要</a:t>
            </a:r>
            <a:endParaRPr lang="en-US" altLang="zh-CN" dirty="0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非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数（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Not-a-Number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NaN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）</a:t>
            </a:r>
            <a:endParaRPr lang="en-US" altLang="en-US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表示非法数或者无效操作结果</a:t>
            </a:r>
            <a:endParaRPr lang="en-US" altLang="en-US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e.g., 0.0 / 0.0</a:t>
            </a:r>
            <a:endParaRPr lang="en-US" altLang="en-US" sz="20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以</a:t>
            </a:r>
            <a:r>
              <a:rPr lang="en-US" altLang="zh-CN" dirty="0"/>
              <a:t>4</a:t>
            </a:r>
            <a:r>
              <a:rPr lang="zh-CN" altLang="en-US" dirty="0"/>
              <a:t>位的十进制加法为例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9.999 × 10</a:t>
            </a:r>
            <a:r>
              <a:rPr lang="en-US" altLang="en-US" baseline="30000" dirty="0"/>
              <a:t>1</a:t>
            </a:r>
            <a:r>
              <a:rPr lang="en-US" altLang="en-US" dirty="0"/>
              <a:t> + 1.610 × 10</a:t>
            </a:r>
            <a:r>
              <a:rPr lang="en-US" altLang="en-US" baseline="30000" dirty="0"/>
              <a:t>–1</a:t>
            </a:r>
            <a:endParaRPr lang="en-US" altLang="en-US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1.</a:t>
            </a:r>
            <a:r>
              <a:rPr lang="zh-CN" altLang="en-US" dirty="0"/>
              <a:t>将有较小指数的数向有较大指数的数对齐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要向右移动较小数的有效数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9.999 × 10</a:t>
            </a:r>
            <a:r>
              <a:rPr lang="en-US" altLang="en-US" baseline="30000" dirty="0"/>
              <a:t>1</a:t>
            </a:r>
            <a:r>
              <a:rPr lang="en-US" altLang="en-US" dirty="0"/>
              <a:t> + </a:t>
            </a:r>
            <a:r>
              <a:rPr lang="en-US" altLang="en-US" dirty="0">
                <a:solidFill>
                  <a:srgbClr val="C00000"/>
                </a:solidFill>
              </a:rPr>
              <a:t>0.016 × 10</a:t>
            </a:r>
            <a:r>
              <a:rPr lang="en-US" altLang="en-US" baseline="30000" dirty="0">
                <a:solidFill>
                  <a:srgbClr val="C00000"/>
                </a:solidFill>
              </a:rPr>
              <a:t>1</a:t>
            </a:r>
            <a:endParaRPr lang="en-US" altLang="en-US" baseline="30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2. </a:t>
            </a:r>
            <a:r>
              <a:rPr lang="zh-CN" altLang="en-US" dirty="0"/>
              <a:t>将有效数相加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9.999 × 10</a:t>
            </a:r>
            <a:r>
              <a:rPr lang="en-US" altLang="en-US" baseline="30000" dirty="0"/>
              <a:t>1</a:t>
            </a:r>
            <a:r>
              <a:rPr lang="en-US" altLang="en-US" dirty="0"/>
              <a:t> + 0.016 × 10</a:t>
            </a:r>
            <a:r>
              <a:rPr lang="en-US" altLang="en-US" baseline="30000" dirty="0"/>
              <a:t>1</a:t>
            </a:r>
            <a:r>
              <a:rPr lang="en-US" altLang="en-US" dirty="0"/>
              <a:t> = 10.015 × 10</a:t>
            </a:r>
            <a:r>
              <a:rPr lang="en-US" altLang="en-US" baseline="30000" dirty="0"/>
              <a:t>1</a:t>
            </a:r>
            <a:endParaRPr lang="en-US" altLang="en-US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3.</a:t>
            </a:r>
            <a:r>
              <a:rPr lang="zh-CN" altLang="en-US" dirty="0"/>
              <a:t>将和表示为 规格化科学记数的形式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1.0015 × 10</a:t>
            </a:r>
            <a:r>
              <a:rPr lang="en-US" altLang="en-US" baseline="30000" dirty="0">
                <a:solidFill>
                  <a:srgbClr val="C00000"/>
                </a:solidFill>
              </a:rPr>
              <a:t>2</a:t>
            </a:r>
            <a:endParaRPr lang="en-US" altLang="en-US" baseline="30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4. </a:t>
            </a:r>
            <a:r>
              <a:rPr lang="zh-CN" altLang="en-US" dirty="0"/>
              <a:t>为了保留</a:t>
            </a:r>
            <a:r>
              <a:rPr lang="en-US" altLang="zh-CN" dirty="0"/>
              <a:t>4</a:t>
            </a:r>
            <a:r>
              <a:rPr lang="zh-CN" altLang="en-US" dirty="0"/>
              <a:t>位有效数，需要进行四舍五入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1.002 × 10</a:t>
            </a:r>
            <a:r>
              <a:rPr lang="en-US" altLang="en-US" baseline="30000" dirty="0"/>
              <a:t>2</a:t>
            </a:r>
            <a:endParaRPr lang="en-US" altLang="en-US" baseline="30000" dirty="0"/>
          </a:p>
        </p:txBody>
      </p:sp>
      <p:sp>
        <p:nvSpPr>
          <p:cNvPr id="4915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浮点数加法</a:t>
            </a: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考虑</a:t>
            </a:r>
            <a:r>
              <a:rPr lang="en-US" altLang="zh-CN" dirty="0"/>
              <a:t>4</a:t>
            </a:r>
            <a:r>
              <a:rPr lang="zh-CN" altLang="en-US" dirty="0"/>
              <a:t>位的二进制加法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1.000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  <a:r>
              <a:rPr lang="en-US" altLang="en-US" dirty="0"/>
              <a:t> + –1.110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–2</a:t>
            </a:r>
            <a:r>
              <a:rPr lang="en-US" altLang="en-US" dirty="0"/>
              <a:t> (0.5 + –0.4375)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1.</a:t>
            </a:r>
            <a:r>
              <a:rPr lang="zh-CN" altLang="en-US" dirty="0"/>
              <a:t>将有较小指数的数向有较大指数的数对齐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将有较小指数的数向有较大指数的数对齐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1.000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  <a:r>
              <a:rPr lang="en-US" altLang="en-US" dirty="0"/>
              <a:t> + </a:t>
            </a:r>
            <a:r>
              <a:rPr lang="en-US" altLang="en-US" dirty="0">
                <a:solidFill>
                  <a:srgbClr val="C00000"/>
                </a:solidFill>
              </a:rPr>
              <a:t>–0.111</a:t>
            </a:r>
            <a:r>
              <a:rPr lang="en-US" altLang="en-US" baseline="-25000" dirty="0">
                <a:solidFill>
                  <a:srgbClr val="C00000"/>
                </a:solidFill>
              </a:rPr>
              <a:t>2</a:t>
            </a:r>
            <a:r>
              <a:rPr lang="en-US" altLang="en-US" dirty="0">
                <a:solidFill>
                  <a:srgbClr val="C00000"/>
                </a:solidFill>
              </a:rPr>
              <a:t> × 2</a:t>
            </a:r>
            <a:r>
              <a:rPr lang="en-US" altLang="en-US" baseline="30000" dirty="0">
                <a:solidFill>
                  <a:srgbClr val="C00000"/>
                </a:solidFill>
              </a:rPr>
              <a:t>–1</a:t>
            </a:r>
            <a:endParaRPr lang="en-US" altLang="en-US" baseline="30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2.</a:t>
            </a:r>
            <a:r>
              <a:rPr lang="zh-CN" altLang="en-US" dirty="0"/>
              <a:t>将有效数相加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1.000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  <a:r>
              <a:rPr lang="en-US" altLang="en-US" dirty="0"/>
              <a:t> + –0.111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  <a:r>
              <a:rPr lang="en-US" altLang="en-US" dirty="0"/>
              <a:t> = 0.001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  <a:endParaRPr lang="en-US" altLang="en-US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3.</a:t>
            </a:r>
            <a:r>
              <a:rPr lang="zh-CN" altLang="en-US" dirty="0"/>
              <a:t>将和表示为 规格化科学记数的形式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1.000</a:t>
            </a:r>
            <a:r>
              <a:rPr lang="en-US" altLang="en-US" baseline="-25000" dirty="0">
                <a:solidFill>
                  <a:srgbClr val="C00000"/>
                </a:solidFill>
              </a:rPr>
              <a:t>2</a:t>
            </a:r>
            <a:r>
              <a:rPr lang="en-US" altLang="en-US" dirty="0">
                <a:solidFill>
                  <a:srgbClr val="C00000"/>
                </a:solidFill>
              </a:rPr>
              <a:t> × 2</a:t>
            </a:r>
            <a:r>
              <a:rPr lang="en-US" altLang="en-US" baseline="30000" dirty="0">
                <a:solidFill>
                  <a:srgbClr val="C00000"/>
                </a:solidFill>
              </a:rPr>
              <a:t>–4</a:t>
            </a:r>
            <a:r>
              <a:rPr lang="en-US" altLang="en-US" dirty="0"/>
              <a:t>, </a:t>
            </a:r>
            <a:r>
              <a:rPr lang="zh-CN" altLang="en-US" dirty="0"/>
              <a:t>没有溢出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4.</a:t>
            </a:r>
            <a:r>
              <a:rPr lang="zh-CN" altLang="en-US" dirty="0"/>
              <a:t>为了保留</a:t>
            </a:r>
            <a:r>
              <a:rPr lang="en-US" altLang="zh-CN" dirty="0"/>
              <a:t>4</a:t>
            </a:r>
            <a:r>
              <a:rPr lang="zh-CN" altLang="en-US" dirty="0"/>
              <a:t>位有效数，需要进行四舍五入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1.000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–4</a:t>
            </a:r>
            <a:r>
              <a:rPr lang="en-US" altLang="en-US" dirty="0"/>
              <a:t> (no change)  = 0.0625</a:t>
            </a:r>
            <a:endParaRPr lang="en-US" altLang="en-US" dirty="0"/>
          </a:p>
        </p:txBody>
      </p:sp>
      <p:sp>
        <p:nvSpPr>
          <p:cNvPr id="5017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浮点数加法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浮点数加法</a:t>
            </a:r>
            <a:endParaRPr lang="zh-CN" altLang="en-US"/>
          </a:p>
        </p:txBody>
      </p:sp>
      <p:sp>
        <p:nvSpPr>
          <p:cNvPr id="52227" name="流程图: 终止 4"/>
          <p:cNvSpPr>
            <a:spLocks noChangeArrowheads="1"/>
          </p:cNvSpPr>
          <p:nvPr/>
        </p:nvSpPr>
        <p:spPr bwMode="auto">
          <a:xfrm>
            <a:off x="3986213" y="1004888"/>
            <a:ext cx="1066800" cy="381000"/>
          </a:xfrm>
          <a:prstGeom prst="flowChartTermina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>
                <a:latin typeface="Times" panose="02020603050405020304" pitchFamily="18" charset="0"/>
              </a:rPr>
              <a:t>开始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sp>
        <p:nvSpPr>
          <p:cNvPr id="52228" name="文本框 7"/>
          <p:cNvSpPr txBox="1">
            <a:spLocks noChangeArrowheads="1"/>
          </p:cNvSpPr>
          <p:nvPr/>
        </p:nvSpPr>
        <p:spPr bwMode="auto">
          <a:xfrm>
            <a:off x="3757613" y="2447925"/>
            <a:ext cx="1524000" cy="369888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2. </a:t>
            </a:r>
            <a:r>
              <a:rPr lang="zh-CN" altLang="en-US" sz="1800"/>
              <a:t>尾数相加</a:t>
            </a:r>
            <a:endParaRPr lang="zh-CN" altLang="en-US" sz="1800"/>
          </a:p>
        </p:txBody>
      </p:sp>
      <p:sp>
        <p:nvSpPr>
          <p:cNvPr id="52229" name="文本框 8"/>
          <p:cNvSpPr txBox="1">
            <a:spLocks noChangeArrowheads="1"/>
          </p:cNvSpPr>
          <p:nvPr/>
        </p:nvSpPr>
        <p:spPr bwMode="auto">
          <a:xfrm>
            <a:off x="3467100" y="5095875"/>
            <a:ext cx="2100263" cy="369888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4.</a:t>
            </a:r>
            <a:r>
              <a:rPr lang="zh-CN" altLang="en-US" sz="1800"/>
              <a:t>对尾数进行舍入</a:t>
            </a:r>
            <a:endParaRPr lang="zh-CN" altLang="en-US" sz="1800"/>
          </a:p>
        </p:txBody>
      </p:sp>
      <p:sp>
        <p:nvSpPr>
          <p:cNvPr id="52230" name="流程图: 决策 9"/>
          <p:cNvSpPr>
            <a:spLocks noChangeArrowheads="1"/>
          </p:cNvSpPr>
          <p:nvPr/>
        </p:nvSpPr>
        <p:spPr bwMode="auto">
          <a:xfrm>
            <a:off x="2924175" y="5580063"/>
            <a:ext cx="3201988" cy="755650"/>
          </a:xfrm>
          <a:prstGeom prst="flowChartDecision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latin typeface="Times" panose="02020603050405020304" pitchFamily="18" charset="0"/>
              </a:rPr>
              <a:t>是规格化数？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sp>
        <p:nvSpPr>
          <p:cNvPr id="52231" name="流程图: 终止 10"/>
          <p:cNvSpPr>
            <a:spLocks noChangeArrowheads="1"/>
          </p:cNvSpPr>
          <p:nvPr/>
        </p:nvSpPr>
        <p:spPr bwMode="auto">
          <a:xfrm>
            <a:off x="3994150" y="6450013"/>
            <a:ext cx="1066800" cy="381000"/>
          </a:xfrm>
          <a:prstGeom prst="flowChartTermina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>
                <a:latin typeface="Times" panose="02020603050405020304" pitchFamily="18" charset="0"/>
              </a:rPr>
              <a:t>结束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cxnSp>
        <p:nvCxnSpPr>
          <p:cNvPr id="10" name="肘形连接符 9"/>
          <p:cNvCxnSpPr>
            <a:endCxn id="52246" idx="0"/>
          </p:cNvCxnSpPr>
          <p:nvPr/>
        </p:nvCxnSpPr>
        <p:spPr bwMode="auto">
          <a:xfrm>
            <a:off x="5538788" y="4403725"/>
            <a:ext cx="968375" cy="1809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" name="肘形连接符 10"/>
          <p:cNvCxnSpPr>
            <a:stCxn id="52230" idx="1"/>
          </p:cNvCxnSpPr>
          <p:nvPr/>
        </p:nvCxnSpPr>
        <p:spPr bwMode="auto">
          <a:xfrm rot="10800000" flipH="1">
            <a:off x="2924175" y="2925763"/>
            <a:ext cx="1600200" cy="3032125"/>
          </a:xfrm>
          <a:prstGeom prst="bentConnector4">
            <a:avLst>
              <a:gd name="adj1" fmla="val -14282"/>
              <a:gd name="adj2" fmla="val 1001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2" name="直接箭头连接符 11"/>
          <p:cNvCxnSpPr>
            <a:stCxn id="52227" idx="2"/>
            <a:endCxn id="52237" idx="0"/>
          </p:cNvCxnSpPr>
          <p:nvPr/>
        </p:nvCxnSpPr>
        <p:spPr bwMode="auto">
          <a:xfrm>
            <a:off x="4519613" y="1385888"/>
            <a:ext cx="0" cy="2238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4" name="直接箭头连接符 13"/>
          <p:cNvCxnSpPr>
            <a:stCxn id="52230" idx="2"/>
            <a:endCxn id="52231" idx="0"/>
          </p:cNvCxnSpPr>
          <p:nvPr/>
        </p:nvCxnSpPr>
        <p:spPr bwMode="auto">
          <a:xfrm>
            <a:off x="4525963" y="6335713"/>
            <a:ext cx="1587" cy="114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52236" name="文本框 62"/>
          <p:cNvSpPr txBox="1">
            <a:spLocks noChangeArrowheads="1"/>
          </p:cNvSpPr>
          <p:nvPr/>
        </p:nvSpPr>
        <p:spPr bwMode="auto">
          <a:xfrm>
            <a:off x="4730750" y="6135688"/>
            <a:ext cx="650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是</a:t>
            </a:r>
            <a:endParaRPr lang="zh-CN" altLang="en-US" sz="1800"/>
          </a:p>
        </p:txBody>
      </p:sp>
      <p:sp>
        <p:nvSpPr>
          <p:cNvPr id="52237" name="文本框 6"/>
          <p:cNvSpPr txBox="1">
            <a:spLocks noChangeArrowheads="1"/>
          </p:cNvSpPr>
          <p:nvPr/>
        </p:nvSpPr>
        <p:spPr bwMode="auto">
          <a:xfrm>
            <a:off x="2633663" y="1609725"/>
            <a:ext cx="3770312" cy="646113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1.</a:t>
            </a:r>
            <a:r>
              <a:rPr lang="zh-CN" altLang="en-US" sz="1800"/>
              <a:t>比较两个数的指数；将指数较小的数进行右移，使两个数指数匹配</a:t>
            </a:r>
            <a:endParaRPr lang="zh-CN" altLang="en-US" sz="1800"/>
          </a:p>
        </p:txBody>
      </p:sp>
      <p:cxnSp>
        <p:nvCxnSpPr>
          <p:cNvPr id="17" name="直接箭头连接符 16"/>
          <p:cNvCxnSpPr>
            <a:stCxn id="52237" idx="2"/>
            <a:endCxn id="52228" idx="0"/>
          </p:cNvCxnSpPr>
          <p:nvPr/>
        </p:nvCxnSpPr>
        <p:spPr bwMode="auto">
          <a:xfrm>
            <a:off x="4519613" y="2255838"/>
            <a:ext cx="0" cy="1920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52239" name="流程图: 决策 9"/>
          <p:cNvSpPr>
            <a:spLocks noChangeArrowheads="1"/>
          </p:cNvSpPr>
          <p:nvPr/>
        </p:nvSpPr>
        <p:spPr bwMode="auto">
          <a:xfrm>
            <a:off x="3462338" y="3970338"/>
            <a:ext cx="2105025" cy="877887"/>
          </a:xfrm>
          <a:prstGeom prst="flowChartDecision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latin typeface="Times" panose="02020603050405020304" pitchFamily="18" charset="0"/>
              </a:rPr>
              <a:t>上溢或下溢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sp>
        <p:nvSpPr>
          <p:cNvPr id="52240" name="文本框 7"/>
          <p:cNvSpPr txBox="1">
            <a:spLocks noChangeArrowheads="1"/>
          </p:cNvSpPr>
          <p:nvPr/>
        </p:nvSpPr>
        <p:spPr bwMode="auto">
          <a:xfrm>
            <a:off x="2971800" y="3057525"/>
            <a:ext cx="3086100" cy="646113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3.</a:t>
            </a:r>
            <a:r>
              <a:rPr lang="zh-CN" altLang="en-US" sz="1800"/>
              <a:t>结果进行规格化，右移时增大指数，左移时减小指数</a:t>
            </a:r>
            <a:endParaRPr lang="zh-CN" altLang="en-US" sz="1800"/>
          </a:p>
        </p:txBody>
      </p:sp>
      <p:cxnSp>
        <p:nvCxnSpPr>
          <p:cNvPr id="26" name="直接箭头连接符 25"/>
          <p:cNvCxnSpPr>
            <a:stCxn id="52228" idx="2"/>
            <a:endCxn id="52240" idx="0"/>
          </p:cNvCxnSpPr>
          <p:nvPr/>
        </p:nvCxnSpPr>
        <p:spPr bwMode="auto">
          <a:xfrm flipH="1">
            <a:off x="4514850" y="2817813"/>
            <a:ext cx="4763" cy="2397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40" name="直接箭头连接符 39"/>
          <p:cNvCxnSpPr>
            <a:stCxn id="52240" idx="2"/>
            <a:endCxn id="52239" idx="0"/>
          </p:cNvCxnSpPr>
          <p:nvPr/>
        </p:nvCxnSpPr>
        <p:spPr bwMode="auto">
          <a:xfrm>
            <a:off x="4514850" y="3703638"/>
            <a:ext cx="0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44" name="直接箭头连接符 43"/>
          <p:cNvCxnSpPr>
            <a:stCxn id="52239" idx="2"/>
            <a:endCxn id="52229" idx="0"/>
          </p:cNvCxnSpPr>
          <p:nvPr/>
        </p:nvCxnSpPr>
        <p:spPr bwMode="auto">
          <a:xfrm>
            <a:off x="4514850" y="4848225"/>
            <a:ext cx="3175" cy="247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55" name="直接箭头连接符 54"/>
          <p:cNvCxnSpPr/>
          <p:nvPr/>
        </p:nvCxnSpPr>
        <p:spPr bwMode="auto">
          <a:xfrm>
            <a:off x="4543425" y="5457825"/>
            <a:ext cx="1588" cy="114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52245" name="文本框 62"/>
          <p:cNvSpPr txBox="1">
            <a:spLocks noChangeArrowheads="1"/>
          </p:cNvSpPr>
          <p:nvPr/>
        </p:nvSpPr>
        <p:spPr bwMode="auto">
          <a:xfrm>
            <a:off x="2730500" y="5497513"/>
            <a:ext cx="650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否</a:t>
            </a:r>
            <a:endParaRPr lang="zh-CN" altLang="en-US" sz="1800"/>
          </a:p>
        </p:txBody>
      </p:sp>
      <p:sp>
        <p:nvSpPr>
          <p:cNvPr id="52246" name="流程图: 终止 10"/>
          <p:cNvSpPr>
            <a:spLocks noChangeArrowheads="1"/>
          </p:cNvSpPr>
          <p:nvPr/>
        </p:nvSpPr>
        <p:spPr bwMode="auto">
          <a:xfrm>
            <a:off x="5973763" y="4584700"/>
            <a:ext cx="1066800" cy="381000"/>
          </a:xfrm>
          <a:prstGeom prst="flowChartTermina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>
                <a:latin typeface="Times" panose="02020603050405020304" pitchFamily="18" charset="0"/>
              </a:rPr>
              <a:t>异常</a:t>
            </a:r>
            <a:endParaRPr lang="zh-CN" altLang="en-US" sz="1800">
              <a:latin typeface="Times" panose="02020603050405020304" pitchFamily="18" charset="0"/>
            </a:endParaRPr>
          </a:p>
        </p:txBody>
      </p:sp>
      <p:sp>
        <p:nvSpPr>
          <p:cNvPr id="52247" name="文本框 62"/>
          <p:cNvSpPr txBox="1">
            <a:spLocks noChangeArrowheads="1"/>
          </p:cNvSpPr>
          <p:nvPr/>
        </p:nvSpPr>
        <p:spPr bwMode="auto">
          <a:xfrm>
            <a:off x="5611813" y="4059238"/>
            <a:ext cx="650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是</a:t>
            </a:r>
            <a:endParaRPr lang="zh-CN" altLang="en-US" sz="1800"/>
          </a:p>
        </p:txBody>
      </p:sp>
      <p:sp>
        <p:nvSpPr>
          <p:cNvPr id="52248" name="文本框 62"/>
          <p:cNvSpPr txBox="1">
            <a:spLocks noChangeArrowheads="1"/>
          </p:cNvSpPr>
          <p:nvPr/>
        </p:nvSpPr>
        <p:spPr bwMode="auto">
          <a:xfrm>
            <a:off x="4613275" y="4757738"/>
            <a:ext cx="650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否</a:t>
            </a:r>
            <a:endParaRPr lang="zh-CN" altLang="en-US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比整数加法器复杂</a:t>
            </a:r>
            <a:endParaRPr lang="en-US" altLang="zh-CN"/>
          </a:p>
          <a:p>
            <a:r>
              <a:rPr lang="zh-CN" altLang="en-US"/>
              <a:t>如果采用单周期时间完成，时钟周期很长</a:t>
            </a:r>
            <a:endParaRPr lang="en-US" altLang="zh-CN"/>
          </a:p>
          <a:p>
            <a:pPr lvl="1"/>
            <a:r>
              <a:rPr lang="zh-CN" altLang="en-US"/>
              <a:t>比整数操作时间长很多</a:t>
            </a:r>
            <a:endParaRPr lang="en-US" altLang="zh-CN"/>
          </a:p>
          <a:p>
            <a:pPr lvl="1"/>
            <a:r>
              <a:rPr lang="zh-CN" altLang="en-US"/>
              <a:t>较慢的时钟周期将会影响所有指令</a:t>
            </a:r>
            <a:endParaRPr lang="en-US" altLang="zh-CN"/>
          </a:p>
          <a:p>
            <a:r>
              <a:rPr lang="en-US" altLang="zh-CN"/>
              <a:t>FP</a:t>
            </a:r>
            <a:r>
              <a:rPr lang="zh-CN" altLang="en-US"/>
              <a:t>加法器花费几个时钟周期</a:t>
            </a:r>
            <a:endParaRPr lang="en-US" altLang="zh-CN"/>
          </a:p>
          <a:p>
            <a:pPr lvl="1"/>
            <a:r>
              <a:rPr lang="zh-CN" altLang="en-US"/>
              <a:t>可以并行执行</a:t>
            </a:r>
            <a:endParaRPr lang="zh-CN" altLang="en-US"/>
          </a:p>
        </p:txBody>
      </p:sp>
      <p:sp>
        <p:nvSpPr>
          <p:cNvPr id="5427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altLang="zh-CN" dirty="0" smtClean="0"/>
              <a:t>FP</a:t>
            </a:r>
            <a:r>
              <a:rPr lang="zh-CN" altLang="en-US" dirty="0" smtClean="0"/>
              <a:t>加法器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概况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加法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乘法和除法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移位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浮点数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 smtClean="0"/>
              <a:t>浮点加的基本结构</a:t>
            </a:r>
            <a:endParaRPr lang="zh-CN" altLang="en-US" dirty="0"/>
          </a:p>
        </p:txBody>
      </p:sp>
      <p:pic>
        <p:nvPicPr>
          <p:cNvPr id="55299" name="Picture 14" descr="f03-16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190625"/>
            <a:ext cx="5770562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AutoShape 4"/>
          <p:cNvSpPr/>
          <p:nvPr/>
        </p:nvSpPr>
        <p:spPr bwMode="auto">
          <a:xfrm>
            <a:off x="6588125" y="14478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z="1800"/>
          </a:p>
        </p:txBody>
      </p:sp>
      <p:sp>
        <p:nvSpPr>
          <p:cNvPr id="55301" name="AutoShape 5"/>
          <p:cNvSpPr/>
          <p:nvPr/>
        </p:nvSpPr>
        <p:spPr bwMode="auto">
          <a:xfrm>
            <a:off x="6588125" y="3248025"/>
            <a:ext cx="144463" cy="1474788"/>
          </a:xfrm>
          <a:prstGeom prst="rightBrace">
            <a:avLst>
              <a:gd name="adj1" fmla="val 4570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z="1800"/>
          </a:p>
        </p:txBody>
      </p:sp>
      <p:sp>
        <p:nvSpPr>
          <p:cNvPr id="55302" name="AutoShape 6"/>
          <p:cNvSpPr/>
          <p:nvPr/>
        </p:nvSpPr>
        <p:spPr bwMode="auto">
          <a:xfrm>
            <a:off x="6588125" y="4795838"/>
            <a:ext cx="176213" cy="814387"/>
          </a:xfrm>
          <a:prstGeom prst="rightBrace">
            <a:avLst>
              <a:gd name="adj1" fmla="val 33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z="1800"/>
          </a:p>
        </p:txBody>
      </p:sp>
      <p:sp>
        <p:nvSpPr>
          <p:cNvPr id="55303" name="AutoShape 7"/>
          <p:cNvSpPr/>
          <p:nvPr/>
        </p:nvSpPr>
        <p:spPr bwMode="auto">
          <a:xfrm>
            <a:off x="6619875" y="56102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z="1800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877050" y="21717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6881813" y="3681413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877050" y="497205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908800" y="56864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 rot="10800000">
            <a:off x="7770813" y="50546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以</a:t>
            </a:r>
            <a:r>
              <a:rPr lang="en-US" altLang="zh-CN" sz="2400" dirty="0"/>
              <a:t>4</a:t>
            </a:r>
            <a:r>
              <a:rPr lang="zh-CN" altLang="en-US" sz="2400" dirty="0"/>
              <a:t>位十进制数乘法为例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1.110 × 10</a:t>
            </a:r>
            <a:r>
              <a:rPr lang="en-US" altLang="en-US" sz="2000" baseline="30000" dirty="0"/>
              <a:t>10</a:t>
            </a:r>
            <a:r>
              <a:rPr lang="en-US" altLang="en-US" sz="2000" dirty="0"/>
              <a:t> × 9.200 × 10</a:t>
            </a:r>
            <a:r>
              <a:rPr lang="en-US" altLang="en-US" sz="2000" baseline="30000" dirty="0"/>
              <a:t>–5</a:t>
            </a:r>
            <a:endParaRPr lang="en-US" altLang="en-US" sz="2000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1. </a:t>
            </a:r>
            <a:r>
              <a:rPr lang="zh-CN" altLang="en-US" sz="2400" dirty="0"/>
              <a:t>指数相加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从和中减去偏阶（</a:t>
            </a:r>
            <a:r>
              <a:rPr lang="en-US" altLang="zh-CN" sz="2000" dirty="0"/>
              <a:t>-127</a:t>
            </a:r>
            <a:r>
              <a:rPr lang="zh-CN" altLang="en-US" sz="2000" dirty="0"/>
              <a:t>）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新的指数</a:t>
            </a:r>
            <a:r>
              <a:rPr lang="en-US" altLang="en-US" sz="2000" dirty="0"/>
              <a:t>= 10+(-5)=5, 5+127=132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2.</a:t>
            </a:r>
            <a:r>
              <a:rPr lang="zh-CN" altLang="en-US" sz="2400" dirty="0"/>
              <a:t>计算有效数的乘法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1.110 × 9.200 = 10.212  </a:t>
            </a:r>
            <a:r>
              <a:rPr lang="en-US" altLang="en-US" sz="2000" dirty="0">
                <a:sym typeface="Symbol" panose="05050102010706020507" pitchFamily="2" charset="2"/>
              </a:rPr>
              <a:t>  10.212 </a:t>
            </a:r>
            <a:r>
              <a:rPr lang="en-US" altLang="en-US" sz="2000" dirty="0"/>
              <a:t>× 10</a:t>
            </a:r>
            <a:r>
              <a:rPr lang="en-US" altLang="en-US" sz="2000" baseline="30000" dirty="0"/>
              <a:t>5</a:t>
            </a:r>
            <a:endParaRPr lang="en-US" altLang="en-US" sz="2000" baseline="30000" dirty="0">
              <a:sym typeface="Symbol" panose="05050102010706020507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3. </a:t>
            </a:r>
            <a:r>
              <a:rPr lang="zh-CN" altLang="en-US" sz="2400" dirty="0"/>
              <a:t>规格化结果并检测溢出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1.0212 × 10</a:t>
            </a:r>
            <a:r>
              <a:rPr lang="en-US" altLang="en-US" sz="2000" baseline="30000" dirty="0"/>
              <a:t>6</a:t>
            </a:r>
            <a:endParaRPr lang="en-US" altLang="en-US" sz="2000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4. </a:t>
            </a:r>
            <a:r>
              <a:rPr lang="zh-CN" altLang="en-US" sz="2400" dirty="0"/>
              <a:t>对结果进行四舍五入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1.021 × 10</a:t>
            </a:r>
            <a:r>
              <a:rPr lang="en-US" altLang="en-US" sz="2000" baseline="30000" dirty="0"/>
              <a:t>6</a:t>
            </a:r>
            <a:endParaRPr lang="en-US" altLang="en-US" sz="2000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5. </a:t>
            </a:r>
            <a:r>
              <a:rPr lang="zh-CN" altLang="en-US" sz="2400" dirty="0"/>
              <a:t>根据源操作数的符号确定结果的符合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+1.021 × 10</a:t>
            </a:r>
            <a:r>
              <a:rPr lang="en-US" altLang="en-US" sz="2000" baseline="30000" dirty="0"/>
              <a:t>6</a:t>
            </a:r>
            <a:endParaRPr lang="en-US" altLang="en-US" sz="2000" baseline="30000" dirty="0"/>
          </a:p>
        </p:txBody>
      </p:sp>
      <p:sp>
        <p:nvSpPr>
          <p:cNvPr id="5734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浮点数乘法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位二进制数乘法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1.000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–1</a:t>
            </a:r>
            <a:r>
              <a:rPr lang="en-US" altLang="en-US" sz="2000" dirty="0"/>
              <a:t> × –1.110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–2</a:t>
            </a:r>
            <a:r>
              <a:rPr lang="en-US" altLang="en-US" sz="2000" dirty="0"/>
              <a:t> (0.5 × –0.4375)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1. </a:t>
            </a:r>
            <a:r>
              <a:rPr lang="zh-CN" altLang="en-US" sz="2400" dirty="0"/>
              <a:t>指数相加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–1 + –2 = –3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(–1 + 127) + (–2 + 127) -127= –3 + 254 – 127 = –3 + 127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2.</a:t>
            </a:r>
            <a:r>
              <a:rPr lang="zh-CN" altLang="en-US" sz="2400" dirty="0"/>
              <a:t>计算有效数的乘法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1.000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1.1102  </a:t>
            </a:r>
            <a:r>
              <a:rPr lang="en-US" altLang="en-US" sz="2000" dirty="0">
                <a:sym typeface="Symbol" panose="05050102010706020507" pitchFamily="2" charset="2"/>
              </a:rPr>
              <a:t>  </a:t>
            </a:r>
            <a:r>
              <a:rPr lang="en-US" altLang="en-US" sz="2000" dirty="0"/>
              <a:t>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–3</a:t>
            </a:r>
            <a:endParaRPr lang="en-US" altLang="en-US" sz="2000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3. </a:t>
            </a:r>
            <a:r>
              <a:rPr lang="zh-CN" altLang="en-US" sz="2400" dirty="0"/>
              <a:t>规格化结果并检测溢出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</a:t>
            </a:r>
            <a:r>
              <a:rPr lang="en-US" altLang="zh-CN" sz="2000" baseline="30000" dirty="0"/>
              <a:t>3</a:t>
            </a:r>
            <a:r>
              <a:rPr lang="zh-CN" altLang="en-US" sz="2000" dirty="0"/>
              <a:t>，无溢出</a:t>
            </a:r>
            <a:endParaRPr lang="en-US" altLang="en-US" sz="2000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4. </a:t>
            </a:r>
            <a:r>
              <a:rPr lang="zh-CN" altLang="en-US" sz="2400" dirty="0"/>
              <a:t>对结果进行四舍五入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–3</a:t>
            </a:r>
            <a:endParaRPr lang="en-US" altLang="en-US" sz="2000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5. </a:t>
            </a:r>
            <a:r>
              <a:rPr lang="zh-CN" altLang="en-US" sz="2400" dirty="0"/>
              <a:t>根据源操作数的符号确定结果的符合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–1.110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–3</a:t>
            </a:r>
            <a:r>
              <a:rPr lang="en-US" altLang="en-US" sz="2000" dirty="0"/>
              <a:t>  = –0.21875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aseline="30000" dirty="0"/>
          </a:p>
        </p:txBody>
      </p:sp>
      <p:sp>
        <p:nvSpPr>
          <p:cNvPr id="583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浮点数乘法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FP</a:t>
            </a:r>
            <a:r>
              <a:rPr lang="zh-CN" altLang="en-US" dirty="0"/>
              <a:t>乘法器与</a:t>
            </a:r>
            <a:r>
              <a:rPr lang="en-US" altLang="zh-CN" dirty="0"/>
              <a:t>FP</a:t>
            </a:r>
            <a:r>
              <a:rPr lang="zh-CN" altLang="en-US" dirty="0"/>
              <a:t>加法器相似</a:t>
            </a:r>
            <a:endParaRPr lang="en-US" altLang="zh-CN" dirty="0"/>
          </a:p>
          <a:p>
            <a:pPr lvl="1"/>
            <a:r>
              <a:rPr lang="zh-CN" altLang="en-US" dirty="0"/>
              <a:t>对有效数采用乘法，而不是加法</a:t>
            </a:r>
            <a:endParaRPr lang="en-US" altLang="zh-CN" dirty="0"/>
          </a:p>
          <a:p>
            <a:r>
              <a:rPr lang="en-US" altLang="zh-CN" dirty="0"/>
              <a:t>FP</a:t>
            </a:r>
            <a:r>
              <a:rPr lang="zh-CN" altLang="en-US" dirty="0"/>
              <a:t>运算硬件通常可以实现</a:t>
            </a:r>
            <a:endParaRPr lang="en-US" altLang="zh-CN" dirty="0"/>
          </a:p>
          <a:p>
            <a:pPr lvl="1"/>
            <a:r>
              <a:rPr lang="zh-CN" altLang="en-US" dirty="0"/>
              <a:t>加法，减法，乘法，除法，倒数，平方根</a:t>
            </a:r>
            <a:endParaRPr lang="en-US" altLang="zh-CN" dirty="0"/>
          </a:p>
          <a:p>
            <a:r>
              <a:rPr lang="en-US" altLang="zh-CN" dirty="0"/>
              <a:t>FP</a:t>
            </a:r>
            <a:r>
              <a:rPr lang="zh-CN" altLang="en-US" dirty="0"/>
              <a:t>操作花费几个时钟周期</a:t>
            </a:r>
            <a:endParaRPr lang="en-US" altLang="zh-CN" dirty="0"/>
          </a:p>
          <a:p>
            <a:pPr lvl="1"/>
            <a:r>
              <a:rPr lang="zh-CN" altLang="en-US" dirty="0"/>
              <a:t>并行执行</a:t>
            </a:r>
            <a:endParaRPr lang="zh-CN" altLang="en-US" dirty="0"/>
          </a:p>
        </p:txBody>
      </p:sp>
      <p:sp>
        <p:nvSpPr>
          <p:cNvPr id="5939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altLang="zh-CN"/>
              <a:t>FP</a:t>
            </a:r>
            <a:r>
              <a:rPr lang="zh-CN" altLang="en-US"/>
              <a:t>运算的硬件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浮点寄存器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MIPS </a:t>
            </a:r>
            <a:r>
              <a:rPr lang="zh-CN" altLang="en-US" dirty="0"/>
              <a:t>设计增加了单独的浮点寄存器</a:t>
            </a:r>
            <a:r>
              <a:rPr lang="en-US" altLang="zh-CN" dirty="0"/>
              <a:t>——</a:t>
            </a:r>
            <a:r>
              <a:rPr lang="zh-CN" altLang="en-US" dirty="0"/>
              <a:t>称为</a:t>
            </a:r>
            <a:r>
              <a:rPr lang="en-US" altLang="zh-CN" dirty="0"/>
              <a:t>$f0</a:t>
            </a:r>
            <a:r>
              <a:rPr lang="zh-CN" altLang="en-US" dirty="0"/>
              <a:t>，</a:t>
            </a:r>
            <a:r>
              <a:rPr lang="en-US" altLang="zh-CN" dirty="0"/>
              <a:t>$f1</a:t>
            </a:r>
            <a:r>
              <a:rPr lang="zh-CN" altLang="en-US" dirty="0"/>
              <a:t>，</a:t>
            </a:r>
            <a:r>
              <a:rPr lang="en-US" altLang="zh-CN" dirty="0"/>
              <a:t>$f2 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$f31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双精度寄存器是一组单精度寄存器的偶数－奇数对，并使用偶数寄存器编号作为其名称</a:t>
            </a:r>
            <a:endParaRPr lang="en-US" altLang="zh-CN" dirty="0"/>
          </a:p>
          <a:p>
            <a:r>
              <a:rPr lang="zh-CN" altLang="en-US" dirty="0"/>
              <a:t>针对浮点寄存器的存和取指令： </a:t>
            </a:r>
            <a:r>
              <a:rPr lang="en-US" altLang="zh-CN" dirty="0" err="1"/>
              <a:t>lwcl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swcl</a:t>
            </a:r>
            <a:endParaRPr lang="en-US" altLang="zh-CN" dirty="0"/>
          </a:p>
          <a:p>
            <a:r>
              <a:rPr lang="zh-CN" altLang="en-US" dirty="0"/>
              <a:t>单精度指令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add.s</a:t>
            </a:r>
            <a:r>
              <a:rPr lang="en-US" altLang="zh-CN" dirty="0"/>
              <a:t>, </a:t>
            </a:r>
            <a:r>
              <a:rPr lang="en-US" altLang="zh-CN" dirty="0" err="1"/>
              <a:t>sub.s</a:t>
            </a:r>
            <a:r>
              <a:rPr lang="en-US" altLang="zh-CN" dirty="0"/>
              <a:t>, </a:t>
            </a:r>
            <a:r>
              <a:rPr lang="en-US" altLang="zh-CN" dirty="0" err="1"/>
              <a:t>mul.s</a:t>
            </a:r>
            <a:r>
              <a:rPr lang="en-US" altLang="zh-CN" dirty="0"/>
              <a:t>, </a:t>
            </a:r>
            <a:r>
              <a:rPr lang="en-US" altLang="zh-CN" dirty="0" err="1"/>
              <a:t>div.s</a:t>
            </a:r>
            <a:r>
              <a:rPr lang="en-US" altLang="zh-CN" dirty="0"/>
              <a:t>, </a:t>
            </a:r>
            <a:r>
              <a:rPr lang="en-US" altLang="zh-CN" dirty="0" err="1"/>
              <a:t>c.x.s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 err="1"/>
              <a:t>c.eq.s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双精度指令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add.d</a:t>
            </a:r>
            <a:r>
              <a:rPr lang="en-US" altLang="zh-CN" dirty="0"/>
              <a:t>, </a:t>
            </a:r>
            <a:r>
              <a:rPr lang="en-US" altLang="zh-CN" dirty="0" err="1"/>
              <a:t>sub.d</a:t>
            </a:r>
            <a:r>
              <a:rPr lang="en-US" altLang="zh-CN" dirty="0"/>
              <a:t>, </a:t>
            </a:r>
            <a:r>
              <a:rPr lang="en-US" altLang="zh-CN" dirty="0" err="1"/>
              <a:t>mul.d</a:t>
            </a:r>
            <a:r>
              <a:rPr lang="en-US" altLang="zh-CN" dirty="0"/>
              <a:t>, </a:t>
            </a:r>
            <a:r>
              <a:rPr lang="en-US" altLang="zh-CN" dirty="0" err="1"/>
              <a:t>div.d</a:t>
            </a:r>
            <a:r>
              <a:rPr lang="en-US" altLang="zh-CN" dirty="0"/>
              <a:t>, </a:t>
            </a:r>
            <a:r>
              <a:rPr lang="en-US" altLang="zh-CN" dirty="0" err="1"/>
              <a:t>c.x.d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 err="1"/>
              <a:t>c.eq.d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浮点比较为真跳转</a:t>
            </a:r>
            <a:r>
              <a:rPr lang="en-US" altLang="zh-CN" dirty="0" err="1" smtClean="0"/>
              <a:t>bclt</a:t>
            </a:r>
            <a:r>
              <a:rPr lang="en-US" altLang="zh-CN" dirty="0" smtClean="0"/>
              <a:t> </a:t>
            </a:r>
            <a:r>
              <a:rPr lang="zh-CN" altLang="en-US" dirty="0"/>
              <a:t>和浮点比较为假跳转</a:t>
            </a:r>
            <a:r>
              <a:rPr lang="en-US" altLang="zh-CN" dirty="0" err="1"/>
              <a:t>bclf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041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altLang="zh-CN"/>
              <a:t>MIPS</a:t>
            </a:r>
            <a:r>
              <a:rPr lang="zh-CN" altLang="en-US"/>
              <a:t>中的浮点指令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481205" y="3541716"/>
            <a:ext cx="8184958" cy="3011484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1" algn="just">
              <a:defRPr/>
            </a:pPr>
            <a:endParaRPr lang="en-US" altLang="zh-CN" dirty="0">
              <a:solidFill>
                <a:schemeClr val="dk1"/>
              </a:solidFill>
              <a:latin typeface="NimbusMonL-Regu"/>
              <a:ea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82600" y="1524050"/>
            <a:ext cx="8229384" cy="1066772"/>
          </a:xfrm>
          <a:prstGeom prst="rect">
            <a:avLst/>
          </a:prstGeom>
          <a:solidFill>
            <a:srgbClr val="C6E6A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 </a:t>
            </a:r>
            <a:r>
              <a:rPr lang="zh-CN" altLang="en-US" dirty="0"/>
              <a:t>代码</a:t>
            </a:r>
            <a:r>
              <a:rPr lang="en-US" altLang="en-US" dirty="0"/>
              <a:t>: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float f2c (float </a:t>
            </a: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>
                <a:latin typeface="Lucida Console" panose="020B0609040504020204" pitchFamily="49" charset="0"/>
              </a:rPr>
              <a:t>) {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return ((5.0/9.0)*(</a:t>
            </a: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>
                <a:latin typeface="Lucida Console" panose="020B0609040504020204" pitchFamily="49" charset="0"/>
              </a:rPr>
              <a:t> - 32.0));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}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fahr</a:t>
            </a:r>
            <a:r>
              <a:rPr lang="zh-CN" altLang="en-US" dirty="0">
                <a:latin typeface="Lucida Console" panose="020B0609040504020204" pitchFamily="49" charset="0"/>
              </a:rPr>
              <a:t>存放</a:t>
            </a:r>
            <a:r>
              <a:rPr lang="zh-CN" altLang="en-US" dirty="0"/>
              <a:t>在</a:t>
            </a:r>
            <a:r>
              <a:rPr lang="en-US" altLang="en-US" dirty="0"/>
              <a:t>$f12, </a:t>
            </a:r>
            <a:r>
              <a:rPr lang="zh-CN" altLang="en-US" dirty="0"/>
              <a:t>结果存放在</a:t>
            </a:r>
            <a:r>
              <a:rPr lang="en-US" altLang="en-US" dirty="0"/>
              <a:t>$f0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MIPS</a:t>
            </a:r>
            <a:r>
              <a:rPr lang="zh-CN" altLang="en-US" dirty="0"/>
              <a:t>汇编代码：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f2c: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/>
              <a:t>	      </a:t>
            </a:r>
            <a:r>
              <a:rPr lang="en-US" altLang="en-US" sz="2000" dirty="0" err="1"/>
              <a:t>lwcl</a:t>
            </a:r>
            <a:r>
              <a:rPr lang="en-US" altLang="en-US" sz="2000" dirty="0"/>
              <a:t>    $f16, const5($</a:t>
            </a:r>
            <a:r>
              <a:rPr lang="en-US" altLang="en-US" sz="2000" dirty="0" err="1"/>
              <a:t>gp</a:t>
            </a:r>
            <a:r>
              <a:rPr lang="en-US" altLang="en-US" sz="2000" dirty="0" smtClean="0"/>
              <a:t>)    </a:t>
            </a:r>
            <a:r>
              <a:rPr lang="en-US" altLang="zh-CN" sz="2000" dirty="0" smtClean="0"/>
              <a:t># </a:t>
            </a:r>
            <a:r>
              <a:rPr lang="en-US" altLang="en-US" sz="2000" dirty="0"/>
              <a:t>$</a:t>
            </a:r>
            <a:r>
              <a:rPr lang="en-US" altLang="en-US" sz="2000" dirty="0" smtClean="0"/>
              <a:t>f16</a:t>
            </a:r>
            <a:r>
              <a:rPr lang="en-US" altLang="zh-CN" sz="2000" dirty="0" smtClean="0"/>
              <a:t>=5.0 (5.0</a:t>
            </a:r>
            <a:r>
              <a:rPr lang="zh-CN" altLang="en-US" sz="2000" dirty="0" smtClean="0"/>
              <a:t>在存储器中</a:t>
            </a:r>
            <a:r>
              <a:rPr lang="en-US" altLang="zh-CN" sz="2000" dirty="0" smtClean="0"/>
              <a:t>)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/>
              <a:t>	      </a:t>
            </a:r>
            <a:r>
              <a:rPr lang="en-US" altLang="en-US" sz="2000" dirty="0" err="1"/>
              <a:t>lwcl</a:t>
            </a:r>
            <a:r>
              <a:rPr lang="en-US" altLang="en-US" sz="2000" dirty="0"/>
              <a:t>    $f18, const9($</a:t>
            </a:r>
            <a:r>
              <a:rPr lang="en-US" altLang="en-US" sz="2000" dirty="0" err="1"/>
              <a:t>gp</a:t>
            </a:r>
            <a:r>
              <a:rPr lang="en-US" altLang="en-US" sz="2000" dirty="0" smtClean="0"/>
              <a:t>)    </a:t>
            </a:r>
            <a:r>
              <a:rPr lang="en-US" altLang="zh-CN" sz="2000" dirty="0" smtClean="0"/>
              <a:t># </a:t>
            </a:r>
            <a:r>
              <a:rPr lang="en-US" altLang="en-US" sz="2000" dirty="0"/>
              <a:t>$</a:t>
            </a:r>
            <a:r>
              <a:rPr lang="en-US" altLang="en-US" sz="2000" dirty="0" smtClean="0"/>
              <a:t>f1</a:t>
            </a:r>
            <a:r>
              <a:rPr lang="en-US" altLang="zh-CN" sz="2000" dirty="0" smtClean="0"/>
              <a:t>8=9.0 (9.0</a:t>
            </a:r>
            <a:r>
              <a:rPr lang="zh-CN" altLang="en-US" sz="2000" dirty="0"/>
              <a:t>在存储器中</a:t>
            </a:r>
            <a:r>
              <a:rPr lang="en-US" altLang="zh-CN" sz="2000" dirty="0" smtClean="0"/>
              <a:t>) 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/>
              <a:t>	      </a:t>
            </a:r>
            <a:r>
              <a:rPr lang="en-US" altLang="en-US" sz="2000" dirty="0" err="1"/>
              <a:t>div.s</a:t>
            </a:r>
            <a:r>
              <a:rPr lang="en-US" altLang="en-US" sz="2000" dirty="0"/>
              <a:t>   $16, $16, $</a:t>
            </a:r>
            <a:r>
              <a:rPr lang="en-US" altLang="en-US" sz="2000" dirty="0" smtClean="0"/>
              <a:t>18          </a:t>
            </a:r>
            <a:r>
              <a:rPr lang="en-US" altLang="zh-CN" sz="2000" dirty="0" smtClean="0"/>
              <a:t>#</a:t>
            </a:r>
            <a:r>
              <a:rPr lang="en-US" altLang="en-US" sz="2000" dirty="0"/>
              <a:t> $f16</a:t>
            </a:r>
            <a:r>
              <a:rPr lang="en-US" altLang="zh-CN" sz="2000" dirty="0"/>
              <a:t>=5.0 </a:t>
            </a:r>
            <a:r>
              <a:rPr lang="en-US" altLang="zh-CN" sz="2000" dirty="0" smtClean="0"/>
              <a:t>/ 9.0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/>
              <a:t>	      </a:t>
            </a:r>
            <a:r>
              <a:rPr lang="en-US" altLang="en-US" sz="2000" dirty="0" err="1"/>
              <a:t>lwcl</a:t>
            </a:r>
            <a:r>
              <a:rPr lang="en-US" altLang="en-US" sz="2000" dirty="0"/>
              <a:t>    $f18, const32($</a:t>
            </a:r>
            <a:r>
              <a:rPr lang="en-US" altLang="en-US" sz="2000" dirty="0" err="1"/>
              <a:t>gp</a:t>
            </a:r>
            <a:r>
              <a:rPr lang="en-US" altLang="en-US" sz="2000" dirty="0" smtClean="0"/>
              <a:t>)  </a:t>
            </a:r>
            <a:r>
              <a:rPr lang="en-US" altLang="zh-CN" sz="2000" dirty="0" smtClean="0"/>
              <a:t>#</a:t>
            </a:r>
            <a:r>
              <a:rPr lang="en-US" altLang="en-US" sz="2000" dirty="0"/>
              <a:t> $</a:t>
            </a:r>
            <a:r>
              <a:rPr lang="en-US" altLang="en-US" sz="2000" dirty="0" smtClean="0"/>
              <a:t>f1</a:t>
            </a:r>
            <a:r>
              <a:rPr lang="en-US" altLang="zh-CN" sz="2000" dirty="0" smtClean="0"/>
              <a:t>8=32.0 (32.0</a:t>
            </a:r>
            <a:r>
              <a:rPr lang="zh-CN" altLang="en-US" sz="2000" dirty="0"/>
              <a:t>在存储器中</a:t>
            </a:r>
            <a:r>
              <a:rPr lang="en-US" altLang="zh-CN" sz="2000" dirty="0"/>
              <a:t>) 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/>
              <a:t>	      </a:t>
            </a:r>
            <a:r>
              <a:rPr lang="en-US" altLang="en-US" sz="2000" dirty="0" err="1"/>
              <a:t>sub.s</a:t>
            </a:r>
            <a:r>
              <a:rPr lang="en-US" altLang="en-US" sz="2000" dirty="0"/>
              <a:t>  $f18, $f12, $</a:t>
            </a:r>
            <a:r>
              <a:rPr lang="en-US" altLang="en-US" sz="2000" dirty="0" smtClean="0"/>
              <a:t>f18      </a:t>
            </a:r>
            <a:r>
              <a:rPr lang="en-US" altLang="zh-CN" sz="2000" dirty="0" smtClean="0"/>
              <a:t>#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$</a:t>
            </a:r>
            <a:r>
              <a:rPr lang="en-US" altLang="en-US" sz="2000" dirty="0" smtClean="0"/>
              <a:t>f1</a:t>
            </a:r>
            <a:r>
              <a:rPr lang="en-US" altLang="zh-CN" sz="2000" dirty="0" smtClean="0"/>
              <a:t>8=fahr-32.0 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/>
              <a:t>	      </a:t>
            </a:r>
            <a:r>
              <a:rPr lang="en-US" altLang="en-US" sz="2000" dirty="0" err="1"/>
              <a:t>mul.s</a:t>
            </a:r>
            <a:r>
              <a:rPr lang="en-US" altLang="en-US" sz="2000" dirty="0"/>
              <a:t>  $f0, $f16, $</a:t>
            </a:r>
            <a:r>
              <a:rPr lang="en-US" altLang="en-US" sz="2000" dirty="0" smtClean="0"/>
              <a:t>f18        </a:t>
            </a:r>
            <a:r>
              <a:rPr lang="en-US" altLang="zh-CN" sz="2000" dirty="0" smtClean="0"/>
              <a:t># </a:t>
            </a:r>
            <a:r>
              <a:rPr lang="en-US" altLang="en-US" sz="2000" dirty="0" smtClean="0"/>
              <a:t>$f</a:t>
            </a:r>
            <a:r>
              <a:rPr lang="en-US" altLang="zh-CN" sz="2000" dirty="0" smtClean="0"/>
              <a:t>0=(5.0/9.0)*(fahr-32.0)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      </a:t>
            </a:r>
            <a:r>
              <a:rPr lang="en-US" altLang="en-US" sz="2000" dirty="0" err="1"/>
              <a:t>jr</a:t>
            </a:r>
            <a:r>
              <a:rPr lang="en-US" altLang="en-US" sz="2000" dirty="0"/>
              <a:t>  $</a:t>
            </a:r>
            <a:r>
              <a:rPr lang="en-US" altLang="en-US" sz="2000" dirty="0" err="1" smtClean="0"/>
              <a:t>ra</a:t>
            </a:r>
            <a:r>
              <a:rPr lang="en-US" altLang="en-US" sz="2000" dirty="0" smtClean="0"/>
              <a:t>                                 #return</a:t>
            </a:r>
            <a:endParaRPr lang="en-US" altLang="en-US" sz="2000" dirty="0"/>
          </a:p>
        </p:txBody>
      </p:sp>
      <p:sp>
        <p:nvSpPr>
          <p:cNvPr id="6246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浮点数例子</a:t>
            </a:r>
            <a:r>
              <a:rPr lang="en-US" altLang="zh-CN"/>
              <a:t>: </a:t>
            </a:r>
            <a:r>
              <a:rPr lang="en-US" altLang="en-US"/>
              <a:t>°F </a:t>
            </a:r>
            <a:r>
              <a:rPr lang="zh-CN" altLang="en-US"/>
              <a:t>转</a:t>
            </a:r>
            <a:r>
              <a:rPr lang="en-US" altLang="en-US"/>
              <a:t> °C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82600" y="2362228"/>
            <a:ext cx="8229384" cy="3124118"/>
          </a:xfrm>
          <a:prstGeom prst="rect">
            <a:avLst/>
          </a:prstGeom>
          <a:solidFill>
            <a:srgbClr val="C6E6A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C</a:t>
            </a:r>
            <a:r>
              <a:rPr lang="en-US" altLang="en-US"/>
              <a:t> = </a:t>
            </a:r>
            <a:r>
              <a:rPr lang="en-US" altLang="zh-CN"/>
              <a:t>C</a:t>
            </a:r>
            <a:r>
              <a:rPr lang="en-US" altLang="en-US"/>
              <a:t> + </a:t>
            </a:r>
            <a:r>
              <a:rPr lang="en-US" altLang="zh-CN"/>
              <a:t>A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× B</a:t>
            </a:r>
            <a:endParaRPr lang="en-US" altLang="en-US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cs typeface="Arial" panose="020B0604020202020204" pitchFamily="34" charset="0"/>
              </a:rPr>
              <a:t>都是</a:t>
            </a:r>
            <a:r>
              <a:rPr lang="en-US" altLang="en-US">
                <a:cs typeface="Arial" panose="020B0604020202020204" pitchFamily="34" charset="0"/>
              </a:rPr>
              <a:t>32 × 32 </a:t>
            </a:r>
            <a:r>
              <a:rPr lang="zh-CN" altLang="en-US">
                <a:cs typeface="Arial" panose="020B0604020202020204" pitchFamily="34" charset="0"/>
              </a:rPr>
              <a:t>的二维矩阵</a:t>
            </a:r>
            <a:r>
              <a:rPr lang="en-US" altLang="en-US">
                <a:cs typeface="Arial" panose="020B0604020202020204" pitchFamily="34" charset="0"/>
              </a:rPr>
              <a:t>, </a:t>
            </a:r>
            <a:r>
              <a:rPr lang="zh-CN" altLang="en-US">
                <a:cs typeface="Arial" panose="020B0604020202020204" pitchFamily="34" charset="0"/>
              </a:rPr>
              <a:t>每个元素都是双精度</a:t>
            </a: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 </a:t>
            </a:r>
            <a:r>
              <a:rPr lang="zh-CN" altLang="en-US"/>
              <a:t>代码</a:t>
            </a:r>
            <a:r>
              <a:rPr lang="en-US" altLang="en-US"/>
              <a:t>:</a:t>
            </a: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</a:t>
            </a:r>
            <a:r>
              <a:rPr lang="nb-NO" altLang="en-US" sz="2400">
                <a:latin typeface="Lucida Console" panose="020B0609040504020204" pitchFamily="49" charset="0"/>
              </a:rPr>
              <a:t>void mm (double </a:t>
            </a:r>
            <a:r>
              <a:rPr lang="en-US" altLang="zh-CN" sz="2400">
                <a:latin typeface="Lucida Console" panose="020B0609040504020204" pitchFamily="49" charset="0"/>
              </a:rPr>
              <a:t>c</a:t>
            </a:r>
            <a:r>
              <a:rPr lang="nb-NO" altLang="en-US" sz="2400">
                <a:latin typeface="Lucida Console" panose="020B0609040504020204" pitchFamily="49" charset="0"/>
              </a:rPr>
              <a:t>[][],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double a[][], double b[][]) {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int i, j, k;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for (i = 0; i! = 32; i = i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for (j = 0; j! = 32; j = j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for (k = 0; k! = 32; k = k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c[i][j] = c[i][j]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         + a[i][k] * b[k][j];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}</a:t>
            </a:r>
            <a:endParaRPr lang="en-US" altLang="en-US" sz="240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a,b,c</a:t>
            </a:r>
            <a:r>
              <a:rPr lang="zh-CN" altLang="en-US"/>
              <a:t>的基地址是参数，存在</a:t>
            </a:r>
            <a:r>
              <a:rPr lang="en-US" altLang="zh-CN"/>
              <a:t>$a0,$a1,$a2</a:t>
            </a:r>
            <a:r>
              <a:rPr lang="zh-CN" altLang="en-US"/>
              <a:t>中，</a:t>
            </a:r>
            <a:r>
              <a:rPr lang="en-US" altLang="en-US"/>
              <a:t>i, j, k </a:t>
            </a:r>
            <a:r>
              <a:rPr lang="zh-CN" altLang="en-US"/>
              <a:t>分别存在</a:t>
            </a:r>
            <a:r>
              <a:rPr lang="en-US" altLang="zh-CN"/>
              <a:t>$s0,$s1,$s2</a:t>
            </a:r>
            <a:r>
              <a:rPr lang="zh-CN" altLang="en-US"/>
              <a:t>中。</a:t>
            </a:r>
            <a:endParaRPr lang="en-US" altLang="en-US"/>
          </a:p>
        </p:txBody>
      </p:sp>
      <p:sp>
        <p:nvSpPr>
          <p:cNvPr id="6451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浮点数例子：矩阵乘法</a:t>
            </a:r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467370" y="1085850"/>
            <a:ext cx="8184958" cy="539107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1" algn="just">
              <a:defRPr/>
            </a:pPr>
            <a:endParaRPr lang="en-US" altLang="zh-CN" dirty="0">
              <a:solidFill>
                <a:schemeClr val="dk1"/>
              </a:solidFill>
              <a:latin typeface="NimbusMonL-Regu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3860800" cy="5445125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altLang="zh-CN" sz="2000" dirty="0"/>
              <a:t>mm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     li	$t1, 32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     li	$s0, 0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L1:    li    $s1, 0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L2:    li    $s2, 0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    </a:t>
            </a:r>
            <a:r>
              <a:rPr lang="en-US" altLang="zh-CN" sz="2000" dirty="0" err="1"/>
              <a:t>sll</a:t>
            </a:r>
            <a:r>
              <a:rPr lang="en-US" altLang="zh-CN" sz="2000" dirty="0"/>
              <a:t>   $t2, $s0, 5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    </a:t>
            </a:r>
            <a:r>
              <a:rPr lang="en-US" altLang="zh-CN" sz="2000" dirty="0" err="1"/>
              <a:t>addu</a:t>
            </a:r>
            <a:r>
              <a:rPr lang="en-US" altLang="zh-CN" sz="2000" dirty="0"/>
              <a:t>    $t2, $t2, $s1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    </a:t>
            </a:r>
            <a:r>
              <a:rPr lang="en-US" altLang="zh-CN" sz="2000" dirty="0" err="1"/>
              <a:t>sll</a:t>
            </a:r>
            <a:r>
              <a:rPr lang="en-US" altLang="zh-CN" sz="2000" dirty="0"/>
              <a:t>    $t2, $t2, 3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    </a:t>
            </a:r>
            <a:r>
              <a:rPr lang="en-US" altLang="zh-CN" sz="2000" dirty="0" err="1"/>
              <a:t>addu</a:t>
            </a:r>
            <a:r>
              <a:rPr lang="en-US" altLang="zh-CN" sz="2000" dirty="0"/>
              <a:t>    $t2, $a0, $t2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    </a:t>
            </a:r>
            <a:r>
              <a:rPr lang="en-US" altLang="zh-CN" sz="2000" dirty="0" err="1"/>
              <a:t>l.d</a:t>
            </a:r>
            <a:r>
              <a:rPr lang="en-US" altLang="zh-CN" sz="2000" dirty="0"/>
              <a:t>    $f4, 0($t2)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L3:    </a:t>
            </a:r>
            <a:r>
              <a:rPr lang="en-US" altLang="zh-CN" sz="2000" dirty="0" err="1"/>
              <a:t>sll</a:t>
            </a:r>
            <a:r>
              <a:rPr lang="en-US" altLang="zh-CN" sz="2000" dirty="0"/>
              <a:t>    $t0, $s2, 5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addu</a:t>
            </a:r>
            <a:r>
              <a:rPr lang="en-US" altLang="zh-CN" sz="2000" dirty="0"/>
              <a:t>    $t0, $t0, $s1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sll</a:t>
            </a:r>
            <a:r>
              <a:rPr lang="en-US" altLang="zh-CN" sz="2000" dirty="0"/>
              <a:t>    $t0, $t0, 3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addu</a:t>
            </a:r>
            <a:r>
              <a:rPr lang="en-US" altLang="zh-CN" sz="2000" dirty="0"/>
              <a:t>    $t0, $a2, $t0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l.d</a:t>
            </a:r>
            <a:r>
              <a:rPr lang="en-US" altLang="zh-CN" sz="2000" dirty="0"/>
              <a:t>    $f16, 0($t0)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</p:txBody>
      </p:sp>
      <p:sp>
        <p:nvSpPr>
          <p:cNvPr id="6553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浮点数例子：矩阵乘法</a:t>
            </a:r>
            <a:endParaRPr lang="zh-CN" altLang="en-US"/>
          </a:p>
        </p:txBody>
      </p:sp>
      <p:sp>
        <p:nvSpPr>
          <p:cNvPr id="65540" name="内容占位符 1"/>
          <p:cNvSpPr txBox="1"/>
          <p:nvPr/>
        </p:nvSpPr>
        <p:spPr bwMode="auto">
          <a:xfrm>
            <a:off x="4114800" y="1130300"/>
            <a:ext cx="37846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sll</a:t>
            </a:r>
            <a:r>
              <a:rPr lang="en-US" altLang="zh-CN" sz="2000" dirty="0"/>
              <a:t>    $t0, $s0, 5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addu</a:t>
            </a:r>
            <a:r>
              <a:rPr lang="en-US" altLang="zh-CN" sz="2000" dirty="0"/>
              <a:t>    $t0, $t0, $s2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sll</a:t>
            </a:r>
            <a:r>
              <a:rPr lang="en-US" altLang="zh-CN" sz="2000" dirty="0"/>
              <a:t>    $t0, $t0, 3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addu</a:t>
            </a:r>
            <a:r>
              <a:rPr lang="en-US" altLang="zh-CN" sz="2000" dirty="0"/>
              <a:t>    $t0, $a1, $t0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l.d</a:t>
            </a:r>
            <a:r>
              <a:rPr lang="en-US" altLang="zh-CN" sz="2000" dirty="0"/>
              <a:t>    $f18, 0($t0)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mul.d</a:t>
            </a:r>
            <a:r>
              <a:rPr lang="en-US" altLang="zh-CN" sz="2000" dirty="0"/>
              <a:t>    $f16, $f18, $f16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add.d</a:t>
            </a:r>
            <a:r>
              <a:rPr lang="en-US" altLang="zh-CN" sz="2000" dirty="0"/>
              <a:t>    $f4, $f4, $f16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addiu</a:t>
            </a:r>
            <a:r>
              <a:rPr lang="en-US" altLang="zh-CN" sz="2000" dirty="0"/>
              <a:t>    $s2, $s2, 1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bne</a:t>
            </a:r>
            <a:r>
              <a:rPr lang="en-US" altLang="zh-CN" sz="2000" dirty="0"/>
              <a:t>    $s2, $t1, L3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s.d</a:t>
            </a:r>
            <a:r>
              <a:rPr lang="en-US" altLang="zh-CN" sz="2000" dirty="0"/>
              <a:t>    $f4, 0($t2)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addiu</a:t>
            </a:r>
            <a:r>
              <a:rPr lang="en-US" altLang="zh-CN" sz="2000" dirty="0"/>
              <a:t>    $s1, $s1, 1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bne</a:t>
            </a:r>
            <a:r>
              <a:rPr lang="en-US" altLang="zh-CN" sz="2000" dirty="0"/>
              <a:t>    $s1, $t1, L2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addiu</a:t>
            </a:r>
            <a:r>
              <a:rPr lang="en-US" altLang="zh-CN" sz="2000" dirty="0"/>
              <a:t>    $s0, $s0, 1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r>
              <a:rPr lang="en-US" altLang="zh-CN" sz="2000" dirty="0" err="1"/>
              <a:t>bne</a:t>
            </a:r>
            <a:r>
              <a:rPr lang="en-US" altLang="zh-CN" sz="2000" dirty="0"/>
              <a:t>    $s0, $t1, L1</a:t>
            </a: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1">
              <a:spcBef>
                <a:spcPct val="20000"/>
              </a:spcBef>
              <a:buClr>
                <a:srgbClr val="E25B08"/>
              </a:buClr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4495802" y="1085850"/>
            <a:ext cx="0" cy="53910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IEEE 756</a:t>
            </a:r>
            <a:r>
              <a:rPr lang="zh-CN" altLang="en-US" dirty="0"/>
              <a:t>提供几种舍入模式</a:t>
            </a:r>
            <a:endParaRPr lang="en-US" altLang="zh-CN" dirty="0"/>
          </a:p>
          <a:p>
            <a:pPr lvl="1"/>
            <a:r>
              <a:rPr lang="zh-CN" altLang="en-US" dirty="0"/>
              <a:t>中间结果总是多保留两位，称为保护位（</a:t>
            </a:r>
            <a:r>
              <a:rPr lang="en-US" altLang="zh-CN" dirty="0"/>
              <a:t>guard</a:t>
            </a:r>
            <a:r>
              <a:rPr lang="zh-CN" altLang="en-US" dirty="0"/>
              <a:t>）和舍入位（</a:t>
            </a:r>
            <a:r>
              <a:rPr lang="en-US" altLang="zh-CN" dirty="0"/>
              <a:t>round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四种舍入模式： 总是向上舍入（向＋∞ ），总是向下舍入（向－ ∞ ） ， 截断舍入，向最靠近的偶数舍入。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例子：</a:t>
            </a:r>
            <a:r>
              <a:rPr lang="en-US" altLang="zh-CN" sz="2400" dirty="0" smtClean="0"/>
              <a:t>2.56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× </a:t>
            </a:r>
            <a:r>
              <a:rPr lang="en-US" altLang="en-US" sz="2400" dirty="0" smtClean="0"/>
              <a:t>10</a:t>
            </a:r>
            <a:r>
              <a:rPr lang="en-US" altLang="zh-CN" sz="2400" baseline="30000" dirty="0" smtClean="0"/>
              <a:t>0</a:t>
            </a:r>
            <a:r>
              <a:rPr lang="en-US" altLang="en-US" sz="2400" dirty="0" smtClean="0"/>
              <a:t> </a:t>
            </a:r>
            <a:r>
              <a:rPr lang="zh-CN" altLang="en-US" sz="2400" dirty="0" smtClean="0"/>
              <a:t>与</a:t>
            </a:r>
            <a:r>
              <a:rPr lang="en-US" altLang="en-US" sz="2400" dirty="0" smtClean="0"/>
              <a:t> </a:t>
            </a:r>
            <a:r>
              <a:rPr lang="en-US" altLang="zh-CN" sz="2400" dirty="0" smtClean="0"/>
              <a:t>2.34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× </a:t>
            </a:r>
            <a:r>
              <a:rPr lang="en-US" altLang="en-US" sz="2400" dirty="0" smtClean="0"/>
              <a:t>10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相加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首先右移较小的数以对齐指数，有了保护位和舍入位，可以表示两个最低位：</a:t>
            </a:r>
            <a:r>
              <a:rPr lang="en-US" altLang="zh-CN" sz="2000" dirty="0" smtClean="0"/>
              <a:t>0.0256+2.3400=2.3656 (×</a:t>
            </a:r>
            <a:r>
              <a:rPr lang="en-US" altLang="en-US" sz="2000" dirty="0" smtClean="0"/>
              <a:t>10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舍入后变为</a:t>
            </a:r>
            <a:r>
              <a:rPr lang="en-US" altLang="zh-CN" sz="2000" dirty="0" smtClean="0"/>
              <a:t>2.37</a:t>
            </a:r>
            <a:r>
              <a:rPr lang="en-US" altLang="en-US" sz="2000" dirty="0"/>
              <a:t> </a:t>
            </a:r>
            <a:r>
              <a:rPr lang="en-US" altLang="zh-CN" sz="2000" dirty="0" smtClean="0"/>
              <a:t>×</a:t>
            </a:r>
            <a:r>
              <a:rPr lang="en-US" altLang="en-US" sz="2000" dirty="0" smtClean="0"/>
              <a:t>10</a:t>
            </a:r>
            <a:r>
              <a:rPr lang="en-US" altLang="zh-CN" sz="2000" baseline="30000" dirty="0" smtClean="0"/>
              <a:t>2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如果没有保护位和舍入位：</a:t>
            </a:r>
            <a:r>
              <a:rPr lang="en-US" altLang="zh-CN" sz="2000" dirty="0" smtClean="0"/>
              <a:t>0.02+2.34=2.36</a:t>
            </a:r>
            <a:r>
              <a:rPr lang="en-US" altLang="zh-CN" sz="2000" dirty="0"/>
              <a:t> (×</a:t>
            </a:r>
            <a:r>
              <a:rPr lang="en-US" altLang="en-US" sz="2000" dirty="0"/>
              <a:t>10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en-US" altLang="en-US" sz="2000" dirty="0"/>
          </a:p>
          <a:p>
            <a:endParaRPr lang="zh-CN" altLang="en-US" dirty="0"/>
          </a:p>
        </p:txBody>
      </p:sp>
      <p:sp>
        <p:nvSpPr>
          <p:cNvPr id="6758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算术精确性</a:t>
            </a:r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概况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加法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乘法和除法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移位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浮点数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小结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7+6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如果结果超过</a:t>
            </a:r>
            <a:r>
              <a:rPr lang="en-US" altLang="zh-CN" dirty="0"/>
              <a:t>32</a:t>
            </a:r>
            <a:r>
              <a:rPr lang="zh-CN" altLang="en-US" dirty="0"/>
              <a:t>位将产生溢出</a:t>
            </a:r>
            <a:endParaRPr lang="zh-CN" altLang="en-US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正数和负数相加</a:t>
            </a:r>
            <a:r>
              <a:rPr lang="en-US" altLang="zh-CN" sz="2400" dirty="0"/>
              <a:t>-&gt;</a:t>
            </a:r>
            <a:r>
              <a:rPr lang="zh-CN" altLang="en-US" sz="2400" dirty="0"/>
              <a:t>不产生溢出</a:t>
            </a:r>
            <a:endParaRPr lang="zh-CN" altLang="en-US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两个正数相加</a:t>
            </a:r>
            <a:endParaRPr lang="zh-CN" altLang="en-US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如果结果的符号位为</a:t>
            </a:r>
            <a:r>
              <a:rPr lang="en-US" altLang="zh-CN" sz="2000" dirty="0"/>
              <a:t>1</a:t>
            </a:r>
            <a:r>
              <a:rPr lang="zh-CN" altLang="en-US" sz="2000" dirty="0"/>
              <a:t>，则产生了溢出</a:t>
            </a:r>
            <a:endParaRPr lang="zh-CN" altLang="en-US" sz="20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两个负数相加</a:t>
            </a:r>
            <a:endParaRPr lang="zh-CN" altLang="en-US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如果结果的符号位为</a:t>
            </a:r>
            <a:r>
              <a:rPr lang="en-US" altLang="zh-CN" sz="2000" dirty="0"/>
              <a:t>0</a:t>
            </a:r>
            <a:r>
              <a:rPr lang="zh-CN" altLang="en-US" sz="2000" dirty="0"/>
              <a:t>，则产生了溢出</a:t>
            </a:r>
            <a:endParaRPr lang="zh-CN" alt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endParaRPr lang="zh-CN" altLang="en-US" dirty="0"/>
          </a:p>
        </p:txBody>
      </p:sp>
      <p:pic>
        <p:nvPicPr>
          <p:cNvPr id="4" name="Picture 9" descr="f03-01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94" y="1676446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位模式没有内在的含义</a:t>
            </a:r>
            <a:endParaRPr lang="en-US" altLang="zh-CN" dirty="0"/>
          </a:p>
          <a:p>
            <a:pPr lvl="1"/>
            <a:r>
              <a:rPr lang="zh-CN" altLang="en-US" dirty="0"/>
              <a:t>对位模式的操作决定其含义</a:t>
            </a:r>
            <a:endParaRPr lang="en-US" altLang="zh-CN" dirty="0"/>
          </a:p>
          <a:p>
            <a:r>
              <a:rPr lang="zh-CN" altLang="en-US" dirty="0"/>
              <a:t>计算机中的数字</a:t>
            </a:r>
            <a:endParaRPr lang="en-US" altLang="zh-CN" dirty="0"/>
          </a:p>
          <a:p>
            <a:pPr lvl="1"/>
            <a:r>
              <a:rPr lang="zh-CN" altLang="en-US" dirty="0"/>
              <a:t>有限的数值范围与精度</a:t>
            </a:r>
            <a:endParaRPr lang="en-US" altLang="zh-CN" dirty="0"/>
          </a:p>
          <a:p>
            <a:pPr lvl="1"/>
            <a:r>
              <a:rPr lang="zh-CN" altLang="en-US" dirty="0"/>
              <a:t>程序设计中需要考虑到</a:t>
            </a:r>
            <a:endParaRPr lang="en-US" altLang="zh-CN" dirty="0"/>
          </a:p>
          <a:p>
            <a:r>
              <a:rPr lang="zh-CN" altLang="en-US" dirty="0"/>
              <a:t>体系结构支持的算术运算</a:t>
            </a:r>
            <a:endParaRPr lang="en-US" altLang="zh-CN" dirty="0"/>
          </a:p>
          <a:p>
            <a:pPr lvl="1"/>
            <a:r>
              <a:rPr lang="zh-CN" altLang="en-US" dirty="0"/>
              <a:t>有符号与无符号整数运算</a:t>
            </a:r>
            <a:endParaRPr lang="en-US" altLang="zh-CN" dirty="0"/>
          </a:p>
          <a:p>
            <a:pPr lvl="1"/>
            <a:r>
              <a:rPr lang="zh-CN" altLang="en-US" dirty="0"/>
              <a:t>以浮点数近似表示的实数的运算</a:t>
            </a:r>
            <a:endParaRPr lang="en-US" altLang="zh-CN" dirty="0"/>
          </a:p>
          <a:p>
            <a:r>
              <a:rPr lang="zh-CN" altLang="en-US" dirty="0"/>
              <a:t>有限的取值范围与精度</a:t>
            </a:r>
            <a:endParaRPr lang="en-US" altLang="zh-CN" dirty="0"/>
          </a:p>
          <a:p>
            <a:pPr lvl="1"/>
            <a:r>
              <a:rPr lang="zh-CN" altLang="en-US" dirty="0"/>
              <a:t>运算可能出现上溢或者下溢</a:t>
            </a:r>
            <a:endParaRPr lang="zh-CN" altLang="en-US" dirty="0"/>
          </a:p>
        </p:txBody>
      </p:sp>
      <p:sp>
        <p:nvSpPr>
          <p:cNvPr id="8499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小结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输入端：两个加数、进位输入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输出端：和、进位</a:t>
            </a:r>
            <a:r>
              <a:rPr lang="zh-CN" altLang="en-US" dirty="0" smtClean="0"/>
              <a:t>输出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位全加器</a:t>
            </a:r>
            <a:endParaRPr lang="zh-CN" altLang="en-US" dirty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2" y="2286030"/>
            <a:ext cx="2468562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58472" y="2209832"/>
          <a:ext cx="5308380" cy="3017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61676"/>
                <a:gridCol w="1061676"/>
                <a:gridCol w="1061676"/>
                <a:gridCol w="1061676"/>
                <a:gridCol w="1061676"/>
              </a:tblGrid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1600" baseline="-250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zh-CN" alt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1600" baseline="-2500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zh-CN" alt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 bwMode="auto">
          <a:xfrm>
            <a:off x="6553148" y="2209832"/>
            <a:ext cx="0" cy="30175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1642743" y="5410148"/>
            <a:ext cx="6528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 = A </a:t>
            </a:r>
            <a:r>
              <a:rPr lang="en-US" altLang="zh-CN" sz="2000" dirty="0" err="1" smtClean="0"/>
              <a:t>xor</a:t>
            </a:r>
            <a:r>
              <a:rPr lang="en-US" altLang="zh-CN" sz="2000" dirty="0" smtClean="0"/>
              <a:t> B </a:t>
            </a:r>
            <a:r>
              <a:rPr lang="en-US" altLang="zh-CN" sz="2000" dirty="0" err="1" smtClean="0"/>
              <a:t>xor</a:t>
            </a:r>
            <a:r>
              <a:rPr lang="en-US" altLang="zh-CN" sz="2000" dirty="0" smtClean="0"/>
              <a:t> C</a:t>
            </a:r>
            <a:r>
              <a:rPr lang="en-US" altLang="zh-CN" sz="2000" baseline="-25000" dirty="0" smtClean="0"/>
              <a:t>in</a:t>
            </a:r>
            <a:endParaRPr lang="en-US" altLang="zh-CN" sz="2000" baseline="-25000" dirty="0" smtClean="0"/>
          </a:p>
          <a:p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out</a:t>
            </a:r>
            <a:r>
              <a:rPr lang="en-US" altLang="zh-CN" sz="2000" dirty="0" smtClean="0"/>
              <a:t> = (A and B) or (A and C</a:t>
            </a:r>
            <a:r>
              <a:rPr lang="en-US" altLang="zh-CN" sz="2000" baseline="-25000" dirty="0" smtClean="0"/>
              <a:t>in</a:t>
            </a:r>
            <a:r>
              <a:rPr lang="en-US" altLang="zh-CN" sz="2000" dirty="0" smtClean="0"/>
              <a:t>) or (B </a:t>
            </a:r>
            <a:r>
              <a:rPr lang="en-US" altLang="zh-CN" sz="2000" dirty="0" err="1" smtClean="0"/>
              <a:t>andC</a:t>
            </a:r>
            <a:r>
              <a:rPr lang="en-US" altLang="zh-CN" sz="2000" baseline="-25000" dirty="0" err="1" smtClean="0"/>
              <a:t>in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0</TotalTime>
  <Words>11471</Words>
  <Application>WPS 演示</Application>
  <PresentationFormat>全屏显示(4:3)</PresentationFormat>
  <Paragraphs>2299</Paragraphs>
  <Slides>80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80</vt:i4>
      </vt:variant>
    </vt:vector>
  </HeadingPairs>
  <TitlesOfParts>
    <vt:vector size="98" baseType="lpstr">
      <vt:lpstr>Arial</vt:lpstr>
      <vt:lpstr>宋体</vt:lpstr>
      <vt:lpstr>Wingdings</vt:lpstr>
      <vt:lpstr>Times</vt:lpstr>
      <vt:lpstr>Times New Roman</vt:lpstr>
      <vt:lpstr>黑体</vt:lpstr>
      <vt:lpstr>Calibri</vt:lpstr>
      <vt:lpstr>微软雅黑</vt:lpstr>
      <vt:lpstr>Arial Unicode MS</vt:lpstr>
      <vt:lpstr>Lucida Console</vt:lpstr>
      <vt:lpstr>NimbusMonL-Regu</vt:lpstr>
      <vt:lpstr>Segoe Print</vt:lpstr>
      <vt:lpstr>Calibri Light</vt:lpstr>
      <vt:lpstr>Symbol</vt:lpstr>
      <vt:lpstr>Arial</vt:lpstr>
      <vt:lpstr>自定义设计方案</vt:lpstr>
      <vt:lpstr>1_自定义设计方案</vt:lpstr>
      <vt:lpstr>2_自定义设计方案</vt:lpstr>
      <vt:lpstr>计算机组成与实践  </vt:lpstr>
      <vt:lpstr>大纲</vt:lpstr>
      <vt:lpstr>大纲</vt:lpstr>
      <vt:lpstr>ALU概述</vt:lpstr>
      <vt:lpstr>设计MIPS的ALU</vt:lpstr>
      <vt:lpstr>MIPS算术与逻辑指令</vt:lpstr>
      <vt:lpstr>大纲</vt:lpstr>
      <vt:lpstr>加法</vt:lpstr>
      <vt:lpstr>1位全加器</vt:lpstr>
      <vt:lpstr>1位全加器</vt:lpstr>
      <vt:lpstr>32-bit全加器</vt:lpstr>
      <vt:lpstr>快速加法：超前进位</vt:lpstr>
      <vt:lpstr>超前进位</vt:lpstr>
      <vt:lpstr>4位并行加法器</vt:lpstr>
      <vt:lpstr>多位并行进位加法器</vt:lpstr>
      <vt:lpstr>多位并行进位加法器</vt:lpstr>
      <vt:lpstr>多位并行进位加法器</vt:lpstr>
      <vt:lpstr>Quiz1-进位传输函数和进位产生函数</vt:lpstr>
      <vt:lpstr>减法</vt:lpstr>
      <vt:lpstr>减法器设计</vt:lpstr>
      <vt:lpstr>溢出检测</vt:lpstr>
      <vt:lpstr>溢出检测</vt:lpstr>
      <vt:lpstr>ALU需要支持的其他操作</vt:lpstr>
      <vt:lpstr>支持逻辑操作的ALU单元设计</vt:lpstr>
      <vt:lpstr>实现slt</vt:lpstr>
      <vt:lpstr>一个简单完整的ALU</vt:lpstr>
      <vt:lpstr>大纲</vt:lpstr>
      <vt:lpstr>乘法</vt:lpstr>
      <vt:lpstr>乘法的硬件实现(第一版)</vt:lpstr>
      <vt:lpstr>乘法的硬件</vt:lpstr>
      <vt:lpstr>改进后的乘法器</vt:lpstr>
      <vt:lpstr>例子-1</vt:lpstr>
      <vt:lpstr>例子-1</vt:lpstr>
      <vt:lpstr>例子-1</vt:lpstr>
      <vt:lpstr>例子-1</vt:lpstr>
      <vt:lpstr>例子-1</vt:lpstr>
      <vt:lpstr>更快速的乘法</vt:lpstr>
      <vt:lpstr>更快速的乘法器设计</vt:lpstr>
      <vt:lpstr>n×n乘法阵列</vt:lpstr>
      <vt:lpstr>MIPS中的乘法指令</vt:lpstr>
      <vt:lpstr>除法</vt:lpstr>
      <vt:lpstr>除法的硬件</vt:lpstr>
      <vt:lpstr>改进后的除法器</vt:lpstr>
      <vt:lpstr>MIPS中的除法</vt:lpstr>
      <vt:lpstr>大纲</vt:lpstr>
      <vt:lpstr>移位操作</vt:lpstr>
      <vt:lpstr>移位单元</vt:lpstr>
      <vt:lpstr>移位实现</vt:lpstr>
      <vt:lpstr>移位实现</vt:lpstr>
      <vt:lpstr>移位实现</vt:lpstr>
      <vt:lpstr>移位实现</vt:lpstr>
      <vt:lpstr>移位实现</vt:lpstr>
      <vt:lpstr>大纲</vt:lpstr>
      <vt:lpstr>浮点运算</vt:lpstr>
      <vt:lpstr>浮点数</vt:lpstr>
      <vt:lpstr>IEEE754浮点数格式</vt:lpstr>
      <vt:lpstr>单精度浮点数的取值范围</vt:lpstr>
      <vt:lpstr>双精度浮点数的取值范围</vt:lpstr>
      <vt:lpstr>溢出</vt:lpstr>
      <vt:lpstr>浮点数的精确度</vt:lpstr>
      <vt:lpstr>浮点数例子1</vt:lpstr>
      <vt:lpstr>浮点数例子1</vt:lpstr>
      <vt:lpstr>浮点数例子2</vt:lpstr>
      <vt:lpstr>浮点数例子2</vt:lpstr>
      <vt:lpstr>特殊数</vt:lpstr>
      <vt:lpstr>浮点数加法</vt:lpstr>
      <vt:lpstr>浮点数加法</vt:lpstr>
      <vt:lpstr>浮点数加法</vt:lpstr>
      <vt:lpstr>FP加法器</vt:lpstr>
      <vt:lpstr>浮点加的基本结构</vt:lpstr>
      <vt:lpstr>浮点数乘法</vt:lpstr>
      <vt:lpstr>浮点数乘法</vt:lpstr>
      <vt:lpstr>FP运算的硬件</vt:lpstr>
      <vt:lpstr>MIPS中的浮点指令</vt:lpstr>
      <vt:lpstr>浮点数例子: °F 转 °C</vt:lpstr>
      <vt:lpstr>浮点数例子：矩阵乘法</vt:lpstr>
      <vt:lpstr>浮点数例子：矩阵乘法</vt:lpstr>
      <vt:lpstr>算术精确性</vt:lpstr>
      <vt:lpstr>大纲</vt:lpstr>
      <vt:lpstr>小结</vt:lpstr>
    </vt:vector>
  </TitlesOfParts>
  <Company>SSU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谷守珍</cp:lastModifiedBy>
  <cp:revision>968</cp:revision>
  <dcterms:created xsi:type="dcterms:W3CDTF">2001-06-30T15:45:00Z</dcterms:created>
  <dcterms:modified xsi:type="dcterms:W3CDTF">2025-03-12T00:41:20Z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96706FC70C08416E865D7C13261D212D_12</vt:lpwstr>
  </property>
</Properties>
</file>