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C8CF6"/>
    <a:srgbClr val="EC7546"/>
    <a:srgbClr val="99CC00"/>
    <a:srgbClr val="F7C37D"/>
    <a:srgbClr val="FF00FF"/>
    <a:srgbClr val="FF9900"/>
    <a:srgbClr val="174FA9"/>
    <a:srgbClr val="CAFAC8"/>
    <a:srgbClr val="DFF8DC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15" autoAdjust="0"/>
    <p:restoredTop sz="88466" autoAdjust="0"/>
  </p:normalViewPr>
  <p:slideViewPr>
    <p:cSldViewPr>
      <p:cViewPr varScale="1">
        <p:scale>
          <a:sx n="94" d="100"/>
          <a:sy n="94" d="100"/>
        </p:scale>
        <p:origin x="432" y="52"/>
      </p:cViewPr>
      <p:guideLst>
        <p:guide orient="horz" pos="2152"/>
        <p:guide pos="27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6228373-D093-EF4F-ACA3-6E94CC557CE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t" anchorCtr="0" compatLnSpc="1"/>
          <a:lstStyle>
            <a:lvl1pPr defTabSz="990600" eaLnBrk="0" hangingPunct="0">
              <a:buFont typeface="Arial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8FA26B2-79C2-E547-81DB-E564E8C14EC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t" anchorCtr="0" compatLnSpc="1"/>
          <a:lstStyle>
            <a:lvl1pPr algn="r" defTabSz="990600" eaLnBrk="0" hangingPunct="0">
              <a:buFont typeface="Arial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C04C97B4-78B0-464B-9876-A79F0F1CF978}" type="datetimeFigureOut">
              <a:rPr lang="zh-CN" altLang="en-US"/>
              <a:pPr>
                <a:defRPr/>
              </a:pPr>
              <a:t>2022/5/13</a:t>
            </a:fld>
            <a:endParaRPr lang="zh-CN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9EFF36C7-E8E8-1148-A0A0-A828CA88793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958850" y="685800"/>
            <a:ext cx="494188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45151A73-C1C6-6444-A080-73686EEE5A2B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1813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2EF47EAC-513F-F845-A64E-DFD1042AD47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b" anchorCtr="0" compatLnSpc="1"/>
          <a:lstStyle>
            <a:lvl1pPr defTabSz="990600" eaLnBrk="0" hangingPunct="0">
              <a:buFont typeface="Arial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772A4C0C-A311-BD41-AC62-D62870A6C6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b" anchorCtr="0" compatLnSpc="1">
            <a:prstTxWarp prst="textNoShape">
              <a:avLst/>
            </a:prstTxWarp>
          </a:bodyPr>
          <a:lstStyle>
            <a:lvl1pPr algn="r" defTabSz="99060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2B478691-B7BB-7444-8535-0CA40CD1E0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9A3597A8-CA89-B347-BCE3-FAFF9385EA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B5AF6CDD-3D67-2B4E-9762-FBDC9B982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2F6CE463-9861-3640-8541-BCC6D28D4A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3EF37D-CF81-8A48-8CAC-4BE98066D7B6}" type="slidenum">
              <a:rPr lang="zh-CN" altLang="en-US" sz="1300" smtClean="0">
                <a:latin typeface="Times" pitchFamily="2" charset="0"/>
              </a:rPr>
              <a:pPr/>
              <a:t>1</a:t>
            </a:fld>
            <a:endParaRPr lang="en-US" altLang="zh-CN" sz="1300">
              <a:latin typeface="Times" pitchFamily="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>
            <a:extLst>
              <a:ext uri="{FF2B5EF4-FFF2-40B4-BE49-F238E27FC236}">
                <a16:creationId xmlns:a16="http://schemas.microsoft.com/office/drawing/2014/main" id="{7DF7DA3F-3AA6-D044-8937-843B4C1296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622300"/>
            <a:ext cx="108902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2">
            <a:extLst>
              <a:ext uri="{FF2B5EF4-FFF2-40B4-BE49-F238E27FC236}">
                <a16:creationId xmlns:a16="http://schemas.microsoft.com/office/drawing/2014/main" id="{988F57DA-AFD9-C340-88A8-D376E0426003}"/>
              </a:ext>
            </a:extLst>
          </p:cNvPr>
          <p:cNvCxnSpPr/>
          <p:nvPr userDrawn="1"/>
        </p:nvCxnSpPr>
        <p:spPr>
          <a:xfrm>
            <a:off x="819150" y="341630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2440121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3657594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4874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6227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57482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4426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1">
            <a:extLst>
              <a:ext uri="{FF2B5EF4-FFF2-40B4-BE49-F238E27FC236}">
                <a16:creationId xmlns:a16="http://schemas.microsoft.com/office/drawing/2014/main" id="{FBE82143-AA8C-DF42-9BC8-638A12645992}"/>
              </a:ext>
            </a:extLst>
          </p:cNvPr>
          <p:cNvCxnSpPr/>
          <p:nvPr userDrawn="1"/>
        </p:nvCxnSpPr>
        <p:spPr>
          <a:xfrm>
            <a:off x="819150" y="2347913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1371654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2589127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68873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9C6D1DE-239D-294A-8DF4-FD557C2BF225}"/>
              </a:ext>
            </a:extLst>
          </p:cNvPr>
          <p:cNvSpPr txBox="1">
            <a:spLocks/>
          </p:cNvSpPr>
          <p:nvPr userDrawn="1"/>
        </p:nvSpPr>
        <p:spPr>
          <a:xfrm>
            <a:off x="1198563" y="252413"/>
            <a:ext cx="7467600" cy="61277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5" name="直接连接符 2">
            <a:extLst>
              <a:ext uri="{FF2B5EF4-FFF2-40B4-BE49-F238E27FC236}">
                <a16:creationId xmlns:a16="http://schemas.microsoft.com/office/drawing/2014/main" id="{D4448070-B9B1-7244-B4B1-39DC928F3E80}"/>
              </a:ext>
            </a:extLst>
          </p:cNvPr>
          <p:cNvCxnSpPr/>
          <p:nvPr userDrawn="1"/>
        </p:nvCxnSpPr>
        <p:spPr>
          <a:xfrm>
            <a:off x="1198563" y="94615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等腰三角形 3">
            <a:extLst>
              <a:ext uri="{FF2B5EF4-FFF2-40B4-BE49-F238E27FC236}">
                <a16:creationId xmlns:a16="http://schemas.microsoft.com/office/drawing/2014/main" id="{08FA3B65-EEC6-C74E-8684-D2609F9B86C3}"/>
              </a:ext>
            </a:extLst>
          </p:cNvPr>
          <p:cNvSpPr/>
          <p:nvPr userDrawn="1"/>
        </p:nvSpPr>
        <p:spPr>
          <a:xfrm rot="10800000">
            <a:off x="444500" y="303213"/>
            <a:ext cx="368300" cy="274637"/>
          </a:xfrm>
          <a:prstGeom prst="triangle">
            <a:avLst/>
          </a:prstGeom>
          <a:solidFill>
            <a:srgbClr val="A5002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等腰三角形 4">
            <a:extLst>
              <a:ext uri="{FF2B5EF4-FFF2-40B4-BE49-F238E27FC236}">
                <a16:creationId xmlns:a16="http://schemas.microsoft.com/office/drawing/2014/main" id="{C11DA118-76E1-5E44-BDEF-B06F90EF52A3}"/>
              </a:ext>
            </a:extLst>
          </p:cNvPr>
          <p:cNvSpPr/>
          <p:nvPr userDrawn="1"/>
        </p:nvSpPr>
        <p:spPr>
          <a:xfrm>
            <a:off x="661988" y="303213"/>
            <a:ext cx="369887" cy="274637"/>
          </a:xfrm>
          <a:prstGeom prst="triangle">
            <a:avLst/>
          </a:prstGeom>
          <a:solidFill>
            <a:srgbClr val="CC3300"/>
          </a:solidFill>
          <a:ln>
            <a:solidFill>
              <a:srgbClr val="CC33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等腰三角形 5">
            <a:extLst>
              <a:ext uri="{FF2B5EF4-FFF2-40B4-BE49-F238E27FC236}">
                <a16:creationId xmlns:a16="http://schemas.microsoft.com/office/drawing/2014/main" id="{88EBDBEE-2CE2-4448-8B67-D54528E6E064}"/>
              </a:ext>
            </a:extLst>
          </p:cNvPr>
          <p:cNvSpPr/>
          <p:nvPr userDrawn="1"/>
        </p:nvSpPr>
        <p:spPr>
          <a:xfrm>
            <a:off x="444500" y="611188"/>
            <a:ext cx="368300" cy="273050"/>
          </a:xfrm>
          <a:prstGeom prst="triangle">
            <a:avLst/>
          </a:prstGeom>
          <a:solidFill>
            <a:srgbClr val="FF9900"/>
          </a:solidFill>
          <a:ln>
            <a:solidFill>
              <a:srgbClr val="FF99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等腰三角形 6">
            <a:extLst>
              <a:ext uri="{FF2B5EF4-FFF2-40B4-BE49-F238E27FC236}">
                <a16:creationId xmlns:a16="http://schemas.microsoft.com/office/drawing/2014/main" id="{E22E049A-6104-264F-824B-91E839C4BE01}"/>
              </a:ext>
            </a:extLst>
          </p:cNvPr>
          <p:cNvSpPr/>
          <p:nvPr userDrawn="1"/>
        </p:nvSpPr>
        <p:spPr>
          <a:xfrm rot="10800000">
            <a:off x="669925" y="611188"/>
            <a:ext cx="369888" cy="27305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4452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249364" y="224769"/>
            <a:ext cx="7315200" cy="609584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rgbClr val="B7003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274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60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0810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0475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9113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485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3185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670D5CB0-1884-C145-9674-0579349E3D90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895350" y="1371600"/>
            <a:ext cx="7315200" cy="874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4400" dirty="0"/>
              <a:t>计算机组</a:t>
            </a:r>
            <a:r>
              <a:rPr lang="zh-CN" altLang="en-US" sz="4400" dirty="0" smtClean="0"/>
              <a:t>成与实践  </a:t>
            </a:r>
            <a:endParaRPr lang="zh-CN" altLang="en-US" sz="4400" dirty="0"/>
          </a:p>
        </p:txBody>
      </p:sp>
      <p:sp>
        <p:nvSpPr>
          <p:cNvPr id="5123" name="副标题 2">
            <a:extLst>
              <a:ext uri="{FF2B5EF4-FFF2-40B4-BE49-F238E27FC236}">
                <a16:creationId xmlns:a16="http://schemas.microsoft.com/office/drawing/2014/main" id="{8D76E370-F1DA-F84A-BB05-38EED545A8FE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609600" y="3048010"/>
            <a:ext cx="7886700" cy="2362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MIPS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存储设计实验</a:t>
            </a: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谷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守珍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87" y="1108075"/>
            <a:ext cx="7004388" cy="5445125"/>
          </a:xfrm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实验环境</a:t>
            </a:r>
          </a:p>
        </p:txBody>
      </p:sp>
    </p:spTree>
    <p:extLst>
      <p:ext uri="{BB962C8B-B14F-4D97-AF65-F5344CB8AC3E}">
        <p14:creationId xmlns:p14="http://schemas.microsoft.com/office/powerpoint/2010/main" val="2845259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026" y="1108075"/>
            <a:ext cx="5496710" cy="5445125"/>
          </a:xfrm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测试电路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602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理解主存地址基本概念</a:t>
            </a: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掌握存储系统位扩展基本思想</a:t>
            </a:r>
            <a:endParaRPr lang="en-US" altLang="zh-CN" sz="2800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能构建同时支持字节、半字、字访问的存储子系统</a:t>
            </a:r>
            <a:endParaRPr lang="en-US" altLang="zh-CN" sz="2400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数据位宽可变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设计</a:t>
            </a:r>
            <a:r>
              <a:rPr lang="en-US" altLang="zh-CN" sz="2800" dirty="0" smtClean="0"/>
              <a:t>MIPS</a:t>
            </a:r>
            <a:r>
              <a:rPr lang="zh-CN" altLang="en-US" sz="2800" dirty="0" smtClean="0"/>
              <a:t>寄存器文件</a:t>
            </a:r>
            <a:endParaRPr lang="en-US" altLang="zh-CN" sz="2800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32</a:t>
            </a:r>
            <a:r>
              <a:rPr lang="zh-CN" altLang="en-US" sz="2400" dirty="0" smtClean="0"/>
              <a:t>个寄存器，两个读端口，一个写端口</a:t>
            </a:r>
            <a:endParaRPr lang="en-US" altLang="zh-CN" sz="2400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熟悉多路选择器、译码器、解复用器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506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MIPS RAM</a:t>
            </a:r>
            <a:r>
              <a:rPr lang="zh-CN" altLang="en-US" sz="2800" dirty="0" smtClean="0"/>
              <a:t>设计</a:t>
            </a: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MIPS</a:t>
            </a:r>
            <a:r>
              <a:rPr lang="zh-CN" altLang="en-US" sz="2800" dirty="0" smtClean="0"/>
              <a:t>寄存器文件设计</a:t>
            </a:r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336270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设计支持</a:t>
            </a:r>
            <a:r>
              <a:rPr lang="en-US" altLang="zh-CN" sz="2800" dirty="0" smtClean="0"/>
              <a:t>MIPS Load/Store</a:t>
            </a:r>
            <a:r>
              <a:rPr lang="zh-CN" altLang="en-US" sz="2800" dirty="0" smtClean="0"/>
              <a:t>指令的存储器</a:t>
            </a:r>
            <a:endParaRPr lang="en-US" altLang="zh-CN" sz="2800" dirty="0" smtClean="0"/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CN" sz="2400" dirty="0" err="1" smtClean="0"/>
              <a:t>lb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lh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lw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sb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sh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sw</a:t>
            </a:r>
            <a:endParaRPr lang="en-US" altLang="zh-CN" sz="2400" dirty="0" smtClean="0"/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字节、半字、字访问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/>
              <a:t>所</a:t>
            </a:r>
            <a:r>
              <a:rPr lang="zh-CN" altLang="en-US" sz="2800" dirty="0" smtClean="0"/>
              <a:t>需器件：多路选择器、译码器、三态门</a:t>
            </a:r>
            <a:r>
              <a:rPr lang="en-US" altLang="zh-CN" sz="2800" dirty="0" smtClean="0"/>
              <a:t>…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/>
              <a:t>MIPS RAM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40" y="2945936"/>
            <a:ext cx="2057346" cy="15776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6589"/>
            <a:ext cx="9144000" cy="229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0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958790"/>
            <a:ext cx="8183563" cy="3743695"/>
          </a:xfrm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输入输出总线控制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2361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1143060"/>
            <a:ext cx="8183563" cy="3131427"/>
          </a:xfrm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417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148" y="1108075"/>
            <a:ext cx="6518466" cy="5445125"/>
          </a:xfrm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测试电路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556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08" y="1295456"/>
            <a:ext cx="8284618" cy="3428910"/>
          </a:xfrm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寄存器文件设计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1669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82" y="1143060"/>
            <a:ext cx="2225044" cy="1447762"/>
          </a:xfrm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寄存器文件设计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497" y="3124208"/>
            <a:ext cx="9144000" cy="296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07435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HD:Microsoft Office 98:Templates:Presentation Designs:Sparkle</Template>
  <TotalTime>11157</TotalTime>
  <Pages>0</Pages>
  <Words>139</Words>
  <Characters>0</Characters>
  <Application>Microsoft Office PowerPoint</Application>
  <DocSecurity>0</DocSecurity>
  <PresentationFormat>全屏显示(4:3)</PresentationFormat>
  <Lines>0</Lines>
  <Paragraphs>27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黑体</vt:lpstr>
      <vt:lpstr>宋体</vt:lpstr>
      <vt:lpstr>Arial</vt:lpstr>
      <vt:lpstr>Calibri</vt:lpstr>
      <vt:lpstr>Times</vt:lpstr>
      <vt:lpstr>Wingdings</vt:lpstr>
      <vt:lpstr>自定义设计方案</vt:lpstr>
      <vt:lpstr>计算机组成与实践  </vt:lpstr>
      <vt:lpstr>实验目的</vt:lpstr>
      <vt:lpstr>实验内容</vt:lpstr>
      <vt:lpstr>1、MIPS RAM设计 </vt:lpstr>
      <vt:lpstr>输入输出总线控制</vt:lpstr>
      <vt:lpstr>实验环境</vt:lpstr>
      <vt:lpstr>测试电路</vt:lpstr>
      <vt:lpstr>2、MIPS寄存器文件设计</vt:lpstr>
      <vt:lpstr>MIPS寄存器文件设计</vt:lpstr>
      <vt:lpstr>实验环境</vt:lpstr>
      <vt:lpstr>测试电路</vt:lpstr>
    </vt:vector>
  </TitlesOfParts>
  <Manager/>
  <Company>SSU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工程中心建设报告</dc:title>
  <dc:subject/>
  <dc:creator>YXCHEN-PC</dc:creator>
  <cp:keywords/>
  <dc:description/>
  <cp:lastModifiedBy>Shannon Gu</cp:lastModifiedBy>
  <cp:revision>840</cp:revision>
  <dcterms:created xsi:type="dcterms:W3CDTF">2001-06-30T15:45:14Z</dcterms:created>
  <dcterms:modified xsi:type="dcterms:W3CDTF">2022-05-13T01:51:33Z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