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C8CF6"/>
    <a:srgbClr val="EC7546"/>
    <a:srgbClr val="99CC00"/>
    <a:srgbClr val="F7C37D"/>
    <a:srgbClr val="FF00FF"/>
    <a:srgbClr val="FF9900"/>
    <a:srgbClr val="174FA9"/>
    <a:srgbClr val="CAFAC8"/>
    <a:srgbClr val="DFF8DC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15" autoAdjust="0"/>
    <p:restoredTop sz="88466" autoAdjust="0"/>
  </p:normalViewPr>
  <p:slideViewPr>
    <p:cSldViewPr>
      <p:cViewPr varScale="1">
        <p:scale>
          <a:sx n="90" d="100"/>
          <a:sy n="90" d="100"/>
        </p:scale>
        <p:origin x="556" y="60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6228373-D093-EF4F-ACA3-6E94CC557C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8FA26B2-79C2-E547-81DB-E564E8C14E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C04C97B4-78B0-464B-9876-A79F0F1CF978}" type="datetimeFigureOut">
              <a:rPr lang="zh-CN" altLang="en-US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9EFF36C7-E8E8-1148-A0A0-A828CA88793E}"/>
              </a:ext>
            </a:extLst>
          </p:cNvPr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45151A73-C1C6-6444-A080-73686EEE5A2B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2EF47EAC-513F-F845-A64E-DFD1042AD47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72A4C0C-A311-BD41-AC62-D62870A6C6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2B478691-B7BB-7444-8535-0CA40CD1E0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A3597A8-CA89-B347-BCE3-FAFF9385EA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B5AF6CDD-3D67-2B4E-9762-FBDC9B98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2F6CE463-9861-3640-8541-BCC6D28D4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3EF37D-CF81-8A48-8CAC-4BE98066D7B6}" type="slidenum">
              <a:rPr lang="zh-CN" altLang="en-US" sz="1300" smtClean="0">
                <a:latin typeface="Times" pitchFamily="2" charset="0"/>
              </a:rPr>
              <a:pPr/>
              <a:t>1</a:t>
            </a:fld>
            <a:endParaRPr lang="en-US" altLang="zh-CN" sz="1300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>
            <a:extLst>
              <a:ext uri="{FF2B5EF4-FFF2-40B4-BE49-F238E27FC236}">
                <a16:creationId xmlns:a16="http://schemas.microsoft.com/office/drawing/2014/main" id="{7DF7DA3F-3AA6-D044-8937-843B4C129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2">
            <a:extLst>
              <a:ext uri="{FF2B5EF4-FFF2-40B4-BE49-F238E27FC236}">
                <a16:creationId xmlns:a16="http://schemas.microsoft.com/office/drawing/2014/main" id="{988F57DA-AFD9-C340-88A8-D376E0426003}"/>
              </a:ext>
            </a:extLst>
          </p:cNvPr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548743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62277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57482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4426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1">
            <a:extLst>
              <a:ext uri="{FF2B5EF4-FFF2-40B4-BE49-F238E27FC236}">
                <a16:creationId xmlns:a16="http://schemas.microsoft.com/office/drawing/2014/main" id="{FBE82143-AA8C-DF42-9BC8-638A12645992}"/>
              </a:ext>
            </a:extLst>
          </p:cNvPr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7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9C6D1DE-239D-294A-8DF4-FD557C2BF225}"/>
              </a:ext>
            </a:extLst>
          </p:cNvPr>
          <p:cNvSpPr txBox="1">
            <a:spLocks/>
          </p:cNvSpPr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2">
            <a:extLst>
              <a:ext uri="{FF2B5EF4-FFF2-40B4-BE49-F238E27FC236}">
                <a16:creationId xmlns:a16="http://schemas.microsoft.com/office/drawing/2014/main" id="{D4448070-B9B1-7244-B4B1-39DC928F3E80}"/>
              </a:ext>
            </a:extLst>
          </p:cNvPr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3">
            <a:extLst>
              <a:ext uri="{FF2B5EF4-FFF2-40B4-BE49-F238E27FC236}">
                <a16:creationId xmlns:a16="http://schemas.microsoft.com/office/drawing/2014/main" id="{08FA3B65-EEC6-C74E-8684-D2609F9B86C3}"/>
              </a:ext>
            </a:extLst>
          </p:cNvPr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4">
            <a:extLst>
              <a:ext uri="{FF2B5EF4-FFF2-40B4-BE49-F238E27FC236}">
                <a16:creationId xmlns:a16="http://schemas.microsoft.com/office/drawing/2014/main" id="{C11DA118-76E1-5E44-BDEF-B06F90EF52A3}"/>
              </a:ext>
            </a:extLst>
          </p:cNvPr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5">
            <a:extLst>
              <a:ext uri="{FF2B5EF4-FFF2-40B4-BE49-F238E27FC236}">
                <a16:creationId xmlns:a16="http://schemas.microsoft.com/office/drawing/2014/main" id="{88EBDBEE-2CE2-4448-8B67-D54528E6E064}"/>
              </a:ext>
            </a:extLst>
          </p:cNvPr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6">
            <a:extLst>
              <a:ext uri="{FF2B5EF4-FFF2-40B4-BE49-F238E27FC236}">
                <a16:creationId xmlns:a16="http://schemas.microsoft.com/office/drawing/2014/main" id="{E22E049A-6104-264F-824B-91E839C4BE01}"/>
              </a:ext>
            </a:extLst>
          </p:cNvPr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274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604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08100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04750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1139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4853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31857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38" r:id="rId4"/>
    <p:sldLayoutId id="2147484039" r:id="rId5"/>
    <p:sldLayoutId id="2147484040" r:id="rId6"/>
    <p:sldLayoutId id="2147484041" r:id="rId7"/>
    <p:sldLayoutId id="2147484042" r:id="rId8"/>
    <p:sldLayoutId id="2147484043" r:id="rId9"/>
    <p:sldLayoutId id="2147484044" r:id="rId10"/>
    <p:sldLayoutId id="2147484045" r:id="rId11"/>
    <p:sldLayoutId id="2147484046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670D5CB0-1884-C145-9674-0579349E3D90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/>
              <a:t>计算机组</a:t>
            </a:r>
            <a:r>
              <a:rPr lang="zh-CN" altLang="en-US" sz="4400" dirty="0" smtClean="0"/>
              <a:t>成与实践  </a:t>
            </a:r>
            <a:endParaRPr lang="zh-CN" altLang="en-US" sz="4400" dirty="0"/>
          </a:p>
        </p:txBody>
      </p:sp>
      <p:sp>
        <p:nvSpPr>
          <p:cNvPr id="5123" name="副标题 2">
            <a:extLst>
              <a:ext uri="{FF2B5EF4-FFF2-40B4-BE49-F238E27FC236}">
                <a16:creationId xmlns:a16="http://schemas.microsoft.com/office/drawing/2014/main" id="{8D76E370-F1DA-F84A-BB05-38EED545A8FE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609600" y="3048010"/>
            <a:ext cx="7886700" cy="23621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单时钟周期</a:t>
            </a:r>
            <a:r>
              <a:rPr lang="en-US" altLang="zh-CN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MIPS CPU</a:t>
            </a:r>
            <a:r>
              <a:rPr lang="zh-CN" altLang="en-US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设计实验</a:t>
            </a:r>
            <a:endParaRPr lang="en-US" altLang="zh-CN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谷</a:t>
            </a:r>
            <a:r>
              <a:rPr lang="zh-CN" altLang="en-US" sz="28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守珍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在指令存储器中载入排序程序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sort.hex</a:t>
            </a:r>
            <a:endParaRPr lang="en-US" altLang="zh-CN" sz="2800" dirty="0" smtClean="0">
              <a:solidFill>
                <a:srgbClr val="C0000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时钟自动仿真，</a:t>
            </a:r>
            <a:r>
              <a:rPr lang="en-US" altLang="zh-CN" sz="2800" dirty="0" err="1" smtClean="0"/>
              <a:t>Ctrl+k</a:t>
            </a:r>
            <a:r>
              <a:rPr lang="zh-CN" altLang="en-US" sz="2800" dirty="0" smtClean="0"/>
              <a:t>运行程序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程序停机后，查看数据存储器中排序情况（有符号降序排列）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CPU</a:t>
            </a:r>
            <a:r>
              <a:rPr lang="zh-CN" altLang="en-US" dirty="0" smtClean="0"/>
              <a:t>测试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4" y="3429000"/>
            <a:ext cx="8458218" cy="252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507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掌握硬布线控制器设计的基本原理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能利用相关原理在</a:t>
            </a:r>
            <a:r>
              <a:rPr lang="en-US" altLang="zh-CN" sz="2800" dirty="0" err="1" smtClean="0"/>
              <a:t>logisim</a:t>
            </a:r>
            <a:r>
              <a:rPr lang="zh-CN" altLang="en-US" sz="2800" dirty="0" smtClean="0"/>
              <a:t>平台中设计实现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单周期</a:t>
            </a:r>
            <a:r>
              <a:rPr lang="en-US" altLang="zh-CN" sz="2800" dirty="0" smtClean="0"/>
              <a:t>CPU</a:t>
            </a:r>
            <a:endParaRPr lang="en-US" altLang="zh-C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主要任务</a:t>
            </a:r>
            <a:endParaRPr lang="en-US" altLang="zh-CN" sz="2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绘制</a:t>
            </a:r>
            <a:r>
              <a:rPr lang="en-US" altLang="zh-CN" sz="2400" dirty="0" smtClean="0"/>
              <a:t>MIPS CPU</a:t>
            </a:r>
            <a:r>
              <a:rPr lang="zh-CN" altLang="en-US" sz="2400" dirty="0" smtClean="0"/>
              <a:t>数据通路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实现单周期硬布线控制器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测试联调</a:t>
            </a:r>
            <a:endParaRPr lang="en-US" altLang="zh-CN" sz="24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5064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12" y="1219258"/>
            <a:ext cx="8626658" cy="3733702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核心指令集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405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6" y="1371654"/>
            <a:ext cx="8844358" cy="4267088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数据通路（参考）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165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800" dirty="0"/>
              <a:t>在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单周期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子</a:t>
            </a:r>
            <a:r>
              <a:rPr lang="zh-CN" altLang="en-US" sz="2800" dirty="0"/>
              <a:t>电路中，利用如下组件</a:t>
            </a:r>
            <a:r>
              <a:rPr lang="zh-CN" altLang="en-US" sz="2800" dirty="0" smtClean="0"/>
              <a:t>构建</a:t>
            </a:r>
            <a:r>
              <a:rPr lang="en-US" altLang="zh-CN" sz="2800" dirty="0" smtClean="0"/>
              <a:t>MIPS</a:t>
            </a:r>
            <a:r>
              <a:rPr lang="zh-CN" altLang="en-US" sz="2800" dirty="0" smtClean="0"/>
              <a:t>单周期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数据通路</a:t>
            </a:r>
            <a:endParaRPr lang="en-US" altLang="zh-CN" sz="2800" dirty="0" smtClean="0"/>
          </a:p>
          <a:p>
            <a:pPr marL="1085850" lvl="1" indent="-342900">
              <a:buFont typeface="Wingdings" panose="05000000000000000000" pitchFamily="2" charset="2"/>
              <a:buChar char="Ø"/>
            </a:pPr>
            <a:r>
              <a:rPr lang="en-US" altLang="zh-CN" sz="2400" dirty="0" smtClean="0"/>
              <a:t>PC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IMEM</a:t>
            </a:r>
            <a:r>
              <a:rPr lang="zh-CN" altLang="en-US" sz="2400" dirty="0" smtClean="0"/>
              <a:t>、</a:t>
            </a:r>
            <a:r>
              <a:rPr lang="en-US" altLang="zh-CN" sz="2400" dirty="0" err="1" smtClean="0"/>
              <a:t>RegFile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ALU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DMEM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Controller</a:t>
            </a: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、构建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主机通路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94" y="2819416"/>
            <a:ext cx="8458218" cy="312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27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输入信号：</a:t>
            </a:r>
            <a:endParaRPr lang="en-US" altLang="zh-CN" sz="2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指令字</a:t>
            </a:r>
            <a:r>
              <a:rPr lang="en-US" altLang="zh-CN" sz="2400" dirty="0" smtClean="0"/>
              <a:t>Opcode</a:t>
            </a:r>
            <a:r>
              <a:rPr lang="zh-CN" altLang="en-US" sz="2400" dirty="0" smtClean="0"/>
              <a:t>，</a:t>
            </a:r>
            <a:r>
              <a:rPr lang="en-US" altLang="zh-CN" sz="2400" dirty="0" err="1" smtClean="0"/>
              <a:t>Func</a:t>
            </a:r>
            <a:r>
              <a:rPr lang="zh-CN" altLang="en-US" sz="2400" dirty="0" smtClean="0"/>
              <a:t>字段（</a:t>
            </a:r>
            <a:r>
              <a:rPr lang="en-US" altLang="zh-CN" sz="2400" dirty="0" smtClean="0"/>
              <a:t>12-bit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输出信号：</a:t>
            </a:r>
            <a:endParaRPr lang="en-US" altLang="zh-CN" sz="28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多路选择器选择信号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内存访问控制信号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寄存器写使能信号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运算器控制信号</a:t>
            </a:r>
            <a:endParaRPr lang="en-US" altLang="zh-CN" sz="2400" dirty="0" smtClean="0"/>
          </a:p>
          <a:p>
            <a:pPr marL="1200150" lvl="1" indent="-45720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指令译码信号</a:t>
            </a:r>
            <a:endParaRPr lang="en-US" altLang="zh-CN" sz="24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纯组合逻辑电路、无时序逻辑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、设计单周期</a:t>
            </a:r>
            <a:r>
              <a:rPr lang="en-US" altLang="zh-CN" dirty="0" smtClean="0"/>
              <a:t>MIPS</a:t>
            </a:r>
            <a:r>
              <a:rPr lang="zh-CN" altLang="en-US" dirty="0" smtClean="0"/>
              <a:t>控制器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772" y="2209832"/>
            <a:ext cx="3340809" cy="317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1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" y="1447852"/>
            <a:ext cx="8718541" cy="4038494"/>
          </a:xfr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控制信号功能说明（</a:t>
            </a:r>
            <a:r>
              <a:rPr lang="en-US" altLang="zh-CN" dirty="0" smtClean="0"/>
              <a:t>8</a:t>
            </a:r>
            <a:r>
              <a:rPr lang="zh-CN" altLang="en-US" dirty="0" smtClean="0"/>
              <a:t>条核心指令）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9649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打开</a:t>
            </a:r>
            <a:r>
              <a:rPr lang="en-US" altLang="zh-CN" sz="2800" dirty="0" err="1" smtClean="0">
                <a:solidFill>
                  <a:srgbClr val="C00000"/>
                </a:solidFill>
              </a:rPr>
              <a:t>CPU.circ</a:t>
            </a:r>
            <a:r>
              <a:rPr lang="zh-CN" altLang="en-US" sz="2800" dirty="0" smtClean="0"/>
              <a:t>，打开</a:t>
            </a:r>
            <a:r>
              <a:rPr lang="zh-CN" altLang="en-US" sz="2800" dirty="0" smtClean="0">
                <a:solidFill>
                  <a:srgbClr val="C00000"/>
                </a:solidFill>
              </a:rPr>
              <a:t>单周期硬布线控制器</a:t>
            </a:r>
            <a:r>
              <a:rPr lang="zh-CN" altLang="en-US" sz="2800" dirty="0" smtClean="0"/>
              <a:t>电路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实现指令译码、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控制逻辑</a:t>
            </a:r>
            <a:endParaRPr lang="en-US" altLang="zh-CN" sz="2800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完善硬布线控制器内部逻辑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37" y="2514624"/>
            <a:ext cx="8939863" cy="332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11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增加简单的组合逻辑</a:t>
            </a:r>
            <a:endParaRPr lang="en-US" altLang="zh-CN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dirty="0" smtClean="0"/>
              <a:t>根据给出的指令译码信号，实现所有控制信号逻辑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完善控制信号逻辑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" y="2819416"/>
            <a:ext cx="8917659" cy="36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717854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11169</TotalTime>
  <Pages>0</Pages>
  <Words>227</Words>
  <Characters>0</Characters>
  <Application>Microsoft Office PowerPoint</Application>
  <DocSecurity>0</DocSecurity>
  <PresentationFormat>全屏显示(4:3)</PresentationFormat>
  <Lines>0</Lines>
  <Paragraphs>37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黑体</vt:lpstr>
      <vt:lpstr>宋体</vt:lpstr>
      <vt:lpstr>Arial</vt:lpstr>
      <vt:lpstr>Calibri</vt:lpstr>
      <vt:lpstr>Times</vt:lpstr>
      <vt:lpstr>Wingdings</vt:lpstr>
      <vt:lpstr>自定义设计方案</vt:lpstr>
      <vt:lpstr>计算机组成与实践  </vt:lpstr>
      <vt:lpstr>实验目的</vt:lpstr>
      <vt:lpstr>核心指令集</vt:lpstr>
      <vt:lpstr>单周期MIPS数据通路（参考）</vt:lpstr>
      <vt:lpstr>1、构建MIPS主机通路</vt:lpstr>
      <vt:lpstr>2、设计单周期MIPS控制器</vt:lpstr>
      <vt:lpstr>控制信号功能说明（8条核心指令）</vt:lpstr>
      <vt:lpstr>完善硬布线控制器内部逻辑</vt:lpstr>
      <vt:lpstr>完善控制信号逻辑</vt:lpstr>
      <vt:lpstr>3、CPU测试</vt:lpstr>
    </vt:vector>
  </TitlesOfParts>
  <Manager/>
  <Company>SSU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subject/>
  <dc:creator>YXCHEN-PC</dc:creator>
  <cp:keywords/>
  <dc:description/>
  <cp:lastModifiedBy>Shannon Gu</cp:lastModifiedBy>
  <cp:revision>847</cp:revision>
  <dcterms:created xsi:type="dcterms:W3CDTF">2001-06-30T15:45:14Z</dcterms:created>
  <dcterms:modified xsi:type="dcterms:W3CDTF">2022-05-27T01:40:35Z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2052-10.1.0.5511</vt:lpwstr>
  </property>
</Properties>
</file>