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3"/>
  </p:sldMasterIdLst>
  <p:notesMasterIdLst>
    <p:notesMasterId r:id="rId5"/>
  </p:notesMasterIdLst>
  <p:sldIdLst>
    <p:sldId id="258" r:id="rId4"/>
    <p:sldId id="257" r:id="rId6"/>
    <p:sldId id="282" r:id="rId7"/>
    <p:sldId id="261" r:id="rId8"/>
    <p:sldId id="260" r:id="rId9"/>
    <p:sldId id="263" r:id="rId10"/>
    <p:sldId id="264" r:id="rId11"/>
    <p:sldId id="265" r:id="rId12"/>
    <p:sldId id="266" r:id="rId13"/>
    <p:sldId id="267" r:id="rId14"/>
    <p:sldId id="283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9" r:id="rId24"/>
    <p:sldId id="276" r:id="rId25"/>
    <p:sldId id="277" r:id="rId26"/>
    <p:sldId id="278" r:id="rId27"/>
    <p:sldId id="280" r:id="rId28"/>
    <p:sldId id="284" r:id="rId29"/>
    <p:sldId id="2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EC8C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4" autoAdjust="0"/>
    <p:restoredTop sz="93523" autoAdjust="0"/>
  </p:normalViewPr>
  <p:slideViewPr>
    <p:cSldViewPr showGuides="1">
      <p:cViewPr varScale="1">
        <p:scale>
          <a:sx n="101" d="100"/>
          <a:sy n="101" d="100"/>
        </p:scale>
        <p:origin x="330" y="114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478691-B7BB-7444-8535-0CA40CD1E05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www.spec.org/" TargetMode="Externa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</a:t>
            </a:r>
            <a:r>
              <a:rPr lang="zh-CN" altLang="en-US" sz="4400" dirty="0" smtClean="0"/>
              <a:t>成与实践  </a:t>
            </a:r>
            <a:endParaRPr lang="zh-CN" altLang="en-US" sz="4400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计算机的性能（</a:t>
            </a:r>
            <a:r>
              <a:rPr lang="en-US" altLang="zh-CN" sz="3600" b="1" dirty="0" smtClean="0">
                <a:solidFill>
                  <a:srgbClr val="C00000"/>
                </a:solidFill>
              </a:rPr>
              <a:t>Performance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）</a:t>
            </a:r>
            <a:endParaRPr lang="en-US" altLang="zh-CN" sz="3600" b="1" dirty="0" smtClean="0">
              <a:solidFill>
                <a:srgbClr val="C00000"/>
              </a:solidFill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性能</a:t>
            </a:r>
            <a:r>
              <a:rPr lang="en-US" altLang="zh-CN" dirty="0"/>
              <a:t>=1/</a:t>
            </a:r>
            <a:r>
              <a:rPr lang="zh-CN" altLang="en-US" dirty="0"/>
              <a:t>执行时间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X</a:t>
            </a:r>
            <a:r>
              <a:rPr lang="zh-CN" altLang="en-US" dirty="0"/>
              <a:t>性能是</a:t>
            </a:r>
            <a:r>
              <a:rPr lang="en-US" altLang="zh-CN" dirty="0"/>
              <a:t>Y</a:t>
            </a:r>
            <a:r>
              <a:rPr lang="zh-CN" altLang="en-US" dirty="0"/>
              <a:t>性能的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计算机</a:t>
            </a:r>
            <a:r>
              <a:rPr lang="en-US" altLang="zh-CN" dirty="0"/>
              <a:t>A</a:t>
            </a:r>
            <a:r>
              <a:rPr lang="zh-CN" altLang="en-US" dirty="0"/>
              <a:t>运行一个程序需要</a:t>
            </a:r>
            <a:r>
              <a:rPr lang="en-US" altLang="zh-CN" dirty="0"/>
              <a:t>10</a:t>
            </a:r>
            <a:r>
              <a:rPr lang="zh-CN" altLang="en-US" dirty="0"/>
              <a:t>秒，计算机</a:t>
            </a:r>
            <a:r>
              <a:rPr lang="en-US" altLang="zh-CN" dirty="0"/>
              <a:t>B</a:t>
            </a:r>
            <a:r>
              <a:rPr lang="zh-CN" altLang="en-US" dirty="0"/>
              <a:t>运行同样的程序需要</a:t>
            </a:r>
            <a:r>
              <a:rPr lang="en-US" altLang="zh-CN" dirty="0"/>
              <a:t>15</a:t>
            </a:r>
            <a:r>
              <a:rPr lang="zh-CN" altLang="en-US" dirty="0"/>
              <a:t>秒，那么</a:t>
            </a:r>
            <a:r>
              <a:rPr lang="en-US" altLang="zh-CN" dirty="0"/>
              <a:t>A</a:t>
            </a:r>
            <a:r>
              <a:rPr lang="zh-CN" altLang="en-US" dirty="0"/>
              <a:t>的性能是</a:t>
            </a:r>
            <a:r>
              <a:rPr lang="en-US" altLang="zh-CN" dirty="0"/>
              <a:t>B</a:t>
            </a:r>
            <a:r>
              <a:rPr lang="zh-CN" altLang="en-US" dirty="0"/>
              <a:t>的多少倍？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答案：执行时间</a:t>
            </a:r>
            <a:r>
              <a:rPr lang="en-US" altLang="zh-CN" baseline="-25000" dirty="0"/>
              <a:t>B</a:t>
            </a:r>
            <a:r>
              <a:rPr lang="en-US" altLang="zh-CN" dirty="0"/>
              <a:t>/</a:t>
            </a:r>
            <a:r>
              <a:rPr lang="zh-CN" altLang="en-US" dirty="0"/>
              <a:t>执行时间</a:t>
            </a:r>
            <a:r>
              <a:rPr lang="en-US" altLang="zh-CN" baseline="-25000" dirty="0"/>
              <a:t>A</a:t>
            </a:r>
            <a:r>
              <a:rPr lang="en-US" altLang="zh-CN" dirty="0"/>
              <a:t>=15s/10s=</a:t>
            </a:r>
            <a:r>
              <a:rPr lang="en-US" altLang="zh-CN" dirty="0">
                <a:solidFill>
                  <a:srgbClr val="C00000"/>
                </a:solidFill>
              </a:rPr>
              <a:t>1.5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/>
              <a:t>             A</a:t>
            </a:r>
            <a:r>
              <a:rPr lang="zh-CN" altLang="en-US" dirty="0"/>
              <a:t>的性能是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1.5</a:t>
            </a:r>
            <a:r>
              <a:rPr lang="zh-CN" altLang="en-US" dirty="0"/>
              <a:t>倍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性能的定义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02620" y="2438426"/>
            <a:ext cx="5543505" cy="523220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=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endParaRPr kumimoji="1" lang="zh-CN" altLang="en-US" sz="2800" baseline="-25000" dirty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71684" y="5943534"/>
            <a:ext cx="62482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降低执行时间通常会提升吞吐量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性能的定义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性能及其因素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</a:rPr>
              <a:t>CPU</a:t>
            </a:r>
            <a:r>
              <a:rPr lang="zh-CN" altLang="en-US" sz="2400" dirty="0" smtClean="0">
                <a:solidFill>
                  <a:srgbClr val="000000"/>
                </a:solidFill>
              </a:rPr>
              <a:t>时间</a:t>
            </a:r>
            <a:r>
              <a:rPr lang="en-US" altLang="zh-CN" sz="2400" dirty="0" smtClean="0">
                <a:solidFill>
                  <a:srgbClr val="000000"/>
                </a:solidFill>
              </a:rPr>
              <a:t>(CPU </a:t>
            </a:r>
            <a:r>
              <a:rPr lang="en-US" altLang="zh-CN" sz="2400" dirty="0">
                <a:solidFill>
                  <a:srgbClr val="000000"/>
                </a:solidFill>
              </a:rPr>
              <a:t>Execution </a:t>
            </a:r>
            <a:r>
              <a:rPr lang="en-US" altLang="zh-CN" sz="2400" dirty="0" smtClean="0">
                <a:solidFill>
                  <a:srgbClr val="000000"/>
                </a:solidFill>
              </a:rPr>
              <a:t>Time)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</a:rPr>
              <a:t>CPU</a:t>
            </a:r>
            <a:r>
              <a:rPr lang="zh-CN" altLang="en-US" sz="2000" dirty="0">
                <a:solidFill>
                  <a:srgbClr val="000000"/>
                </a:solidFill>
              </a:rPr>
              <a:t>上花费的时间，不包括等待</a:t>
            </a:r>
            <a:r>
              <a:rPr lang="en-US" altLang="zh-CN" sz="2000" dirty="0">
                <a:solidFill>
                  <a:srgbClr val="000000"/>
                </a:solidFill>
              </a:rPr>
              <a:t>I/O</a:t>
            </a:r>
            <a:r>
              <a:rPr lang="zh-CN" altLang="en-US" sz="2000" dirty="0">
                <a:solidFill>
                  <a:srgbClr val="000000"/>
                </a:solidFill>
              </a:rPr>
              <a:t>或运行其他程序的时间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可分为用户</a:t>
            </a:r>
            <a:r>
              <a:rPr lang="en-US" altLang="zh-CN" sz="2000" dirty="0"/>
              <a:t>CPU</a:t>
            </a:r>
            <a:r>
              <a:rPr lang="zh-CN" altLang="en-US" sz="2000" dirty="0" smtClean="0"/>
              <a:t>时间</a:t>
            </a:r>
            <a:r>
              <a:rPr lang="en-US" altLang="zh-CN" sz="2000" dirty="0" smtClean="0"/>
              <a:t>(User </a:t>
            </a:r>
            <a:r>
              <a:rPr lang="en-US" altLang="zh-CN" sz="2000" dirty="0"/>
              <a:t>CPU </a:t>
            </a:r>
            <a:r>
              <a:rPr lang="en-US" altLang="zh-CN" sz="2000" dirty="0" smtClean="0"/>
              <a:t>Time)</a:t>
            </a:r>
            <a:r>
              <a:rPr lang="zh-CN" altLang="en-US" sz="2000" dirty="0" smtClean="0"/>
              <a:t>和</a:t>
            </a:r>
            <a:r>
              <a:rPr lang="zh-CN" altLang="en-US" sz="2000" dirty="0"/>
              <a:t>系统</a:t>
            </a:r>
            <a:r>
              <a:rPr lang="en-US" altLang="zh-CN" sz="2000" dirty="0"/>
              <a:t>CPU</a:t>
            </a:r>
            <a:r>
              <a:rPr lang="zh-CN" altLang="en-US" sz="2000" dirty="0" smtClean="0"/>
              <a:t>时间</a:t>
            </a:r>
            <a:r>
              <a:rPr lang="en-US" altLang="zh-CN" sz="2000" dirty="0" smtClean="0"/>
              <a:t>(System </a:t>
            </a:r>
            <a:r>
              <a:rPr lang="en-US" altLang="zh-CN" sz="2000" dirty="0"/>
              <a:t>CPU </a:t>
            </a:r>
            <a:r>
              <a:rPr lang="en-US" altLang="zh-CN" sz="2000" dirty="0" smtClean="0"/>
              <a:t>Time)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响应时间→</a:t>
            </a:r>
            <a:r>
              <a:rPr lang="zh-CN" altLang="en-US" sz="2400" dirty="0" smtClean="0">
                <a:solidFill>
                  <a:srgbClr val="000000"/>
                </a:solidFill>
              </a:rPr>
              <a:t>系统性能</a:t>
            </a:r>
            <a:r>
              <a:rPr lang="en-US" altLang="zh-CN" sz="2400" dirty="0" smtClean="0">
                <a:solidFill>
                  <a:srgbClr val="000000"/>
                </a:solidFill>
              </a:rPr>
              <a:t>(System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Performance)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用户</a:t>
            </a:r>
            <a:r>
              <a:rPr lang="en-US" altLang="zh-CN" sz="2400" dirty="0">
                <a:solidFill>
                  <a:srgbClr val="000000"/>
                </a:solidFill>
              </a:rPr>
              <a:t>CPU</a:t>
            </a:r>
            <a:r>
              <a:rPr lang="zh-CN" altLang="en-US" sz="2400" dirty="0">
                <a:solidFill>
                  <a:srgbClr val="000000"/>
                </a:solidFill>
              </a:rPr>
              <a:t>时间→</a:t>
            </a:r>
            <a:r>
              <a:rPr lang="en-US" altLang="zh-CN" sz="2400" dirty="0">
                <a:solidFill>
                  <a:srgbClr val="000000"/>
                </a:solidFill>
              </a:rPr>
              <a:t>CPU</a:t>
            </a:r>
            <a:r>
              <a:rPr lang="zh-CN" altLang="en-US" sz="2400" dirty="0" smtClean="0">
                <a:solidFill>
                  <a:srgbClr val="000000"/>
                </a:solidFill>
              </a:rPr>
              <a:t>性能</a:t>
            </a:r>
            <a:r>
              <a:rPr lang="en-US" altLang="zh-CN" sz="2400" dirty="0" smtClean="0">
                <a:solidFill>
                  <a:srgbClr val="000000"/>
                </a:solidFill>
              </a:rPr>
              <a:t>(CPU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</a:rPr>
              <a:t>Performance)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性能的度量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4190980"/>
          <a:ext cx="8175333" cy="145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43688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计算机设计者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996279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考虑如何度量计算机硬件完成基本功能的速度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时钟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计算机中以时钟来触发硬件执行各种事件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时钟周期（</a:t>
            </a:r>
            <a:r>
              <a:rPr lang="en-US" altLang="zh-CN" dirty="0">
                <a:solidFill>
                  <a:srgbClr val="000000"/>
                </a:solidFill>
              </a:rPr>
              <a:t>Clock Cycle</a:t>
            </a:r>
            <a:r>
              <a:rPr lang="zh-CN" altLang="en-US" dirty="0">
                <a:solidFill>
                  <a:srgbClr val="000000"/>
                </a:solidFill>
              </a:rPr>
              <a:t>）：时钟间隔的时间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例如，</a:t>
            </a:r>
            <a:r>
              <a:rPr lang="en-US" altLang="zh-CN" sz="2400" dirty="0">
                <a:solidFill>
                  <a:srgbClr val="000000"/>
                </a:solidFill>
              </a:rPr>
              <a:t>250ps=0.25ns=250×10</a:t>
            </a:r>
            <a:r>
              <a:rPr lang="en-US" altLang="zh-CN" sz="2400" baseline="30000" dirty="0">
                <a:solidFill>
                  <a:srgbClr val="000000"/>
                </a:solidFill>
              </a:rPr>
              <a:t>–12</a:t>
            </a:r>
            <a:r>
              <a:rPr lang="en-US" altLang="zh-CN" sz="2400" dirty="0">
                <a:solidFill>
                  <a:srgbClr val="000000"/>
                </a:solidFill>
              </a:rPr>
              <a:t>s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时钟频率（</a:t>
            </a:r>
            <a:r>
              <a:rPr lang="en-US" altLang="zh-CN" dirty="0">
                <a:solidFill>
                  <a:srgbClr val="000000"/>
                </a:solidFill>
              </a:rPr>
              <a:t>Clock Rate</a:t>
            </a:r>
            <a:r>
              <a:rPr lang="zh-CN" altLang="en-US" dirty="0">
                <a:solidFill>
                  <a:srgbClr val="000000"/>
                </a:solidFill>
              </a:rPr>
              <a:t>）：时钟周期的倒数</a:t>
            </a:r>
            <a:endParaRPr lang="zh-CN" altLang="en-US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例如，</a:t>
            </a:r>
            <a:r>
              <a:rPr lang="en-US" altLang="zh-CN" sz="2400" dirty="0">
                <a:solidFill>
                  <a:srgbClr val="000000"/>
                </a:solidFill>
              </a:rPr>
              <a:t>4.0GHz = 4000MHz = 4.0×10</a:t>
            </a:r>
            <a:r>
              <a:rPr lang="en-US" altLang="zh-CN" sz="2400" baseline="30000" dirty="0">
                <a:solidFill>
                  <a:srgbClr val="000000"/>
                </a:solidFill>
              </a:rPr>
              <a:t>9</a:t>
            </a:r>
            <a:r>
              <a:rPr lang="en-US" altLang="zh-CN" sz="2400" dirty="0">
                <a:solidFill>
                  <a:srgbClr val="000000"/>
                </a:solidFill>
              </a:rPr>
              <a:t>Hz</a:t>
            </a:r>
            <a:endParaRPr lang="en-US" altLang="zh-CN" sz="24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时钟</a:t>
            </a:r>
            <a:endParaRPr lang="zh-CN" altLang="en-US" dirty="0"/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2792369" y="1841536"/>
            <a:ext cx="1728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2792369" y="1912974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521156" y="1912974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248356" y="1912974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977144" y="1912974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792369" y="2057436"/>
            <a:ext cx="863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2792369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3655969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655969" y="2344774"/>
            <a:ext cx="863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505031" y="2344774"/>
            <a:ext cx="287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521156" y="2057436"/>
            <a:ext cx="863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521156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384756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384756" y="2344774"/>
            <a:ext cx="863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248356" y="2057436"/>
            <a:ext cx="863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6248356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7111956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7111956" y="2344774"/>
            <a:ext cx="863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7977144" y="2057436"/>
            <a:ext cx="0" cy="2873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7977144" y="2057436"/>
            <a:ext cx="2873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4" name="Freeform 25"/>
          <p:cNvSpPr/>
          <p:nvPr/>
        </p:nvSpPr>
        <p:spPr bwMode="auto">
          <a:xfrm>
            <a:off x="4376694" y="3136936"/>
            <a:ext cx="288925" cy="287338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5" name="Freeform 26"/>
          <p:cNvSpPr/>
          <p:nvPr/>
        </p:nvSpPr>
        <p:spPr bwMode="auto">
          <a:xfrm>
            <a:off x="6105481" y="3136936"/>
            <a:ext cx="288925" cy="287338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6" name="Freeform 27"/>
          <p:cNvSpPr/>
          <p:nvPr/>
        </p:nvSpPr>
        <p:spPr bwMode="auto">
          <a:xfrm>
            <a:off x="7832681" y="3136936"/>
            <a:ext cx="288925" cy="287338"/>
          </a:xfrm>
          <a:custGeom>
            <a:avLst/>
            <a:gdLst>
              <a:gd name="T0" fmla="*/ 0 w 182"/>
              <a:gd name="T1" fmla="*/ 2147483646 h 181"/>
              <a:gd name="T2" fmla="*/ 2147483646 w 182"/>
              <a:gd name="T3" fmla="*/ 0 h 181"/>
              <a:gd name="T4" fmla="*/ 2147483646 w 182"/>
              <a:gd name="T5" fmla="*/ 0 h 181"/>
              <a:gd name="T6" fmla="*/ 2147483646 w 182"/>
              <a:gd name="T7" fmla="*/ 2147483646 h 181"/>
              <a:gd name="T8" fmla="*/ 2147483646 w 182"/>
              <a:gd name="T9" fmla="*/ 2147483646 h 181"/>
              <a:gd name="T10" fmla="*/ 2147483646 w 182"/>
              <a:gd name="T11" fmla="*/ 2147483646 h 181"/>
              <a:gd name="T12" fmla="*/ 0 w 182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81"/>
              <a:gd name="T23" fmla="*/ 182 w 182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81">
                <a:moveTo>
                  <a:pt x="0" y="91"/>
                </a:moveTo>
                <a:lnTo>
                  <a:pt x="46" y="0"/>
                </a:lnTo>
                <a:lnTo>
                  <a:pt x="136" y="0"/>
                </a:lnTo>
                <a:lnTo>
                  <a:pt x="182" y="91"/>
                </a:lnTo>
                <a:lnTo>
                  <a:pt x="136" y="181"/>
                </a:lnTo>
                <a:lnTo>
                  <a:pt x="46" y="181"/>
                </a:lnTo>
                <a:lnTo>
                  <a:pt x="0" y="91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505031" y="3568736"/>
            <a:ext cx="5903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2505031" y="1912974"/>
            <a:ext cx="0" cy="1655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849269" y="206219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时钟脉冲</a:t>
            </a:r>
            <a:endParaRPr lang="en-AU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95929" y="2571231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数据传输和计算</a:t>
            </a:r>
            <a:endParaRPr lang="en-AU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849269" y="314169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更新状态</a:t>
            </a:r>
            <a:endParaRPr lang="en-AU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3081294" y="1768511"/>
            <a:ext cx="1150937" cy="1444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109908" y="1628811"/>
            <a:ext cx="11079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时钟周期</a:t>
            </a:r>
            <a:endParaRPr lang="en-AU" altLang="en-US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36"/>
          <p:cNvSpPr/>
          <p:nvPr/>
        </p:nvSpPr>
        <p:spPr bwMode="auto">
          <a:xfrm>
            <a:off x="4521156" y="2632111"/>
            <a:ext cx="1727200" cy="287338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5" name="Freeform 37"/>
          <p:cNvSpPr/>
          <p:nvPr/>
        </p:nvSpPr>
        <p:spPr bwMode="auto">
          <a:xfrm>
            <a:off x="2792369" y="2632111"/>
            <a:ext cx="1727200" cy="287338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  <p:sp>
        <p:nvSpPr>
          <p:cNvPr id="36" name="Freeform 38"/>
          <p:cNvSpPr/>
          <p:nvPr/>
        </p:nvSpPr>
        <p:spPr bwMode="auto">
          <a:xfrm>
            <a:off x="6248356" y="2632111"/>
            <a:ext cx="1727200" cy="287338"/>
          </a:xfrm>
          <a:custGeom>
            <a:avLst/>
            <a:gdLst>
              <a:gd name="T0" fmla="*/ 0 w 1088"/>
              <a:gd name="T1" fmla="*/ 2147483646 h 181"/>
              <a:gd name="T2" fmla="*/ 2147483646 w 1088"/>
              <a:gd name="T3" fmla="*/ 0 h 181"/>
              <a:gd name="T4" fmla="*/ 2147483646 w 1088"/>
              <a:gd name="T5" fmla="*/ 0 h 181"/>
              <a:gd name="T6" fmla="*/ 2147483646 w 1088"/>
              <a:gd name="T7" fmla="*/ 2147483646 h 181"/>
              <a:gd name="T8" fmla="*/ 2147483646 w 1088"/>
              <a:gd name="T9" fmla="*/ 2147483646 h 181"/>
              <a:gd name="T10" fmla="*/ 2147483646 w 1088"/>
              <a:gd name="T11" fmla="*/ 2147483646 h 181"/>
              <a:gd name="T12" fmla="*/ 0 w 1088"/>
              <a:gd name="T13" fmla="*/ 2147483646 h 18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8"/>
              <a:gd name="T22" fmla="*/ 0 h 181"/>
              <a:gd name="T23" fmla="*/ 1088 w 1088"/>
              <a:gd name="T24" fmla="*/ 181 h 18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8" h="181">
                <a:moveTo>
                  <a:pt x="0" y="90"/>
                </a:moveTo>
                <a:lnTo>
                  <a:pt x="45" y="0"/>
                </a:lnTo>
                <a:lnTo>
                  <a:pt x="1043" y="0"/>
                </a:lnTo>
                <a:lnTo>
                  <a:pt x="1088" y="90"/>
                </a:lnTo>
                <a:lnTo>
                  <a:pt x="1043" y="181"/>
                </a:lnTo>
                <a:lnTo>
                  <a:pt x="45" y="181"/>
                </a:lnTo>
                <a:lnTo>
                  <a:pt x="0" y="90"/>
                </a:lnTo>
                <a:close/>
              </a:path>
            </a:pathLst>
          </a:custGeom>
          <a:solidFill>
            <a:schemeClr val="accent1">
              <a:lumMod val="9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9364" y="1368064"/>
            <a:ext cx="6912768" cy="954107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+mn-lt"/>
                <a:ea typeface="+mn-ea"/>
              </a:rPr>
              <a:t>CPU</a:t>
            </a:r>
            <a:r>
              <a:rPr kumimoji="1" lang="zh-CN" altLang="en-US" sz="2800" dirty="0">
                <a:latin typeface="+mn-lt"/>
                <a:ea typeface="+mn-ea"/>
              </a:rPr>
              <a:t>时间</a:t>
            </a:r>
            <a:r>
              <a:rPr kumimoji="1" lang="en-US" altLang="zh-CN" sz="2800" dirty="0">
                <a:latin typeface="+mn-lt"/>
                <a:ea typeface="+mn-ea"/>
              </a:rPr>
              <a:t>=CPU</a:t>
            </a:r>
            <a:r>
              <a:rPr kumimoji="1" lang="zh-CN" altLang="en-US" sz="2800" dirty="0">
                <a:latin typeface="+mn-lt"/>
                <a:ea typeface="+mn-ea"/>
              </a:rPr>
              <a:t>时钟周期数</a:t>
            </a:r>
            <a:r>
              <a:rPr kumimoji="1" lang="en-US" altLang="zh-CN" sz="2800" dirty="0">
                <a:latin typeface="+mn-lt"/>
                <a:ea typeface="+mn-ea"/>
              </a:rPr>
              <a:t>×</a:t>
            </a:r>
            <a:r>
              <a:rPr kumimoji="1" lang="zh-CN" altLang="en-US" sz="2800" dirty="0">
                <a:latin typeface="+mn-lt"/>
                <a:ea typeface="+mn-ea"/>
              </a:rPr>
              <a:t>时钟周期时间</a:t>
            </a:r>
            <a:endParaRPr kumimoji="1" lang="en-US" altLang="zh-CN" sz="2800" dirty="0">
              <a:latin typeface="+mn-lt"/>
              <a:ea typeface="+mn-ea"/>
            </a:endParaRPr>
          </a:p>
          <a:p>
            <a:r>
              <a:rPr kumimoji="1" lang="zh-CN" altLang="en-US" sz="2800" dirty="0">
                <a:latin typeface="+mn-lt"/>
                <a:ea typeface="+mn-ea"/>
              </a:rPr>
              <a:t>               </a:t>
            </a:r>
            <a:r>
              <a:rPr kumimoji="1" lang="en-US" altLang="zh-CN" sz="2800" dirty="0">
                <a:latin typeface="+mn-lt"/>
                <a:ea typeface="+mn-ea"/>
              </a:rPr>
              <a:t>=CPU</a:t>
            </a:r>
            <a:r>
              <a:rPr kumimoji="1" lang="zh-CN" altLang="en-US" sz="2800" dirty="0">
                <a:latin typeface="+mn-lt"/>
                <a:ea typeface="+mn-ea"/>
              </a:rPr>
              <a:t>时钟周期数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时钟频率</a:t>
            </a:r>
            <a:endParaRPr kumimoji="1" lang="en-US" altLang="zh-CN" sz="2800" dirty="0">
              <a:latin typeface="+mn-lt"/>
              <a:ea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7308" y="3048010"/>
          <a:ext cx="8175333" cy="229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72085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C00000"/>
                          </a:solidFill>
                        </a:rPr>
                        <a:t>提高性能的方式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570803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减少一个程序的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时钟周期数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提高时钟频率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硬件设计者需要权衡时钟周期数和时钟频率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计算机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的时钟频率为</a:t>
            </a:r>
            <a:r>
              <a:rPr lang="en-US" altLang="zh-CN" dirty="0">
                <a:solidFill>
                  <a:srgbClr val="000000"/>
                </a:solidFill>
              </a:rPr>
              <a:t>2GHz</a:t>
            </a:r>
            <a:r>
              <a:rPr lang="zh-CN" altLang="en-US" dirty="0">
                <a:solidFill>
                  <a:srgbClr val="000000"/>
                </a:solidFill>
              </a:rPr>
              <a:t>，某程序在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上运行的</a:t>
            </a:r>
            <a:r>
              <a:rPr lang="en-US" altLang="zh-CN" dirty="0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时间是</a:t>
            </a:r>
            <a:r>
              <a:rPr lang="en-US" altLang="zh-CN" dirty="0">
                <a:solidFill>
                  <a:srgbClr val="000000"/>
                </a:solidFill>
              </a:rPr>
              <a:t>10s</a:t>
            </a:r>
            <a:r>
              <a:rPr lang="zh-CN" altLang="en-US" dirty="0">
                <a:solidFill>
                  <a:srgbClr val="000000"/>
                </a:solidFill>
              </a:rPr>
              <a:t>，如果目标时钟在计算机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上运行的</a:t>
            </a:r>
            <a:r>
              <a:rPr lang="en-US" altLang="zh-CN" dirty="0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时间为</a:t>
            </a:r>
            <a:r>
              <a:rPr lang="en-US" altLang="zh-CN" dirty="0">
                <a:solidFill>
                  <a:srgbClr val="000000"/>
                </a:solidFill>
              </a:rPr>
              <a:t>6s</a:t>
            </a:r>
            <a:r>
              <a:rPr lang="zh-CN" altLang="en-US" dirty="0">
                <a:solidFill>
                  <a:srgbClr val="000000"/>
                </a:solidFill>
              </a:rPr>
              <a:t>，那么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的时钟频率应该为多少才能使该程序在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上运行的时钟周期数是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</a:t>
            </a:r>
            <a:r>
              <a:rPr lang="en-US" altLang="zh-CN" dirty="0">
                <a:solidFill>
                  <a:srgbClr val="000000"/>
                </a:solidFill>
              </a:rPr>
              <a:t>1.2</a:t>
            </a:r>
            <a:r>
              <a:rPr lang="zh-CN" altLang="en-US" dirty="0">
                <a:solidFill>
                  <a:srgbClr val="000000"/>
                </a:solidFill>
              </a:rPr>
              <a:t>倍？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计算机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的时钟频率为</a:t>
            </a:r>
            <a:r>
              <a:rPr lang="en-US" altLang="zh-CN" dirty="0">
                <a:solidFill>
                  <a:srgbClr val="000000"/>
                </a:solidFill>
              </a:rPr>
              <a:t>2GHz</a:t>
            </a:r>
            <a:r>
              <a:rPr lang="zh-CN" altLang="en-US" dirty="0">
                <a:solidFill>
                  <a:srgbClr val="000000"/>
                </a:solidFill>
              </a:rPr>
              <a:t>，某程序在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上运行的</a:t>
            </a:r>
            <a:r>
              <a:rPr lang="en-US" altLang="zh-CN" dirty="0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时间是</a:t>
            </a:r>
            <a:r>
              <a:rPr lang="en-US" altLang="zh-CN" dirty="0">
                <a:solidFill>
                  <a:srgbClr val="000000"/>
                </a:solidFill>
              </a:rPr>
              <a:t>10s</a:t>
            </a:r>
            <a:r>
              <a:rPr lang="zh-CN" altLang="en-US" dirty="0">
                <a:solidFill>
                  <a:srgbClr val="000000"/>
                </a:solidFill>
              </a:rPr>
              <a:t>，如果目标时钟在计算机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上运行的</a:t>
            </a:r>
            <a:r>
              <a:rPr lang="en-US" altLang="zh-CN" dirty="0">
                <a:solidFill>
                  <a:srgbClr val="000000"/>
                </a:solidFill>
              </a:rPr>
              <a:t>CPU</a:t>
            </a:r>
            <a:r>
              <a:rPr lang="zh-CN" altLang="en-US" dirty="0">
                <a:solidFill>
                  <a:srgbClr val="000000"/>
                </a:solidFill>
              </a:rPr>
              <a:t>时间为</a:t>
            </a:r>
            <a:r>
              <a:rPr lang="en-US" altLang="zh-CN" dirty="0">
                <a:solidFill>
                  <a:srgbClr val="000000"/>
                </a:solidFill>
              </a:rPr>
              <a:t>6s</a:t>
            </a:r>
            <a:r>
              <a:rPr lang="zh-CN" altLang="en-US" dirty="0">
                <a:solidFill>
                  <a:srgbClr val="000000"/>
                </a:solidFill>
              </a:rPr>
              <a:t>，那么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的时钟频率应该为多少才能使该程序在</a:t>
            </a:r>
            <a:r>
              <a:rPr lang="en-US" altLang="zh-CN" dirty="0">
                <a:solidFill>
                  <a:srgbClr val="000000"/>
                </a:solidFill>
              </a:rPr>
              <a:t>B</a:t>
            </a:r>
            <a:r>
              <a:rPr lang="zh-CN" altLang="en-US" dirty="0">
                <a:solidFill>
                  <a:srgbClr val="000000"/>
                </a:solidFill>
              </a:rPr>
              <a:t>上运行的时钟周期数是</a:t>
            </a:r>
            <a:r>
              <a:rPr lang="en-US" altLang="zh-CN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</a:t>
            </a:r>
            <a:r>
              <a:rPr lang="en-US" altLang="zh-CN" dirty="0">
                <a:solidFill>
                  <a:srgbClr val="000000"/>
                </a:solidFill>
              </a:rPr>
              <a:t>1.2</a:t>
            </a:r>
            <a:r>
              <a:rPr lang="zh-CN" altLang="en-US" dirty="0">
                <a:solidFill>
                  <a:srgbClr val="000000"/>
                </a:solidFill>
              </a:rPr>
              <a:t>倍</a:t>
            </a:r>
            <a:r>
              <a:rPr lang="zh-CN" altLang="en-US" dirty="0" smtClean="0">
                <a:solidFill>
                  <a:srgbClr val="000000"/>
                </a:solidFill>
              </a:rPr>
              <a:t>？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kumimoji="1" lang="zh-CN" altLang="en-US" dirty="0"/>
              <a:t>答案：</a:t>
            </a:r>
            <a:endParaRPr kumimoji="1" lang="zh-CN" altLang="en-US" dirty="0"/>
          </a:p>
          <a:p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1852" y="4038584"/>
            <a:ext cx="8364163" cy="1938992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时钟周期数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A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=CPU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时间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A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×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时钟频率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A</a:t>
            </a:r>
            <a:endParaRPr kumimoji="1" lang="en-US" altLang="zh-CN" sz="2400" dirty="0">
              <a:latin typeface="+mn-lt"/>
              <a:ea typeface="+mn-ea"/>
              <a:cs typeface="Times New Roman" panose="02020603050405020304" charset="0"/>
            </a:endParaRPr>
          </a:p>
          <a:p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                    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=</a:t>
            </a:r>
            <a:r>
              <a:rPr kumimoji="1" lang="en-US" altLang="zh-CN" sz="2400" dirty="0" smtClean="0">
                <a:latin typeface="+mn-lt"/>
                <a:ea typeface="+mn-ea"/>
                <a:cs typeface="Times New Roman" panose="02020603050405020304" charset="0"/>
              </a:rPr>
              <a:t>10s×2 GHz=20×10</a:t>
            </a:r>
            <a:r>
              <a:rPr kumimoji="1" lang="en-US" altLang="zh-CN" sz="2400" baseline="30000" dirty="0" smtClean="0">
                <a:latin typeface="+mn-lt"/>
                <a:ea typeface="+mn-ea"/>
                <a:cs typeface="Times New Roman" panose="02020603050405020304" charset="0"/>
              </a:rPr>
              <a:t>9</a:t>
            </a:r>
            <a:endParaRPr kumimoji="1" lang="en-US" altLang="zh-CN" sz="2400" baseline="30000" dirty="0">
              <a:latin typeface="+mn-lt"/>
              <a:ea typeface="+mn-ea"/>
              <a:cs typeface="Times New Roman" panose="02020603050405020304" charset="0"/>
            </a:endParaRPr>
          </a:p>
          <a:p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时钟频率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B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=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时钟周期数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B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/CPU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时间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B</a:t>
            </a:r>
            <a:endParaRPr kumimoji="1" lang="en-US" altLang="zh-CN" sz="2400" dirty="0">
              <a:latin typeface="+mn-lt"/>
              <a:ea typeface="+mn-ea"/>
              <a:cs typeface="Times New Roman" panose="02020603050405020304" charset="0"/>
            </a:endParaRPr>
          </a:p>
          <a:p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                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=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（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1.2×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时钟周期数</a:t>
            </a:r>
            <a:r>
              <a:rPr kumimoji="1" lang="en-US" altLang="zh-CN" sz="2400" baseline="-25000" dirty="0">
                <a:latin typeface="+mn-lt"/>
                <a:ea typeface="+mn-ea"/>
                <a:cs typeface="Times New Roman" panose="02020603050405020304" charset="0"/>
              </a:rPr>
              <a:t>A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）</a:t>
            </a:r>
            <a:r>
              <a:rPr kumimoji="1" lang="en-US" altLang="zh-CN" sz="2400" dirty="0" smtClean="0">
                <a:latin typeface="+mn-lt"/>
                <a:ea typeface="+mn-ea"/>
                <a:cs typeface="Times New Roman" panose="02020603050405020304" charset="0"/>
              </a:rPr>
              <a:t>/ 6s</a:t>
            </a:r>
            <a:endParaRPr kumimoji="1" lang="en-US" altLang="zh-CN" sz="2400" dirty="0">
              <a:latin typeface="+mn-lt"/>
              <a:ea typeface="+mn-ea"/>
              <a:cs typeface="Times New Roman" panose="02020603050405020304" charset="0"/>
            </a:endParaRPr>
          </a:p>
          <a:p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                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=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（</a:t>
            </a:r>
            <a:r>
              <a:rPr kumimoji="1" lang="en-US" altLang="zh-CN" sz="2400" dirty="0">
                <a:latin typeface="+mn-lt"/>
                <a:ea typeface="+mn-ea"/>
                <a:cs typeface="Times New Roman" panose="02020603050405020304" charset="0"/>
              </a:rPr>
              <a:t>1.2×20×10</a:t>
            </a:r>
            <a:r>
              <a:rPr kumimoji="1" lang="en-US" altLang="zh-CN" sz="2400" baseline="30000" dirty="0">
                <a:latin typeface="+mn-lt"/>
                <a:ea typeface="+mn-ea"/>
                <a:cs typeface="Times New Roman" panose="02020603050405020304" charset="0"/>
              </a:rPr>
              <a:t>9</a:t>
            </a:r>
            <a:r>
              <a:rPr kumimoji="1" lang="zh-CN" altLang="en-US" sz="2400" dirty="0">
                <a:latin typeface="+mn-lt"/>
                <a:ea typeface="+mn-ea"/>
                <a:cs typeface="Times New Roman" panose="02020603050405020304" charset="0"/>
              </a:rPr>
              <a:t>）</a:t>
            </a:r>
            <a:r>
              <a:rPr kumimoji="1" lang="en-US" altLang="zh-CN" sz="2400" dirty="0" smtClean="0">
                <a:latin typeface="+mn-lt"/>
                <a:ea typeface="+mn-ea"/>
                <a:cs typeface="Times New Roman" panose="02020603050405020304" charset="0"/>
              </a:rPr>
              <a:t>/ 6s=4 GHz</a:t>
            </a:r>
            <a:endParaRPr kumimoji="1" lang="en-US" altLang="zh-CN" sz="2400" dirty="0">
              <a:latin typeface="+mn-lt"/>
              <a:ea typeface="+mn-ea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通过程序的指令数和</a:t>
            </a:r>
            <a:r>
              <a:rPr kumimoji="1" lang="zh-CN" altLang="en-US" dirty="0"/>
              <a:t>指令的平均时钟周期</a:t>
            </a:r>
            <a:r>
              <a:rPr kumimoji="1" lang="zh-CN" altLang="en-US" dirty="0" smtClean="0"/>
              <a:t>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程序的指令</a:t>
            </a:r>
            <a:r>
              <a:rPr lang="zh-CN" altLang="en-US" sz="2400" dirty="0" smtClean="0"/>
              <a:t>数量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指令的平均时钟周期数（</a:t>
            </a:r>
            <a:r>
              <a:rPr lang="en-US" altLang="zh-CN" sz="2400" dirty="0" smtClean="0"/>
              <a:t>Clock cycles per instruction, CPI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如果</a:t>
            </a:r>
            <a:r>
              <a:rPr lang="zh-CN" altLang="en-US" sz="2000" dirty="0"/>
              <a:t>不同指令有不同的</a:t>
            </a:r>
            <a:r>
              <a:rPr lang="en-US" altLang="zh-CN" sz="2000" dirty="0"/>
              <a:t>CPI</a:t>
            </a:r>
            <a:r>
              <a:rPr lang="zh-CN" altLang="en-US" sz="2000" dirty="0"/>
              <a:t>，采用</a:t>
            </a:r>
            <a:r>
              <a:rPr lang="zh-CN" altLang="en-US" sz="2000" dirty="0" smtClean="0"/>
              <a:t>加权平均</a:t>
            </a:r>
            <a:r>
              <a:rPr lang="en-US" altLang="zh-CN" sz="2000" dirty="0" smtClean="0"/>
              <a:t>CPI</a:t>
            </a:r>
            <a:endParaRPr lang="en-US" altLang="zh-CN" sz="20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比较相同</a:t>
            </a:r>
            <a:r>
              <a:rPr lang="en-US" altLang="zh-CN" sz="2000" dirty="0" smtClean="0"/>
              <a:t>ISA</a:t>
            </a:r>
            <a:r>
              <a:rPr lang="zh-CN" altLang="en-US" sz="2000" dirty="0" smtClean="0"/>
              <a:t>下的，不同实现方式的性能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指令的性能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8907" y="1905040"/>
          <a:ext cx="8137945" cy="4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公式" r:id="rId1" imgW="81686400" imgH="4876800" progId="Equation.3">
                  <p:embed/>
                </p:oleObj>
              </mc:Choice>
              <mc:Fallback>
                <p:oleObj name="公式" r:id="rId1" imgW="81686400" imgH="487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07" y="1905040"/>
                        <a:ext cx="8137945" cy="457188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solidFill>
                          <a:srgbClr val="EEC8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如果执行不同类型的指令需要不同的时钟周期数</a:t>
            </a:r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加权平均</a:t>
            </a:r>
            <a:r>
              <a:rPr lang="en-US" altLang="zh-CN" dirty="0">
                <a:solidFill>
                  <a:srgbClr val="000000"/>
                </a:solidFill>
              </a:rPr>
              <a:t>CPI</a:t>
            </a:r>
            <a:endParaRPr lang="en-US" altLang="zh-CN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CPI</a:t>
            </a:r>
            <a:r>
              <a:rPr lang="zh-CN" altLang="en-US" dirty="0" smtClean="0"/>
              <a:t>的计算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044691" y="1676446"/>
          <a:ext cx="50593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公式" r:id="rId1" imgW="55168800" imgH="10668000" progId="Equation.3">
                  <p:embed/>
                </p:oleObj>
              </mc:Choice>
              <mc:Fallback>
                <p:oleObj name="公式" r:id="rId1" imgW="55168800" imgH="1066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691" y="1676446"/>
                        <a:ext cx="5059363" cy="976313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416040" y="3328031"/>
          <a:ext cx="63166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公式" r:id="rId3" imgW="68884800" imgH="10972800" progId="Equation.3">
                  <p:embed/>
                </p:oleObj>
              </mc:Choice>
              <mc:Fallback>
                <p:oleObj name="公式" r:id="rId3" imgW="68884800" imgH="1097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40" y="3328031"/>
                        <a:ext cx="6316663" cy="1004887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经典的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性能公式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65840" y="1130989"/>
          <a:ext cx="81010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公式" r:id="rId1" imgW="88392000" imgH="21031200" progId="Equation.3">
                  <p:embed/>
                </p:oleObj>
              </mc:Choice>
              <mc:Fallback>
                <p:oleObj name="公式" r:id="rId1" imgW="88392000" imgH="2103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840" y="1130989"/>
                        <a:ext cx="8101012" cy="1922463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solidFill>
                          <a:srgbClr val="EEC8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6706" y="3276604"/>
          <a:ext cx="8175333" cy="266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55404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dirty="0" smtClean="0">
                          <a:solidFill>
                            <a:srgbClr val="C00000"/>
                          </a:solidFill>
                        </a:rPr>
                        <a:t>影响性能的三个关键因素</a:t>
                      </a:r>
                      <a:endParaRPr lang="zh-CN" altLang="en-US" sz="28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112881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性能分析时，考虑实现方案对三个因素的影响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减少指令数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减少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减少时钟周期时间或增加时钟频率（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Intel Core i7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Turbo mode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，暂时将时钟频率提高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10%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性能的定义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rgbClr val="C00000"/>
                </a:solidFill>
              </a:rPr>
              <a:t>CPU</a:t>
            </a:r>
            <a:r>
              <a:rPr lang="zh-CN" altLang="en-US" b="1" dirty="0" smtClean="0">
                <a:solidFill>
                  <a:srgbClr val="C00000"/>
                </a:solidFill>
              </a:rPr>
              <a:t>性能及其因素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计算机</a:t>
            </a:r>
            <a:r>
              <a:rPr lang="en-US" altLang="zh-CN" dirty="0"/>
              <a:t>A</a:t>
            </a:r>
            <a:r>
              <a:rPr lang="zh-CN" altLang="en-US" dirty="0"/>
              <a:t>：时钟周期时间</a:t>
            </a:r>
            <a:r>
              <a:rPr lang="en-US" altLang="zh-CN" dirty="0"/>
              <a:t>=250ps</a:t>
            </a:r>
            <a:r>
              <a:rPr lang="zh-CN" altLang="en-US" dirty="0"/>
              <a:t>，</a:t>
            </a:r>
            <a:r>
              <a:rPr lang="en-US" altLang="zh-CN" dirty="0"/>
              <a:t>CPI=2.0</a:t>
            </a:r>
            <a:endParaRPr lang="en-US" altLang="zh-CN" dirty="0"/>
          </a:p>
          <a:p>
            <a:r>
              <a:rPr lang="zh-CN" altLang="en-US" dirty="0" smtClean="0"/>
              <a:t>计算机</a:t>
            </a:r>
            <a:r>
              <a:rPr lang="en-US" altLang="zh-CN" dirty="0"/>
              <a:t>B</a:t>
            </a:r>
            <a:r>
              <a:rPr lang="zh-CN" altLang="en-US" dirty="0"/>
              <a:t>：时钟周期时间</a:t>
            </a:r>
            <a:r>
              <a:rPr lang="en-US" altLang="zh-CN" dirty="0"/>
              <a:t>=500ps</a:t>
            </a:r>
            <a:r>
              <a:rPr lang="zh-CN" altLang="en-US" dirty="0"/>
              <a:t>，</a:t>
            </a:r>
            <a:r>
              <a:rPr lang="en-US" altLang="zh-CN" dirty="0"/>
              <a:t>CPI=1.2</a:t>
            </a:r>
            <a:endParaRPr lang="en-US" altLang="zh-CN" dirty="0"/>
          </a:p>
          <a:p>
            <a:r>
              <a:rPr lang="zh-CN" altLang="en-US" dirty="0" smtClean="0"/>
              <a:t>相同</a:t>
            </a:r>
            <a:r>
              <a:rPr lang="en-US" altLang="zh-CN" dirty="0"/>
              <a:t>ISA</a:t>
            </a:r>
            <a:r>
              <a:rPr lang="zh-CN" altLang="en-US" dirty="0"/>
              <a:t>，相同程序，哪台计算机执行的速度快？快多少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计算机</a:t>
            </a:r>
            <a:r>
              <a:rPr lang="en-US" altLang="zh-CN" dirty="0"/>
              <a:t>A</a:t>
            </a:r>
            <a:r>
              <a:rPr lang="zh-CN" altLang="en-US" dirty="0"/>
              <a:t>：时钟周期时间</a:t>
            </a:r>
            <a:r>
              <a:rPr lang="en-US" altLang="zh-CN" dirty="0"/>
              <a:t>=250ps</a:t>
            </a:r>
            <a:r>
              <a:rPr lang="zh-CN" altLang="en-US" dirty="0"/>
              <a:t>，</a:t>
            </a:r>
            <a:r>
              <a:rPr lang="en-US" altLang="zh-CN" dirty="0"/>
              <a:t>CPI=2.0</a:t>
            </a:r>
            <a:endParaRPr lang="en-US" altLang="zh-CN" dirty="0"/>
          </a:p>
          <a:p>
            <a:r>
              <a:rPr lang="zh-CN" altLang="en-US" dirty="0" smtClean="0"/>
              <a:t>计算机</a:t>
            </a:r>
            <a:r>
              <a:rPr lang="en-US" altLang="zh-CN" dirty="0"/>
              <a:t>B</a:t>
            </a:r>
            <a:r>
              <a:rPr lang="zh-CN" altLang="en-US" dirty="0"/>
              <a:t>：时钟周期时间</a:t>
            </a:r>
            <a:r>
              <a:rPr lang="en-US" altLang="zh-CN" dirty="0"/>
              <a:t>=500ps</a:t>
            </a:r>
            <a:r>
              <a:rPr lang="zh-CN" altLang="en-US" dirty="0"/>
              <a:t>，</a:t>
            </a:r>
            <a:r>
              <a:rPr lang="en-US" altLang="zh-CN" dirty="0"/>
              <a:t>CPI=1.2</a:t>
            </a:r>
            <a:endParaRPr lang="en-US" altLang="zh-CN" dirty="0"/>
          </a:p>
          <a:p>
            <a:r>
              <a:rPr lang="zh-CN" altLang="en-US" dirty="0" smtClean="0"/>
              <a:t>相同</a:t>
            </a:r>
            <a:r>
              <a:rPr lang="en-US" altLang="zh-CN" dirty="0"/>
              <a:t>ISA</a:t>
            </a:r>
            <a:r>
              <a:rPr lang="zh-CN" altLang="en-US" dirty="0"/>
              <a:t>，相同程序，哪台计算机执行的速度快？快多少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答：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24080" y="3200406"/>
          <a:ext cx="6350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" imgW="76200000" imgH="36576000" progId="Equation.3">
                  <p:embed/>
                </p:oleObj>
              </mc:Choice>
              <mc:Fallback>
                <p:oleObj name="公式" r:id="rId1" imgW="76200000" imgH="3657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80" y="3200406"/>
                        <a:ext cx="6350000" cy="3048000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solidFill>
                          <a:srgbClr val="EEC8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1"/>
          </p:nvPr>
        </p:nvGraphicFramePr>
        <p:xfrm>
          <a:off x="482600" y="1108077"/>
          <a:ext cx="8183564" cy="3018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45891"/>
                <a:gridCol w="2045891"/>
                <a:gridCol w="2045891"/>
                <a:gridCol w="2045891"/>
              </a:tblGrid>
              <a:tr h="603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硬件或软件指标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指令数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CPI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时钟周期时间</a:t>
                      </a:r>
                      <a:endParaRPr lang="zh-CN" altLang="en-US" sz="20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  <a:tr h="603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算法</a:t>
                      </a:r>
                      <a:endParaRPr lang="zh-CN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 smtClean="0">
                          <a:solidFill>
                            <a:srgbClr val="00B0F0"/>
                          </a:solidFill>
                        </a:rPr>
                        <a:t>√</a:t>
                      </a:r>
                      <a:endParaRPr lang="zh-CN" altLang="en-US" sz="2800" b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noFill/>
                  </a:tcPr>
                </a:tc>
              </a:tr>
              <a:tr h="603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编程语言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</a:tr>
              <a:tr h="6036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编译程序</a:t>
                      </a:r>
                      <a:endParaRPr lang="zh-CN" alt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>
                    <a:noFill/>
                  </a:tcPr>
                </a:tc>
              </a:tr>
              <a:tr h="603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ISA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kumimoji="0" lang="zh-CN" altLang="en-US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理解程序性能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667020"/>
            <a:ext cx="8184958" cy="38860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SPEC </a:t>
            </a:r>
            <a:r>
              <a:rPr lang="en-US" altLang="zh-CN" sz="2400" dirty="0" smtClean="0"/>
              <a:t>(system performance </a:t>
            </a:r>
            <a:r>
              <a:rPr lang="en-US" altLang="zh-CN" sz="2400" dirty="0"/>
              <a:t>evaluation </a:t>
            </a:r>
            <a:r>
              <a:rPr lang="en-US" altLang="zh-CN" sz="2400" dirty="0" smtClean="0"/>
              <a:t>cooperative)</a:t>
            </a:r>
            <a:r>
              <a:rPr lang="zh-CN" altLang="en-US" sz="2400" dirty="0"/>
              <a:t>是为现代计算机系统</a:t>
            </a:r>
            <a:r>
              <a:rPr lang="zh-CN" altLang="en-US" sz="2400" dirty="0" smtClean="0"/>
              <a:t>建立的基准测试</a:t>
            </a:r>
            <a:r>
              <a:rPr lang="zh-CN" altLang="en-US" sz="2400" dirty="0"/>
              <a:t>程序</a:t>
            </a:r>
            <a:r>
              <a:rPr lang="zh-CN" altLang="en-US" sz="2400" dirty="0" smtClean="0"/>
              <a:t>集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目前最新的是</a:t>
            </a:r>
            <a:r>
              <a:rPr lang="en-US" altLang="zh-CN" sz="2400" dirty="0"/>
              <a:t>SPEC </a:t>
            </a:r>
            <a:r>
              <a:rPr lang="en-US" altLang="zh-CN" sz="2400" dirty="0" smtClean="0"/>
              <a:t>CPU2006 </a:t>
            </a:r>
            <a:r>
              <a:rPr lang="zh-CN" altLang="en-US" sz="2400" dirty="0" smtClean="0"/>
              <a:t>，包括</a:t>
            </a:r>
            <a:r>
              <a:rPr lang="en-US" altLang="zh-CN" sz="2400" dirty="0"/>
              <a:t>12 </a:t>
            </a:r>
            <a:r>
              <a:rPr lang="zh-CN" altLang="en-US" sz="2400" dirty="0"/>
              <a:t>个整数基准程序</a:t>
            </a:r>
            <a:r>
              <a:rPr lang="zh-CN" altLang="en-US" sz="2400" dirty="0" smtClean="0"/>
              <a:t>集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ClNT</a:t>
            </a:r>
            <a:r>
              <a:rPr lang="en-US" altLang="zh-CN" sz="2400" dirty="0" smtClean="0"/>
              <a:t> 2006)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17 </a:t>
            </a:r>
            <a:r>
              <a:rPr lang="zh-CN" altLang="en-US" sz="2400" dirty="0"/>
              <a:t>个浮点基准程序</a:t>
            </a:r>
            <a:r>
              <a:rPr lang="zh-CN" altLang="en-US" sz="2400" dirty="0" smtClean="0"/>
              <a:t>集</a:t>
            </a:r>
            <a:r>
              <a:rPr lang="en-US" altLang="zh-CN" sz="2400" dirty="0" smtClean="0"/>
              <a:t>(CFP 2006)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 smtClean="0">
                <a:hlinkClick r:id="rId1"/>
              </a:rPr>
              <a:t>www.spec.org</a:t>
            </a:r>
            <a:endParaRPr lang="en-US" altLang="zh-CN" dirty="0" smtClean="0"/>
          </a:p>
          <a:p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基准测试程序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1"/>
          <a:ext cx="8175333" cy="137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5243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基准测试程序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(benchmark)</a:t>
                      </a:r>
                      <a:endParaRPr lang="zh-CN" altLang="en-US" sz="24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847241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一组专门用于测量性能的程序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这些测试程序形成负载，用户期望预测实际负载的性能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966182"/>
            <a:ext cx="8305800" cy="158693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将被测计算机的执行时间标准化，即将被测计算机的执行时间除以一个参考处理器的</a:t>
            </a:r>
            <a:r>
              <a:rPr lang="zh-CN" altLang="en-US" sz="2000" dirty="0" smtClean="0"/>
              <a:t>执行时间</a:t>
            </a:r>
            <a:r>
              <a:rPr lang="zh-CN" altLang="en-US" sz="2000" dirty="0"/>
              <a:t>，结果称为</a:t>
            </a:r>
            <a:r>
              <a:rPr lang="en-US" altLang="zh-CN" sz="2000" dirty="0" smtClean="0"/>
              <a:t>SPEC ratio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几何平均数（</a:t>
            </a:r>
            <a:r>
              <a:rPr lang="en-US" altLang="zh-CN" sz="2000" dirty="0" smtClean="0"/>
              <a:t>GM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CINT2006 for Intel Core i7 920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53" y="984732"/>
            <a:ext cx="8305800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559175" y="5715000"/>
          <a:ext cx="24082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2" imgW="36576000" imgH="11582400" progId="Equation.3">
                  <p:embed/>
                </p:oleObj>
              </mc:Choice>
              <mc:Fallback>
                <p:oleObj name="公式" r:id="rId2" imgW="36576000" imgH="115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5715000"/>
                        <a:ext cx="2408238" cy="762000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性能的定义</a:t>
            </a:r>
            <a:endParaRPr lang="en-US" altLang="zh-CN" sz="2800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CPU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性能及其因素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C00000"/>
                </a:solidFill>
              </a:rPr>
              <a:t>执行时间</a:t>
            </a:r>
            <a:r>
              <a:rPr lang="zh-CN" altLang="en-US" dirty="0"/>
              <a:t>是唯一有效且不可推翻的性能度量方法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可靠的测量性能的方法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3867" y="2286030"/>
          <a:ext cx="81010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公式" r:id="rId1" imgW="88392000" imgH="21031200" progId="Equation.3">
                  <p:embed/>
                </p:oleObj>
              </mc:Choice>
              <mc:Fallback>
                <p:oleObj name="公式" r:id="rId1" imgW="88392000" imgH="2103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67" y="2286030"/>
                        <a:ext cx="8101012" cy="1922463"/>
                      </a:xfrm>
                      <a:prstGeom prst="rect">
                        <a:avLst/>
                      </a:prstGeom>
                      <a:solidFill>
                        <a:srgbClr val="EEC8C0"/>
                      </a:solidFill>
                      <a:ln>
                        <a:solidFill>
                          <a:srgbClr val="EEC8C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 smtClean="0">
                <a:solidFill>
                  <a:srgbClr val="C00000"/>
                </a:solidFill>
              </a:rPr>
              <a:t>性能的定义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CPU</a:t>
            </a:r>
            <a:r>
              <a:rPr lang="zh-CN" altLang="en-US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性能及其因素</a:t>
            </a:r>
            <a:endParaRPr lang="en-US" altLang="zh-CN" b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1519" y="4571970"/>
          <a:ext cx="8175333" cy="137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38133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目标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914032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理解哪些因素影响计算机系统的性能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这些因素的重要性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" name="内容占位符 5"/>
          <p:cNvSpPr>
            <a:spLocks noGrp="1"/>
          </p:cNvSpPr>
          <p:nvPr>
            <p:ph idx="11"/>
          </p:nvPr>
        </p:nvSpPr>
        <p:spPr>
          <a:xfrm>
            <a:off x="481894" y="1143060"/>
            <a:ext cx="8184958" cy="32003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购买计算机</a:t>
            </a:r>
            <a:endParaRPr lang="zh-CN" altLang="en-US" sz="3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最好</a:t>
            </a:r>
            <a:r>
              <a:rPr lang="zh-CN" altLang="en-US" sz="2600" dirty="0"/>
              <a:t>的性能？</a:t>
            </a:r>
            <a:endParaRPr lang="en-US" altLang="zh-CN" sz="2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600" dirty="0"/>
              <a:t>最小开销？</a:t>
            </a:r>
            <a:endParaRPr lang="zh-CN" altLang="en-US" sz="2600" dirty="0"/>
          </a:p>
          <a:p>
            <a:r>
              <a:rPr lang="zh-CN" altLang="en-US" sz="3000" dirty="0"/>
              <a:t>设计</a:t>
            </a:r>
            <a:r>
              <a:rPr lang="zh-CN" altLang="en-US" sz="3000" dirty="0" smtClean="0"/>
              <a:t>计算机</a:t>
            </a:r>
            <a:endParaRPr lang="en-US" altLang="zh-CN" sz="3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600" dirty="0"/>
              <a:t>最大程度提升性能？</a:t>
            </a:r>
            <a:endParaRPr lang="en-US" altLang="zh-CN" sz="2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600" dirty="0"/>
              <a:t>降低计算机开销？</a:t>
            </a:r>
            <a:endParaRPr lang="en-US" altLang="zh-CN" sz="2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600" dirty="0"/>
              <a:t>均衡性能与开销</a:t>
            </a:r>
            <a:r>
              <a:rPr lang="zh-CN" altLang="en-US" sz="2600" dirty="0" smtClean="0"/>
              <a:t>？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2438456" y="3729447"/>
            <a:ext cx="6248236" cy="22314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438456" y="1273788"/>
            <a:ext cx="6248236" cy="2231410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计算机性能对比</a:t>
            </a:r>
            <a:endParaRPr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2438456" y="1273788"/>
            <a:ext cx="6248236" cy="20162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处理器：第</a:t>
            </a:r>
            <a:r>
              <a:rPr lang="en-US" altLang="zh-CN" sz="2000" dirty="0" smtClean="0"/>
              <a:t>10</a:t>
            </a:r>
            <a:r>
              <a:rPr lang="zh-CN" altLang="en-US" sz="2000" dirty="0" smtClean="0"/>
              <a:t>代 </a:t>
            </a:r>
            <a:r>
              <a:rPr lang="en-GB" altLang="zh-CN" sz="2000" dirty="0" smtClean="0"/>
              <a:t>i7-10700K</a:t>
            </a:r>
            <a:r>
              <a:rPr lang="zh-CN" altLang="en-US" sz="2000" dirty="0" smtClean="0"/>
              <a:t>，  </a:t>
            </a:r>
            <a:r>
              <a:rPr lang="en-US" altLang="zh-CN" sz="2000" dirty="0" smtClean="0"/>
              <a:t>(8-</a:t>
            </a:r>
            <a:r>
              <a:rPr lang="zh-CN" altLang="en-US" sz="2000" dirty="0" smtClean="0"/>
              <a:t>核</a:t>
            </a:r>
            <a:r>
              <a:rPr lang="en-US" altLang="zh-CN" sz="2000" dirty="0" smtClean="0"/>
              <a:t>,16MB </a:t>
            </a:r>
            <a:r>
              <a:rPr lang="zh-CN" altLang="en-US" sz="2000" dirty="0" smtClean="0"/>
              <a:t>缓存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基本频率</a:t>
            </a:r>
            <a:r>
              <a:rPr lang="en-US" altLang="zh-CN" sz="2000" dirty="0" smtClean="0"/>
              <a:t>3.80 GHz</a:t>
            </a:r>
            <a:r>
              <a:rPr lang="zh-CN" altLang="en-US" sz="2000" dirty="0" smtClean="0"/>
              <a:t>，最高睿频 </a:t>
            </a:r>
            <a:r>
              <a:rPr lang="en-US" altLang="zh-CN" sz="2000" dirty="0" smtClean="0"/>
              <a:t>5.1GHz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GB" sz="2000" dirty="0" smtClean="0"/>
              <a:t>存储器</a:t>
            </a:r>
            <a:r>
              <a:rPr kumimoji="1" lang="zh-CN" altLang="en-US" sz="2000" dirty="0" smtClean="0"/>
              <a:t>：</a:t>
            </a:r>
            <a:r>
              <a:rPr kumimoji="1" lang="en-GB" altLang="zh-CN" sz="2000" dirty="0" smtClean="0"/>
              <a:t>256GB </a:t>
            </a:r>
            <a:r>
              <a:rPr kumimoji="1" lang="zh-CN" altLang="en-US" sz="2000" dirty="0" smtClean="0"/>
              <a:t>固态硬盘 </a:t>
            </a:r>
            <a:r>
              <a:rPr kumimoji="1" lang="en-GB" altLang="zh-CN" sz="2000" dirty="0" smtClean="0"/>
              <a:t>+ 1TB </a:t>
            </a:r>
            <a:endParaRPr kumimoji="1" lang="en-GB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sz="2000" dirty="0" smtClean="0"/>
              <a:t>内存：</a:t>
            </a:r>
            <a:r>
              <a:rPr kumimoji="1" lang="en-GB" altLang="zh-CN" sz="2000" dirty="0" smtClean="0"/>
              <a:t> 16GB</a:t>
            </a:r>
            <a:r>
              <a:rPr kumimoji="1" lang="zh-CN" altLang="en-US" sz="2000" dirty="0" smtClean="0"/>
              <a:t>，可扩展到</a:t>
            </a:r>
            <a:r>
              <a:rPr kumimoji="1" lang="en-US" altLang="zh-CN" sz="2000" dirty="0" smtClean="0"/>
              <a:t>64</a:t>
            </a:r>
            <a:r>
              <a:rPr kumimoji="1" lang="en-GB" altLang="zh-CN" sz="2000" dirty="0" smtClean="0"/>
              <a:t>GB </a:t>
            </a:r>
            <a:endParaRPr kumimoji="1" lang="en-GB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GB" sz="2000" dirty="0" smtClean="0"/>
              <a:t>显卡</a:t>
            </a:r>
            <a:r>
              <a:rPr kumimoji="1" lang="zh-CN" altLang="en-US" sz="2000" dirty="0" smtClean="0"/>
              <a:t>：</a:t>
            </a:r>
            <a:r>
              <a:rPr kumimoji="1" lang="en-GB" altLang="zh-CN" sz="2000" dirty="0" smtClean="0"/>
              <a:t> NVIDIA® GeForce® GTX 6GB</a:t>
            </a:r>
            <a:endParaRPr kumimoji="1" lang="en-GB" altLang="zh-CN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GB" sz="2000" dirty="0" smtClean="0"/>
              <a:t>价格</a:t>
            </a:r>
            <a:r>
              <a:rPr kumimoji="1" lang="zh-CN" altLang="en-US" sz="2000" dirty="0" smtClean="0"/>
              <a:t>：</a:t>
            </a:r>
            <a:r>
              <a:rPr kumimoji="1" lang="en-US" altLang="zh-CN" sz="2000" dirty="0" smtClean="0"/>
              <a:t>15999</a:t>
            </a:r>
            <a:endParaRPr kumimoji="1" lang="en-GB" altLang="zh-CN" sz="2000" dirty="0" smtClean="0"/>
          </a:p>
          <a:p>
            <a:endParaRPr kumimoji="1" lang="zh-CN" altLang="en-US" sz="1800" dirty="0"/>
          </a:p>
        </p:txBody>
      </p:sp>
      <p:sp>
        <p:nvSpPr>
          <p:cNvPr id="10" name="内容占位符 2"/>
          <p:cNvSpPr txBox="1"/>
          <p:nvPr/>
        </p:nvSpPr>
        <p:spPr>
          <a:xfrm>
            <a:off x="2438456" y="3810744"/>
            <a:ext cx="6248236" cy="172819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B50032"/>
              </a:buClr>
              <a:buFont typeface="Zapf Dingbats"/>
              <a:buChar char="✤"/>
              <a:defRPr sz="28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E21506"/>
              </a:buClr>
              <a:buFont typeface="Zapf Dingbats"/>
              <a:buChar char="✤"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46F51"/>
              </a:buClr>
              <a:buFont typeface="Zapf Dingbats"/>
              <a:buChar char="✤"/>
              <a:defRPr sz="20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+mn-ea"/>
              </a:rPr>
              <a:t>处理器：支持双</a:t>
            </a:r>
            <a:r>
              <a:rPr lang="en-US" altLang="zh-CN" sz="2000" dirty="0">
                <a:latin typeface="+mn-lt"/>
                <a:ea typeface="+mn-ea"/>
              </a:rPr>
              <a:t>Xeon</a:t>
            </a:r>
            <a:r>
              <a:rPr lang="zh-CN" altLang="en-US" sz="2000" dirty="0">
                <a:latin typeface="+mn-lt"/>
                <a:ea typeface="+mn-ea"/>
              </a:rPr>
              <a:t>处理器，</a:t>
            </a:r>
            <a:r>
              <a:rPr lang="en-US" altLang="zh-CN" sz="2000" dirty="0">
                <a:latin typeface="+mn-lt"/>
                <a:ea typeface="+mn-ea"/>
              </a:rPr>
              <a:t>Xeon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3204</a:t>
            </a:r>
            <a:r>
              <a:rPr lang="zh-CN" altLang="en-US" sz="2000" dirty="0">
                <a:latin typeface="+mn-lt"/>
                <a:ea typeface="+mn-ea"/>
              </a:rPr>
              <a:t>，  </a:t>
            </a:r>
            <a:r>
              <a:rPr lang="en-US" altLang="zh-CN" sz="2000" dirty="0">
                <a:latin typeface="+mn-lt"/>
                <a:ea typeface="+mn-ea"/>
              </a:rPr>
              <a:t>(6</a:t>
            </a:r>
            <a:r>
              <a:rPr lang="zh-CN" altLang="en-US" sz="2000" dirty="0">
                <a:latin typeface="+mn-lt"/>
                <a:ea typeface="+mn-ea"/>
              </a:rPr>
              <a:t>核</a:t>
            </a:r>
            <a:r>
              <a:rPr lang="en-US" altLang="zh-CN" sz="2000" dirty="0">
                <a:latin typeface="+mn-lt"/>
                <a:ea typeface="+mn-ea"/>
              </a:rPr>
              <a:t>,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8.25MB </a:t>
            </a:r>
            <a:r>
              <a:rPr lang="zh-CN" altLang="en-US" sz="2000" dirty="0">
                <a:latin typeface="+mn-lt"/>
                <a:ea typeface="+mn-ea"/>
              </a:rPr>
              <a:t>缓存</a:t>
            </a:r>
            <a:r>
              <a:rPr lang="en-US" altLang="zh-CN" sz="2000" dirty="0">
                <a:latin typeface="+mn-lt"/>
                <a:ea typeface="+mn-ea"/>
              </a:rPr>
              <a:t>, 1.9GHz</a:t>
            </a:r>
            <a:r>
              <a:rPr lang="zh-CN" altLang="en-US" sz="2000" dirty="0">
                <a:latin typeface="+mn-lt"/>
                <a:ea typeface="+mn-ea"/>
              </a:rPr>
              <a:t>）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GB" sz="2000" dirty="0">
                <a:latin typeface="+mn-lt"/>
                <a:ea typeface="+mn-ea"/>
              </a:rPr>
              <a:t>存储器</a:t>
            </a:r>
            <a:r>
              <a:rPr lang="zh-CN" altLang="en-US" sz="2000" dirty="0">
                <a:latin typeface="+mn-lt"/>
                <a:ea typeface="+mn-ea"/>
              </a:rPr>
              <a:t>：</a:t>
            </a:r>
            <a:r>
              <a:rPr lang="en-GB" altLang="zh-CN" sz="2000" dirty="0">
                <a:latin typeface="+mn-lt"/>
                <a:ea typeface="+mn-ea"/>
              </a:rPr>
              <a:t>256GB </a:t>
            </a:r>
            <a:r>
              <a:rPr lang="zh-CN" altLang="en-US" sz="2000" dirty="0">
                <a:latin typeface="+mn-lt"/>
                <a:ea typeface="+mn-ea"/>
              </a:rPr>
              <a:t>固态硬盘 </a:t>
            </a:r>
            <a:r>
              <a:rPr lang="en-GB" altLang="zh-CN" sz="2000" dirty="0">
                <a:latin typeface="+mn-lt"/>
                <a:ea typeface="+mn-ea"/>
              </a:rPr>
              <a:t>+ 1TB </a:t>
            </a:r>
            <a:endParaRPr lang="en-GB" altLang="zh-CN" sz="2000" dirty="0">
              <a:latin typeface="+mn-lt"/>
              <a:ea typeface="+mn-ea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+mn-ea"/>
              </a:rPr>
              <a:t>内存：</a:t>
            </a:r>
            <a:r>
              <a:rPr lang="en-GB" altLang="zh-CN" sz="2000" dirty="0">
                <a:latin typeface="+mn-lt"/>
                <a:ea typeface="+mn-ea"/>
              </a:rPr>
              <a:t> 16GB</a:t>
            </a:r>
            <a:r>
              <a:rPr lang="zh-CN" altLang="en-US" sz="2000" dirty="0">
                <a:latin typeface="+mn-lt"/>
                <a:ea typeface="+mn-ea"/>
              </a:rPr>
              <a:t>，可支持高达</a:t>
            </a:r>
            <a:r>
              <a:rPr lang="en-US" altLang="zh-CN" sz="2000" dirty="0">
                <a:latin typeface="+mn-lt"/>
                <a:ea typeface="+mn-ea"/>
              </a:rPr>
              <a:t>768</a:t>
            </a:r>
            <a:r>
              <a:rPr lang="en-GB" altLang="zh-CN" sz="2000" dirty="0">
                <a:latin typeface="+mn-lt"/>
                <a:ea typeface="+mn-ea"/>
              </a:rPr>
              <a:t>GB </a:t>
            </a:r>
            <a:endParaRPr lang="en-GB" altLang="zh-CN" sz="2000" dirty="0">
              <a:latin typeface="+mn-lt"/>
              <a:ea typeface="+mn-ea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GB" sz="2000" dirty="0">
                <a:latin typeface="+mn-lt"/>
                <a:ea typeface="+mn-ea"/>
              </a:rPr>
              <a:t>显卡</a:t>
            </a:r>
            <a:r>
              <a:rPr lang="zh-CN" altLang="en-US" sz="2000" dirty="0">
                <a:latin typeface="+mn-lt"/>
                <a:ea typeface="+mn-ea"/>
              </a:rPr>
              <a:t>：</a:t>
            </a:r>
            <a:r>
              <a:rPr lang="en-GB" altLang="zh-CN" sz="2000" dirty="0">
                <a:latin typeface="+mn-lt"/>
                <a:ea typeface="+mn-ea"/>
              </a:rPr>
              <a:t> NVIDIA® Quadro® P</a:t>
            </a:r>
            <a:r>
              <a:rPr lang="en-US" altLang="zh-CN" sz="2000" dirty="0">
                <a:latin typeface="+mn-lt"/>
                <a:ea typeface="+mn-ea"/>
              </a:rPr>
              <a:t>1000</a:t>
            </a:r>
            <a:r>
              <a:rPr lang="zh-CN" altLang="en-US" sz="2000" dirty="0">
                <a:latin typeface="+mn-lt"/>
                <a:ea typeface="+mn-ea"/>
              </a:rPr>
              <a:t> </a:t>
            </a:r>
            <a:r>
              <a:rPr lang="en-US" altLang="zh-CN" sz="2000" dirty="0">
                <a:latin typeface="+mn-lt"/>
                <a:ea typeface="+mn-ea"/>
              </a:rPr>
              <a:t>4G</a:t>
            </a:r>
            <a:endParaRPr lang="en-US" altLang="zh-CN" sz="2000" dirty="0">
              <a:latin typeface="+mn-lt"/>
              <a:ea typeface="+mn-ea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lt"/>
                <a:ea typeface="+mn-ea"/>
              </a:rPr>
              <a:t>价格：</a:t>
            </a:r>
            <a:r>
              <a:rPr lang="en-US" altLang="zh-CN" sz="2000" dirty="0">
                <a:latin typeface="+mn-lt"/>
                <a:ea typeface="+mn-ea"/>
              </a:rPr>
              <a:t>15999</a:t>
            </a:r>
            <a:endParaRPr lang="en-GB" altLang="zh-CN" sz="2000" dirty="0">
              <a:latin typeface="+mn-lt"/>
              <a:ea typeface="+mn-ea"/>
            </a:endParaRPr>
          </a:p>
          <a:p>
            <a:endParaRPr kumimoji="1" lang="zh-CN" altLang="en-US" sz="16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>
            <a:off x="328791" y="1295861"/>
            <a:ext cx="1841146" cy="18779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l="24059" r="24494"/>
          <a:stretch>
            <a:fillRect/>
          </a:stretch>
        </p:blipFill>
        <p:spPr>
          <a:xfrm>
            <a:off x="1183969" y="3810744"/>
            <a:ext cx="1254487" cy="1828800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>
          <a:xfrm>
            <a:off x="2438456" y="6091363"/>
            <a:ext cx="4401351" cy="59419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B50032"/>
              </a:buClr>
              <a:buFont typeface="Zapf Dingbats"/>
              <a:buChar char="✤"/>
              <a:defRPr sz="28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E21506"/>
              </a:buClr>
              <a:buFont typeface="Zapf Dingbats"/>
              <a:buChar char="✤"/>
              <a:defRPr sz="2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D46F51"/>
              </a:buClr>
              <a:buFont typeface="Zapf Dingbats"/>
              <a:buChar char="✤"/>
              <a:defRPr sz="2000" b="0" i="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B50032"/>
                </a:solidFill>
              </a:rPr>
              <a:t>哪个计算机性能好？</a:t>
            </a:r>
            <a:endParaRPr lang="en-US" altLang="zh-CN" dirty="0">
              <a:solidFill>
                <a:srgbClr val="B500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013717"/>
            <a:ext cx="8184958" cy="1539401"/>
          </a:xfrm>
        </p:spPr>
        <p:txBody>
          <a:bodyPr/>
          <a:lstStyle/>
          <a:p>
            <a:r>
              <a:rPr lang="zh-CN" altLang="en-US" dirty="0" smtClean="0"/>
              <a:t>针对不同的用户和应用，性能的度量也不同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响应时间和吞吐率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1519" y="1143060"/>
          <a:ext cx="8175333" cy="1803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5333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响应时间（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Response Time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26979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完成一项任务所需要花费的时间，也称为</a:t>
                      </a:r>
                      <a:r>
                        <a:rPr lang="zh-CN" altLang="en-US" sz="2000" b="1" dirty="0" smtClean="0">
                          <a:solidFill>
                            <a:srgbClr val="C00000"/>
                          </a:solidFill>
                        </a:rPr>
                        <a:t>执行时间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，包括硬盘访问、内存访问、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活动、操作系统开销和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CPU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执行时间等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对用户重要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3853" y="3154035"/>
          <a:ext cx="8175333" cy="1651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5333"/>
              </a:tblGrid>
              <a:tr h="50355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吞吐率（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Throughput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148330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在一定的时间内完成任务的总量</a:t>
                      </a:r>
                      <a:endParaRPr lang="en-US" altLang="zh-C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带宽</a:t>
                      </a:r>
                      <a:r>
                        <a:rPr lang="en-US" altLang="zh-CN" sz="2000" b="0" dirty="0" smtClean="0">
                          <a:solidFill>
                            <a:schemeClr val="tx1"/>
                          </a:solidFill>
                        </a:rPr>
                        <a:t>(Bandwidth)</a:t>
                      </a: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，在单位时间内完成任务的总量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 smtClean="0">
                          <a:solidFill>
                            <a:schemeClr val="tx1"/>
                          </a:solidFill>
                        </a:rPr>
                        <a:t>对云服务提供商重要</a:t>
                      </a:r>
                      <a:endParaRPr lang="zh-CN" alt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性能</a:t>
            </a:r>
            <a:r>
              <a:rPr lang="en-US" altLang="zh-CN" dirty="0"/>
              <a:t>=1/</a:t>
            </a:r>
            <a:r>
              <a:rPr lang="zh-CN" altLang="en-US" dirty="0"/>
              <a:t>执行时间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X</a:t>
            </a:r>
            <a:r>
              <a:rPr lang="zh-CN" altLang="en-US" dirty="0"/>
              <a:t>性能是</a:t>
            </a:r>
            <a:r>
              <a:rPr lang="en-US" altLang="zh-CN" dirty="0"/>
              <a:t>Y</a:t>
            </a:r>
            <a:r>
              <a:rPr lang="zh-CN" altLang="en-US" dirty="0"/>
              <a:t>性能的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性能的定义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02620" y="2438426"/>
            <a:ext cx="5543505" cy="523220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=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endParaRPr kumimoji="1" lang="zh-CN" altLang="en-US" sz="2800" baseline="-25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性能</a:t>
            </a:r>
            <a:r>
              <a:rPr lang="en-US" altLang="zh-CN" dirty="0"/>
              <a:t>=1/</a:t>
            </a:r>
            <a:r>
              <a:rPr lang="zh-CN" altLang="en-US" dirty="0"/>
              <a:t>执行时间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X</a:t>
            </a:r>
            <a:r>
              <a:rPr lang="zh-CN" altLang="en-US" dirty="0"/>
              <a:t>性能是</a:t>
            </a:r>
            <a:r>
              <a:rPr lang="en-US" altLang="zh-CN" dirty="0"/>
              <a:t>Y</a:t>
            </a:r>
            <a:r>
              <a:rPr lang="zh-CN" altLang="en-US" dirty="0"/>
              <a:t>性能的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计算机</a:t>
            </a:r>
            <a:r>
              <a:rPr lang="en-US" altLang="zh-CN" dirty="0"/>
              <a:t>A</a:t>
            </a:r>
            <a:r>
              <a:rPr lang="zh-CN" altLang="en-US" dirty="0"/>
              <a:t>运行一个程序需要</a:t>
            </a:r>
            <a:r>
              <a:rPr lang="en-US" altLang="zh-CN" dirty="0"/>
              <a:t>10</a:t>
            </a:r>
            <a:r>
              <a:rPr lang="zh-CN" altLang="en-US" dirty="0"/>
              <a:t>秒，计算机</a:t>
            </a:r>
            <a:r>
              <a:rPr lang="en-US" altLang="zh-CN" dirty="0"/>
              <a:t>B</a:t>
            </a:r>
            <a:r>
              <a:rPr lang="zh-CN" altLang="en-US" dirty="0"/>
              <a:t>运行同样的程序需要</a:t>
            </a:r>
            <a:r>
              <a:rPr lang="en-US" altLang="zh-CN" dirty="0"/>
              <a:t>15</a:t>
            </a:r>
            <a:r>
              <a:rPr lang="zh-CN" altLang="en-US" dirty="0"/>
              <a:t>秒，那么</a:t>
            </a:r>
            <a:r>
              <a:rPr lang="en-US" altLang="zh-CN" dirty="0"/>
              <a:t>A</a:t>
            </a:r>
            <a:r>
              <a:rPr lang="zh-CN" altLang="en-US" dirty="0"/>
              <a:t>的性能是</a:t>
            </a:r>
            <a:r>
              <a:rPr lang="en-US" altLang="zh-CN" dirty="0"/>
              <a:t>B</a:t>
            </a:r>
            <a:r>
              <a:rPr lang="zh-CN" altLang="en-US" dirty="0"/>
              <a:t>的多少倍？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性能的定义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02620" y="2438426"/>
            <a:ext cx="5543505" cy="523220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=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endParaRPr kumimoji="1" lang="zh-CN" altLang="en-US" sz="2800" baseline="-25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性能</a:t>
            </a:r>
            <a:r>
              <a:rPr lang="en-US" altLang="zh-CN" dirty="0"/>
              <a:t>=1/</a:t>
            </a:r>
            <a:r>
              <a:rPr lang="zh-CN" altLang="en-US" dirty="0"/>
              <a:t>执行时间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“</a:t>
            </a:r>
            <a:r>
              <a:rPr lang="en-US" altLang="zh-CN" dirty="0"/>
              <a:t>X</a:t>
            </a:r>
            <a:r>
              <a:rPr lang="zh-CN" altLang="en-US" dirty="0"/>
              <a:t>性能是</a:t>
            </a:r>
            <a:r>
              <a:rPr lang="en-US" altLang="zh-CN" dirty="0"/>
              <a:t>Y</a:t>
            </a:r>
            <a:r>
              <a:rPr lang="zh-CN" altLang="en-US" dirty="0"/>
              <a:t>性能的</a:t>
            </a:r>
            <a:r>
              <a:rPr lang="en-US" altLang="zh-CN" dirty="0"/>
              <a:t>n</a:t>
            </a:r>
            <a:r>
              <a:rPr lang="zh-CN" altLang="en-US" dirty="0"/>
              <a:t>倍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en-US" dirty="0"/>
              <a:t>计算机</a:t>
            </a:r>
            <a:r>
              <a:rPr lang="en-US" altLang="zh-CN" dirty="0"/>
              <a:t>A</a:t>
            </a:r>
            <a:r>
              <a:rPr lang="zh-CN" altLang="en-US" dirty="0"/>
              <a:t>运行一个程序需要</a:t>
            </a:r>
            <a:r>
              <a:rPr lang="en-US" altLang="zh-CN" dirty="0"/>
              <a:t>10</a:t>
            </a:r>
            <a:r>
              <a:rPr lang="zh-CN" altLang="en-US" dirty="0"/>
              <a:t>秒，计算机</a:t>
            </a:r>
            <a:r>
              <a:rPr lang="en-US" altLang="zh-CN" dirty="0"/>
              <a:t>B</a:t>
            </a:r>
            <a:r>
              <a:rPr lang="zh-CN" altLang="en-US" dirty="0"/>
              <a:t>运行同样的程序需要</a:t>
            </a:r>
            <a:r>
              <a:rPr lang="en-US" altLang="zh-CN" dirty="0"/>
              <a:t>15</a:t>
            </a:r>
            <a:r>
              <a:rPr lang="zh-CN" altLang="en-US" dirty="0"/>
              <a:t>秒，那么</a:t>
            </a:r>
            <a:r>
              <a:rPr lang="en-US" altLang="zh-CN" dirty="0"/>
              <a:t>A</a:t>
            </a:r>
            <a:r>
              <a:rPr lang="zh-CN" altLang="en-US" dirty="0"/>
              <a:t>的性能是</a:t>
            </a:r>
            <a:r>
              <a:rPr lang="en-US" altLang="zh-CN" dirty="0"/>
              <a:t>B</a:t>
            </a:r>
            <a:r>
              <a:rPr lang="zh-CN" altLang="en-US" dirty="0"/>
              <a:t>的多少倍？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答案：执行时间</a:t>
            </a:r>
            <a:r>
              <a:rPr lang="en-US" altLang="zh-CN" baseline="-25000" dirty="0"/>
              <a:t>B</a:t>
            </a:r>
            <a:r>
              <a:rPr lang="en-US" altLang="zh-CN" dirty="0"/>
              <a:t>/</a:t>
            </a:r>
            <a:r>
              <a:rPr lang="zh-CN" altLang="en-US" dirty="0"/>
              <a:t>执行时间</a:t>
            </a:r>
            <a:r>
              <a:rPr lang="en-US" altLang="zh-CN" baseline="-25000" dirty="0"/>
              <a:t>A</a:t>
            </a:r>
            <a:r>
              <a:rPr lang="en-US" altLang="zh-CN" dirty="0"/>
              <a:t>=15s/10s=</a:t>
            </a:r>
            <a:r>
              <a:rPr lang="en-US" altLang="zh-CN" dirty="0">
                <a:solidFill>
                  <a:srgbClr val="C00000"/>
                </a:solidFill>
              </a:rPr>
              <a:t>1.5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dirty="0"/>
              <a:t>             A</a:t>
            </a:r>
            <a:r>
              <a:rPr lang="zh-CN" altLang="en-US" dirty="0"/>
              <a:t>的性能是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1.5</a:t>
            </a:r>
            <a:r>
              <a:rPr lang="zh-CN" altLang="en-US" dirty="0"/>
              <a:t>倍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性能的定义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02620" y="2438426"/>
            <a:ext cx="5543505" cy="523220"/>
          </a:xfrm>
          <a:prstGeom prst="rect">
            <a:avLst/>
          </a:prstGeom>
          <a:solidFill>
            <a:srgbClr val="EEC8C0"/>
          </a:solidFill>
          <a:ln>
            <a:solidFill>
              <a:srgbClr val="EEC8C0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性能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=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Y</a:t>
            </a:r>
            <a:r>
              <a:rPr kumimoji="1" lang="en-US" altLang="zh-CN" sz="2800" dirty="0">
                <a:latin typeface="+mn-lt"/>
                <a:ea typeface="+mn-ea"/>
              </a:rPr>
              <a:t>/</a:t>
            </a:r>
            <a:r>
              <a:rPr kumimoji="1" lang="zh-CN" altLang="en-US" sz="2800" dirty="0">
                <a:latin typeface="+mn-lt"/>
                <a:ea typeface="+mn-ea"/>
              </a:rPr>
              <a:t>执行时间</a:t>
            </a:r>
            <a:r>
              <a:rPr kumimoji="1" lang="en-US" altLang="zh-CN" sz="2800" baseline="-25000" dirty="0">
                <a:latin typeface="+mn-lt"/>
                <a:ea typeface="+mn-ea"/>
              </a:rPr>
              <a:t>X</a:t>
            </a:r>
            <a:endParaRPr kumimoji="1" lang="zh-CN" altLang="en-US" sz="2800" baseline="-25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2660</Words>
  <Application>WPS 演示</Application>
  <PresentationFormat>全屏显示(4:3)</PresentationFormat>
  <Paragraphs>301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Zapf Dingbats</vt:lpstr>
      <vt:lpstr>微软雅黑</vt:lpstr>
      <vt:lpstr>微软雅黑 Light</vt:lpstr>
      <vt:lpstr>Arial Unicode MS</vt:lpstr>
      <vt:lpstr>自定义设计方案</vt:lpstr>
      <vt:lpstr>1_自定义设计方案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计算机组成与实践  </vt:lpstr>
      <vt:lpstr>大纲</vt:lpstr>
      <vt:lpstr>大纲</vt:lpstr>
      <vt:lpstr>性能</vt:lpstr>
      <vt:lpstr>计算机性能对比</vt:lpstr>
      <vt:lpstr>响应时间和吞吐率</vt:lpstr>
      <vt:lpstr>性能的定义</vt:lpstr>
      <vt:lpstr>性能的定义</vt:lpstr>
      <vt:lpstr>性能的定义</vt:lpstr>
      <vt:lpstr>性能的定义</vt:lpstr>
      <vt:lpstr>大纲</vt:lpstr>
      <vt:lpstr>性能的度量</vt:lpstr>
      <vt:lpstr>时钟</vt:lpstr>
      <vt:lpstr>CPU时间</vt:lpstr>
      <vt:lpstr>例2</vt:lpstr>
      <vt:lpstr>例2</vt:lpstr>
      <vt:lpstr>指令的性能</vt:lpstr>
      <vt:lpstr>CPI的计算</vt:lpstr>
      <vt:lpstr>经典的CPU性能公式</vt:lpstr>
      <vt:lpstr>例3</vt:lpstr>
      <vt:lpstr>例3</vt:lpstr>
      <vt:lpstr>理解程序性能</vt:lpstr>
      <vt:lpstr>基准测试程序</vt:lpstr>
      <vt:lpstr>CINT2006 for Intel Core i7 920</vt:lpstr>
      <vt:lpstr>大纲</vt:lpstr>
      <vt:lpstr>小结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752</cp:revision>
  <dcterms:created xsi:type="dcterms:W3CDTF">2001-06-30T15:45:00Z</dcterms:created>
  <dcterms:modified xsi:type="dcterms:W3CDTF">2025-03-26T00:56:48Z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0DF922ADA9EA492AA64DE3203FC0F8F7_12</vt:lpwstr>
  </property>
</Properties>
</file>