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1" r:id="rId2"/>
  </p:sldMasterIdLst>
  <p:notesMasterIdLst>
    <p:notesMasterId r:id="rId46"/>
  </p:notesMasterIdLst>
  <p:sldIdLst>
    <p:sldId id="258" r:id="rId3"/>
    <p:sldId id="257" r:id="rId4"/>
    <p:sldId id="261" r:id="rId5"/>
    <p:sldId id="259" r:id="rId6"/>
    <p:sldId id="260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9" r:id="rId23"/>
    <p:sldId id="277" r:id="rId24"/>
    <p:sldId id="278" r:id="rId25"/>
    <p:sldId id="280" r:id="rId26"/>
    <p:sldId id="281" r:id="rId27"/>
    <p:sldId id="282" r:id="rId28"/>
    <p:sldId id="285" r:id="rId29"/>
    <p:sldId id="283" r:id="rId30"/>
    <p:sldId id="284" r:id="rId31"/>
    <p:sldId id="286" r:id="rId32"/>
    <p:sldId id="287" r:id="rId33"/>
    <p:sldId id="288" r:id="rId34"/>
    <p:sldId id="290" r:id="rId35"/>
    <p:sldId id="289" r:id="rId36"/>
    <p:sldId id="291" r:id="rId37"/>
    <p:sldId id="292" r:id="rId38"/>
    <p:sldId id="294" r:id="rId39"/>
    <p:sldId id="295" r:id="rId40"/>
    <p:sldId id="300" r:id="rId41"/>
    <p:sldId id="299" r:id="rId42"/>
    <p:sldId id="296" r:id="rId43"/>
    <p:sldId id="297" r:id="rId44"/>
    <p:sldId id="298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4" autoAdjust="0"/>
    <p:restoredTop sz="81496" autoAdjust="0"/>
  </p:normalViewPr>
  <p:slideViewPr>
    <p:cSldViewPr showGuides="1">
      <p:cViewPr varScale="1">
        <p:scale>
          <a:sx n="90" d="100"/>
          <a:sy n="90" d="100"/>
        </p:scale>
        <p:origin x="1816" y="56"/>
      </p:cViewPr>
      <p:guideLst>
        <p:guide orient="horz" pos="2152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4DDD5B-47F8-4AAF-98B7-F6169618CFC4}" type="doc">
      <dgm:prSet loTypeId="urn:microsoft.com/office/officeart/2005/8/layout/cycle5" loCatId="cycle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D85DE412-14E7-4B69-A569-D30FE157721F}">
      <dgm:prSet phldrT="[文本]"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zh-CN" altLang="en-US" sz="1800" b="1" dirty="0">
              <a:solidFill>
                <a:schemeClr val="bg1"/>
              </a:solidFill>
            </a:rPr>
            <a:t>取指令</a:t>
          </a:r>
          <a:endParaRPr lang="en-US" altLang="zh-CN" sz="1800" b="1" dirty="0">
            <a:solidFill>
              <a:schemeClr val="bg1"/>
            </a:solidFill>
          </a:endParaRPr>
        </a:p>
        <a:p>
          <a:r>
            <a:rPr lang="en-US" altLang="zh-CN" sz="1800" b="1" dirty="0">
              <a:solidFill>
                <a:schemeClr val="bg1"/>
              </a:solidFill>
            </a:rPr>
            <a:t>PC=PC+4</a:t>
          </a:r>
          <a:endParaRPr lang="zh-CN" altLang="en-US" sz="1800" b="1" dirty="0">
            <a:solidFill>
              <a:schemeClr val="bg1"/>
            </a:solidFill>
          </a:endParaRPr>
        </a:p>
      </dgm:t>
    </dgm:pt>
    <dgm:pt modelId="{C9823D59-8101-4B38-A6D3-D7CCA0E50B18}" type="parTrans" cxnId="{E8064475-A7FF-40D5-857A-F8F1EA1F420A}">
      <dgm:prSet/>
      <dgm:spPr/>
      <dgm:t>
        <a:bodyPr/>
        <a:lstStyle/>
        <a:p>
          <a:endParaRPr lang="zh-CN" altLang="en-US" sz="1800"/>
        </a:p>
      </dgm:t>
    </dgm:pt>
    <dgm:pt modelId="{201F5021-847A-45C2-AC30-2C7F33CAAB05}" type="sibTrans" cxnId="{E8064475-A7FF-40D5-857A-F8F1EA1F420A}">
      <dgm:prSet/>
      <dgm:spPr>
        <a:ln w="19050">
          <a:solidFill>
            <a:srgbClr val="C00000"/>
          </a:solidFill>
        </a:ln>
      </dgm:spPr>
      <dgm:t>
        <a:bodyPr/>
        <a:lstStyle/>
        <a:p>
          <a:endParaRPr lang="zh-CN" altLang="en-US" sz="1800"/>
        </a:p>
      </dgm:t>
    </dgm:pt>
    <dgm:pt modelId="{D4011B3B-CAF1-4A41-9E5E-D84F1EFC4CA0}">
      <dgm:prSet phldrT="[文本]" custT="1"/>
      <dgm:spPr>
        <a:solidFill>
          <a:srgbClr val="FF9900"/>
        </a:solidFill>
        <a:ln>
          <a:noFill/>
        </a:ln>
      </dgm:spPr>
      <dgm:t>
        <a:bodyPr/>
        <a:lstStyle/>
        <a:p>
          <a:r>
            <a:rPr lang="zh-CN" altLang="en-US" sz="1800" b="1" dirty="0">
              <a:solidFill>
                <a:schemeClr val="bg1"/>
              </a:solidFill>
            </a:rPr>
            <a:t>译码</a:t>
          </a:r>
          <a:endParaRPr lang="en-US" altLang="zh-CN" sz="1800" b="1" dirty="0">
            <a:solidFill>
              <a:schemeClr val="bg1"/>
            </a:solidFill>
          </a:endParaRPr>
        </a:p>
        <a:p>
          <a:r>
            <a:rPr lang="zh-CN" altLang="en-US" sz="1800" b="1" dirty="0">
              <a:solidFill>
                <a:schemeClr val="bg1"/>
              </a:solidFill>
            </a:rPr>
            <a:t>读寄存器</a:t>
          </a:r>
        </a:p>
      </dgm:t>
    </dgm:pt>
    <dgm:pt modelId="{48833265-0DE8-4B08-8BB0-C06F235FEFCA}" type="parTrans" cxnId="{DBBADED0-88B1-4B90-B5D6-472F03CD7990}">
      <dgm:prSet/>
      <dgm:spPr/>
      <dgm:t>
        <a:bodyPr/>
        <a:lstStyle/>
        <a:p>
          <a:endParaRPr lang="zh-CN" altLang="en-US" sz="1800"/>
        </a:p>
      </dgm:t>
    </dgm:pt>
    <dgm:pt modelId="{717274F8-D2DB-4936-AB08-BD2B4B00698E}" type="sibTrans" cxnId="{DBBADED0-88B1-4B90-B5D6-472F03CD7990}">
      <dgm:prSet/>
      <dgm:spPr>
        <a:ln w="19050">
          <a:solidFill>
            <a:srgbClr val="C00000"/>
          </a:solidFill>
        </a:ln>
      </dgm:spPr>
      <dgm:t>
        <a:bodyPr/>
        <a:lstStyle/>
        <a:p>
          <a:endParaRPr lang="zh-CN" altLang="en-US" sz="1800"/>
        </a:p>
      </dgm:t>
    </dgm:pt>
    <dgm:pt modelId="{5F44DE89-BCB6-40DD-92CC-295B686B65DF}">
      <dgm:prSet phldrT="[文本]" custT="1"/>
      <dgm:spPr>
        <a:solidFill>
          <a:srgbClr val="174FA9"/>
        </a:solidFill>
      </dgm:spPr>
      <dgm:t>
        <a:bodyPr/>
        <a:lstStyle/>
        <a:p>
          <a:r>
            <a:rPr lang="zh-CN" altLang="en-US" sz="1800" b="1" dirty="0"/>
            <a:t>执行</a:t>
          </a:r>
        </a:p>
      </dgm:t>
    </dgm:pt>
    <dgm:pt modelId="{72DF92AB-6381-4E70-8BCF-DC7E0EAEA7BD}" type="parTrans" cxnId="{C383DF14-3AD0-44E7-96A8-86F36992207F}">
      <dgm:prSet/>
      <dgm:spPr/>
      <dgm:t>
        <a:bodyPr/>
        <a:lstStyle/>
        <a:p>
          <a:endParaRPr lang="zh-CN" altLang="en-US" sz="1800"/>
        </a:p>
      </dgm:t>
    </dgm:pt>
    <dgm:pt modelId="{252E8895-8A2B-4CDD-B870-29AD854F7DED}" type="sibTrans" cxnId="{C383DF14-3AD0-44E7-96A8-86F36992207F}">
      <dgm:prSet/>
      <dgm:spPr>
        <a:ln w="19050">
          <a:solidFill>
            <a:srgbClr val="C00000"/>
          </a:solidFill>
        </a:ln>
      </dgm:spPr>
      <dgm:t>
        <a:bodyPr/>
        <a:lstStyle/>
        <a:p>
          <a:endParaRPr lang="zh-CN" altLang="en-US" sz="1800"/>
        </a:p>
      </dgm:t>
    </dgm:pt>
    <dgm:pt modelId="{F8C3382F-7B1C-420A-AC72-8592BD3FAF0E}" type="pres">
      <dgm:prSet presAssocID="{794DDD5B-47F8-4AAF-98B7-F6169618CFC4}" presName="cycle" presStyleCnt="0">
        <dgm:presLayoutVars>
          <dgm:dir/>
          <dgm:resizeHandles val="exact"/>
        </dgm:presLayoutVars>
      </dgm:prSet>
      <dgm:spPr/>
    </dgm:pt>
    <dgm:pt modelId="{0E3FBA9D-E4A4-4FE3-9B14-E2AE54F15AF7}" type="pres">
      <dgm:prSet presAssocID="{D85DE412-14E7-4B69-A569-D30FE157721F}" presName="node" presStyleLbl="node1" presStyleIdx="0" presStyleCnt="3" custScaleX="124937" custScaleY="156807">
        <dgm:presLayoutVars>
          <dgm:bulletEnabled val="1"/>
        </dgm:presLayoutVars>
      </dgm:prSet>
      <dgm:spPr/>
    </dgm:pt>
    <dgm:pt modelId="{17D9F82E-067A-49A2-900C-797237B576BE}" type="pres">
      <dgm:prSet presAssocID="{D85DE412-14E7-4B69-A569-D30FE157721F}" presName="spNode" presStyleCnt="0"/>
      <dgm:spPr/>
    </dgm:pt>
    <dgm:pt modelId="{A682757D-F945-4C3D-B557-2041D6FC9AC3}" type="pres">
      <dgm:prSet presAssocID="{201F5021-847A-45C2-AC30-2C7F33CAAB05}" presName="sibTrans" presStyleLbl="sibTrans1D1" presStyleIdx="0" presStyleCnt="3"/>
      <dgm:spPr/>
    </dgm:pt>
    <dgm:pt modelId="{F98054F0-6563-48BC-8432-6CB7F5401959}" type="pres">
      <dgm:prSet presAssocID="{D4011B3B-CAF1-4A41-9E5E-D84F1EFC4CA0}" presName="node" presStyleLbl="node1" presStyleIdx="1" presStyleCnt="3" custScaleX="100032" custScaleY="157090">
        <dgm:presLayoutVars>
          <dgm:bulletEnabled val="1"/>
        </dgm:presLayoutVars>
      </dgm:prSet>
      <dgm:spPr/>
    </dgm:pt>
    <dgm:pt modelId="{E243D2D8-A2F7-420C-832A-6F5736387DE1}" type="pres">
      <dgm:prSet presAssocID="{D4011B3B-CAF1-4A41-9E5E-D84F1EFC4CA0}" presName="spNode" presStyleCnt="0"/>
      <dgm:spPr/>
    </dgm:pt>
    <dgm:pt modelId="{4EF7EB35-9F12-44A8-81CE-CA6073B8DFEE}" type="pres">
      <dgm:prSet presAssocID="{717274F8-D2DB-4936-AB08-BD2B4B00698E}" presName="sibTrans" presStyleLbl="sibTrans1D1" presStyleIdx="1" presStyleCnt="3"/>
      <dgm:spPr/>
    </dgm:pt>
    <dgm:pt modelId="{BFE44E2E-E160-4B98-9A78-C4583697201F}" type="pres">
      <dgm:prSet presAssocID="{5F44DE89-BCB6-40DD-92CC-295B686B65DF}" presName="node" presStyleLbl="node1" presStyleIdx="2" presStyleCnt="3" custScaleY="157090">
        <dgm:presLayoutVars>
          <dgm:bulletEnabled val="1"/>
        </dgm:presLayoutVars>
      </dgm:prSet>
      <dgm:spPr/>
    </dgm:pt>
    <dgm:pt modelId="{1FA2B1D0-0FF0-4086-8C7A-14397203384B}" type="pres">
      <dgm:prSet presAssocID="{5F44DE89-BCB6-40DD-92CC-295B686B65DF}" presName="spNode" presStyleCnt="0"/>
      <dgm:spPr/>
    </dgm:pt>
    <dgm:pt modelId="{7C2059F2-4ED7-4977-B6AB-989CAD611722}" type="pres">
      <dgm:prSet presAssocID="{252E8895-8A2B-4CDD-B870-29AD854F7DED}" presName="sibTrans" presStyleLbl="sibTrans1D1" presStyleIdx="2" presStyleCnt="3"/>
      <dgm:spPr/>
    </dgm:pt>
  </dgm:ptLst>
  <dgm:cxnLst>
    <dgm:cxn modelId="{06CE5210-8A08-47F2-9BC4-8CD801BD2C66}" type="presOf" srcId="{252E8895-8A2B-4CDD-B870-29AD854F7DED}" destId="{7C2059F2-4ED7-4977-B6AB-989CAD611722}" srcOrd="0" destOrd="0" presId="urn:microsoft.com/office/officeart/2005/8/layout/cycle5"/>
    <dgm:cxn modelId="{8A5D9814-85DB-40EE-B9CF-03079F0AC487}" type="presOf" srcId="{D4011B3B-CAF1-4A41-9E5E-D84F1EFC4CA0}" destId="{F98054F0-6563-48BC-8432-6CB7F5401959}" srcOrd="0" destOrd="0" presId="urn:microsoft.com/office/officeart/2005/8/layout/cycle5"/>
    <dgm:cxn modelId="{C383DF14-3AD0-44E7-96A8-86F36992207F}" srcId="{794DDD5B-47F8-4AAF-98B7-F6169618CFC4}" destId="{5F44DE89-BCB6-40DD-92CC-295B686B65DF}" srcOrd="2" destOrd="0" parTransId="{72DF92AB-6381-4E70-8BCF-DC7E0EAEA7BD}" sibTransId="{252E8895-8A2B-4CDD-B870-29AD854F7DED}"/>
    <dgm:cxn modelId="{0F76A247-D3D7-499E-A86D-A3FD0B8AD095}" type="presOf" srcId="{D85DE412-14E7-4B69-A569-D30FE157721F}" destId="{0E3FBA9D-E4A4-4FE3-9B14-E2AE54F15AF7}" srcOrd="0" destOrd="0" presId="urn:microsoft.com/office/officeart/2005/8/layout/cycle5"/>
    <dgm:cxn modelId="{B698976D-A65A-4EE6-8297-F8CF50FAE083}" type="presOf" srcId="{5F44DE89-BCB6-40DD-92CC-295B686B65DF}" destId="{BFE44E2E-E160-4B98-9A78-C4583697201F}" srcOrd="0" destOrd="0" presId="urn:microsoft.com/office/officeart/2005/8/layout/cycle5"/>
    <dgm:cxn modelId="{E8064475-A7FF-40D5-857A-F8F1EA1F420A}" srcId="{794DDD5B-47F8-4AAF-98B7-F6169618CFC4}" destId="{D85DE412-14E7-4B69-A569-D30FE157721F}" srcOrd="0" destOrd="0" parTransId="{C9823D59-8101-4B38-A6D3-D7CCA0E50B18}" sibTransId="{201F5021-847A-45C2-AC30-2C7F33CAAB05}"/>
    <dgm:cxn modelId="{0C6B29A2-2348-4027-B612-6332448778CB}" type="presOf" srcId="{717274F8-D2DB-4936-AB08-BD2B4B00698E}" destId="{4EF7EB35-9F12-44A8-81CE-CA6073B8DFEE}" srcOrd="0" destOrd="0" presId="urn:microsoft.com/office/officeart/2005/8/layout/cycle5"/>
    <dgm:cxn modelId="{B934B6A5-8564-4D5B-854C-033E05CB02B5}" type="presOf" srcId="{201F5021-847A-45C2-AC30-2C7F33CAAB05}" destId="{A682757D-F945-4C3D-B557-2041D6FC9AC3}" srcOrd="0" destOrd="0" presId="urn:microsoft.com/office/officeart/2005/8/layout/cycle5"/>
    <dgm:cxn modelId="{DBBADED0-88B1-4B90-B5D6-472F03CD7990}" srcId="{794DDD5B-47F8-4AAF-98B7-F6169618CFC4}" destId="{D4011B3B-CAF1-4A41-9E5E-D84F1EFC4CA0}" srcOrd="1" destOrd="0" parTransId="{48833265-0DE8-4B08-8BB0-C06F235FEFCA}" sibTransId="{717274F8-D2DB-4936-AB08-BD2B4B00698E}"/>
    <dgm:cxn modelId="{9E3FBBD3-7F6A-4735-87F6-37D478D8D7C1}" type="presOf" srcId="{794DDD5B-47F8-4AAF-98B7-F6169618CFC4}" destId="{F8C3382F-7B1C-420A-AC72-8592BD3FAF0E}" srcOrd="0" destOrd="0" presId="urn:microsoft.com/office/officeart/2005/8/layout/cycle5"/>
    <dgm:cxn modelId="{A8075B4F-967C-4A6B-B18D-6166B757997C}" type="presParOf" srcId="{F8C3382F-7B1C-420A-AC72-8592BD3FAF0E}" destId="{0E3FBA9D-E4A4-4FE3-9B14-E2AE54F15AF7}" srcOrd="0" destOrd="0" presId="urn:microsoft.com/office/officeart/2005/8/layout/cycle5"/>
    <dgm:cxn modelId="{C0DB13A3-F6F5-455C-9B59-A780FE10A6A2}" type="presParOf" srcId="{F8C3382F-7B1C-420A-AC72-8592BD3FAF0E}" destId="{17D9F82E-067A-49A2-900C-797237B576BE}" srcOrd="1" destOrd="0" presId="urn:microsoft.com/office/officeart/2005/8/layout/cycle5"/>
    <dgm:cxn modelId="{839E2E2C-B4B5-4391-BF85-E370C63F3C8B}" type="presParOf" srcId="{F8C3382F-7B1C-420A-AC72-8592BD3FAF0E}" destId="{A682757D-F945-4C3D-B557-2041D6FC9AC3}" srcOrd="2" destOrd="0" presId="urn:microsoft.com/office/officeart/2005/8/layout/cycle5"/>
    <dgm:cxn modelId="{A809BD47-07EA-4397-809D-D9318C9E6D55}" type="presParOf" srcId="{F8C3382F-7B1C-420A-AC72-8592BD3FAF0E}" destId="{F98054F0-6563-48BC-8432-6CB7F5401959}" srcOrd="3" destOrd="0" presId="urn:microsoft.com/office/officeart/2005/8/layout/cycle5"/>
    <dgm:cxn modelId="{20288C0C-C6B9-4072-A2F0-F2366CFFF6A6}" type="presParOf" srcId="{F8C3382F-7B1C-420A-AC72-8592BD3FAF0E}" destId="{E243D2D8-A2F7-420C-832A-6F5736387DE1}" srcOrd="4" destOrd="0" presId="urn:microsoft.com/office/officeart/2005/8/layout/cycle5"/>
    <dgm:cxn modelId="{9E0B832D-1FEB-4F5E-BB76-529428E33597}" type="presParOf" srcId="{F8C3382F-7B1C-420A-AC72-8592BD3FAF0E}" destId="{4EF7EB35-9F12-44A8-81CE-CA6073B8DFEE}" srcOrd="5" destOrd="0" presId="urn:microsoft.com/office/officeart/2005/8/layout/cycle5"/>
    <dgm:cxn modelId="{B117F351-811F-4C68-B01D-74F753D99765}" type="presParOf" srcId="{F8C3382F-7B1C-420A-AC72-8592BD3FAF0E}" destId="{BFE44E2E-E160-4B98-9A78-C4583697201F}" srcOrd="6" destOrd="0" presId="urn:microsoft.com/office/officeart/2005/8/layout/cycle5"/>
    <dgm:cxn modelId="{5372BF61-2F8D-42F6-A5F1-54C6FD3071D2}" type="presParOf" srcId="{F8C3382F-7B1C-420A-AC72-8592BD3FAF0E}" destId="{1FA2B1D0-0FF0-4086-8C7A-14397203384B}" srcOrd="7" destOrd="0" presId="urn:microsoft.com/office/officeart/2005/8/layout/cycle5"/>
    <dgm:cxn modelId="{D3A2F869-8095-4262-86D5-A7D3659AE59B}" type="presParOf" srcId="{F8C3382F-7B1C-420A-AC72-8592BD3FAF0E}" destId="{7C2059F2-4ED7-4977-B6AB-989CAD611722}" srcOrd="8" destOrd="0" presId="urn:microsoft.com/office/officeart/2005/8/layout/cycle5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FBA9D-E4A4-4FE3-9B14-E2AE54F15AF7}">
      <dsp:nvSpPr>
        <dsp:cNvPr id="0" name=""/>
        <dsp:cNvSpPr/>
      </dsp:nvSpPr>
      <dsp:spPr bwMode="white">
        <a:xfrm>
          <a:off x="828216" y="38494"/>
          <a:ext cx="1650136" cy="1346194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</a:rPr>
            <a:t>取指令</a:t>
          </a:r>
          <a:endParaRPr lang="en-US" altLang="zh-CN" sz="1800" b="1" kern="1200" dirty="0">
            <a:solidFill>
              <a:schemeClr val="bg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bg1"/>
              </a:solidFill>
            </a:rPr>
            <a:t>PC=PC+4</a:t>
          </a:r>
          <a:endParaRPr lang="zh-CN" altLang="en-US" sz="1800" b="1" kern="1200" dirty="0">
            <a:solidFill>
              <a:schemeClr val="bg1"/>
            </a:solidFill>
          </a:endParaRPr>
        </a:p>
      </dsp:txBody>
      <dsp:txXfrm>
        <a:off x="893932" y="104210"/>
        <a:ext cx="1518704" cy="1214762"/>
      </dsp:txXfrm>
    </dsp:sp>
    <dsp:sp modelId="{A682757D-F945-4C3D-B557-2041D6FC9AC3}">
      <dsp:nvSpPr>
        <dsp:cNvPr id="0" name=""/>
        <dsp:cNvSpPr/>
      </dsp:nvSpPr>
      <dsp:spPr>
        <a:xfrm>
          <a:off x="507417" y="711591"/>
          <a:ext cx="2291736" cy="2291736"/>
        </a:xfrm>
        <a:custGeom>
          <a:avLst/>
          <a:gdLst/>
          <a:ahLst/>
          <a:cxnLst/>
          <a:rect l="0" t="0" r="0" b="0"/>
          <a:pathLst>
            <a:path>
              <a:moveTo>
                <a:pt x="2069151" y="467221"/>
              </a:moveTo>
              <a:arcTo wR="1145868" hR="1145868" stAng="19420965" swAng="1416982"/>
            </a:path>
          </a:pathLst>
        </a:custGeom>
        <a:noFill/>
        <a:ln w="19050" cap="flat" cmpd="sng" algn="ctr">
          <a:solidFill>
            <a:srgbClr val="C0000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8054F0-6563-48BC-8432-6CB7F5401959}">
      <dsp:nvSpPr>
        <dsp:cNvPr id="0" name=""/>
        <dsp:cNvSpPr/>
      </dsp:nvSpPr>
      <dsp:spPr bwMode="white">
        <a:xfrm>
          <a:off x="1985037" y="1756082"/>
          <a:ext cx="1321197" cy="1348623"/>
        </a:xfrm>
        <a:prstGeom prst="roundRect">
          <a:avLst/>
        </a:prstGeom>
        <a:solidFill>
          <a:srgbClr val="FF99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</a:rPr>
            <a:t>译码</a:t>
          </a:r>
          <a:endParaRPr lang="en-US" altLang="zh-CN" sz="1800" b="1" kern="1200" dirty="0">
            <a:solidFill>
              <a:schemeClr val="bg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</a:rPr>
            <a:t>读寄存器</a:t>
          </a:r>
        </a:p>
      </dsp:txBody>
      <dsp:txXfrm>
        <a:off x="2049533" y="1820578"/>
        <a:ext cx="1192205" cy="1219631"/>
      </dsp:txXfrm>
    </dsp:sp>
    <dsp:sp modelId="{4EF7EB35-9F12-44A8-81CE-CA6073B8DFEE}">
      <dsp:nvSpPr>
        <dsp:cNvPr id="0" name=""/>
        <dsp:cNvSpPr/>
      </dsp:nvSpPr>
      <dsp:spPr>
        <a:xfrm>
          <a:off x="507417" y="711591"/>
          <a:ext cx="2291736" cy="2291736"/>
        </a:xfrm>
        <a:custGeom>
          <a:avLst/>
          <a:gdLst/>
          <a:ahLst/>
          <a:cxnLst/>
          <a:rect l="0" t="0" r="0" b="0"/>
          <a:pathLst>
            <a:path>
              <a:moveTo>
                <a:pt x="1348622" y="2273655"/>
              </a:moveTo>
              <a:arcTo wR="1145868" hR="1145868" stAng="4788492" swAng="1223679"/>
            </a:path>
          </a:pathLst>
        </a:custGeom>
        <a:noFill/>
        <a:ln w="19050" cap="flat" cmpd="sng" algn="ctr">
          <a:solidFill>
            <a:srgbClr val="C0000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44E2E-E160-4B98-9A78-C4583697201F}">
      <dsp:nvSpPr>
        <dsp:cNvPr id="0" name=""/>
        <dsp:cNvSpPr/>
      </dsp:nvSpPr>
      <dsp:spPr bwMode="white">
        <a:xfrm>
          <a:off x="546" y="1756082"/>
          <a:ext cx="1320775" cy="1348623"/>
        </a:xfrm>
        <a:prstGeom prst="roundRect">
          <a:avLst/>
        </a:prstGeom>
        <a:solidFill>
          <a:srgbClr val="174FA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执行</a:t>
          </a:r>
        </a:p>
      </dsp:txBody>
      <dsp:txXfrm>
        <a:off x="65021" y="1820557"/>
        <a:ext cx="1191825" cy="1219673"/>
      </dsp:txXfrm>
    </dsp:sp>
    <dsp:sp modelId="{7C2059F2-4ED7-4977-B6AB-989CAD611722}">
      <dsp:nvSpPr>
        <dsp:cNvPr id="0" name=""/>
        <dsp:cNvSpPr/>
      </dsp:nvSpPr>
      <dsp:spPr>
        <a:xfrm>
          <a:off x="507417" y="711591"/>
          <a:ext cx="2291736" cy="2291736"/>
        </a:xfrm>
        <a:custGeom>
          <a:avLst/>
          <a:gdLst/>
          <a:ahLst/>
          <a:cxnLst/>
          <a:rect l="0" t="0" r="0" b="0"/>
          <a:pathLst>
            <a:path>
              <a:moveTo>
                <a:pt x="28038" y="893936"/>
              </a:moveTo>
              <a:arcTo wR="1145868" hR="1145868" stAng="11562053" swAng="1416982"/>
            </a:path>
          </a:pathLst>
        </a:custGeom>
        <a:noFill/>
        <a:ln w="19050" cap="flat" cmpd="sng" algn="ctr">
          <a:solidFill>
            <a:srgbClr val="C0000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algn="r"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C04C97B4-78B0-464B-9876-A79F0F1CF978}" type="datetimeFigureOut">
              <a:rPr lang="zh-CN" altLang="en-US"/>
              <a:t>2025/6/16</a:t>
            </a:fld>
            <a:endParaRPr lang="zh-CN" alt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58850" y="685800"/>
            <a:ext cx="49418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algn="r" defTabSz="99060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2B478691-B7BB-7444-8535-0CA40CD1E051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3EF37D-CF81-8A48-8CAC-4BE98066D7B6}" type="slidenum">
              <a:rPr lang="zh-CN" altLang="en-US" sz="1300" smtClean="0">
                <a:latin typeface="Times" panose="02020603050405020304" pitchFamily="18" charset="0"/>
              </a:rPr>
              <a:t>1</a:t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2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2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2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3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4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5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6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 hasCustomPrompt="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457200" indent="-457200">
              <a:lnSpc>
                <a:spcPts val="4000"/>
              </a:lnSpc>
              <a:buFont typeface="Wingdings" panose="05000000000000000000" pitchFamily="2" charset="2"/>
              <a:buChar char="Ø"/>
              <a:defRPr sz="2800"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sz="2000"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sz="18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2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3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4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5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6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 bwMode="auto">
          <a:xfrm>
            <a:off x="895350" y="1371600"/>
            <a:ext cx="7315200" cy="87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r>
              <a:rPr lang="zh-CN" altLang="en-US" sz="4400" dirty="0"/>
              <a:t>计算机组成与实践  </a:t>
            </a: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 bwMode="auto">
          <a:xfrm>
            <a:off x="609600" y="3048010"/>
            <a:ext cx="7886700" cy="2362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3600" b="1" dirty="0">
                <a:solidFill>
                  <a:srgbClr val="C00000"/>
                </a:solidFill>
              </a:rPr>
              <a:t>数据通路（</a:t>
            </a:r>
            <a:r>
              <a:rPr lang="en-US" altLang="zh-CN" sz="3600" b="1" dirty="0" err="1">
                <a:solidFill>
                  <a:srgbClr val="C00000"/>
                </a:solidFill>
              </a:rPr>
              <a:t>Datapath</a:t>
            </a:r>
            <a:r>
              <a:rPr lang="zh-CN" altLang="en-US" sz="3600" b="1" dirty="0">
                <a:solidFill>
                  <a:srgbClr val="C00000"/>
                </a:solidFill>
              </a:rPr>
              <a:t>）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谷守珍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组合单元在时钟周期内对数据进行处理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时钟边沿之间进行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输入来自状态单元，输出给状态单元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最长的延迟决定时钟周期时间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时钟方法（</a:t>
            </a:r>
            <a:r>
              <a:rPr lang="en-US" altLang="en-US" dirty="0"/>
              <a:t>Clocking Methodology</a:t>
            </a:r>
            <a:r>
              <a:rPr lang="zh-CN" altLang="en-US" dirty="0"/>
              <a:t>）</a:t>
            </a:r>
          </a:p>
        </p:txBody>
      </p:sp>
      <p:pic>
        <p:nvPicPr>
          <p:cNvPr id="4" name="Picture 6" descr="f04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021263"/>
            <a:ext cx="5505450" cy="12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04-03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3124200"/>
            <a:ext cx="5502275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指令执行概述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取指令实现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型指令实现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数据传输指令实现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分支指令实现</a:t>
            </a:r>
            <a:endParaRPr lang="en-US" altLang="zh-CN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完整数据通路实现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数据通路（</a:t>
            </a:r>
            <a:r>
              <a:rPr lang="en-US" altLang="zh-CN" dirty="0" err="1"/>
              <a:t>Datapath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处理或保存处理器中数据的单元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数据通路部件：寄存器、</a:t>
            </a:r>
            <a:r>
              <a:rPr lang="en-US" altLang="zh-CN" dirty="0"/>
              <a:t>ALU</a:t>
            </a:r>
            <a:r>
              <a:rPr lang="zh-CN" altLang="en-US" dirty="0"/>
              <a:t>、多选器、存储器等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取指令的数据通路</a:t>
            </a:r>
            <a:r>
              <a:rPr lang="en-US" altLang="zh-CN" dirty="0"/>
              <a:t>:PC</a:t>
            </a:r>
            <a:r>
              <a:rPr lang="zh-CN" altLang="en-US" dirty="0"/>
              <a:t>寄存器、指令存储器（</a:t>
            </a:r>
            <a:r>
              <a:rPr lang="en-US" altLang="zh-CN" dirty="0"/>
              <a:t>instruction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）、加法器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建立取指令数据通路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872419" y="3597811"/>
            <a:ext cx="7794434" cy="3031505"/>
            <a:chOff x="872418" y="3597811"/>
            <a:chExt cx="7887581" cy="3183901"/>
          </a:xfrm>
        </p:grpSpPr>
        <p:sp>
          <p:nvSpPr>
            <p:cNvPr id="4" name="AutoShape 4"/>
            <p:cNvSpPr/>
            <p:nvPr/>
          </p:nvSpPr>
          <p:spPr bwMode="auto">
            <a:xfrm>
              <a:off x="872418" y="5753855"/>
              <a:ext cx="914400" cy="609600"/>
            </a:xfrm>
            <a:prstGeom prst="borderCallout1">
              <a:avLst>
                <a:gd name="adj1" fmla="val 18750"/>
                <a:gd name="adj2" fmla="val 108333"/>
                <a:gd name="adj3" fmla="val -16667"/>
                <a:gd name="adj4" fmla="val 171356"/>
              </a:avLst>
            </a:prstGeom>
            <a:solidFill>
              <a:srgbClr val="EEC8C1"/>
            </a:solidFill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1600" dirty="0">
                  <a:latin typeface="微软雅黑" panose="020B0503020204020204" charset="-122"/>
                  <a:ea typeface="微软雅黑" panose="020B0503020204020204" charset="-122"/>
                </a:rPr>
                <a:t>32-bit </a:t>
              </a:r>
              <a:r>
                <a:rPr lang="en-US" altLang="en-US" sz="1600" dirty="0" err="1">
                  <a:latin typeface="微软雅黑" panose="020B0503020204020204" charset="-122"/>
                  <a:ea typeface="微软雅黑" panose="020B0503020204020204" charset="-122"/>
                </a:rPr>
                <a:t>寄存器</a:t>
              </a:r>
              <a:endParaRPr lang="en-AU" altLang="en-US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AutoShape 5"/>
            <p:cNvSpPr/>
            <p:nvPr/>
          </p:nvSpPr>
          <p:spPr bwMode="auto">
            <a:xfrm>
              <a:off x="7320136" y="4990758"/>
              <a:ext cx="1439863" cy="729332"/>
            </a:xfrm>
            <a:prstGeom prst="borderCallout1">
              <a:avLst>
                <a:gd name="adj1" fmla="val 13236"/>
                <a:gd name="adj2" fmla="val -5292"/>
                <a:gd name="adj3" fmla="val -48341"/>
                <a:gd name="adj4" fmla="val -80698"/>
              </a:avLst>
            </a:prstGeom>
            <a:solidFill>
              <a:srgbClr val="EEC8C1"/>
            </a:solidFill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1600" dirty="0">
                  <a:latin typeface="微软雅黑" panose="020B0503020204020204" charset="-122"/>
                  <a:ea typeface="微软雅黑" panose="020B0503020204020204" charset="-122"/>
                </a:rPr>
                <a:t>每次加</a:t>
              </a:r>
              <a:r>
                <a:rPr lang="en-US" altLang="zh-CN" sz="1600" dirty="0"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</a:rPr>
                <a:t>，指向下一条指令</a:t>
              </a:r>
              <a:endParaRPr lang="en-AU" altLang="en-US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495897" y="4837624"/>
              <a:ext cx="504056" cy="1171292"/>
              <a:chOff x="1919537" y="4057908"/>
              <a:chExt cx="504056" cy="1171292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919537" y="4057908"/>
                <a:ext cx="504056" cy="11712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919537" y="4474277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/>
                  <a:t>PC</a:t>
                </a:r>
                <a:endParaRPr kumimoji="1" lang="zh-CN" altLang="en-US" sz="1600" b="1" dirty="0"/>
              </a:p>
            </p:txBody>
          </p:sp>
        </p:grpSp>
        <p:cxnSp>
          <p:nvCxnSpPr>
            <p:cNvPr id="9" name="直线箭头连接符 46"/>
            <p:cNvCxnSpPr>
              <a:stCxn id="8" idx="3"/>
            </p:cNvCxnSpPr>
            <p:nvPr/>
          </p:nvCxnSpPr>
          <p:spPr>
            <a:xfrm>
              <a:off x="2999953" y="5423270"/>
              <a:ext cx="5037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3503712" y="5125528"/>
              <a:ext cx="1944216" cy="1656184"/>
              <a:chOff x="1847528" y="2060848"/>
              <a:chExt cx="1944216" cy="165618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847528" y="2060848"/>
                <a:ext cx="1728192" cy="16561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847528" y="2132856"/>
                <a:ext cx="936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/>
                  <a:t>Read</a:t>
                </a:r>
              </a:p>
              <a:p>
                <a:r>
                  <a:rPr kumimoji="1" lang="en-US" altLang="zh-CN" sz="1400" dirty="0"/>
                  <a:t>address</a:t>
                </a:r>
                <a:endParaRPr kumimoji="1" lang="zh-CN" altLang="en-US" sz="1400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847528" y="2996952"/>
                <a:ext cx="12961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/>
                  <a:t>Instruction</a:t>
                </a:r>
              </a:p>
              <a:p>
                <a:r>
                  <a:rPr kumimoji="1" lang="en-US" altLang="zh-CN" sz="1600" b="1" dirty="0"/>
                  <a:t>memory</a:t>
                </a:r>
                <a:endParaRPr kumimoji="1" lang="zh-CN" altLang="en-US" sz="1600" b="1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651779" y="2689175"/>
                <a:ext cx="11399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/>
                  <a:t>Instruction</a:t>
                </a:r>
                <a:endParaRPr kumimoji="1" lang="zh-CN" altLang="en-US" sz="1400" dirty="0"/>
              </a:p>
            </p:txBody>
          </p:sp>
        </p:grpSp>
        <p:cxnSp>
          <p:nvCxnSpPr>
            <p:cNvPr id="15" name="直线箭头连接符 52"/>
            <p:cNvCxnSpPr/>
            <p:nvPr/>
          </p:nvCxnSpPr>
          <p:spPr>
            <a:xfrm>
              <a:off x="5231904" y="5910353"/>
              <a:ext cx="5037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5672411" y="3597811"/>
              <a:ext cx="711622" cy="1239814"/>
              <a:chOff x="4871865" y="1925544"/>
              <a:chExt cx="715447" cy="1656183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4871865" y="1925544"/>
                <a:ext cx="634980" cy="1656183"/>
                <a:chOff x="5163510" y="2381669"/>
                <a:chExt cx="569083" cy="1114562"/>
              </a:xfrm>
            </p:grpSpPr>
            <p:sp>
              <p:nvSpPr>
                <p:cNvPr id="19" name="Line 55"/>
                <p:cNvSpPr>
                  <a:spLocks noChangeShapeType="1"/>
                </p:cNvSpPr>
                <p:nvPr/>
              </p:nvSpPr>
              <p:spPr bwMode="auto">
                <a:xfrm>
                  <a:off x="5163510" y="2381669"/>
                  <a:ext cx="1568" cy="41815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5163510" y="3078078"/>
                  <a:ext cx="1568" cy="41815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Line 57"/>
                <p:cNvSpPr>
                  <a:spLocks noChangeShapeType="1"/>
                </p:cNvSpPr>
                <p:nvPr/>
              </p:nvSpPr>
              <p:spPr bwMode="auto">
                <a:xfrm>
                  <a:off x="5165078" y="2799822"/>
                  <a:ext cx="142663" cy="1383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5165078" y="2938182"/>
                  <a:ext cx="142663" cy="14143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59"/>
                <p:cNvSpPr>
                  <a:spLocks noChangeShapeType="1"/>
                </p:cNvSpPr>
                <p:nvPr/>
              </p:nvSpPr>
              <p:spPr bwMode="auto">
                <a:xfrm>
                  <a:off x="5163510" y="2381669"/>
                  <a:ext cx="569083" cy="27825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5163510" y="3217975"/>
                  <a:ext cx="569083" cy="27825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61"/>
                <p:cNvSpPr>
                  <a:spLocks noChangeShapeType="1"/>
                </p:cNvSpPr>
                <p:nvPr/>
              </p:nvSpPr>
              <p:spPr bwMode="auto">
                <a:xfrm>
                  <a:off x="5732593" y="2659925"/>
                  <a:ext cx="0" cy="5580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" name="文本框 17"/>
              <p:cNvSpPr txBox="1"/>
              <p:nvPr/>
            </p:nvSpPr>
            <p:spPr>
              <a:xfrm>
                <a:off x="4952332" y="2596852"/>
                <a:ext cx="634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/>
                  <a:t>Add</a:t>
                </a:r>
                <a:endParaRPr kumimoji="1" lang="zh-CN" altLang="en-US" sz="1600" b="1" dirty="0"/>
              </a:p>
            </p:txBody>
          </p:sp>
        </p:grpSp>
        <p:cxnSp>
          <p:nvCxnSpPr>
            <p:cNvPr id="26" name="直线箭头连接符 63"/>
            <p:cNvCxnSpPr/>
            <p:nvPr/>
          </p:nvCxnSpPr>
          <p:spPr>
            <a:xfrm>
              <a:off x="5159896" y="4621600"/>
              <a:ext cx="5037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/>
            <p:nvPr/>
          </p:nvCxnSpPr>
          <p:spPr>
            <a:xfrm rot="5400000" flipH="1" flipV="1">
              <a:off x="3667126" y="3421912"/>
              <a:ext cx="1549912" cy="2452805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/>
            <p:nvPr/>
          </p:nvCxnSpPr>
          <p:spPr>
            <a:xfrm flipH="1">
              <a:off x="2491667" y="4189676"/>
              <a:ext cx="3812329" cy="1248526"/>
            </a:xfrm>
            <a:prstGeom prst="bentConnector5">
              <a:avLst>
                <a:gd name="adj1" fmla="val -9336"/>
                <a:gd name="adj2" fmla="val -56613"/>
                <a:gd name="adj3" fmla="val 10963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4936232" y="4459538"/>
              <a:ext cx="6315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4</a:t>
              </a:r>
              <a:endParaRPr kumimoji="1" lang="zh-CN" altLang="en-US" sz="1600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12294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读</a:t>
            </a:r>
            <a:r>
              <a:rPr lang="en-US" altLang="zh-CN" dirty="0"/>
              <a:t>PC</a:t>
            </a:r>
            <a:r>
              <a:rPr lang="zh-CN" altLang="en-US" dirty="0"/>
              <a:t>值，获得指令的地址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取指令的实现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2711624" y="4211625"/>
            <a:ext cx="288329" cy="11712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495897" y="4211625"/>
            <a:ext cx="504056" cy="1171292"/>
            <a:chOff x="1919537" y="4057908"/>
            <a:chExt cx="504056" cy="1171292"/>
          </a:xfrm>
        </p:grpSpPr>
        <p:sp>
          <p:nvSpPr>
            <p:cNvPr id="8" name="矩形 7"/>
            <p:cNvSpPr/>
            <p:nvPr/>
          </p:nvSpPr>
          <p:spPr>
            <a:xfrm>
              <a:off x="1919537" y="4057908"/>
              <a:ext cx="504056" cy="11712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19537" y="4474277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PC</a:t>
              </a:r>
              <a:endParaRPr kumimoji="1" lang="zh-CN" altLang="en-US" sz="1600" b="1" dirty="0"/>
            </a:p>
          </p:txBody>
        </p:sp>
      </p:grpSp>
      <p:cxnSp>
        <p:nvCxnSpPr>
          <p:cNvPr id="10" name="直线箭头连接符 46"/>
          <p:cNvCxnSpPr>
            <a:stCxn id="9" idx="3"/>
          </p:cNvCxnSpPr>
          <p:nvPr/>
        </p:nvCxnSpPr>
        <p:spPr>
          <a:xfrm>
            <a:off x="2999953" y="4797271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3503712" y="4499529"/>
            <a:ext cx="1944216" cy="1656184"/>
            <a:chOff x="1847528" y="2060848"/>
            <a:chExt cx="1944216" cy="1656184"/>
          </a:xfrm>
        </p:grpSpPr>
        <p:sp>
          <p:nvSpPr>
            <p:cNvPr id="12" name="矩形 11"/>
            <p:cNvSpPr/>
            <p:nvPr/>
          </p:nvSpPr>
          <p:spPr>
            <a:xfrm>
              <a:off x="1847528" y="2060848"/>
              <a:ext cx="1728192" cy="16561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47528" y="2132856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address</a:t>
              </a:r>
              <a:endParaRPr kumimoji="1" lang="zh-CN" altLang="en-US" sz="14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847528" y="2996952"/>
              <a:ext cx="1296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Instruction</a:t>
              </a:r>
            </a:p>
            <a:p>
              <a:r>
                <a:rPr kumimoji="1" lang="en-US" altLang="zh-CN" sz="1600" b="1" dirty="0"/>
                <a:t>memory</a:t>
              </a:r>
              <a:endParaRPr kumimoji="1" lang="zh-CN" altLang="en-US" sz="1600" b="1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651779" y="2689175"/>
              <a:ext cx="1139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Instruction</a:t>
              </a:r>
              <a:endParaRPr kumimoji="1" lang="zh-CN" altLang="en-US" sz="1400" dirty="0"/>
            </a:p>
          </p:txBody>
        </p:sp>
      </p:grpSp>
      <p:cxnSp>
        <p:nvCxnSpPr>
          <p:cNvPr id="16" name="直线箭头连接符 52"/>
          <p:cNvCxnSpPr/>
          <p:nvPr/>
        </p:nvCxnSpPr>
        <p:spPr>
          <a:xfrm>
            <a:off x="5231904" y="5284354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5672411" y="2971812"/>
            <a:ext cx="711622" cy="1239814"/>
            <a:chOff x="4871865" y="1925544"/>
            <a:chExt cx="715447" cy="1656183"/>
          </a:xfrm>
        </p:grpSpPr>
        <p:grpSp>
          <p:nvGrpSpPr>
            <p:cNvPr id="18" name="组合 17"/>
            <p:cNvGrpSpPr/>
            <p:nvPr/>
          </p:nvGrpSpPr>
          <p:grpSpPr>
            <a:xfrm>
              <a:off x="4871865" y="1925544"/>
              <a:ext cx="634980" cy="1656183"/>
              <a:chOff x="5163510" y="2381669"/>
              <a:chExt cx="569083" cy="1114562"/>
            </a:xfrm>
          </p:grpSpPr>
          <p:sp>
            <p:nvSpPr>
              <p:cNvPr id="20" name="Line 55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1568" cy="4181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56"/>
              <p:cNvSpPr>
                <a:spLocks noChangeShapeType="1"/>
              </p:cNvSpPr>
              <p:nvPr/>
            </p:nvSpPr>
            <p:spPr bwMode="auto">
              <a:xfrm flipH="1">
                <a:off x="5163510" y="3078078"/>
                <a:ext cx="1568" cy="4181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57"/>
              <p:cNvSpPr>
                <a:spLocks noChangeShapeType="1"/>
              </p:cNvSpPr>
              <p:nvPr/>
            </p:nvSpPr>
            <p:spPr bwMode="auto">
              <a:xfrm>
                <a:off x="5165078" y="2799822"/>
                <a:ext cx="142663" cy="1383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58"/>
              <p:cNvSpPr>
                <a:spLocks noChangeShapeType="1"/>
              </p:cNvSpPr>
              <p:nvPr/>
            </p:nvSpPr>
            <p:spPr bwMode="auto">
              <a:xfrm flipH="1">
                <a:off x="5165078" y="2938182"/>
                <a:ext cx="142663" cy="1414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59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60"/>
              <p:cNvSpPr>
                <a:spLocks noChangeShapeType="1"/>
              </p:cNvSpPr>
              <p:nvPr/>
            </p:nvSpPr>
            <p:spPr bwMode="auto">
              <a:xfrm flipV="1">
                <a:off x="5163510" y="3217975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61"/>
              <p:cNvSpPr>
                <a:spLocks noChangeShapeType="1"/>
              </p:cNvSpPr>
              <p:nvPr/>
            </p:nvSpPr>
            <p:spPr bwMode="auto">
              <a:xfrm>
                <a:off x="5732593" y="2659925"/>
                <a:ext cx="0" cy="5580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4952332" y="2596852"/>
              <a:ext cx="6349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Add</a:t>
              </a:r>
              <a:endParaRPr kumimoji="1" lang="zh-CN" altLang="en-US" sz="1600" b="1" dirty="0"/>
            </a:p>
          </p:txBody>
        </p:sp>
      </p:grpSp>
      <p:cxnSp>
        <p:nvCxnSpPr>
          <p:cNvPr id="27" name="直线箭头连接符 63"/>
          <p:cNvCxnSpPr/>
          <p:nvPr/>
        </p:nvCxnSpPr>
        <p:spPr>
          <a:xfrm>
            <a:off x="5159896" y="3995601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H="1" flipV="1">
            <a:off x="3667126" y="2795913"/>
            <a:ext cx="1549912" cy="2452805"/>
          </a:xfrm>
          <a:prstGeom prst="bentConnector2">
            <a:avLst/>
          </a:prstGeom>
          <a:ln w="19050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flipH="1">
            <a:off x="2491667" y="3563677"/>
            <a:ext cx="3812329" cy="1248526"/>
          </a:xfrm>
          <a:prstGeom prst="bentConnector5">
            <a:avLst>
              <a:gd name="adj1" fmla="val -9336"/>
              <a:gd name="adj2" fmla="val -56613"/>
              <a:gd name="adj3" fmla="val 10963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936232" y="3833539"/>
            <a:ext cx="63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4</a:t>
            </a:r>
            <a:endParaRPr kumimoji="1" lang="zh-CN" alt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151434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读指令存储器，获得指令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取指令的实现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4427653" y="4493964"/>
            <a:ext cx="794553" cy="16561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495897" y="4211625"/>
            <a:ext cx="504056" cy="1171292"/>
            <a:chOff x="1919537" y="4057908"/>
            <a:chExt cx="504056" cy="1171292"/>
          </a:xfrm>
        </p:grpSpPr>
        <p:sp>
          <p:nvSpPr>
            <p:cNvPr id="8" name="矩形 7"/>
            <p:cNvSpPr/>
            <p:nvPr/>
          </p:nvSpPr>
          <p:spPr>
            <a:xfrm>
              <a:off x="1919537" y="4057908"/>
              <a:ext cx="504056" cy="11712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19537" y="4474277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PC</a:t>
              </a:r>
              <a:endParaRPr kumimoji="1" lang="zh-CN" altLang="en-US" sz="1600" b="1" dirty="0"/>
            </a:p>
          </p:txBody>
        </p:sp>
      </p:grpSp>
      <p:cxnSp>
        <p:nvCxnSpPr>
          <p:cNvPr id="10" name="直线箭头连接符 46"/>
          <p:cNvCxnSpPr>
            <a:stCxn id="9" idx="3"/>
          </p:cNvCxnSpPr>
          <p:nvPr/>
        </p:nvCxnSpPr>
        <p:spPr>
          <a:xfrm>
            <a:off x="2999953" y="4797271"/>
            <a:ext cx="503759" cy="0"/>
          </a:xfrm>
          <a:prstGeom prst="straightConnector1">
            <a:avLst/>
          </a:prstGeom>
          <a:ln w="19050">
            <a:solidFill>
              <a:srgbClr val="B5003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3503712" y="4499529"/>
            <a:ext cx="1944216" cy="1656184"/>
            <a:chOff x="1847528" y="2060848"/>
            <a:chExt cx="1944216" cy="1656184"/>
          </a:xfrm>
        </p:grpSpPr>
        <p:sp>
          <p:nvSpPr>
            <p:cNvPr id="12" name="矩形 11"/>
            <p:cNvSpPr/>
            <p:nvPr/>
          </p:nvSpPr>
          <p:spPr>
            <a:xfrm>
              <a:off x="1847528" y="2060848"/>
              <a:ext cx="1728192" cy="16561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47528" y="2132856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B50032"/>
                  </a:solidFill>
                </a:rPr>
                <a:t>Read</a:t>
              </a:r>
            </a:p>
            <a:p>
              <a:r>
                <a:rPr kumimoji="1" lang="en-US" altLang="zh-CN" sz="1400" dirty="0">
                  <a:solidFill>
                    <a:srgbClr val="B50032"/>
                  </a:solidFill>
                </a:rPr>
                <a:t>address</a:t>
              </a:r>
              <a:endParaRPr kumimoji="1" lang="zh-CN" altLang="en-US" sz="1400" dirty="0">
                <a:solidFill>
                  <a:srgbClr val="B5003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847528" y="2996952"/>
              <a:ext cx="1296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Instruction</a:t>
              </a:r>
            </a:p>
            <a:p>
              <a:r>
                <a:rPr kumimoji="1" lang="en-US" altLang="zh-CN" sz="1600" b="1" dirty="0"/>
                <a:t>memory</a:t>
              </a:r>
              <a:endParaRPr kumimoji="1" lang="zh-CN" altLang="en-US" sz="1600" b="1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651779" y="2689175"/>
              <a:ext cx="1139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Instruction</a:t>
              </a:r>
              <a:endParaRPr kumimoji="1" lang="zh-CN" altLang="en-US" sz="1400" dirty="0"/>
            </a:p>
          </p:txBody>
        </p:sp>
      </p:grpSp>
      <p:cxnSp>
        <p:nvCxnSpPr>
          <p:cNvPr id="16" name="直线箭头连接符 52"/>
          <p:cNvCxnSpPr/>
          <p:nvPr/>
        </p:nvCxnSpPr>
        <p:spPr>
          <a:xfrm>
            <a:off x="5231904" y="5284354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5672410" y="2971812"/>
            <a:ext cx="692618" cy="1239814"/>
            <a:chOff x="4871865" y="1925544"/>
            <a:chExt cx="696341" cy="1656183"/>
          </a:xfrm>
        </p:grpSpPr>
        <p:grpSp>
          <p:nvGrpSpPr>
            <p:cNvPr id="18" name="组合 17"/>
            <p:cNvGrpSpPr/>
            <p:nvPr/>
          </p:nvGrpSpPr>
          <p:grpSpPr>
            <a:xfrm>
              <a:off x="4871865" y="1925544"/>
              <a:ext cx="634980" cy="1656183"/>
              <a:chOff x="5163510" y="2381669"/>
              <a:chExt cx="569083" cy="1114562"/>
            </a:xfrm>
          </p:grpSpPr>
          <p:sp>
            <p:nvSpPr>
              <p:cNvPr id="20" name="Line 55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1568" cy="418153"/>
              </a:xfrm>
              <a:prstGeom prst="line">
                <a:avLst/>
              </a:prstGeom>
              <a:noFill/>
              <a:ln w="19050">
                <a:solidFill>
                  <a:srgbClr val="B500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56"/>
              <p:cNvSpPr>
                <a:spLocks noChangeShapeType="1"/>
              </p:cNvSpPr>
              <p:nvPr/>
            </p:nvSpPr>
            <p:spPr bwMode="auto">
              <a:xfrm flipH="1">
                <a:off x="5163510" y="3078078"/>
                <a:ext cx="1568" cy="418153"/>
              </a:xfrm>
              <a:prstGeom prst="line">
                <a:avLst/>
              </a:prstGeom>
              <a:noFill/>
              <a:ln w="19050">
                <a:solidFill>
                  <a:srgbClr val="B500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57"/>
              <p:cNvSpPr>
                <a:spLocks noChangeShapeType="1"/>
              </p:cNvSpPr>
              <p:nvPr/>
            </p:nvSpPr>
            <p:spPr bwMode="auto">
              <a:xfrm>
                <a:off x="5165078" y="2799822"/>
                <a:ext cx="142663" cy="138359"/>
              </a:xfrm>
              <a:prstGeom prst="line">
                <a:avLst/>
              </a:prstGeom>
              <a:noFill/>
              <a:ln w="19050">
                <a:solidFill>
                  <a:srgbClr val="B500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58"/>
              <p:cNvSpPr>
                <a:spLocks noChangeShapeType="1"/>
              </p:cNvSpPr>
              <p:nvPr/>
            </p:nvSpPr>
            <p:spPr bwMode="auto">
              <a:xfrm flipH="1">
                <a:off x="5165078" y="2938182"/>
                <a:ext cx="142663" cy="141434"/>
              </a:xfrm>
              <a:prstGeom prst="line">
                <a:avLst/>
              </a:prstGeom>
              <a:noFill/>
              <a:ln w="19050">
                <a:solidFill>
                  <a:srgbClr val="B500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59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rgbClr val="B500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60"/>
              <p:cNvSpPr>
                <a:spLocks noChangeShapeType="1"/>
              </p:cNvSpPr>
              <p:nvPr/>
            </p:nvSpPr>
            <p:spPr bwMode="auto">
              <a:xfrm flipV="1">
                <a:off x="5163510" y="3217975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rgbClr val="B500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61"/>
              <p:cNvSpPr>
                <a:spLocks noChangeShapeType="1"/>
              </p:cNvSpPr>
              <p:nvPr/>
            </p:nvSpPr>
            <p:spPr bwMode="auto">
              <a:xfrm>
                <a:off x="5732593" y="2659925"/>
                <a:ext cx="0" cy="558050"/>
              </a:xfrm>
              <a:prstGeom prst="line">
                <a:avLst/>
              </a:prstGeom>
              <a:noFill/>
              <a:ln w="19050">
                <a:solidFill>
                  <a:srgbClr val="B500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4933226" y="2541937"/>
              <a:ext cx="634980" cy="4522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B50032"/>
                  </a:solidFill>
                </a:rPr>
                <a:t>Add</a:t>
              </a:r>
              <a:endParaRPr kumimoji="1" lang="zh-CN" altLang="en-US" sz="1600" b="1" dirty="0">
                <a:solidFill>
                  <a:srgbClr val="B50032"/>
                </a:solidFill>
              </a:endParaRPr>
            </a:p>
          </p:txBody>
        </p:sp>
      </p:grpSp>
      <p:cxnSp>
        <p:nvCxnSpPr>
          <p:cNvPr id="27" name="直线箭头连接符 63"/>
          <p:cNvCxnSpPr/>
          <p:nvPr/>
        </p:nvCxnSpPr>
        <p:spPr>
          <a:xfrm>
            <a:off x="5159896" y="3995601"/>
            <a:ext cx="503759" cy="0"/>
          </a:xfrm>
          <a:prstGeom prst="straightConnector1">
            <a:avLst/>
          </a:prstGeom>
          <a:ln w="19050">
            <a:solidFill>
              <a:srgbClr val="B5003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H="1" flipV="1">
            <a:off x="3667126" y="2795913"/>
            <a:ext cx="1549912" cy="2452805"/>
          </a:xfrm>
          <a:prstGeom prst="bentConnector2">
            <a:avLst/>
          </a:prstGeom>
          <a:ln w="19050">
            <a:solidFill>
              <a:srgbClr val="B50032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flipH="1">
            <a:off x="2491667" y="3563677"/>
            <a:ext cx="3812329" cy="1248526"/>
          </a:xfrm>
          <a:prstGeom prst="bentConnector5">
            <a:avLst>
              <a:gd name="adj1" fmla="val -9336"/>
              <a:gd name="adj2" fmla="val -56613"/>
              <a:gd name="adj3" fmla="val 10963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936233" y="3833539"/>
            <a:ext cx="503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B50032"/>
                </a:solidFill>
              </a:rPr>
              <a:t>4</a:t>
            </a:r>
            <a:endParaRPr kumimoji="1" lang="zh-CN" altLang="en-US" sz="1600" dirty="0">
              <a:solidFill>
                <a:srgbClr val="B5003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更新</a:t>
            </a:r>
            <a:r>
              <a:rPr lang="en-US" altLang="zh-CN" dirty="0"/>
              <a:t>PC=PC+4</a:t>
            </a:r>
            <a:r>
              <a:rPr lang="zh-CN" altLang="en-US" dirty="0"/>
              <a:t>，与读指令同时完成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取指令的实现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2486001" y="4226557"/>
            <a:ext cx="288329" cy="11712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495897" y="4211625"/>
            <a:ext cx="504056" cy="1171292"/>
            <a:chOff x="1919537" y="4057908"/>
            <a:chExt cx="504056" cy="1171292"/>
          </a:xfrm>
        </p:grpSpPr>
        <p:sp>
          <p:nvSpPr>
            <p:cNvPr id="8" name="矩形 7"/>
            <p:cNvSpPr/>
            <p:nvPr/>
          </p:nvSpPr>
          <p:spPr>
            <a:xfrm>
              <a:off x="1919537" y="4057908"/>
              <a:ext cx="504056" cy="11712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19537" y="4474277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PC</a:t>
              </a:r>
              <a:endParaRPr kumimoji="1" lang="zh-CN" altLang="en-US" sz="1600" b="1" dirty="0"/>
            </a:p>
          </p:txBody>
        </p:sp>
      </p:grpSp>
      <p:cxnSp>
        <p:nvCxnSpPr>
          <p:cNvPr id="10" name="直线箭头连接符 46"/>
          <p:cNvCxnSpPr>
            <a:stCxn id="9" idx="3"/>
          </p:cNvCxnSpPr>
          <p:nvPr/>
        </p:nvCxnSpPr>
        <p:spPr>
          <a:xfrm>
            <a:off x="2999953" y="4797271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3503712" y="4499529"/>
            <a:ext cx="1944216" cy="1656184"/>
            <a:chOff x="1847528" y="2060848"/>
            <a:chExt cx="1944216" cy="1656184"/>
          </a:xfrm>
        </p:grpSpPr>
        <p:sp>
          <p:nvSpPr>
            <p:cNvPr id="12" name="矩形 11"/>
            <p:cNvSpPr/>
            <p:nvPr/>
          </p:nvSpPr>
          <p:spPr>
            <a:xfrm>
              <a:off x="1847528" y="2060848"/>
              <a:ext cx="1728192" cy="16561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47528" y="2132856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address</a:t>
              </a:r>
              <a:endParaRPr kumimoji="1" lang="zh-CN" altLang="en-US" sz="14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847528" y="2996952"/>
              <a:ext cx="1296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Instruction</a:t>
              </a:r>
            </a:p>
            <a:p>
              <a:r>
                <a:rPr kumimoji="1" lang="en-US" altLang="zh-CN" sz="1600" b="1" dirty="0"/>
                <a:t>memory</a:t>
              </a:r>
              <a:endParaRPr kumimoji="1" lang="zh-CN" altLang="en-US" sz="1600" b="1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651779" y="2689175"/>
              <a:ext cx="1139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B50032"/>
                  </a:solidFill>
                </a:rPr>
                <a:t>Instruction</a:t>
              </a:r>
              <a:endParaRPr kumimoji="1" lang="zh-CN" altLang="en-US" sz="1400" dirty="0">
                <a:solidFill>
                  <a:srgbClr val="B50032"/>
                </a:solidFill>
              </a:endParaRPr>
            </a:p>
          </p:txBody>
        </p:sp>
      </p:grpSp>
      <p:cxnSp>
        <p:nvCxnSpPr>
          <p:cNvPr id="16" name="直线箭头连接符 52"/>
          <p:cNvCxnSpPr/>
          <p:nvPr/>
        </p:nvCxnSpPr>
        <p:spPr>
          <a:xfrm>
            <a:off x="5231904" y="5284354"/>
            <a:ext cx="503759" cy="0"/>
          </a:xfrm>
          <a:prstGeom prst="straightConnector1">
            <a:avLst/>
          </a:prstGeom>
          <a:ln w="19050">
            <a:solidFill>
              <a:srgbClr val="B5003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5672411" y="2971812"/>
            <a:ext cx="711622" cy="1239814"/>
            <a:chOff x="4871865" y="1925544"/>
            <a:chExt cx="715447" cy="1656183"/>
          </a:xfrm>
        </p:grpSpPr>
        <p:grpSp>
          <p:nvGrpSpPr>
            <p:cNvPr id="18" name="组合 17"/>
            <p:cNvGrpSpPr/>
            <p:nvPr/>
          </p:nvGrpSpPr>
          <p:grpSpPr>
            <a:xfrm>
              <a:off x="4871865" y="1925544"/>
              <a:ext cx="634980" cy="1656183"/>
              <a:chOff x="5163510" y="2381669"/>
              <a:chExt cx="569083" cy="1114562"/>
            </a:xfrm>
          </p:grpSpPr>
          <p:sp>
            <p:nvSpPr>
              <p:cNvPr id="20" name="Line 55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1568" cy="4181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56"/>
              <p:cNvSpPr>
                <a:spLocks noChangeShapeType="1"/>
              </p:cNvSpPr>
              <p:nvPr/>
            </p:nvSpPr>
            <p:spPr bwMode="auto">
              <a:xfrm flipH="1">
                <a:off x="5163510" y="3078078"/>
                <a:ext cx="1568" cy="4181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57"/>
              <p:cNvSpPr>
                <a:spLocks noChangeShapeType="1"/>
              </p:cNvSpPr>
              <p:nvPr/>
            </p:nvSpPr>
            <p:spPr bwMode="auto">
              <a:xfrm>
                <a:off x="5165078" y="2799822"/>
                <a:ext cx="142663" cy="1383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58"/>
              <p:cNvSpPr>
                <a:spLocks noChangeShapeType="1"/>
              </p:cNvSpPr>
              <p:nvPr/>
            </p:nvSpPr>
            <p:spPr bwMode="auto">
              <a:xfrm flipH="1">
                <a:off x="5165078" y="2938182"/>
                <a:ext cx="142663" cy="1414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59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60"/>
              <p:cNvSpPr>
                <a:spLocks noChangeShapeType="1"/>
              </p:cNvSpPr>
              <p:nvPr/>
            </p:nvSpPr>
            <p:spPr bwMode="auto">
              <a:xfrm flipV="1">
                <a:off x="5163510" y="3217975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61"/>
              <p:cNvSpPr>
                <a:spLocks noChangeShapeType="1"/>
              </p:cNvSpPr>
              <p:nvPr/>
            </p:nvSpPr>
            <p:spPr bwMode="auto">
              <a:xfrm>
                <a:off x="5732593" y="2659925"/>
                <a:ext cx="0" cy="5580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4952332" y="2596852"/>
              <a:ext cx="6349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Add</a:t>
              </a:r>
              <a:endParaRPr kumimoji="1" lang="zh-CN" altLang="en-US" sz="1600" b="1" dirty="0"/>
            </a:p>
          </p:txBody>
        </p:sp>
      </p:grpSp>
      <p:cxnSp>
        <p:nvCxnSpPr>
          <p:cNvPr id="27" name="直线箭头连接符 63"/>
          <p:cNvCxnSpPr/>
          <p:nvPr/>
        </p:nvCxnSpPr>
        <p:spPr>
          <a:xfrm>
            <a:off x="5159896" y="3995601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H="1" flipV="1">
            <a:off x="3667126" y="2795913"/>
            <a:ext cx="1549912" cy="2452805"/>
          </a:xfrm>
          <a:prstGeom prst="bentConnector2">
            <a:avLst/>
          </a:prstGeom>
          <a:ln w="19050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flipH="1">
            <a:off x="2491667" y="3563677"/>
            <a:ext cx="3812329" cy="1248526"/>
          </a:xfrm>
          <a:prstGeom prst="bentConnector5">
            <a:avLst>
              <a:gd name="adj1" fmla="val -9336"/>
              <a:gd name="adj2" fmla="val -56613"/>
              <a:gd name="adj3" fmla="val 109639"/>
            </a:avLst>
          </a:prstGeom>
          <a:ln w="19050">
            <a:solidFill>
              <a:srgbClr val="B500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936232" y="3833539"/>
            <a:ext cx="63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4</a:t>
            </a:r>
            <a:endParaRPr kumimoji="1" lang="zh-CN" alt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指令执行概述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取指令实现</a:t>
            </a:r>
            <a:endParaRPr lang="en-US" altLang="zh-CN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rgbClr val="C00000"/>
                </a:solidFill>
              </a:rPr>
              <a:t>R</a:t>
            </a:r>
            <a:r>
              <a:rPr lang="zh-CN" altLang="en-US" sz="2800" b="1" dirty="0">
                <a:solidFill>
                  <a:srgbClr val="C00000"/>
                </a:solidFill>
              </a:rPr>
              <a:t>型指令实现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数据传输指令实现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分支指令实现</a:t>
            </a:r>
            <a:endParaRPr lang="en-US" altLang="zh-CN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完整数据通路实现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R</a:t>
            </a:r>
            <a:r>
              <a:rPr lang="zh-CN" altLang="en-US" dirty="0"/>
              <a:t>型指令：</a:t>
            </a:r>
            <a:r>
              <a:rPr lang="en-US" altLang="zh-CN" dirty="0"/>
              <a:t>add</a:t>
            </a:r>
            <a:r>
              <a:rPr lang="zh-CN" altLang="en-US" dirty="0"/>
              <a:t>、</a:t>
            </a:r>
            <a:r>
              <a:rPr lang="en-US" altLang="zh-CN" dirty="0"/>
              <a:t>sub</a:t>
            </a:r>
            <a:r>
              <a:rPr lang="zh-CN" altLang="en-US" dirty="0"/>
              <a:t>、</a:t>
            </a:r>
            <a:r>
              <a:rPr lang="en-US" altLang="zh-CN" dirty="0" err="1"/>
              <a:t>slt</a:t>
            </a:r>
            <a:r>
              <a:rPr lang="zh-CN" altLang="en-US" dirty="0"/>
              <a:t>、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/>
              <a:t>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对寄存器</a:t>
            </a:r>
            <a:r>
              <a:rPr lang="en-US" altLang="zh-CN" sz="2400" dirty="0" err="1"/>
              <a:t>rs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rt</a:t>
            </a:r>
            <a:r>
              <a:rPr lang="zh-CN" altLang="en-US" sz="2400" dirty="0"/>
              <a:t>中的值进行运算（</a:t>
            </a:r>
            <a:r>
              <a:rPr lang="en-US" altLang="zh-CN" sz="2400" dirty="0"/>
              <a:t>op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funct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将结果写回到寄存器</a:t>
            </a:r>
            <a:r>
              <a:rPr lang="en-US" altLang="zh-CN" sz="2400" dirty="0"/>
              <a:t>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使用写控制信号</a:t>
            </a:r>
            <a:r>
              <a:rPr lang="en-US" altLang="zh-CN" sz="2400" dirty="0" err="1">
                <a:solidFill>
                  <a:srgbClr val="C00000"/>
                </a:solidFill>
              </a:rPr>
              <a:t>RegWrite</a:t>
            </a:r>
            <a:endParaRPr lang="en-US" altLang="zh-CN" sz="240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型指令的实现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328" y="1704027"/>
            <a:ext cx="4916891" cy="72101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2593507" y="3808434"/>
            <a:ext cx="2335288" cy="2228945"/>
            <a:chOff x="1816496" y="4005064"/>
            <a:chExt cx="2335288" cy="2228945"/>
          </a:xfrm>
        </p:grpSpPr>
        <p:sp>
          <p:nvSpPr>
            <p:cNvPr id="19" name="矩形 18"/>
            <p:cNvSpPr/>
            <p:nvPr/>
          </p:nvSpPr>
          <p:spPr>
            <a:xfrm>
              <a:off x="1847528" y="4005064"/>
              <a:ext cx="2304256" cy="22289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847528" y="400506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register1</a:t>
              </a:r>
              <a:endParaRPr kumimoji="1" lang="zh-CN" altLang="en-US" sz="14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47528" y="4572399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register2</a:t>
              </a:r>
              <a:endParaRPr kumimoji="1" lang="zh-CN" altLang="en-US" sz="14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47528" y="513973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Write</a:t>
              </a:r>
            </a:p>
            <a:p>
              <a:r>
                <a:rPr kumimoji="1" lang="en-US" altLang="zh-CN" sz="1400" dirty="0"/>
                <a:t>register1</a:t>
              </a:r>
              <a:endParaRPr kumimoji="1" lang="zh-CN" altLang="en-US" sz="14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16496" y="5710789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Write</a:t>
              </a:r>
            </a:p>
            <a:p>
              <a:r>
                <a:rPr kumimoji="1" lang="en-US" altLang="zh-CN" sz="1400" dirty="0"/>
                <a:t>data</a:t>
              </a:r>
              <a:endParaRPr kumimoji="1" lang="zh-CN" altLang="en-US" sz="1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522240" y="4310789"/>
              <a:ext cx="629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data1</a:t>
              </a:r>
              <a:endParaRPr kumimoji="1" lang="zh-CN" altLang="en-US" sz="14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522240" y="5401344"/>
              <a:ext cx="629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data2</a:t>
              </a:r>
              <a:endParaRPr kumimoji="1" lang="zh-CN" altLang="en-US" sz="14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503621" y="4990709"/>
              <a:ext cx="1152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Registers</a:t>
              </a:r>
              <a:endParaRPr kumimoji="1" lang="zh-CN" altLang="en-US" sz="1600" b="1" dirty="0"/>
            </a:p>
          </p:txBody>
        </p:sp>
      </p:grpSp>
      <p:cxnSp>
        <p:nvCxnSpPr>
          <p:cNvPr id="27" name="直线箭头连接符 17"/>
          <p:cNvCxnSpPr/>
          <p:nvPr/>
        </p:nvCxnSpPr>
        <p:spPr>
          <a:xfrm>
            <a:off x="2120780" y="4096466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18"/>
          <p:cNvCxnSpPr/>
          <p:nvPr/>
        </p:nvCxnSpPr>
        <p:spPr>
          <a:xfrm>
            <a:off x="2120780" y="4637379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19"/>
          <p:cNvCxnSpPr/>
          <p:nvPr/>
        </p:nvCxnSpPr>
        <p:spPr>
          <a:xfrm>
            <a:off x="2120780" y="5204714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0"/>
          <p:cNvCxnSpPr/>
          <p:nvPr/>
        </p:nvCxnSpPr>
        <p:spPr>
          <a:xfrm>
            <a:off x="4928795" y="4375769"/>
            <a:ext cx="905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22"/>
          <p:cNvCxnSpPr/>
          <p:nvPr/>
        </p:nvCxnSpPr>
        <p:spPr>
          <a:xfrm>
            <a:off x="4928795" y="5445515"/>
            <a:ext cx="905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5833867" y="3647680"/>
            <a:ext cx="2415762" cy="2119292"/>
            <a:chOff x="6384032" y="3455422"/>
            <a:chExt cx="2415762" cy="2119292"/>
          </a:xfrm>
        </p:grpSpPr>
        <p:grpSp>
          <p:nvGrpSpPr>
            <p:cNvPr id="33" name="组合 32"/>
            <p:cNvGrpSpPr/>
            <p:nvPr/>
          </p:nvGrpSpPr>
          <p:grpSpPr>
            <a:xfrm>
              <a:off x="6384032" y="3861048"/>
              <a:ext cx="1368152" cy="1713666"/>
              <a:chOff x="5163510" y="2381669"/>
              <a:chExt cx="569083" cy="1114562"/>
            </a:xfrm>
          </p:grpSpPr>
          <p:sp>
            <p:nvSpPr>
              <p:cNvPr id="41" name="Line 55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1568" cy="4181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56"/>
              <p:cNvSpPr>
                <a:spLocks noChangeShapeType="1"/>
              </p:cNvSpPr>
              <p:nvPr/>
            </p:nvSpPr>
            <p:spPr bwMode="auto">
              <a:xfrm flipH="1">
                <a:off x="5163510" y="3078078"/>
                <a:ext cx="1568" cy="4181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57"/>
              <p:cNvSpPr>
                <a:spLocks noChangeShapeType="1"/>
              </p:cNvSpPr>
              <p:nvPr/>
            </p:nvSpPr>
            <p:spPr bwMode="auto">
              <a:xfrm>
                <a:off x="5165078" y="2799822"/>
                <a:ext cx="142663" cy="1383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58"/>
              <p:cNvSpPr>
                <a:spLocks noChangeShapeType="1"/>
              </p:cNvSpPr>
              <p:nvPr/>
            </p:nvSpPr>
            <p:spPr bwMode="auto">
              <a:xfrm flipH="1">
                <a:off x="5165078" y="2938182"/>
                <a:ext cx="142663" cy="1414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59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60"/>
              <p:cNvSpPr>
                <a:spLocks noChangeShapeType="1"/>
              </p:cNvSpPr>
              <p:nvPr/>
            </p:nvSpPr>
            <p:spPr bwMode="auto">
              <a:xfrm flipV="1">
                <a:off x="5163510" y="3217975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61"/>
              <p:cNvSpPr>
                <a:spLocks noChangeShapeType="1"/>
              </p:cNvSpPr>
              <p:nvPr/>
            </p:nvSpPr>
            <p:spPr bwMode="auto">
              <a:xfrm>
                <a:off x="5732593" y="2659925"/>
                <a:ext cx="0" cy="5580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6708633" y="4547422"/>
              <a:ext cx="6115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ALU</a:t>
              </a:r>
              <a:endParaRPr kumimoji="1" lang="zh-CN" altLang="en-US" sz="1600" b="1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170250" y="4601821"/>
              <a:ext cx="629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Zero</a:t>
              </a:r>
              <a:endParaRPr kumimoji="1" lang="zh-CN" altLang="en-US" sz="14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198677" y="4678616"/>
              <a:ext cx="629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ALU</a:t>
              </a:r>
            </a:p>
            <a:p>
              <a:r>
                <a:rPr kumimoji="1" lang="en-US" altLang="zh-CN" sz="1400" dirty="0"/>
                <a:t>result</a:t>
              </a:r>
              <a:endParaRPr kumimoji="1" lang="zh-CN" altLang="en-US" sz="1400" dirty="0"/>
            </a:p>
          </p:txBody>
        </p:sp>
        <p:cxnSp>
          <p:nvCxnSpPr>
            <p:cNvPr id="37" name="直线连接符 28"/>
            <p:cNvCxnSpPr/>
            <p:nvPr/>
          </p:nvCxnSpPr>
          <p:spPr>
            <a:xfrm>
              <a:off x="6816080" y="3509719"/>
              <a:ext cx="0" cy="495345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29"/>
            <p:cNvCxnSpPr/>
            <p:nvPr/>
          </p:nvCxnSpPr>
          <p:spPr>
            <a:xfrm>
              <a:off x="6744072" y="3717032"/>
              <a:ext cx="152400" cy="1524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6476984" y="3549983"/>
              <a:ext cx="395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00B0F0"/>
                  </a:solidFill>
                </a:rPr>
                <a:t>4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884224" y="3455422"/>
              <a:ext cx="1135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00B0F0"/>
                  </a:solidFill>
                </a:rPr>
                <a:t>ALU operation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48" name="肘形连接符 47"/>
          <p:cNvCxnSpPr/>
          <p:nvPr/>
        </p:nvCxnSpPr>
        <p:spPr>
          <a:xfrm flipH="1">
            <a:off x="2643905" y="5130627"/>
            <a:ext cx="4558114" cy="599070"/>
          </a:xfrm>
          <a:prstGeom prst="bentConnector5">
            <a:avLst>
              <a:gd name="adj1" fmla="val -10216"/>
              <a:gd name="adj2" fmla="val 250689"/>
              <a:gd name="adj3" fmla="val 11058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9"/>
          <p:cNvCxnSpPr/>
          <p:nvPr/>
        </p:nvCxnSpPr>
        <p:spPr>
          <a:xfrm>
            <a:off x="3745635" y="6037379"/>
            <a:ext cx="0" cy="363343"/>
          </a:xfrm>
          <a:prstGeom prst="line">
            <a:avLst/>
          </a:prstGeom>
          <a:ln w="1905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824779" y="6037332"/>
            <a:ext cx="1135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00B0F0"/>
                </a:solidFill>
              </a:rPr>
              <a:t>RegWrite</a:t>
            </a:r>
            <a:endParaRPr kumimoji="1" lang="zh-CN" altLang="en-US" sz="1400" dirty="0">
              <a:solidFill>
                <a:srgbClr val="00B0F0"/>
              </a:solidFill>
            </a:endParaRPr>
          </a:p>
        </p:txBody>
      </p:sp>
      <p:cxnSp>
        <p:nvCxnSpPr>
          <p:cNvPr id="51" name="直线箭头连接符 17"/>
          <p:cNvCxnSpPr>
            <a:endCxn id="35" idx="1"/>
          </p:cNvCxnSpPr>
          <p:nvPr/>
        </p:nvCxnSpPr>
        <p:spPr>
          <a:xfrm>
            <a:off x="7217227" y="4943104"/>
            <a:ext cx="402858" cy="4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17"/>
          <p:cNvCxnSpPr/>
          <p:nvPr/>
        </p:nvCxnSpPr>
        <p:spPr>
          <a:xfrm>
            <a:off x="7204178" y="4649018"/>
            <a:ext cx="402858" cy="4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7593876" y="4475198"/>
            <a:ext cx="1016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overflow</a:t>
            </a:r>
            <a:endParaRPr kumimoji="1" lang="zh-CN" altLang="en-US" sz="1400" dirty="0"/>
          </a:p>
        </p:txBody>
      </p:sp>
      <p:cxnSp>
        <p:nvCxnSpPr>
          <p:cNvPr id="56" name="直线箭头连接符 17"/>
          <p:cNvCxnSpPr/>
          <p:nvPr/>
        </p:nvCxnSpPr>
        <p:spPr>
          <a:xfrm flipH="1" flipV="1">
            <a:off x="2117010" y="4096466"/>
            <a:ext cx="3770" cy="11082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17"/>
          <p:cNvCxnSpPr/>
          <p:nvPr/>
        </p:nvCxnSpPr>
        <p:spPr>
          <a:xfrm>
            <a:off x="1743499" y="4637378"/>
            <a:ext cx="402858" cy="48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91438" y="4444421"/>
            <a:ext cx="1224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instruction</a:t>
            </a:r>
            <a:endParaRPr kumimoji="1" lang="zh-CN" alt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2621136" y="3045666"/>
            <a:ext cx="1154397" cy="22289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166435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根据</a:t>
            </a:r>
            <a:r>
              <a:rPr lang="en-US" altLang="zh-CN" dirty="0" err="1"/>
              <a:t>rs</a:t>
            </a:r>
            <a:r>
              <a:rPr lang="zh-CN" altLang="en-US" dirty="0"/>
              <a:t>和</a:t>
            </a:r>
            <a:r>
              <a:rPr lang="en-US" altLang="zh-CN" dirty="0" err="1"/>
              <a:t>rt</a:t>
            </a:r>
            <a:r>
              <a:rPr lang="zh-CN" altLang="en-US" dirty="0"/>
              <a:t>指令域获得寄存器地址（编号）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对所有类型的指令，寄存器的读端口处于激活状态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型指令：读寄存器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593507" y="3056368"/>
            <a:ext cx="2335288" cy="2228945"/>
            <a:chOff x="1816496" y="4005064"/>
            <a:chExt cx="2335288" cy="2228945"/>
          </a:xfrm>
        </p:grpSpPr>
        <p:sp>
          <p:nvSpPr>
            <p:cNvPr id="6" name="矩形 5"/>
            <p:cNvSpPr/>
            <p:nvPr/>
          </p:nvSpPr>
          <p:spPr>
            <a:xfrm>
              <a:off x="1847528" y="4005064"/>
              <a:ext cx="2304256" cy="22289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47528" y="400506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Read</a:t>
              </a:r>
            </a:p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register1</a:t>
              </a:r>
              <a:endParaRPr kumimoji="1" lang="zh-CN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47528" y="4572399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Read</a:t>
              </a:r>
            </a:p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register2</a:t>
              </a:r>
              <a:endParaRPr kumimoji="1" lang="zh-CN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847528" y="513973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Write</a:t>
              </a:r>
            </a:p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register1</a:t>
              </a:r>
              <a:endParaRPr kumimoji="1" lang="zh-CN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816496" y="5710789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Write</a:t>
              </a:r>
            </a:p>
            <a:p>
              <a:r>
                <a:rPr kumimoji="1" lang="en-US" altLang="zh-CN" sz="1400" dirty="0"/>
                <a:t>data</a:t>
              </a:r>
              <a:endParaRPr kumimoji="1" lang="zh-CN" altLang="en-US" sz="14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77838" y="4310789"/>
              <a:ext cx="673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data1</a:t>
              </a:r>
              <a:endParaRPr kumimoji="1" lang="zh-CN" altLang="en-US" sz="14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467550" y="5401344"/>
              <a:ext cx="6842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data2</a:t>
              </a:r>
              <a:endParaRPr kumimoji="1" lang="zh-CN" altLang="en-US" sz="14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03621" y="4990709"/>
              <a:ext cx="1152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Registers</a:t>
              </a:r>
              <a:endParaRPr kumimoji="1" lang="zh-CN" altLang="en-US" sz="1600" b="1" dirty="0"/>
            </a:p>
          </p:txBody>
        </p:sp>
      </p:grpSp>
      <p:cxnSp>
        <p:nvCxnSpPr>
          <p:cNvPr id="14" name="直线箭头连接符 17"/>
          <p:cNvCxnSpPr/>
          <p:nvPr/>
        </p:nvCxnSpPr>
        <p:spPr>
          <a:xfrm>
            <a:off x="2120780" y="3344400"/>
            <a:ext cx="50375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8"/>
          <p:cNvCxnSpPr/>
          <p:nvPr/>
        </p:nvCxnSpPr>
        <p:spPr>
          <a:xfrm>
            <a:off x="2120780" y="3885313"/>
            <a:ext cx="50375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9"/>
          <p:cNvCxnSpPr/>
          <p:nvPr/>
        </p:nvCxnSpPr>
        <p:spPr>
          <a:xfrm>
            <a:off x="2120780" y="4452648"/>
            <a:ext cx="50375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20"/>
          <p:cNvCxnSpPr/>
          <p:nvPr/>
        </p:nvCxnSpPr>
        <p:spPr>
          <a:xfrm>
            <a:off x="4928795" y="3623703"/>
            <a:ext cx="905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22"/>
          <p:cNvCxnSpPr/>
          <p:nvPr/>
        </p:nvCxnSpPr>
        <p:spPr>
          <a:xfrm>
            <a:off x="4928795" y="4693449"/>
            <a:ext cx="905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5833867" y="2895614"/>
            <a:ext cx="2415762" cy="2119292"/>
            <a:chOff x="6384032" y="3455422"/>
            <a:chExt cx="2415762" cy="2119292"/>
          </a:xfrm>
        </p:grpSpPr>
        <p:grpSp>
          <p:nvGrpSpPr>
            <p:cNvPr id="20" name="组合 19"/>
            <p:cNvGrpSpPr/>
            <p:nvPr/>
          </p:nvGrpSpPr>
          <p:grpSpPr>
            <a:xfrm>
              <a:off x="6384032" y="3861048"/>
              <a:ext cx="1368152" cy="1713666"/>
              <a:chOff x="5163510" y="2381669"/>
              <a:chExt cx="569083" cy="1114562"/>
            </a:xfrm>
          </p:grpSpPr>
          <p:sp>
            <p:nvSpPr>
              <p:cNvPr id="28" name="Line 55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1568" cy="4181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6"/>
              <p:cNvSpPr>
                <a:spLocks noChangeShapeType="1"/>
              </p:cNvSpPr>
              <p:nvPr/>
            </p:nvSpPr>
            <p:spPr bwMode="auto">
              <a:xfrm flipH="1">
                <a:off x="5163510" y="3078078"/>
                <a:ext cx="1568" cy="4181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57"/>
              <p:cNvSpPr>
                <a:spLocks noChangeShapeType="1"/>
              </p:cNvSpPr>
              <p:nvPr/>
            </p:nvSpPr>
            <p:spPr bwMode="auto">
              <a:xfrm>
                <a:off x="5165078" y="2799822"/>
                <a:ext cx="142663" cy="1383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58"/>
              <p:cNvSpPr>
                <a:spLocks noChangeShapeType="1"/>
              </p:cNvSpPr>
              <p:nvPr/>
            </p:nvSpPr>
            <p:spPr bwMode="auto">
              <a:xfrm flipH="1">
                <a:off x="5165078" y="2938182"/>
                <a:ext cx="142663" cy="1414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59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60"/>
              <p:cNvSpPr>
                <a:spLocks noChangeShapeType="1"/>
              </p:cNvSpPr>
              <p:nvPr/>
            </p:nvSpPr>
            <p:spPr bwMode="auto">
              <a:xfrm flipV="1">
                <a:off x="5163510" y="3217975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61"/>
              <p:cNvSpPr>
                <a:spLocks noChangeShapeType="1"/>
              </p:cNvSpPr>
              <p:nvPr/>
            </p:nvSpPr>
            <p:spPr bwMode="auto">
              <a:xfrm>
                <a:off x="5732593" y="2659925"/>
                <a:ext cx="0" cy="5580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6708633" y="4547422"/>
              <a:ext cx="6115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ALU</a:t>
              </a:r>
              <a:endParaRPr kumimoji="1" lang="zh-CN" altLang="en-US" sz="1600" b="1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170250" y="4601821"/>
              <a:ext cx="629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Zero</a:t>
              </a:r>
              <a:endParaRPr kumimoji="1" lang="zh-CN" altLang="en-US" sz="14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198677" y="4678616"/>
              <a:ext cx="629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ALU</a:t>
              </a:r>
            </a:p>
            <a:p>
              <a:r>
                <a:rPr kumimoji="1" lang="en-US" altLang="zh-CN" sz="1400" dirty="0"/>
                <a:t>result</a:t>
              </a:r>
              <a:endParaRPr kumimoji="1" lang="zh-CN" altLang="en-US" sz="1400" dirty="0"/>
            </a:p>
          </p:txBody>
        </p:sp>
        <p:cxnSp>
          <p:nvCxnSpPr>
            <p:cNvPr id="24" name="直线连接符 28"/>
            <p:cNvCxnSpPr/>
            <p:nvPr/>
          </p:nvCxnSpPr>
          <p:spPr>
            <a:xfrm>
              <a:off x="6816080" y="3509719"/>
              <a:ext cx="0" cy="495345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9"/>
            <p:cNvCxnSpPr/>
            <p:nvPr/>
          </p:nvCxnSpPr>
          <p:spPr>
            <a:xfrm>
              <a:off x="6744072" y="3717032"/>
              <a:ext cx="152400" cy="1524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6476984" y="3549983"/>
              <a:ext cx="395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00B0F0"/>
                  </a:solidFill>
                </a:rPr>
                <a:t>4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884224" y="3455422"/>
              <a:ext cx="1135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00B0F0"/>
                  </a:solidFill>
                </a:rPr>
                <a:t>ALU operation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35" name="肘形连接符 34"/>
          <p:cNvCxnSpPr/>
          <p:nvPr/>
        </p:nvCxnSpPr>
        <p:spPr>
          <a:xfrm flipH="1">
            <a:off x="2643905" y="4378561"/>
            <a:ext cx="4558114" cy="599070"/>
          </a:xfrm>
          <a:prstGeom prst="bentConnector5">
            <a:avLst>
              <a:gd name="adj1" fmla="val -10216"/>
              <a:gd name="adj2" fmla="val 250689"/>
              <a:gd name="adj3" fmla="val 11058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49"/>
          <p:cNvCxnSpPr/>
          <p:nvPr/>
        </p:nvCxnSpPr>
        <p:spPr>
          <a:xfrm>
            <a:off x="3745635" y="5285313"/>
            <a:ext cx="0" cy="363343"/>
          </a:xfrm>
          <a:prstGeom prst="line">
            <a:avLst/>
          </a:prstGeom>
          <a:ln w="1905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824779" y="5285266"/>
            <a:ext cx="1135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00B0F0"/>
                </a:solidFill>
              </a:rPr>
              <a:t>RegWrite</a:t>
            </a:r>
            <a:endParaRPr kumimoji="1" lang="zh-CN" altLang="en-US" sz="1400" dirty="0">
              <a:solidFill>
                <a:srgbClr val="00B0F0"/>
              </a:solidFill>
            </a:endParaRPr>
          </a:p>
        </p:txBody>
      </p:sp>
      <p:cxnSp>
        <p:nvCxnSpPr>
          <p:cNvPr id="38" name="直线箭头连接符 17"/>
          <p:cNvCxnSpPr>
            <a:endCxn id="22" idx="1"/>
          </p:cNvCxnSpPr>
          <p:nvPr/>
        </p:nvCxnSpPr>
        <p:spPr>
          <a:xfrm>
            <a:off x="7217227" y="4191038"/>
            <a:ext cx="402858" cy="4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17"/>
          <p:cNvCxnSpPr/>
          <p:nvPr/>
        </p:nvCxnSpPr>
        <p:spPr>
          <a:xfrm>
            <a:off x="7204178" y="3896952"/>
            <a:ext cx="402858" cy="4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593876" y="3723132"/>
            <a:ext cx="1016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overflow</a:t>
            </a:r>
            <a:endParaRPr kumimoji="1" lang="zh-CN" altLang="en-US" sz="1400" dirty="0"/>
          </a:p>
        </p:txBody>
      </p:sp>
      <p:cxnSp>
        <p:nvCxnSpPr>
          <p:cNvPr id="41" name="直线箭头连接符 17"/>
          <p:cNvCxnSpPr/>
          <p:nvPr/>
        </p:nvCxnSpPr>
        <p:spPr>
          <a:xfrm flipH="1" flipV="1">
            <a:off x="2117010" y="3344400"/>
            <a:ext cx="3770" cy="110824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17"/>
          <p:cNvCxnSpPr/>
          <p:nvPr/>
        </p:nvCxnSpPr>
        <p:spPr>
          <a:xfrm>
            <a:off x="1743499" y="3885312"/>
            <a:ext cx="402858" cy="48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91438" y="3692355"/>
            <a:ext cx="1224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instruction</a:t>
            </a:r>
            <a:endParaRPr kumimoji="1" lang="zh-CN" alt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3762243" y="3056321"/>
            <a:ext cx="1154397" cy="22289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166435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ALU</a:t>
            </a:r>
            <a:r>
              <a:rPr lang="zh-CN" altLang="en-US" dirty="0"/>
              <a:t>根据控制信号（</a:t>
            </a:r>
            <a:r>
              <a:rPr lang="en-US" altLang="zh-CN" dirty="0"/>
              <a:t>ALU operation</a:t>
            </a:r>
            <a:r>
              <a:rPr lang="zh-CN" altLang="en-US" dirty="0"/>
              <a:t>）进行运算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型指令：</a:t>
            </a:r>
            <a:r>
              <a:rPr lang="en-US" altLang="zh-CN" dirty="0"/>
              <a:t>ALU</a:t>
            </a:r>
            <a:r>
              <a:rPr lang="zh-CN" altLang="en-US" dirty="0"/>
              <a:t>运算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593507" y="3056368"/>
            <a:ext cx="2335288" cy="2228945"/>
            <a:chOff x="1816496" y="4005064"/>
            <a:chExt cx="2335288" cy="2228945"/>
          </a:xfrm>
        </p:grpSpPr>
        <p:sp>
          <p:nvSpPr>
            <p:cNvPr id="6" name="矩形 5"/>
            <p:cNvSpPr/>
            <p:nvPr/>
          </p:nvSpPr>
          <p:spPr>
            <a:xfrm>
              <a:off x="1847528" y="4005064"/>
              <a:ext cx="2304256" cy="22289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47528" y="400506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register1</a:t>
              </a:r>
              <a:endParaRPr kumimoji="1" lang="zh-CN" altLang="en-US" sz="14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47528" y="4572399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register2</a:t>
              </a:r>
              <a:endParaRPr kumimoji="1" lang="zh-CN" altLang="en-US" sz="1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847528" y="513973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Write</a:t>
              </a:r>
            </a:p>
            <a:p>
              <a:r>
                <a:rPr kumimoji="1" lang="en-US" altLang="zh-CN" sz="1400" dirty="0"/>
                <a:t>register1</a:t>
              </a:r>
              <a:endParaRPr kumimoji="1" lang="zh-CN" altLang="en-US" sz="14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816496" y="5710789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Write</a:t>
              </a:r>
            </a:p>
            <a:p>
              <a:r>
                <a:rPr kumimoji="1" lang="en-US" altLang="zh-CN" sz="1400" dirty="0"/>
                <a:t>data</a:t>
              </a:r>
              <a:endParaRPr kumimoji="1" lang="zh-CN" altLang="en-US" sz="14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77838" y="4310789"/>
              <a:ext cx="673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Read</a:t>
              </a:r>
            </a:p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data1</a:t>
              </a:r>
              <a:endParaRPr kumimoji="1" lang="zh-CN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467550" y="5401344"/>
              <a:ext cx="6842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Read</a:t>
              </a:r>
            </a:p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data2</a:t>
              </a:r>
              <a:endParaRPr kumimoji="1" lang="zh-CN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03621" y="4990709"/>
              <a:ext cx="1152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Registers</a:t>
              </a:r>
              <a:endParaRPr kumimoji="1" lang="zh-CN" altLang="en-US" sz="1600" b="1" dirty="0"/>
            </a:p>
          </p:txBody>
        </p:sp>
      </p:grpSp>
      <p:cxnSp>
        <p:nvCxnSpPr>
          <p:cNvPr id="14" name="直线箭头连接符 17"/>
          <p:cNvCxnSpPr/>
          <p:nvPr/>
        </p:nvCxnSpPr>
        <p:spPr>
          <a:xfrm>
            <a:off x="2120780" y="3344400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8"/>
          <p:cNvCxnSpPr/>
          <p:nvPr/>
        </p:nvCxnSpPr>
        <p:spPr>
          <a:xfrm>
            <a:off x="2120780" y="3885313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9"/>
          <p:cNvCxnSpPr/>
          <p:nvPr/>
        </p:nvCxnSpPr>
        <p:spPr>
          <a:xfrm>
            <a:off x="2120780" y="4452648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20"/>
          <p:cNvCxnSpPr/>
          <p:nvPr/>
        </p:nvCxnSpPr>
        <p:spPr>
          <a:xfrm>
            <a:off x="4928795" y="3623703"/>
            <a:ext cx="90507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22"/>
          <p:cNvCxnSpPr/>
          <p:nvPr/>
        </p:nvCxnSpPr>
        <p:spPr>
          <a:xfrm>
            <a:off x="4928795" y="4693449"/>
            <a:ext cx="90507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5833867" y="2895614"/>
            <a:ext cx="2415762" cy="2119292"/>
            <a:chOff x="6384032" y="3455422"/>
            <a:chExt cx="2415762" cy="2119292"/>
          </a:xfrm>
        </p:grpSpPr>
        <p:grpSp>
          <p:nvGrpSpPr>
            <p:cNvPr id="20" name="组合 19"/>
            <p:cNvGrpSpPr/>
            <p:nvPr/>
          </p:nvGrpSpPr>
          <p:grpSpPr>
            <a:xfrm>
              <a:off x="6384032" y="3861048"/>
              <a:ext cx="1368152" cy="1713666"/>
              <a:chOff x="5163510" y="2381669"/>
              <a:chExt cx="569083" cy="1114562"/>
            </a:xfrm>
          </p:grpSpPr>
          <p:sp>
            <p:nvSpPr>
              <p:cNvPr id="28" name="Line 55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1568" cy="418153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6"/>
              <p:cNvSpPr>
                <a:spLocks noChangeShapeType="1"/>
              </p:cNvSpPr>
              <p:nvPr/>
            </p:nvSpPr>
            <p:spPr bwMode="auto">
              <a:xfrm flipH="1">
                <a:off x="5163510" y="3078078"/>
                <a:ext cx="1568" cy="418153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57"/>
              <p:cNvSpPr>
                <a:spLocks noChangeShapeType="1"/>
              </p:cNvSpPr>
              <p:nvPr/>
            </p:nvSpPr>
            <p:spPr bwMode="auto">
              <a:xfrm>
                <a:off x="5165078" y="2799822"/>
                <a:ext cx="142663" cy="138359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58"/>
              <p:cNvSpPr>
                <a:spLocks noChangeShapeType="1"/>
              </p:cNvSpPr>
              <p:nvPr/>
            </p:nvSpPr>
            <p:spPr bwMode="auto">
              <a:xfrm flipH="1">
                <a:off x="5165078" y="2938182"/>
                <a:ext cx="142663" cy="141434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59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60"/>
              <p:cNvSpPr>
                <a:spLocks noChangeShapeType="1"/>
              </p:cNvSpPr>
              <p:nvPr/>
            </p:nvSpPr>
            <p:spPr bwMode="auto">
              <a:xfrm flipV="1">
                <a:off x="5163510" y="3217975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61"/>
              <p:cNvSpPr>
                <a:spLocks noChangeShapeType="1"/>
              </p:cNvSpPr>
              <p:nvPr/>
            </p:nvSpPr>
            <p:spPr bwMode="auto">
              <a:xfrm>
                <a:off x="5732593" y="2659925"/>
                <a:ext cx="0" cy="55805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6708633" y="4547422"/>
              <a:ext cx="6115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C00000"/>
                  </a:solidFill>
                </a:rPr>
                <a:t>ALU</a:t>
              </a:r>
              <a:endParaRPr kumimoji="1" lang="zh-CN" alt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170250" y="4601821"/>
              <a:ext cx="629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Zero</a:t>
              </a:r>
              <a:endParaRPr kumimoji="1" lang="zh-CN" altLang="en-US" sz="14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198677" y="4678616"/>
              <a:ext cx="629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ALU</a:t>
              </a:r>
            </a:p>
            <a:p>
              <a:r>
                <a:rPr kumimoji="1" lang="en-US" altLang="zh-CN" sz="1400" dirty="0"/>
                <a:t>result</a:t>
              </a:r>
              <a:endParaRPr kumimoji="1" lang="zh-CN" altLang="en-US" sz="1400" dirty="0"/>
            </a:p>
          </p:txBody>
        </p:sp>
        <p:cxnSp>
          <p:nvCxnSpPr>
            <p:cNvPr id="24" name="直线连接符 28"/>
            <p:cNvCxnSpPr/>
            <p:nvPr/>
          </p:nvCxnSpPr>
          <p:spPr>
            <a:xfrm>
              <a:off x="6816080" y="3509719"/>
              <a:ext cx="0" cy="495345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9"/>
            <p:cNvCxnSpPr/>
            <p:nvPr/>
          </p:nvCxnSpPr>
          <p:spPr>
            <a:xfrm>
              <a:off x="6744072" y="3717032"/>
              <a:ext cx="152400" cy="1524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6476984" y="3549983"/>
              <a:ext cx="395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00B0F0"/>
                  </a:solidFill>
                </a:rPr>
                <a:t>4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884224" y="3455422"/>
              <a:ext cx="1135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00B0F0"/>
                  </a:solidFill>
                </a:rPr>
                <a:t>ALU operation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35" name="肘形连接符 34"/>
          <p:cNvCxnSpPr/>
          <p:nvPr/>
        </p:nvCxnSpPr>
        <p:spPr>
          <a:xfrm flipH="1">
            <a:off x="2643905" y="4378561"/>
            <a:ext cx="4558114" cy="599070"/>
          </a:xfrm>
          <a:prstGeom prst="bentConnector5">
            <a:avLst>
              <a:gd name="adj1" fmla="val -10216"/>
              <a:gd name="adj2" fmla="val 250689"/>
              <a:gd name="adj3" fmla="val 11058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49"/>
          <p:cNvCxnSpPr/>
          <p:nvPr/>
        </p:nvCxnSpPr>
        <p:spPr>
          <a:xfrm>
            <a:off x="3745635" y="5285313"/>
            <a:ext cx="0" cy="363343"/>
          </a:xfrm>
          <a:prstGeom prst="line">
            <a:avLst/>
          </a:prstGeom>
          <a:ln w="1905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824779" y="5285266"/>
            <a:ext cx="1135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00B0F0"/>
                </a:solidFill>
              </a:rPr>
              <a:t>RegWrite</a:t>
            </a:r>
            <a:endParaRPr kumimoji="1" lang="zh-CN" altLang="en-US" sz="1400" dirty="0">
              <a:solidFill>
                <a:srgbClr val="00B0F0"/>
              </a:solidFill>
            </a:endParaRPr>
          </a:p>
        </p:txBody>
      </p:sp>
      <p:cxnSp>
        <p:nvCxnSpPr>
          <p:cNvPr id="38" name="直线箭头连接符 17"/>
          <p:cNvCxnSpPr>
            <a:endCxn id="22" idx="1"/>
          </p:cNvCxnSpPr>
          <p:nvPr/>
        </p:nvCxnSpPr>
        <p:spPr>
          <a:xfrm>
            <a:off x="7217227" y="4191038"/>
            <a:ext cx="402858" cy="4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17"/>
          <p:cNvCxnSpPr/>
          <p:nvPr/>
        </p:nvCxnSpPr>
        <p:spPr>
          <a:xfrm>
            <a:off x="7204178" y="3896952"/>
            <a:ext cx="402858" cy="4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593876" y="3723132"/>
            <a:ext cx="1016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overflow</a:t>
            </a:r>
            <a:endParaRPr kumimoji="1" lang="zh-CN" altLang="en-US" sz="1400" dirty="0"/>
          </a:p>
        </p:txBody>
      </p:sp>
      <p:cxnSp>
        <p:nvCxnSpPr>
          <p:cNvPr id="41" name="直线箭头连接符 17"/>
          <p:cNvCxnSpPr/>
          <p:nvPr/>
        </p:nvCxnSpPr>
        <p:spPr>
          <a:xfrm flipH="1" flipV="1">
            <a:off x="2117010" y="3344400"/>
            <a:ext cx="3770" cy="11082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17"/>
          <p:cNvCxnSpPr/>
          <p:nvPr/>
        </p:nvCxnSpPr>
        <p:spPr>
          <a:xfrm>
            <a:off x="1743499" y="3885312"/>
            <a:ext cx="402858" cy="48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91438" y="3692355"/>
            <a:ext cx="1224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instruction</a:t>
            </a:r>
            <a:endParaRPr kumimoji="1" lang="zh-CN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指令执行概述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取指令实现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rgbClr val="C00000"/>
                </a:solidFill>
              </a:rPr>
              <a:t>R</a:t>
            </a:r>
            <a:r>
              <a:rPr lang="zh-CN" altLang="en-US" sz="2800" b="1" dirty="0">
                <a:solidFill>
                  <a:srgbClr val="C00000"/>
                </a:solidFill>
              </a:rPr>
              <a:t>型指令实现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数据传输指令实现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分支指令实现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完整数据通路实现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3762243" y="3056321"/>
            <a:ext cx="1154397" cy="22289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166435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将</a:t>
            </a:r>
            <a:r>
              <a:rPr lang="en-US" altLang="zh-CN" dirty="0"/>
              <a:t>ALU result</a:t>
            </a:r>
            <a:r>
              <a:rPr lang="zh-CN" altLang="en-US" dirty="0"/>
              <a:t>写回寄存器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rd</a:t>
            </a:r>
            <a:r>
              <a:rPr lang="zh-CN" altLang="en-US" dirty="0"/>
              <a:t>是目标寄存器地址（编号）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写控制信号</a:t>
            </a:r>
            <a:r>
              <a:rPr lang="en-US" altLang="zh-CN" dirty="0" err="1">
                <a:solidFill>
                  <a:srgbClr val="C00000"/>
                </a:solidFill>
              </a:rPr>
              <a:t>RegWrite</a:t>
            </a:r>
            <a:r>
              <a:rPr lang="zh-CN" altLang="en-US" dirty="0"/>
              <a:t>有效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型指令：写回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593507" y="3056368"/>
            <a:ext cx="2335288" cy="2228945"/>
            <a:chOff x="1816496" y="4005064"/>
            <a:chExt cx="2335288" cy="2228945"/>
          </a:xfrm>
        </p:grpSpPr>
        <p:sp>
          <p:nvSpPr>
            <p:cNvPr id="6" name="矩形 5"/>
            <p:cNvSpPr/>
            <p:nvPr/>
          </p:nvSpPr>
          <p:spPr>
            <a:xfrm>
              <a:off x="1847528" y="4005064"/>
              <a:ext cx="2304256" cy="22289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47528" y="400506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register1</a:t>
              </a:r>
              <a:endParaRPr kumimoji="1" lang="zh-CN" altLang="en-US" sz="14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47528" y="4572399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register2</a:t>
              </a:r>
              <a:endParaRPr kumimoji="1" lang="zh-CN" altLang="en-US" sz="1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847528" y="513973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Write</a:t>
              </a:r>
            </a:p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register1</a:t>
              </a:r>
              <a:endParaRPr kumimoji="1" lang="zh-CN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816496" y="5710789"/>
              <a:ext cx="115212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Write</a:t>
              </a:r>
            </a:p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data</a:t>
              </a:r>
              <a:endParaRPr kumimoji="1" lang="zh-CN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77838" y="4310789"/>
              <a:ext cx="673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data1</a:t>
              </a:r>
              <a:endParaRPr kumimoji="1" lang="zh-CN" altLang="en-US" sz="14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467550" y="5401344"/>
              <a:ext cx="6842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data2</a:t>
              </a:r>
              <a:endParaRPr kumimoji="1" lang="zh-CN" altLang="en-US" sz="14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03621" y="4990709"/>
              <a:ext cx="1152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Registers</a:t>
              </a:r>
              <a:endParaRPr kumimoji="1" lang="zh-CN" altLang="en-US" sz="1600" b="1" dirty="0"/>
            </a:p>
          </p:txBody>
        </p:sp>
      </p:grpSp>
      <p:cxnSp>
        <p:nvCxnSpPr>
          <p:cNvPr id="14" name="直线箭头连接符 17"/>
          <p:cNvCxnSpPr/>
          <p:nvPr/>
        </p:nvCxnSpPr>
        <p:spPr>
          <a:xfrm>
            <a:off x="2120780" y="3344400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8"/>
          <p:cNvCxnSpPr/>
          <p:nvPr/>
        </p:nvCxnSpPr>
        <p:spPr>
          <a:xfrm>
            <a:off x="2120780" y="3885313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9"/>
          <p:cNvCxnSpPr/>
          <p:nvPr/>
        </p:nvCxnSpPr>
        <p:spPr>
          <a:xfrm>
            <a:off x="2120780" y="4452648"/>
            <a:ext cx="50375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20"/>
          <p:cNvCxnSpPr/>
          <p:nvPr/>
        </p:nvCxnSpPr>
        <p:spPr>
          <a:xfrm>
            <a:off x="4928795" y="3623703"/>
            <a:ext cx="905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22"/>
          <p:cNvCxnSpPr/>
          <p:nvPr/>
        </p:nvCxnSpPr>
        <p:spPr>
          <a:xfrm>
            <a:off x="4928795" y="4693449"/>
            <a:ext cx="905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5833867" y="2895614"/>
            <a:ext cx="2415762" cy="2119292"/>
            <a:chOff x="6384032" y="3455422"/>
            <a:chExt cx="2415762" cy="2119292"/>
          </a:xfrm>
        </p:grpSpPr>
        <p:grpSp>
          <p:nvGrpSpPr>
            <p:cNvPr id="20" name="组合 19"/>
            <p:cNvGrpSpPr/>
            <p:nvPr/>
          </p:nvGrpSpPr>
          <p:grpSpPr>
            <a:xfrm>
              <a:off x="6384032" y="3861048"/>
              <a:ext cx="1368152" cy="1713666"/>
              <a:chOff x="5163510" y="2381669"/>
              <a:chExt cx="569083" cy="1114562"/>
            </a:xfrm>
          </p:grpSpPr>
          <p:sp>
            <p:nvSpPr>
              <p:cNvPr id="28" name="Line 55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1568" cy="4181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6"/>
              <p:cNvSpPr>
                <a:spLocks noChangeShapeType="1"/>
              </p:cNvSpPr>
              <p:nvPr/>
            </p:nvSpPr>
            <p:spPr bwMode="auto">
              <a:xfrm flipH="1">
                <a:off x="5163510" y="3078078"/>
                <a:ext cx="1568" cy="4181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57"/>
              <p:cNvSpPr>
                <a:spLocks noChangeShapeType="1"/>
              </p:cNvSpPr>
              <p:nvPr/>
            </p:nvSpPr>
            <p:spPr bwMode="auto">
              <a:xfrm>
                <a:off x="5165078" y="2799822"/>
                <a:ext cx="142663" cy="1383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58"/>
              <p:cNvSpPr>
                <a:spLocks noChangeShapeType="1"/>
              </p:cNvSpPr>
              <p:nvPr/>
            </p:nvSpPr>
            <p:spPr bwMode="auto">
              <a:xfrm flipH="1">
                <a:off x="5165078" y="2938182"/>
                <a:ext cx="142663" cy="1414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59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60"/>
              <p:cNvSpPr>
                <a:spLocks noChangeShapeType="1"/>
              </p:cNvSpPr>
              <p:nvPr/>
            </p:nvSpPr>
            <p:spPr bwMode="auto">
              <a:xfrm flipV="1">
                <a:off x="5163510" y="3217975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61"/>
              <p:cNvSpPr>
                <a:spLocks noChangeShapeType="1"/>
              </p:cNvSpPr>
              <p:nvPr/>
            </p:nvSpPr>
            <p:spPr bwMode="auto">
              <a:xfrm>
                <a:off x="5732593" y="2659925"/>
                <a:ext cx="0" cy="5580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6708633" y="4547422"/>
              <a:ext cx="6115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ALU</a:t>
              </a:r>
              <a:endParaRPr kumimoji="1" lang="zh-CN" altLang="en-US" sz="1600" b="1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170250" y="4601821"/>
              <a:ext cx="629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Zero</a:t>
              </a:r>
              <a:endParaRPr kumimoji="1" lang="zh-CN" altLang="en-US" sz="14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133641" y="4678616"/>
              <a:ext cx="694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ALU</a:t>
              </a:r>
            </a:p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result</a:t>
              </a:r>
              <a:endParaRPr kumimoji="1" lang="zh-CN" altLang="en-US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4" name="直线连接符 28"/>
            <p:cNvCxnSpPr/>
            <p:nvPr/>
          </p:nvCxnSpPr>
          <p:spPr>
            <a:xfrm>
              <a:off x="6816080" y="3509719"/>
              <a:ext cx="0" cy="495345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9"/>
            <p:cNvCxnSpPr/>
            <p:nvPr/>
          </p:nvCxnSpPr>
          <p:spPr>
            <a:xfrm>
              <a:off x="6744072" y="3717032"/>
              <a:ext cx="152400" cy="1524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6476984" y="3549983"/>
              <a:ext cx="395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00B0F0"/>
                  </a:solidFill>
                </a:rPr>
                <a:t>4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884224" y="3455422"/>
              <a:ext cx="1135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00B0F0"/>
                  </a:solidFill>
                </a:rPr>
                <a:t>ALU operation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35" name="肘形连接符 34"/>
          <p:cNvCxnSpPr/>
          <p:nvPr/>
        </p:nvCxnSpPr>
        <p:spPr>
          <a:xfrm flipH="1">
            <a:off x="2643905" y="4378561"/>
            <a:ext cx="4558114" cy="599070"/>
          </a:xfrm>
          <a:prstGeom prst="bentConnector5">
            <a:avLst>
              <a:gd name="adj1" fmla="val -10216"/>
              <a:gd name="adj2" fmla="val 250689"/>
              <a:gd name="adj3" fmla="val 110587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49"/>
          <p:cNvCxnSpPr/>
          <p:nvPr/>
        </p:nvCxnSpPr>
        <p:spPr>
          <a:xfrm>
            <a:off x="3745635" y="5285313"/>
            <a:ext cx="0" cy="363343"/>
          </a:xfrm>
          <a:prstGeom prst="line">
            <a:avLst/>
          </a:prstGeom>
          <a:ln w="1905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824779" y="5285266"/>
            <a:ext cx="1135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00B0F0"/>
                </a:solidFill>
              </a:rPr>
              <a:t>RegWrite</a:t>
            </a:r>
            <a:endParaRPr kumimoji="1" lang="zh-CN" altLang="en-US" sz="1400" dirty="0">
              <a:solidFill>
                <a:srgbClr val="00B0F0"/>
              </a:solidFill>
            </a:endParaRPr>
          </a:p>
        </p:txBody>
      </p:sp>
      <p:cxnSp>
        <p:nvCxnSpPr>
          <p:cNvPr id="38" name="直线箭头连接符 17"/>
          <p:cNvCxnSpPr>
            <a:endCxn id="22" idx="1"/>
          </p:cNvCxnSpPr>
          <p:nvPr/>
        </p:nvCxnSpPr>
        <p:spPr>
          <a:xfrm>
            <a:off x="7217227" y="4191038"/>
            <a:ext cx="402858" cy="4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17"/>
          <p:cNvCxnSpPr/>
          <p:nvPr/>
        </p:nvCxnSpPr>
        <p:spPr>
          <a:xfrm>
            <a:off x="7204178" y="3896952"/>
            <a:ext cx="402858" cy="4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593876" y="3723132"/>
            <a:ext cx="1016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overflow</a:t>
            </a:r>
            <a:endParaRPr kumimoji="1" lang="zh-CN" altLang="en-US" sz="1400" dirty="0"/>
          </a:p>
        </p:txBody>
      </p:sp>
      <p:cxnSp>
        <p:nvCxnSpPr>
          <p:cNvPr id="41" name="直线箭头连接符 17"/>
          <p:cNvCxnSpPr/>
          <p:nvPr/>
        </p:nvCxnSpPr>
        <p:spPr>
          <a:xfrm flipH="1" flipV="1">
            <a:off x="2117010" y="3344400"/>
            <a:ext cx="3770" cy="11082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17"/>
          <p:cNvCxnSpPr/>
          <p:nvPr/>
        </p:nvCxnSpPr>
        <p:spPr>
          <a:xfrm>
            <a:off x="1743499" y="3885312"/>
            <a:ext cx="402858" cy="48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91438" y="3692355"/>
            <a:ext cx="1224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instruction</a:t>
            </a:r>
            <a:endParaRPr kumimoji="1" lang="zh-CN" alt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25536" y="1042169"/>
            <a:ext cx="8337354" cy="148299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要把</a:t>
            </a:r>
            <a:r>
              <a:rPr lang="en-US" altLang="zh-CN" dirty="0"/>
              <a:t>0</a:t>
            </a:r>
            <a:r>
              <a:rPr lang="zh-CN" altLang="en-US" dirty="0"/>
              <a:t>（或</a:t>
            </a:r>
            <a:r>
              <a:rPr lang="en-US" altLang="zh-CN" dirty="0"/>
              <a:t>1</a:t>
            </a:r>
            <a:r>
              <a:rPr lang="zh-CN" altLang="en-US" dirty="0"/>
              <a:t>）写回到</a:t>
            </a:r>
            <a:r>
              <a:rPr lang="en-US" altLang="zh-CN" dirty="0"/>
              <a:t>$t0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（或</a:t>
            </a:r>
            <a:r>
              <a:rPr lang="en-US" altLang="zh-CN" dirty="0"/>
              <a:t>1</a:t>
            </a:r>
            <a:r>
              <a:rPr lang="zh-CN" altLang="en-US" dirty="0"/>
              <a:t>）从哪里获得？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 err="1"/>
              <a:t>slt</a:t>
            </a:r>
            <a:r>
              <a:rPr lang="zh-CN" altLang="en-US" dirty="0"/>
              <a:t>指令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593507" y="3237335"/>
            <a:ext cx="2335288" cy="2228945"/>
            <a:chOff x="1816496" y="4005064"/>
            <a:chExt cx="2335288" cy="2228945"/>
          </a:xfrm>
        </p:grpSpPr>
        <p:sp>
          <p:nvSpPr>
            <p:cNvPr id="5" name="矩形 4"/>
            <p:cNvSpPr/>
            <p:nvPr/>
          </p:nvSpPr>
          <p:spPr>
            <a:xfrm>
              <a:off x="1847528" y="4005064"/>
              <a:ext cx="2304256" cy="22289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47528" y="400506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register1</a:t>
              </a:r>
              <a:endParaRPr kumimoji="1" lang="zh-CN" altLang="en-US" sz="14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47528" y="4572399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register2</a:t>
              </a:r>
              <a:endParaRPr kumimoji="1" lang="zh-CN" altLang="en-US" sz="14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47528" y="513973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Write</a:t>
              </a:r>
            </a:p>
            <a:p>
              <a:r>
                <a:rPr kumimoji="1" lang="en-US" altLang="zh-CN" sz="1400" dirty="0"/>
                <a:t>register1</a:t>
              </a:r>
              <a:endParaRPr kumimoji="1" lang="zh-CN" altLang="en-US" sz="1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816496" y="5710789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Write</a:t>
              </a:r>
            </a:p>
            <a:p>
              <a:r>
                <a:rPr kumimoji="1" lang="en-US" altLang="zh-CN" sz="1400" dirty="0"/>
                <a:t>data</a:t>
              </a:r>
              <a:endParaRPr kumimoji="1" lang="zh-CN" altLang="en-US" sz="14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522240" y="4310789"/>
              <a:ext cx="629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data1</a:t>
              </a:r>
              <a:endParaRPr kumimoji="1" lang="zh-CN" altLang="en-US" sz="14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22240" y="5401344"/>
              <a:ext cx="629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data2</a:t>
              </a:r>
              <a:endParaRPr kumimoji="1" lang="zh-CN" altLang="en-US" sz="14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503621" y="4990709"/>
              <a:ext cx="1152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Registers</a:t>
              </a:r>
              <a:endParaRPr kumimoji="1" lang="zh-CN" altLang="en-US" sz="1600" b="1" dirty="0"/>
            </a:p>
          </p:txBody>
        </p:sp>
      </p:grpSp>
      <p:cxnSp>
        <p:nvCxnSpPr>
          <p:cNvPr id="13" name="直线箭头连接符 17"/>
          <p:cNvCxnSpPr/>
          <p:nvPr/>
        </p:nvCxnSpPr>
        <p:spPr>
          <a:xfrm>
            <a:off x="2120780" y="3525367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8"/>
          <p:cNvCxnSpPr/>
          <p:nvPr/>
        </p:nvCxnSpPr>
        <p:spPr>
          <a:xfrm>
            <a:off x="2120780" y="4066280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9"/>
          <p:cNvCxnSpPr/>
          <p:nvPr/>
        </p:nvCxnSpPr>
        <p:spPr>
          <a:xfrm>
            <a:off x="2120780" y="4633615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20"/>
          <p:cNvCxnSpPr/>
          <p:nvPr/>
        </p:nvCxnSpPr>
        <p:spPr>
          <a:xfrm>
            <a:off x="4928795" y="3804670"/>
            <a:ext cx="905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22"/>
          <p:cNvCxnSpPr/>
          <p:nvPr/>
        </p:nvCxnSpPr>
        <p:spPr>
          <a:xfrm>
            <a:off x="4928795" y="4874416"/>
            <a:ext cx="905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5833867" y="3076581"/>
            <a:ext cx="2415762" cy="2119292"/>
            <a:chOff x="6384032" y="3455422"/>
            <a:chExt cx="2415762" cy="2119292"/>
          </a:xfrm>
        </p:grpSpPr>
        <p:grpSp>
          <p:nvGrpSpPr>
            <p:cNvPr id="19" name="组合 18"/>
            <p:cNvGrpSpPr/>
            <p:nvPr/>
          </p:nvGrpSpPr>
          <p:grpSpPr>
            <a:xfrm>
              <a:off x="6384032" y="3861048"/>
              <a:ext cx="1368152" cy="1713666"/>
              <a:chOff x="5163510" y="2381669"/>
              <a:chExt cx="569083" cy="1114562"/>
            </a:xfrm>
          </p:grpSpPr>
          <p:sp>
            <p:nvSpPr>
              <p:cNvPr id="27" name="Line 55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1568" cy="4181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6"/>
              <p:cNvSpPr>
                <a:spLocks noChangeShapeType="1"/>
              </p:cNvSpPr>
              <p:nvPr/>
            </p:nvSpPr>
            <p:spPr bwMode="auto">
              <a:xfrm flipH="1">
                <a:off x="5163510" y="3078078"/>
                <a:ext cx="1568" cy="4181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7"/>
              <p:cNvSpPr>
                <a:spLocks noChangeShapeType="1"/>
              </p:cNvSpPr>
              <p:nvPr/>
            </p:nvSpPr>
            <p:spPr bwMode="auto">
              <a:xfrm>
                <a:off x="5165078" y="2799822"/>
                <a:ext cx="142663" cy="1383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58"/>
              <p:cNvSpPr>
                <a:spLocks noChangeShapeType="1"/>
              </p:cNvSpPr>
              <p:nvPr/>
            </p:nvSpPr>
            <p:spPr bwMode="auto">
              <a:xfrm flipH="1">
                <a:off x="5165078" y="2938182"/>
                <a:ext cx="142663" cy="1414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59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60"/>
              <p:cNvSpPr>
                <a:spLocks noChangeShapeType="1"/>
              </p:cNvSpPr>
              <p:nvPr/>
            </p:nvSpPr>
            <p:spPr bwMode="auto">
              <a:xfrm flipV="1">
                <a:off x="5163510" y="3217975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61"/>
              <p:cNvSpPr>
                <a:spLocks noChangeShapeType="1"/>
              </p:cNvSpPr>
              <p:nvPr/>
            </p:nvSpPr>
            <p:spPr bwMode="auto">
              <a:xfrm>
                <a:off x="5732593" y="2659925"/>
                <a:ext cx="0" cy="5580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6708633" y="4547422"/>
              <a:ext cx="6115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ALU</a:t>
              </a:r>
              <a:endParaRPr kumimoji="1" lang="zh-CN" altLang="en-US" sz="1600" b="1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170250" y="4601821"/>
              <a:ext cx="629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Zero</a:t>
              </a:r>
              <a:endParaRPr kumimoji="1" lang="zh-CN" altLang="en-US" sz="14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198677" y="4678616"/>
              <a:ext cx="629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ALU</a:t>
              </a:r>
            </a:p>
            <a:p>
              <a:r>
                <a:rPr kumimoji="1" lang="en-US" altLang="zh-CN" sz="1400" dirty="0"/>
                <a:t>result</a:t>
              </a:r>
              <a:endParaRPr kumimoji="1" lang="zh-CN" altLang="en-US" sz="1400" dirty="0"/>
            </a:p>
          </p:txBody>
        </p:sp>
        <p:cxnSp>
          <p:nvCxnSpPr>
            <p:cNvPr id="23" name="直线连接符 28"/>
            <p:cNvCxnSpPr/>
            <p:nvPr/>
          </p:nvCxnSpPr>
          <p:spPr>
            <a:xfrm>
              <a:off x="6816080" y="3509719"/>
              <a:ext cx="0" cy="495345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9"/>
            <p:cNvCxnSpPr/>
            <p:nvPr/>
          </p:nvCxnSpPr>
          <p:spPr>
            <a:xfrm>
              <a:off x="6744072" y="3717032"/>
              <a:ext cx="152400" cy="1524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6476984" y="3549983"/>
              <a:ext cx="395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00B0F0"/>
                  </a:solidFill>
                </a:rPr>
                <a:t>4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884224" y="3455422"/>
              <a:ext cx="1135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00B0F0"/>
                  </a:solidFill>
                </a:rPr>
                <a:t>ALU operation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34" name="肘形连接符 33"/>
          <p:cNvCxnSpPr/>
          <p:nvPr/>
        </p:nvCxnSpPr>
        <p:spPr>
          <a:xfrm flipH="1">
            <a:off x="2643905" y="4559528"/>
            <a:ext cx="4558114" cy="599070"/>
          </a:xfrm>
          <a:prstGeom prst="bentConnector5">
            <a:avLst>
              <a:gd name="adj1" fmla="val -10216"/>
              <a:gd name="adj2" fmla="val 250689"/>
              <a:gd name="adj3" fmla="val 11058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49"/>
          <p:cNvCxnSpPr/>
          <p:nvPr/>
        </p:nvCxnSpPr>
        <p:spPr>
          <a:xfrm>
            <a:off x="3745635" y="5466280"/>
            <a:ext cx="0" cy="363343"/>
          </a:xfrm>
          <a:prstGeom prst="line">
            <a:avLst/>
          </a:prstGeom>
          <a:ln w="1905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824779" y="5466233"/>
            <a:ext cx="1135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00B0F0"/>
                </a:solidFill>
              </a:rPr>
              <a:t>RegWrite</a:t>
            </a:r>
            <a:endParaRPr kumimoji="1" lang="zh-CN" altLang="en-US" sz="1400" dirty="0">
              <a:solidFill>
                <a:srgbClr val="00B0F0"/>
              </a:solidFill>
            </a:endParaRPr>
          </a:p>
        </p:txBody>
      </p:sp>
      <p:cxnSp>
        <p:nvCxnSpPr>
          <p:cNvPr id="37" name="直线箭头连接符 17"/>
          <p:cNvCxnSpPr>
            <a:endCxn id="21" idx="1"/>
          </p:cNvCxnSpPr>
          <p:nvPr/>
        </p:nvCxnSpPr>
        <p:spPr>
          <a:xfrm>
            <a:off x="7217227" y="4372005"/>
            <a:ext cx="402858" cy="4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7"/>
          <p:cNvCxnSpPr/>
          <p:nvPr/>
        </p:nvCxnSpPr>
        <p:spPr>
          <a:xfrm>
            <a:off x="7204178" y="4077919"/>
            <a:ext cx="402858" cy="4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593876" y="3904099"/>
            <a:ext cx="1016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overflow</a:t>
            </a:r>
            <a:endParaRPr kumimoji="1" lang="zh-CN" altLang="en-US" sz="1400" dirty="0"/>
          </a:p>
        </p:txBody>
      </p:sp>
      <p:cxnSp>
        <p:nvCxnSpPr>
          <p:cNvPr id="40" name="直线箭头连接符 17"/>
          <p:cNvCxnSpPr/>
          <p:nvPr/>
        </p:nvCxnSpPr>
        <p:spPr>
          <a:xfrm flipH="1" flipV="1">
            <a:off x="2117010" y="3525367"/>
            <a:ext cx="3770" cy="11082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17"/>
          <p:cNvCxnSpPr/>
          <p:nvPr/>
        </p:nvCxnSpPr>
        <p:spPr>
          <a:xfrm>
            <a:off x="1743499" y="4066279"/>
            <a:ext cx="402858" cy="48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91438" y="3873322"/>
            <a:ext cx="1224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instruction</a:t>
            </a:r>
            <a:endParaRPr kumimoji="1" lang="zh-CN" altLang="en-US" sz="1600" dirty="0"/>
          </a:p>
        </p:txBody>
      </p:sp>
      <p:sp>
        <p:nvSpPr>
          <p:cNvPr id="43" name="矩形 42"/>
          <p:cNvSpPr/>
          <p:nvPr/>
        </p:nvSpPr>
        <p:spPr bwMode="auto">
          <a:xfrm>
            <a:off x="425536" y="1676446"/>
            <a:ext cx="8184958" cy="1066772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b="1" dirty="0">
                <a:latin typeface="NimbusMonL-Regu"/>
              </a:rPr>
              <a:t>    </a:t>
            </a:r>
            <a:r>
              <a:rPr lang="en-US" altLang="zh-CN" b="1" dirty="0" err="1">
                <a:latin typeface="NimbusMonL-Regu"/>
              </a:rPr>
              <a:t>slt</a:t>
            </a:r>
            <a:r>
              <a:rPr lang="en-US" altLang="zh-CN" b="1" dirty="0">
                <a:latin typeface="NimbusMonL-Regu"/>
              </a:rPr>
              <a:t> </a:t>
            </a:r>
            <a:r>
              <a:rPr lang="en-US" altLang="zh-CN" dirty="0">
                <a:latin typeface="NimbusMonL-Regu"/>
              </a:rPr>
              <a:t>$t0, $s0, $s1 #</a:t>
            </a:r>
            <a:r>
              <a:rPr lang="zh-CN" altLang="en-US" dirty="0">
                <a:latin typeface="NimbusMonL-Regu"/>
              </a:rPr>
              <a:t>如果</a:t>
            </a:r>
            <a:r>
              <a:rPr lang="en-US" altLang="zh-CN" dirty="0">
                <a:latin typeface="NimbusMonL-Regu"/>
              </a:rPr>
              <a:t>$s0&lt;$s1,</a:t>
            </a:r>
            <a:r>
              <a:rPr lang="zh-CN" altLang="en-US" dirty="0">
                <a:latin typeface="NimbusMonL-Regu"/>
              </a:rPr>
              <a:t>则</a:t>
            </a:r>
            <a:r>
              <a:rPr lang="en-US" altLang="zh-CN" dirty="0">
                <a:latin typeface="NimbusMonL-Regu"/>
              </a:rPr>
              <a:t>$t0=1</a:t>
            </a:r>
            <a:r>
              <a:rPr lang="zh-CN" altLang="en-US" dirty="0">
                <a:latin typeface="NimbusMonL-Regu"/>
              </a:rPr>
              <a:t>；</a:t>
            </a:r>
            <a:endParaRPr lang="en-US" altLang="zh-CN" dirty="0">
              <a:latin typeface="NimbusMonL-Regu"/>
            </a:endParaRPr>
          </a:p>
          <a:p>
            <a:r>
              <a:rPr lang="en-US" altLang="zh-CN" b="1" dirty="0">
                <a:latin typeface="NimbusMonL-Regu"/>
              </a:rPr>
              <a:t>                      </a:t>
            </a:r>
            <a:r>
              <a:rPr lang="en-US" altLang="zh-CN" dirty="0">
                <a:latin typeface="NimbusMonL-Regu"/>
              </a:rPr>
              <a:t>#</a:t>
            </a:r>
            <a:r>
              <a:rPr lang="zh-CN" altLang="en-US" dirty="0">
                <a:latin typeface="NimbusMonL-Regu"/>
              </a:rPr>
              <a:t>否则</a:t>
            </a:r>
            <a:r>
              <a:rPr lang="en-US" altLang="zh-CN" dirty="0">
                <a:latin typeface="NimbusMonL-Regu"/>
              </a:rPr>
              <a:t>$t0=0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指令执行概述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取指令实现</a:t>
            </a:r>
            <a:endParaRPr lang="en-US" altLang="zh-CN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型指令实现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数据传输指令实现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分支指令实现</a:t>
            </a:r>
            <a:endParaRPr lang="en-US" altLang="zh-CN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完整数据通路实现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数据传输指令：</a:t>
            </a:r>
            <a:r>
              <a:rPr lang="en-US" altLang="zh-CN" dirty="0"/>
              <a:t>lw</a:t>
            </a:r>
            <a:r>
              <a:rPr lang="zh-CN" altLang="en-US" dirty="0"/>
              <a:t>和</a:t>
            </a:r>
            <a:r>
              <a:rPr lang="en-US" altLang="zh-CN" dirty="0" err="1"/>
              <a:t>sw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endParaRPr lang="en-US" altLang="zh-CN" sz="1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通过基址寄存器（</a:t>
            </a:r>
            <a:r>
              <a:rPr lang="en-US" altLang="zh-CN" dirty="0" err="1"/>
              <a:t>rs</a:t>
            </a:r>
            <a:r>
              <a:rPr lang="zh-CN" altLang="en-US" dirty="0"/>
              <a:t>）的值加指令中</a:t>
            </a:r>
            <a:r>
              <a:rPr lang="en-US" altLang="zh-CN" dirty="0"/>
              <a:t>16 bits</a:t>
            </a:r>
            <a:r>
              <a:rPr lang="zh-CN" altLang="en-US" dirty="0"/>
              <a:t>的常数，计算存储器地址</a:t>
            </a:r>
            <a:endParaRPr lang="en-US" altLang="zh-CN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基址寄存器的值通过读寄存器获得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16 bits</a:t>
            </a:r>
            <a:r>
              <a:rPr lang="zh-CN" altLang="en-US" sz="2400" dirty="0"/>
              <a:t>的常数经符号扩展单元，有符号扩展成</a:t>
            </a:r>
            <a:r>
              <a:rPr lang="en-US" altLang="zh-CN" sz="2400" dirty="0"/>
              <a:t>32 bits</a:t>
            </a:r>
            <a:r>
              <a:rPr lang="zh-CN" altLang="en-US" sz="2400" dirty="0"/>
              <a:t>的常数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</a:rPr>
              <a:t>lw</a:t>
            </a:r>
            <a:r>
              <a:rPr lang="zh-CN" altLang="en-US" sz="2400" dirty="0"/>
              <a:t>指令：获得存储器地址后访问数据存储器，将值写回到目标寄存器（</a:t>
            </a:r>
            <a:r>
              <a:rPr lang="en-US" altLang="zh-CN" sz="2400" dirty="0" err="1"/>
              <a:t>rt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</a:rPr>
              <a:t>sw</a:t>
            </a:r>
            <a:r>
              <a:rPr lang="zh-CN" altLang="en-US" sz="2400" dirty="0"/>
              <a:t>指令：读取寄存器</a:t>
            </a:r>
            <a:r>
              <a:rPr lang="en-US" altLang="zh-CN" sz="2400" dirty="0" err="1"/>
              <a:t>rt</a:t>
            </a:r>
            <a:r>
              <a:rPr lang="zh-CN" altLang="en-US" sz="2400" dirty="0"/>
              <a:t>中的值，根据获得的存储器地址将该值存入数据存储器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数据传输指令实现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82" y="1600248"/>
            <a:ext cx="5360133" cy="7619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数据传输指令实现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63742" y="2395076"/>
            <a:ext cx="2304258" cy="2228945"/>
            <a:chOff x="1847526" y="4005064"/>
            <a:chExt cx="2304258" cy="2228945"/>
          </a:xfrm>
        </p:grpSpPr>
        <p:sp>
          <p:nvSpPr>
            <p:cNvPr id="5" name="矩形 4"/>
            <p:cNvSpPr/>
            <p:nvPr/>
          </p:nvSpPr>
          <p:spPr>
            <a:xfrm>
              <a:off x="1847528" y="4005064"/>
              <a:ext cx="2304256" cy="22289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47528" y="400506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register1</a:t>
              </a:r>
              <a:endParaRPr kumimoji="1" lang="zh-CN" altLang="en-US" sz="14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47528" y="4572399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register2</a:t>
              </a:r>
              <a:endParaRPr kumimoji="1" lang="zh-CN" altLang="en-US" sz="14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47528" y="513973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Write</a:t>
              </a:r>
            </a:p>
            <a:p>
              <a:r>
                <a:rPr kumimoji="1" lang="en-US" altLang="zh-CN" sz="1400" dirty="0"/>
                <a:t>register1</a:t>
              </a:r>
              <a:endParaRPr kumimoji="1" lang="zh-CN" altLang="en-US" sz="1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847526" y="5710789"/>
              <a:ext cx="1121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Write</a:t>
              </a:r>
            </a:p>
            <a:p>
              <a:r>
                <a:rPr kumimoji="1" lang="en-US" altLang="zh-CN" sz="1400" dirty="0"/>
                <a:t>data</a:t>
              </a:r>
              <a:endParaRPr kumimoji="1" lang="zh-CN" altLang="en-US" sz="14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522240" y="4310789"/>
              <a:ext cx="629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data1</a:t>
              </a:r>
              <a:endParaRPr kumimoji="1" lang="zh-CN" altLang="en-US" sz="14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22240" y="5119537"/>
              <a:ext cx="629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data2</a:t>
              </a:r>
              <a:endParaRPr kumimoji="1" lang="zh-CN" altLang="en-US" sz="14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503621" y="4990709"/>
              <a:ext cx="1152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Registers</a:t>
              </a:r>
              <a:endParaRPr kumimoji="1" lang="zh-CN" altLang="en-US" sz="1600" b="1" dirty="0"/>
            </a:p>
          </p:txBody>
        </p:sp>
      </p:grpSp>
      <p:cxnSp>
        <p:nvCxnSpPr>
          <p:cNvPr id="13" name="直线箭头连接符 12"/>
          <p:cNvCxnSpPr/>
          <p:nvPr/>
        </p:nvCxnSpPr>
        <p:spPr>
          <a:xfrm>
            <a:off x="559985" y="2683108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559985" y="3224021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559985" y="3791356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3368000" y="2717461"/>
            <a:ext cx="13842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4752240" y="1997381"/>
            <a:ext cx="1635240" cy="2414291"/>
            <a:chOff x="6384032" y="3455422"/>
            <a:chExt cx="1635240" cy="2119292"/>
          </a:xfrm>
        </p:grpSpPr>
        <p:grpSp>
          <p:nvGrpSpPr>
            <p:cNvPr id="18" name="组合 17"/>
            <p:cNvGrpSpPr/>
            <p:nvPr/>
          </p:nvGrpSpPr>
          <p:grpSpPr>
            <a:xfrm>
              <a:off x="6384032" y="3861048"/>
              <a:ext cx="1368152" cy="1713666"/>
              <a:chOff x="5163510" y="2381669"/>
              <a:chExt cx="569083" cy="1114562"/>
            </a:xfrm>
          </p:grpSpPr>
          <p:sp>
            <p:nvSpPr>
              <p:cNvPr id="26" name="Line 55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1568" cy="4181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56"/>
              <p:cNvSpPr>
                <a:spLocks noChangeShapeType="1"/>
              </p:cNvSpPr>
              <p:nvPr/>
            </p:nvSpPr>
            <p:spPr bwMode="auto">
              <a:xfrm flipH="1">
                <a:off x="5163510" y="3078078"/>
                <a:ext cx="1568" cy="4181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7"/>
              <p:cNvSpPr>
                <a:spLocks noChangeShapeType="1"/>
              </p:cNvSpPr>
              <p:nvPr/>
            </p:nvSpPr>
            <p:spPr bwMode="auto">
              <a:xfrm>
                <a:off x="5165078" y="2799822"/>
                <a:ext cx="142663" cy="1383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8"/>
              <p:cNvSpPr>
                <a:spLocks noChangeShapeType="1"/>
              </p:cNvSpPr>
              <p:nvPr/>
            </p:nvSpPr>
            <p:spPr bwMode="auto">
              <a:xfrm flipH="1">
                <a:off x="5165078" y="2938182"/>
                <a:ext cx="142663" cy="1414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59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60"/>
              <p:cNvSpPr>
                <a:spLocks noChangeShapeType="1"/>
              </p:cNvSpPr>
              <p:nvPr/>
            </p:nvSpPr>
            <p:spPr bwMode="auto">
              <a:xfrm flipV="1">
                <a:off x="5163510" y="3217975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61"/>
              <p:cNvSpPr>
                <a:spLocks noChangeShapeType="1"/>
              </p:cNvSpPr>
              <p:nvPr/>
            </p:nvSpPr>
            <p:spPr bwMode="auto">
              <a:xfrm>
                <a:off x="5732593" y="2659925"/>
                <a:ext cx="0" cy="5580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6708633" y="4547422"/>
              <a:ext cx="6115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ALU</a:t>
              </a:r>
              <a:endParaRPr kumimoji="1" lang="zh-CN" altLang="en-US" sz="1600" b="1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221388" y="4310789"/>
              <a:ext cx="629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accent3">
                      <a:lumMod val="65000"/>
                    </a:schemeClr>
                  </a:solidFill>
                </a:rPr>
                <a:t>Zero</a:t>
              </a:r>
              <a:endParaRPr kumimoji="1" lang="zh-CN" altLang="en-US" sz="1400" dirty="0">
                <a:solidFill>
                  <a:schemeClr val="accent3">
                    <a:lumMod val="65000"/>
                  </a:schemeClr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98677" y="4678616"/>
              <a:ext cx="629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ALU</a:t>
              </a:r>
            </a:p>
            <a:p>
              <a:r>
                <a:rPr kumimoji="1" lang="en-US" altLang="zh-CN" sz="1400" dirty="0"/>
                <a:t>result</a:t>
              </a:r>
              <a:endParaRPr kumimoji="1" lang="zh-CN" altLang="en-US" sz="1400" dirty="0"/>
            </a:p>
          </p:txBody>
        </p:sp>
        <p:cxnSp>
          <p:nvCxnSpPr>
            <p:cNvPr id="22" name="直线连接符 22"/>
            <p:cNvCxnSpPr/>
            <p:nvPr/>
          </p:nvCxnSpPr>
          <p:spPr>
            <a:xfrm>
              <a:off x="6816080" y="3509719"/>
              <a:ext cx="0" cy="49534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3"/>
            <p:cNvCxnSpPr/>
            <p:nvPr/>
          </p:nvCxnSpPr>
          <p:spPr>
            <a:xfrm>
              <a:off x="6744072" y="3717032"/>
              <a:ext cx="152400" cy="1524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476984" y="3549983"/>
              <a:ext cx="395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00B0F0"/>
                  </a:solidFill>
                </a:rPr>
                <a:t>4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884224" y="3455422"/>
              <a:ext cx="1135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00B0F0"/>
                  </a:solidFill>
                </a:rPr>
                <a:t>ALU operation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33" name="直线连接符 33"/>
          <p:cNvCxnSpPr/>
          <p:nvPr/>
        </p:nvCxnSpPr>
        <p:spPr>
          <a:xfrm>
            <a:off x="2184840" y="4624021"/>
            <a:ext cx="0" cy="36334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184840" y="4657410"/>
            <a:ext cx="1135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00B0F0"/>
                </a:solidFill>
              </a:rPr>
              <a:t>RegWrite</a:t>
            </a:r>
            <a:endParaRPr kumimoji="1" lang="zh-CN" altLang="en-US" sz="1400" dirty="0">
              <a:solidFill>
                <a:srgbClr val="00B0F0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719837" y="5086446"/>
            <a:ext cx="1556006" cy="1296144"/>
            <a:chOff x="804117" y="4293096"/>
            <a:chExt cx="1556006" cy="1296144"/>
          </a:xfrm>
        </p:grpSpPr>
        <p:sp>
          <p:nvSpPr>
            <p:cNvPr id="36" name="椭圆 35"/>
            <p:cNvSpPr/>
            <p:nvPr/>
          </p:nvSpPr>
          <p:spPr>
            <a:xfrm>
              <a:off x="1199456" y="4293096"/>
              <a:ext cx="792087" cy="12961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13431" y="4642918"/>
              <a:ext cx="8657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Sign-</a:t>
              </a:r>
            </a:p>
            <a:p>
              <a:r>
                <a:rPr kumimoji="1" lang="en-US" altLang="zh-CN" sz="1600" b="1" dirty="0"/>
                <a:t>extend</a:t>
              </a:r>
              <a:endParaRPr kumimoji="1" lang="zh-CN" altLang="en-US" sz="1600" b="1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04117" y="4644425"/>
              <a:ext cx="395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16</a:t>
              </a:r>
              <a:endParaRPr kumimoji="1" lang="zh-CN" altLang="en-US" sz="14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964784" y="4644425"/>
              <a:ext cx="395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32</a:t>
              </a:r>
              <a:endParaRPr kumimoji="1" lang="zh-CN" altLang="en-US" sz="1400" dirty="0"/>
            </a:p>
          </p:txBody>
        </p:sp>
      </p:grpSp>
      <p:cxnSp>
        <p:nvCxnSpPr>
          <p:cNvPr id="40" name="肘形连接符 39"/>
          <p:cNvCxnSpPr>
            <a:endCxn id="37" idx="1"/>
          </p:cNvCxnSpPr>
          <p:nvPr/>
        </p:nvCxnSpPr>
        <p:spPr>
          <a:xfrm rot="16200000" flipH="1">
            <a:off x="-173255" y="3426250"/>
            <a:ext cx="3045548" cy="155926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/>
          <p:nvPr/>
        </p:nvCxnSpPr>
        <p:spPr>
          <a:xfrm flipV="1">
            <a:off x="2902554" y="4142172"/>
            <a:ext cx="1845681" cy="1578960"/>
          </a:xfrm>
          <a:prstGeom prst="bentConnector3">
            <a:avLst>
              <a:gd name="adj1" fmla="val 840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69"/>
          <p:cNvCxnSpPr/>
          <p:nvPr/>
        </p:nvCxnSpPr>
        <p:spPr>
          <a:xfrm>
            <a:off x="6135452" y="3694920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6610436" y="2971812"/>
            <a:ext cx="1954128" cy="2610865"/>
            <a:chOff x="3137963" y="3910407"/>
            <a:chExt cx="1954128" cy="2610865"/>
          </a:xfrm>
        </p:grpSpPr>
        <p:sp>
          <p:nvSpPr>
            <p:cNvPr id="44" name="矩形 43"/>
            <p:cNvSpPr/>
            <p:nvPr/>
          </p:nvSpPr>
          <p:spPr>
            <a:xfrm>
              <a:off x="3141586" y="4261026"/>
              <a:ext cx="1724824" cy="19028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957043" y="5216461"/>
              <a:ext cx="11082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Data</a:t>
              </a:r>
            </a:p>
            <a:p>
              <a:r>
                <a:rPr kumimoji="1" lang="en-US" altLang="zh-CN" sz="1600" b="1" dirty="0"/>
                <a:t>memory</a:t>
              </a:r>
              <a:endParaRPr kumimoji="1" lang="zh-CN" altLang="en-US" sz="1600" b="1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137963" y="4504211"/>
              <a:ext cx="997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Address</a:t>
              </a:r>
              <a:endParaRPr kumimoji="1" lang="zh-CN" altLang="en-US" sz="14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137963" y="5498193"/>
              <a:ext cx="9975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Write</a:t>
              </a:r>
            </a:p>
            <a:p>
              <a:r>
                <a:rPr kumimoji="1" lang="en-US" altLang="zh-CN" sz="1400" dirty="0"/>
                <a:t>data</a:t>
              </a:r>
              <a:endParaRPr kumimoji="1" lang="zh-CN" altLang="en-US" sz="14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212956" y="4435135"/>
              <a:ext cx="6534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data</a:t>
              </a:r>
              <a:endParaRPr kumimoji="1" lang="zh-CN" altLang="en-US" sz="1400" dirty="0"/>
            </a:p>
          </p:txBody>
        </p:sp>
        <p:cxnSp>
          <p:nvCxnSpPr>
            <p:cNvPr id="49" name="直线连接符 78"/>
            <p:cNvCxnSpPr/>
            <p:nvPr/>
          </p:nvCxnSpPr>
          <p:spPr>
            <a:xfrm>
              <a:off x="3957043" y="6157929"/>
              <a:ext cx="0" cy="36334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3957043" y="6191318"/>
              <a:ext cx="1135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rgbClr val="00B0F0"/>
                  </a:solidFill>
                </a:rPr>
                <a:t>MemRead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  <p:cxnSp>
          <p:nvCxnSpPr>
            <p:cNvPr id="51" name="直线连接符 80"/>
            <p:cNvCxnSpPr/>
            <p:nvPr/>
          </p:nvCxnSpPr>
          <p:spPr>
            <a:xfrm>
              <a:off x="4029971" y="3910407"/>
              <a:ext cx="0" cy="36334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3999186" y="3937678"/>
              <a:ext cx="1006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rgbClr val="00B0F0"/>
                  </a:solidFill>
                </a:rPr>
                <a:t>MemWrite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53" name="肘形连接符 52"/>
          <p:cNvCxnSpPr/>
          <p:nvPr/>
        </p:nvCxnSpPr>
        <p:spPr>
          <a:xfrm>
            <a:off x="3368000" y="3791356"/>
            <a:ext cx="3242435" cy="1020779"/>
          </a:xfrm>
          <a:prstGeom prst="bentConnector3">
            <a:avLst>
              <a:gd name="adj1" fmla="val 23914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48" idx="3"/>
            <a:endCxn id="9" idx="1"/>
          </p:cNvCxnSpPr>
          <p:nvPr/>
        </p:nvCxnSpPr>
        <p:spPr>
          <a:xfrm flipH="1">
            <a:off x="1063742" y="3758150"/>
            <a:ext cx="7275141" cy="604261"/>
          </a:xfrm>
          <a:prstGeom prst="bentConnector5">
            <a:avLst>
              <a:gd name="adj1" fmla="val -3142"/>
              <a:gd name="adj2" fmla="val 468036"/>
              <a:gd name="adj3" fmla="val 103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140"/>
          <p:cNvCxnSpPr/>
          <p:nvPr/>
        </p:nvCxnSpPr>
        <p:spPr>
          <a:xfrm>
            <a:off x="2950009" y="5641848"/>
            <a:ext cx="152400" cy="173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141"/>
          <p:cNvCxnSpPr/>
          <p:nvPr/>
        </p:nvCxnSpPr>
        <p:spPr>
          <a:xfrm>
            <a:off x="1798540" y="5653603"/>
            <a:ext cx="152400" cy="173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17"/>
          <p:cNvCxnSpPr/>
          <p:nvPr/>
        </p:nvCxnSpPr>
        <p:spPr>
          <a:xfrm>
            <a:off x="174608" y="3583797"/>
            <a:ext cx="402858" cy="48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07400" y="1034959"/>
            <a:ext cx="82792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使用写控制信号</a:t>
            </a:r>
            <a:r>
              <a:rPr lang="en-US" altLang="zh-CN" dirty="0" err="1"/>
              <a:t>MemWrite</a:t>
            </a:r>
            <a:r>
              <a:rPr lang="zh-CN" altLang="en-US" dirty="0"/>
              <a:t>和读控制信号</a:t>
            </a:r>
            <a:r>
              <a:rPr lang="en-US" altLang="zh-CN" dirty="0" err="1"/>
              <a:t>MemRead</a:t>
            </a:r>
            <a:r>
              <a:rPr lang="zh-CN" altLang="en-US" dirty="0"/>
              <a:t>控制数据存储器的写入和读出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2151334" y="2495421"/>
            <a:ext cx="1179515" cy="22289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1"/>
            <a:ext cx="8184958" cy="135413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根据</a:t>
            </a:r>
            <a:r>
              <a:rPr lang="en-US" altLang="zh-CN" sz="2400" dirty="0" err="1"/>
              <a:t>rs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rt</a:t>
            </a:r>
            <a:r>
              <a:rPr lang="zh-CN" altLang="en-US" sz="2400" dirty="0"/>
              <a:t>指令域获得寄存器地址（编号），读寄存器</a:t>
            </a:r>
            <a:r>
              <a:rPr lang="en-US" altLang="zh-CN" sz="2400" dirty="0" err="1"/>
              <a:t>rs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rt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16 bits</a:t>
            </a:r>
            <a:r>
              <a:rPr lang="zh-CN" altLang="en-US" sz="2400" dirty="0"/>
              <a:t>符号扩展成</a:t>
            </a:r>
            <a:r>
              <a:rPr lang="en-US" altLang="zh-CN" sz="2400" dirty="0"/>
              <a:t>32 bits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数据传输指令：读寄存器和符号扩展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1650" y="2489406"/>
            <a:ext cx="2304258" cy="2228945"/>
            <a:chOff x="1847526" y="4005064"/>
            <a:chExt cx="2304258" cy="2228945"/>
          </a:xfrm>
        </p:grpSpPr>
        <p:sp>
          <p:nvSpPr>
            <p:cNvPr id="5" name="矩形 4"/>
            <p:cNvSpPr/>
            <p:nvPr/>
          </p:nvSpPr>
          <p:spPr>
            <a:xfrm>
              <a:off x="1847528" y="4005064"/>
              <a:ext cx="2304256" cy="22289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47528" y="400506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Read</a:t>
              </a:r>
            </a:p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register1</a:t>
              </a:r>
              <a:endParaRPr kumimoji="1" lang="zh-CN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47528" y="4572399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Read</a:t>
              </a:r>
            </a:p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register2</a:t>
              </a:r>
              <a:endParaRPr kumimoji="1" lang="zh-CN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47528" y="513973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Write</a:t>
              </a:r>
            </a:p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register1</a:t>
              </a:r>
              <a:endParaRPr kumimoji="1" lang="zh-CN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847526" y="5710789"/>
              <a:ext cx="1121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Write</a:t>
              </a:r>
            </a:p>
            <a:p>
              <a:r>
                <a:rPr kumimoji="1" lang="en-US" altLang="zh-CN" sz="1400" dirty="0"/>
                <a:t>data</a:t>
              </a:r>
              <a:endParaRPr kumimoji="1" lang="zh-CN" altLang="en-US" sz="14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522240" y="4310789"/>
              <a:ext cx="629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data1</a:t>
              </a:r>
              <a:endParaRPr kumimoji="1" lang="zh-CN" altLang="en-US" sz="14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22240" y="5119537"/>
              <a:ext cx="629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data2</a:t>
              </a:r>
              <a:endParaRPr kumimoji="1" lang="zh-CN" altLang="en-US" sz="14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503621" y="4990709"/>
              <a:ext cx="1152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Registers</a:t>
              </a:r>
              <a:endParaRPr kumimoji="1" lang="zh-CN" altLang="en-US" sz="1600" b="1" dirty="0"/>
            </a:p>
          </p:txBody>
        </p:sp>
      </p:grpSp>
      <p:cxnSp>
        <p:nvCxnSpPr>
          <p:cNvPr id="13" name="直线箭头连接符 12"/>
          <p:cNvCxnSpPr/>
          <p:nvPr/>
        </p:nvCxnSpPr>
        <p:spPr>
          <a:xfrm>
            <a:off x="537893" y="2777438"/>
            <a:ext cx="50375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537893" y="3318351"/>
            <a:ext cx="50375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537893" y="3885686"/>
            <a:ext cx="50375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3345908" y="2811791"/>
            <a:ext cx="13842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4730148" y="2091711"/>
            <a:ext cx="1635240" cy="2414291"/>
            <a:chOff x="6384032" y="3455422"/>
            <a:chExt cx="1635240" cy="2119292"/>
          </a:xfrm>
        </p:grpSpPr>
        <p:grpSp>
          <p:nvGrpSpPr>
            <p:cNvPr id="18" name="组合 17"/>
            <p:cNvGrpSpPr/>
            <p:nvPr/>
          </p:nvGrpSpPr>
          <p:grpSpPr>
            <a:xfrm>
              <a:off x="6384032" y="3861048"/>
              <a:ext cx="1368152" cy="1713666"/>
              <a:chOff x="5163510" y="2381669"/>
              <a:chExt cx="569083" cy="1114562"/>
            </a:xfrm>
          </p:grpSpPr>
          <p:sp>
            <p:nvSpPr>
              <p:cNvPr id="26" name="Line 55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1568" cy="4181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56"/>
              <p:cNvSpPr>
                <a:spLocks noChangeShapeType="1"/>
              </p:cNvSpPr>
              <p:nvPr/>
            </p:nvSpPr>
            <p:spPr bwMode="auto">
              <a:xfrm flipH="1">
                <a:off x="5163510" y="3078078"/>
                <a:ext cx="1568" cy="4181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7"/>
              <p:cNvSpPr>
                <a:spLocks noChangeShapeType="1"/>
              </p:cNvSpPr>
              <p:nvPr/>
            </p:nvSpPr>
            <p:spPr bwMode="auto">
              <a:xfrm>
                <a:off x="5165078" y="2799822"/>
                <a:ext cx="142663" cy="1383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8"/>
              <p:cNvSpPr>
                <a:spLocks noChangeShapeType="1"/>
              </p:cNvSpPr>
              <p:nvPr/>
            </p:nvSpPr>
            <p:spPr bwMode="auto">
              <a:xfrm flipH="1">
                <a:off x="5165078" y="2938182"/>
                <a:ext cx="142663" cy="1414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59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60"/>
              <p:cNvSpPr>
                <a:spLocks noChangeShapeType="1"/>
              </p:cNvSpPr>
              <p:nvPr/>
            </p:nvSpPr>
            <p:spPr bwMode="auto">
              <a:xfrm flipV="1">
                <a:off x="5163510" y="3217975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61"/>
              <p:cNvSpPr>
                <a:spLocks noChangeShapeType="1"/>
              </p:cNvSpPr>
              <p:nvPr/>
            </p:nvSpPr>
            <p:spPr bwMode="auto">
              <a:xfrm>
                <a:off x="5732593" y="2659925"/>
                <a:ext cx="0" cy="5580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6708633" y="4547422"/>
              <a:ext cx="6115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ALU</a:t>
              </a:r>
              <a:endParaRPr kumimoji="1" lang="zh-CN" altLang="en-US" sz="1600" b="1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221388" y="4310789"/>
              <a:ext cx="629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accent3">
                      <a:lumMod val="65000"/>
                    </a:schemeClr>
                  </a:solidFill>
                </a:rPr>
                <a:t>Zero</a:t>
              </a:r>
              <a:endParaRPr kumimoji="1" lang="zh-CN" altLang="en-US" sz="1400" dirty="0">
                <a:solidFill>
                  <a:schemeClr val="accent3">
                    <a:lumMod val="65000"/>
                  </a:schemeClr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98677" y="4678616"/>
              <a:ext cx="629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ALU</a:t>
              </a:r>
            </a:p>
            <a:p>
              <a:r>
                <a:rPr kumimoji="1" lang="en-US" altLang="zh-CN" sz="1400" dirty="0"/>
                <a:t>result</a:t>
              </a:r>
              <a:endParaRPr kumimoji="1" lang="zh-CN" altLang="en-US" sz="1400" dirty="0"/>
            </a:p>
          </p:txBody>
        </p:sp>
        <p:cxnSp>
          <p:nvCxnSpPr>
            <p:cNvPr id="22" name="直线连接符 22"/>
            <p:cNvCxnSpPr/>
            <p:nvPr/>
          </p:nvCxnSpPr>
          <p:spPr>
            <a:xfrm>
              <a:off x="6816080" y="3509719"/>
              <a:ext cx="0" cy="49534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3"/>
            <p:cNvCxnSpPr/>
            <p:nvPr/>
          </p:nvCxnSpPr>
          <p:spPr>
            <a:xfrm>
              <a:off x="6744072" y="3717032"/>
              <a:ext cx="152400" cy="1524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476984" y="3549983"/>
              <a:ext cx="395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00B0F0"/>
                  </a:solidFill>
                </a:rPr>
                <a:t>4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884224" y="3455422"/>
              <a:ext cx="1135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00B0F0"/>
                  </a:solidFill>
                </a:rPr>
                <a:t>ALU operation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33" name="直线连接符 33"/>
          <p:cNvCxnSpPr/>
          <p:nvPr/>
        </p:nvCxnSpPr>
        <p:spPr>
          <a:xfrm>
            <a:off x="2162748" y="4718351"/>
            <a:ext cx="0" cy="36334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162748" y="4751740"/>
            <a:ext cx="1135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00B0F0"/>
                </a:solidFill>
              </a:rPr>
              <a:t>RegWrite</a:t>
            </a:r>
            <a:endParaRPr kumimoji="1" lang="zh-CN" altLang="en-US" sz="1400" dirty="0">
              <a:solidFill>
                <a:srgbClr val="00B0F0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97745" y="5180776"/>
            <a:ext cx="1556006" cy="1296144"/>
            <a:chOff x="804117" y="4293096"/>
            <a:chExt cx="1556006" cy="1296144"/>
          </a:xfrm>
        </p:grpSpPr>
        <p:sp>
          <p:nvSpPr>
            <p:cNvPr id="36" name="椭圆 35"/>
            <p:cNvSpPr/>
            <p:nvPr/>
          </p:nvSpPr>
          <p:spPr>
            <a:xfrm>
              <a:off x="1199456" y="4293096"/>
              <a:ext cx="792087" cy="1296144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13431" y="4642918"/>
              <a:ext cx="86578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C00000"/>
                  </a:solidFill>
                </a:rPr>
                <a:t>Sign-</a:t>
              </a:r>
            </a:p>
            <a:p>
              <a:r>
                <a:rPr kumimoji="1" lang="en-US" altLang="zh-CN" sz="1600" b="1" dirty="0">
                  <a:solidFill>
                    <a:srgbClr val="C00000"/>
                  </a:solidFill>
                </a:rPr>
                <a:t>extend</a:t>
              </a:r>
              <a:endParaRPr kumimoji="1" lang="zh-CN" alt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04117" y="4644425"/>
              <a:ext cx="395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C00000"/>
                  </a:solidFill>
                </a:rPr>
                <a:t>16</a:t>
              </a:r>
              <a:endParaRPr kumimoji="1"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964784" y="4644425"/>
              <a:ext cx="395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C00000"/>
                  </a:solidFill>
                </a:rPr>
                <a:t>32</a:t>
              </a:r>
              <a:endParaRPr kumimoji="1" lang="zh-CN" altLang="en-US" sz="14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0" name="肘形连接符 39"/>
          <p:cNvCxnSpPr>
            <a:endCxn id="37" idx="1"/>
          </p:cNvCxnSpPr>
          <p:nvPr/>
        </p:nvCxnSpPr>
        <p:spPr>
          <a:xfrm rot="16200000" flipH="1">
            <a:off x="-195347" y="3520580"/>
            <a:ext cx="3045548" cy="1559263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/>
          <p:nvPr/>
        </p:nvCxnSpPr>
        <p:spPr>
          <a:xfrm flipV="1">
            <a:off x="2880462" y="4236502"/>
            <a:ext cx="1845681" cy="1578960"/>
          </a:xfrm>
          <a:prstGeom prst="bentConnector3">
            <a:avLst>
              <a:gd name="adj1" fmla="val 84061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69"/>
          <p:cNvCxnSpPr/>
          <p:nvPr/>
        </p:nvCxnSpPr>
        <p:spPr>
          <a:xfrm>
            <a:off x="6113360" y="3789250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6588344" y="3066142"/>
            <a:ext cx="1954128" cy="2610865"/>
            <a:chOff x="3137963" y="3910407"/>
            <a:chExt cx="1954128" cy="2610865"/>
          </a:xfrm>
        </p:grpSpPr>
        <p:sp>
          <p:nvSpPr>
            <p:cNvPr id="44" name="矩形 43"/>
            <p:cNvSpPr/>
            <p:nvPr/>
          </p:nvSpPr>
          <p:spPr>
            <a:xfrm>
              <a:off x="3141586" y="4261026"/>
              <a:ext cx="1724824" cy="19028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957043" y="5216461"/>
              <a:ext cx="11082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Data</a:t>
              </a:r>
            </a:p>
            <a:p>
              <a:r>
                <a:rPr kumimoji="1" lang="en-US" altLang="zh-CN" sz="1600" b="1" dirty="0"/>
                <a:t>memory</a:t>
              </a:r>
              <a:endParaRPr kumimoji="1" lang="zh-CN" altLang="en-US" sz="1600" b="1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137963" y="4504211"/>
              <a:ext cx="997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Address</a:t>
              </a:r>
              <a:endParaRPr kumimoji="1" lang="zh-CN" altLang="en-US" sz="14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137963" y="5498193"/>
              <a:ext cx="9975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Write</a:t>
              </a:r>
            </a:p>
            <a:p>
              <a:r>
                <a:rPr kumimoji="1" lang="en-US" altLang="zh-CN" sz="1400" dirty="0"/>
                <a:t>data</a:t>
              </a:r>
              <a:endParaRPr kumimoji="1" lang="zh-CN" altLang="en-US" sz="14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212956" y="4435135"/>
              <a:ext cx="6534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data</a:t>
              </a:r>
              <a:endParaRPr kumimoji="1" lang="zh-CN" altLang="en-US" sz="1400" dirty="0"/>
            </a:p>
          </p:txBody>
        </p:sp>
        <p:cxnSp>
          <p:nvCxnSpPr>
            <p:cNvPr id="49" name="直线连接符 78"/>
            <p:cNvCxnSpPr/>
            <p:nvPr/>
          </p:nvCxnSpPr>
          <p:spPr>
            <a:xfrm>
              <a:off x="3957043" y="6157929"/>
              <a:ext cx="0" cy="36334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3957043" y="6191318"/>
              <a:ext cx="1135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rgbClr val="00B0F0"/>
                  </a:solidFill>
                </a:rPr>
                <a:t>MemRead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  <p:cxnSp>
          <p:nvCxnSpPr>
            <p:cNvPr id="51" name="直线连接符 80"/>
            <p:cNvCxnSpPr/>
            <p:nvPr/>
          </p:nvCxnSpPr>
          <p:spPr>
            <a:xfrm>
              <a:off x="4029971" y="3910407"/>
              <a:ext cx="0" cy="36334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3999186" y="3937678"/>
              <a:ext cx="1006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rgbClr val="00B0F0"/>
                  </a:solidFill>
                </a:rPr>
                <a:t>MemWrite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53" name="肘形连接符 52"/>
          <p:cNvCxnSpPr/>
          <p:nvPr/>
        </p:nvCxnSpPr>
        <p:spPr>
          <a:xfrm>
            <a:off x="3345908" y="3885686"/>
            <a:ext cx="3242435" cy="1020779"/>
          </a:xfrm>
          <a:prstGeom prst="bentConnector3">
            <a:avLst>
              <a:gd name="adj1" fmla="val 23914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48" idx="3"/>
            <a:endCxn id="9" idx="1"/>
          </p:cNvCxnSpPr>
          <p:nvPr/>
        </p:nvCxnSpPr>
        <p:spPr>
          <a:xfrm flipH="1">
            <a:off x="1041650" y="3852480"/>
            <a:ext cx="7275141" cy="604261"/>
          </a:xfrm>
          <a:prstGeom prst="bentConnector5">
            <a:avLst>
              <a:gd name="adj1" fmla="val -3142"/>
              <a:gd name="adj2" fmla="val 468036"/>
              <a:gd name="adj3" fmla="val 103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140"/>
          <p:cNvCxnSpPr/>
          <p:nvPr/>
        </p:nvCxnSpPr>
        <p:spPr>
          <a:xfrm>
            <a:off x="2927917" y="5736178"/>
            <a:ext cx="152400" cy="17361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141"/>
          <p:cNvCxnSpPr/>
          <p:nvPr/>
        </p:nvCxnSpPr>
        <p:spPr>
          <a:xfrm>
            <a:off x="1776448" y="5747933"/>
            <a:ext cx="152400" cy="17361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17"/>
          <p:cNvCxnSpPr/>
          <p:nvPr/>
        </p:nvCxnSpPr>
        <p:spPr>
          <a:xfrm>
            <a:off x="152516" y="3678127"/>
            <a:ext cx="402858" cy="48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1"/>
            <a:ext cx="8184958" cy="123264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ALU</a:t>
            </a:r>
            <a:r>
              <a:rPr lang="zh-CN" altLang="en-US" sz="2400" dirty="0"/>
              <a:t>计算存储器地址：基地址（</a:t>
            </a:r>
            <a:r>
              <a:rPr lang="en-US" altLang="zh-CN" sz="2400" dirty="0" err="1"/>
              <a:t>rs</a:t>
            </a:r>
            <a:r>
              <a:rPr lang="zh-CN" altLang="en-US" sz="2400" dirty="0"/>
              <a:t>的值）加</a:t>
            </a:r>
            <a:r>
              <a:rPr lang="en-US" altLang="zh-CN" sz="2400" dirty="0"/>
              <a:t>32 bits</a:t>
            </a:r>
            <a:r>
              <a:rPr lang="zh-CN" altLang="en-US" sz="2400" dirty="0"/>
              <a:t>立即数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寄存器</a:t>
            </a:r>
            <a:r>
              <a:rPr lang="en-US" altLang="zh-CN" sz="2400" dirty="0" err="1"/>
              <a:t>rt</a:t>
            </a:r>
            <a:r>
              <a:rPr lang="zh-CN" altLang="en-US" sz="2400" dirty="0"/>
              <a:t>中的值传输到数据存储器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数据传输指令：</a:t>
            </a:r>
            <a:r>
              <a:rPr lang="en-US" altLang="zh-CN" dirty="0">
                <a:solidFill>
                  <a:srgbClr val="C00000"/>
                </a:solidFill>
              </a:rPr>
              <a:t>ALU</a:t>
            </a:r>
            <a:r>
              <a:rPr lang="zh-CN" altLang="en-US" dirty="0">
                <a:solidFill>
                  <a:srgbClr val="C00000"/>
                </a:solidFill>
              </a:rPr>
              <a:t>计算地址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1650" y="2489406"/>
            <a:ext cx="2304258" cy="2228945"/>
            <a:chOff x="1847526" y="4005064"/>
            <a:chExt cx="2304258" cy="2228945"/>
          </a:xfrm>
        </p:grpSpPr>
        <p:sp>
          <p:nvSpPr>
            <p:cNvPr id="5" name="矩形 4"/>
            <p:cNvSpPr/>
            <p:nvPr/>
          </p:nvSpPr>
          <p:spPr>
            <a:xfrm>
              <a:off x="1847528" y="4005064"/>
              <a:ext cx="2304256" cy="22289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47528" y="400506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register1</a:t>
              </a:r>
              <a:endParaRPr kumimoji="1" lang="zh-CN" altLang="en-US" sz="14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47528" y="4572399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register2</a:t>
              </a:r>
              <a:endParaRPr kumimoji="1" lang="zh-CN" altLang="en-US" sz="14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47528" y="513973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Write</a:t>
              </a:r>
            </a:p>
            <a:p>
              <a:r>
                <a:rPr kumimoji="1" lang="en-US" altLang="zh-CN" sz="1400" dirty="0"/>
                <a:t>register1</a:t>
              </a:r>
              <a:endParaRPr kumimoji="1" lang="zh-CN" altLang="en-US" sz="1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847526" y="5710789"/>
              <a:ext cx="1121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Write</a:t>
              </a:r>
            </a:p>
            <a:p>
              <a:r>
                <a:rPr kumimoji="1" lang="en-US" altLang="zh-CN" sz="1400" dirty="0"/>
                <a:t>data</a:t>
              </a:r>
              <a:endParaRPr kumimoji="1" lang="zh-CN" altLang="en-US" sz="14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466442" y="4310789"/>
              <a:ext cx="685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Read</a:t>
              </a:r>
            </a:p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data1</a:t>
              </a:r>
              <a:endParaRPr kumimoji="1" lang="zh-CN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72382" y="5119537"/>
              <a:ext cx="679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Read</a:t>
              </a:r>
            </a:p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data2</a:t>
              </a:r>
              <a:endParaRPr kumimoji="1" lang="zh-CN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503621" y="4990709"/>
              <a:ext cx="1152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Registers</a:t>
              </a:r>
              <a:endParaRPr kumimoji="1" lang="zh-CN" altLang="en-US" sz="1600" b="1" dirty="0"/>
            </a:p>
          </p:txBody>
        </p:sp>
      </p:grpSp>
      <p:cxnSp>
        <p:nvCxnSpPr>
          <p:cNvPr id="13" name="直线箭头连接符 12"/>
          <p:cNvCxnSpPr/>
          <p:nvPr/>
        </p:nvCxnSpPr>
        <p:spPr>
          <a:xfrm>
            <a:off x="537893" y="2777438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537893" y="3318351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537893" y="3885686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3345908" y="2811791"/>
            <a:ext cx="138424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4730148" y="2091711"/>
            <a:ext cx="1635240" cy="2414291"/>
            <a:chOff x="6384032" y="3455422"/>
            <a:chExt cx="1635240" cy="2119292"/>
          </a:xfrm>
        </p:grpSpPr>
        <p:grpSp>
          <p:nvGrpSpPr>
            <p:cNvPr id="18" name="组合 17"/>
            <p:cNvGrpSpPr/>
            <p:nvPr/>
          </p:nvGrpSpPr>
          <p:grpSpPr>
            <a:xfrm>
              <a:off x="6384032" y="3861048"/>
              <a:ext cx="1368152" cy="1713666"/>
              <a:chOff x="5163510" y="2381669"/>
              <a:chExt cx="569083" cy="1114562"/>
            </a:xfrm>
          </p:grpSpPr>
          <p:sp>
            <p:nvSpPr>
              <p:cNvPr id="26" name="Line 55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1568" cy="418153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56"/>
              <p:cNvSpPr>
                <a:spLocks noChangeShapeType="1"/>
              </p:cNvSpPr>
              <p:nvPr/>
            </p:nvSpPr>
            <p:spPr bwMode="auto">
              <a:xfrm flipH="1">
                <a:off x="5163510" y="3078078"/>
                <a:ext cx="1568" cy="418153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7"/>
              <p:cNvSpPr>
                <a:spLocks noChangeShapeType="1"/>
              </p:cNvSpPr>
              <p:nvPr/>
            </p:nvSpPr>
            <p:spPr bwMode="auto">
              <a:xfrm>
                <a:off x="5165078" y="2799822"/>
                <a:ext cx="142663" cy="138359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8"/>
              <p:cNvSpPr>
                <a:spLocks noChangeShapeType="1"/>
              </p:cNvSpPr>
              <p:nvPr/>
            </p:nvSpPr>
            <p:spPr bwMode="auto">
              <a:xfrm flipH="1">
                <a:off x="5165078" y="2938182"/>
                <a:ext cx="142663" cy="141434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59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60"/>
              <p:cNvSpPr>
                <a:spLocks noChangeShapeType="1"/>
              </p:cNvSpPr>
              <p:nvPr/>
            </p:nvSpPr>
            <p:spPr bwMode="auto">
              <a:xfrm flipV="1">
                <a:off x="5163510" y="3217975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61"/>
              <p:cNvSpPr>
                <a:spLocks noChangeShapeType="1"/>
              </p:cNvSpPr>
              <p:nvPr/>
            </p:nvSpPr>
            <p:spPr bwMode="auto">
              <a:xfrm>
                <a:off x="5732593" y="2659925"/>
                <a:ext cx="0" cy="55805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6708633" y="4547422"/>
              <a:ext cx="611503" cy="297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C00000"/>
                  </a:solidFill>
                </a:rPr>
                <a:t>ALU</a:t>
              </a:r>
              <a:endParaRPr kumimoji="1" lang="zh-CN" alt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221388" y="4310789"/>
              <a:ext cx="629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accent3">
                      <a:lumMod val="65000"/>
                    </a:schemeClr>
                  </a:solidFill>
                </a:rPr>
                <a:t>Zero</a:t>
              </a:r>
              <a:endParaRPr kumimoji="1" lang="zh-CN" altLang="en-US" sz="1400" dirty="0">
                <a:solidFill>
                  <a:schemeClr val="accent3">
                    <a:lumMod val="65000"/>
                  </a:schemeClr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98677" y="4678616"/>
              <a:ext cx="629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ALU</a:t>
              </a:r>
            </a:p>
            <a:p>
              <a:r>
                <a:rPr kumimoji="1" lang="en-US" altLang="zh-CN" sz="1400" dirty="0"/>
                <a:t>result</a:t>
              </a:r>
              <a:endParaRPr kumimoji="1" lang="zh-CN" altLang="en-US" sz="1400" dirty="0"/>
            </a:p>
          </p:txBody>
        </p:sp>
        <p:cxnSp>
          <p:nvCxnSpPr>
            <p:cNvPr id="22" name="直线连接符 22"/>
            <p:cNvCxnSpPr/>
            <p:nvPr/>
          </p:nvCxnSpPr>
          <p:spPr>
            <a:xfrm>
              <a:off x="6816080" y="3509719"/>
              <a:ext cx="0" cy="49534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3"/>
            <p:cNvCxnSpPr/>
            <p:nvPr/>
          </p:nvCxnSpPr>
          <p:spPr>
            <a:xfrm>
              <a:off x="6744072" y="3717032"/>
              <a:ext cx="152400" cy="1524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476984" y="3549983"/>
              <a:ext cx="395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00B0F0"/>
                  </a:solidFill>
                </a:rPr>
                <a:t>4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884224" y="3455422"/>
              <a:ext cx="1135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00B0F0"/>
                  </a:solidFill>
                </a:rPr>
                <a:t>ALU operation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33" name="直线连接符 33"/>
          <p:cNvCxnSpPr/>
          <p:nvPr/>
        </p:nvCxnSpPr>
        <p:spPr>
          <a:xfrm>
            <a:off x="2162748" y="4718351"/>
            <a:ext cx="0" cy="36334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162748" y="4751740"/>
            <a:ext cx="1135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00B0F0"/>
                </a:solidFill>
              </a:rPr>
              <a:t>RegWrite</a:t>
            </a:r>
            <a:endParaRPr kumimoji="1" lang="zh-CN" altLang="en-US" sz="1400" dirty="0">
              <a:solidFill>
                <a:srgbClr val="00B0F0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97745" y="5180776"/>
            <a:ext cx="1556006" cy="1296144"/>
            <a:chOff x="804117" y="4293096"/>
            <a:chExt cx="1556006" cy="1296144"/>
          </a:xfrm>
        </p:grpSpPr>
        <p:sp>
          <p:nvSpPr>
            <p:cNvPr id="36" name="椭圆 35"/>
            <p:cNvSpPr/>
            <p:nvPr/>
          </p:nvSpPr>
          <p:spPr>
            <a:xfrm>
              <a:off x="1199456" y="4293096"/>
              <a:ext cx="792087" cy="12961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13431" y="4642918"/>
              <a:ext cx="8657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Sign-</a:t>
              </a:r>
            </a:p>
            <a:p>
              <a:r>
                <a:rPr kumimoji="1" lang="en-US" altLang="zh-CN" sz="1600" b="1" dirty="0"/>
                <a:t>extend</a:t>
              </a:r>
              <a:endParaRPr kumimoji="1" lang="zh-CN" altLang="en-US" sz="1600" b="1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04117" y="4644425"/>
              <a:ext cx="395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16</a:t>
              </a:r>
              <a:endParaRPr kumimoji="1" lang="zh-CN" altLang="en-US" sz="14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964784" y="4644425"/>
              <a:ext cx="395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C00000"/>
                  </a:solidFill>
                </a:rPr>
                <a:t>32</a:t>
              </a:r>
              <a:endParaRPr kumimoji="1" lang="zh-CN" altLang="en-US" sz="14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0" name="肘形连接符 39"/>
          <p:cNvCxnSpPr>
            <a:endCxn id="37" idx="1"/>
          </p:cNvCxnSpPr>
          <p:nvPr/>
        </p:nvCxnSpPr>
        <p:spPr>
          <a:xfrm rot="16200000" flipH="1">
            <a:off x="-195347" y="3520580"/>
            <a:ext cx="3045548" cy="155926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/>
          <p:nvPr/>
        </p:nvCxnSpPr>
        <p:spPr>
          <a:xfrm flipV="1">
            <a:off x="2880462" y="4236502"/>
            <a:ext cx="1845681" cy="1578960"/>
          </a:xfrm>
          <a:prstGeom prst="bentConnector3">
            <a:avLst>
              <a:gd name="adj1" fmla="val 84061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69"/>
          <p:cNvCxnSpPr/>
          <p:nvPr/>
        </p:nvCxnSpPr>
        <p:spPr>
          <a:xfrm>
            <a:off x="6113360" y="3789250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6588344" y="3066142"/>
            <a:ext cx="1954128" cy="2610865"/>
            <a:chOff x="3137963" y="3910407"/>
            <a:chExt cx="1954128" cy="2610865"/>
          </a:xfrm>
        </p:grpSpPr>
        <p:sp>
          <p:nvSpPr>
            <p:cNvPr id="44" name="矩形 43"/>
            <p:cNvSpPr/>
            <p:nvPr/>
          </p:nvSpPr>
          <p:spPr>
            <a:xfrm>
              <a:off x="3141586" y="4261026"/>
              <a:ext cx="1724824" cy="19028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957043" y="5216461"/>
              <a:ext cx="11082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Data</a:t>
              </a:r>
            </a:p>
            <a:p>
              <a:r>
                <a:rPr kumimoji="1" lang="en-US" altLang="zh-CN" sz="1600" b="1" dirty="0"/>
                <a:t>memory</a:t>
              </a:r>
              <a:endParaRPr kumimoji="1" lang="zh-CN" altLang="en-US" sz="1600" b="1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137963" y="4504211"/>
              <a:ext cx="997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Address</a:t>
              </a:r>
              <a:endParaRPr kumimoji="1" lang="zh-CN" altLang="en-US" sz="14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137963" y="5498193"/>
              <a:ext cx="9975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Write</a:t>
              </a:r>
            </a:p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data</a:t>
              </a:r>
              <a:endParaRPr kumimoji="1" lang="zh-CN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212956" y="4435135"/>
              <a:ext cx="6534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data</a:t>
              </a:r>
              <a:endParaRPr kumimoji="1" lang="zh-CN" altLang="en-US" sz="1400" dirty="0"/>
            </a:p>
          </p:txBody>
        </p:sp>
        <p:cxnSp>
          <p:nvCxnSpPr>
            <p:cNvPr id="49" name="直线连接符 78"/>
            <p:cNvCxnSpPr/>
            <p:nvPr/>
          </p:nvCxnSpPr>
          <p:spPr>
            <a:xfrm>
              <a:off x="3957043" y="6157929"/>
              <a:ext cx="0" cy="36334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3957043" y="6191318"/>
              <a:ext cx="1135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rgbClr val="00B0F0"/>
                  </a:solidFill>
                </a:rPr>
                <a:t>MemRead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  <p:cxnSp>
          <p:nvCxnSpPr>
            <p:cNvPr id="51" name="直线连接符 80"/>
            <p:cNvCxnSpPr/>
            <p:nvPr/>
          </p:nvCxnSpPr>
          <p:spPr>
            <a:xfrm>
              <a:off x="4029971" y="3910407"/>
              <a:ext cx="0" cy="36334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3999186" y="3937678"/>
              <a:ext cx="1006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rgbClr val="00B0F0"/>
                  </a:solidFill>
                </a:rPr>
                <a:t>MemWrite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53" name="肘形连接符 52"/>
          <p:cNvCxnSpPr/>
          <p:nvPr/>
        </p:nvCxnSpPr>
        <p:spPr>
          <a:xfrm>
            <a:off x="3345908" y="3885686"/>
            <a:ext cx="3242435" cy="1020779"/>
          </a:xfrm>
          <a:prstGeom prst="bentConnector3">
            <a:avLst>
              <a:gd name="adj1" fmla="val 23914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48" idx="3"/>
            <a:endCxn id="9" idx="1"/>
          </p:cNvCxnSpPr>
          <p:nvPr/>
        </p:nvCxnSpPr>
        <p:spPr>
          <a:xfrm flipH="1">
            <a:off x="1041650" y="3852480"/>
            <a:ext cx="7275141" cy="604261"/>
          </a:xfrm>
          <a:prstGeom prst="bentConnector5">
            <a:avLst>
              <a:gd name="adj1" fmla="val -3142"/>
              <a:gd name="adj2" fmla="val 468036"/>
              <a:gd name="adj3" fmla="val 103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140"/>
          <p:cNvCxnSpPr/>
          <p:nvPr/>
        </p:nvCxnSpPr>
        <p:spPr>
          <a:xfrm>
            <a:off x="2927917" y="5736178"/>
            <a:ext cx="152400" cy="17361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141"/>
          <p:cNvCxnSpPr/>
          <p:nvPr/>
        </p:nvCxnSpPr>
        <p:spPr>
          <a:xfrm>
            <a:off x="1776448" y="5747933"/>
            <a:ext cx="152400" cy="173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17"/>
          <p:cNvCxnSpPr/>
          <p:nvPr/>
        </p:nvCxnSpPr>
        <p:spPr>
          <a:xfrm>
            <a:off x="152516" y="3678127"/>
            <a:ext cx="402858" cy="48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6588343" y="3422019"/>
            <a:ext cx="890832" cy="190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根据获得的存储器地址，将数据（</a:t>
            </a:r>
            <a:r>
              <a:rPr lang="en-US" altLang="zh-CN" sz="2400" dirty="0" err="1"/>
              <a:t>rt</a:t>
            </a:r>
            <a:r>
              <a:rPr lang="zh-CN" altLang="en-US" sz="2400" dirty="0"/>
              <a:t>）写入存储器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写控制信号</a:t>
            </a:r>
            <a:r>
              <a:rPr lang="en-US" altLang="zh-CN" sz="2400" dirty="0" err="1">
                <a:solidFill>
                  <a:srgbClr val="C00000"/>
                </a:solidFill>
              </a:rPr>
              <a:t>MemWrite</a:t>
            </a:r>
            <a:r>
              <a:rPr lang="zh-CN" altLang="en-US" sz="2400" dirty="0"/>
              <a:t>有效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sw</a:t>
            </a:r>
            <a:r>
              <a:rPr lang="zh-CN" altLang="en-US" dirty="0"/>
              <a:t>指令：</a:t>
            </a:r>
            <a:r>
              <a:rPr lang="zh-CN" altLang="en-US" dirty="0">
                <a:solidFill>
                  <a:srgbClr val="C00000"/>
                </a:solidFill>
              </a:rPr>
              <a:t>访问数据存储器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1650" y="2489406"/>
            <a:ext cx="2304258" cy="2228945"/>
            <a:chOff x="1847526" y="4005064"/>
            <a:chExt cx="2304258" cy="2228945"/>
          </a:xfrm>
        </p:grpSpPr>
        <p:sp>
          <p:nvSpPr>
            <p:cNvPr id="5" name="矩形 4"/>
            <p:cNvSpPr/>
            <p:nvPr/>
          </p:nvSpPr>
          <p:spPr>
            <a:xfrm>
              <a:off x="1847528" y="4005064"/>
              <a:ext cx="2304256" cy="22289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47528" y="400506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register1</a:t>
              </a:r>
              <a:endParaRPr kumimoji="1" lang="zh-CN" altLang="en-US" sz="14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47528" y="4572399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register2</a:t>
              </a:r>
              <a:endParaRPr kumimoji="1" lang="zh-CN" altLang="en-US" sz="14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47528" y="513973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Write</a:t>
              </a:r>
            </a:p>
            <a:p>
              <a:r>
                <a:rPr kumimoji="1" lang="en-US" altLang="zh-CN" sz="1400" dirty="0"/>
                <a:t>register1</a:t>
              </a:r>
              <a:endParaRPr kumimoji="1" lang="zh-CN" altLang="en-US" sz="1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847526" y="5710789"/>
              <a:ext cx="1121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Write</a:t>
              </a:r>
            </a:p>
            <a:p>
              <a:r>
                <a:rPr kumimoji="1" lang="en-US" altLang="zh-CN" sz="1400" dirty="0"/>
                <a:t>data</a:t>
              </a:r>
              <a:endParaRPr kumimoji="1" lang="zh-CN" altLang="en-US" sz="14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522240" y="4310789"/>
              <a:ext cx="629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data1</a:t>
              </a:r>
              <a:endParaRPr kumimoji="1" lang="zh-CN" altLang="en-US" sz="14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22240" y="5119537"/>
              <a:ext cx="629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data2</a:t>
              </a:r>
              <a:endParaRPr kumimoji="1" lang="zh-CN" altLang="en-US" sz="14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503621" y="4990709"/>
              <a:ext cx="1152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Registers</a:t>
              </a:r>
              <a:endParaRPr kumimoji="1" lang="zh-CN" altLang="en-US" sz="1600" b="1" dirty="0"/>
            </a:p>
          </p:txBody>
        </p:sp>
      </p:grpSp>
      <p:cxnSp>
        <p:nvCxnSpPr>
          <p:cNvPr id="13" name="直线箭头连接符 12"/>
          <p:cNvCxnSpPr/>
          <p:nvPr/>
        </p:nvCxnSpPr>
        <p:spPr>
          <a:xfrm>
            <a:off x="537893" y="2777438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537893" y="3318351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537893" y="3885686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3345908" y="2811791"/>
            <a:ext cx="13842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4730148" y="2091711"/>
            <a:ext cx="1635240" cy="2414291"/>
            <a:chOff x="6384032" y="3455422"/>
            <a:chExt cx="1635240" cy="2119292"/>
          </a:xfrm>
        </p:grpSpPr>
        <p:grpSp>
          <p:nvGrpSpPr>
            <p:cNvPr id="18" name="组合 17"/>
            <p:cNvGrpSpPr/>
            <p:nvPr/>
          </p:nvGrpSpPr>
          <p:grpSpPr>
            <a:xfrm>
              <a:off x="6384032" y="3861048"/>
              <a:ext cx="1368152" cy="1713666"/>
              <a:chOff x="5163510" y="2381669"/>
              <a:chExt cx="569083" cy="1114562"/>
            </a:xfrm>
          </p:grpSpPr>
          <p:sp>
            <p:nvSpPr>
              <p:cNvPr id="26" name="Line 55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1568" cy="4181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56"/>
              <p:cNvSpPr>
                <a:spLocks noChangeShapeType="1"/>
              </p:cNvSpPr>
              <p:nvPr/>
            </p:nvSpPr>
            <p:spPr bwMode="auto">
              <a:xfrm flipH="1">
                <a:off x="5163510" y="3078078"/>
                <a:ext cx="1568" cy="4181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7"/>
              <p:cNvSpPr>
                <a:spLocks noChangeShapeType="1"/>
              </p:cNvSpPr>
              <p:nvPr/>
            </p:nvSpPr>
            <p:spPr bwMode="auto">
              <a:xfrm>
                <a:off x="5165078" y="2799822"/>
                <a:ext cx="142663" cy="1383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8"/>
              <p:cNvSpPr>
                <a:spLocks noChangeShapeType="1"/>
              </p:cNvSpPr>
              <p:nvPr/>
            </p:nvSpPr>
            <p:spPr bwMode="auto">
              <a:xfrm flipH="1">
                <a:off x="5165078" y="2938182"/>
                <a:ext cx="142663" cy="1414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59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60"/>
              <p:cNvSpPr>
                <a:spLocks noChangeShapeType="1"/>
              </p:cNvSpPr>
              <p:nvPr/>
            </p:nvSpPr>
            <p:spPr bwMode="auto">
              <a:xfrm flipV="1">
                <a:off x="5163510" y="3217975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61"/>
              <p:cNvSpPr>
                <a:spLocks noChangeShapeType="1"/>
              </p:cNvSpPr>
              <p:nvPr/>
            </p:nvSpPr>
            <p:spPr bwMode="auto">
              <a:xfrm>
                <a:off x="5732593" y="2659925"/>
                <a:ext cx="0" cy="5580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6708633" y="4547422"/>
              <a:ext cx="6115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ALU</a:t>
              </a:r>
              <a:endParaRPr kumimoji="1" lang="zh-CN" altLang="en-US" sz="1600" b="1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221388" y="4310789"/>
              <a:ext cx="629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accent3">
                      <a:lumMod val="65000"/>
                    </a:schemeClr>
                  </a:solidFill>
                </a:rPr>
                <a:t>Zero</a:t>
              </a:r>
              <a:endParaRPr kumimoji="1" lang="zh-CN" altLang="en-US" sz="1400" dirty="0">
                <a:solidFill>
                  <a:schemeClr val="accent3">
                    <a:lumMod val="65000"/>
                  </a:schemeClr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25702" y="4678616"/>
              <a:ext cx="702519" cy="459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ALU</a:t>
              </a:r>
            </a:p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result</a:t>
              </a:r>
              <a:endParaRPr kumimoji="1" lang="zh-CN" altLang="en-US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直线连接符 22"/>
            <p:cNvCxnSpPr/>
            <p:nvPr/>
          </p:nvCxnSpPr>
          <p:spPr>
            <a:xfrm>
              <a:off x="6816080" y="3509719"/>
              <a:ext cx="0" cy="49534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3"/>
            <p:cNvCxnSpPr/>
            <p:nvPr/>
          </p:nvCxnSpPr>
          <p:spPr>
            <a:xfrm>
              <a:off x="6744072" y="3717032"/>
              <a:ext cx="152400" cy="1524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476984" y="3549983"/>
              <a:ext cx="395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00B0F0"/>
                  </a:solidFill>
                </a:rPr>
                <a:t>4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884224" y="3455422"/>
              <a:ext cx="1135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00B0F0"/>
                  </a:solidFill>
                </a:rPr>
                <a:t>ALU operation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33" name="直线连接符 33"/>
          <p:cNvCxnSpPr/>
          <p:nvPr/>
        </p:nvCxnSpPr>
        <p:spPr>
          <a:xfrm>
            <a:off x="2162748" y="4718351"/>
            <a:ext cx="0" cy="36334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162748" y="4751740"/>
            <a:ext cx="1135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00B0F0"/>
                </a:solidFill>
              </a:rPr>
              <a:t>RegWrite</a:t>
            </a:r>
            <a:endParaRPr kumimoji="1" lang="zh-CN" altLang="en-US" sz="1400" dirty="0">
              <a:solidFill>
                <a:srgbClr val="00B0F0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97745" y="5180776"/>
            <a:ext cx="1556006" cy="1296144"/>
            <a:chOff x="804117" y="4293096"/>
            <a:chExt cx="1556006" cy="1296144"/>
          </a:xfrm>
        </p:grpSpPr>
        <p:sp>
          <p:nvSpPr>
            <p:cNvPr id="36" name="椭圆 35"/>
            <p:cNvSpPr/>
            <p:nvPr/>
          </p:nvSpPr>
          <p:spPr>
            <a:xfrm>
              <a:off x="1199456" y="4293096"/>
              <a:ext cx="792087" cy="12961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13431" y="4642918"/>
              <a:ext cx="8657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Sign-</a:t>
              </a:r>
            </a:p>
            <a:p>
              <a:r>
                <a:rPr kumimoji="1" lang="en-US" altLang="zh-CN" sz="1600" b="1" dirty="0"/>
                <a:t>extend</a:t>
              </a:r>
              <a:endParaRPr kumimoji="1" lang="zh-CN" altLang="en-US" sz="1600" b="1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04117" y="4644425"/>
              <a:ext cx="395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16</a:t>
              </a:r>
              <a:endParaRPr kumimoji="1" lang="zh-CN" altLang="en-US" sz="14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964784" y="4644425"/>
              <a:ext cx="395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32</a:t>
              </a:r>
              <a:endParaRPr kumimoji="1" lang="zh-CN" altLang="en-US" sz="1400" dirty="0"/>
            </a:p>
          </p:txBody>
        </p:sp>
      </p:grpSp>
      <p:cxnSp>
        <p:nvCxnSpPr>
          <p:cNvPr id="40" name="肘形连接符 39"/>
          <p:cNvCxnSpPr>
            <a:endCxn id="37" idx="1"/>
          </p:cNvCxnSpPr>
          <p:nvPr/>
        </p:nvCxnSpPr>
        <p:spPr>
          <a:xfrm rot="16200000" flipH="1">
            <a:off x="-195347" y="3520580"/>
            <a:ext cx="3045548" cy="155926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/>
          <p:nvPr/>
        </p:nvCxnSpPr>
        <p:spPr>
          <a:xfrm flipV="1">
            <a:off x="2880462" y="4236502"/>
            <a:ext cx="1845681" cy="1578960"/>
          </a:xfrm>
          <a:prstGeom prst="bentConnector3">
            <a:avLst>
              <a:gd name="adj1" fmla="val 840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69"/>
          <p:cNvCxnSpPr/>
          <p:nvPr/>
        </p:nvCxnSpPr>
        <p:spPr>
          <a:xfrm>
            <a:off x="6113360" y="3789250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6588344" y="3066142"/>
            <a:ext cx="1954128" cy="2610865"/>
            <a:chOff x="3137963" y="3910407"/>
            <a:chExt cx="1954128" cy="2610865"/>
          </a:xfrm>
        </p:grpSpPr>
        <p:sp>
          <p:nvSpPr>
            <p:cNvPr id="44" name="矩形 43"/>
            <p:cNvSpPr/>
            <p:nvPr/>
          </p:nvSpPr>
          <p:spPr>
            <a:xfrm>
              <a:off x="3141586" y="4261026"/>
              <a:ext cx="1724824" cy="19028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957043" y="5216461"/>
              <a:ext cx="11082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Data</a:t>
              </a:r>
            </a:p>
            <a:p>
              <a:r>
                <a:rPr kumimoji="1" lang="en-US" altLang="zh-CN" sz="1600" b="1" dirty="0"/>
                <a:t>memory</a:t>
              </a:r>
              <a:endParaRPr kumimoji="1" lang="zh-CN" altLang="en-US" sz="1600" b="1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137963" y="4504211"/>
              <a:ext cx="997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Address</a:t>
              </a:r>
              <a:endParaRPr kumimoji="1" lang="zh-CN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137963" y="5498193"/>
              <a:ext cx="9975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Write</a:t>
              </a:r>
            </a:p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data</a:t>
              </a:r>
              <a:endParaRPr kumimoji="1" lang="zh-CN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212956" y="4435135"/>
              <a:ext cx="6534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data</a:t>
              </a:r>
              <a:endParaRPr kumimoji="1" lang="zh-CN" altLang="en-US" sz="1400" dirty="0"/>
            </a:p>
          </p:txBody>
        </p:sp>
        <p:cxnSp>
          <p:nvCxnSpPr>
            <p:cNvPr id="49" name="直线连接符 78"/>
            <p:cNvCxnSpPr/>
            <p:nvPr/>
          </p:nvCxnSpPr>
          <p:spPr>
            <a:xfrm>
              <a:off x="3957043" y="6157929"/>
              <a:ext cx="0" cy="36334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3957043" y="6191318"/>
              <a:ext cx="1135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rgbClr val="00B0F0"/>
                  </a:solidFill>
                </a:rPr>
                <a:t>MemRead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  <p:cxnSp>
          <p:nvCxnSpPr>
            <p:cNvPr id="51" name="直线连接符 80"/>
            <p:cNvCxnSpPr/>
            <p:nvPr/>
          </p:nvCxnSpPr>
          <p:spPr>
            <a:xfrm>
              <a:off x="4029971" y="3910407"/>
              <a:ext cx="0" cy="36334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3999186" y="3937678"/>
              <a:ext cx="1006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rgbClr val="00B0F0"/>
                  </a:solidFill>
                </a:rPr>
                <a:t>MemWrite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53" name="肘形连接符 52"/>
          <p:cNvCxnSpPr/>
          <p:nvPr/>
        </p:nvCxnSpPr>
        <p:spPr>
          <a:xfrm>
            <a:off x="3345908" y="3885686"/>
            <a:ext cx="3242435" cy="1020779"/>
          </a:xfrm>
          <a:prstGeom prst="bentConnector3">
            <a:avLst>
              <a:gd name="adj1" fmla="val 23914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48" idx="3"/>
            <a:endCxn id="9" idx="1"/>
          </p:cNvCxnSpPr>
          <p:nvPr/>
        </p:nvCxnSpPr>
        <p:spPr>
          <a:xfrm flipH="1">
            <a:off x="1041650" y="3852480"/>
            <a:ext cx="7275141" cy="604261"/>
          </a:xfrm>
          <a:prstGeom prst="bentConnector5">
            <a:avLst>
              <a:gd name="adj1" fmla="val -3142"/>
              <a:gd name="adj2" fmla="val 468036"/>
              <a:gd name="adj3" fmla="val 103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140"/>
          <p:cNvCxnSpPr/>
          <p:nvPr/>
        </p:nvCxnSpPr>
        <p:spPr>
          <a:xfrm>
            <a:off x="2927917" y="5736178"/>
            <a:ext cx="152400" cy="173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141"/>
          <p:cNvCxnSpPr/>
          <p:nvPr/>
        </p:nvCxnSpPr>
        <p:spPr>
          <a:xfrm>
            <a:off x="1776448" y="5747933"/>
            <a:ext cx="152400" cy="173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17"/>
          <p:cNvCxnSpPr/>
          <p:nvPr/>
        </p:nvCxnSpPr>
        <p:spPr>
          <a:xfrm>
            <a:off x="152516" y="3678127"/>
            <a:ext cx="402858" cy="48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7423179" y="3387744"/>
            <a:ext cx="890832" cy="190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148777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根据获得的存储器地址，从数据存储器读出数据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读控制信号</a:t>
            </a:r>
            <a:r>
              <a:rPr lang="en-US" altLang="zh-CN" sz="2400" dirty="0" err="1">
                <a:solidFill>
                  <a:srgbClr val="C00000"/>
                </a:solidFill>
              </a:rPr>
              <a:t>MemRead</a:t>
            </a:r>
            <a:r>
              <a:rPr lang="zh-CN" altLang="en-US" sz="2400" dirty="0"/>
              <a:t>有效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lw</a:t>
            </a:r>
            <a:r>
              <a:rPr lang="zh-CN" altLang="en-US" dirty="0">
                <a:solidFill>
                  <a:srgbClr val="C00000"/>
                </a:solidFill>
              </a:rPr>
              <a:t>指令：访问数据存储器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1650" y="2455131"/>
            <a:ext cx="2304258" cy="2228945"/>
            <a:chOff x="1847526" y="4005064"/>
            <a:chExt cx="2304258" cy="2228945"/>
          </a:xfrm>
        </p:grpSpPr>
        <p:sp>
          <p:nvSpPr>
            <p:cNvPr id="5" name="矩形 4"/>
            <p:cNvSpPr/>
            <p:nvPr/>
          </p:nvSpPr>
          <p:spPr>
            <a:xfrm>
              <a:off x="1847528" y="4005064"/>
              <a:ext cx="2304256" cy="22289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47528" y="400506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register1</a:t>
              </a:r>
              <a:endParaRPr kumimoji="1" lang="zh-CN" altLang="en-US" sz="14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47528" y="4572399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register2</a:t>
              </a:r>
              <a:endParaRPr kumimoji="1" lang="zh-CN" altLang="en-US" sz="14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47528" y="513973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Write</a:t>
              </a:r>
            </a:p>
            <a:p>
              <a:r>
                <a:rPr kumimoji="1" lang="en-US" altLang="zh-CN" sz="1400" dirty="0"/>
                <a:t>register1</a:t>
              </a:r>
              <a:endParaRPr kumimoji="1" lang="zh-CN" altLang="en-US" sz="1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847526" y="5710789"/>
              <a:ext cx="1121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Write</a:t>
              </a:r>
            </a:p>
            <a:p>
              <a:r>
                <a:rPr kumimoji="1" lang="en-US" altLang="zh-CN" sz="1400" dirty="0"/>
                <a:t>data</a:t>
              </a:r>
              <a:endParaRPr kumimoji="1" lang="zh-CN" altLang="en-US" sz="14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522240" y="4310789"/>
              <a:ext cx="629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data1</a:t>
              </a:r>
              <a:endParaRPr kumimoji="1" lang="zh-CN" altLang="en-US" sz="14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22240" y="5119537"/>
              <a:ext cx="629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data2</a:t>
              </a:r>
              <a:endParaRPr kumimoji="1" lang="zh-CN" altLang="en-US" sz="14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503621" y="4990709"/>
              <a:ext cx="1152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Registers</a:t>
              </a:r>
              <a:endParaRPr kumimoji="1" lang="zh-CN" altLang="en-US" sz="1600" b="1" dirty="0"/>
            </a:p>
          </p:txBody>
        </p:sp>
      </p:grpSp>
      <p:cxnSp>
        <p:nvCxnSpPr>
          <p:cNvPr id="13" name="直线箭头连接符 12"/>
          <p:cNvCxnSpPr/>
          <p:nvPr/>
        </p:nvCxnSpPr>
        <p:spPr>
          <a:xfrm>
            <a:off x="537893" y="2743163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537893" y="3284076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537893" y="3851411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3345908" y="2777516"/>
            <a:ext cx="13842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4730148" y="2057436"/>
            <a:ext cx="1635240" cy="2414291"/>
            <a:chOff x="6384032" y="3455422"/>
            <a:chExt cx="1635240" cy="2119292"/>
          </a:xfrm>
        </p:grpSpPr>
        <p:grpSp>
          <p:nvGrpSpPr>
            <p:cNvPr id="18" name="组合 17"/>
            <p:cNvGrpSpPr/>
            <p:nvPr/>
          </p:nvGrpSpPr>
          <p:grpSpPr>
            <a:xfrm>
              <a:off x="6384032" y="3861048"/>
              <a:ext cx="1368152" cy="1713666"/>
              <a:chOff x="5163510" y="2381669"/>
              <a:chExt cx="569083" cy="1114562"/>
            </a:xfrm>
          </p:grpSpPr>
          <p:sp>
            <p:nvSpPr>
              <p:cNvPr id="26" name="Line 55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1568" cy="4181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56"/>
              <p:cNvSpPr>
                <a:spLocks noChangeShapeType="1"/>
              </p:cNvSpPr>
              <p:nvPr/>
            </p:nvSpPr>
            <p:spPr bwMode="auto">
              <a:xfrm flipH="1">
                <a:off x="5163510" y="3078078"/>
                <a:ext cx="1568" cy="4181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7"/>
              <p:cNvSpPr>
                <a:spLocks noChangeShapeType="1"/>
              </p:cNvSpPr>
              <p:nvPr/>
            </p:nvSpPr>
            <p:spPr bwMode="auto">
              <a:xfrm>
                <a:off x="5165078" y="2799822"/>
                <a:ext cx="142663" cy="1383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8"/>
              <p:cNvSpPr>
                <a:spLocks noChangeShapeType="1"/>
              </p:cNvSpPr>
              <p:nvPr/>
            </p:nvSpPr>
            <p:spPr bwMode="auto">
              <a:xfrm flipH="1">
                <a:off x="5165078" y="2938182"/>
                <a:ext cx="142663" cy="1414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59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60"/>
              <p:cNvSpPr>
                <a:spLocks noChangeShapeType="1"/>
              </p:cNvSpPr>
              <p:nvPr/>
            </p:nvSpPr>
            <p:spPr bwMode="auto">
              <a:xfrm flipV="1">
                <a:off x="5163510" y="3217975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61"/>
              <p:cNvSpPr>
                <a:spLocks noChangeShapeType="1"/>
              </p:cNvSpPr>
              <p:nvPr/>
            </p:nvSpPr>
            <p:spPr bwMode="auto">
              <a:xfrm>
                <a:off x="5732593" y="2659925"/>
                <a:ext cx="0" cy="5580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6708633" y="4547422"/>
              <a:ext cx="6115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ALU</a:t>
              </a:r>
              <a:endParaRPr kumimoji="1" lang="zh-CN" altLang="en-US" sz="1600" b="1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221388" y="4310789"/>
              <a:ext cx="629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accent3">
                      <a:lumMod val="65000"/>
                    </a:schemeClr>
                  </a:solidFill>
                </a:rPr>
                <a:t>Zero</a:t>
              </a:r>
              <a:endParaRPr kumimoji="1" lang="zh-CN" altLang="en-US" sz="1400" dirty="0">
                <a:solidFill>
                  <a:schemeClr val="accent3">
                    <a:lumMod val="65000"/>
                  </a:schemeClr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25702" y="4678616"/>
              <a:ext cx="702519" cy="459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ALU</a:t>
              </a:r>
            </a:p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result</a:t>
              </a:r>
              <a:endParaRPr kumimoji="1" lang="zh-CN" altLang="en-US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直线连接符 22"/>
            <p:cNvCxnSpPr/>
            <p:nvPr/>
          </p:nvCxnSpPr>
          <p:spPr>
            <a:xfrm>
              <a:off x="6816080" y="3509719"/>
              <a:ext cx="0" cy="49534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3"/>
            <p:cNvCxnSpPr/>
            <p:nvPr/>
          </p:nvCxnSpPr>
          <p:spPr>
            <a:xfrm>
              <a:off x="6744072" y="3717032"/>
              <a:ext cx="152400" cy="1524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476984" y="3549983"/>
              <a:ext cx="395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00B0F0"/>
                  </a:solidFill>
                </a:rPr>
                <a:t>4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884224" y="3455422"/>
              <a:ext cx="1135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00B0F0"/>
                  </a:solidFill>
                </a:rPr>
                <a:t>ALU operation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33" name="直线连接符 33"/>
          <p:cNvCxnSpPr/>
          <p:nvPr/>
        </p:nvCxnSpPr>
        <p:spPr>
          <a:xfrm>
            <a:off x="2162748" y="4684076"/>
            <a:ext cx="0" cy="36334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162748" y="4717465"/>
            <a:ext cx="1135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00B0F0"/>
                </a:solidFill>
              </a:rPr>
              <a:t>RegWrite</a:t>
            </a:r>
            <a:endParaRPr kumimoji="1" lang="zh-CN" altLang="en-US" sz="1400" dirty="0">
              <a:solidFill>
                <a:srgbClr val="00B0F0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97745" y="5146501"/>
            <a:ext cx="1556006" cy="1296144"/>
            <a:chOff x="804117" y="4293096"/>
            <a:chExt cx="1556006" cy="1296144"/>
          </a:xfrm>
        </p:grpSpPr>
        <p:sp>
          <p:nvSpPr>
            <p:cNvPr id="36" name="椭圆 35"/>
            <p:cNvSpPr/>
            <p:nvPr/>
          </p:nvSpPr>
          <p:spPr>
            <a:xfrm>
              <a:off x="1199456" y="4293096"/>
              <a:ext cx="792087" cy="12961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13431" y="4642918"/>
              <a:ext cx="8657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Sign-</a:t>
              </a:r>
            </a:p>
            <a:p>
              <a:r>
                <a:rPr kumimoji="1" lang="en-US" altLang="zh-CN" sz="1600" b="1" dirty="0"/>
                <a:t>extend</a:t>
              </a:r>
              <a:endParaRPr kumimoji="1" lang="zh-CN" altLang="en-US" sz="1600" b="1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04117" y="4644425"/>
              <a:ext cx="395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16</a:t>
              </a:r>
              <a:endParaRPr kumimoji="1" lang="zh-CN" altLang="en-US" sz="14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964784" y="4644425"/>
              <a:ext cx="395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32</a:t>
              </a:r>
              <a:endParaRPr kumimoji="1" lang="zh-CN" altLang="en-US" sz="1400" dirty="0"/>
            </a:p>
          </p:txBody>
        </p:sp>
      </p:grpSp>
      <p:cxnSp>
        <p:nvCxnSpPr>
          <p:cNvPr id="40" name="肘形连接符 39"/>
          <p:cNvCxnSpPr>
            <a:endCxn id="37" idx="1"/>
          </p:cNvCxnSpPr>
          <p:nvPr/>
        </p:nvCxnSpPr>
        <p:spPr>
          <a:xfrm rot="16200000" flipH="1">
            <a:off x="-195347" y="3486305"/>
            <a:ext cx="3045548" cy="155926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/>
          <p:nvPr/>
        </p:nvCxnSpPr>
        <p:spPr>
          <a:xfrm flipV="1">
            <a:off x="2880462" y="4202227"/>
            <a:ext cx="1845681" cy="1578960"/>
          </a:xfrm>
          <a:prstGeom prst="bentConnector3">
            <a:avLst>
              <a:gd name="adj1" fmla="val 840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69"/>
          <p:cNvCxnSpPr/>
          <p:nvPr/>
        </p:nvCxnSpPr>
        <p:spPr>
          <a:xfrm>
            <a:off x="6113360" y="3754975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6588344" y="3031867"/>
            <a:ext cx="1954128" cy="2610865"/>
            <a:chOff x="3137963" y="3910407"/>
            <a:chExt cx="1954128" cy="2610865"/>
          </a:xfrm>
        </p:grpSpPr>
        <p:sp>
          <p:nvSpPr>
            <p:cNvPr id="44" name="矩形 43"/>
            <p:cNvSpPr/>
            <p:nvPr/>
          </p:nvSpPr>
          <p:spPr>
            <a:xfrm>
              <a:off x="3141586" y="4261026"/>
              <a:ext cx="1724824" cy="19028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957043" y="5216461"/>
              <a:ext cx="11082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Data</a:t>
              </a:r>
            </a:p>
            <a:p>
              <a:r>
                <a:rPr kumimoji="1" lang="en-US" altLang="zh-CN" sz="1600" b="1" dirty="0"/>
                <a:t>memory</a:t>
              </a:r>
              <a:endParaRPr kumimoji="1" lang="zh-CN" altLang="en-US" sz="1600" b="1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137963" y="4504211"/>
              <a:ext cx="997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Address</a:t>
              </a:r>
              <a:endParaRPr kumimoji="1" lang="zh-CN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137963" y="5498193"/>
              <a:ext cx="9975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Write</a:t>
              </a:r>
            </a:p>
            <a:p>
              <a:r>
                <a:rPr kumimoji="1" lang="en-US" altLang="zh-CN" sz="1400" dirty="0"/>
                <a:t>data</a:t>
              </a:r>
              <a:endParaRPr kumimoji="1" lang="zh-CN" altLang="en-US" sz="14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212956" y="4435135"/>
              <a:ext cx="6534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data</a:t>
              </a:r>
              <a:endParaRPr kumimoji="1" lang="zh-CN" altLang="en-US" sz="1400" dirty="0"/>
            </a:p>
          </p:txBody>
        </p:sp>
        <p:cxnSp>
          <p:nvCxnSpPr>
            <p:cNvPr id="49" name="直线连接符 78"/>
            <p:cNvCxnSpPr/>
            <p:nvPr/>
          </p:nvCxnSpPr>
          <p:spPr>
            <a:xfrm>
              <a:off x="3957043" y="6157929"/>
              <a:ext cx="0" cy="36334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3957043" y="6191318"/>
              <a:ext cx="1135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rgbClr val="00B0F0"/>
                  </a:solidFill>
                </a:rPr>
                <a:t>MemRead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  <p:cxnSp>
          <p:nvCxnSpPr>
            <p:cNvPr id="51" name="直线连接符 80"/>
            <p:cNvCxnSpPr/>
            <p:nvPr/>
          </p:nvCxnSpPr>
          <p:spPr>
            <a:xfrm>
              <a:off x="4029971" y="3910407"/>
              <a:ext cx="0" cy="36334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3999186" y="3937678"/>
              <a:ext cx="1006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rgbClr val="00B0F0"/>
                  </a:solidFill>
                </a:rPr>
                <a:t>MemWrite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53" name="肘形连接符 52"/>
          <p:cNvCxnSpPr/>
          <p:nvPr/>
        </p:nvCxnSpPr>
        <p:spPr>
          <a:xfrm>
            <a:off x="3345908" y="3851411"/>
            <a:ext cx="3242435" cy="1020779"/>
          </a:xfrm>
          <a:prstGeom prst="bentConnector3">
            <a:avLst>
              <a:gd name="adj1" fmla="val 23914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48" idx="3"/>
            <a:endCxn id="9" idx="1"/>
          </p:cNvCxnSpPr>
          <p:nvPr/>
        </p:nvCxnSpPr>
        <p:spPr>
          <a:xfrm flipH="1">
            <a:off x="1041650" y="3818205"/>
            <a:ext cx="7275141" cy="604261"/>
          </a:xfrm>
          <a:prstGeom prst="bentConnector5">
            <a:avLst>
              <a:gd name="adj1" fmla="val -3142"/>
              <a:gd name="adj2" fmla="val 468036"/>
              <a:gd name="adj3" fmla="val 103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140"/>
          <p:cNvCxnSpPr/>
          <p:nvPr/>
        </p:nvCxnSpPr>
        <p:spPr>
          <a:xfrm>
            <a:off x="2927917" y="5701903"/>
            <a:ext cx="152400" cy="173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141"/>
          <p:cNvCxnSpPr/>
          <p:nvPr/>
        </p:nvCxnSpPr>
        <p:spPr>
          <a:xfrm>
            <a:off x="1776448" y="5713658"/>
            <a:ext cx="152400" cy="173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17"/>
          <p:cNvCxnSpPr/>
          <p:nvPr/>
        </p:nvCxnSpPr>
        <p:spPr>
          <a:xfrm>
            <a:off x="152516" y="3643852"/>
            <a:ext cx="402858" cy="48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rt</a:t>
            </a:r>
            <a:r>
              <a:rPr lang="zh-CN" altLang="en-US" sz="2400" dirty="0"/>
              <a:t>是目标寄存器地址（编号）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写控制信号</a:t>
            </a:r>
            <a:r>
              <a:rPr lang="en-US" altLang="zh-CN" sz="2400" dirty="0" err="1">
                <a:solidFill>
                  <a:srgbClr val="C00000"/>
                </a:solidFill>
              </a:rPr>
              <a:t>RegWrite</a:t>
            </a:r>
            <a:r>
              <a:rPr lang="zh-CN" altLang="en-US" sz="2400" dirty="0"/>
              <a:t>有效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lw</a:t>
            </a:r>
            <a:r>
              <a:rPr lang="zh-CN" altLang="en-US" dirty="0">
                <a:solidFill>
                  <a:srgbClr val="C00000"/>
                </a:solidFill>
              </a:rPr>
              <a:t>指令：写回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1650" y="2489406"/>
            <a:ext cx="2304258" cy="2228945"/>
            <a:chOff x="1847526" y="4005064"/>
            <a:chExt cx="2304258" cy="2228945"/>
          </a:xfrm>
        </p:grpSpPr>
        <p:sp>
          <p:nvSpPr>
            <p:cNvPr id="5" name="矩形 4"/>
            <p:cNvSpPr/>
            <p:nvPr/>
          </p:nvSpPr>
          <p:spPr>
            <a:xfrm>
              <a:off x="1847528" y="4005064"/>
              <a:ext cx="2304256" cy="22289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47528" y="400506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register1</a:t>
              </a:r>
              <a:endParaRPr kumimoji="1" lang="zh-CN" altLang="en-US" sz="14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47528" y="4572399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register2</a:t>
              </a:r>
              <a:endParaRPr kumimoji="1" lang="zh-CN" altLang="en-US" sz="14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47528" y="513973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Write</a:t>
              </a:r>
            </a:p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register1</a:t>
              </a:r>
              <a:endParaRPr kumimoji="1" lang="zh-CN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847526" y="5710789"/>
              <a:ext cx="1121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Write</a:t>
              </a:r>
            </a:p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data</a:t>
              </a:r>
              <a:endParaRPr kumimoji="1" lang="zh-CN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522240" y="4310789"/>
              <a:ext cx="629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data1</a:t>
              </a:r>
              <a:endParaRPr kumimoji="1" lang="zh-CN" altLang="en-US" sz="14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22240" y="5119537"/>
              <a:ext cx="629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data2</a:t>
              </a:r>
              <a:endParaRPr kumimoji="1" lang="zh-CN" altLang="en-US" sz="14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503621" y="4990709"/>
              <a:ext cx="1152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Registers</a:t>
              </a:r>
              <a:endParaRPr kumimoji="1" lang="zh-CN" altLang="en-US" sz="1600" b="1" dirty="0"/>
            </a:p>
          </p:txBody>
        </p:sp>
      </p:grpSp>
      <p:cxnSp>
        <p:nvCxnSpPr>
          <p:cNvPr id="13" name="直线箭头连接符 12"/>
          <p:cNvCxnSpPr/>
          <p:nvPr/>
        </p:nvCxnSpPr>
        <p:spPr>
          <a:xfrm>
            <a:off x="537893" y="2777438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537893" y="3318351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537893" y="3885686"/>
            <a:ext cx="50375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3345908" y="2811791"/>
            <a:ext cx="13842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4730148" y="2091711"/>
            <a:ext cx="1635240" cy="2414291"/>
            <a:chOff x="6384032" y="3455422"/>
            <a:chExt cx="1635240" cy="2119292"/>
          </a:xfrm>
        </p:grpSpPr>
        <p:grpSp>
          <p:nvGrpSpPr>
            <p:cNvPr id="18" name="组合 17"/>
            <p:cNvGrpSpPr/>
            <p:nvPr/>
          </p:nvGrpSpPr>
          <p:grpSpPr>
            <a:xfrm>
              <a:off x="6384032" y="3861048"/>
              <a:ext cx="1368152" cy="1713666"/>
              <a:chOff x="5163510" y="2381669"/>
              <a:chExt cx="569083" cy="1114562"/>
            </a:xfrm>
          </p:grpSpPr>
          <p:sp>
            <p:nvSpPr>
              <p:cNvPr id="26" name="Line 55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1568" cy="4181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56"/>
              <p:cNvSpPr>
                <a:spLocks noChangeShapeType="1"/>
              </p:cNvSpPr>
              <p:nvPr/>
            </p:nvSpPr>
            <p:spPr bwMode="auto">
              <a:xfrm flipH="1">
                <a:off x="5163510" y="3078078"/>
                <a:ext cx="1568" cy="4181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7"/>
              <p:cNvSpPr>
                <a:spLocks noChangeShapeType="1"/>
              </p:cNvSpPr>
              <p:nvPr/>
            </p:nvSpPr>
            <p:spPr bwMode="auto">
              <a:xfrm>
                <a:off x="5165078" y="2799822"/>
                <a:ext cx="142663" cy="1383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8"/>
              <p:cNvSpPr>
                <a:spLocks noChangeShapeType="1"/>
              </p:cNvSpPr>
              <p:nvPr/>
            </p:nvSpPr>
            <p:spPr bwMode="auto">
              <a:xfrm flipH="1">
                <a:off x="5165078" y="2938182"/>
                <a:ext cx="142663" cy="1414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59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60"/>
              <p:cNvSpPr>
                <a:spLocks noChangeShapeType="1"/>
              </p:cNvSpPr>
              <p:nvPr/>
            </p:nvSpPr>
            <p:spPr bwMode="auto">
              <a:xfrm flipV="1">
                <a:off x="5163510" y="3217975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61"/>
              <p:cNvSpPr>
                <a:spLocks noChangeShapeType="1"/>
              </p:cNvSpPr>
              <p:nvPr/>
            </p:nvSpPr>
            <p:spPr bwMode="auto">
              <a:xfrm>
                <a:off x="5732593" y="2659925"/>
                <a:ext cx="0" cy="5580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6708633" y="4547422"/>
              <a:ext cx="6115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ALU</a:t>
              </a:r>
              <a:endParaRPr kumimoji="1" lang="zh-CN" altLang="en-US" sz="1600" b="1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221388" y="4310789"/>
              <a:ext cx="629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accent3">
                      <a:lumMod val="65000"/>
                    </a:schemeClr>
                  </a:solidFill>
                </a:rPr>
                <a:t>Zero</a:t>
              </a:r>
              <a:endParaRPr kumimoji="1" lang="zh-CN" altLang="en-US" sz="1400" dirty="0">
                <a:solidFill>
                  <a:schemeClr val="accent3">
                    <a:lumMod val="65000"/>
                  </a:schemeClr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98677" y="4678616"/>
              <a:ext cx="629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ALU</a:t>
              </a:r>
            </a:p>
            <a:p>
              <a:r>
                <a:rPr kumimoji="1" lang="en-US" altLang="zh-CN" sz="1400" dirty="0"/>
                <a:t>result</a:t>
              </a:r>
              <a:endParaRPr kumimoji="1" lang="zh-CN" altLang="en-US" sz="1400" dirty="0"/>
            </a:p>
          </p:txBody>
        </p:sp>
        <p:cxnSp>
          <p:nvCxnSpPr>
            <p:cNvPr id="22" name="直线连接符 22"/>
            <p:cNvCxnSpPr/>
            <p:nvPr/>
          </p:nvCxnSpPr>
          <p:spPr>
            <a:xfrm>
              <a:off x="6816080" y="3509719"/>
              <a:ext cx="0" cy="49534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3"/>
            <p:cNvCxnSpPr/>
            <p:nvPr/>
          </p:nvCxnSpPr>
          <p:spPr>
            <a:xfrm>
              <a:off x="6744072" y="3717032"/>
              <a:ext cx="152400" cy="1524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476984" y="3549983"/>
              <a:ext cx="395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00B0F0"/>
                  </a:solidFill>
                </a:rPr>
                <a:t>4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884224" y="3455422"/>
              <a:ext cx="1135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00B0F0"/>
                  </a:solidFill>
                </a:rPr>
                <a:t>ALU operation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33" name="直线连接符 33"/>
          <p:cNvCxnSpPr/>
          <p:nvPr/>
        </p:nvCxnSpPr>
        <p:spPr>
          <a:xfrm>
            <a:off x="2162748" y="4718351"/>
            <a:ext cx="0" cy="36334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162748" y="4751740"/>
            <a:ext cx="1135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00B0F0"/>
                </a:solidFill>
              </a:rPr>
              <a:t>RegWrite</a:t>
            </a:r>
            <a:endParaRPr kumimoji="1" lang="zh-CN" altLang="en-US" sz="1400" dirty="0">
              <a:solidFill>
                <a:srgbClr val="00B0F0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97745" y="5180776"/>
            <a:ext cx="1556006" cy="1296144"/>
            <a:chOff x="804117" y="4293096"/>
            <a:chExt cx="1556006" cy="1296144"/>
          </a:xfrm>
        </p:grpSpPr>
        <p:sp>
          <p:nvSpPr>
            <p:cNvPr id="36" name="椭圆 35"/>
            <p:cNvSpPr/>
            <p:nvPr/>
          </p:nvSpPr>
          <p:spPr>
            <a:xfrm>
              <a:off x="1199456" y="4293096"/>
              <a:ext cx="792087" cy="12961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13431" y="4642918"/>
              <a:ext cx="8657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Sign-</a:t>
              </a:r>
            </a:p>
            <a:p>
              <a:r>
                <a:rPr kumimoji="1" lang="en-US" altLang="zh-CN" sz="1600" b="1" dirty="0"/>
                <a:t>extend</a:t>
              </a:r>
              <a:endParaRPr kumimoji="1" lang="zh-CN" altLang="en-US" sz="1600" b="1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04117" y="4644425"/>
              <a:ext cx="395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16</a:t>
              </a:r>
              <a:endParaRPr kumimoji="1" lang="zh-CN" altLang="en-US" sz="14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964784" y="4644425"/>
              <a:ext cx="395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32</a:t>
              </a:r>
              <a:endParaRPr kumimoji="1" lang="zh-CN" altLang="en-US" sz="1400" dirty="0"/>
            </a:p>
          </p:txBody>
        </p:sp>
      </p:grpSp>
      <p:cxnSp>
        <p:nvCxnSpPr>
          <p:cNvPr id="40" name="肘形连接符 39"/>
          <p:cNvCxnSpPr>
            <a:endCxn id="37" idx="1"/>
          </p:cNvCxnSpPr>
          <p:nvPr/>
        </p:nvCxnSpPr>
        <p:spPr>
          <a:xfrm rot="16200000" flipH="1">
            <a:off x="-195347" y="3520580"/>
            <a:ext cx="3045548" cy="155926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/>
          <p:nvPr/>
        </p:nvCxnSpPr>
        <p:spPr>
          <a:xfrm flipV="1">
            <a:off x="2880462" y="4236502"/>
            <a:ext cx="1845681" cy="1578960"/>
          </a:xfrm>
          <a:prstGeom prst="bentConnector3">
            <a:avLst>
              <a:gd name="adj1" fmla="val 840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69"/>
          <p:cNvCxnSpPr/>
          <p:nvPr/>
        </p:nvCxnSpPr>
        <p:spPr>
          <a:xfrm>
            <a:off x="6113360" y="3789250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6588344" y="3066142"/>
            <a:ext cx="1954128" cy="2610865"/>
            <a:chOff x="3137963" y="3910407"/>
            <a:chExt cx="1954128" cy="2610865"/>
          </a:xfrm>
        </p:grpSpPr>
        <p:sp>
          <p:nvSpPr>
            <p:cNvPr id="44" name="矩形 43"/>
            <p:cNvSpPr/>
            <p:nvPr/>
          </p:nvSpPr>
          <p:spPr>
            <a:xfrm>
              <a:off x="3141586" y="4261026"/>
              <a:ext cx="1724824" cy="19028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957043" y="5216461"/>
              <a:ext cx="11082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Data</a:t>
              </a:r>
            </a:p>
            <a:p>
              <a:r>
                <a:rPr kumimoji="1" lang="en-US" altLang="zh-CN" sz="1600" b="1" dirty="0"/>
                <a:t>memory</a:t>
              </a:r>
              <a:endParaRPr kumimoji="1" lang="zh-CN" altLang="en-US" sz="1600" b="1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137963" y="4504211"/>
              <a:ext cx="997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Address</a:t>
              </a:r>
              <a:endParaRPr kumimoji="1" lang="zh-CN" altLang="en-US" sz="14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137963" y="5498193"/>
              <a:ext cx="9975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Write</a:t>
              </a:r>
            </a:p>
            <a:p>
              <a:r>
                <a:rPr kumimoji="1" lang="en-US" altLang="zh-CN" sz="1400" dirty="0"/>
                <a:t>data</a:t>
              </a:r>
              <a:endParaRPr kumimoji="1" lang="zh-CN" altLang="en-US" sz="14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212956" y="4435135"/>
              <a:ext cx="6534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Read</a:t>
              </a:r>
            </a:p>
            <a:p>
              <a:r>
                <a:rPr kumimoji="1" lang="en-US" altLang="zh-CN" sz="1400" b="1" dirty="0">
                  <a:solidFill>
                    <a:srgbClr val="C00000"/>
                  </a:solidFill>
                </a:rPr>
                <a:t>data</a:t>
              </a:r>
              <a:endParaRPr kumimoji="1" lang="zh-CN" altLang="en-US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49" name="直线连接符 78"/>
            <p:cNvCxnSpPr/>
            <p:nvPr/>
          </p:nvCxnSpPr>
          <p:spPr>
            <a:xfrm>
              <a:off x="3957043" y="6157929"/>
              <a:ext cx="0" cy="36334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3957043" y="6191318"/>
              <a:ext cx="1135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rgbClr val="00B0F0"/>
                  </a:solidFill>
                </a:rPr>
                <a:t>MemRead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  <p:cxnSp>
          <p:nvCxnSpPr>
            <p:cNvPr id="51" name="直线连接符 80"/>
            <p:cNvCxnSpPr/>
            <p:nvPr/>
          </p:nvCxnSpPr>
          <p:spPr>
            <a:xfrm>
              <a:off x="4029971" y="3910407"/>
              <a:ext cx="0" cy="36334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3999186" y="3937678"/>
              <a:ext cx="1006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rgbClr val="00B0F0"/>
                  </a:solidFill>
                </a:rPr>
                <a:t>MemWrite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53" name="肘形连接符 52"/>
          <p:cNvCxnSpPr/>
          <p:nvPr/>
        </p:nvCxnSpPr>
        <p:spPr>
          <a:xfrm>
            <a:off x="3345908" y="3885686"/>
            <a:ext cx="3242435" cy="1020779"/>
          </a:xfrm>
          <a:prstGeom prst="bentConnector3">
            <a:avLst>
              <a:gd name="adj1" fmla="val 23914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48" idx="3"/>
            <a:endCxn id="9" idx="1"/>
          </p:cNvCxnSpPr>
          <p:nvPr/>
        </p:nvCxnSpPr>
        <p:spPr>
          <a:xfrm flipH="1">
            <a:off x="1041650" y="3852480"/>
            <a:ext cx="7275141" cy="604261"/>
          </a:xfrm>
          <a:prstGeom prst="bentConnector5">
            <a:avLst>
              <a:gd name="adj1" fmla="val -3142"/>
              <a:gd name="adj2" fmla="val 468036"/>
              <a:gd name="adj3" fmla="val 10314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140"/>
          <p:cNvCxnSpPr/>
          <p:nvPr/>
        </p:nvCxnSpPr>
        <p:spPr>
          <a:xfrm>
            <a:off x="2927917" y="5736178"/>
            <a:ext cx="152400" cy="173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141"/>
          <p:cNvCxnSpPr/>
          <p:nvPr/>
        </p:nvCxnSpPr>
        <p:spPr>
          <a:xfrm>
            <a:off x="1776448" y="5747933"/>
            <a:ext cx="152400" cy="173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17"/>
          <p:cNvCxnSpPr/>
          <p:nvPr/>
        </p:nvCxnSpPr>
        <p:spPr>
          <a:xfrm>
            <a:off x="152516" y="3678127"/>
            <a:ext cx="402858" cy="48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指令执行概述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取指令实现</a:t>
            </a:r>
            <a:endParaRPr lang="en-US" altLang="zh-CN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型指令实现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数据传输指令实现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分支指令实现</a:t>
            </a:r>
            <a:endParaRPr lang="en-US" altLang="zh-CN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完整数据通路实现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指令执行概述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取指令实现</a:t>
            </a:r>
            <a:endParaRPr lang="en-US" altLang="zh-CN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型指令实现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数据传输指令实现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分支指令实现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完整数据通路实现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条件分支指令：</a:t>
            </a:r>
            <a:r>
              <a:rPr lang="en-US" altLang="zh-CN" dirty="0" err="1"/>
              <a:t>beq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根据</a:t>
            </a:r>
            <a:r>
              <a:rPr lang="en-US" altLang="zh-CN" sz="2400" dirty="0" err="1"/>
              <a:t>rs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rt</a:t>
            </a:r>
            <a:r>
              <a:rPr lang="zh-CN" altLang="en-US" sz="2400" dirty="0"/>
              <a:t>指令域获得寄存器地址（编号），读寄存器</a:t>
            </a:r>
            <a:endParaRPr lang="en-US" altLang="zh-CN" sz="24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ALU</a:t>
            </a:r>
            <a:r>
              <a:rPr lang="zh-CN" altLang="en-US" sz="2400" dirty="0"/>
              <a:t>对两个值进行减法，结果为</a:t>
            </a:r>
            <a:r>
              <a:rPr lang="en-US" altLang="zh-CN" sz="2400" dirty="0"/>
              <a:t>0</a:t>
            </a:r>
            <a:r>
              <a:rPr lang="zh-CN" altLang="en-US" sz="2400" dirty="0"/>
              <a:t>则</a:t>
            </a:r>
            <a:r>
              <a:rPr lang="en-US" altLang="zh-CN" sz="2400" dirty="0"/>
              <a:t>zero</a:t>
            </a:r>
            <a:r>
              <a:rPr lang="zh-CN" altLang="en-US" sz="2400" dirty="0"/>
              <a:t>信号有效</a:t>
            </a:r>
            <a:endParaRPr lang="en-US" altLang="zh-CN" sz="24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16 bits</a:t>
            </a:r>
            <a:r>
              <a:rPr lang="zh-CN" altLang="en-US" sz="2400" dirty="0"/>
              <a:t>的常数经符号扩展单元，有符号扩展成</a:t>
            </a:r>
            <a:r>
              <a:rPr lang="en-US" altLang="zh-CN" sz="2400" dirty="0"/>
              <a:t>32 bits</a:t>
            </a:r>
            <a:r>
              <a:rPr lang="zh-CN" altLang="en-US" sz="2400" dirty="0"/>
              <a:t>，然后左移</a:t>
            </a:r>
            <a:r>
              <a:rPr lang="en-US" altLang="zh-CN" sz="2400" dirty="0"/>
              <a:t>2</a:t>
            </a:r>
            <a:r>
              <a:rPr lang="zh-CN" altLang="en-US" sz="2400" dirty="0"/>
              <a:t>位转化成字地址（</a:t>
            </a:r>
            <a:r>
              <a:rPr lang="en-US" altLang="zh-CN" sz="2400" dirty="0"/>
              <a:t>32 bits</a:t>
            </a:r>
            <a:r>
              <a:rPr lang="zh-CN" altLang="en-US" sz="2400" dirty="0"/>
              <a:t>常数）</a:t>
            </a:r>
            <a:endParaRPr lang="en-US" altLang="zh-CN" sz="24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计算分支的目标地址：</a:t>
            </a:r>
            <a:r>
              <a:rPr lang="en-US" altLang="zh-CN" sz="2400" dirty="0"/>
              <a:t>PC</a:t>
            </a:r>
            <a:r>
              <a:rPr lang="zh-CN" altLang="en-US" sz="2400" dirty="0"/>
              <a:t>的值</a:t>
            </a:r>
            <a:r>
              <a:rPr lang="en-US" altLang="zh-CN" sz="2400" dirty="0"/>
              <a:t>32 bits</a:t>
            </a:r>
            <a:r>
              <a:rPr lang="zh-CN" altLang="en-US" sz="2400" dirty="0"/>
              <a:t>常数</a:t>
            </a:r>
            <a:endParaRPr lang="en-US" altLang="zh-CN" sz="24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条件分支指令实现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5" y="1600248"/>
            <a:ext cx="5151388" cy="72725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条件分支指令实现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18253" y="2681846"/>
            <a:ext cx="2304258" cy="2228945"/>
            <a:chOff x="1847526" y="4005064"/>
            <a:chExt cx="2304258" cy="2228945"/>
          </a:xfrm>
        </p:grpSpPr>
        <p:sp>
          <p:nvSpPr>
            <p:cNvPr id="5" name="矩形 4"/>
            <p:cNvSpPr/>
            <p:nvPr/>
          </p:nvSpPr>
          <p:spPr>
            <a:xfrm>
              <a:off x="1847528" y="4005064"/>
              <a:ext cx="2304256" cy="22289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47528" y="400506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register1</a:t>
              </a:r>
              <a:endParaRPr kumimoji="1" lang="zh-CN" altLang="en-US" sz="14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47528" y="4572399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register2</a:t>
              </a:r>
              <a:endParaRPr kumimoji="1" lang="zh-CN" altLang="en-US" sz="14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47528" y="513973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Write</a:t>
              </a:r>
            </a:p>
            <a:p>
              <a:r>
                <a:rPr kumimoji="1" lang="en-US" altLang="zh-CN" sz="1400" dirty="0"/>
                <a:t>register1</a:t>
              </a:r>
              <a:endParaRPr kumimoji="1" lang="zh-CN" altLang="en-US" sz="1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847526" y="5710789"/>
              <a:ext cx="1121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Write</a:t>
              </a:r>
            </a:p>
            <a:p>
              <a:r>
                <a:rPr kumimoji="1" lang="en-US" altLang="zh-CN" sz="1400" dirty="0"/>
                <a:t>data</a:t>
              </a:r>
              <a:endParaRPr kumimoji="1" lang="zh-CN" altLang="en-US" sz="14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522240" y="4310789"/>
              <a:ext cx="629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data1</a:t>
              </a:r>
              <a:endParaRPr kumimoji="1" lang="zh-CN" altLang="en-US" sz="14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22240" y="5415503"/>
              <a:ext cx="629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Read</a:t>
              </a:r>
            </a:p>
            <a:p>
              <a:r>
                <a:rPr kumimoji="1" lang="en-US" altLang="zh-CN" sz="1400" dirty="0"/>
                <a:t>data2</a:t>
              </a:r>
              <a:endParaRPr kumimoji="1" lang="zh-CN" altLang="en-US" sz="14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503621" y="4990709"/>
              <a:ext cx="1152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Registers</a:t>
              </a:r>
              <a:endParaRPr kumimoji="1" lang="zh-CN" altLang="en-US" sz="1600" b="1" dirty="0"/>
            </a:p>
          </p:txBody>
        </p:sp>
      </p:grpSp>
      <p:cxnSp>
        <p:nvCxnSpPr>
          <p:cNvPr id="13" name="直线箭头连接符 12"/>
          <p:cNvCxnSpPr/>
          <p:nvPr/>
        </p:nvCxnSpPr>
        <p:spPr>
          <a:xfrm>
            <a:off x="914496" y="2969878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914496" y="3510791"/>
            <a:ext cx="503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5"/>
          <p:cNvCxnSpPr/>
          <p:nvPr/>
        </p:nvCxnSpPr>
        <p:spPr>
          <a:xfrm>
            <a:off x="3722511" y="3220255"/>
            <a:ext cx="13842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6"/>
          <p:cNvCxnSpPr/>
          <p:nvPr/>
        </p:nvCxnSpPr>
        <p:spPr>
          <a:xfrm>
            <a:off x="3722511" y="4425528"/>
            <a:ext cx="13842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5106751" y="2390140"/>
            <a:ext cx="1635240" cy="2414291"/>
            <a:chOff x="6384032" y="3455422"/>
            <a:chExt cx="1635240" cy="2119292"/>
          </a:xfrm>
        </p:grpSpPr>
        <p:grpSp>
          <p:nvGrpSpPr>
            <p:cNvPr id="18" name="组合 17"/>
            <p:cNvGrpSpPr/>
            <p:nvPr/>
          </p:nvGrpSpPr>
          <p:grpSpPr>
            <a:xfrm>
              <a:off x="6384032" y="3861048"/>
              <a:ext cx="1368152" cy="1713666"/>
              <a:chOff x="5163510" y="2381669"/>
              <a:chExt cx="569083" cy="1114562"/>
            </a:xfrm>
          </p:grpSpPr>
          <p:sp>
            <p:nvSpPr>
              <p:cNvPr id="26" name="Line 55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1568" cy="4181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56"/>
              <p:cNvSpPr>
                <a:spLocks noChangeShapeType="1"/>
              </p:cNvSpPr>
              <p:nvPr/>
            </p:nvSpPr>
            <p:spPr bwMode="auto">
              <a:xfrm flipH="1">
                <a:off x="5163510" y="3078078"/>
                <a:ext cx="1568" cy="4181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7"/>
              <p:cNvSpPr>
                <a:spLocks noChangeShapeType="1"/>
              </p:cNvSpPr>
              <p:nvPr/>
            </p:nvSpPr>
            <p:spPr bwMode="auto">
              <a:xfrm>
                <a:off x="5165078" y="2799822"/>
                <a:ext cx="142663" cy="1383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8"/>
              <p:cNvSpPr>
                <a:spLocks noChangeShapeType="1"/>
              </p:cNvSpPr>
              <p:nvPr/>
            </p:nvSpPr>
            <p:spPr bwMode="auto">
              <a:xfrm flipH="1">
                <a:off x="5165078" y="2938182"/>
                <a:ext cx="142663" cy="1414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59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60"/>
              <p:cNvSpPr>
                <a:spLocks noChangeShapeType="1"/>
              </p:cNvSpPr>
              <p:nvPr/>
            </p:nvSpPr>
            <p:spPr bwMode="auto">
              <a:xfrm flipV="1">
                <a:off x="5163510" y="3217975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61"/>
              <p:cNvSpPr>
                <a:spLocks noChangeShapeType="1"/>
              </p:cNvSpPr>
              <p:nvPr/>
            </p:nvSpPr>
            <p:spPr bwMode="auto">
              <a:xfrm>
                <a:off x="5732593" y="2659925"/>
                <a:ext cx="0" cy="5580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6708633" y="4547422"/>
              <a:ext cx="6115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ALU</a:t>
              </a:r>
              <a:endParaRPr kumimoji="1" lang="zh-CN" altLang="en-US" sz="1600" b="1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221388" y="4310789"/>
              <a:ext cx="629544" cy="270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accent3">
                      <a:lumMod val="65000"/>
                    </a:schemeClr>
                  </a:solidFill>
                </a:rPr>
                <a:t>Zero</a:t>
              </a:r>
              <a:endParaRPr kumimoji="1" lang="zh-CN" altLang="en-US" sz="1400" dirty="0">
                <a:solidFill>
                  <a:schemeClr val="accent3">
                    <a:lumMod val="65000"/>
                  </a:schemeClr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98677" y="4678616"/>
              <a:ext cx="629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ALU</a:t>
              </a:r>
            </a:p>
            <a:p>
              <a:r>
                <a:rPr kumimoji="1" lang="en-US" altLang="zh-CN" sz="1400" dirty="0"/>
                <a:t>result</a:t>
              </a:r>
              <a:endParaRPr kumimoji="1" lang="zh-CN" altLang="en-US" sz="1400" dirty="0"/>
            </a:p>
          </p:txBody>
        </p:sp>
        <p:cxnSp>
          <p:nvCxnSpPr>
            <p:cNvPr id="22" name="直线连接符 22"/>
            <p:cNvCxnSpPr/>
            <p:nvPr/>
          </p:nvCxnSpPr>
          <p:spPr>
            <a:xfrm>
              <a:off x="6816080" y="3637861"/>
              <a:ext cx="0" cy="36720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3"/>
            <p:cNvCxnSpPr/>
            <p:nvPr/>
          </p:nvCxnSpPr>
          <p:spPr>
            <a:xfrm>
              <a:off x="6744072" y="3717032"/>
              <a:ext cx="152400" cy="1524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476985" y="3573431"/>
              <a:ext cx="183502" cy="270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00B0F0"/>
                  </a:solidFill>
                </a:rPr>
                <a:t>4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884224" y="3455422"/>
              <a:ext cx="1135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00B0F0"/>
                  </a:solidFill>
                </a:rPr>
                <a:t>ALU operation</a:t>
              </a:r>
              <a:endParaRPr kumimoji="1" lang="zh-CN" altLang="en-US" sz="140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33" name="直线连接符 33"/>
          <p:cNvCxnSpPr/>
          <p:nvPr/>
        </p:nvCxnSpPr>
        <p:spPr>
          <a:xfrm>
            <a:off x="2539351" y="4910791"/>
            <a:ext cx="0" cy="36334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485900" y="4944231"/>
            <a:ext cx="1135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00B0F0"/>
                </a:solidFill>
              </a:rPr>
              <a:t>RegWrite</a:t>
            </a:r>
            <a:endParaRPr kumimoji="1" lang="zh-CN" altLang="en-US" sz="1400" dirty="0">
              <a:solidFill>
                <a:srgbClr val="00B0F0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074348" y="5373216"/>
            <a:ext cx="1556006" cy="1296144"/>
            <a:chOff x="804117" y="4293096"/>
            <a:chExt cx="1556006" cy="1296144"/>
          </a:xfrm>
        </p:grpSpPr>
        <p:sp>
          <p:nvSpPr>
            <p:cNvPr id="36" name="椭圆 35"/>
            <p:cNvSpPr/>
            <p:nvPr/>
          </p:nvSpPr>
          <p:spPr>
            <a:xfrm>
              <a:off x="1199456" y="4293096"/>
              <a:ext cx="792087" cy="12961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13431" y="4642918"/>
              <a:ext cx="8657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Sign-</a:t>
              </a:r>
            </a:p>
            <a:p>
              <a:r>
                <a:rPr kumimoji="1" lang="en-US" altLang="zh-CN" sz="1600" b="1" dirty="0"/>
                <a:t>extend</a:t>
              </a:r>
              <a:endParaRPr kumimoji="1" lang="zh-CN" altLang="en-US" sz="1600" b="1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04117" y="4644425"/>
              <a:ext cx="395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16</a:t>
              </a:r>
              <a:endParaRPr kumimoji="1" lang="zh-CN" altLang="en-US" sz="14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964784" y="4644425"/>
              <a:ext cx="395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32</a:t>
              </a:r>
              <a:endParaRPr kumimoji="1" lang="zh-CN" altLang="en-US" sz="1400" dirty="0"/>
            </a:p>
          </p:txBody>
        </p:sp>
      </p:grpSp>
      <p:cxnSp>
        <p:nvCxnSpPr>
          <p:cNvPr id="40" name="肘形连接符 39"/>
          <p:cNvCxnSpPr>
            <a:endCxn id="37" idx="1"/>
          </p:cNvCxnSpPr>
          <p:nvPr/>
        </p:nvCxnSpPr>
        <p:spPr>
          <a:xfrm rot="16200000" flipH="1">
            <a:off x="181256" y="3713020"/>
            <a:ext cx="3045548" cy="155926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endCxn id="45" idx="1"/>
          </p:cNvCxnSpPr>
          <p:nvPr/>
        </p:nvCxnSpPr>
        <p:spPr>
          <a:xfrm flipV="1">
            <a:off x="3249744" y="2305587"/>
            <a:ext cx="920297" cy="3692727"/>
          </a:xfrm>
          <a:prstGeom prst="bentConnector3">
            <a:avLst>
              <a:gd name="adj1" fmla="val 7622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50"/>
          <p:cNvCxnSpPr/>
          <p:nvPr/>
        </p:nvCxnSpPr>
        <p:spPr>
          <a:xfrm>
            <a:off x="6489963" y="3534470"/>
            <a:ext cx="504056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4161328" y="1784601"/>
            <a:ext cx="831207" cy="1034791"/>
            <a:chOff x="7734636" y="4266417"/>
            <a:chExt cx="831207" cy="1034791"/>
          </a:xfrm>
        </p:grpSpPr>
        <p:sp>
          <p:nvSpPr>
            <p:cNvPr id="44" name="椭圆 43"/>
            <p:cNvSpPr/>
            <p:nvPr/>
          </p:nvSpPr>
          <p:spPr>
            <a:xfrm>
              <a:off x="7734636" y="4266417"/>
              <a:ext cx="715206" cy="10347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743349" y="4495015"/>
              <a:ext cx="82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Shift</a:t>
              </a:r>
            </a:p>
            <a:p>
              <a:r>
                <a:rPr kumimoji="1" lang="en-US" altLang="zh-CN" sz="1600" b="1" dirty="0"/>
                <a:t>Left 2</a:t>
              </a:r>
              <a:endParaRPr kumimoji="1" lang="zh-CN" altLang="en-US" sz="1600" b="1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146445" y="1277472"/>
            <a:ext cx="701502" cy="1287432"/>
            <a:chOff x="4871865" y="1925544"/>
            <a:chExt cx="728434" cy="1656183"/>
          </a:xfrm>
        </p:grpSpPr>
        <p:grpSp>
          <p:nvGrpSpPr>
            <p:cNvPr id="47" name="组合 46"/>
            <p:cNvGrpSpPr/>
            <p:nvPr/>
          </p:nvGrpSpPr>
          <p:grpSpPr>
            <a:xfrm>
              <a:off x="4871865" y="1925544"/>
              <a:ext cx="634980" cy="1656183"/>
              <a:chOff x="5163510" y="2381669"/>
              <a:chExt cx="569083" cy="1114562"/>
            </a:xfrm>
          </p:grpSpPr>
          <p:sp>
            <p:nvSpPr>
              <p:cNvPr id="49" name="Line 55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1568" cy="4181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56"/>
              <p:cNvSpPr>
                <a:spLocks noChangeShapeType="1"/>
              </p:cNvSpPr>
              <p:nvPr/>
            </p:nvSpPr>
            <p:spPr bwMode="auto">
              <a:xfrm flipH="1">
                <a:off x="5163510" y="3078078"/>
                <a:ext cx="1568" cy="4181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57"/>
              <p:cNvSpPr>
                <a:spLocks noChangeShapeType="1"/>
              </p:cNvSpPr>
              <p:nvPr/>
            </p:nvSpPr>
            <p:spPr bwMode="auto">
              <a:xfrm>
                <a:off x="5165078" y="2799822"/>
                <a:ext cx="142663" cy="1383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58"/>
              <p:cNvSpPr>
                <a:spLocks noChangeShapeType="1"/>
              </p:cNvSpPr>
              <p:nvPr/>
            </p:nvSpPr>
            <p:spPr bwMode="auto">
              <a:xfrm flipH="1">
                <a:off x="5165078" y="2938182"/>
                <a:ext cx="142663" cy="1414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59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60"/>
              <p:cNvSpPr>
                <a:spLocks noChangeShapeType="1"/>
              </p:cNvSpPr>
              <p:nvPr/>
            </p:nvSpPr>
            <p:spPr bwMode="auto">
              <a:xfrm flipV="1">
                <a:off x="5163510" y="3217975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61"/>
              <p:cNvSpPr>
                <a:spLocks noChangeShapeType="1"/>
              </p:cNvSpPr>
              <p:nvPr/>
            </p:nvSpPr>
            <p:spPr bwMode="auto">
              <a:xfrm>
                <a:off x="5732593" y="2659925"/>
                <a:ext cx="0" cy="5580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4965319" y="2498117"/>
              <a:ext cx="63498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Add</a:t>
              </a:r>
              <a:endParaRPr kumimoji="1" lang="zh-CN" altLang="en-US" sz="1600" b="1" dirty="0"/>
            </a:p>
          </p:txBody>
        </p:sp>
      </p:grpSp>
      <p:cxnSp>
        <p:nvCxnSpPr>
          <p:cNvPr id="56" name="直线箭头连接符 72"/>
          <p:cNvCxnSpPr/>
          <p:nvPr/>
        </p:nvCxnSpPr>
        <p:spPr>
          <a:xfrm flipV="1">
            <a:off x="4866842" y="2301996"/>
            <a:ext cx="279602" cy="3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76"/>
          <p:cNvCxnSpPr/>
          <p:nvPr/>
        </p:nvCxnSpPr>
        <p:spPr>
          <a:xfrm flipH="1" flipV="1">
            <a:off x="2102326" y="5942587"/>
            <a:ext cx="192209" cy="162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79"/>
          <p:cNvCxnSpPr/>
          <p:nvPr/>
        </p:nvCxnSpPr>
        <p:spPr>
          <a:xfrm flipH="1" flipV="1">
            <a:off x="3331935" y="5930721"/>
            <a:ext cx="192209" cy="162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81"/>
          <p:cNvCxnSpPr/>
          <p:nvPr/>
        </p:nvCxnSpPr>
        <p:spPr>
          <a:xfrm>
            <a:off x="4170041" y="1535546"/>
            <a:ext cx="9764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83"/>
          <p:cNvCxnSpPr/>
          <p:nvPr/>
        </p:nvCxnSpPr>
        <p:spPr>
          <a:xfrm>
            <a:off x="5757947" y="1919146"/>
            <a:ext cx="716956" cy="117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3221479" y="1303074"/>
            <a:ext cx="109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PC+4</a:t>
            </a:r>
            <a:endParaRPr kumimoji="1"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6457764" y="1730210"/>
            <a:ext cx="209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分支目标地址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6965508" y="3333793"/>
            <a:ext cx="141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分支判断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内容占位符 64"/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2057466" y="2133634"/>
            <a:ext cx="6753155" cy="4502104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条件分支指令：</a:t>
            </a:r>
            <a:r>
              <a:rPr lang="zh-CN" altLang="en-US" dirty="0">
                <a:solidFill>
                  <a:srgbClr val="C00000"/>
                </a:solidFill>
              </a:rPr>
              <a:t>读寄存器和符号扩展</a:t>
            </a:r>
            <a:endParaRPr lang="zh-CN" altLang="en-US" dirty="0"/>
          </a:p>
        </p:txBody>
      </p:sp>
      <p:sp>
        <p:nvSpPr>
          <p:cNvPr id="67" name="内容占位符 1"/>
          <p:cNvSpPr txBox="1"/>
          <p:nvPr/>
        </p:nvSpPr>
        <p:spPr>
          <a:xfrm>
            <a:off x="481894" y="1107831"/>
            <a:ext cx="8184958" cy="135413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/>
              <a:t>根据</a:t>
            </a:r>
            <a:r>
              <a:rPr lang="en-US" altLang="zh-CN" sz="2400"/>
              <a:t>rs</a:t>
            </a:r>
            <a:r>
              <a:rPr lang="zh-CN" altLang="en-US" sz="2400"/>
              <a:t>和</a:t>
            </a:r>
            <a:r>
              <a:rPr lang="en-US" altLang="zh-CN" sz="2400"/>
              <a:t>rt</a:t>
            </a:r>
            <a:r>
              <a:rPr lang="zh-CN" altLang="en-US" sz="2400"/>
              <a:t>指令域获得寄存器地址（编号），读寄存器</a:t>
            </a:r>
            <a:r>
              <a:rPr lang="en-US" altLang="zh-CN" sz="2400"/>
              <a:t>rs</a:t>
            </a:r>
            <a:r>
              <a:rPr lang="zh-CN" altLang="en-US" sz="2400"/>
              <a:t>和</a:t>
            </a:r>
            <a:r>
              <a:rPr lang="en-US" altLang="zh-CN" sz="2400"/>
              <a:t>rt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/>
              <a:t>16 bits</a:t>
            </a:r>
            <a:r>
              <a:rPr lang="zh-CN" altLang="en-US" sz="2400"/>
              <a:t>符号扩展成</a:t>
            </a:r>
            <a:r>
              <a:rPr lang="en-US" altLang="zh-CN" sz="2400"/>
              <a:t>32 bits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19401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符号扩展后的</a:t>
            </a:r>
            <a:r>
              <a:rPr lang="en-US" altLang="zh-CN" sz="2400" dirty="0"/>
              <a:t>32</a:t>
            </a:r>
            <a:r>
              <a:rPr lang="zh-CN" altLang="en-US" sz="2400" dirty="0"/>
              <a:t> </a:t>
            </a:r>
            <a:r>
              <a:rPr lang="en-US" altLang="zh-CN" sz="2400" dirty="0"/>
              <a:t>bits</a:t>
            </a:r>
            <a:r>
              <a:rPr lang="zh-CN" altLang="en-US" sz="2400" dirty="0"/>
              <a:t>常数左移</a:t>
            </a:r>
            <a:r>
              <a:rPr lang="en-US" altLang="zh-CN" sz="2400" dirty="0"/>
              <a:t>2</a:t>
            </a:r>
            <a:r>
              <a:rPr lang="zh-CN" altLang="en-US" sz="2400" dirty="0"/>
              <a:t>位转化成字地址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ALU</a:t>
            </a:r>
            <a:r>
              <a:rPr lang="zh-CN" altLang="en-US" sz="2400" dirty="0"/>
              <a:t>执行减法：寄存器</a:t>
            </a:r>
            <a:r>
              <a:rPr lang="en-US" altLang="zh-CN" sz="2400" dirty="0" err="1"/>
              <a:t>rs</a:t>
            </a:r>
            <a:r>
              <a:rPr lang="zh-CN" altLang="en-US" sz="2400" dirty="0"/>
              <a:t>的值减寄存器</a:t>
            </a:r>
            <a:r>
              <a:rPr lang="en-US" altLang="zh-CN" sz="2400" dirty="0" err="1"/>
              <a:t>rt</a:t>
            </a:r>
            <a:r>
              <a:rPr lang="zh-CN" altLang="en-US" sz="2400" dirty="0"/>
              <a:t>的值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条件分支指令：逻辑左移</a:t>
            </a:r>
            <a:r>
              <a:rPr lang="en-US" altLang="zh-CN" dirty="0"/>
              <a:t>&amp;</a:t>
            </a:r>
            <a:endParaRPr lang="zh-CN" altLang="en-US" dirty="0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240" y="2209832"/>
            <a:ext cx="6043244" cy="445212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ALU</a:t>
            </a:r>
            <a:r>
              <a:rPr lang="zh-CN" altLang="en-US" sz="2400" dirty="0"/>
              <a:t>减法结果为</a:t>
            </a:r>
            <a:r>
              <a:rPr lang="en-US" altLang="zh-CN" sz="2400" dirty="0"/>
              <a:t>0</a:t>
            </a:r>
            <a:r>
              <a:rPr lang="zh-CN" altLang="en-US" sz="2400" dirty="0"/>
              <a:t>，则</a:t>
            </a:r>
            <a:r>
              <a:rPr lang="en-US" altLang="zh-CN" sz="2400" b="1" dirty="0">
                <a:solidFill>
                  <a:srgbClr val="C00000"/>
                </a:solidFill>
              </a:rPr>
              <a:t>Zero</a:t>
            </a:r>
            <a:r>
              <a:rPr lang="zh-CN" altLang="en-US" sz="2400" dirty="0"/>
              <a:t>信号有效，传输给分支控制单元（控制是否更新</a:t>
            </a:r>
            <a:r>
              <a:rPr lang="en-US" altLang="zh-CN" sz="2400" dirty="0"/>
              <a:t>PC</a:t>
            </a:r>
            <a:r>
              <a:rPr lang="zh-CN" altLang="en-US" sz="2400" dirty="0"/>
              <a:t>为分支目标地址）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加法器：</a:t>
            </a:r>
            <a:r>
              <a:rPr lang="en-US" altLang="zh-CN" sz="2400" dirty="0"/>
              <a:t>PC+4</a:t>
            </a:r>
            <a:r>
              <a:rPr lang="zh-CN" altLang="en-US" sz="2400" dirty="0"/>
              <a:t>加</a:t>
            </a:r>
            <a:r>
              <a:rPr lang="en-US" altLang="zh-CN" sz="2400" dirty="0"/>
              <a:t>32 bits</a:t>
            </a:r>
            <a:r>
              <a:rPr lang="zh-CN" altLang="en-US" sz="2400" dirty="0"/>
              <a:t>常数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条件分支指令：分支判断</a:t>
            </a:r>
            <a:r>
              <a:rPr lang="en-US" altLang="zh-CN" dirty="0"/>
              <a:t>&amp;</a:t>
            </a:r>
            <a:r>
              <a:rPr lang="zh-CN" altLang="en-US" dirty="0"/>
              <a:t>目标地址计算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402" y="2209832"/>
            <a:ext cx="6083082" cy="448147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无条件分支指令：</a:t>
            </a:r>
            <a:r>
              <a:rPr lang="en-US" altLang="zh-CN" dirty="0"/>
              <a:t>j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26 bits</a:t>
            </a:r>
            <a:r>
              <a:rPr lang="zh-CN" altLang="en-US" sz="2400" dirty="0"/>
              <a:t>常数左移</a:t>
            </a:r>
            <a:r>
              <a:rPr lang="en-US" altLang="zh-CN" sz="2400" dirty="0"/>
              <a:t>2</a:t>
            </a:r>
            <a:r>
              <a:rPr lang="zh-CN" altLang="en-US" sz="2400"/>
              <a:t>位成</a:t>
            </a:r>
            <a:r>
              <a:rPr lang="en-US" altLang="zh-CN" sz="2400" dirty="0"/>
              <a:t>28 bits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用</a:t>
            </a:r>
            <a:r>
              <a:rPr lang="en-US" altLang="zh-CN" sz="2400" dirty="0"/>
              <a:t>28 bits</a:t>
            </a:r>
            <a:r>
              <a:rPr lang="zh-CN" altLang="en-US" sz="2400" dirty="0"/>
              <a:t>将</a:t>
            </a:r>
            <a:r>
              <a:rPr lang="en-US" altLang="zh-CN" sz="2400" dirty="0"/>
              <a:t>PC+4</a:t>
            </a:r>
            <a:r>
              <a:rPr lang="zh-CN" altLang="en-US" sz="2400" dirty="0"/>
              <a:t>的低</a:t>
            </a:r>
            <a:r>
              <a:rPr lang="en-US" altLang="zh-CN" sz="2400" dirty="0"/>
              <a:t>28</a:t>
            </a:r>
            <a:r>
              <a:rPr lang="zh-CN" altLang="en-US" sz="2400" dirty="0"/>
              <a:t>位替换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无条件分支实现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5" y="1676446"/>
            <a:ext cx="5532378" cy="780277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909250" y="4884112"/>
            <a:ext cx="498103" cy="1115229"/>
            <a:chOff x="1919537" y="4057908"/>
            <a:chExt cx="504056" cy="1171292"/>
          </a:xfrm>
        </p:grpSpPr>
        <p:sp>
          <p:nvSpPr>
            <p:cNvPr id="15" name="矩形 14"/>
            <p:cNvSpPr/>
            <p:nvPr/>
          </p:nvSpPr>
          <p:spPr>
            <a:xfrm>
              <a:off x="1919537" y="4057908"/>
              <a:ext cx="504056" cy="11712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919537" y="4474277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PC</a:t>
              </a:r>
              <a:endParaRPr kumimoji="1" lang="zh-CN" altLang="en-US" sz="1600" b="1" dirty="0"/>
            </a:p>
          </p:txBody>
        </p:sp>
      </p:grpSp>
      <p:cxnSp>
        <p:nvCxnSpPr>
          <p:cNvPr id="17" name="直线箭头连接符 46"/>
          <p:cNvCxnSpPr>
            <a:stCxn id="16" idx="3"/>
          </p:cNvCxnSpPr>
          <p:nvPr/>
        </p:nvCxnSpPr>
        <p:spPr>
          <a:xfrm>
            <a:off x="2407353" y="5441726"/>
            <a:ext cx="4978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2905163" y="5158236"/>
            <a:ext cx="1921256" cy="1576911"/>
            <a:chOff x="1847528" y="2060848"/>
            <a:chExt cx="1944216" cy="1656184"/>
          </a:xfrm>
        </p:grpSpPr>
        <p:sp>
          <p:nvSpPr>
            <p:cNvPr id="19" name="矩形 18"/>
            <p:cNvSpPr/>
            <p:nvPr/>
          </p:nvSpPr>
          <p:spPr>
            <a:xfrm>
              <a:off x="1847528" y="2060848"/>
              <a:ext cx="1728192" cy="1656184"/>
            </a:xfrm>
            <a:prstGeom prst="rect">
              <a:avLst/>
            </a:prstGeom>
            <a:noFill/>
            <a:ln w="1905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847528" y="2132856"/>
              <a:ext cx="936104" cy="549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Read</a:t>
              </a:r>
            </a:p>
            <a:p>
              <a:r>
                <a:rPr kumimoji="1" lang="en-US" altLang="zh-CN" sz="14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address</a:t>
              </a:r>
              <a:endParaRPr kumimoji="1" lang="zh-CN" altLang="en-US" sz="14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47528" y="2996953"/>
              <a:ext cx="1296144" cy="614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Instruction</a:t>
              </a:r>
            </a:p>
            <a:p>
              <a:r>
                <a:rPr kumimoji="1" lang="en-US" altLang="zh-CN" sz="16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memory</a:t>
              </a:r>
              <a:endParaRPr kumimoji="1" lang="zh-CN" alt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51779" y="2689175"/>
              <a:ext cx="1139965" cy="323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Instruction</a:t>
              </a:r>
              <a:endParaRPr kumimoji="1" lang="zh-CN" altLang="en-US" sz="14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23" name="直线箭头连接符 52"/>
          <p:cNvCxnSpPr/>
          <p:nvPr/>
        </p:nvCxnSpPr>
        <p:spPr>
          <a:xfrm>
            <a:off x="4612946" y="5905495"/>
            <a:ext cx="4978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5048251" y="3703642"/>
            <a:ext cx="703218" cy="1180471"/>
            <a:chOff x="4871865" y="1925544"/>
            <a:chExt cx="715447" cy="1656183"/>
          </a:xfrm>
        </p:grpSpPr>
        <p:grpSp>
          <p:nvGrpSpPr>
            <p:cNvPr id="25" name="组合 24"/>
            <p:cNvGrpSpPr/>
            <p:nvPr/>
          </p:nvGrpSpPr>
          <p:grpSpPr>
            <a:xfrm>
              <a:off x="4871865" y="1925544"/>
              <a:ext cx="634980" cy="1656183"/>
              <a:chOff x="5163510" y="2381669"/>
              <a:chExt cx="569083" cy="1114562"/>
            </a:xfrm>
          </p:grpSpPr>
          <p:sp>
            <p:nvSpPr>
              <p:cNvPr id="27" name="Line 55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1568" cy="418153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60000"/>
                    <a:lumOff val="4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8" name="Line 56"/>
              <p:cNvSpPr>
                <a:spLocks noChangeShapeType="1"/>
              </p:cNvSpPr>
              <p:nvPr/>
            </p:nvSpPr>
            <p:spPr bwMode="auto">
              <a:xfrm flipH="1">
                <a:off x="5163510" y="3078078"/>
                <a:ext cx="1568" cy="418153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60000"/>
                    <a:lumOff val="4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9" name="Line 57"/>
              <p:cNvSpPr>
                <a:spLocks noChangeShapeType="1"/>
              </p:cNvSpPr>
              <p:nvPr/>
            </p:nvSpPr>
            <p:spPr bwMode="auto">
              <a:xfrm>
                <a:off x="5165078" y="2799822"/>
                <a:ext cx="142663" cy="138359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60000"/>
                    <a:lumOff val="4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0" name="Line 58"/>
              <p:cNvSpPr>
                <a:spLocks noChangeShapeType="1"/>
              </p:cNvSpPr>
              <p:nvPr/>
            </p:nvSpPr>
            <p:spPr bwMode="auto">
              <a:xfrm flipH="1">
                <a:off x="5165078" y="2938182"/>
                <a:ext cx="142663" cy="141434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60000"/>
                    <a:lumOff val="4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1" name="Line 59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60000"/>
                    <a:lumOff val="4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2" name="Line 60"/>
              <p:cNvSpPr>
                <a:spLocks noChangeShapeType="1"/>
              </p:cNvSpPr>
              <p:nvPr/>
            </p:nvSpPr>
            <p:spPr bwMode="auto">
              <a:xfrm flipV="1">
                <a:off x="5163510" y="3217975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60000"/>
                    <a:lumOff val="4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3" name="Line 61"/>
              <p:cNvSpPr>
                <a:spLocks noChangeShapeType="1"/>
              </p:cNvSpPr>
              <p:nvPr/>
            </p:nvSpPr>
            <p:spPr bwMode="auto">
              <a:xfrm>
                <a:off x="5732593" y="2659925"/>
                <a:ext cx="0" cy="558050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60000"/>
                    <a:lumOff val="4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4952332" y="2596853"/>
              <a:ext cx="634980" cy="4749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Add</a:t>
              </a:r>
              <a:endParaRPr kumimoji="1" lang="zh-CN" alt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34" name="直线箭头连接符 63"/>
          <p:cNvCxnSpPr/>
          <p:nvPr/>
        </p:nvCxnSpPr>
        <p:spPr>
          <a:xfrm>
            <a:off x="4541789" y="4678428"/>
            <a:ext cx="497810" cy="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/>
          <p:nvPr/>
        </p:nvCxnSpPr>
        <p:spPr>
          <a:xfrm rot="5400000" flipH="1" flipV="1">
            <a:off x="3094589" y="3491944"/>
            <a:ext cx="1475726" cy="2423839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 flipH="1">
            <a:off x="1905070" y="4267178"/>
            <a:ext cx="3767308" cy="1188766"/>
          </a:xfrm>
          <a:prstGeom prst="bentConnector5">
            <a:avLst>
              <a:gd name="adj1" fmla="val -9336"/>
              <a:gd name="adj2" fmla="val -56613"/>
              <a:gd name="adj3" fmla="val 109639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263167" y="4475383"/>
            <a:ext cx="62412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4</a:t>
            </a:r>
            <a:endParaRPr kumimoji="1" lang="zh-CN" alt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110756" y="5388099"/>
            <a:ext cx="831207" cy="1034791"/>
            <a:chOff x="7734636" y="4266417"/>
            <a:chExt cx="831207" cy="1034791"/>
          </a:xfrm>
        </p:grpSpPr>
        <p:sp>
          <p:nvSpPr>
            <p:cNvPr id="39" name="椭圆 38"/>
            <p:cNvSpPr/>
            <p:nvPr/>
          </p:nvSpPr>
          <p:spPr>
            <a:xfrm>
              <a:off x="7734636" y="4266417"/>
              <a:ext cx="715206" cy="10347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743349" y="4495015"/>
              <a:ext cx="82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Shift</a:t>
              </a:r>
            </a:p>
            <a:p>
              <a:r>
                <a:rPr kumimoji="1" lang="en-US" altLang="zh-CN" sz="1600" b="1" dirty="0"/>
                <a:t>Left 2</a:t>
              </a:r>
              <a:endParaRPr kumimoji="1" lang="zh-CN" altLang="en-US" sz="1600" b="1" dirty="0"/>
            </a:p>
          </p:txBody>
        </p:sp>
      </p:grpSp>
      <p:cxnSp>
        <p:nvCxnSpPr>
          <p:cNvPr id="41" name="直线连接符 76"/>
          <p:cNvCxnSpPr/>
          <p:nvPr/>
        </p:nvCxnSpPr>
        <p:spPr>
          <a:xfrm flipH="1" flipV="1">
            <a:off x="4739027" y="5824206"/>
            <a:ext cx="192209" cy="162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664181" y="5568867"/>
            <a:ext cx="395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26</a:t>
            </a:r>
            <a:endParaRPr kumimoji="1" lang="zh-CN" altLang="en-US" sz="1400" dirty="0"/>
          </a:p>
        </p:txBody>
      </p:sp>
      <p:cxnSp>
        <p:nvCxnSpPr>
          <p:cNvPr id="43" name="肘形连接符 42"/>
          <p:cNvCxnSpPr/>
          <p:nvPr/>
        </p:nvCxnSpPr>
        <p:spPr>
          <a:xfrm>
            <a:off x="5662005" y="4271850"/>
            <a:ext cx="793680" cy="9044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609983" y="5368812"/>
            <a:ext cx="179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分支目标地址</a:t>
            </a:r>
          </a:p>
        </p:txBody>
      </p:sp>
      <p:cxnSp>
        <p:nvCxnSpPr>
          <p:cNvPr id="45" name="直线箭头连接符 52"/>
          <p:cNvCxnSpPr/>
          <p:nvPr/>
        </p:nvCxnSpPr>
        <p:spPr>
          <a:xfrm>
            <a:off x="5834404" y="5905493"/>
            <a:ext cx="6212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76"/>
          <p:cNvCxnSpPr/>
          <p:nvPr/>
        </p:nvCxnSpPr>
        <p:spPr>
          <a:xfrm flipH="1" flipV="1">
            <a:off x="6110299" y="5836766"/>
            <a:ext cx="192209" cy="162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020303" y="5561085"/>
            <a:ext cx="395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28</a:t>
            </a:r>
            <a:endParaRPr kumimoji="1" lang="zh-CN" altLang="en-US" sz="1400" dirty="0"/>
          </a:p>
        </p:txBody>
      </p:sp>
      <p:cxnSp>
        <p:nvCxnSpPr>
          <p:cNvPr id="48" name="直线连接符 76"/>
          <p:cNvCxnSpPr/>
          <p:nvPr/>
        </p:nvCxnSpPr>
        <p:spPr>
          <a:xfrm flipH="1" flipV="1">
            <a:off x="6140005" y="5109714"/>
            <a:ext cx="192209" cy="162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086741" y="4820551"/>
            <a:ext cx="395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4</a:t>
            </a:r>
            <a:endParaRPr kumimoji="1" lang="zh-CN" altLang="en-US" sz="1400" dirty="0"/>
          </a:p>
        </p:txBody>
      </p:sp>
      <p:sp>
        <p:nvSpPr>
          <p:cNvPr id="50" name="右大括号 49"/>
          <p:cNvSpPr/>
          <p:nvPr/>
        </p:nvSpPr>
        <p:spPr bwMode="auto">
          <a:xfrm>
            <a:off x="6428158" y="5109714"/>
            <a:ext cx="252338" cy="939820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指令执行概述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取指令实现</a:t>
            </a:r>
            <a:endParaRPr lang="en-US" altLang="zh-CN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型指令实现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数据传输指令实现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分支指令实现</a:t>
            </a:r>
            <a:endParaRPr lang="en-US" altLang="zh-CN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完整数据通路实现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一个时钟周期执行一条指令</a:t>
            </a:r>
            <a:endParaRPr lang="en-US" altLang="zh-CN" dirty="0"/>
          </a:p>
          <a:p>
            <a:pPr marL="1200150" lvl="1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时钟周期由最长执行线路决定</a:t>
            </a:r>
            <a:endParaRPr lang="en-US" altLang="zh-CN" sz="2400" dirty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将</a:t>
            </a:r>
            <a:r>
              <a:rPr lang="en-US" altLang="zh-CN" dirty="0"/>
              <a:t>R</a:t>
            </a:r>
            <a:r>
              <a:rPr lang="zh-CN" altLang="en-US" dirty="0"/>
              <a:t>型指令（算术逻辑指令）、存取指令和分支指令的数据通路中相同的部件重合</a:t>
            </a:r>
            <a:endParaRPr lang="en-US" altLang="zh-CN" dirty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使用多选器实现多个数据源的选择</a:t>
            </a: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加入取指令的数据通路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创建完整的数据通路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72101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加入多选器</a:t>
            </a:r>
          </a:p>
        </p:txBody>
      </p:sp>
      <p:pic>
        <p:nvPicPr>
          <p:cNvPr id="4" name="Picture 4" descr="f04-0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00" y="2438426"/>
            <a:ext cx="7238810" cy="39215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MIPS</a:t>
            </a:r>
            <a:r>
              <a:rPr lang="zh-CN" altLang="en-US" dirty="0"/>
              <a:t>的核心指令：</a:t>
            </a:r>
            <a:endParaRPr lang="en-US" altLang="zh-CN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数据传输指令：</a:t>
            </a:r>
            <a:r>
              <a:rPr lang="en-US" altLang="zh-CN" sz="2400" dirty="0">
                <a:solidFill>
                  <a:srgbClr val="C00000"/>
                </a:solidFill>
              </a:rPr>
              <a:t>lw</a:t>
            </a:r>
            <a:r>
              <a:rPr lang="zh-CN" altLang="en-US" sz="2400" dirty="0">
                <a:solidFill>
                  <a:srgbClr val="C00000"/>
                </a:solidFill>
              </a:rPr>
              <a:t>、</a:t>
            </a:r>
            <a:r>
              <a:rPr lang="en-US" altLang="zh-CN" sz="2400" dirty="0" err="1">
                <a:solidFill>
                  <a:srgbClr val="C00000"/>
                </a:solidFill>
              </a:rPr>
              <a:t>sw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算术与逻辑运算指令：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add</a:t>
            </a:r>
            <a:r>
              <a:rPr lang="zh-CN" altLang="en-US" sz="2400" dirty="0">
                <a:solidFill>
                  <a:srgbClr val="C00000"/>
                </a:solidFill>
              </a:rPr>
              <a:t>、</a:t>
            </a:r>
            <a:r>
              <a:rPr lang="en-US" altLang="zh-CN" sz="2400" dirty="0" err="1">
                <a:solidFill>
                  <a:srgbClr val="C00000"/>
                </a:solidFill>
              </a:rPr>
              <a:t>addu</a:t>
            </a:r>
            <a:r>
              <a:rPr lang="zh-CN" altLang="en-US" sz="2400" dirty="0">
                <a:solidFill>
                  <a:srgbClr val="C00000"/>
                </a:solidFill>
              </a:rPr>
              <a:t>、</a:t>
            </a:r>
            <a:r>
              <a:rPr lang="en-US" altLang="zh-CN" sz="2400" dirty="0" err="1">
                <a:solidFill>
                  <a:srgbClr val="C00000"/>
                </a:solidFill>
              </a:rPr>
              <a:t>addi</a:t>
            </a:r>
            <a:r>
              <a:rPr lang="zh-CN" altLang="en-US" sz="2400" dirty="0">
                <a:solidFill>
                  <a:srgbClr val="C00000"/>
                </a:solidFill>
              </a:rPr>
              <a:t>、</a:t>
            </a:r>
            <a:r>
              <a:rPr lang="en-US" altLang="zh-CN" sz="2400" dirty="0" err="1">
                <a:solidFill>
                  <a:srgbClr val="C00000"/>
                </a:solidFill>
              </a:rPr>
              <a:t>addiu</a:t>
            </a:r>
            <a:r>
              <a:rPr lang="zh-CN" altLang="en-US" sz="2400" dirty="0">
                <a:solidFill>
                  <a:srgbClr val="C00000"/>
                </a:solidFill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</a:rPr>
              <a:t>sub</a:t>
            </a:r>
            <a:r>
              <a:rPr lang="zh-CN" altLang="en-US" sz="2400" dirty="0">
                <a:solidFill>
                  <a:srgbClr val="C00000"/>
                </a:solidFill>
              </a:rPr>
              <a:t>、</a:t>
            </a:r>
            <a:r>
              <a:rPr lang="en-US" altLang="zh-CN" sz="2400" dirty="0" err="1">
                <a:solidFill>
                  <a:srgbClr val="C00000"/>
                </a:solidFill>
              </a:rPr>
              <a:t>subu</a:t>
            </a:r>
            <a:r>
              <a:rPr lang="zh-CN" altLang="en-US" sz="2400" dirty="0">
                <a:solidFill>
                  <a:srgbClr val="C00000"/>
                </a:solidFill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</a:rPr>
              <a:t>and</a:t>
            </a:r>
            <a:r>
              <a:rPr lang="zh-CN" altLang="en-US" sz="2400" dirty="0">
                <a:solidFill>
                  <a:srgbClr val="C00000"/>
                </a:solidFill>
              </a:rPr>
              <a:t>、</a:t>
            </a:r>
            <a:r>
              <a:rPr lang="en-US" altLang="zh-CN" sz="2400" dirty="0" err="1">
                <a:solidFill>
                  <a:srgbClr val="C00000"/>
                </a:solidFill>
              </a:rPr>
              <a:t>andi</a:t>
            </a:r>
            <a:r>
              <a:rPr lang="zh-CN" altLang="en-US" sz="2400" dirty="0">
                <a:solidFill>
                  <a:srgbClr val="C00000"/>
                </a:solidFill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</a:rPr>
              <a:t>or</a:t>
            </a:r>
            <a:r>
              <a:rPr lang="zh-CN" altLang="en-US" sz="2400" dirty="0">
                <a:solidFill>
                  <a:srgbClr val="C00000"/>
                </a:solidFill>
              </a:rPr>
              <a:t>、</a:t>
            </a:r>
            <a:r>
              <a:rPr lang="en-US" altLang="zh-CN" sz="2400" dirty="0" err="1">
                <a:solidFill>
                  <a:srgbClr val="C00000"/>
                </a:solidFill>
              </a:rPr>
              <a:t>ori</a:t>
            </a:r>
            <a:r>
              <a:rPr lang="zh-CN" altLang="en-US" sz="2400" dirty="0">
                <a:solidFill>
                  <a:srgbClr val="C00000"/>
                </a:solidFill>
              </a:rPr>
              <a:t>、</a:t>
            </a:r>
            <a:r>
              <a:rPr lang="en-US" altLang="zh-CN" sz="2400" dirty="0" err="1">
                <a:solidFill>
                  <a:srgbClr val="C00000"/>
                </a:solidFill>
              </a:rPr>
              <a:t>xor</a:t>
            </a:r>
            <a:r>
              <a:rPr lang="zh-CN" altLang="en-US" sz="2400" dirty="0">
                <a:solidFill>
                  <a:srgbClr val="C00000"/>
                </a:solidFill>
              </a:rPr>
              <a:t>、</a:t>
            </a:r>
            <a:r>
              <a:rPr lang="en-US" altLang="zh-CN" sz="2400" dirty="0" err="1">
                <a:solidFill>
                  <a:srgbClr val="C00000"/>
                </a:solidFill>
              </a:rPr>
              <a:t>xori</a:t>
            </a:r>
            <a:r>
              <a:rPr lang="zh-CN" altLang="en-US" sz="2400" dirty="0">
                <a:solidFill>
                  <a:srgbClr val="C00000"/>
                </a:solidFill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</a:rPr>
              <a:t>nor</a:t>
            </a:r>
            <a:r>
              <a:rPr lang="zh-CN" altLang="en-US" sz="2400" dirty="0">
                <a:solidFill>
                  <a:srgbClr val="C00000"/>
                </a:solidFill>
              </a:rPr>
              <a:t>、</a:t>
            </a:r>
            <a:r>
              <a:rPr lang="en-US" altLang="zh-CN" sz="2400" dirty="0" err="1">
                <a:solidFill>
                  <a:srgbClr val="C00000"/>
                </a:solidFill>
              </a:rPr>
              <a:t>slt</a:t>
            </a:r>
            <a:r>
              <a:rPr lang="zh-CN" altLang="en-US" sz="2400" dirty="0">
                <a:solidFill>
                  <a:srgbClr val="C00000"/>
                </a:solidFill>
              </a:rPr>
              <a:t>、</a:t>
            </a:r>
            <a:r>
              <a:rPr lang="en-US" altLang="zh-CN" sz="2400" dirty="0" err="1">
                <a:solidFill>
                  <a:srgbClr val="C00000"/>
                </a:solidFill>
              </a:rPr>
              <a:t>slti</a:t>
            </a:r>
            <a:r>
              <a:rPr lang="zh-CN" altLang="en-US" sz="2400" dirty="0">
                <a:solidFill>
                  <a:srgbClr val="C00000"/>
                </a:solidFill>
              </a:rPr>
              <a:t>、</a:t>
            </a:r>
            <a:r>
              <a:rPr lang="en-US" altLang="zh-CN" sz="2400" dirty="0" err="1">
                <a:solidFill>
                  <a:srgbClr val="C00000"/>
                </a:solidFill>
              </a:rPr>
              <a:t>sltu</a:t>
            </a:r>
            <a:r>
              <a:rPr lang="zh-CN" altLang="en-US" sz="2400" dirty="0">
                <a:solidFill>
                  <a:srgbClr val="C00000"/>
                </a:solidFill>
              </a:rPr>
              <a:t>、</a:t>
            </a:r>
            <a:r>
              <a:rPr lang="en-US" altLang="zh-CN" sz="2400" dirty="0" err="1">
                <a:solidFill>
                  <a:srgbClr val="C00000"/>
                </a:solidFill>
              </a:rPr>
              <a:t>sltiu</a:t>
            </a:r>
            <a:endParaRPr lang="zh-CN" altLang="en-US" sz="2400" dirty="0">
              <a:solidFill>
                <a:srgbClr val="C00000"/>
              </a:solidFill>
            </a:endParaRP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决策指令：</a:t>
            </a:r>
            <a:r>
              <a:rPr lang="en-US" altLang="zh-CN" sz="2400" dirty="0" err="1"/>
              <a:t>beq</a:t>
            </a:r>
            <a:r>
              <a:rPr lang="zh-CN" altLang="en-US" sz="2400" dirty="0"/>
              <a:t>、</a:t>
            </a:r>
            <a:r>
              <a:rPr lang="en-US" altLang="zh-CN" sz="2400" dirty="0"/>
              <a:t>j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指令执行：</a:t>
            </a:r>
            <a:endParaRPr lang="en-US" altLang="zh-CN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PC</a:t>
            </a:r>
            <a:r>
              <a:rPr lang="en-US" altLang="en-US" sz="2400" dirty="0">
                <a:sym typeface="Symbol" panose="05050102010706020507" pitchFamily="2" charset="2"/>
              </a:rPr>
              <a:t> </a:t>
            </a:r>
            <a:r>
              <a:rPr lang="zh-CN" altLang="en-US" sz="2400" dirty="0">
                <a:sym typeface="Symbol" panose="05050102010706020507" pitchFamily="2" charset="2"/>
              </a:rPr>
              <a:t>取指令（更新</a:t>
            </a:r>
            <a:r>
              <a:rPr lang="en-US" altLang="zh-CN" sz="2400" dirty="0">
                <a:sym typeface="Symbol" panose="05050102010706020507" pitchFamily="2" charset="2"/>
              </a:rPr>
              <a:t>PC</a:t>
            </a:r>
            <a:r>
              <a:rPr lang="zh-CN" altLang="en-US" sz="2400" dirty="0">
                <a:sym typeface="Symbol" panose="05050102010706020507" pitchFamily="2" charset="2"/>
              </a:rPr>
              <a:t>）</a:t>
            </a:r>
            <a:endParaRPr lang="en-US" altLang="zh-CN" sz="2400" dirty="0">
              <a:sym typeface="Symbol" panose="05050102010706020507" pitchFamily="2" charset="2"/>
            </a:endParaRP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sym typeface="Symbol" panose="05050102010706020507" pitchFamily="2" charset="2"/>
              </a:rPr>
              <a:t>指令译码，读取寄存器</a:t>
            </a:r>
            <a:endParaRPr lang="en-US" altLang="zh-CN" sz="2400" dirty="0">
              <a:sym typeface="Symbol" panose="05050102010706020507" pitchFamily="2" charset="2"/>
            </a:endParaRP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sym typeface="Symbol" panose="05050102010706020507" pitchFamily="2" charset="2"/>
              </a:rPr>
              <a:t>执行指令</a:t>
            </a:r>
            <a:endParaRPr lang="en-US" altLang="zh-CN" sz="2400" dirty="0">
              <a:sym typeface="Symbol" panose="05050102010706020507" pitchFamily="2" charset="2"/>
            </a:endParaRPr>
          </a:p>
          <a:p>
            <a:pPr marL="1200150" lvl="1" indent="-45720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处理器：指令执行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5343940" y="3429000"/>
          <a:ext cx="3306782" cy="3200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1"/>
            <a:ext cx="8184958" cy="1235307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ALU</a:t>
            </a:r>
            <a:r>
              <a:rPr lang="zh-CN" altLang="en-US" sz="2400" dirty="0"/>
              <a:t>第二个操作数：寄存器或立即数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写回到寄存器的数据：</a:t>
            </a:r>
            <a:r>
              <a:rPr lang="en-US" altLang="zh-CN" sz="2400" dirty="0"/>
              <a:t>ALU</a:t>
            </a:r>
            <a:r>
              <a:rPr lang="zh-CN" altLang="en-US" sz="2400" dirty="0"/>
              <a:t>计算结果或数据存储器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加入多选器</a:t>
            </a:r>
          </a:p>
        </p:txBody>
      </p:sp>
      <p:pic>
        <p:nvPicPr>
          <p:cNvPr id="4" name="Picture 4" descr="f04-0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00" y="2438426"/>
            <a:ext cx="7238810" cy="39215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 bwMode="auto">
          <a:xfrm>
            <a:off x="5333980" y="5333950"/>
            <a:ext cx="380990" cy="457188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019762" y="3947212"/>
            <a:ext cx="380990" cy="457188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完整的数据通路实现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609704" y="1295456"/>
            <a:ext cx="8077541" cy="4495682"/>
          </a:xfrm>
          <a:prstGeom prst="rect">
            <a:avLst/>
          </a:prstGeom>
        </p:spPr>
      </p:pic>
      <p:cxnSp>
        <p:nvCxnSpPr>
          <p:cNvPr id="5" name="直线箭头连接符 52"/>
          <p:cNvCxnSpPr/>
          <p:nvPr/>
        </p:nvCxnSpPr>
        <p:spPr>
          <a:xfrm>
            <a:off x="5105386" y="2514624"/>
            <a:ext cx="2285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指令执行概述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取指令实现</a:t>
            </a:r>
            <a:endParaRPr lang="en-US" altLang="zh-CN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型指令实现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数据传输指令实现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分支指令实现</a:t>
            </a:r>
            <a:endParaRPr lang="en-US" altLang="zh-CN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完整数据通路实现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按照指令执行建立数据通路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独立的指令存储器和数据存储器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采用</a:t>
            </a:r>
            <a:r>
              <a:rPr lang="zh-CN" altLang="en-US" b="1" dirty="0">
                <a:solidFill>
                  <a:srgbClr val="C00000"/>
                </a:solidFill>
              </a:rPr>
              <a:t>多选器</a:t>
            </a:r>
            <a:r>
              <a:rPr lang="zh-CN" altLang="en-US" dirty="0"/>
              <a:t>实现多个数据源的选择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224497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核心指令子集实现的抽象视图，描述了主要功能单元及其连接</a:t>
            </a:r>
            <a:endParaRPr lang="en-US" altLang="zh-CN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单时钟周期实现</a:t>
            </a:r>
            <a:endParaRPr lang="en-US" altLang="zh-CN" sz="24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哈佛模型：指令存储和数据存储分开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指令实现的抽象图</a:t>
            </a:r>
          </a:p>
        </p:txBody>
      </p:sp>
      <p:pic>
        <p:nvPicPr>
          <p:cNvPr id="4" name="Picture 4" descr="f04-0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82" y="2971812"/>
            <a:ext cx="6248236" cy="338491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二进制表示信息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低电压</a:t>
            </a:r>
            <a:r>
              <a:rPr lang="en-US" altLang="zh-CN" sz="2400" dirty="0"/>
              <a:t>=0</a:t>
            </a:r>
            <a:r>
              <a:rPr lang="zh-CN" altLang="en-US" sz="2400" dirty="0"/>
              <a:t>；高电压</a:t>
            </a:r>
            <a:r>
              <a:rPr lang="en-US" altLang="zh-CN" sz="2400" dirty="0"/>
              <a:t>=1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/>
              <a:t>1bit</a:t>
            </a:r>
            <a:r>
              <a:rPr lang="zh-CN" altLang="en-US" sz="2400" dirty="0"/>
              <a:t>一条线路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多个</a:t>
            </a:r>
            <a:r>
              <a:rPr lang="en-US" altLang="zh-CN" sz="2400" dirty="0"/>
              <a:t>bit</a:t>
            </a:r>
            <a:r>
              <a:rPr lang="zh-CN" altLang="en-US" sz="2400" dirty="0"/>
              <a:t>的数据编码为多条线路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组合单元（</a:t>
            </a:r>
            <a:r>
              <a:rPr lang="en-US" altLang="zh-CN" dirty="0"/>
              <a:t>Combinational Element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处理数据值的单元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输出只与输入相关，输入相同则输出也相同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状态单元（</a:t>
            </a:r>
            <a:r>
              <a:rPr lang="en-US" altLang="zh-CN" dirty="0"/>
              <a:t>State Element </a:t>
            </a:r>
            <a:r>
              <a:rPr lang="zh-CN" altLang="en-US" dirty="0"/>
              <a:t>或者 </a:t>
            </a:r>
            <a:r>
              <a:rPr lang="en-US" altLang="zh-CN" dirty="0"/>
              <a:t>Sequential Element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存储信息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时钟信号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逻辑设计的一般方法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组合单元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412875"/>
            <a:ext cx="31019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 dirty="0"/>
              <a:t>AND-gate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 dirty="0"/>
              <a:t>Y = A &amp; B</a:t>
            </a:r>
          </a:p>
        </p:txBody>
      </p:sp>
      <p:grpSp>
        <p:nvGrpSpPr>
          <p:cNvPr id="5" name="Group 4"/>
          <p:cNvGrpSpPr/>
          <p:nvPr/>
        </p:nvGrpSpPr>
        <p:grpSpPr bwMode="auto">
          <a:xfrm>
            <a:off x="1258888" y="2641600"/>
            <a:ext cx="1560512" cy="655638"/>
            <a:chOff x="249" y="2299"/>
            <a:chExt cx="983" cy="413"/>
          </a:xfrm>
        </p:grpSpPr>
        <p:grpSp>
          <p:nvGrpSpPr>
            <p:cNvPr id="6" name="Group 5"/>
            <p:cNvGrpSpPr/>
            <p:nvPr/>
          </p:nvGrpSpPr>
          <p:grpSpPr bwMode="auto">
            <a:xfrm>
              <a:off x="476" y="2387"/>
              <a:ext cx="544" cy="273"/>
              <a:chOff x="431" y="1888"/>
              <a:chExt cx="544" cy="273"/>
            </a:xfrm>
          </p:grpSpPr>
          <p:sp>
            <p:nvSpPr>
              <p:cNvPr id="10" name="Arc 6"/>
              <p:cNvSpPr/>
              <p:nvPr/>
            </p:nvSpPr>
            <p:spPr bwMode="auto">
              <a:xfrm>
                <a:off x="701" y="1889"/>
                <a:ext cx="139" cy="272"/>
              </a:xfrm>
              <a:custGeom>
                <a:avLst/>
                <a:gdLst>
                  <a:gd name="T0" fmla="*/ 0 w 22080"/>
                  <a:gd name="T1" fmla="*/ 0 h 43200"/>
                  <a:gd name="T2" fmla="*/ 0 w 22080"/>
                  <a:gd name="T3" fmla="*/ 0 h 43200"/>
                  <a:gd name="T4" fmla="*/ 0 w 2208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080"/>
                  <a:gd name="T10" fmla="*/ 0 h 43200"/>
                  <a:gd name="T11" fmla="*/ 22080 w 2208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80" h="43200" fill="none" extrusionOk="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</a:path>
                  <a:path w="22080" h="43200" stroke="0" extrusionOk="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  <a:lnTo>
                      <a:pt x="480" y="21600"/>
                    </a:lnTo>
                    <a:lnTo>
                      <a:pt x="479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>
                <a:off x="567" y="216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>
                <a:off x="431" y="1933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431" y="2115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839" y="2024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249" y="229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249" y="2481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1020" y="239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800"/>
                <a:t>Y</a:t>
              </a:r>
              <a:endParaRPr lang="en-AU" altLang="en-US" sz="1800"/>
            </a:p>
          </p:txBody>
        </p:sp>
      </p:grpSp>
      <p:grpSp>
        <p:nvGrpSpPr>
          <p:cNvPr id="17" name="Group 16"/>
          <p:cNvGrpSpPr/>
          <p:nvPr/>
        </p:nvGrpSpPr>
        <p:grpSpPr bwMode="auto">
          <a:xfrm>
            <a:off x="1547813" y="4868863"/>
            <a:ext cx="1416050" cy="1308100"/>
            <a:chOff x="113" y="2840"/>
            <a:chExt cx="892" cy="824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40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40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57" y="3067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13" y="2843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800"/>
                <a:t>I0</a:t>
              </a:r>
              <a:endParaRPr lang="en-AU" altLang="en-US" sz="1800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13" y="3025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800"/>
                <a:t>I1</a:t>
              </a:r>
              <a:endParaRPr lang="en-AU" altLang="en-US" sz="1800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793" y="293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76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Arc 24"/>
            <p:cNvSpPr/>
            <p:nvPr/>
          </p:nvSpPr>
          <p:spPr bwMode="auto">
            <a:xfrm>
              <a:off x="567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rc 25"/>
            <p:cNvSpPr/>
            <p:nvPr/>
          </p:nvSpPr>
          <p:spPr bwMode="auto">
            <a:xfrm flipH="1">
              <a:off x="476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rc 26"/>
            <p:cNvSpPr/>
            <p:nvPr/>
          </p:nvSpPr>
          <p:spPr bwMode="auto">
            <a:xfrm flipV="1">
              <a:off x="567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Arc 27"/>
            <p:cNvSpPr/>
            <p:nvPr/>
          </p:nvSpPr>
          <p:spPr bwMode="auto">
            <a:xfrm flipH="1" flipV="1">
              <a:off x="476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657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476" y="2840"/>
              <a:ext cx="1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1400"/>
                <a:t>M</a:t>
              </a:r>
              <a:br>
                <a:rPr lang="en-US" altLang="en-US" sz="1400"/>
              </a:br>
              <a:r>
                <a:rPr lang="en-US" altLang="en-US" sz="1400"/>
                <a:t>u</a:t>
              </a:r>
              <a:br>
                <a:rPr lang="en-US" altLang="en-US" sz="1400"/>
              </a:br>
              <a:r>
                <a:rPr lang="en-US" altLang="en-US" sz="1400"/>
                <a:t>x</a:t>
              </a:r>
              <a:endParaRPr lang="en-AU" altLang="en-US" sz="1400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V="1">
              <a:off x="567" y="329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461" y="343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800"/>
                <a:t>S</a:t>
              </a:r>
              <a:endParaRPr lang="en-AU" altLang="en-US" sz="1800"/>
            </a:p>
          </p:txBody>
        </p:sp>
      </p:grp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84213" y="3644900"/>
            <a:ext cx="32400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Multiplexer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/>
              <a:t>Y = S ? I1 : I0</a:t>
            </a:r>
            <a:endParaRPr lang="en-AU" altLang="en-US" sz="2800"/>
          </a:p>
        </p:txBody>
      </p:sp>
      <p:grpSp>
        <p:nvGrpSpPr>
          <p:cNvPr id="34" name="Group 33"/>
          <p:cNvGrpSpPr/>
          <p:nvPr/>
        </p:nvGrpSpPr>
        <p:grpSpPr bwMode="auto">
          <a:xfrm>
            <a:off x="7092950" y="1484313"/>
            <a:ext cx="1604963" cy="1012825"/>
            <a:chOff x="1111" y="2659"/>
            <a:chExt cx="1011" cy="638"/>
          </a:xfrm>
        </p:grpSpPr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1338" y="2795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1338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1791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1111" y="266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1111" y="306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1910" y="284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1474" y="265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1474" y="3067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1474" y="2886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H="1">
              <a:off x="1474" y="2976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1474" y="2659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 flipV="1">
              <a:off x="1474" y="3113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1791" y="2840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1620" y="2889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800"/>
                <a:t>+</a:t>
              </a:r>
              <a:endParaRPr lang="en-AU" altLang="en-US" sz="1800"/>
            </a:p>
          </p:txBody>
        </p:sp>
      </p:grpSp>
      <p:grpSp>
        <p:nvGrpSpPr>
          <p:cNvPr id="49" name="Group 48"/>
          <p:cNvGrpSpPr/>
          <p:nvPr/>
        </p:nvGrpSpPr>
        <p:grpSpPr bwMode="auto">
          <a:xfrm>
            <a:off x="5580063" y="4575175"/>
            <a:ext cx="1676400" cy="1595438"/>
            <a:chOff x="2699" y="2750"/>
            <a:chExt cx="1056" cy="1005"/>
          </a:xfrm>
        </p:grpSpPr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2926" y="288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2926" y="3339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3424" y="311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2699" y="275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54" name="Text Box 53"/>
            <p:cNvSpPr txBox="1">
              <a:spLocks noChangeArrowheads="1"/>
            </p:cNvSpPr>
            <p:nvPr/>
          </p:nvSpPr>
          <p:spPr bwMode="auto">
            <a:xfrm>
              <a:off x="2699" y="3247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55" name="Text Box 54"/>
            <p:cNvSpPr txBox="1">
              <a:spLocks noChangeArrowheads="1"/>
            </p:cNvSpPr>
            <p:nvPr/>
          </p:nvSpPr>
          <p:spPr bwMode="auto">
            <a:xfrm>
              <a:off x="3543" y="297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061" y="2750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 flipH="1">
              <a:off x="3061" y="3203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062" y="3022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 flipH="1">
              <a:off x="3062" y="3112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3061" y="2750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 flipV="1">
              <a:off x="3061" y="3294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3424" y="2931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62"/>
            <p:cNvSpPr txBox="1">
              <a:spLocks noChangeArrowheads="1"/>
            </p:cNvSpPr>
            <p:nvPr/>
          </p:nvSpPr>
          <p:spPr bwMode="auto">
            <a:xfrm>
              <a:off x="3152" y="3025"/>
              <a:ext cx="2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800"/>
                <a:t>ALU</a:t>
              </a:r>
              <a:endParaRPr lang="en-AU" altLang="en-US" sz="1800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3243" y="3385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Text Box 64"/>
            <p:cNvSpPr txBox="1">
              <a:spLocks noChangeArrowheads="1"/>
            </p:cNvSpPr>
            <p:nvPr/>
          </p:nvSpPr>
          <p:spPr bwMode="auto">
            <a:xfrm>
              <a:off x="3152" y="352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800"/>
                <a:t>F</a:t>
              </a:r>
              <a:endParaRPr lang="en-AU" altLang="en-US" sz="1800"/>
            </a:p>
          </p:txBody>
        </p:sp>
      </p:grp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4211638" y="1412875"/>
            <a:ext cx="31019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 dirty="0"/>
              <a:t>Adder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 dirty="0"/>
              <a:t>Y = A + B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4211638" y="3284538"/>
            <a:ext cx="43195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Arithmetic/Logic Unit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/>
              <a:t>Y = F(A, B)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寄存器：能够存储数据的电路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时钟信号决定何时更新存储的值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边缘触发：只允许在时钟跳变的边沿时改变存储的值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时序单元（</a:t>
            </a:r>
            <a:r>
              <a:rPr lang="en-US" altLang="zh-CN" dirty="0"/>
              <a:t> Sequential Element </a:t>
            </a:r>
            <a:r>
              <a:rPr lang="zh-CN" altLang="en-US" dirty="0"/>
              <a:t>）</a:t>
            </a:r>
          </a:p>
        </p:txBody>
      </p:sp>
      <p:grpSp>
        <p:nvGrpSpPr>
          <p:cNvPr id="4" name="Group 4"/>
          <p:cNvGrpSpPr/>
          <p:nvPr/>
        </p:nvGrpSpPr>
        <p:grpSpPr bwMode="auto">
          <a:xfrm>
            <a:off x="765175" y="3789363"/>
            <a:ext cx="2090738" cy="1223962"/>
            <a:chOff x="657" y="2296"/>
            <a:chExt cx="1317" cy="771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111" y="2296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en-US" sz="1600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975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975" y="288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610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748" y="2345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800"/>
                <a:t>D</a:t>
              </a:r>
              <a:endParaRPr lang="en-AU" altLang="en-US" sz="180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657" y="2753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800"/>
                <a:t>Clk</a:t>
              </a:r>
              <a:endParaRPr lang="en-AU" altLang="en-US" sz="180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746" y="2345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800"/>
                <a:t>Q</a:t>
              </a:r>
              <a:endParaRPr lang="en-AU" altLang="en-US" sz="180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111" y="2840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111" y="2886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44"/>
          <p:cNvGrpSpPr/>
          <p:nvPr/>
        </p:nvGrpSpPr>
        <p:grpSpPr bwMode="auto">
          <a:xfrm>
            <a:off x="3429000" y="3429000"/>
            <a:ext cx="4775200" cy="1800225"/>
            <a:chOff x="2154" y="2523"/>
            <a:chExt cx="3008" cy="1134"/>
          </a:xfrm>
        </p:grpSpPr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2712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2712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3256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3256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2531" y="279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3801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3801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4345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4345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4889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 flipV="1">
              <a:off x="4890" y="2613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2531" y="3657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 flipV="1">
              <a:off x="253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2154" y="2617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600"/>
                <a:t>Clk</a:t>
              </a:r>
              <a:endParaRPr lang="en-AU" altLang="en-US" sz="1600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2154" y="2949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600"/>
                <a:t>D</a:t>
              </a:r>
              <a:endParaRPr lang="en-AU" altLang="en-US" sz="1600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2154" y="3297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600"/>
                <a:t>Q</a:t>
              </a:r>
              <a:endParaRPr lang="en-AU" altLang="en-US" sz="1600"/>
            </a:p>
          </p:txBody>
        </p:sp>
        <p:sp>
          <p:nvSpPr>
            <p:cNvPr id="31" name="Freeform 34"/>
            <p:cNvSpPr/>
            <p:nvPr/>
          </p:nvSpPr>
          <p:spPr bwMode="auto">
            <a:xfrm>
              <a:off x="2531" y="2976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182"/>
                <a:gd name="T17" fmla="*/ 635 w 635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5"/>
            <p:cNvSpPr/>
            <p:nvPr/>
          </p:nvSpPr>
          <p:spPr bwMode="auto">
            <a:xfrm>
              <a:off x="3166" y="2976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6"/>
            <p:cNvSpPr/>
            <p:nvPr/>
          </p:nvSpPr>
          <p:spPr bwMode="auto">
            <a:xfrm>
              <a:off x="3892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7"/>
            <p:cNvSpPr/>
            <p:nvPr/>
          </p:nvSpPr>
          <p:spPr bwMode="auto">
            <a:xfrm>
              <a:off x="2803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8"/>
            <p:cNvSpPr/>
            <p:nvPr/>
          </p:nvSpPr>
          <p:spPr bwMode="auto">
            <a:xfrm>
              <a:off x="2531" y="3340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181"/>
                <a:gd name="T17" fmla="*/ 272 w 27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9"/>
            <p:cNvSpPr/>
            <p:nvPr/>
          </p:nvSpPr>
          <p:spPr bwMode="auto">
            <a:xfrm>
              <a:off x="2712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0"/>
            <p:cNvSpPr/>
            <p:nvPr/>
          </p:nvSpPr>
          <p:spPr bwMode="auto">
            <a:xfrm>
              <a:off x="3801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1"/>
            <p:cNvSpPr/>
            <p:nvPr/>
          </p:nvSpPr>
          <p:spPr bwMode="auto">
            <a:xfrm>
              <a:off x="4980" y="3339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182"/>
                <a:gd name="T17" fmla="*/ 136 w 136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2"/>
            <p:cNvSpPr/>
            <p:nvPr/>
          </p:nvSpPr>
          <p:spPr bwMode="auto">
            <a:xfrm>
              <a:off x="4255" y="2976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82"/>
                <a:gd name="T17" fmla="*/ 862 w 862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3"/>
            <p:cNvSpPr/>
            <p:nvPr/>
          </p:nvSpPr>
          <p:spPr bwMode="auto">
            <a:xfrm>
              <a:off x="4890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2712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380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>
              <a:off x="4889" y="2523"/>
              <a:ext cx="1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带写信号的寄存器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当写信号有效时，才会在时钟边沿时更新存储的值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当存储的值稍后使用时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时序单元（</a:t>
            </a:r>
            <a:r>
              <a:rPr lang="en-US" altLang="zh-CN" dirty="0"/>
              <a:t> Sequential Element </a:t>
            </a:r>
            <a:r>
              <a:rPr lang="zh-CN" altLang="en-US" dirty="0"/>
              <a:t>）</a:t>
            </a:r>
          </a:p>
        </p:txBody>
      </p:sp>
      <p:grpSp>
        <p:nvGrpSpPr>
          <p:cNvPr id="4" name="Group 4"/>
          <p:cNvGrpSpPr/>
          <p:nvPr/>
        </p:nvGrpSpPr>
        <p:grpSpPr bwMode="auto">
          <a:xfrm>
            <a:off x="688975" y="3844925"/>
            <a:ext cx="2306638" cy="1223963"/>
            <a:chOff x="340" y="2750"/>
            <a:chExt cx="1453" cy="771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30" y="2750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en-US" sz="1600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794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794" y="334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429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567" y="279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800"/>
                <a:t>D</a:t>
              </a:r>
              <a:endParaRPr lang="en-AU" altLang="en-US" sz="180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76" y="3207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800"/>
                <a:t>Clk</a:t>
              </a:r>
              <a:endParaRPr lang="en-AU" altLang="en-US" sz="180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565" y="2799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800"/>
                <a:t>Q</a:t>
              </a:r>
              <a:endParaRPr lang="en-AU" altLang="en-US" sz="180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930" y="3294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930" y="3340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793" y="3154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40" y="3021"/>
              <a:ext cx="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800"/>
                <a:t>Write</a:t>
              </a:r>
              <a:endParaRPr lang="en-AU" altLang="en-US" sz="1800"/>
            </a:p>
          </p:txBody>
        </p:sp>
      </p:grpSp>
      <p:grpSp>
        <p:nvGrpSpPr>
          <p:cNvPr id="16" name="Group 52"/>
          <p:cNvGrpSpPr/>
          <p:nvPr/>
        </p:nvGrpSpPr>
        <p:grpSpPr bwMode="auto">
          <a:xfrm>
            <a:off x="3352800" y="3124200"/>
            <a:ext cx="4991100" cy="2376488"/>
            <a:chOff x="2004" y="2387"/>
            <a:chExt cx="3144" cy="1497"/>
          </a:xfrm>
        </p:grpSpPr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2517" y="2840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3334" y="3022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4558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V="1">
              <a:off x="4558" y="2840"/>
              <a:ext cx="5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2517" y="3884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 flipH="1" flipV="1">
              <a:off x="2503" y="2387"/>
              <a:ext cx="14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2004" y="2844"/>
              <a:ext cx="4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600"/>
                <a:t>Write</a:t>
              </a:r>
              <a:endParaRPr lang="en-AU" altLang="en-US" sz="1600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2140" y="317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600"/>
                <a:t>D</a:t>
              </a:r>
              <a:endParaRPr lang="en-AU" altLang="en-US" sz="1600"/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2140" y="3524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600"/>
                <a:t>Q</a:t>
              </a:r>
              <a:endParaRPr lang="en-AU" altLang="en-US" sz="1600"/>
            </a:p>
          </p:txBody>
        </p:sp>
        <p:sp>
          <p:nvSpPr>
            <p:cNvPr id="27" name="Freeform 30"/>
            <p:cNvSpPr/>
            <p:nvPr/>
          </p:nvSpPr>
          <p:spPr bwMode="auto">
            <a:xfrm>
              <a:off x="2517" y="3203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182"/>
                <a:gd name="T17" fmla="*/ 635 w 635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1"/>
            <p:cNvSpPr/>
            <p:nvPr/>
          </p:nvSpPr>
          <p:spPr bwMode="auto">
            <a:xfrm>
              <a:off x="3152" y="3203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2"/>
            <p:cNvSpPr/>
            <p:nvPr/>
          </p:nvSpPr>
          <p:spPr bwMode="auto">
            <a:xfrm>
              <a:off x="2517" y="3567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181"/>
                <a:gd name="T17" fmla="*/ 272 w 27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3"/>
            <p:cNvSpPr/>
            <p:nvPr/>
          </p:nvSpPr>
          <p:spPr bwMode="auto">
            <a:xfrm>
              <a:off x="2698" y="3294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4"/>
            <p:cNvSpPr/>
            <p:nvPr/>
          </p:nvSpPr>
          <p:spPr bwMode="auto">
            <a:xfrm>
              <a:off x="2699" y="2840"/>
              <a:ext cx="157" cy="688"/>
            </a:xfrm>
            <a:custGeom>
              <a:avLst/>
              <a:gdLst>
                <a:gd name="T0" fmla="*/ 0 w 157"/>
                <a:gd name="T1" fmla="*/ 0 h 688"/>
                <a:gd name="T2" fmla="*/ 45 w 157"/>
                <a:gd name="T3" fmla="*/ 190 h 688"/>
                <a:gd name="T4" fmla="*/ 137 w 157"/>
                <a:gd name="T5" fmla="*/ 158 h 688"/>
                <a:gd name="T6" fmla="*/ 157 w 157"/>
                <a:gd name="T7" fmla="*/ 688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688"/>
                <a:gd name="T14" fmla="*/ 157 w 157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5"/>
            <p:cNvSpPr/>
            <p:nvPr/>
          </p:nvSpPr>
          <p:spPr bwMode="auto">
            <a:xfrm>
              <a:off x="4966" y="3566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182"/>
                <a:gd name="T17" fmla="*/ 136 w 136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6"/>
            <p:cNvSpPr/>
            <p:nvPr/>
          </p:nvSpPr>
          <p:spPr bwMode="auto">
            <a:xfrm>
              <a:off x="4241" y="3203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82"/>
                <a:gd name="T17" fmla="*/ 862 w 862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2698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>
              <a:off x="2698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3242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40"/>
            <p:cNvSpPr>
              <a:spLocks noChangeShapeType="1"/>
            </p:cNvSpPr>
            <p:nvPr/>
          </p:nvSpPr>
          <p:spPr bwMode="auto">
            <a:xfrm>
              <a:off x="3242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>
              <a:off x="2517" y="265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>
              <a:off x="3787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43"/>
            <p:cNvSpPr>
              <a:spLocks noChangeShapeType="1"/>
            </p:cNvSpPr>
            <p:nvPr/>
          </p:nvSpPr>
          <p:spPr bwMode="auto">
            <a:xfrm>
              <a:off x="3787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4"/>
            <p:cNvSpPr>
              <a:spLocks noChangeShapeType="1"/>
            </p:cNvSpPr>
            <p:nvPr/>
          </p:nvSpPr>
          <p:spPr bwMode="auto">
            <a:xfrm>
              <a:off x="4331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5"/>
            <p:cNvSpPr>
              <a:spLocks noChangeShapeType="1"/>
            </p:cNvSpPr>
            <p:nvPr/>
          </p:nvSpPr>
          <p:spPr bwMode="auto">
            <a:xfrm>
              <a:off x="4331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>
              <a:off x="4875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7"/>
            <p:cNvSpPr>
              <a:spLocks noChangeShapeType="1"/>
            </p:cNvSpPr>
            <p:nvPr/>
          </p:nvSpPr>
          <p:spPr bwMode="auto">
            <a:xfrm flipV="1">
              <a:off x="4876" y="2477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48"/>
            <p:cNvSpPr txBox="1">
              <a:spLocks noChangeArrowheads="1"/>
            </p:cNvSpPr>
            <p:nvPr/>
          </p:nvSpPr>
          <p:spPr bwMode="auto">
            <a:xfrm>
              <a:off x="2140" y="2481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600"/>
                <a:t>Clk</a:t>
              </a:r>
              <a:endParaRPr lang="en-AU" altLang="en-US" sz="1600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2789" y="3566"/>
              <a:ext cx="2178" cy="182"/>
            </a:xfrm>
            <a:custGeom>
              <a:avLst/>
              <a:gdLst>
                <a:gd name="T0" fmla="*/ 0 w 2178"/>
                <a:gd name="T1" fmla="*/ 91 h 182"/>
                <a:gd name="T2" fmla="*/ 46 w 2178"/>
                <a:gd name="T3" fmla="*/ 0 h 182"/>
                <a:gd name="T4" fmla="*/ 2132 w 2178"/>
                <a:gd name="T5" fmla="*/ 0 h 182"/>
                <a:gd name="T6" fmla="*/ 2178 w 2178"/>
                <a:gd name="T7" fmla="*/ 91 h 182"/>
                <a:gd name="T8" fmla="*/ 2132 w 2178"/>
                <a:gd name="T9" fmla="*/ 182 h 182"/>
                <a:gd name="T10" fmla="*/ 46 w 2178"/>
                <a:gd name="T11" fmla="*/ 182 h 182"/>
                <a:gd name="T12" fmla="*/ 0 w 2178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78"/>
                <a:gd name="T22" fmla="*/ 0 h 182"/>
                <a:gd name="T23" fmla="*/ 2178 w 2178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78" h="182">
                  <a:moveTo>
                    <a:pt x="0" y="91"/>
                  </a:moveTo>
                  <a:lnTo>
                    <a:pt x="46" y="0"/>
                  </a:lnTo>
                  <a:lnTo>
                    <a:pt x="2132" y="0"/>
                  </a:lnTo>
                  <a:lnTo>
                    <a:pt x="2178" y="91"/>
                  </a:lnTo>
                  <a:lnTo>
                    <a:pt x="2132" y="182"/>
                  </a:lnTo>
                  <a:lnTo>
                    <a:pt x="46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4875" y="3294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1"/>
            <p:cNvSpPr/>
            <p:nvPr/>
          </p:nvSpPr>
          <p:spPr bwMode="auto">
            <a:xfrm>
              <a:off x="4876" y="2840"/>
              <a:ext cx="157" cy="688"/>
            </a:xfrm>
            <a:custGeom>
              <a:avLst/>
              <a:gdLst>
                <a:gd name="T0" fmla="*/ 0 w 157"/>
                <a:gd name="T1" fmla="*/ 0 h 688"/>
                <a:gd name="T2" fmla="*/ 45 w 157"/>
                <a:gd name="T3" fmla="*/ 190 h 688"/>
                <a:gd name="T4" fmla="*/ 137 w 157"/>
                <a:gd name="T5" fmla="*/ 158 h 688"/>
                <a:gd name="T6" fmla="*/ 157 w 157"/>
                <a:gd name="T7" fmla="*/ 688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688"/>
                <a:gd name="T14" fmla="*/ 157 w 157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2698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3787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>
              <a:off x="4875" y="2387"/>
              <a:ext cx="1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98:Templates:Presentation Designs:Sparkle</Template>
  <TotalTime>2588</TotalTime>
  <Words>1785</Words>
  <Application>Microsoft Office PowerPoint</Application>
  <PresentationFormat>全屏显示(4:3)</PresentationFormat>
  <Paragraphs>637</Paragraphs>
  <Slides>43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NimbusMonL-Regu</vt:lpstr>
      <vt:lpstr>黑体</vt:lpstr>
      <vt:lpstr>微软雅黑</vt:lpstr>
      <vt:lpstr>Arial</vt:lpstr>
      <vt:lpstr>Calibri</vt:lpstr>
      <vt:lpstr>Symbol</vt:lpstr>
      <vt:lpstr>Times</vt:lpstr>
      <vt:lpstr>Wingdings</vt:lpstr>
      <vt:lpstr>自定义设计方案</vt:lpstr>
      <vt:lpstr>1_自定义设计方案</vt:lpstr>
      <vt:lpstr>计算机组成与实践  </vt:lpstr>
      <vt:lpstr>大纲</vt:lpstr>
      <vt:lpstr>大纲</vt:lpstr>
      <vt:lpstr>处理器：指令执行</vt:lpstr>
      <vt:lpstr>指令实现的抽象图</vt:lpstr>
      <vt:lpstr>逻辑设计的一般方法</vt:lpstr>
      <vt:lpstr>组合单元</vt:lpstr>
      <vt:lpstr>时序单元（ Sequential Element ）</vt:lpstr>
      <vt:lpstr>时序单元（ Sequential Element ）</vt:lpstr>
      <vt:lpstr>时钟方法（Clocking Methodology）</vt:lpstr>
      <vt:lpstr>大纲</vt:lpstr>
      <vt:lpstr>建立取指令数据通路</vt:lpstr>
      <vt:lpstr>取指令的实现</vt:lpstr>
      <vt:lpstr>取指令的实现</vt:lpstr>
      <vt:lpstr>取指令的实现</vt:lpstr>
      <vt:lpstr>大纲</vt:lpstr>
      <vt:lpstr>R型指令的实现</vt:lpstr>
      <vt:lpstr>R型指令：读寄存器</vt:lpstr>
      <vt:lpstr>R型指令：ALU运算</vt:lpstr>
      <vt:lpstr>R型指令：写回</vt:lpstr>
      <vt:lpstr>思考slt指令</vt:lpstr>
      <vt:lpstr>大纲</vt:lpstr>
      <vt:lpstr>数据传输指令实现</vt:lpstr>
      <vt:lpstr>数据传输指令实现</vt:lpstr>
      <vt:lpstr>数据传输指令：读寄存器和符号扩展</vt:lpstr>
      <vt:lpstr>数据传输指令：ALU计算地址</vt:lpstr>
      <vt:lpstr>sw指令：访问数据存储器</vt:lpstr>
      <vt:lpstr>lw指令：访问数据存储器</vt:lpstr>
      <vt:lpstr>lw指令：写回</vt:lpstr>
      <vt:lpstr>大纲</vt:lpstr>
      <vt:lpstr>条件分支指令实现</vt:lpstr>
      <vt:lpstr>条件分支指令实现</vt:lpstr>
      <vt:lpstr>条件分支指令：读寄存器和符号扩展</vt:lpstr>
      <vt:lpstr>条件分支指令：逻辑左移&amp;</vt:lpstr>
      <vt:lpstr>条件分支指令：分支判断&amp;目标地址计算</vt:lpstr>
      <vt:lpstr>无条件分支实现</vt:lpstr>
      <vt:lpstr>大纲</vt:lpstr>
      <vt:lpstr>创建完整的数据通路</vt:lpstr>
      <vt:lpstr>加入多选器</vt:lpstr>
      <vt:lpstr>加入多选器</vt:lpstr>
      <vt:lpstr>完整的数据通路实现</vt:lpstr>
      <vt:lpstr>大纲</vt:lpstr>
      <vt:lpstr>小结</vt:lpstr>
    </vt:vector>
  </TitlesOfParts>
  <Company>SSU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工程中心建设报告</dc:title>
  <dc:creator>YXCHEN-PC</dc:creator>
  <cp:lastModifiedBy>iiii yyyy</cp:lastModifiedBy>
  <cp:revision>762</cp:revision>
  <dcterms:created xsi:type="dcterms:W3CDTF">2001-06-30T15:45:00Z</dcterms:created>
  <dcterms:modified xsi:type="dcterms:W3CDTF">2025-06-18T01:01:26Z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9A0A1F02401D41D083F3788009DE37D6_12</vt:lpwstr>
  </property>
</Properties>
</file>