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3"/>
  </p:sldMasterIdLst>
  <p:notesMasterIdLst>
    <p:notesMasterId r:id="rId5"/>
  </p:notesMasterIdLst>
  <p:sldIdLst>
    <p:sldId id="258" r:id="rId4"/>
    <p:sldId id="257" r:id="rId6"/>
    <p:sldId id="283" r:id="rId7"/>
    <p:sldId id="259" r:id="rId8"/>
    <p:sldId id="261" r:id="rId9"/>
    <p:sldId id="262" r:id="rId10"/>
    <p:sldId id="267" r:id="rId11"/>
    <p:sldId id="263" r:id="rId12"/>
    <p:sldId id="264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  <p:sldId id="289" r:id="rId28"/>
    <p:sldId id="281" r:id="rId29"/>
    <p:sldId id="282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4" autoAdjust="0"/>
    <p:restoredTop sz="93523" autoAdjust="0"/>
  </p:normalViewPr>
  <p:slideViewPr>
    <p:cSldViewPr showGuides="1">
      <p:cViewPr varScale="1">
        <p:scale>
          <a:sx n="101" d="100"/>
          <a:sy n="101" d="100"/>
        </p:scale>
        <p:origin x="330" y="114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5526DA-BB1E-1242-A10A-DA37E9B23163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AAEE3C-52FA-7C4C-9234-7973B5B367A5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</a:t>
            </a:r>
            <a:r>
              <a:rPr lang="zh-CN" altLang="en-US" sz="4400" dirty="0" smtClean="0"/>
              <a:t>成与实践  </a:t>
            </a:r>
            <a:endParaRPr lang="zh-CN" altLang="en-US" sz="4400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控制单元（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Control Unit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685902" y="1219258"/>
          <a:ext cx="7980264" cy="48602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782"/>
                <a:gridCol w="761980"/>
                <a:gridCol w="685782"/>
                <a:gridCol w="761980"/>
                <a:gridCol w="685782"/>
                <a:gridCol w="761980"/>
                <a:gridCol w="761980"/>
                <a:gridCol w="761980"/>
                <a:gridCol w="2113018"/>
              </a:tblGrid>
              <a:tr h="5275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ALUOp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Funt</a:t>
                      </a:r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ALUOp1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/>
                        <a:t>ALUOp0</a:t>
                      </a:r>
                      <a:endParaRPr lang="zh-CN" altLang="en-US" sz="1800" dirty="0" smtClean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X</a:t>
                      </a: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X</a:t>
                      </a: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X</a:t>
                      </a: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X</a:t>
                      </a: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X</a:t>
                      </a: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27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控制单元真值表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根据真值表实现的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控制单元逻辑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控制逻辑实现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600248"/>
            <a:ext cx="7079756" cy="38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控制概述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主控制单元的设计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跳转的实现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单时钟周期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控制信号源于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9</a:t>
            </a:r>
            <a:r>
              <a:rPr lang="zh-CN" altLang="en-US" sz="2400" dirty="0" smtClean="0"/>
              <a:t>位控制信号：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位控制信号和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ALUOp</a:t>
            </a:r>
            <a:r>
              <a:rPr lang="zh-CN" altLang="en-US" sz="2400" dirty="0" smtClean="0"/>
              <a:t>信号</a:t>
            </a:r>
            <a:endParaRPr lang="zh-CN" altLang="en-US" sz="2400" dirty="0"/>
          </a:p>
        </p:txBody>
      </p:sp>
      <p:sp>
        <p:nvSpPr>
          <p:cNvPr id="4813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39" y="2209832"/>
            <a:ext cx="8183563" cy="4087078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 smtClean="0"/>
              <a:t>带主控制单元的数据通路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08" y="1143060"/>
            <a:ext cx="8336589" cy="5289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控制信号：执行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</a:t>
            </a:r>
            <a:endParaRPr lang="zh-CN" altLang="en-US" dirty="0"/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228714" y="5943534"/>
          <a:ext cx="868657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657"/>
                <a:gridCol w="868657"/>
                <a:gridCol w="868657"/>
                <a:gridCol w="746740"/>
                <a:gridCol w="990574"/>
                <a:gridCol w="838178"/>
                <a:gridCol w="838178"/>
                <a:gridCol w="929615"/>
                <a:gridCol w="899137"/>
                <a:gridCol w="838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</a:t>
                      </a:r>
                      <a:r>
                        <a:rPr lang="zh-CN" altLang="en-US" sz="1200" dirty="0" smtClean="0"/>
                        <a:t>型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42" name="图片 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875" y="1066862"/>
            <a:ext cx="7283629" cy="462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控制信号：执行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228714" y="5943534"/>
          <a:ext cx="868657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657"/>
                <a:gridCol w="868657"/>
                <a:gridCol w="868657"/>
                <a:gridCol w="746740"/>
                <a:gridCol w="990574"/>
                <a:gridCol w="838178"/>
                <a:gridCol w="838178"/>
                <a:gridCol w="929615"/>
                <a:gridCol w="899137"/>
                <a:gridCol w="838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lw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 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40" name="图片 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94" y="1066862"/>
            <a:ext cx="7315939" cy="464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控制信号：执行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228714" y="5943534"/>
          <a:ext cx="868657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657"/>
                <a:gridCol w="868657"/>
                <a:gridCol w="868657"/>
                <a:gridCol w="746740"/>
                <a:gridCol w="990574"/>
                <a:gridCol w="838178"/>
                <a:gridCol w="838178"/>
                <a:gridCol w="929615"/>
                <a:gridCol w="899137"/>
                <a:gridCol w="838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sw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 X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991" y="1058318"/>
            <a:ext cx="7346015" cy="466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控制信号：执行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228714" y="5943534"/>
          <a:ext cx="868657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657"/>
                <a:gridCol w="868657"/>
                <a:gridCol w="868657"/>
                <a:gridCol w="746740"/>
                <a:gridCol w="990574"/>
                <a:gridCol w="838178"/>
                <a:gridCol w="838178"/>
                <a:gridCol w="929615"/>
                <a:gridCol w="899137"/>
                <a:gridCol w="838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beq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 X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96" y="1066862"/>
            <a:ext cx="7325256" cy="4648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397840" y="1038778"/>
          <a:ext cx="8183562" cy="550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3927"/>
                <a:gridCol w="1363927"/>
                <a:gridCol w="1363927"/>
                <a:gridCol w="1363927"/>
                <a:gridCol w="1363927"/>
                <a:gridCol w="1363927"/>
              </a:tblGrid>
              <a:tr h="343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输入或输出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信号名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beq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43802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输入</a:t>
                      </a:r>
                      <a:endParaRPr lang="zh-CN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Op5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Op4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Op3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Op2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Op1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Op0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输出</a:t>
                      </a:r>
                      <a:endParaRPr lang="zh-CN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43802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主控制单元</a:t>
            </a:r>
            <a:r>
              <a:rPr lang="zh-CN" altLang="en-US" dirty="0"/>
              <a:t>真值表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控制概述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rgbClr val="C00000"/>
                </a:solidFill>
              </a:rPr>
              <a:t>ALU</a:t>
            </a:r>
            <a:r>
              <a:rPr lang="zh-CN" altLang="en-US" b="1" dirty="0" smtClean="0">
                <a:solidFill>
                  <a:srgbClr val="C00000"/>
                </a:solidFill>
              </a:rPr>
              <a:t>控制设计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主控制单元的设计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跳转的实现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单时钟周期实现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68" y="1143060"/>
            <a:ext cx="5187062" cy="544512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控制单元逻辑</a:t>
            </a:r>
            <a:r>
              <a:rPr lang="zh-CN" altLang="en-US" dirty="0"/>
              <a:t>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控制概述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主控制单元的设计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跳转的实现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单时钟周期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实现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无条件</a:t>
            </a:r>
            <a:r>
              <a:rPr lang="zh-CN" altLang="en-US" dirty="0"/>
              <a:t>分支指令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26 bits</a:t>
            </a:r>
            <a:r>
              <a:rPr lang="zh-CN" altLang="en-US" sz="2400" dirty="0" smtClean="0"/>
              <a:t>常数符号扩展成</a:t>
            </a:r>
            <a:r>
              <a:rPr lang="en-US" altLang="zh-CN" sz="2400" dirty="0" smtClean="0"/>
              <a:t>28 bits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用</a:t>
            </a:r>
            <a:r>
              <a:rPr lang="en-US" altLang="zh-CN" sz="2400" dirty="0" smtClean="0"/>
              <a:t>28 bits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PC+4</a:t>
            </a:r>
            <a:r>
              <a:rPr lang="zh-CN" altLang="en-US" sz="2400" dirty="0" smtClean="0"/>
              <a:t>的低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位替换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回顾：跳转实现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365" y="1676446"/>
            <a:ext cx="5532378" cy="78027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909250" y="4884112"/>
            <a:ext cx="498103" cy="1115229"/>
            <a:chOff x="1919537" y="4057908"/>
            <a:chExt cx="504056" cy="1171292"/>
          </a:xfrm>
        </p:grpSpPr>
        <p:sp>
          <p:nvSpPr>
            <p:cNvPr id="15" name="矩形 14"/>
            <p:cNvSpPr/>
            <p:nvPr/>
          </p:nvSpPr>
          <p:spPr>
            <a:xfrm>
              <a:off x="1919537" y="4057908"/>
              <a:ext cx="504056" cy="1171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19537" y="447427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PC</a:t>
              </a:r>
              <a:endParaRPr kumimoji="1" lang="zh-CN" altLang="en-US" sz="1600" b="1" dirty="0"/>
            </a:p>
          </p:txBody>
        </p:sp>
      </p:grpSp>
      <p:cxnSp>
        <p:nvCxnSpPr>
          <p:cNvPr id="17" name="直线箭头连接符 46"/>
          <p:cNvCxnSpPr>
            <a:stCxn id="16" idx="3"/>
          </p:cNvCxnSpPr>
          <p:nvPr/>
        </p:nvCxnSpPr>
        <p:spPr>
          <a:xfrm>
            <a:off x="2407353" y="5441726"/>
            <a:ext cx="4978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905163" y="5158236"/>
            <a:ext cx="1921256" cy="1576911"/>
            <a:chOff x="1847528" y="2060848"/>
            <a:chExt cx="1944216" cy="1656184"/>
          </a:xfrm>
        </p:grpSpPr>
        <p:sp>
          <p:nvSpPr>
            <p:cNvPr id="19" name="矩形 18"/>
            <p:cNvSpPr/>
            <p:nvPr/>
          </p:nvSpPr>
          <p:spPr>
            <a:xfrm>
              <a:off x="1847528" y="2060848"/>
              <a:ext cx="1728192" cy="1656184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47528" y="2132856"/>
              <a:ext cx="936104" cy="54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Read</a:t>
              </a:r>
              <a:endParaRPr kumimoji="1"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en-US" altLang="zh-CN" sz="1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address</a:t>
              </a:r>
              <a:endParaRPr kumimoji="1"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7528" y="2996953"/>
              <a:ext cx="1296144" cy="61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Instruction</a:t>
              </a:r>
              <a:endParaRPr kumimoji="1" lang="en-US" altLang="zh-CN" sz="16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en-US" altLang="zh-CN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memory</a:t>
              </a:r>
              <a:endParaRPr kumimoji="1" lang="zh-C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51779" y="2689175"/>
              <a:ext cx="1139965" cy="323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Instruction</a:t>
              </a:r>
              <a:endParaRPr kumimoji="1"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3" name="直线箭头连接符 52"/>
          <p:cNvCxnSpPr/>
          <p:nvPr/>
        </p:nvCxnSpPr>
        <p:spPr>
          <a:xfrm>
            <a:off x="4612946" y="5905495"/>
            <a:ext cx="4978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5048251" y="3703642"/>
            <a:ext cx="703218" cy="1180471"/>
            <a:chOff x="4871865" y="1925544"/>
            <a:chExt cx="715447" cy="1656183"/>
          </a:xfrm>
        </p:grpSpPr>
        <p:grpSp>
          <p:nvGrpSpPr>
            <p:cNvPr id="25" name="组合 24"/>
            <p:cNvGrpSpPr/>
            <p:nvPr/>
          </p:nvGrpSpPr>
          <p:grpSpPr>
            <a:xfrm>
              <a:off x="4871865" y="1925544"/>
              <a:ext cx="634980" cy="1656183"/>
              <a:chOff x="5163510" y="2381669"/>
              <a:chExt cx="569083" cy="1114562"/>
            </a:xfrm>
          </p:grpSpPr>
          <p:sp>
            <p:nvSpPr>
              <p:cNvPr id="27" name="Line 55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8" name="Line 56"/>
              <p:cNvSpPr>
                <a:spLocks noChangeShapeType="1"/>
              </p:cNvSpPr>
              <p:nvPr/>
            </p:nvSpPr>
            <p:spPr bwMode="auto">
              <a:xfrm flipH="1">
                <a:off x="5163510" y="3078078"/>
                <a:ext cx="1568" cy="418153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9" name="Line 57"/>
              <p:cNvSpPr>
                <a:spLocks noChangeShapeType="1"/>
              </p:cNvSpPr>
              <p:nvPr/>
            </p:nvSpPr>
            <p:spPr bwMode="auto">
              <a:xfrm>
                <a:off x="5165078" y="2799822"/>
                <a:ext cx="142663" cy="138359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" name="Line 58"/>
              <p:cNvSpPr>
                <a:spLocks noChangeShapeType="1"/>
              </p:cNvSpPr>
              <p:nvPr/>
            </p:nvSpPr>
            <p:spPr bwMode="auto">
              <a:xfrm flipH="1">
                <a:off x="5165078" y="2938182"/>
                <a:ext cx="142663" cy="141434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1" name="Line 59"/>
              <p:cNvSpPr>
                <a:spLocks noChangeShapeType="1"/>
              </p:cNvSpPr>
              <p:nvPr/>
            </p:nvSpPr>
            <p:spPr bwMode="auto">
              <a:xfrm>
                <a:off x="5163510" y="2381669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flipV="1">
                <a:off x="5163510" y="3217975"/>
                <a:ext cx="569083" cy="278256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3" name="Line 61"/>
              <p:cNvSpPr>
                <a:spLocks noChangeShapeType="1"/>
              </p:cNvSpPr>
              <p:nvPr/>
            </p:nvSpPr>
            <p:spPr bwMode="auto">
              <a:xfrm>
                <a:off x="5732593" y="2659925"/>
                <a:ext cx="0" cy="55805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60000"/>
                    <a:lumOff val="4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952332" y="2596853"/>
              <a:ext cx="634980" cy="474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Add</a:t>
              </a:r>
              <a:endParaRPr kumimoji="1" lang="zh-CN" alt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4" name="直线箭头连接符 63"/>
          <p:cNvCxnSpPr/>
          <p:nvPr/>
        </p:nvCxnSpPr>
        <p:spPr>
          <a:xfrm>
            <a:off x="4541789" y="4678428"/>
            <a:ext cx="497810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H="1" flipV="1">
            <a:off x="3094589" y="3491944"/>
            <a:ext cx="1475726" cy="2423839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H="1">
            <a:off x="1905070" y="4267178"/>
            <a:ext cx="3767308" cy="1188766"/>
          </a:xfrm>
          <a:prstGeom prst="bentConnector5">
            <a:avLst>
              <a:gd name="adj1" fmla="val -9336"/>
              <a:gd name="adj2" fmla="val -56613"/>
              <a:gd name="adj3" fmla="val 10963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63167" y="4475383"/>
            <a:ext cx="6241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endParaRPr kumimoji="1" lang="zh-CN" alt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110756" y="5388099"/>
            <a:ext cx="831207" cy="1034791"/>
            <a:chOff x="7734636" y="4266417"/>
            <a:chExt cx="831207" cy="1034791"/>
          </a:xfrm>
        </p:grpSpPr>
        <p:sp>
          <p:nvSpPr>
            <p:cNvPr id="39" name="椭圆 38"/>
            <p:cNvSpPr/>
            <p:nvPr/>
          </p:nvSpPr>
          <p:spPr>
            <a:xfrm>
              <a:off x="7734636" y="4266417"/>
              <a:ext cx="715206" cy="10347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743349" y="4495015"/>
              <a:ext cx="82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Shift</a:t>
              </a:r>
              <a:endParaRPr kumimoji="1" lang="en-US" altLang="zh-CN" sz="1600" b="1" dirty="0"/>
            </a:p>
            <a:p>
              <a:r>
                <a:rPr kumimoji="1" lang="en-US" altLang="zh-CN" sz="1600" b="1" dirty="0"/>
                <a:t>Left 2</a:t>
              </a:r>
              <a:endParaRPr kumimoji="1" lang="zh-CN" altLang="en-US" sz="1600" b="1" dirty="0"/>
            </a:p>
          </p:txBody>
        </p:sp>
      </p:grpSp>
      <p:cxnSp>
        <p:nvCxnSpPr>
          <p:cNvPr id="41" name="直线连接符 76"/>
          <p:cNvCxnSpPr/>
          <p:nvPr/>
        </p:nvCxnSpPr>
        <p:spPr>
          <a:xfrm flipH="1" flipV="1">
            <a:off x="4739027" y="5824206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664181" y="5568867"/>
            <a:ext cx="39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26</a:t>
            </a:r>
            <a:endParaRPr kumimoji="1" lang="zh-CN" altLang="en-US" sz="1400" dirty="0"/>
          </a:p>
        </p:txBody>
      </p:sp>
      <p:cxnSp>
        <p:nvCxnSpPr>
          <p:cNvPr id="43" name="肘形连接符 42"/>
          <p:cNvCxnSpPr/>
          <p:nvPr/>
        </p:nvCxnSpPr>
        <p:spPr>
          <a:xfrm>
            <a:off x="5662005" y="4271850"/>
            <a:ext cx="793680" cy="9044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609983" y="5368812"/>
            <a:ext cx="179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分支目标地址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线箭头连接符 52"/>
          <p:cNvCxnSpPr/>
          <p:nvPr/>
        </p:nvCxnSpPr>
        <p:spPr>
          <a:xfrm>
            <a:off x="5834404" y="5905493"/>
            <a:ext cx="6212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76"/>
          <p:cNvCxnSpPr/>
          <p:nvPr/>
        </p:nvCxnSpPr>
        <p:spPr>
          <a:xfrm flipH="1" flipV="1">
            <a:off x="6110299" y="5836766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20303" y="5561085"/>
            <a:ext cx="39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28</a:t>
            </a:r>
            <a:endParaRPr kumimoji="1" lang="zh-CN" altLang="en-US" sz="1400" dirty="0"/>
          </a:p>
        </p:txBody>
      </p:sp>
      <p:cxnSp>
        <p:nvCxnSpPr>
          <p:cNvPr id="48" name="直线连接符 76"/>
          <p:cNvCxnSpPr/>
          <p:nvPr/>
        </p:nvCxnSpPr>
        <p:spPr>
          <a:xfrm flipH="1" flipV="1">
            <a:off x="6140005" y="5109714"/>
            <a:ext cx="192209" cy="162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6741" y="4820551"/>
            <a:ext cx="39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endParaRPr kumimoji="1" lang="zh-CN" altLang="en-US" sz="1400" dirty="0"/>
          </a:p>
        </p:txBody>
      </p:sp>
      <p:sp>
        <p:nvSpPr>
          <p:cNvPr id="50" name="右大括号 49"/>
          <p:cNvSpPr/>
          <p:nvPr/>
        </p:nvSpPr>
        <p:spPr bwMode="auto">
          <a:xfrm>
            <a:off x="6428158" y="5109714"/>
            <a:ext cx="252338" cy="93982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内容占位符 158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762100" y="1066862"/>
            <a:ext cx="7144002" cy="483558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课堂练习：带跳转的实现</a:t>
            </a:r>
            <a:endParaRPr lang="zh-CN" altLang="en-US" dirty="0"/>
          </a:p>
        </p:txBody>
      </p:sp>
      <p:graphicFrame>
        <p:nvGraphicFramePr>
          <p:cNvPr id="160" name="表格 159"/>
          <p:cNvGraphicFramePr>
            <a:graphicFrameLocks noGrp="1"/>
          </p:cNvGraphicFramePr>
          <p:nvPr/>
        </p:nvGraphicFramePr>
        <p:xfrm>
          <a:off x="228714" y="6019732"/>
          <a:ext cx="868657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657"/>
                <a:gridCol w="868657"/>
                <a:gridCol w="868657"/>
                <a:gridCol w="746740"/>
                <a:gridCol w="990574"/>
                <a:gridCol w="838178"/>
                <a:gridCol w="838178"/>
                <a:gridCol w="929615"/>
                <a:gridCol w="899137"/>
                <a:gridCol w="838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200" b="0" dirty="0" smtClean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200" b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J</a:t>
                      </a:r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课堂练习：带跳转的</a:t>
            </a:r>
            <a:r>
              <a:rPr lang="zh-CN" altLang="en-US" dirty="0" smtClean="0"/>
              <a:t>实现真值表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397840" y="1038778"/>
          <a:ext cx="8166725" cy="56480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6675"/>
                <a:gridCol w="1166675"/>
                <a:gridCol w="1166675"/>
                <a:gridCol w="1166675"/>
                <a:gridCol w="1166675"/>
                <a:gridCol w="1166675"/>
                <a:gridCol w="1166675"/>
              </a:tblGrid>
              <a:tr h="533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输入或输出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信号名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sw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beq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16807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输入</a:t>
                      </a:r>
                      <a:endParaRPr lang="zh-CN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Op5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Op4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Op3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Op2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Op1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Op0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输出</a:t>
                      </a:r>
                      <a:endParaRPr lang="zh-CN" altLang="en-US" sz="16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RegDst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X</a:t>
                      </a:r>
                      <a:endParaRPr lang="zh-CN" altLang="en-US" sz="1400" dirty="0" smtClean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ALUSrc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MemtoReg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RegWrite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MemRead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rgbClr val="00B0F0"/>
                          </a:solidFill>
                        </a:rPr>
                        <a:t>MemWrite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Branch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ALUOp1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ALUOp0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  <a:tr h="316807">
                <a:tc vMerge="1"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B0F0"/>
                          </a:solidFill>
                        </a:rPr>
                        <a:t>Jump</a:t>
                      </a:r>
                      <a:endParaRPr lang="zh-CN" alt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控制概述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主控制单元的设计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跳转的实现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单时钟周期</a:t>
            </a:r>
            <a:r>
              <a:rPr lang="zh-CN" altLang="en-US" b="1" dirty="0" smtClean="0">
                <a:solidFill>
                  <a:srgbClr val="C00000"/>
                </a:solidFill>
              </a:rPr>
              <a:t>实现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单时钟周期实现简单，适合小指令集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</a:t>
            </a:r>
            <a:r>
              <a:rPr lang="zh-CN" altLang="en-US" dirty="0"/>
              <a:t>不同指令，不能使用不同时钟周期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最长延迟决定时钟周期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那种类型的指令执行最慢？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单时钟周期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假设我们只关注指令运行中的：取指令、读寄存器、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运算、访问数据存储器、写回寄存器：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访问指令和数据存储器：</a:t>
            </a:r>
            <a:r>
              <a:rPr lang="en-US" altLang="zh-CN" sz="2400" dirty="0" smtClean="0"/>
              <a:t>4ns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ALU</a:t>
            </a:r>
            <a:r>
              <a:rPr lang="zh-CN" altLang="en-US" sz="2400" dirty="0" smtClean="0"/>
              <a:t>和加法器：</a:t>
            </a:r>
            <a:r>
              <a:rPr lang="en-US" altLang="zh-CN" sz="2400" dirty="0" smtClean="0"/>
              <a:t>2ns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访问寄存器：</a:t>
            </a:r>
            <a:r>
              <a:rPr lang="en-US" altLang="zh-CN" sz="2400" dirty="0" smtClean="0"/>
              <a:t>1ns</a:t>
            </a:r>
            <a:endParaRPr lang="en-US" altLang="zh-CN" sz="2400" dirty="0" smtClean="0"/>
          </a:p>
          <a:p>
            <a:pPr lvl="1" indent="0">
              <a:buNone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最慢的指令决定时钟周期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038" y="3429000"/>
          <a:ext cx="8082669" cy="2666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4667"/>
                <a:gridCol w="954291"/>
                <a:gridCol w="1142970"/>
                <a:gridCol w="1142970"/>
                <a:gridCol w="1676356"/>
                <a:gridCol w="1219168"/>
                <a:gridCol w="792247"/>
              </a:tblGrid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指令类型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取指令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读寄存器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ALU</a:t>
                      </a:r>
                      <a:r>
                        <a:rPr lang="zh-CN" altLang="en-US" sz="1600" dirty="0" smtClean="0"/>
                        <a:t>运算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访问数据存储器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写回寄存器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时间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型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lw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sw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beq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假设我们只关注指令运行中的：取指令、读寄存器、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运算、访问数据存储器、写回寄存器：</a:t>
            </a:r>
            <a:endParaRPr lang="en-US" altLang="zh-CN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访问指令和数据存储器：</a:t>
            </a:r>
            <a:r>
              <a:rPr lang="en-US" altLang="zh-CN" sz="2400" dirty="0" smtClean="0"/>
              <a:t>4ns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ALU</a:t>
            </a:r>
            <a:r>
              <a:rPr lang="zh-CN" altLang="en-US" sz="2400" dirty="0" smtClean="0"/>
              <a:t>和加法器：</a:t>
            </a:r>
            <a:r>
              <a:rPr lang="en-US" altLang="zh-CN" sz="2400" dirty="0" smtClean="0"/>
              <a:t>2ns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访问寄存器：</a:t>
            </a:r>
            <a:r>
              <a:rPr lang="en-US" altLang="zh-CN" sz="2400" dirty="0" smtClean="0"/>
              <a:t>1ns</a:t>
            </a:r>
            <a:endParaRPr lang="en-US" altLang="zh-CN" sz="2400" dirty="0" smtClean="0"/>
          </a:p>
          <a:p>
            <a:pPr lvl="1" indent="0">
              <a:buNone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最慢的指令决定时钟周期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183" y="3429000"/>
          <a:ext cx="8082669" cy="2666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54667"/>
                <a:gridCol w="954291"/>
                <a:gridCol w="1142970"/>
                <a:gridCol w="1142970"/>
                <a:gridCol w="1676356"/>
                <a:gridCol w="1219168"/>
                <a:gridCol w="792247"/>
              </a:tblGrid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指令类型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取指令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读寄存器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ALU</a:t>
                      </a:r>
                      <a:r>
                        <a:rPr lang="zh-CN" altLang="en-US" sz="1600" dirty="0" smtClean="0"/>
                        <a:t>运算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访问数据存储器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写回寄存器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时间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</a:t>
                      </a:r>
                      <a:r>
                        <a:rPr lang="zh-CN" altLang="en-US" sz="1600" dirty="0" smtClean="0"/>
                        <a:t>型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lw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sw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beq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  <a:tr h="444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控制概述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主控制单元的设计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跳转的实现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单时钟周期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控制概述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ALU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主控制单元的设计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跳转的实现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单时钟周期实现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状态单元的写入需要写控制信号与时钟共同</a:t>
            </a:r>
            <a:r>
              <a:rPr lang="zh-CN" altLang="en-US" dirty="0" smtClean="0"/>
              <a:t>决定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 smtClean="0"/>
              <a:t>ALU</a:t>
            </a:r>
            <a:r>
              <a:rPr lang="zh-CN" altLang="en-US" dirty="0" smtClean="0"/>
              <a:t>控制器采用</a:t>
            </a:r>
            <a:r>
              <a:rPr lang="zh-CN" altLang="en-US" dirty="0" smtClean="0">
                <a:solidFill>
                  <a:srgbClr val="C00000"/>
                </a:solidFill>
              </a:rPr>
              <a:t>多级译码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主</a:t>
            </a:r>
            <a:r>
              <a:rPr lang="zh-CN" altLang="en-US" dirty="0" smtClean="0"/>
              <a:t>控制单元与数据通路共同实现指令的正确执行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单时钟</a:t>
            </a:r>
            <a:r>
              <a:rPr lang="zh-CN" altLang="en-US" dirty="0" smtClean="0"/>
              <a:t>周期实现效率低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724366"/>
            <a:ext cx="8184958" cy="182875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ALU</a:t>
            </a:r>
            <a:r>
              <a:rPr lang="zh-CN" altLang="en-US" sz="2400" dirty="0" smtClean="0"/>
              <a:t>需要实现正确的运算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个单元的信号来源有多种选择（寄存器、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、加法器、多选器、符号扩展、存储器等）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状态单元的写入需要写控制信号与时钟共同决定（寄存器、数据存储器）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数据通路中的控制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74" y="1219258"/>
            <a:ext cx="6038465" cy="33607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 bwMode="auto">
          <a:xfrm>
            <a:off x="5105386" y="2133634"/>
            <a:ext cx="1523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让各个单元实现正确的功能（运算、读、写）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控制数据流的来源（多选器）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上述控制信息来自于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指令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</a:rPr>
              <a:t>op</a:t>
            </a:r>
            <a:r>
              <a:rPr lang="zh-CN" altLang="en-US" sz="2400" dirty="0" smtClean="0"/>
              <a:t>字段在</a:t>
            </a:r>
            <a:r>
              <a:rPr lang="en-US" altLang="zh-CN" sz="2400" dirty="0" smtClean="0"/>
              <a:t>31~ 26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源操作数寄存器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rs</a:t>
            </a:r>
            <a:r>
              <a:rPr lang="zh-CN" altLang="en-US" sz="2400" dirty="0" smtClean="0"/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rt</a:t>
            </a:r>
            <a:r>
              <a:rPr lang="zh-CN" altLang="en-US" sz="2400" dirty="0" smtClean="0"/>
              <a:t>字段分别在</a:t>
            </a:r>
            <a:r>
              <a:rPr lang="en-US" altLang="zh-CN" sz="2400" dirty="0" smtClean="0"/>
              <a:t>25~21</a:t>
            </a:r>
            <a:r>
              <a:rPr lang="zh-CN" altLang="en-US" sz="2400" dirty="0" smtClean="0"/>
              <a:t>位和</a:t>
            </a:r>
            <a:r>
              <a:rPr lang="en-US" altLang="zh-CN" sz="2400" dirty="0" smtClean="0"/>
              <a:t>20~16</a:t>
            </a:r>
            <a:r>
              <a:rPr lang="zh-CN" altLang="en-US" sz="2400" dirty="0" smtClean="0"/>
              <a:t>位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lw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sw</a:t>
            </a:r>
            <a:r>
              <a:rPr lang="zh-CN" altLang="en-US" sz="2400" dirty="0" smtClean="0"/>
              <a:t>指令中的基址寄存器是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rs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25~21</a:t>
            </a:r>
            <a:r>
              <a:rPr lang="zh-CN" altLang="en-US" sz="2400" dirty="0" smtClean="0"/>
              <a:t>位）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保存写回数据的寄存器有两个：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lw</a:t>
            </a:r>
            <a:r>
              <a:rPr lang="zh-CN" altLang="en-US" sz="2000" dirty="0" smtClean="0"/>
              <a:t>指令：</a:t>
            </a:r>
            <a:r>
              <a:rPr lang="en-US" altLang="zh-CN" sz="2000" dirty="0" err="1" smtClean="0"/>
              <a:t>rt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20~16</a:t>
            </a:r>
            <a:r>
              <a:rPr lang="zh-CN" altLang="en-US" sz="2000" dirty="0" smtClean="0"/>
              <a:t>位）</a:t>
            </a:r>
            <a:endParaRPr lang="en-US" altLang="zh-CN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型指令：</a:t>
            </a:r>
            <a:r>
              <a:rPr lang="en-US" altLang="zh-CN" sz="2000" dirty="0" err="1" smtClean="0"/>
              <a:t>rd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15~11</a:t>
            </a:r>
            <a:r>
              <a:rPr lang="zh-CN" altLang="en-US" sz="2000" dirty="0" smtClean="0"/>
              <a:t>位）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立即</a:t>
            </a:r>
            <a:r>
              <a:rPr lang="zh-CN" altLang="en-US" sz="2400" dirty="0" smtClean="0"/>
              <a:t>数字段（</a:t>
            </a:r>
            <a:r>
              <a:rPr lang="en-US" altLang="zh-CN" sz="2400" dirty="0" smtClean="0"/>
              <a:t>15~0</a:t>
            </a:r>
            <a:r>
              <a:rPr lang="zh-CN" altLang="en-US" sz="2400" dirty="0" smtClean="0"/>
              <a:t>位）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控制单元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98" y="2471551"/>
            <a:ext cx="3481860" cy="510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64" y="2487159"/>
            <a:ext cx="3481860" cy="494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控制单元</a:t>
            </a:r>
            <a:endParaRPr lang="zh-CN" altLang="en-US" dirty="0"/>
          </a:p>
        </p:txBody>
      </p:sp>
      <p:sp>
        <p:nvSpPr>
          <p:cNvPr id="286" name="矩形 285"/>
          <p:cNvSpPr/>
          <p:nvPr/>
        </p:nvSpPr>
        <p:spPr>
          <a:xfrm>
            <a:off x="538592" y="5714940"/>
            <a:ext cx="8076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主控制器产生</a:t>
            </a:r>
            <a:r>
              <a:rPr lang="en-US" altLang="zh-CN" dirty="0" smtClean="0"/>
              <a:t>ALUOp</a:t>
            </a:r>
            <a:r>
              <a:rPr lang="zh-CN" altLang="en-US" dirty="0" smtClean="0"/>
              <a:t>信号（</a:t>
            </a:r>
            <a:r>
              <a:rPr lang="en-US" altLang="zh-CN" dirty="0" smtClean="0"/>
              <a:t>2 bits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/>
              <a:t>ALU</a:t>
            </a:r>
            <a:r>
              <a:rPr lang="zh-CN" altLang="en-US" dirty="0" smtClean="0"/>
              <a:t>控制单元产生</a:t>
            </a:r>
            <a:r>
              <a:rPr lang="en-US" altLang="zh-CN" dirty="0" err="1" smtClean="0"/>
              <a:t>ALUcontrol</a:t>
            </a:r>
            <a:r>
              <a:rPr lang="zh-CN" altLang="en-US" dirty="0" smtClean="0"/>
              <a:t>信号（</a:t>
            </a:r>
            <a:r>
              <a:rPr lang="en-US" altLang="zh-CN" dirty="0" smtClean="0"/>
              <a:t>4 bits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1"/>
          <a:stretch>
            <a:fillRect/>
          </a:stretch>
        </p:blipFill>
        <p:spPr>
          <a:xfrm>
            <a:off x="432017" y="1371654"/>
            <a:ext cx="8183563" cy="408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控制概述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rgbClr val="C00000"/>
                </a:solidFill>
              </a:rPr>
              <a:t>ALU</a:t>
            </a:r>
            <a:r>
              <a:rPr lang="zh-CN" altLang="en-US" b="1" dirty="0" smtClean="0">
                <a:solidFill>
                  <a:srgbClr val="C00000"/>
                </a:solidFill>
              </a:rPr>
              <a:t>控制设计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主控制单元的设计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跳转的实现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单时钟周期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实现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由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控制单元生成的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位控制信号及其定义的操作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00278" y="2209832"/>
          <a:ext cx="5215596" cy="37337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798"/>
                <a:gridCol w="2607798"/>
              </a:tblGrid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ALU control</a:t>
                      </a:r>
                      <a:r>
                        <a:rPr lang="zh-CN" altLang="en-US" dirty="0" smtClean="0"/>
                        <a:t>输入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加</a:t>
                      </a: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</a:tr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小于则置位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</a:tr>
              <a:tr h="533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或非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由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bits ALUOp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6 bits </a:t>
            </a:r>
            <a:r>
              <a:rPr lang="en-US" altLang="zh-CN" sz="2400" dirty="0" err="1" smtClean="0"/>
              <a:t>funct</a:t>
            </a:r>
            <a:r>
              <a:rPr lang="zh-CN" altLang="en-US" sz="2400" dirty="0" smtClean="0"/>
              <a:t>功能字段生成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控制信号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采用多级译码的方法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主</a:t>
            </a:r>
            <a:r>
              <a:rPr lang="zh-CN" altLang="en-US" sz="2000" dirty="0" smtClean="0"/>
              <a:t>控制单元生成</a:t>
            </a:r>
            <a:r>
              <a:rPr lang="en-US" altLang="zh-CN" sz="2000" dirty="0" smtClean="0"/>
              <a:t>ALUOp</a:t>
            </a:r>
            <a:r>
              <a:rPr lang="zh-CN" altLang="en-US" sz="2000" dirty="0" smtClean="0"/>
              <a:t>信号（不使用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ALU</a:t>
            </a:r>
            <a:r>
              <a:rPr lang="zh-CN" altLang="en-US" sz="2000" dirty="0" smtClean="0"/>
              <a:t>控制单元生成</a:t>
            </a:r>
            <a:r>
              <a:rPr lang="en-US" altLang="zh-CN" sz="2000" dirty="0" err="1" smtClean="0"/>
              <a:t>ALUcontrol</a:t>
            </a:r>
            <a:r>
              <a:rPr lang="zh-CN" altLang="en-US" sz="2000" dirty="0" smtClean="0"/>
              <a:t>信号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ALU</a:t>
            </a:r>
            <a:r>
              <a:rPr lang="zh-CN" altLang="en-US" dirty="0" smtClean="0"/>
              <a:t>控制信号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100" y="2819416"/>
          <a:ext cx="7695996" cy="35146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564"/>
                <a:gridCol w="1193768"/>
                <a:gridCol w="1168370"/>
                <a:gridCol w="1396962"/>
                <a:gridCol w="1117572"/>
                <a:gridCol w="1447760"/>
              </a:tblGrid>
              <a:tr h="39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指令操作码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ALUOp</a:t>
                      </a:r>
                      <a:endParaRPr lang="en-US" altLang="zh-CN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funct</a:t>
                      </a:r>
                      <a:r>
                        <a:rPr lang="zh-CN" altLang="en-US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ALU</a:t>
                      </a:r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C00000"/>
                          </a:solidFill>
                        </a:rPr>
                        <a:t>ALUcontrol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9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lw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lw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XXXXXX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sw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sw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XXXXXX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beq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01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beq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XXXXXX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subtract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0010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subtract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0110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0100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0101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0001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9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</a:t>
                      </a:r>
                      <a:r>
                        <a:rPr lang="zh-CN" altLang="en-US" dirty="0" smtClean="0"/>
                        <a:t>类型</a:t>
                      </a:r>
                      <a:endParaRPr lang="zh-CN" alt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slt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1010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slt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0111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2629</Words>
  <Application>WPS 演示</Application>
  <PresentationFormat>全屏显示(4:3)</PresentationFormat>
  <Paragraphs>1222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微软雅黑</vt:lpstr>
      <vt:lpstr>Arial Unicode MS</vt:lpstr>
      <vt:lpstr>自定义设计方案</vt:lpstr>
      <vt:lpstr>1_自定义设计方案</vt:lpstr>
      <vt:lpstr>计算机组成与实践  </vt:lpstr>
      <vt:lpstr>大纲</vt:lpstr>
      <vt:lpstr>大纲</vt:lpstr>
      <vt:lpstr>数据通路中的控制</vt:lpstr>
      <vt:lpstr>ALU控制单元</vt:lpstr>
      <vt:lpstr>加入ALU控制单元</vt:lpstr>
      <vt:lpstr>大纲</vt:lpstr>
      <vt:lpstr>ALU控制信号</vt:lpstr>
      <vt:lpstr>生成ALU控制信号</vt:lpstr>
      <vt:lpstr>ALU控制单元真值表</vt:lpstr>
      <vt:lpstr>ALU控制逻辑实现</vt:lpstr>
      <vt:lpstr>大纲</vt:lpstr>
      <vt:lpstr>主控制信号</vt:lpstr>
      <vt:lpstr>带主控制单元的数据通路</vt:lpstr>
      <vt:lpstr>控制信号：执行R型指令</vt:lpstr>
      <vt:lpstr>控制信号：执行lw指令</vt:lpstr>
      <vt:lpstr>控制信号：执行sw指令</vt:lpstr>
      <vt:lpstr>控制信号：执行beq指令</vt:lpstr>
      <vt:lpstr>主控制单元真值表</vt:lpstr>
      <vt:lpstr>主控制单元逻辑实现</vt:lpstr>
      <vt:lpstr>大纲</vt:lpstr>
      <vt:lpstr>回顾：跳转实现</vt:lpstr>
      <vt:lpstr>课堂练习：带跳转的实现</vt:lpstr>
      <vt:lpstr>课堂练习：带跳转的实现真值表</vt:lpstr>
      <vt:lpstr>大纲</vt:lpstr>
      <vt:lpstr>单时钟周期实现</vt:lpstr>
      <vt:lpstr>最慢的指令决定时钟周期</vt:lpstr>
      <vt:lpstr>最慢的指令决定时钟周期</vt:lpstr>
      <vt:lpstr>大纲</vt:lpstr>
      <vt:lpstr>小结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772</cp:revision>
  <dcterms:created xsi:type="dcterms:W3CDTF">2001-06-30T15:45:00Z</dcterms:created>
  <dcterms:modified xsi:type="dcterms:W3CDTF">2025-04-02T00:55:40Z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23522134D4D74E5A81C1D01CD38C25CD_12</vt:lpwstr>
  </property>
</Properties>
</file>