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 id="2147483661" r:id="rId3"/>
  </p:sldMasterIdLst>
  <p:notesMasterIdLst>
    <p:notesMasterId r:id="rId5"/>
  </p:notesMasterIdLst>
  <p:sldIdLst>
    <p:sldId id="258" r:id="rId4"/>
    <p:sldId id="257" r:id="rId6"/>
    <p:sldId id="269" r:id="rId7"/>
    <p:sldId id="260" r:id="rId8"/>
    <p:sldId id="261" r:id="rId9"/>
    <p:sldId id="263" r:id="rId10"/>
    <p:sldId id="264" r:id="rId11"/>
    <p:sldId id="265" r:id="rId12"/>
    <p:sldId id="266" r:id="rId13"/>
    <p:sldId id="267" r:id="rId14"/>
    <p:sldId id="268" r:id="rId15"/>
    <p:sldId id="270" r:id="rId16"/>
    <p:sldId id="275" r:id="rId17"/>
    <p:sldId id="276" r:id="rId18"/>
    <p:sldId id="271" r:id="rId19"/>
    <p:sldId id="277" r:id="rId20"/>
    <p:sldId id="278" r:id="rId21"/>
    <p:sldId id="279" r:id="rId22"/>
    <p:sldId id="280" r:id="rId23"/>
    <p:sldId id="281" r:id="rId24"/>
    <p:sldId id="282" r:id="rId25"/>
    <p:sldId id="283" r:id="rId26"/>
    <p:sldId id="284" r:id="rId27"/>
    <p:sldId id="285" r:id="rId28"/>
    <p:sldId id="286" r:id="rId29"/>
    <p:sldId id="288" r:id="rId30"/>
    <p:sldId id="293" r:id="rId31"/>
    <p:sldId id="294" r:id="rId32"/>
    <p:sldId id="287" r:id="rId33"/>
    <p:sldId id="292" r:id="rId34"/>
    <p:sldId id="303" r:id="rId35"/>
    <p:sldId id="299" r:id="rId36"/>
    <p:sldId id="295" r:id="rId37"/>
    <p:sldId id="296" r:id="rId38"/>
    <p:sldId id="297" r:id="rId39"/>
    <p:sldId id="300" r:id="rId40"/>
    <p:sldId id="301" r:id="rId41"/>
    <p:sldId id="304" r:id="rId42"/>
    <p:sldId id="302" r:id="rId43"/>
    <p:sldId id="305" r:id="rId44"/>
    <p:sldId id="315" r:id="rId45"/>
    <p:sldId id="306" r:id="rId46"/>
    <p:sldId id="308" r:id="rId47"/>
    <p:sldId id="316" r:id="rId48"/>
    <p:sldId id="309" r:id="rId49"/>
    <p:sldId id="310" r:id="rId50"/>
    <p:sldId id="318" r:id="rId51"/>
    <p:sldId id="311" r:id="rId52"/>
    <p:sldId id="312" r:id="rId53"/>
    <p:sldId id="313" r:id="rId54"/>
    <p:sldId id="320" r:id="rId55"/>
    <p:sldId id="314" r:id="rId56"/>
    <p:sldId id="321" r:id="rId57"/>
    <p:sldId id="322" r:id="rId58"/>
    <p:sldId id="323" r:id="rId59"/>
    <p:sldId id="324" r:id="rId60"/>
    <p:sldId id="325" r:id="rId61"/>
    <p:sldId id="326" r:id="rId62"/>
    <p:sldId id="327" r:id="rId63"/>
    <p:sldId id="328" r:id="rId64"/>
    <p:sldId id="329" r:id="rId65"/>
    <p:sldId id="330" r:id="rId66"/>
    <p:sldId id="332" r:id="rId67"/>
    <p:sldId id="333" r:id="rId68"/>
    <p:sldId id="331" r:id="rId69"/>
    <p:sldId id="334" r:id="rId70"/>
    <p:sldId id="354" r:id="rId71"/>
    <p:sldId id="335" r:id="rId72"/>
    <p:sldId id="357" r:id="rId73"/>
    <p:sldId id="355" r:id="rId74"/>
    <p:sldId id="338" r:id="rId75"/>
    <p:sldId id="339" r:id="rId76"/>
    <p:sldId id="341" r:id="rId77"/>
    <p:sldId id="342" r:id="rId78"/>
    <p:sldId id="343" r:id="rId79"/>
    <p:sldId id="344" r:id="rId80"/>
    <p:sldId id="358" r:id="rId81"/>
    <p:sldId id="345" r:id="rId82"/>
    <p:sldId id="346" r:id="rId83"/>
    <p:sldId id="347" r:id="rId84"/>
    <p:sldId id="348" r:id="rId85"/>
    <p:sldId id="349" r:id="rId86"/>
    <p:sldId id="350" r:id="rId87"/>
    <p:sldId id="351" r:id="rId88"/>
    <p:sldId id="352" r:id="rId89"/>
    <p:sldId id="353" r:id="rId90"/>
    <p:sldId id="359" r:id="rId91"/>
    <p:sldId id="340" r:id="rId9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2" userDrawn="1">
          <p15:clr>
            <a:srgbClr val="A4A3A4"/>
          </p15:clr>
        </p15:guide>
        <p15:guide id="2" pos="27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08" autoAdjust="0"/>
    <p:restoredTop sz="88107" autoAdjust="0"/>
  </p:normalViewPr>
  <p:slideViewPr>
    <p:cSldViewPr showGuides="1">
      <p:cViewPr varScale="1">
        <p:scale>
          <a:sx n="96" d="100"/>
          <a:sy n="96" d="100"/>
        </p:scale>
        <p:origin x="504" y="78"/>
      </p:cViewPr>
      <p:guideLst>
        <p:guide orient="horz" pos="2152"/>
        <p:guide pos="2784"/>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95" Type="http://schemas.openxmlformats.org/officeDocument/2006/relationships/tableStyles" Target="tableStyles.xml"/><Relationship Id="rId94" Type="http://schemas.openxmlformats.org/officeDocument/2006/relationships/viewProps" Target="viewProps.xml"/><Relationship Id="rId93" Type="http://schemas.openxmlformats.org/officeDocument/2006/relationships/presProps" Target="presProps.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2" tIns="49516" rIns="99032" bIns="49516" numCol="1" anchor="t" anchorCtr="0" compatLnSpc="1"/>
          <a:lstStyle>
            <a:lvl1pPr defTabSz="990600" eaLnBrk="0" hangingPunct="0">
              <a:buFont typeface="Arial" panose="020B0604020202020204" pitchFamily="34" charset="0"/>
              <a:buNone/>
              <a:defRPr sz="1300">
                <a:latin typeface="Times" panose="02020603050405020304" pitchFamily="18" charset="0"/>
              </a:defRPr>
            </a:lvl1pPr>
          </a:lstStyle>
          <a:p>
            <a:pPr>
              <a:defRPr/>
            </a:pPr>
            <a:endParaRPr lang="zh-CN" altLang="en-US"/>
          </a:p>
        </p:txBody>
      </p:sp>
      <p:sp>
        <p:nvSpPr>
          <p:cNvPr id="4099" name="Rectangle 3"/>
          <p:cNvSpPr>
            <a:spLocks noGrp="1" noChangeArrowheads="1"/>
          </p:cNvSpPr>
          <p:nvPr>
            <p:ph type="dt" idx="1"/>
          </p:nvPr>
        </p:nvSpPr>
        <p:spPr bwMode="auto">
          <a:xfrm>
            <a:off x="3884613"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2" tIns="49516" rIns="99032" bIns="49516" numCol="1" anchor="t" anchorCtr="0" compatLnSpc="1"/>
          <a:lstStyle>
            <a:lvl1pPr algn="r" defTabSz="990600" eaLnBrk="0" hangingPunct="0">
              <a:buFont typeface="Arial" panose="020B0604020202020204" pitchFamily="34" charset="0"/>
              <a:buNone/>
              <a:defRPr sz="1300">
                <a:latin typeface="Times" panose="02020603050405020304" pitchFamily="18" charset="0"/>
              </a:defRPr>
            </a:lvl1pPr>
          </a:lstStyle>
          <a:p>
            <a:pPr>
              <a:defRPr/>
            </a:pPr>
            <a:fld id="{C04C97B4-78B0-464B-9876-A79F0F1CF978}" type="datetimeFigureOut">
              <a:rPr lang="zh-CN" altLang="en-US"/>
            </a:fld>
            <a:endParaRPr lang="zh-CN" altLang="en-US"/>
          </a:p>
        </p:txBody>
      </p:sp>
      <p:sp>
        <p:nvSpPr>
          <p:cNvPr id="4100" name="Rectangle 4"/>
          <p:cNvSpPr>
            <a:spLocks noGrp="1" noRot="1" noChangeAspect="1" noChangeArrowheads="1"/>
          </p:cNvSpPr>
          <p:nvPr>
            <p:ph type="sldImg" idx="4294967295"/>
          </p:nvPr>
        </p:nvSpPr>
        <p:spPr bwMode="auto">
          <a:xfrm>
            <a:off x="958850" y="685800"/>
            <a:ext cx="4941888"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Rot="1" noChangeArrowheads="1"/>
          </p:cNvSpPr>
          <p:nvPr>
            <p:ph type="body" sz="quarter" idx="3"/>
          </p:nvPr>
        </p:nvSpPr>
        <p:spPr bwMode="auto">
          <a:xfrm>
            <a:off x="685800" y="4341813"/>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2" tIns="49516" rIns="99032" bIns="49516" numCol="1" anchor="ctr"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102" name="Rectangle 6"/>
          <p:cNvSpPr>
            <a:spLocks noGrp="1" noChangeArrowheads="1"/>
          </p:cNvSpPr>
          <p:nvPr>
            <p:ph type="ftr" sz="quarter" idx="4"/>
          </p:nvPr>
        </p:nvSpPr>
        <p:spPr bwMode="auto">
          <a:xfrm>
            <a:off x="0" y="8685213"/>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2" tIns="49516" rIns="99032" bIns="49516" numCol="1" anchor="b" anchorCtr="0" compatLnSpc="1"/>
          <a:lstStyle>
            <a:lvl1pPr defTabSz="990600" eaLnBrk="0" hangingPunct="0">
              <a:buFont typeface="Arial" panose="020B0604020202020204" pitchFamily="34" charset="0"/>
              <a:buNone/>
              <a:defRPr sz="1300">
                <a:latin typeface="Times" panose="02020603050405020304" pitchFamily="18"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2" tIns="49516" rIns="99032" bIns="49516" numCol="1" anchor="b" anchorCtr="0" compatLnSpc="1"/>
          <a:lstStyle>
            <a:lvl1pPr algn="r" defTabSz="990600">
              <a:buFont typeface="Arial" panose="020B0604020202020204" pitchFamily="34" charset="0"/>
              <a:buNone/>
              <a:defRPr sz="1300">
                <a:latin typeface="Times" panose="02020603050405020304" pitchFamily="18" charset="0"/>
              </a:defRPr>
            </a:lvl1pPr>
          </a:lstStyle>
          <a:p>
            <a:pPr>
              <a:defRPr/>
            </a:pPr>
            <a:fld id="{2B478691-B7BB-7444-8535-0CA40CD1E051}"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3588" cy="3429000"/>
          </a:xfrm>
        </p:spPr>
      </p:sp>
      <p:sp>
        <p:nvSpPr>
          <p:cNvPr id="6147" name="备注占位符 2"/>
          <p:cNvSpPr>
            <a:spLocks noGrp="1"/>
          </p:cNvSpPr>
          <p:nvPr>
            <p:ph type="body" idx="1"/>
          </p:nvPr>
        </p:nvSpPr>
        <p:spPr>
          <a:noFill/>
        </p:spPr>
        <p:txBody>
          <a:bodyPr/>
          <a:lstStyle/>
          <a:p>
            <a:endParaRPr lang="zh-CN" altLang="en-US"/>
          </a:p>
        </p:txBody>
      </p:sp>
      <p:sp>
        <p:nvSpPr>
          <p:cNvPr id="6148" name="灯片编号占位符 3"/>
          <p:cNvSpPr>
            <a:spLocks noGrp="1"/>
          </p:cNvSpPr>
          <p:nvPr>
            <p:ph type="sldNum" sz="quarter" idx="5"/>
          </p:nvPr>
        </p:nvSpPr>
        <p:spPr>
          <a:noFill/>
        </p:spPr>
        <p:txBody>
          <a:bodyPr/>
          <a:lstStyle>
            <a:lvl1pPr defTabSz="990600">
              <a:defRPr sz="2400">
                <a:solidFill>
                  <a:schemeClr val="tx1"/>
                </a:solidFill>
                <a:latin typeface="Arial" panose="020B0604020202020204" pitchFamily="34" charset="0"/>
                <a:ea typeface="宋体" panose="02010600030101010101" pitchFamily="2" charset="-122"/>
              </a:defRPr>
            </a:lvl1pPr>
            <a:lvl2pPr marL="742950" indent="-285750" defTabSz="990600">
              <a:defRPr sz="2400">
                <a:solidFill>
                  <a:schemeClr val="tx1"/>
                </a:solidFill>
                <a:latin typeface="Arial" panose="020B0604020202020204" pitchFamily="34" charset="0"/>
                <a:ea typeface="宋体" panose="02010600030101010101" pitchFamily="2" charset="-122"/>
              </a:defRPr>
            </a:lvl2pPr>
            <a:lvl3pPr marL="1143000" indent="-228600" defTabSz="990600">
              <a:defRPr sz="2400">
                <a:solidFill>
                  <a:schemeClr val="tx1"/>
                </a:solidFill>
                <a:latin typeface="Arial" panose="020B0604020202020204" pitchFamily="34" charset="0"/>
                <a:ea typeface="宋体" panose="02010600030101010101" pitchFamily="2" charset="-122"/>
              </a:defRPr>
            </a:lvl3pPr>
            <a:lvl4pPr marL="1600200" indent="-228600" defTabSz="990600">
              <a:defRPr sz="2400">
                <a:solidFill>
                  <a:schemeClr val="tx1"/>
                </a:solidFill>
                <a:latin typeface="Arial" panose="020B0604020202020204" pitchFamily="34" charset="0"/>
                <a:ea typeface="宋体" panose="02010600030101010101" pitchFamily="2" charset="-122"/>
              </a:defRPr>
            </a:lvl4pPr>
            <a:lvl5pPr marL="2057400" indent="-228600" defTabSz="990600">
              <a:defRPr sz="24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563EF37D-CF81-8A48-8CAC-4BE98066D7B6}" type="slidenum">
              <a:rPr lang="zh-CN" altLang="en-US" sz="1300" smtClean="0">
                <a:latin typeface="Times" panose="02020603050405020304" pitchFamily="18" charset="0"/>
              </a:rPr>
            </a:fld>
            <a:endParaRPr lang="en-US" altLang="zh-CN" sz="1300">
              <a:latin typeface="Times"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a:xfrm>
            <a:off x="1143000" y="685800"/>
            <a:ext cx="4573588" cy="3429000"/>
          </a:xfrm>
        </p:spPr>
      </p:sp>
      <p:sp>
        <p:nvSpPr>
          <p:cNvPr id="147459" name="备注占位符 2"/>
          <p:cNvSpPr>
            <a:spLocks noGrp="1"/>
          </p:cNvSpPr>
          <p:nvPr>
            <p:ph type="body" idx="1"/>
          </p:nvPr>
        </p:nvSpPr>
        <p:spPr>
          <a:noFill/>
        </p:spPr>
        <p:txBody>
          <a:bodyPr/>
          <a:lstStyle/>
          <a:p>
            <a:endParaRPr lang="zh-CN" altLang="en-US"/>
          </a:p>
        </p:txBody>
      </p:sp>
      <p:sp>
        <p:nvSpPr>
          <p:cNvPr id="147460" name="灯片编号占位符 3"/>
          <p:cNvSpPr>
            <a:spLocks noGrp="1"/>
          </p:cNvSpPr>
          <p:nvPr>
            <p:ph type="sldNum" sz="quarter" idx="5"/>
          </p:nvPr>
        </p:nvSpPr>
        <p:spPr>
          <a:noFill/>
        </p:spPr>
        <p:txBody>
          <a:bodyPr/>
          <a:lstStyle>
            <a:lvl1pPr defTabSz="990600">
              <a:defRPr sz="2400">
                <a:solidFill>
                  <a:schemeClr val="tx1"/>
                </a:solidFill>
                <a:latin typeface="Arial" panose="020B0604020202020204" pitchFamily="34" charset="0"/>
                <a:ea typeface="宋体" panose="02010600030101010101" pitchFamily="2" charset="-122"/>
              </a:defRPr>
            </a:lvl1pPr>
            <a:lvl2pPr marL="742950" indent="-285750" defTabSz="990600">
              <a:defRPr sz="2400">
                <a:solidFill>
                  <a:schemeClr val="tx1"/>
                </a:solidFill>
                <a:latin typeface="Arial" panose="020B0604020202020204" pitchFamily="34" charset="0"/>
                <a:ea typeface="宋体" panose="02010600030101010101" pitchFamily="2" charset="-122"/>
              </a:defRPr>
            </a:lvl2pPr>
            <a:lvl3pPr marL="1143000" indent="-228600" defTabSz="990600">
              <a:defRPr sz="2400">
                <a:solidFill>
                  <a:schemeClr val="tx1"/>
                </a:solidFill>
                <a:latin typeface="Arial" panose="020B0604020202020204" pitchFamily="34" charset="0"/>
                <a:ea typeface="宋体" panose="02010600030101010101" pitchFamily="2" charset="-122"/>
              </a:defRPr>
            </a:lvl3pPr>
            <a:lvl4pPr marL="1600200" indent="-228600" defTabSz="990600">
              <a:defRPr sz="2400">
                <a:solidFill>
                  <a:schemeClr val="tx1"/>
                </a:solidFill>
                <a:latin typeface="Arial" panose="020B0604020202020204" pitchFamily="34" charset="0"/>
                <a:ea typeface="宋体" panose="02010600030101010101" pitchFamily="2" charset="-122"/>
              </a:defRPr>
            </a:lvl4pPr>
            <a:lvl5pPr marL="2057400" indent="-228600" defTabSz="990600">
              <a:defRPr sz="24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9952AF72-DFB2-374B-B007-C76B3BFA336F}" type="slidenum">
              <a:rPr lang="zh-CN" altLang="en-US" sz="1300" smtClean="0">
                <a:latin typeface="Times" panose="02020603050405020304" pitchFamily="18" charset="0"/>
              </a:rPr>
            </a:fld>
            <a:endParaRPr lang="en-US" altLang="zh-CN" sz="1300">
              <a:latin typeface="Times"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a:xfrm>
            <a:off x="1143000" y="685800"/>
            <a:ext cx="4573588" cy="3429000"/>
          </a:xfrm>
        </p:spPr>
      </p:sp>
      <p:sp>
        <p:nvSpPr>
          <p:cNvPr id="149507" name="备注占位符 2"/>
          <p:cNvSpPr>
            <a:spLocks noGrp="1"/>
          </p:cNvSpPr>
          <p:nvPr>
            <p:ph type="body" idx="1"/>
          </p:nvPr>
        </p:nvSpPr>
        <p:spPr>
          <a:noFill/>
        </p:spPr>
        <p:txBody>
          <a:bodyPr/>
          <a:lstStyle/>
          <a:p>
            <a:endParaRPr lang="zh-CN" altLang="en-US" dirty="0"/>
          </a:p>
        </p:txBody>
      </p:sp>
      <p:sp>
        <p:nvSpPr>
          <p:cNvPr id="149508" name="灯片编号占位符 3"/>
          <p:cNvSpPr>
            <a:spLocks noGrp="1"/>
          </p:cNvSpPr>
          <p:nvPr>
            <p:ph type="sldNum" sz="quarter" idx="5"/>
          </p:nvPr>
        </p:nvSpPr>
        <p:spPr>
          <a:noFill/>
        </p:spPr>
        <p:txBody>
          <a:bodyPr/>
          <a:lstStyle>
            <a:lvl1pPr defTabSz="990600">
              <a:defRPr sz="2400">
                <a:solidFill>
                  <a:schemeClr val="tx1"/>
                </a:solidFill>
                <a:latin typeface="Arial" panose="020B0604020202020204" pitchFamily="34" charset="0"/>
                <a:ea typeface="宋体" panose="02010600030101010101" pitchFamily="2" charset="-122"/>
              </a:defRPr>
            </a:lvl1pPr>
            <a:lvl2pPr marL="742950" indent="-285750" defTabSz="990600">
              <a:defRPr sz="2400">
                <a:solidFill>
                  <a:schemeClr val="tx1"/>
                </a:solidFill>
                <a:latin typeface="Arial" panose="020B0604020202020204" pitchFamily="34" charset="0"/>
                <a:ea typeface="宋体" panose="02010600030101010101" pitchFamily="2" charset="-122"/>
              </a:defRPr>
            </a:lvl2pPr>
            <a:lvl3pPr marL="1143000" indent="-228600" defTabSz="990600">
              <a:defRPr sz="2400">
                <a:solidFill>
                  <a:schemeClr val="tx1"/>
                </a:solidFill>
                <a:latin typeface="Arial" panose="020B0604020202020204" pitchFamily="34" charset="0"/>
                <a:ea typeface="宋体" panose="02010600030101010101" pitchFamily="2" charset="-122"/>
              </a:defRPr>
            </a:lvl3pPr>
            <a:lvl4pPr marL="1600200" indent="-228600" defTabSz="990600">
              <a:defRPr sz="2400">
                <a:solidFill>
                  <a:schemeClr val="tx1"/>
                </a:solidFill>
                <a:latin typeface="Arial" panose="020B0604020202020204" pitchFamily="34" charset="0"/>
                <a:ea typeface="宋体" panose="02010600030101010101" pitchFamily="2" charset="-122"/>
              </a:defRPr>
            </a:lvl4pPr>
            <a:lvl5pPr marL="2057400" indent="-228600" defTabSz="990600">
              <a:defRPr sz="24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70402800-AB07-6947-A56D-0A9B220D1872}" type="slidenum">
              <a:rPr lang="zh-CN" altLang="en-US" sz="1300" smtClean="0">
                <a:latin typeface="Times" panose="02020603050405020304" pitchFamily="18" charset="0"/>
              </a:rPr>
            </a:fld>
            <a:endParaRPr lang="en-US" altLang="zh-CN" sz="1300">
              <a:latin typeface="Times"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a:xfrm>
            <a:off x="1143000" y="685800"/>
            <a:ext cx="4573588" cy="3429000"/>
          </a:xfrm>
        </p:spPr>
      </p:sp>
      <p:sp>
        <p:nvSpPr>
          <p:cNvPr id="152579" name="备注占位符 2"/>
          <p:cNvSpPr>
            <a:spLocks noGrp="1"/>
          </p:cNvSpPr>
          <p:nvPr>
            <p:ph type="body" idx="1"/>
          </p:nvPr>
        </p:nvSpPr>
        <p:spPr>
          <a:noFill/>
        </p:spPr>
        <p:txBody>
          <a:bodyPr/>
          <a:lstStyle/>
          <a:p>
            <a:endParaRPr lang="zh-CN" altLang="en-US"/>
          </a:p>
        </p:txBody>
      </p:sp>
      <p:sp>
        <p:nvSpPr>
          <p:cNvPr id="152580" name="灯片编号占位符 3"/>
          <p:cNvSpPr>
            <a:spLocks noGrp="1"/>
          </p:cNvSpPr>
          <p:nvPr>
            <p:ph type="sldNum" sz="quarter" idx="5"/>
          </p:nvPr>
        </p:nvSpPr>
        <p:spPr>
          <a:noFill/>
        </p:spPr>
        <p:txBody>
          <a:bodyPr/>
          <a:lstStyle>
            <a:lvl1pPr defTabSz="990600">
              <a:defRPr sz="2400">
                <a:solidFill>
                  <a:schemeClr val="tx1"/>
                </a:solidFill>
                <a:latin typeface="Arial" panose="020B0604020202020204" pitchFamily="34" charset="0"/>
                <a:ea typeface="宋体" panose="02010600030101010101" pitchFamily="2" charset="-122"/>
              </a:defRPr>
            </a:lvl1pPr>
            <a:lvl2pPr marL="742950" indent="-285750" defTabSz="990600">
              <a:defRPr sz="2400">
                <a:solidFill>
                  <a:schemeClr val="tx1"/>
                </a:solidFill>
                <a:latin typeface="Arial" panose="020B0604020202020204" pitchFamily="34" charset="0"/>
                <a:ea typeface="宋体" panose="02010600030101010101" pitchFamily="2" charset="-122"/>
              </a:defRPr>
            </a:lvl2pPr>
            <a:lvl3pPr marL="1143000" indent="-228600" defTabSz="990600">
              <a:defRPr sz="2400">
                <a:solidFill>
                  <a:schemeClr val="tx1"/>
                </a:solidFill>
                <a:latin typeface="Arial" panose="020B0604020202020204" pitchFamily="34" charset="0"/>
                <a:ea typeface="宋体" panose="02010600030101010101" pitchFamily="2" charset="-122"/>
              </a:defRPr>
            </a:lvl3pPr>
            <a:lvl4pPr marL="1600200" indent="-228600" defTabSz="990600">
              <a:defRPr sz="2400">
                <a:solidFill>
                  <a:schemeClr val="tx1"/>
                </a:solidFill>
                <a:latin typeface="Arial" panose="020B0604020202020204" pitchFamily="34" charset="0"/>
                <a:ea typeface="宋体" panose="02010600030101010101" pitchFamily="2" charset="-122"/>
              </a:defRPr>
            </a:lvl4pPr>
            <a:lvl5pPr marL="2057400" indent="-228600" defTabSz="990600">
              <a:defRPr sz="24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5C2ABE65-FCF4-5046-83A3-47F30DC291D3}" type="slidenum">
              <a:rPr lang="zh-CN" altLang="en-US" sz="1300" smtClean="0">
                <a:latin typeface="Times" panose="02020603050405020304" pitchFamily="18" charset="0"/>
              </a:rPr>
            </a:fld>
            <a:endParaRPr lang="en-US" altLang="zh-CN" sz="1300">
              <a:latin typeface="Times"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a:xfrm>
            <a:off x="1143000" y="685800"/>
            <a:ext cx="4573588" cy="3429000"/>
          </a:xfrm>
        </p:spPr>
      </p:sp>
      <p:sp>
        <p:nvSpPr>
          <p:cNvPr id="155651" name="备注占位符 2"/>
          <p:cNvSpPr>
            <a:spLocks noGrp="1"/>
          </p:cNvSpPr>
          <p:nvPr>
            <p:ph type="body" idx="1"/>
          </p:nvPr>
        </p:nvSpPr>
        <p:spPr>
          <a:noFill/>
        </p:spPr>
        <p:txBody>
          <a:bodyPr/>
          <a:lstStyle/>
          <a:p>
            <a:endParaRPr lang="zh-CN" altLang="en-US" dirty="0"/>
          </a:p>
        </p:txBody>
      </p:sp>
      <p:sp>
        <p:nvSpPr>
          <p:cNvPr id="155652" name="灯片编号占位符 3"/>
          <p:cNvSpPr>
            <a:spLocks noGrp="1"/>
          </p:cNvSpPr>
          <p:nvPr>
            <p:ph type="sldNum" sz="quarter" idx="5"/>
          </p:nvPr>
        </p:nvSpPr>
        <p:spPr>
          <a:noFill/>
        </p:spPr>
        <p:txBody>
          <a:bodyPr/>
          <a:lstStyle>
            <a:lvl1pPr defTabSz="990600">
              <a:defRPr sz="2400">
                <a:solidFill>
                  <a:schemeClr val="tx1"/>
                </a:solidFill>
                <a:latin typeface="Arial" panose="020B0604020202020204" pitchFamily="34" charset="0"/>
                <a:ea typeface="宋体" panose="02010600030101010101" pitchFamily="2" charset="-122"/>
              </a:defRPr>
            </a:lvl1pPr>
            <a:lvl2pPr marL="742950" indent="-285750" defTabSz="990600">
              <a:defRPr sz="2400">
                <a:solidFill>
                  <a:schemeClr val="tx1"/>
                </a:solidFill>
                <a:latin typeface="Arial" panose="020B0604020202020204" pitchFamily="34" charset="0"/>
                <a:ea typeface="宋体" panose="02010600030101010101" pitchFamily="2" charset="-122"/>
              </a:defRPr>
            </a:lvl2pPr>
            <a:lvl3pPr marL="1143000" indent="-228600" defTabSz="990600">
              <a:defRPr sz="2400">
                <a:solidFill>
                  <a:schemeClr val="tx1"/>
                </a:solidFill>
                <a:latin typeface="Arial" panose="020B0604020202020204" pitchFamily="34" charset="0"/>
                <a:ea typeface="宋体" panose="02010600030101010101" pitchFamily="2" charset="-122"/>
              </a:defRPr>
            </a:lvl3pPr>
            <a:lvl4pPr marL="1600200" indent="-228600" defTabSz="990600">
              <a:defRPr sz="2400">
                <a:solidFill>
                  <a:schemeClr val="tx1"/>
                </a:solidFill>
                <a:latin typeface="Arial" panose="020B0604020202020204" pitchFamily="34" charset="0"/>
                <a:ea typeface="宋体" panose="02010600030101010101" pitchFamily="2" charset="-122"/>
              </a:defRPr>
            </a:lvl4pPr>
            <a:lvl5pPr marL="2057400" indent="-228600" defTabSz="990600">
              <a:defRPr sz="24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907FF18-6D35-D644-A1E2-0CDAFA5178BF}" type="slidenum">
              <a:rPr lang="zh-CN" altLang="en-US" sz="1300" smtClean="0">
                <a:latin typeface="Times" panose="02020603050405020304" pitchFamily="18" charset="0"/>
              </a:rPr>
            </a:fld>
            <a:endParaRPr lang="en-US" altLang="zh-CN" sz="1300">
              <a:latin typeface="Times"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xfrm>
            <a:off x="1143000" y="685800"/>
            <a:ext cx="4573588" cy="3429000"/>
          </a:xfrm>
        </p:spPr>
      </p:sp>
      <p:sp>
        <p:nvSpPr>
          <p:cNvPr id="157699" name="备注占位符 2"/>
          <p:cNvSpPr>
            <a:spLocks noGrp="1"/>
          </p:cNvSpPr>
          <p:nvPr>
            <p:ph type="body" idx="1"/>
          </p:nvPr>
        </p:nvSpPr>
        <p:spPr>
          <a:noFill/>
        </p:spPr>
        <p:txBody>
          <a:bodyPr/>
          <a:lstStyle/>
          <a:p>
            <a:endParaRPr lang="zh-CN" altLang="en-US" dirty="0"/>
          </a:p>
        </p:txBody>
      </p:sp>
      <p:sp>
        <p:nvSpPr>
          <p:cNvPr id="157700" name="灯片编号占位符 3"/>
          <p:cNvSpPr>
            <a:spLocks noGrp="1"/>
          </p:cNvSpPr>
          <p:nvPr>
            <p:ph type="sldNum" sz="quarter" idx="5"/>
          </p:nvPr>
        </p:nvSpPr>
        <p:spPr>
          <a:noFill/>
        </p:spPr>
        <p:txBody>
          <a:bodyPr/>
          <a:lstStyle>
            <a:lvl1pPr defTabSz="990600">
              <a:defRPr sz="2400">
                <a:solidFill>
                  <a:schemeClr val="tx1"/>
                </a:solidFill>
                <a:latin typeface="Arial" panose="020B0604020202020204" pitchFamily="34" charset="0"/>
                <a:ea typeface="宋体" panose="02010600030101010101" pitchFamily="2" charset="-122"/>
              </a:defRPr>
            </a:lvl1pPr>
            <a:lvl2pPr marL="742950" indent="-285750" defTabSz="990600">
              <a:defRPr sz="2400">
                <a:solidFill>
                  <a:schemeClr val="tx1"/>
                </a:solidFill>
                <a:latin typeface="Arial" panose="020B0604020202020204" pitchFamily="34" charset="0"/>
                <a:ea typeface="宋体" panose="02010600030101010101" pitchFamily="2" charset="-122"/>
              </a:defRPr>
            </a:lvl2pPr>
            <a:lvl3pPr marL="1143000" indent="-228600" defTabSz="990600">
              <a:defRPr sz="2400">
                <a:solidFill>
                  <a:schemeClr val="tx1"/>
                </a:solidFill>
                <a:latin typeface="Arial" panose="020B0604020202020204" pitchFamily="34" charset="0"/>
                <a:ea typeface="宋体" panose="02010600030101010101" pitchFamily="2" charset="-122"/>
              </a:defRPr>
            </a:lvl3pPr>
            <a:lvl4pPr marL="1600200" indent="-228600" defTabSz="990600">
              <a:defRPr sz="2400">
                <a:solidFill>
                  <a:schemeClr val="tx1"/>
                </a:solidFill>
                <a:latin typeface="Arial" panose="020B0604020202020204" pitchFamily="34" charset="0"/>
                <a:ea typeface="宋体" panose="02010600030101010101" pitchFamily="2" charset="-122"/>
              </a:defRPr>
            </a:lvl4pPr>
            <a:lvl5pPr marL="2057400" indent="-228600" defTabSz="990600">
              <a:defRPr sz="24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358E046-B7B9-C444-8E30-1315D9B8FED5}" type="slidenum">
              <a:rPr lang="zh-CN" altLang="en-US" sz="1300" smtClean="0">
                <a:latin typeface="Times" panose="02020603050405020304" pitchFamily="18" charset="0"/>
              </a:rPr>
            </a:fld>
            <a:endParaRPr lang="en-US" altLang="zh-CN" sz="1300">
              <a:latin typeface="Times"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
          <p:cNvSpPr>
            <a:spLocks noGrp="1" noRot="1" noChangeAspect="1" noTextEdit="1"/>
          </p:cNvSpPr>
          <p:nvPr>
            <p:ph type="sldImg"/>
          </p:nvPr>
        </p:nvSpPr>
        <p:spPr>
          <a:xfrm>
            <a:off x="1143000" y="685800"/>
            <a:ext cx="4573588" cy="3429000"/>
          </a:xfrm>
        </p:spPr>
      </p:sp>
      <p:sp>
        <p:nvSpPr>
          <p:cNvPr id="160771" name="备注占位符 2"/>
          <p:cNvSpPr>
            <a:spLocks noGrp="1"/>
          </p:cNvSpPr>
          <p:nvPr>
            <p:ph type="body" idx="1"/>
          </p:nvPr>
        </p:nvSpPr>
        <p:spPr>
          <a:noFill/>
        </p:spPr>
        <p:txBody>
          <a:bodyPr/>
          <a:lstStyle/>
          <a:p>
            <a:endParaRPr lang="zh-CN" altLang="en-US" dirty="0"/>
          </a:p>
        </p:txBody>
      </p:sp>
      <p:sp>
        <p:nvSpPr>
          <p:cNvPr id="160772" name="灯片编号占位符 3"/>
          <p:cNvSpPr>
            <a:spLocks noGrp="1"/>
          </p:cNvSpPr>
          <p:nvPr>
            <p:ph type="sldNum" sz="quarter" idx="5"/>
          </p:nvPr>
        </p:nvSpPr>
        <p:spPr>
          <a:noFill/>
        </p:spPr>
        <p:txBody>
          <a:bodyPr/>
          <a:lstStyle>
            <a:lvl1pPr defTabSz="990600">
              <a:defRPr sz="2400">
                <a:solidFill>
                  <a:schemeClr val="tx1"/>
                </a:solidFill>
                <a:latin typeface="Arial" panose="020B0604020202020204" pitchFamily="34" charset="0"/>
                <a:ea typeface="宋体" panose="02010600030101010101" pitchFamily="2" charset="-122"/>
              </a:defRPr>
            </a:lvl1pPr>
            <a:lvl2pPr marL="742950" indent="-285750" defTabSz="990600">
              <a:defRPr sz="2400">
                <a:solidFill>
                  <a:schemeClr val="tx1"/>
                </a:solidFill>
                <a:latin typeface="Arial" panose="020B0604020202020204" pitchFamily="34" charset="0"/>
                <a:ea typeface="宋体" panose="02010600030101010101" pitchFamily="2" charset="-122"/>
              </a:defRPr>
            </a:lvl2pPr>
            <a:lvl3pPr marL="1143000" indent="-228600" defTabSz="990600">
              <a:defRPr sz="2400">
                <a:solidFill>
                  <a:schemeClr val="tx1"/>
                </a:solidFill>
                <a:latin typeface="Arial" panose="020B0604020202020204" pitchFamily="34" charset="0"/>
                <a:ea typeface="宋体" panose="02010600030101010101" pitchFamily="2" charset="-122"/>
              </a:defRPr>
            </a:lvl3pPr>
            <a:lvl4pPr marL="1600200" indent="-228600" defTabSz="990600">
              <a:defRPr sz="2400">
                <a:solidFill>
                  <a:schemeClr val="tx1"/>
                </a:solidFill>
                <a:latin typeface="Arial" panose="020B0604020202020204" pitchFamily="34" charset="0"/>
                <a:ea typeface="宋体" panose="02010600030101010101" pitchFamily="2" charset="-122"/>
              </a:defRPr>
            </a:lvl4pPr>
            <a:lvl5pPr marL="2057400" indent="-228600" defTabSz="990600">
              <a:defRPr sz="24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A594C27A-87A3-564D-B20F-1BC6847CC9DF}" type="slidenum">
              <a:rPr lang="zh-CN" altLang="en-US" sz="1300" smtClean="0">
                <a:latin typeface="Times" panose="02020603050405020304" pitchFamily="18" charset="0"/>
              </a:rPr>
            </a:fld>
            <a:endParaRPr lang="en-US" altLang="zh-CN" sz="1300">
              <a:latin typeface="Times"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p:cNvSpPr>
            <a:spLocks noGrp="1" noRot="1" noChangeAspect="1" noTextEdit="1"/>
          </p:cNvSpPr>
          <p:nvPr>
            <p:ph type="sldImg"/>
          </p:nvPr>
        </p:nvSpPr>
        <p:spPr>
          <a:xfrm>
            <a:off x="1143000" y="685800"/>
            <a:ext cx="4573588" cy="3429000"/>
          </a:xfrm>
        </p:spPr>
      </p:sp>
      <p:sp>
        <p:nvSpPr>
          <p:cNvPr id="162819" name="备注占位符 2"/>
          <p:cNvSpPr>
            <a:spLocks noGrp="1"/>
          </p:cNvSpPr>
          <p:nvPr>
            <p:ph type="body" idx="1"/>
          </p:nvPr>
        </p:nvSpPr>
        <p:spPr>
          <a:noFill/>
        </p:spPr>
        <p:txBody>
          <a:bodyPr/>
          <a:lstStyle/>
          <a:p>
            <a:endParaRPr lang="zh-CN" altLang="en-US"/>
          </a:p>
        </p:txBody>
      </p:sp>
      <p:sp>
        <p:nvSpPr>
          <p:cNvPr id="162820" name="灯片编号占位符 3"/>
          <p:cNvSpPr>
            <a:spLocks noGrp="1"/>
          </p:cNvSpPr>
          <p:nvPr>
            <p:ph type="sldNum" sz="quarter" idx="5"/>
          </p:nvPr>
        </p:nvSpPr>
        <p:spPr>
          <a:noFill/>
        </p:spPr>
        <p:txBody>
          <a:bodyPr/>
          <a:lstStyle>
            <a:lvl1pPr defTabSz="990600">
              <a:defRPr sz="2400">
                <a:solidFill>
                  <a:schemeClr val="tx1"/>
                </a:solidFill>
                <a:latin typeface="Arial" panose="020B0604020202020204" pitchFamily="34" charset="0"/>
                <a:ea typeface="宋体" panose="02010600030101010101" pitchFamily="2" charset="-122"/>
              </a:defRPr>
            </a:lvl1pPr>
            <a:lvl2pPr marL="742950" indent="-285750" defTabSz="990600">
              <a:defRPr sz="2400">
                <a:solidFill>
                  <a:schemeClr val="tx1"/>
                </a:solidFill>
                <a:latin typeface="Arial" panose="020B0604020202020204" pitchFamily="34" charset="0"/>
                <a:ea typeface="宋体" panose="02010600030101010101" pitchFamily="2" charset="-122"/>
              </a:defRPr>
            </a:lvl2pPr>
            <a:lvl3pPr marL="1143000" indent="-228600" defTabSz="990600">
              <a:defRPr sz="2400">
                <a:solidFill>
                  <a:schemeClr val="tx1"/>
                </a:solidFill>
                <a:latin typeface="Arial" panose="020B0604020202020204" pitchFamily="34" charset="0"/>
                <a:ea typeface="宋体" panose="02010600030101010101" pitchFamily="2" charset="-122"/>
              </a:defRPr>
            </a:lvl3pPr>
            <a:lvl4pPr marL="1600200" indent="-228600" defTabSz="990600">
              <a:defRPr sz="2400">
                <a:solidFill>
                  <a:schemeClr val="tx1"/>
                </a:solidFill>
                <a:latin typeface="Arial" panose="020B0604020202020204" pitchFamily="34" charset="0"/>
                <a:ea typeface="宋体" panose="02010600030101010101" pitchFamily="2" charset="-122"/>
              </a:defRPr>
            </a:lvl4pPr>
            <a:lvl5pPr marL="2057400" indent="-228600" defTabSz="990600">
              <a:defRPr sz="24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3A6E983-B360-A146-BD72-EBB30506CD73}" type="slidenum">
              <a:rPr lang="zh-CN" altLang="en-US" sz="1300" smtClean="0">
                <a:latin typeface="Times" panose="02020603050405020304" pitchFamily="18" charset="0"/>
              </a:rPr>
            </a:fld>
            <a:endParaRPr lang="en-US" altLang="zh-CN" sz="1300">
              <a:latin typeface="Times"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xfrm>
            <a:off x="1143000" y="685800"/>
            <a:ext cx="4573588" cy="3429000"/>
          </a:xfrm>
        </p:spPr>
      </p:sp>
      <p:sp>
        <p:nvSpPr>
          <p:cNvPr id="63491" name="备注占位符 2"/>
          <p:cNvSpPr>
            <a:spLocks noGrp="1"/>
          </p:cNvSpPr>
          <p:nvPr>
            <p:ph type="body" idx="1"/>
          </p:nvPr>
        </p:nvSpPr>
        <p:spPr>
          <a:noFill/>
        </p:spPr>
        <p:txBody>
          <a:bodyPr/>
          <a:lstStyle/>
          <a:p>
            <a:endParaRPr lang="zh-CN" altLang="en-US"/>
          </a:p>
        </p:txBody>
      </p:sp>
      <p:sp>
        <p:nvSpPr>
          <p:cNvPr id="63492" name="灯片编号占位符 3"/>
          <p:cNvSpPr>
            <a:spLocks noGrp="1"/>
          </p:cNvSpPr>
          <p:nvPr>
            <p:ph type="sldNum" sz="quarter" idx="5"/>
          </p:nvPr>
        </p:nvSpPr>
        <p:spPr>
          <a:noFill/>
        </p:spPr>
        <p:txBody>
          <a:bodyPr/>
          <a:lstStyle>
            <a:lvl1pPr defTabSz="990600">
              <a:defRPr sz="2400">
                <a:solidFill>
                  <a:schemeClr val="tx1"/>
                </a:solidFill>
                <a:latin typeface="Arial" panose="020B0604020202020204" pitchFamily="34" charset="0"/>
                <a:ea typeface="宋体" panose="02010600030101010101" pitchFamily="2" charset="-122"/>
              </a:defRPr>
            </a:lvl1pPr>
            <a:lvl2pPr marL="742950" indent="-285750" defTabSz="990600">
              <a:defRPr sz="2400">
                <a:solidFill>
                  <a:schemeClr val="tx1"/>
                </a:solidFill>
                <a:latin typeface="Arial" panose="020B0604020202020204" pitchFamily="34" charset="0"/>
                <a:ea typeface="宋体" panose="02010600030101010101" pitchFamily="2" charset="-122"/>
              </a:defRPr>
            </a:lvl2pPr>
            <a:lvl3pPr marL="1143000" indent="-228600" defTabSz="990600">
              <a:defRPr sz="2400">
                <a:solidFill>
                  <a:schemeClr val="tx1"/>
                </a:solidFill>
                <a:latin typeface="Arial" panose="020B0604020202020204" pitchFamily="34" charset="0"/>
                <a:ea typeface="宋体" panose="02010600030101010101" pitchFamily="2" charset="-122"/>
              </a:defRPr>
            </a:lvl3pPr>
            <a:lvl4pPr marL="1600200" indent="-228600" defTabSz="990600">
              <a:defRPr sz="2400">
                <a:solidFill>
                  <a:schemeClr val="tx1"/>
                </a:solidFill>
                <a:latin typeface="Arial" panose="020B0604020202020204" pitchFamily="34" charset="0"/>
                <a:ea typeface="宋体" panose="02010600030101010101" pitchFamily="2" charset="-122"/>
              </a:defRPr>
            </a:lvl4pPr>
            <a:lvl5pPr marL="2057400" indent="-228600" defTabSz="990600">
              <a:defRPr sz="24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2A41D204-09AE-5C48-AA78-EA2605F6D09E}" type="slidenum">
              <a:rPr lang="zh-CN" altLang="en-US" sz="1300" smtClean="0">
                <a:latin typeface="Times" panose="02020603050405020304" pitchFamily="18" charset="0"/>
              </a:rPr>
            </a:fld>
            <a:endParaRPr lang="en-US" altLang="zh-CN" sz="1300">
              <a:latin typeface="Times"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xfrm>
            <a:off x="1143000" y="685800"/>
            <a:ext cx="4573588" cy="3429000"/>
          </a:xfrm>
        </p:spPr>
      </p:sp>
      <p:sp>
        <p:nvSpPr>
          <p:cNvPr id="67587" name="备注占位符 2"/>
          <p:cNvSpPr>
            <a:spLocks noGrp="1"/>
          </p:cNvSpPr>
          <p:nvPr>
            <p:ph type="body" idx="1"/>
          </p:nvPr>
        </p:nvSpPr>
        <p:spPr>
          <a:noFill/>
        </p:spPr>
        <p:txBody>
          <a:bodyPr/>
          <a:lstStyle/>
          <a:p>
            <a:endParaRPr lang="zh-CN" altLang="en-US"/>
          </a:p>
        </p:txBody>
      </p:sp>
      <p:sp>
        <p:nvSpPr>
          <p:cNvPr id="67588" name="灯片编号占位符 3"/>
          <p:cNvSpPr>
            <a:spLocks noGrp="1"/>
          </p:cNvSpPr>
          <p:nvPr>
            <p:ph type="sldNum" sz="quarter" idx="5"/>
          </p:nvPr>
        </p:nvSpPr>
        <p:spPr>
          <a:noFill/>
        </p:spPr>
        <p:txBody>
          <a:bodyPr/>
          <a:lstStyle>
            <a:lvl1pPr defTabSz="990600">
              <a:defRPr sz="2400">
                <a:solidFill>
                  <a:schemeClr val="tx1"/>
                </a:solidFill>
                <a:latin typeface="Arial" panose="020B0604020202020204" pitchFamily="34" charset="0"/>
                <a:ea typeface="宋体" panose="02010600030101010101" pitchFamily="2" charset="-122"/>
              </a:defRPr>
            </a:lvl1pPr>
            <a:lvl2pPr marL="742950" indent="-285750" defTabSz="990600">
              <a:defRPr sz="2400">
                <a:solidFill>
                  <a:schemeClr val="tx1"/>
                </a:solidFill>
                <a:latin typeface="Arial" panose="020B0604020202020204" pitchFamily="34" charset="0"/>
                <a:ea typeface="宋体" panose="02010600030101010101" pitchFamily="2" charset="-122"/>
              </a:defRPr>
            </a:lvl2pPr>
            <a:lvl3pPr marL="1143000" indent="-228600" defTabSz="990600">
              <a:defRPr sz="2400">
                <a:solidFill>
                  <a:schemeClr val="tx1"/>
                </a:solidFill>
                <a:latin typeface="Arial" panose="020B0604020202020204" pitchFamily="34" charset="0"/>
                <a:ea typeface="宋体" panose="02010600030101010101" pitchFamily="2" charset="-122"/>
              </a:defRPr>
            </a:lvl3pPr>
            <a:lvl4pPr marL="1600200" indent="-228600" defTabSz="990600">
              <a:defRPr sz="2400">
                <a:solidFill>
                  <a:schemeClr val="tx1"/>
                </a:solidFill>
                <a:latin typeface="Arial" panose="020B0604020202020204" pitchFamily="34" charset="0"/>
                <a:ea typeface="宋体" panose="02010600030101010101" pitchFamily="2" charset="-122"/>
              </a:defRPr>
            </a:lvl4pPr>
            <a:lvl5pPr marL="2057400" indent="-228600" defTabSz="990600">
              <a:defRPr sz="24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11E963CE-945C-404F-A5B6-67F3F711B48B}" type="slidenum">
              <a:rPr lang="zh-CN" altLang="en-US" sz="1300" smtClean="0">
                <a:latin typeface="Times" panose="02020603050405020304" pitchFamily="18" charset="0"/>
              </a:rPr>
            </a:fld>
            <a:endParaRPr lang="en-US" altLang="zh-CN" sz="1300">
              <a:latin typeface="Times"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xfrm>
            <a:off x="1143000" y="685800"/>
            <a:ext cx="4573588" cy="3429000"/>
          </a:xfrm>
        </p:spPr>
      </p:sp>
      <p:sp>
        <p:nvSpPr>
          <p:cNvPr id="70659" name="备注占位符 2"/>
          <p:cNvSpPr>
            <a:spLocks noGrp="1"/>
          </p:cNvSpPr>
          <p:nvPr>
            <p:ph type="body" idx="1"/>
          </p:nvPr>
        </p:nvSpPr>
        <p:spPr>
          <a:noFill/>
        </p:spPr>
        <p:txBody>
          <a:bodyPr/>
          <a:lstStyle/>
          <a:p>
            <a:endParaRPr lang="zh-CN" altLang="en-US"/>
          </a:p>
        </p:txBody>
      </p:sp>
      <p:sp>
        <p:nvSpPr>
          <p:cNvPr id="70660" name="灯片编号占位符 3"/>
          <p:cNvSpPr>
            <a:spLocks noGrp="1"/>
          </p:cNvSpPr>
          <p:nvPr>
            <p:ph type="sldNum" sz="quarter" idx="5"/>
          </p:nvPr>
        </p:nvSpPr>
        <p:spPr>
          <a:noFill/>
        </p:spPr>
        <p:txBody>
          <a:bodyPr/>
          <a:lstStyle>
            <a:lvl1pPr defTabSz="990600">
              <a:defRPr sz="2400">
                <a:solidFill>
                  <a:schemeClr val="tx1"/>
                </a:solidFill>
                <a:latin typeface="Arial" panose="020B0604020202020204" pitchFamily="34" charset="0"/>
                <a:ea typeface="宋体" panose="02010600030101010101" pitchFamily="2" charset="-122"/>
              </a:defRPr>
            </a:lvl1pPr>
            <a:lvl2pPr marL="742950" indent="-285750" defTabSz="990600">
              <a:defRPr sz="2400">
                <a:solidFill>
                  <a:schemeClr val="tx1"/>
                </a:solidFill>
                <a:latin typeface="Arial" panose="020B0604020202020204" pitchFamily="34" charset="0"/>
                <a:ea typeface="宋体" panose="02010600030101010101" pitchFamily="2" charset="-122"/>
              </a:defRPr>
            </a:lvl2pPr>
            <a:lvl3pPr marL="1143000" indent="-228600" defTabSz="990600">
              <a:defRPr sz="2400">
                <a:solidFill>
                  <a:schemeClr val="tx1"/>
                </a:solidFill>
                <a:latin typeface="Arial" panose="020B0604020202020204" pitchFamily="34" charset="0"/>
                <a:ea typeface="宋体" panose="02010600030101010101" pitchFamily="2" charset="-122"/>
              </a:defRPr>
            </a:lvl3pPr>
            <a:lvl4pPr marL="1600200" indent="-228600" defTabSz="990600">
              <a:defRPr sz="2400">
                <a:solidFill>
                  <a:schemeClr val="tx1"/>
                </a:solidFill>
                <a:latin typeface="Arial" panose="020B0604020202020204" pitchFamily="34" charset="0"/>
                <a:ea typeface="宋体" panose="02010600030101010101" pitchFamily="2" charset="-122"/>
              </a:defRPr>
            </a:lvl4pPr>
            <a:lvl5pPr marL="2057400" indent="-228600" defTabSz="990600">
              <a:defRPr sz="24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D57ADC6C-8E10-E140-B284-FAF8DF9897BD}" type="slidenum">
              <a:rPr lang="zh-CN" altLang="en-US" sz="1300" smtClean="0">
                <a:latin typeface="Times" panose="02020603050405020304" pitchFamily="18" charset="0"/>
              </a:rPr>
            </a:fld>
            <a:endParaRPr lang="en-US" altLang="zh-CN" sz="1300">
              <a:latin typeface="Times"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xfrm>
            <a:off x="1143000" y="685800"/>
            <a:ext cx="4573588" cy="3429000"/>
          </a:xfrm>
        </p:spPr>
      </p:sp>
      <p:sp>
        <p:nvSpPr>
          <p:cNvPr id="118787" name="备注占位符 2"/>
          <p:cNvSpPr>
            <a:spLocks noGrp="1"/>
          </p:cNvSpPr>
          <p:nvPr>
            <p:ph type="body" idx="1"/>
          </p:nvPr>
        </p:nvSpPr>
        <p:spPr>
          <a:noFill/>
        </p:spPr>
        <p:txBody>
          <a:bodyPr/>
          <a:lstStyle/>
          <a:p>
            <a:endParaRPr lang="zh-CN" altLang="en-US"/>
          </a:p>
        </p:txBody>
      </p:sp>
      <p:sp>
        <p:nvSpPr>
          <p:cNvPr id="118788" name="灯片编号占位符 3"/>
          <p:cNvSpPr>
            <a:spLocks noGrp="1"/>
          </p:cNvSpPr>
          <p:nvPr>
            <p:ph type="sldNum" sz="quarter" idx="5"/>
          </p:nvPr>
        </p:nvSpPr>
        <p:spPr>
          <a:noFill/>
        </p:spPr>
        <p:txBody>
          <a:bodyPr/>
          <a:lstStyle>
            <a:lvl1pPr defTabSz="990600">
              <a:defRPr sz="2400">
                <a:solidFill>
                  <a:schemeClr val="tx1"/>
                </a:solidFill>
                <a:latin typeface="Arial" panose="020B0604020202020204" pitchFamily="34" charset="0"/>
                <a:ea typeface="宋体" panose="02010600030101010101" pitchFamily="2" charset="-122"/>
              </a:defRPr>
            </a:lvl1pPr>
            <a:lvl2pPr marL="742950" indent="-285750" defTabSz="990600">
              <a:defRPr sz="2400">
                <a:solidFill>
                  <a:schemeClr val="tx1"/>
                </a:solidFill>
                <a:latin typeface="Arial" panose="020B0604020202020204" pitchFamily="34" charset="0"/>
                <a:ea typeface="宋体" panose="02010600030101010101" pitchFamily="2" charset="-122"/>
              </a:defRPr>
            </a:lvl2pPr>
            <a:lvl3pPr marL="1143000" indent="-228600" defTabSz="990600">
              <a:defRPr sz="2400">
                <a:solidFill>
                  <a:schemeClr val="tx1"/>
                </a:solidFill>
                <a:latin typeface="Arial" panose="020B0604020202020204" pitchFamily="34" charset="0"/>
                <a:ea typeface="宋体" panose="02010600030101010101" pitchFamily="2" charset="-122"/>
              </a:defRPr>
            </a:lvl3pPr>
            <a:lvl4pPr marL="1600200" indent="-228600" defTabSz="990600">
              <a:defRPr sz="2400">
                <a:solidFill>
                  <a:schemeClr val="tx1"/>
                </a:solidFill>
                <a:latin typeface="Arial" panose="020B0604020202020204" pitchFamily="34" charset="0"/>
                <a:ea typeface="宋体" panose="02010600030101010101" pitchFamily="2" charset="-122"/>
              </a:defRPr>
            </a:lvl4pPr>
            <a:lvl5pPr marL="2057400" indent="-228600" defTabSz="990600">
              <a:defRPr sz="24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6A14C90A-4198-4145-A4D7-7A08B03945F1}" type="slidenum">
              <a:rPr lang="zh-CN" altLang="en-US" sz="1300" smtClean="0">
                <a:latin typeface="Times" panose="02020603050405020304" pitchFamily="18" charset="0"/>
              </a:rPr>
            </a:fld>
            <a:endParaRPr lang="en-US" altLang="zh-CN" sz="1300">
              <a:latin typeface="Times"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xfrm>
            <a:off x="1143000" y="685800"/>
            <a:ext cx="4573588" cy="3429000"/>
          </a:xfrm>
        </p:spPr>
      </p:sp>
      <p:sp>
        <p:nvSpPr>
          <p:cNvPr id="120835" name="备注占位符 2"/>
          <p:cNvSpPr>
            <a:spLocks noGrp="1"/>
          </p:cNvSpPr>
          <p:nvPr>
            <p:ph type="body" idx="1"/>
          </p:nvPr>
        </p:nvSpPr>
        <p:spPr>
          <a:noFill/>
        </p:spPr>
        <p:txBody>
          <a:bodyPr/>
          <a:lstStyle/>
          <a:p>
            <a:endParaRPr lang="zh-CN" altLang="en-US"/>
          </a:p>
        </p:txBody>
      </p:sp>
      <p:sp>
        <p:nvSpPr>
          <p:cNvPr id="120836" name="灯片编号占位符 3"/>
          <p:cNvSpPr>
            <a:spLocks noGrp="1"/>
          </p:cNvSpPr>
          <p:nvPr>
            <p:ph type="sldNum" sz="quarter" idx="5"/>
          </p:nvPr>
        </p:nvSpPr>
        <p:spPr>
          <a:noFill/>
        </p:spPr>
        <p:txBody>
          <a:bodyPr/>
          <a:lstStyle>
            <a:lvl1pPr defTabSz="990600">
              <a:defRPr sz="2400">
                <a:solidFill>
                  <a:schemeClr val="tx1"/>
                </a:solidFill>
                <a:latin typeface="Arial" panose="020B0604020202020204" pitchFamily="34" charset="0"/>
                <a:ea typeface="宋体" panose="02010600030101010101" pitchFamily="2" charset="-122"/>
              </a:defRPr>
            </a:lvl1pPr>
            <a:lvl2pPr marL="742950" indent="-285750" defTabSz="990600">
              <a:defRPr sz="2400">
                <a:solidFill>
                  <a:schemeClr val="tx1"/>
                </a:solidFill>
                <a:latin typeface="Arial" panose="020B0604020202020204" pitchFamily="34" charset="0"/>
                <a:ea typeface="宋体" panose="02010600030101010101" pitchFamily="2" charset="-122"/>
              </a:defRPr>
            </a:lvl2pPr>
            <a:lvl3pPr marL="1143000" indent="-228600" defTabSz="990600">
              <a:defRPr sz="2400">
                <a:solidFill>
                  <a:schemeClr val="tx1"/>
                </a:solidFill>
                <a:latin typeface="Arial" panose="020B0604020202020204" pitchFamily="34" charset="0"/>
                <a:ea typeface="宋体" panose="02010600030101010101" pitchFamily="2" charset="-122"/>
              </a:defRPr>
            </a:lvl3pPr>
            <a:lvl4pPr marL="1600200" indent="-228600" defTabSz="990600">
              <a:defRPr sz="2400">
                <a:solidFill>
                  <a:schemeClr val="tx1"/>
                </a:solidFill>
                <a:latin typeface="Arial" panose="020B0604020202020204" pitchFamily="34" charset="0"/>
                <a:ea typeface="宋体" panose="02010600030101010101" pitchFamily="2" charset="-122"/>
              </a:defRPr>
            </a:lvl4pPr>
            <a:lvl5pPr marL="2057400" indent="-228600" defTabSz="990600">
              <a:defRPr sz="24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255D4548-C2C5-EF4D-92D8-E074D013E460}" type="slidenum">
              <a:rPr lang="zh-CN" altLang="en-US" sz="1300" smtClean="0">
                <a:latin typeface="Times" panose="02020603050405020304" pitchFamily="18" charset="0"/>
              </a:rPr>
            </a:fld>
            <a:endParaRPr lang="en-US" altLang="zh-CN" sz="1300">
              <a:latin typeface="Times"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3588"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B478691-B7BB-7444-8535-0CA40CD1E051}"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3588"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B478691-B7BB-7444-8535-0CA40CD1E051}"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a:xfrm>
            <a:off x="1143000" y="685800"/>
            <a:ext cx="4573588" cy="3429000"/>
          </a:xfrm>
        </p:spPr>
      </p:sp>
      <p:sp>
        <p:nvSpPr>
          <p:cNvPr id="144387" name="备注占位符 2"/>
          <p:cNvSpPr>
            <a:spLocks noGrp="1"/>
          </p:cNvSpPr>
          <p:nvPr>
            <p:ph type="body" idx="1"/>
          </p:nvPr>
        </p:nvSpPr>
        <p:spPr>
          <a:noFill/>
        </p:spPr>
        <p:txBody>
          <a:bodyPr/>
          <a:lstStyle/>
          <a:p>
            <a:endParaRPr lang="zh-CN" altLang="en-US" dirty="0"/>
          </a:p>
        </p:txBody>
      </p:sp>
      <p:sp>
        <p:nvSpPr>
          <p:cNvPr id="144388" name="灯片编号占位符 3"/>
          <p:cNvSpPr>
            <a:spLocks noGrp="1"/>
          </p:cNvSpPr>
          <p:nvPr>
            <p:ph type="sldNum" sz="quarter" idx="5"/>
          </p:nvPr>
        </p:nvSpPr>
        <p:spPr>
          <a:noFill/>
        </p:spPr>
        <p:txBody>
          <a:bodyPr/>
          <a:lstStyle>
            <a:lvl1pPr defTabSz="990600">
              <a:defRPr sz="2400">
                <a:solidFill>
                  <a:schemeClr val="tx1"/>
                </a:solidFill>
                <a:latin typeface="Arial" panose="020B0604020202020204" pitchFamily="34" charset="0"/>
                <a:ea typeface="宋体" panose="02010600030101010101" pitchFamily="2" charset="-122"/>
              </a:defRPr>
            </a:lvl1pPr>
            <a:lvl2pPr marL="742950" indent="-285750" defTabSz="990600">
              <a:defRPr sz="2400">
                <a:solidFill>
                  <a:schemeClr val="tx1"/>
                </a:solidFill>
                <a:latin typeface="Arial" panose="020B0604020202020204" pitchFamily="34" charset="0"/>
                <a:ea typeface="宋体" panose="02010600030101010101" pitchFamily="2" charset="-122"/>
              </a:defRPr>
            </a:lvl2pPr>
            <a:lvl3pPr marL="1143000" indent="-228600" defTabSz="990600">
              <a:defRPr sz="2400">
                <a:solidFill>
                  <a:schemeClr val="tx1"/>
                </a:solidFill>
                <a:latin typeface="Arial" panose="020B0604020202020204" pitchFamily="34" charset="0"/>
                <a:ea typeface="宋体" panose="02010600030101010101" pitchFamily="2" charset="-122"/>
              </a:defRPr>
            </a:lvl3pPr>
            <a:lvl4pPr marL="1600200" indent="-228600" defTabSz="990600">
              <a:defRPr sz="2400">
                <a:solidFill>
                  <a:schemeClr val="tx1"/>
                </a:solidFill>
                <a:latin typeface="Arial" panose="020B0604020202020204" pitchFamily="34" charset="0"/>
                <a:ea typeface="宋体" panose="02010600030101010101" pitchFamily="2" charset="-122"/>
              </a:defRPr>
            </a:lvl4pPr>
            <a:lvl5pPr marL="2057400" indent="-228600" defTabSz="990600">
              <a:defRPr sz="24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6DC421FF-9759-5642-82A3-9D090A4E04AF}" type="slidenum">
              <a:rPr lang="zh-CN" altLang="en-US" sz="1300" smtClean="0">
                <a:latin typeface="Times" panose="02020603050405020304" pitchFamily="18" charset="0"/>
              </a:rPr>
            </a:fld>
            <a:endParaRPr lang="en-US" altLang="zh-CN" sz="1300">
              <a:latin typeface="Times"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27488" y="622300"/>
            <a:ext cx="1089025"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2"/>
          <p:cNvCxnSpPr/>
          <p:nvPr userDrawn="1"/>
        </p:nvCxnSpPr>
        <p:spPr>
          <a:xfrm>
            <a:off x="819150" y="3416300"/>
            <a:ext cx="7467600" cy="0"/>
          </a:xfrm>
          <a:prstGeom prst="line">
            <a:avLst/>
          </a:prstGeom>
          <a:ln w="38100">
            <a:solidFill>
              <a:srgbClr val="C00000"/>
            </a:solidFill>
          </a:ln>
        </p:spPr>
        <p:style>
          <a:lnRef idx="3">
            <a:schemeClr val="accent2"/>
          </a:lnRef>
          <a:fillRef idx="0">
            <a:schemeClr val="accent2"/>
          </a:fillRef>
          <a:effectRef idx="2">
            <a:schemeClr val="accent2"/>
          </a:effectRef>
          <a:fontRef idx="minor">
            <a:schemeClr val="tx1"/>
          </a:fontRef>
        </p:style>
      </p:cxnSp>
      <p:sp>
        <p:nvSpPr>
          <p:cNvPr id="5" name="标题 1"/>
          <p:cNvSpPr>
            <a:spLocks noGrp="1"/>
          </p:cNvSpPr>
          <p:nvPr>
            <p:ph type="ctrTitle"/>
          </p:nvPr>
        </p:nvSpPr>
        <p:spPr>
          <a:xfrm>
            <a:off x="895455" y="2440121"/>
            <a:ext cx="7315200" cy="874640"/>
          </a:xfrm>
          <a:prstGeom prst="rect">
            <a:avLst/>
          </a:prstGeom>
          <a:ln>
            <a:noFill/>
          </a:ln>
        </p:spPr>
        <p:txBody>
          <a:bodyPr anchor="b">
            <a:normAutofit/>
          </a:bodyPr>
          <a:lstStyle>
            <a:lvl1pPr algn="ctr">
              <a:defRPr sz="3600" b="1">
                <a:solidFill>
                  <a:srgbClr val="B70031"/>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7" name="副标题 2"/>
          <p:cNvSpPr>
            <a:spLocks noGrp="1"/>
          </p:cNvSpPr>
          <p:nvPr>
            <p:ph type="subTitle" idx="1"/>
          </p:nvPr>
        </p:nvSpPr>
        <p:spPr>
          <a:xfrm>
            <a:off x="609704" y="3657594"/>
            <a:ext cx="7886700" cy="2077021"/>
          </a:xfrm>
          <a:prstGeom prst="rect">
            <a:avLst/>
          </a:prstGeom>
        </p:spPr>
        <p:txBody>
          <a:bodyPr>
            <a:normAutofit/>
          </a:bodyPr>
          <a:lstStyle>
            <a:lvl1pPr marL="0" indent="0" algn="ctr">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27488" y="622300"/>
            <a:ext cx="1089025"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2"/>
          <p:cNvCxnSpPr/>
          <p:nvPr userDrawn="1"/>
        </p:nvCxnSpPr>
        <p:spPr>
          <a:xfrm>
            <a:off x="819150" y="3416300"/>
            <a:ext cx="7467600" cy="0"/>
          </a:xfrm>
          <a:prstGeom prst="line">
            <a:avLst/>
          </a:prstGeom>
          <a:ln w="38100">
            <a:solidFill>
              <a:srgbClr val="C00000"/>
            </a:solidFill>
          </a:ln>
        </p:spPr>
        <p:style>
          <a:lnRef idx="3">
            <a:schemeClr val="accent2"/>
          </a:lnRef>
          <a:fillRef idx="0">
            <a:schemeClr val="accent2"/>
          </a:fillRef>
          <a:effectRef idx="2">
            <a:schemeClr val="accent2"/>
          </a:effectRef>
          <a:fontRef idx="minor">
            <a:schemeClr val="tx1"/>
          </a:fontRef>
        </p:style>
      </p:cxnSp>
      <p:sp>
        <p:nvSpPr>
          <p:cNvPr id="5" name="标题 1"/>
          <p:cNvSpPr>
            <a:spLocks noGrp="1"/>
          </p:cNvSpPr>
          <p:nvPr>
            <p:ph type="ctrTitle"/>
          </p:nvPr>
        </p:nvSpPr>
        <p:spPr>
          <a:xfrm>
            <a:off x="895455" y="2440121"/>
            <a:ext cx="7315200" cy="874640"/>
          </a:xfrm>
          <a:prstGeom prst="rect">
            <a:avLst/>
          </a:prstGeom>
          <a:ln>
            <a:noFill/>
          </a:ln>
        </p:spPr>
        <p:txBody>
          <a:bodyPr anchor="b">
            <a:normAutofit/>
          </a:bodyPr>
          <a:lstStyle>
            <a:lvl1pPr algn="ctr">
              <a:defRPr sz="3600" b="1">
                <a:solidFill>
                  <a:srgbClr val="B70031"/>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7" name="副标题 2"/>
          <p:cNvSpPr>
            <a:spLocks noGrp="1"/>
          </p:cNvSpPr>
          <p:nvPr>
            <p:ph type="subTitle" idx="1"/>
          </p:nvPr>
        </p:nvSpPr>
        <p:spPr>
          <a:xfrm>
            <a:off x="609704" y="3657594"/>
            <a:ext cx="7886700" cy="2077021"/>
          </a:xfrm>
          <a:prstGeom prst="rect">
            <a:avLst/>
          </a:prstGeom>
        </p:spPr>
        <p:txBody>
          <a:bodyPr>
            <a:normAutofit/>
          </a:bodyPr>
          <a:lstStyle>
            <a:lvl1pPr marL="0" indent="0" algn="ctr">
              <a:buNone/>
              <a:defRPr sz="2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cxnSp>
        <p:nvCxnSpPr>
          <p:cNvPr id="4" name="直接连接符 1"/>
          <p:cNvCxnSpPr/>
          <p:nvPr userDrawn="1"/>
        </p:nvCxnSpPr>
        <p:spPr>
          <a:xfrm>
            <a:off x="819150" y="2347913"/>
            <a:ext cx="7467600" cy="0"/>
          </a:xfrm>
          <a:prstGeom prst="line">
            <a:avLst/>
          </a:prstGeom>
          <a:ln w="38100">
            <a:solidFill>
              <a:srgbClr val="C00000"/>
            </a:solidFill>
          </a:ln>
        </p:spPr>
        <p:style>
          <a:lnRef idx="3">
            <a:schemeClr val="accent2"/>
          </a:lnRef>
          <a:fillRef idx="0">
            <a:schemeClr val="accent2"/>
          </a:fillRef>
          <a:effectRef idx="2">
            <a:schemeClr val="accent2"/>
          </a:effectRef>
          <a:fontRef idx="minor">
            <a:schemeClr val="tx1"/>
          </a:fontRef>
        </p:style>
      </p:cxnSp>
      <p:sp>
        <p:nvSpPr>
          <p:cNvPr id="5" name="标题 1"/>
          <p:cNvSpPr>
            <a:spLocks noGrp="1"/>
          </p:cNvSpPr>
          <p:nvPr>
            <p:ph type="ctrTitle"/>
          </p:nvPr>
        </p:nvSpPr>
        <p:spPr>
          <a:xfrm>
            <a:off x="895455" y="1371654"/>
            <a:ext cx="7315200" cy="874640"/>
          </a:xfrm>
          <a:prstGeom prst="rect">
            <a:avLst/>
          </a:prstGeom>
          <a:ln>
            <a:noFill/>
          </a:ln>
        </p:spPr>
        <p:txBody>
          <a:bodyPr anchor="b">
            <a:normAutofit/>
          </a:bodyPr>
          <a:lstStyle>
            <a:lvl1pPr algn="ctr">
              <a:defRPr sz="3600" b="1">
                <a:solidFill>
                  <a:srgbClr val="B70031"/>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7" name="副标题 2"/>
          <p:cNvSpPr>
            <a:spLocks noGrp="1"/>
          </p:cNvSpPr>
          <p:nvPr>
            <p:ph type="subTitle" idx="1"/>
          </p:nvPr>
        </p:nvSpPr>
        <p:spPr>
          <a:xfrm>
            <a:off x="609704" y="2589127"/>
            <a:ext cx="7886700" cy="2077021"/>
          </a:xfrm>
          <a:prstGeom prst="rect">
            <a:avLst/>
          </a:prstGeom>
        </p:spPr>
        <p:txBody>
          <a:bodyPr>
            <a:normAutofit/>
          </a:bodyPr>
          <a:lstStyle>
            <a:lvl1pPr marL="0" indent="0" algn="ctr">
              <a:buNone/>
              <a:defRPr sz="2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标题 1"/>
          <p:cNvSpPr txBox="1"/>
          <p:nvPr userDrawn="1"/>
        </p:nvSpPr>
        <p:spPr>
          <a:xfrm>
            <a:off x="1198563" y="252413"/>
            <a:ext cx="7467600" cy="612775"/>
          </a:xfrm>
          <a:prstGeom prst="rect">
            <a:avLst/>
          </a:prstGeom>
        </p:spPr>
        <p:txBody>
          <a:bodyPr>
            <a:normAutofit/>
          </a:bodyPr>
          <a:lstStyle>
            <a:lvl1pPr algn="ctr" rtl="0" eaLnBrk="0" fontAlgn="base" hangingPunct="0">
              <a:spcBef>
                <a:spcPct val="0"/>
              </a:spcBef>
              <a:spcAft>
                <a:spcPct val="0"/>
              </a:spcAft>
              <a:defRPr sz="3200" b="0" kern="1200">
                <a:solidFill>
                  <a:srgbClr val="B7003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defRPr/>
            </a:pPr>
            <a:endParaRPr lang="zh-CN" altLang="en-US" b="1" dirty="0">
              <a:solidFill>
                <a:srgbClr val="C00000"/>
              </a:solidFill>
            </a:endParaRPr>
          </a:p>
        </p:txBody>
      </p:sp>
      <p:cxnSp>
        <p:nvCxnSpPr>
          <p:cNvPr id="5" name="直接连接符 2"/>
          <p:cNvCxnSpPr/>
          <p:nvPr userDrawn="1"/>
        </p:nvCxnSpPr>
        <p:spPr>
          <a:xfrm>
            <a:off x="1198563" y="946150"/>
            <a:ext cx="7467600" cy="0"/>
          </a:xfrm>
          <a:prstGeom prst="line">
            <a:avLst/>
          </a:prstGeom>
          <a:ln w="38100">
            <a:solidFill>
              <a:srgbClr val="C00000"/>
            </a:solidFill>
          </a:ln>
        </p:spPr>
        <p:style>
          <a:lnRef idx="3">
            <a:schemeClr val="accent2"/>
          </a:lnRef>
          <a:fillRef idx="0">
            <a:schemeClr val="accent2"/>
          </a:fillRef>
          <a:effectRef idx="2">
            <a:schemeClr val="accent2"/>
          </a:effectRef>
          <a:fontRef idx="minor">
            <a:schemeClr val="tx1"/>
          </a:fontRef>
        </p:style>
      </p:cxnSp>
      <p:sp>
        <p:nvSpPr>
          <p:cNvPr id="7" name="等腰三角形 3"/>
          <p:cNvSpPr/>
          <p:nvPr userDrawn="1"/>
        </p:nvSpPr>
        <p:spPr>
          <a:xfrm rot="10800000">
            <a:off x="444500" y="303213"/>
            <a:ext cx="368300" cy="274637"/>
          </a:xfrm>
          <a:prstGeom prst="triangle">
            <a:avLst/>
          </a:prstGeom>
          <a:solidFill>
            <a:srgbClr val="A50021"/>
          </a:solidFill>
          <a:ln>
            <a:solidFill>
              <a:srgbClr val="C00000"/>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等腰三角形 4"/>
          <p:cNvSpPr/>
          <p:nvPr userDrawn="1"/>
        </p:nvSpPr>
        <p:spPr>
          <a:xfrm>
            <a:off x="661988" y="303213"/>
            <a:ext cx="369887" cy="274637"/>
          </a:xfrm>
          <a:prstGeom prst="triangle">
            <a:avLst/>
          </a:prstGeom>
          <a:solidFill>
            <a:srgbClr val="CC3300"/>
          </a:solidFill>
          <a:ln>
            <a:solidFill>
              <a:srgbClr val="CC3300"/>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等腰三角形 5"/>
          <p:cNvSpPr/>
          <p:nvPr userDrawn="1"/>
        </p:nvSpPr>
        <p:spPr>
          <a:xfrm>
            <a:off x="444500" y="611188"/>
            <a:ext cx="368300" cy="273050"/>
          </a:xfrm>
          <a:prstGeom prst="triangle">
            <a:avLst/>
          </a:prstGeom>
          <a:solidFill>
            <a:srgbClr val="FF9900"/>
          </a:solidFill>
          <a:ln>
            <a:solidFill>
              <a:srgbClr val="FF9900"/>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等腰三角形 6"/>
          <p:cNvSpPr/>
          <p:nvPr userDrawn="1"/>
        </p:nvSpPr>
        <p:spPr>
          <a:xfrm rot="10800000">
            <a:off x="669925" y="611188"/>
            <a:ext cx="369888" cy="273050"/>
          </a:xfrm>
          <a:prstGeom prst="triangle">
            <a:avLst/>
          </a:prstGeom>
          <a:solidFill>
            <a:schemeClr val="accent2">
              <a:lumMod val="75000"/>
            </a:schemeClr>
          </a:solidFill>
          <a:ln>
            <a:solidFill>
              <a:schemeClr val="accent2">
                <a:lumMod val="75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内容占位符 2"/>
          <p:cNvSpPr>
            <a:spLocks noGrp="1"/>
          </p:cNvSpPr>
          <p:nvPr>
            <p:ph idx="11" hasCustomPrompt="1"/>
          </p:nvPr>
        </p:nvSpPr>
        <p:spPr>
          <a:xfrm>
            <a:off x="481894" y="1107832"/>
            <a:ext cx="8184958" cy="5445286"/>
          </a:xfrm>
          <a:prstGeom prst="rect">
            <a:avLst/>
          </a:prstGeom>
          <a:effectLst/>
        </p:spPr>
        <p:txBody>
          <a:bodyPr>
            <a:normAutofit/>
          </a:bodyPr>
          <a:lstStyle>
            <a:lvl1pPr marL="457200" indent="-457200">
              <a:lnSpc>
                <a:spcPts val="4000"/>
              </a:lnSpc>
              <a:buFont typeface="Wingdings" panose="05000000000000000000" pitchFamily="2" charset="2"/>
              <a:buChar char="Ø"/>
              <a:defRPr sz="2800"/>
            </a:lvl1pPr>
            <a:lvl2pPr marL="742950" marR="0" indent="-285750" algn="l" defTabSz="914400" rtl="0" eaLnBrk="0" fontAlgn="base" latinLnBrk="0" hangingPunct="0">
              <a:lnSpc>
                <a:spcPct val="100000"/>
              </a:lnSpc>
              <a:spcBef>
                <a:spcPct val="20000"/>
              </a:spcBef>
              <a:spcAft>
                <a:spcPct val="0"/>
              </a:spcAft>
              <a:buClrTx/>
              <a:buSzTx/>
              <a:buFontTx/>
              <a:buChar char="–"/>
              <a:defRPr sz="2400"/>
            </a:lvl2pPr>
            <a:lvl3pPr marL="1143000" marR="0" indent="-228600" algn="l" defTabSz="914400" rtl="0" eaLnBrk="0" fontAlgn="base" latinLnBrk="0" hangingPunct="0">
              <a:lnSpc>
                <a:spcPct val="100000"/>
              </a:lnSpc>
              <a:spcBef>
                <a:spcPct val="20000"/>
              </a:spcBef>
              <a:spcAft>
                <a:spcPct val="0"/>
              </a:spcAft>
              <a:buClrTx/>
              <a:buSzTx/>
              <a:buFontTx/>
              <a:buChar char="•"/>
              <a:defRPr sz="2000"/>
            </a:lvl3pPr>
            <a:lvl4pPr marL="1600200" marR="0" indent="-228600" algn="l" defTabSz="914400" rtl="0" eaLnBrk="0" fontAlgn="base" latinLnBrk="0" hangingPunct="0">
              <a:lnSpc>
                <a:spcPct val="100000"/>
              </a:lnSpc>
              <a:spcBef>
                <a:spcPct val="20000"/>
              </a:spcBef>
              <a:spcAft>
                <a:spcPct val="0"/>
              </a:spcAft>
              <a:buClrTx/>
              <a:buSzTx/>
              <a:buFontTx/>
              <a:buChar char="–"/>
              <a:defRPr sz="1800"/>
            </a:lvl4pPr>
            <a:lvl5pPr marL="2057400" marR="0" indent="-228600" algn="l" defTabSz="914400" rtl="0" eaLnBrk="0" fontAlgn="base" latinLnBrk="0" hangingPunct="0">
              <a:lnSpc>
                <a:spcPct val="100000"/>
              </a:lnSpc>
              <a:spcBef>
                <a:spcPct val="20000"/>
              </a:spcBef>
              <a:spcAft>
                <a:spcPct val="0"/>
              </a:spcAft>
              <a:buClrTx/>
              <a:buSzTx/>
              <a:buFontTx/>
              <a:buChar char="»"/>
              <a:defRPr sz="1800"/>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 name="标题 1"/>
          <p:cNvSpPr>
            <a:spLocks noGrp="1"/>
          </p:cNvSpPr>
          <p:nvPr>
            <p:ph type="ctrTitle"/>
          </p:nvPr>
        </p:nvSpPr>
        <p:spPr>
          <a:xfrm>
            <a:off x="1249364" y="224769"/>
            <a:ext cx="7315200" cy="609584"/>
          </a:xfrm>
          <a:prstGeom prst="rect">
            <a:avLst/>
          </a:prstGeom>
          <a:ln>
            <a:noFill/>
          </a:ln>
        </p:spPr>
        <p:txBody>
          <a:bodyPr anchor="b">
            <a:normAutofit/>
          </a:bodyPr>
          <a:lstStyle>
            <a:lvl1pPr algn="l">
              <a:defRPr sz="3200" b="1" baseline="0">
                <a:solidFill>
                  <a:srgbClr val="B70031"/>
                </a:solidFill>
                <a:latin typeface="Arial" panose="020B0604020202020204" pitchFamily="34" charset="0"/>
                <a:ea typeface="黑体" panose="02010609060101010101" pitchFamily="49" charset="-122"/>
              </a:defRPr>
            </a:lvl1pPr>
          </a:lstStyle>
          <a:p>
            <a:r>
              <a:rPr lang="zh-CN" altLang="en-US" dirty="0"/>
              <a:t>单击此处编辑母版标题样式</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单击此处编辑母版文本样式</a:t>
            </a:r>
            <a:endParaRPr lang="zh-CN" altLang="en-US"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noProof="1"/>
              <a:t>单击此处编辑母版标题样式</a:t>
            </a:r>
            <a:endParaRPr lang="zh-CN" alt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cxnSp>
        <p:nvCxnSpPr>
          <p:cNvPr id="4" name="直接连接符 1"/>
          <p:cNvCxnSpPr/>
          <p:nvPr userDrawn="1"/>
        </p:nvCxnSpPr>
        <p:spPr>
          <a:xfrm>
            <a:off x="819150" y="2347913"/>
            <a:ext cx="7467600" cy="0"/>
          </a:xfrm>
          <a:prstGeom prst="line">
            <a:avLst/>
          </a:prstGeom>
          <a:ln w="38100">
            <a:solidFill>
              <a:srgbClr val="C00000"/>
            </a:solidFill>
          </a:ln>
        </p:spPr>
        <p:style>
          <a:lnRef idx="3">
            <a:schemeClr val="accent2"/>
          </a:lnRef>
          <a:fillRef idx="0">
            <a:schemeClr val="accent2"/>
          </a:fillRef>
          <a:effectRef idx="2">
            <a:schemeClr val="accent2"/>
          </a:effectRef>
          <a:fontRef idx="minor">
            <a:schemeClr val="tx1"/>
          </a:fontRef>
        </p:style>
      </p:cxnSp>
      <p:sp>
        <p:nvSpPr>
          <p:cNvPr id="5" name="标题 1"/>
          <p:cNvSpPr>
            <a:spLocks noGrp="1"/>
          </p:cNvSpPr>
          <p:nvPr>
            <p:ph type="ctrTitle"/>
          </p:nvPr>
        </p:nvSpPr>
        <p:spPr>
          <a:xfrm>
            <a:off x="895455" y="1371654"/>
            <a:ext cx="7315200" cy="874640"/>
          </a:xfrm>
          <a:prstGeom prst="rect">
            <a:avLst/>
          </a:prstGeom>
          <a:ln>
            <a:noFill/>
          </a:ln>
        </p:spPr>
        <p:txBody>
          <a:bodyPr anchor="b">
            <a:normAutofit/>
          </a:bodyPr>
          <a:lstStyle>
            <a:lvl1pPr algn="ctr">
              <a:defRPr sz="3600" b="1">
                <a:solidFill>
                  <a:srgbClr val="B70031"/>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7" name="副标题 2"/>
          <p:cNvSpPr>
            <a:spLocks noGrp="1"/>
          </p:cNvSpPr>
          <p:nvPr>
            <p:ph type="subTitle" idx="1"/>
          </p:nvPr>
        </p:nvSpPr>
        <p:spPr>
          <a:xfrm>
            <a:off x="609704" y="2589127"/>
            <a:ext cx="7886700" cy="2077021"/>
          </a:xfrm>
          <a:prstGeom prst="rect">
            <a:avLst/>
          </a:prstGeom>
        </p:spPr>
        <p:txBody>
          <a:bodyPr>
            <a:normAutofit/>
          </a:bodyPr>
          <a:lstStyle>
            <a:lvl1pPr marL="0" indent="0" algn="ctr">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标题 1"/>
          <p:cNvSpPr txBox="1"/>
          <p:nvPr userDrawn="1"/>
        </p:nvSpPr>
        <p:spPr>
          <a:xfrm>
            <a:off x="1198563" y="252413"/>
            <a:ext cx="7467600" cy="612775"/>
          </a:xfrm>
          <a:prstGeom prst="rect">
            <a:avLst/>
          </a:prstGeom>
        </p:spPr>
        <p:txBody>
          <a:bodyPr>
            <a:normAutofit/>
          </a:bodyPr>
          <a:lstStyle>
            <a:lvl1pPr algn="ctr" rtl="0" eaLnBrk="0" fontAlgn="base" hangingPunct="0">
              <a:spcBef>
                <a:spcPct val="0"/>
              </a:spcBef>
              <a:spcAft>
                <a:spcPct val="0"/>
              </a:spcAft>
              <a:defRPr sz="3200" b="0" kern="1200">
                <a:solidFill>
                  <a:srgbClr val="B7003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defRPr/>
            </a:pPr>
            <a:endParaRPr lang="zh-CN" altLang="en-US" b="1" dirty="0">
              <a:solidFill>
                <a:srgbClr val="C00000"/>
              </a:solidFill>
            </a:endParaRPr>
          </a:p>
        </p:txBody>
      </p:sp>
      <p:cxnSp>
        <p:nvCxnSpPr>
          <p:cNvPr id="5" name="直接连接符 2"/>
          <p:cNvCxnSpPr/>
          <p:nvPr userDrawn="1"/>
        </p:nvCxnSpPr>
        <p:spPr>
          <a:xfrm>
            <a:off x="1198563" y="946150"/>
            <a:ext cx="7467600" cy="0"/>
          </a:xfrm>
          <a:prstGeom prst="line">
            <a:avLst/>
          </a:prstGeom>
          <a:ln w="38100">
            <a:solidFill>
              <a:srgbClr val="C00000"/>
            </a:solidFill>
          </a:ln>
        </p:spPr>
        <p:style>
          <a:lnRef idx="3">
            <a:schemeClr val="accent2"/>
          </a:lnRef>
          <a:fillRef idx="0">
            <a:schemeClr val="accent2"/>
          </a:fillRef>
          <a:effectRef idx="2">
            <a:schemeClr val="accent2"/>
          </a:effectRef>
          <a:fontRef idx="minor">
            <a:schemeClr val="tx1"/>
          </a:fontRef>
        </p:style>
      </p:cxnSp>
      <p:sp>
        <p:nvSpPr>
          <p:cNvPr id="7" name="等腰三角形 3"/>
          <p:cNvSpPr/>
          <p:nvPr userDrawn="1"/>
        </p:nvSpPr>
        <p:spPr>
          <a:xfrm rot="10800000">
            <a:off x="444500" y="303213"/>
            <a:ext cx="368300" cy="274637"/>
          </a:xfrm>
          <a:prstGeom prst="triangle">
            <a:avLst/>
          </a:prstGeom>
          <a:solidFill>
            <a:srgbClr val="A50021"/>
          </a:solidFill>
          <a:ln>
            <a:solidFill>
              <a:srgbClr val="C00000"/>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等腰三角形 4"/>
          <p:cNvSpPr/>
          <p:nvPr userDrawn="1"/>
        </p:nvSpPr>
        <p:spPr>
          <a:xfrm>
            <a:off x="661988" y="303213"/>
            <a:ext cx="369887" cy="274637"/>
          </a:xfrm>
          <a:prstGeom prst="triangle">
            <a:avLst/>
          </a:prstGeom>
          <a:solidFill>
            <a:srgbClr val="CC3300"/>
          </a:solidFill>
          <a:ln>
            <a:solidFill>
              <a:srgbClr val="CC3300"/>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等腰三角形 5"/>
          <p:cNvSpPr/>
          <p:nvPr userDrawn="1"/>
        </p:nvSpPr>
        <p:spPr>
          <a:xfrm>
            <a:off x="444500" y="611188"/>
            <a:ext cx="368300" cy="273050"/>
          </a:xfrm>
          <a:prstGeom prst="triangle">
            <a:avLst/>
          </a:prstGeom>
          <a:solidFill>
            <a:srgbClr val="FF9900"/>
          </a:solidFill>
          <a:ln>
            <a:solidFill>
              <a:srgbClr val="FF9900"/>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等腰三角形 6"/>
          <p:cNvSpPr/>
          <p:nvPr userDrawn="1"/>
        </p:nvSpPr>
        <p:spPr>
          <a:xfrm rot="10800000">
            <a:off x="669925" y="611188"/>
            <a:ext cx="369888" cy="273050"/>
          </a:xfrm>
          <a:prstGeom prst="triangle">
            <a:avLst/>
          </a:prstGeom>
          <a:solidFill>
            <a:schemeClr val="accent2">
              <a:lumMod val="75000"/>
            </a:schemeClr>
          </a:solidFill>
          <a:ln>
            <a:solidFill>
              <a:schemeClr val="accent2">
                <a:lumMod val="75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内容占位符 2"/>
          <p:cNvSpPr>
            <a:spLocks noGrp="1"/>
          </p:cNvSpPr>
          <p:nvPr>
            <p:ph idx="11"/>
          </p:nvPr>
        </p:nvSpPr>
        <p:spPr>
          <a:xfrm>
            <a:off x="481894" y="1107832"/>
            <a:ext cx="8184958" cy="5445286"/>
          </a:xfrm>
          <a:prstGeom prst="rect">
            <a:avLst/>
          </a:prstGeom>
          <a:effectLst/>
        </p:spPr>
        <p:txBody>
          <a:bodyPr>
            <a:normAutofit/>
          </a:bodyPr>
          <a:lstStyle>
            <a:lvl1pPr marL="0" indent="0">
              <a:buNone/>
              <a:defRPr sz="2800"/>
            </a:lvl1pPr>
          </a:lstStyle>
          <a:p>
            <a:pPr lvl="0"/>
            <a:r>
              <a:rPr lang="zh-CN" altLang="en-US" dirty="0"/>
              <a:t>单击此处编辑母版文本样式</a:t>
            </a:r>
            <a:endParaRPr lang="zh-CN" altLang="en-US" dirty="0"/>
          </a:p>
        </p:txBody>
      </p:sp>
      <p:sp>
        <p:nvSpPr>
          <p:cNvPr id="10" name="标题 1"/>
          <p:cNvSpPr>
            <a:spLocks noGrp="1"/>
          </p:cNvSpPr>
          <p:nvPr>
            <p:ph type="ctrTitle"/>
          </p:nvPr>
        </p:nvSpPr>
        <p:spPr>
          <a:xfrm>
            <a:off x="1249364" y="224769"/>
            <a:ext cx="7315200" cy="609584"/>
          </a:xfrm>
          <a:prstGeom prst="rect">
            <a:avLst/>
          </a:prstGeom>
          <a:ln>
            <a:noFill/>
          </a:ln>
        </p:spPr>
        <p:txBody>
          <a:bodyPr anchor="b">
            <a:normAutofit/>
          </a:bodyPr>
          <a:lstStyle>
            <a:lvl1pPr algn="l">
              <a:defRPr sz="3200" b="1" baseline="0">
                <a:solidFill>
                  <a:srgbClr val="B70031"/>
                </a:solidFill>
                <a:latin typeface="Arial" panose="020B0604020202020204" pitchFamily="34" charset="0"/>
                <a:ea typeface="黑体" panose="02010609060101010101" pitchFamily="49" charset="-122"/>
              </a:defRPr>
            </a:lvl1pPr>
          </a:lstStyle>
          <a:p>
            <a:r>
              <a:rPr lang="zh-CN" altLang="en-US" dirty="0"/>
              <a:t>单击此处编辑母版标题样式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单击此处编辑母版文本样式</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noProof="1"/>
              <a:t>单击此处编辑母版标题样式</a:t>
            </a:r>
            <a:endParaRPr lang="zh-CN" altLang="en-US"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bwMode="auto">
          <a:xfrm>
            <a:off x="895350" y="1371600"/>
            <a:ext cx="7315200" cy="874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normAutofit/>
          </a:bodyPr>
          <a:lstStyle/>
          <a:p>
            <a:r>
              <a:rPr lang="zh-CN" altLang="en-US" sz="4400" dirty="0"/>
              <a:t>计算机组成与实践  </a:t>
            </a:r>
            <a:endParaRPr lang="zh-CN" altLang="en-US" sz="4400" dirty="0"/>
          </a:p>
        </p:txBody>
      </p:sp>
      <p:sp>
        <p:nvSpPr>
          <p:cNvPr id="5123" name="副标题 2"/>
          <p:cNvSpPr>
            <a:spLocks noGrp="1"/>
          </p:cNvSpPr>
          <p:nvPr>
            <p:ph type="subTitle" idx="1"/>
          </p:nvPr>
        </p:nvSpPr>
        <p:spPr bwMode="auto">
          <a:xfrm>
            <a:off x="609600" y="3048010"/>
            <a:ext cx="7886700" cy="2362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sz="3600" b="1" dirty="0">
                <a:solidFill>
                  <a:srgbClr val="C00000"/>
                </a:solidFill>
              </a:rPr>
              <a:t>流水线（</a:t>
            </a:r>
            <a:r>
              <a:rPr lang="en-US" altLang="zh-CN" sz="3600" b="1" dirty="0">
                <a:solidFill>
                  <a:srgbClr val="C00000"/>
                </a:solidFill>
              </a:rPr>
              <a:t>pipeline</a:t>
            </a:r>
            <a:r>
              <a:rPr lang="zh-CN" altLang="en-US" sz="3600" b="1" dirty="0">
                <a:solidFill>
                  <a:srgbClr val="C00000"/>
                </a:solidFill>
              </a:rPr>
              <a:t>）</a:t>
            </a:r>
            <a:endParaRPr lang="en-US" altLang="zh-CN" b="1" dirty="0">
              <a:solidFill>
                <a:srgbClr val="C00000"/>
              </a:solidFill>
              <a:latin typeface="黑体" panose="02010609060101010101" pitchFamily="49" charset="-122"/>
              <a:ea typeface="黑体" panose="02010609060101010101" pitchFamily="49" charset="-122"/>
            </a:endParaRPr>
          </a:p>
          <a:p>
            <a:r>
              <a:rPr lang="zh-CN" altLang="en-US" sz="2800" b="1" dirty="0">
                <a:solidFill>
                  <a:srgbClr val="C00000"/>
                </a:solidFill>
                <a:latin typeface="黑体" panose="02010609060101010101" pitchFamily="49" charset="-122"/>
                <a:ea typeface="黑体" panose="02010609060101010101" pitchFamily="49" charset="-122"/>
              </a:rPr>
              <a:t>谷守珍</a:t>
            </a:r>
            <a:endParaRPr lang="en-US" altLang="zh-CN" sz="2800" dirty="0">
              <a:latin typeface="黑体" panose="02010609060101010101" pitchFamily="49" charset="-122"/>
              <a:ea typeface="黑体" panose="02010609060101010101" pitchFamily="49" charset="-122"/>
            </a:endParaRPr>
          </a:p>
          <a:p>
            <a:endParaRPr lang="en-US" altLang="zh-CN" dirty="0">
              <a:solidFill>
                <a:srgbClr val="C00000"/>
              </a:solidFill>
            </a:endParaRPr>
          </a:p>
          <a:p>
            <a:endParaRPr lang="zh-CN" altLang="en-US" dirty="0">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1"/>
          <p:cNvSpPr>
            <a:spLocks noGrp="1"/>
          </p:cNvSpPr>
          <p:nvPr>
            <p:ph idx="11"/>
          </p:nvPr>
        </p:nvSpPr>
        <p:spPr bwMode="auto">
          <a:xfrm>
            <a:off x="482600" y="1108075"/>
            <a:ext cx="8183563" cy="544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457200" indent="-457200">
              <a:buFont typeface="Wingdings" panose="05000000000000000000" pitchFamily="2" charset="2"/>
              <a:buChar char="Ø"/>
            </a:pPr>
            <a:r>
              <a:rPr lang="en-US" altLang="zh-CN" dirty="0"/>
              <a:t>MIPS</a:t>
            </a:r>
            <a:r>
              <a:rPr lang="zh-CN" altLang="en-US" dirty="0"/>
              <a:t>指令集</a:t>
            </a:r>
            <a:endParaRPr lang="en-US" altLang="zh-CN" dirty="0"/>
          </a:p>
          <a:p>
            <a:pPr marL="457200" indent="-457200">
              <a:buFont typeface="Wingdings" panose="05000000000000000000" pitchFamily="2" charset="2"/>
              <a:buChar char="Ø"/>
            </a:pPr>
            <a:r>
              <a:rPr lang="zh-CN" altLang="en-US" dirty="0"/>
              <a:t>所有指令长度相同，都是</a:t>
            </a:r>
            <a:r>
              <a:rPr lang="en-US" altLang="zh-CN" dirty="0"/>
              <a:t>32bit</a:t>
            </a:r>
            <a:endParaRPr lang="en-US" altLang="zh-CN" dirty="0"/>
          </a:p>
          <a:p>
            <a:pPr lvl="1">
              <a:buFont typeface="Wingdings" panose="05000000000000000000" pitchFamily="2" charset="2"/>
              <a:buChar char="Ø"/>
            </a:pPr>
            <a:r>
              <a:rPr lang="zh-CN" altLang="en-US" sz="2400" dirty="0"/>
              <a:t>单时钟周期内可以取得指令</a:t>
            </a:r>
            <a:endParaRPr lang="en-US" altLang="zh-CN" sz="2400" dirty="0"/>
          </a:p>
          <a:p>
            <a:pPr marL="457200" indent="-457200">
              <a:buFont typeface="Wingdings" panose="05000000000000000000" pitchFamily="2" charset="2"/>
              <a:buChar char="Ø"/>
            </a:pPr>
            <a:r>
              <a:rPr lang="zh-CN" altLang="en-US" dirty="0"/>
              <a:t>指令格式少，格式类似</a:t>
            </a:r>
            <a:endParaRPr lang="en-US" altLang="zh-CN" dirty="0"/>
          </a:p>
          <a:p>
            <a:pPr lvl="1">
              <a:buFont typeface="Wingdings" panose="05000000000000000000" pitchFamily="2" charset="2"/>
              <a:buChar char="Ø"/>
            </a:pPr>
            <a:r>
              <a:rPr lang="zh-CN" altLang="en-US" sz="2400" dirty="0"/>
              <a:t>可以一步完成译码和读寄存器</a:t>
            </a:r>
            <a:endParaRPr lang="en-US" altLang="zh-CN" sz="2400" dirty="0"/>
          </a:p>
          <a:p>
            <a:pPr marL="457200" indent="-457200">
              <a:buFont typeface="Wingdings" panose="05000000000000000000" pitchFamily="2" charset="2"/>
              <a:buChar char="Ø"/>
            </a:pPr>
            <a:r>
              <a:rPr lang="zh-CN" altLang="en-US" dirty="0"/>
              <a:t>只有存</a:t>
            </a:r>
            <a:r>
              <a:rPr lang="en-US" altLang="zh-CN" dirty="0"/>
              <a:t>/</a:t>
            </a:r>
            <a:r>
              <a:rPr lang="zh-CN" altLang="en-US" dirty="0"/>
              <a:t>取指令涉及到存储器访问</a:t>
            </a:r>
            <a:endParaRPr lang="en-US" altLang="zh-CN" dirty="0"/>
          </a:p>
          <a:p>
            <a:pPr lvl="1">
              <a:buFont typeface="Wingdings" panose="05000000000000000000" pitchFamily="2" charset="2"/>
              <a:buChar char="Ø"/>
            </a:pPr>
            <a:r>
              <a:rPr lang="zh-CN" altLang="en-US" sz="2400" dirty="0"/>
              <a:t>可以利用</a:t>
            </a:r>
            <a:r>
              <a:rPr lang="en-US" altLang="zh-CN" sz="2400" dirty="0"/>
              <a:t>ALU</a:t>
            </a:r>
            <a:r>
              <a:rPr lang="zh-CN" altLang="en-US" sz="2400" dirty="0"/>
              <a:t>计算地址，并在第</a:t>
            </a:r>
            <a:r>
              <a:rPr lang="en-US" altLang="zh-CN" sz="2400" dirty="0"/>
              <a:t>4</a:t>
            </a:r>
            <a:r>
              <a:rPr lang="zh-CN" altLang="en-US" sz="2400" dirty="0"/>
              <a:t>级访问存储器</a:t>
            </a:r>
            <a:endParaRPr lang="en-US" altLang="zh-CN" sz="2400" dirty="0"/>
          </a:p>
          <a:p>
            <a:pPr marL="457200" indent="-457200">
              <a:buFont typeface="Wingdings" panose="05000000000000000000" pitchFamily="2" charset="2"/>
              <a:buChar char="Ø"/>
            </a:pPr>
            <a:r>
              <a:rPr lang="zh-CN" altLang="en-US" dirty="0"/>
              <a:t>所有操作数在存储器中对齐</a:t>
            </a:r>
            <a:endParaRPr lang="en-US" altLang="zh-CN" dirty="0"/>
          </a:p>
          <a:p>
            <a:pPr lvl="1">
              <a:buFont typeface="Wingdings" panose="05000000000000000000" pitchFamily="2" charset="2"/>
              <a:buChar char="Ø"/>
            </a:pPr>
            <a:r>
              <a:rPr lang="zh-CN" altLang="en-US" sz="2400" dirty="0"/>
              <a:t>数据访问只需要一个时钟周期</a:t>
            </a:r>
            <a:endParaRPr lang="en-US" altLang="zh-CN" sz="2400" dirty="0"/>
          </a:p>
          <a:p>
            <a:endParaRPr lang="en-US" altLang="zh-CN" dirty="0"/>
          </a:p>
        </p:txBody>
      </p:sp>
      <p:sp>
        <p:nvSpPr>
          <p:cNvPr id="69635"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dirty="0"/>
              <a:t>面向流水线的指令集设计</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1219288" y="1107832"/>
            <a:ext cx="7447564" cy="5445286"/>
          </a:xfrm>
        </p:spPr>
        <p:txBody>
          <a:bodyPr>
            <a:normAutofit/>
          </a:bodyPr>
          <a:lstStyle/>
          <a:p>
            <a:pPr marL="342900" indent="-342900">
              <a:lnSpc>
                <a:spcPct val="200000"/>
              </a:lnSpc>
              <a:buFont typeface="Arial" panose="020B0604020202020204" pitchFamily="34" charset="0"/>
              <a:buChar char="֍"/>
            </a:pPr>
            <a:r>
              <a:rPr lang="zh-CN" altLang="en-US" b="1" dirty="0">
                <a:solidFill>
                  <a:schemeClr val="bg2">
                    <a:lumMod val="60000"/>
                    <a:lumOff val="40000"/>
                  </a:schemeClr>
                </a:solidFill>
              </a:rPr>
              <a:t>流水线概述</a:t>
            </a:r>
            <a:endParaRPr lang="en-US" altLang="zh-CN" sz="2800" b="1" dirty="0">
              <a:solidFill>
                <a:schemeClr val="bg2">
                  <a:lumMod val="60000"/>
                  <a:lumOff val="40000"/>
                </a:schemeClr>
              </a:solidFill>
            </a:endParaRPr>
          </a:p>
          <a:p>
            <a:pPr marL="342900" indent="-342900">
              <a:lnSpc>
                <a:spcPct val="200000"/>
              </a:lnSpc>
              <a:buFont typeface="Arial" panose="020B0604020202020204" pitchFamily="34" charset="0"/>
              <a:buChar char="֍"/>
            </a:pPr>
            <a:r>
              <a:rPr lang="zh-CN" altLang="en-US" sz="2800" b="1" dirty="0">
                <a:solidFill>
                  <a:srgbClr val="C00000"/>
                </a:solidFill>
              </a:rPr>
              <a:t>流水线数据通路及其控制</a:t>
            </a:r>
            <a:endParaRPr lang="en-US" altLang="zh-CN" sz="2800" b="1" dirty="0">
              <a:solidFill>
                <a:srgbClr val="C00000"/>
              </a:solidFill>
            </a:endParaRPr>
          </a:p>
          <a:p>
            <a:pPr marL="342900" indent="-342900">
              <a:lnSpc>
                <a:spcPct val="200000"/>
              </a:lnSpc>
              <a:buFont typeface="Arial" panose="020B0604020202020204" pitchFamily="34" charset="0"/>
              <a:buChar char="֍"/>
            </a:pPr>
            <a:r>
              <a:rPr lang="zh-CN" altLang="en-US" sz="2800" b="1" dirty="0">
                <a:solidFill>
                  <a:schemeClr val="bg2">
                    <a:lumMod val="60000"/>
                    <a:lumOff val="40000"/>
                  </a:schemeClr>
                </a:solidFill>
              </a:rPr>
              <a:t>流水线冒险</a:t>
            </a:r>
            <a:endParaRPr lang="en-US" altLang="zh-CN" sz="2800" b="1" dirty="0">
              <a:solidFill>
                <a:schemeClr val="bg2">
                  <a:lumMod val="60000"/>
                  <a:lumOff val="40000"/>
                </a:schemeClr>
              </a:solidFill>
            </a:endParaRPr>
          </a:p>
          <a:p>
            <a:pPr marL="342900" indent="-342900">
              <a:lnSpc>
                <a:spcPct val="200000"/>
              </a:lnSpc>
              <a:buFont typeface="Arial" panose="020B0604020202020204" pitchFamily="34" charset="0"/>
              <a:buChar char="֍"/>
            </a:pPr>
            <a:r>
              <a:rPr lang="zh-CN" altLang="en-US" sz="2800" b="1" dirty="0">
                <a:solidFill>
                  <a:schemeClr val="bg2">
                    <a:lumMod val="60000"/>
                    <a:lumOff val="40000"/>
                  </a:schemeClr>
                </a:solidFill>
              </a:rPr>
              <a:t>异常</a:t>
            </a:r>
            <a:endParaRPr lang="en-US" altLang="zh-CN" sz="2800" b="1" dirty="0">
              <a:solidFill>
                <a:schemeClr val="bg2">
                  <a:lumMod val="60000"/>
                  <a:lumOff val="40000"/>
                </a:schemeClr>
              </a:solidFill>
            </a:endParaRPr>
          </a:p>
          <a:p>
            <a:pPr marL="342900" indent="-342900">
              <a:lnSpc>
                <a:spcPct val="200000"/>
              </a:lnSpc>
              <a:buFont typeface="Arial" panose="020B0604020202020204" pitchFamily="34" charset="0"/>
              <a:buChar char="֍"/>
            </a:pPr>
            <a:r>
              <a:rPr lang="zh-CN" altLang="en-US" sz="2800" b="1" dirty="0">
                <a:solidFill>
                  <a:schemeClr val="bg2">
                    <a:lumMod val="60000"/>
                    <a:lumOff val="40000"/>
                  </a:schemeClr>
                </a:solidFill>
              </a:rPr>
              <a:t>小结</a:t>
            </a:r>
            <a:endParaRPr lang="zh-CN" altLang="en-US" sz="2800" b="1" dirty="0">
              <a:solidFill>
                <a:schemeClr val="bg2">
                  <a:lumMod val="60000"/>
                  <a:lumOff val="40000"/>
                </a:schemeClr>
              </a:solidFill>
            </a:endParaRPr>
          </a:p>
        </p:txBody>
      </p:sp>
      <p:sp>
        <p:nvSpPr>
          <p:cNvPr id="3" name="标题 2"/>
          <p:cNvSpPr>
            <a:spLocks noGrp="1"/>
          </p:cNvSpPr>
          <p:nvPr>
            <p:ph type="ctrTitle"/>
          </p:nvPr>
        </p:nvSpPr>
        <p:spPr/>
        <p:txBody>
          <a:bodyPr/>
          <a:lstStyle/>
          <a:p>
            <a:r>
              <a:rPr lang="zh-CN" altLang="en-US" dirty="0"/>
              <a:t>大纲</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流水线数据通路</a:t>
            </a:r>
            <a:endParaRPr lang="zh-CN" altLang="en-US" dirty="0"/>
          </a:p>
        </p:txBody>
      </p:sp>
      <p:sp>
        <p:nvSpPr>
          <p:cNvPr id="121" name="文本框 120"/>
          <p:cNvSpPr txBox="1"/>
          <p:nvPr/>
        </p:nvSpPr>
        <p:spPr>
          <a:xfrm>
            <a:off x="228714" y="4419574"/>
            <a:ext cx="1354773" cy="1668214"/>
          </a:xfrm>
          <a:prstGeom prst="rect">
            <a:avLst/>
          </a:prstGeom>
          <a:noFill/>
          <a:ln w="19050">
            <a:solidFill>
              <a:srgbClr val="C00000"/>
            </a:solidFill>
          </a:ln>
        </p:spPr>
        <p:txBody>
          <a:bodyPr wrap="square" rtlCol="0">
            <a:spAutoFit/>
          </a:bodyPr>
          <a:lstStyle/>
          <a:p>
            <a:pPr>
              <a:lnSpc>
                <a:spcPct val="150000"/>
              </a:lnSpc>
            </a:pPr>
            <a:r>
              <a:rPr kumimoji="1" lang="en-US" altLang="zh-CN" sz="1400" dirty="0">
                <a:solidFill>
                  <a:srgbClr val="AB1842"/>
                </a:solidFill>
                <a:latin typeface="+mn-lt"/>
              </a:rPr>
              <a:t>lw  $10,20($1)</a:t>
            </a:r>
            <a:endParaRPr kumimoji="1" lang="en-US" altLang="zh-CN" sz="1400" dirty="0">
              <a:solidFill>
                <a:srgbClr val="AB1842"/>
              </a:solidFill>
              <a:latin typeface="+mn-lt"/>
            </a:endParaRPr>
          </a:p>
          <a:p>
            <a:pPr>
              <a:lnSpc>
                <a:spcPct val="150000"/>
              </a:lnSpc>
            </a:pPr>
            <a:r>
              <a:rPr kumimoji="1" lang="en-US" altLang="zh-CN" sz="1400" dirty="0">
                <a:solidFill>
                  <a:srgbClr val="3CA600"/>
                </a:solidFill>
                <a:latin typeface="+mn-lt"/>
              </a:rPr>
              <a:t>sub $11,$2,$3</a:t>
            </a:r>
            <a:endParaRPr kumimoji="1" lang="en-US" altLang="zh-CN" sz="1400" dirty="0">
              <a:solidFill>
                <a:srgbClr val="3CA600"/>
              </a:solidFill>
              <a:latin typeface="+mn-lt"/>
            </a:endParaRPr>
          </a:p>
          <a:p>
            <a:pPr>
              <a:lnSpc>
                <a:spcPct val="150000"/>
              </a:lnSpc>
            </a:pPr>
            <a:r>
              <a:rPr kumimoji="1" lang="en-US" altLang="zh-CN" sz="1400" dirty="0">
                <a:solidFill>
                  <a:srgbClr val="00B0F0"/>
                </a:solidFill>
                <a:latin typeface="+mn-lt"/>
              </a:rPr>
              <a:t>add $12,$3,$4</a:t>
            </a:r>
            <a:endParaRPr kumimoji="1" lang="en-US" altLang="zh-CN" sz="1400" dirty="0">
              <a:solidFill>
                <a:srgbClr val="00B0F0"/>
              </a:solidFill>
              <a:latin typeface="+mn-lt"/>
            </a:endParaRPr>
          </a:p>
          <a:p>
            <a:pPr>
              <a:lnSpc>
                <a:spcPct val="150000"/>
              </a:lnSpc>
            </a:pPr>
            <a:r>
              <a:rPr kumimoji="1" lang="en-US" altLang="zh-CN" sz="1400" dirty="0" err="1">
                <a:solidFill>
                  <a:srgbClr val="FF0000"/>
                </a:solidFill>
                <a:latin typeface="+mn-lt"/>
              </a:rPr>
              <a:t>lw</a:t>
            </a:r>
            <a:r>
              <a:rPr kumimoji="1" lang="en-US" altLang="zh-CN" sz="1400" dirty="0">
                <a:solidFill>
                  <a:srgbClr val="FF0000"/>
                </a:solidFill>
                <a:latin typeface="+mn-lt"/>
              </a:rPr>
              <a:t>  $13,24($1)</a:t>
            </a:r>
            <a:endParaRPr kumimoji="1" lang="en-US" altLang="zh-CN" sz="1400" dirty="0">
              <a:solidFill>
                <a:srgbClr val="FF0000"/>
              </a:solidFill>
              <a:latin typeface="+mn-lt"/>
            </a:endParaRPr>
          </a:p>
          <a:p>
            <a:pPr>
              <a:lnSpc>
                <a:spcPct val="150000"/>
              </a:lnSpc>
            </a:pPr>
            <a:r>
              <a:rPr kumimoji="1" lang="en-US" altLang="zh-CN" sz="1400" dirty="0">
                <a:solidFill>
                  <a:srgbClr val="4433FF"/>
                </a:solidFill>
                <a:latin typeface="+mn-lt"/>
              </a:rPr>
              <a:t>add $14,$5,$6</a:t>
            </a:r>
            <a:endParaRPr kumimoji="1" lang="zh-CN" altLang="en-US" sz="1400" dirty="0">
              <a:solidFill>
                <a:srgbClr val="4433FF"/>
              </a:solidFill>
              <a:latin typeface="+mn-lt"/>
            </a:endParaRPr>
          </a:p>
        </p:txBody>
      </p:sp>
      <p:sp>
        <p:nvSpPr>
          <p:cNvPr id="122" name="文本框 121"/>
          <p:cNvSpPr txBox="1"/>
          <p:nvPr/>
        </p:nvSpPr>
        <p:spPr>
          <a:xfrm>
            <a:off x="119671" y="6262873"/>
            <a:ext cx="1354773" cy="415498"/>
          </a:xfrm>
          <a:prstGeom prst="rect">
            <a:avLst/>
          </a:prstGeom>
          <a:noFill/>
          <a:ln w="19050">
            <a:noFill/>
          </a:ln>
        </p:spPr>
        <p:txBody>
          <a:bodyPr wrap="square" rtlCol="0">
            <a:spAutoFit/>
          </a:bodyPr>
          <a:lstStyle/>
          <a:p>
            <a:pPr>
              <a:lnSpc>
                <a:spcPct val="150000"/>
              </a:lnSpc>
            </a:pPr>
            <a:r>
              <a:rPr kumimoji="1" lang="en-US" altLang="zh-CN" sz="1400" dirty="0">
                <a:solidFill>
                  <a:srgbClr val="B50032"/>
                </a:solidFill>
                <a:latin typeface="+mn-lt"/>
              </a:rPr>
              <a:t>Cycle</a:t>
            </a:r>
            <a:r>
              <a:rPr kumimoji="1" lang="zh-CN" altLang="en-US" sz="1400" dirty="0">
                <a:solidFill>
                  <a:srgbClr val="B50032"/>
                </a:solidFill>
                <a:latin typeface="+mn-lt"/>
              </a:rPr>
              <a:t> </a:t>
            </a:r>
            <a:r>
              <a:rPr kumimoji="1" lang="en-US" altLang="zh-CN" sz="1400" dirty="0">
                <a:solidFill>
                  <a:srgbClr val="B50032"/>
                </a:solidFill>
                <a:latin typeface="+mn-lt"/>
              </a:rPr>
              <a:t>0</a:t>
            </a:r>
            <a:endParaRPr kumimoji="1" lang="en-US" altLang="zh-CN" sz="1400" dirty="0">
              <a:solidFill>
                <a:srgbClr val="B50032"/>
              </a:solidFill>
              <a:latin typeface="+mn-lt"/>
            </a:endParaRPr>
          </a:p>
        </p:txBody>
      </p:sp>
      <p:sp>
        <p:nvSpPr>
          <p:cNvPr id="123" name="文本框 122"/>
          <p:cNvSpPr txBox="1"/>
          <p:nvPr/>
        </p:nvSpPr>
        <p:spPr>
          <a:xfrm>
            <a:off x="1504669" y="6177899"/>
            <a:ext cx="1619569" cy="553998"/>
          </a:xfrm>
          <a:prstGeom prst="rect">
            <a:avLst/>
          </a:prstGeom>
          <a:noFill/>
          <a:ln w="19050">
            <a:noFill/>
          </a:ln>
        </p:spPr>
        <p:txBody>
          <a:bodyPr wrap="square" rtlCol="0">
            <a:spAutoFit/>
          </a:bodyPr>
          <a:lstStyle/>
          <a:p>
            <a:pPr>
              <a:lnSpc>
                <a:spcPct val="150000"/>
              </a:lnSpc>
            </a:pPr>
            <a:r>
              <a:rPr kumimoji="1" lang="zh-CN" altLang="en-US" sz="2000" b="1" dirty="0">
                <a:solidFill>
                  <a:srgbClr val="B50032"/>
                </a:solidFill>
                <a:latin typeface="+mn-ea"/>
                <a:ea typeface="+mn-ea"/>
              </a:rPr>
              <a:t>上升沿触发</a:t>
            </a:r>
            <a:endParaRPr kumimoji="1" lang="zh-CN" altLang="en-US" sz="2000" b="1" dirty="0">
              <a:solidFill>
                <a:srgbClr val="B50032"/>
              </a:solidFill>
              <a:latin typeface="+mn-ea"/>
              <a:ea typeface="+mn-ea"/>
            </a:endParaRPr>
          </a:p>
        </p:txBody>
      </p:sp>
      <p:pic>
        <p:nvPicPr>
          <p:cNvPr id="125" name="内容占位符 124"/>
          <p:cNvPicPr>
            <a:picLocks noGrp="1" noChangeAspect="1"/>
          </p:cNvPicPr>
          <p:nvPr>
            <p:ph idx="11"/>
          </p:nvPr>
        </p:nvPicPr>
        <p:blipFill>
          <a:blip r:embed="rId1"/>
          <a:stretch>
            <a:fillRect/>
          </a:stretch>
        </p:blipFill>
        <p:spPr>
          <a:xfrm>
            <a:off x="533506" y="990664"/>
            <a:ext cx="8183563" cy="47630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2" grpId="0"/>
      <p:bldP spid="1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idx="11"/>
          </p:nvPr>
        </p:nvPicPr>
        <p:blipFill>
          <a:blip r:embed="rId1"/>
          <a:stretch>
            <a:fillRect/>
          </a:stretch>
        </p:blipFill>
        <p:spPr>
          <a:xfrm>
            <a:off x="533506" y="969492"/>
            <a:ext cx="8183563" cy="4763088"/>
          </a:xfrm>
          <a:prstGeom prst="rect">
            <a:avLst/>
          </a:prstGeom>
        </p:spPr>
      </p:pic>
      <p:sp>
        <p:nvSpPr>
          <p:cNvPr id="3" name="标题 2"/>
          <p:cNvSpPr>
            <a:spLocks noGrp="1"/>
          </p:cNvSpPr>
          <p:nvPr>
            <p:ph type="ctrTitle"/>
          </p:nvPr>
        </p:nvSpPr>
        <p:spPr/>
        <p:txBody>
          <a:bodyPr/>
          <a:lstStyle/>
          <a:p>
            <a:r>
              <a:rPr lang="zh-CN" altLang="en-US" dirty="0"/>
              <a:t>流水线数据通路</a:t>
            </a:r>
            <a:endParaRPr lang="zh-CN" altLang="en-US" dirty="0"/>
          </a:p>
        </p:txBody>
      </p:sp>
      <p:sp>
        <p:nvSpPr>
          <p:cNvPr id="121" name="文本框 120"/>
          <p:cNvSpPr txBox="1"/>
          <p:nvPr/>
        </p:nvSpPr>
        <p:spPr>
          <a:xfrm>
            <a:off x="228714" y="4419574"/>
            <a:ext cx="1354773" cy="1708160"/>
          </a:xfrm>
          <a:prstGeom prst="rect">
            <a:avLst/>
          </a:prstGeom>
          <a:noFill/>
          <a:ln w="19050">
            <a:solidFill>
              <a:srgbClr val="C00000"/>
            </a:solidFill>
          </a:ln>
        </p:spPr>
        <p:txBody>
          <a:bodyPr wrap="square" rtlCol="0">
            <a:spAutoFit/>
          </a:bodyPr>
          <a:lstStyle/>
          <a:p>
            <a:pPr>
              <a:lnSpc>
                <a:spcPct val="150000"/>
              </a:lnSpc>
            </a:pPr>
            <a:r>
              <a:rPr kumimoji="1" lang="en-US" altLang="zh-CN" sz="1400" dirty="0">
                <a:solidFill>
                  <a:schemeClr val="bg2">
                    <a:lumMod val="60000"/>
                    <a:lumOff val="40000"/>
                  </a:schemeClr>
                </a:solidFill>
                <a:latin typeface="+mn-lt"/>
              </a:rPr>
              <a:t>lw  $10,20($1)</a:t>
            </a:r>
            <a:endParaRPr kumimoji="1" lang="en-US" altLang="zh-CN" sz="1400" dirty="0">
              <a:solidFill>
                <a:schemeClr val="bg2">
                  <a:lumMod val="60000"/>
                  <a:lumOff val="40000"/>
                </a:schemeClr>
              </a:solidFill>
              <a:latin typeface="+mn-lt"/>
            </a:endParaRPr>
          </a:p>
          <a:p>
            <a:pPr>
              <a:lnSpc>
                <a:spcPct val="150000"/>
              </a:lnSpc>
            </a:pPr>
            <a:r>
              <a:rPr kumimoji="1" lang="en-US" altLang="zh-CN" sz="1400" dirty="0">
                <a:solidFill>
                  <a:srgbClr val="3CA600"/>
                </a:solidFill>
                <a:latin typeface="+mn-lt"/>
              </a:rPr>
              <a:t>sub $11,$2,$3</a:t>
            </a:r>
            <a:endParaRPr kumimoji="1" lang="en-US" altLang="zh-CN" sz="1400" dirty="0">
              <a:solidFill>
                <a:srgbClr val="3CA600"/>
              </a:solidFill>
              <a:latin typeface="+mn-lt"/>
            </a:endParaRPr>
          </a:p>
          <a:p>
            <a:pPr>
              <a:lnSpc>
                <a:spcPct val="150000"/>
              </a:lnSpc>
            </a:pPr>
            <a:r>
              <a:rPr kumimoji="1" lang="en-US" altLang="zh-CN" sz="1400" dirty="0">
                <a:solidFill>
                  <a:srgbClr val="00B0F0"/>
                </a:solidFill>
                <a:latin typeface="+mn-lt"/>
              </a:rPr>
              <a:t>add $12,$3,$4</a:t>
            </a:r>
            <a:endParaRPr kumimoji="1" lang="en-US" altLang="zh-CN" sz="1400" dirty="0">
              <a:solidFill>
                <a:srgbClr val="00B0F0"/>
              </a:solidFill>
              <a:latin typeface="+mn-lt"/>
            </a:endParaRPr>
          </a:p>
          <a:p>
            <a:pPr>
              <a:lnSpc>
                <a:spcPct val="150000"/>
              </a:lnSpc>
            </a:pPr>
            <a:r>
              <a:rPr kumimoji="1" lang="en-US" altLang="zh-CN" sz="1400" dirty="0" err="1">
                <a:solidFill>
                  <a:srgbClr val="FF0000"/>
                </a:solidFill>
                <a:latin typeface="+mn-lt"/>
              </a:rPr>
              <a:t>lw</a:t>
            </a:r>
            <a:r>
              <a:rPr kumimoji="1" lang="en-US" altLang="zh-CN" sz="1400" dirty="0">
                <a:solidFill>
                  <a:srgbClr val="FF0000"/>
                </a:solidFill>
                <a:latin typeface="+mn-lt"/>
              </a:rPr>
              <a:t>  $13,24($1)</a:t>
            </a:r>
            <a:endParaRPr kumimoji="1" lang="en-US" altLang="zh-CN" sz="1400" dirty="0">
              <a:solidFill>
                <a:srgbClr val="FF0000"/>
              </a:solidFill>
              <a:latin typeface="+mn-lt"/>
            </a:endParaRPr>
          </a:p>
          <a:p>
            <a:pPr>
              <a:lnSpc>
                <a:spcPct val="150000"/>
              </a:lnSpc>
            </a:pPr>
            <a:r>
              <a:rPr kumimoji="1" lang="en-US" altLang="zh-CN" sz="1400" dirty="0">
                <a:solidFill>
                  <a:srgbClr val="4433FF"/>
                </a:solidFill>
                <a:latin typeface="+mn-lt"/>
              </a:rPr>
              <a:t>add $14,$5,$6</a:t>
            </a:r>
            <a:endParaRPr kumimoji="1" lang="zh-CN" altLang="en-US" sz="1400" dirty="0">
              <a:solidFill>
                <a:srgbClr val="4433FF"/>
              </a:solidFill>
              <a:latin typeface="+mn-lt"/>
            </a:endParaRPr>
          </a:p>
        </p:txBody>
      </p:sp>
      <p:sp>
        <p:nvSpPr>
          <p:cNvPr id="122" name="文本框 121"/>
          <p:cNvSpPr txBox="1"/>
          <p:nvPr/>
        </p:nvSpPr>
        <p:spPr>
          <a:xfrm>
            <a:off x="119671" y="6262873"/>
            <a:ext cx="1354773" cy="415498"/>
          </a:xfrm>
          <a:prstGeom prst="rect">
            <a:avLst/>
          </a:prstGeom>
          <a:noFill/>
          <a:ln w="19050">
            <a:noFill/>
          </a:ln>
        </p:spPr>
        <p:txBody>
          <a:bodyPr wrap="square" rtlCol="0">
            <a:spAutoFit/>
          </a:bodyPr>
          <a:lstStyle/>
          <a:p>
            <a:pPr>
              <a:lnSpc>
                <a:spcPct val="150000"/>
              </a:lnSpc>
            </a:pPr>
            <a:r>
              <a:rPr kumimoji="1" lang="en-US" altLang="zh-CN" sz="1400" dirty="0">
                <a:solidFill>
                  <a:srgbClr val="B50032"/>
                </a:solidFill>
                <a:latin typeface="+mn-lt"/>
              </a:rPr>
              <a:t>Cycle</a:t>
            </a:r>
            <a:r>
              <a:rPr kumimoji="1" lang="zh-CN" altLang="en-US" sz="1400" dirty="0">
                <a:solidFill>
                  <a:srgbClr val="B50032"/>
                </a:solidFill>
                <a:latin typeface="+mn-lt"/>
              </a:rPr>
              <a:t> </a:t>
            </a:r>
            <a:r>
              <a:rPr kumimoji="1" lang="en-US" altLang="zh-CN" sz="1400" dirty="0">
                <a:solidFill>
                  <a:srgbClr val="B50032"/>
                </a:solidFill>
                <a:latin typeface="+mn-lt"/>
              </a:rPr>
              <a:t>1</a:t>
            </a:r>
            <a:endParaRPr kumimoji="1" lang="en-US" altLang="zh-CN" sz="1400" dirty="0">
              <a:solidFill>
                <a:srgbClr val="B50032"/>
              </a:solidFill>
              <a:latin typeface="+mn-lt"/>
            </a:endParaRPr>
          </a:p>
        </p:txBody>
      </p:sp>
      <p:sp>
        <p:nvSpPr>
          <p:cNvPr id="2" name="矩形 1"/>
          <p:cNvSpPr/>
          <p:nvPr/>
        </p:nvSpPr>
        <p:spPr>
          <a:xfrm>
            <a:off x="903760" y="1143060"/>
            <a:ext cx="1484702" cy="416011"/>
          </a:xfrm>
          <a:prstGeom prst="rect">
            <a:avLst/>
          </a:prstGeom>
        </p:spPr>
        <p:txBody>
          <a:bodyPr wrap="none">
            <a:spAutoFit/>
          </a:bodyPr>
          <a:lstStyle/>
          <a:p>
            <a:pPr>
              <a:lnSpc>
                <a:spcPct val="150000"/>
              </a:lnSpc>
            </a:pPr>
            <a:r>
              <a:rPr kumimoji="1" lang="en-US" altLang="zh-CN" sz="1600" dirty="0">
                <a:solidFill>
                  <a:srgbClr val="C00000"/>
                </a:solidFill>
              </a:rPr>
              <a:t>lw  $10,20($1)</a:t>
            </a:r>
            <a:endParaRPr kumimoji="1" lang="en-US" altLang="zh-CN" sz="1600" dirty="0">
              <a:solidFill>
                <a:srgbClr val="C00000"/>
              </a:solidFill>
            </a:endParaRPr>
          </a:p>
        </p:txBody>
      </p:sp>
      <p:sp>
        <p:nvSpPr>
          <p:cNvPr id="10" name="椭圆 9"/>
          <p:cNvSpPr/>
          <p:nvPr/>
        </p:nvSpPr>
        <p:spPr>
          <a:xfrm>
            <a:off x="1415920" y="3530193"/>
            <a:ext cx="117047" cy="111039"/>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2514654" y="3766921"/>
            <a:ext cx="105310" cy="11926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42" presetClass="path" presetSubtype="0" accel="50000" decel="50000" fill="hold" grpId="0" nodeType="withEffect">
                                  <p:stCondLst>
                                    <p:cond delay="0"/>
                                  </p:stCondLst>
                                  <p:childTnLst>
                                    <p:animMotion origin="layout" path="M -4.72222E-6 -0.0007 L 0.03039 -0.0007 " pathEditMode="relative" rAng="0" ptsTypes="AA">
                                      <p:cBhvr>
                                        <p:cTn id="8" dur="2000" fill="hold"/>
                                        <p:tgtEl>
                                          <p:spTgt spid="10"/>
                                        </p:tgtEl>
                                        <p:attrNameLst>
                                          <p:attrName>ppt_x</p:attrName>
                                          <p:attrName>ppt_y</p:attrName>
                                        </p:attrNameLst>
                                      </p:cBhvr>
                                      <p:rCtr x="1510" y="0"/>
                                    </p:animMotion>
                                  </p:childTnLst>
                                </p:cTn>
                              </p:par>
                              <p:par>
                                <p:cTn id="9" presetID="1" presetClass="exit" presetSubtype="0" fill="hold" grpId="1" nodeType="withEffect">
                                  <p:stCondLst>
                                    <p:cond delay="200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0" presetClass="path" presetSubtype="0" accel="50000" decel="50000" fill="hold" grpId="0" nodeType="withEffect">
                                  <p:stCondLst>
                                    <p:cond delay="0"/>
                                  </p:stCondLst>
                                  <p:childTnLst>
                                    <p:animMotion origin="layout" path="M 0.00174 0.00023 L 0.02552 0.00255 " pathEditMode="relative" rAng="0" ptsTypes="AA">
                                      <p:cBhvr>
                                        <p:cTn id="16" dur="2000" fill="hold"/>
                                        <p:tgtEl>
                                          <p:spTgt spid="11"/>
                                        </p:tgtEl>
                                        <p:attrNameLst>
                                          <p:attrName>ppt_x</p:attrName>
                                          <p:attrName>ppt_y</p:attrName>
                                        </p:attrNameLst>
                                      </p:cBhvr>
                                      <p:rCtr x="1181"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animBg="1"/>
      <p:bldP spid="11" grpId="2"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idx="11"/>
          </p:nvPr>
        </p:nvPicPr>
        <p:blipFill>
          <a:blip r:embed="rId1"/>
          <a:stretch>
            <a:fillRect/>
          </a:stretch>
        </p:blipFill>
        <p:spPr>
          <a:xfrm>
            <a:off x="533506" y="969492"/>
            <a:ext cx="8183563" cy="4763088"/>
          </a:xfrm>
          <a:prstGeom prst="rect">
            <a:avLst/>
          </a:prstGeom>
        </p:spPr>
      </p:pic>
      <p:sp>
        <p:nvSpPr>
          <p:cNvPr id="3" name="标题 2"/>
          <p:cNvSpPr>
            <a:spLocks noGrp="1"/>
          </p:cNvSpPr>
          <p:nvPr>
            <p:ph type="ctrTitle"/>
          </p:nvPr>
        </p:nvSpPr>
        <p:spPr/>
        <p:txBody>
          <a:bodyPr/>
          <a:lstStyle/>
          <a:p>
            <a:r>
              <a:rPr lang="zh-CN" altLang="en-US" dirty="0"/>
              <a:t>流水线数据通路</a:t>
            </a:r>
            <a:endParaRPr lang="zh-CN" altLang="en-US" dirty="0"/>
          </a:p>
        </p:txBody>
      </p:sp>
      <p:sp>
        <p:nvSpPr>
          <p:cNvPr id="121" name="文本框 120"/>
          <p:cNvSpPr txBox="1"/>
          <p:nvPr/>
        </p:nvSpPr>
        <p:spPr>
          <a:xfrm>
            <a:off x="228714" y="4419574"/>
            <a:ext cx="1354773" cy="1708160"/>
          </a:xfrm>
          <a:prstGeom prst="rect">
            <a:avLst/>
          </a:prstGeom>
          <a:noFill/>
          <a:ln w="19050">
            <a:solidFill>
              <a:srgbClr val="C00000"/>
            </a:solidFill>
          </a:ln>
        </p:spPr>
        <p:txBody>
          <a:bodyPr wrap="square" rtlCol="0">
            <a:spAutoFit/>
          </a:bodyPr>
          <a:lstStyle/>
          <a:p>
            <a:pPr>
              <a:lnSpc>
                <a:spcPct val="150000"/>
              </a:lnSpc>
            </a:pPr>
            <a:r>
              <a:rPr kumimoji="1" lang="en-US" altLang="zh-CN" sz="1400" dirty="0">
                <a:solidFill>
                  <a:schemeClr val="bg2">
                    <a:lumMod val="60000"/>
                    <a:lumOff val="40000"/>
                  </a:schemeClr>
                </a:solidFill>
                <a:latin typeface="+mn-lt"/>
              </a:rPr>
              <a:t>lw  $10,20($1)</a:t>
            </a:r>
            <a:endParaRPr kumimoji="1" lang="en-US" altLang="zh-CN" sz="1400" dirty="0">
              <a:solidFill>
                <a:schemeClr val="bg2">
                  <a:lumMod val="60000"/>
                  <a:lumOff val="40000"/>
                </a:schemeClr>
              </a:solidFill>
              <a:latin typeface="+mn-lt"/>
            </a:endParaRPr>
          </a:p>
          <a:p>
            <a:pPr>
              <a:lnSpc>
                <a:spcPct val="150000"/>
              </a:lnSpc>
            </a:pPr>
            <a:r>
              <a:rPr kumimoji="1" lang="en-US" altLang="zh-CN" sz="1400" dirty="0">
                <a:solidFill>
                  <a:schemeClr val="bg2">
                    <a:lumMod val="60000"/>
                    <a:lumOff val="40000"/>
                  </a:schemeClr>
                </a:solidFill>
                <a:latin typeface="+mn-lt"/>
              </a:rPr>
              <a:t>sub $11,$2,$3</a:t>
            </a:r>
            <a:endParaRPr kumimoji="1" lang="en-US" altLang="zh-CN" sz="1400" dirty="0">
              <a:solidFill>
                <a:schemeClr val="bg2">
                  <a:lumMod val="60000"/>
                  <a:lumOff val="40000"/>
                </a:schemeClr>
              </a:solidFill>
              <a:latin typeface="+mn-lt"/>
            </a:endParaRPr>
          </a:p>
          <a:p>
            <a:pPr>
              <a:lnSpc>
                <a:spcPct val="150000"/>
              </a:lnSpc>
            </a:pPr>
            <a:r>
              <a:rPr kumimoji="1" lang="en-US" altLang="zh-CN" sz="1400" dirty="0">
                <a:solidFill>
                  <a:srgbClr val="00B0F0"/>
                </a:solidFill>
                <a:latin typeface="+mn-lt"/>
              </a:rPr>
              <a:t>add $12,$3,$4</a:t>
            </a:r>
            <a:endParaRPr kumimoji="1" lang="en-US" altLang="zh-CN" sz="1400" dirty="0">
              <a:solidFill>
                <a:srgbClr val="00B0F0"/>
              </a:solidFill>
              <a:latin typeface="+mn-lt"/>
            </a:endParaRPr>
          </a:p>
          <a:p>
            <a:pPr>
              <a:lnSpc>
                <a:spcPct val="150000"/>
              </a:lnSpc>
            </a:pPr>
            <a:r>
              <a:rPr kumimoji="1" lang="en-US" altLang="zh-CN" sz="1400" dirty="0" err="1">
                <a:solidFill>
                  <a:srgbClr val="FF0000"/>
                </a:solidFill>
                <a:latin typeface="+mn-lt"/>
              </a:rPr>
              <a:t>lw</a:t>
            </a:r>
            <a:r>
              <a:rPr kumimoji="1" lang="en-US" altLang="zh-CN" sz="1400" dirty="0">
                <a:solidFill>
                  <a:srgbClr val="FF0000"/>
                </a:solidFill>
                <a:latin typeface="+mn-lt"/>
              </a:rPr>
              <a:t>  $13,24($1)</a:t>
            </a:r>
            <a:endParaRPr kumimoji="1" lang="en-US" altLang="zh-CN" sz="1400" dirty="0">
              <a:solidFill>
                <a:srgbClr val="FF0000"/>
              </a:solidFill>
              <a:latin typeface="+mn-lt"/>
            </a:endParaRPr>
          </a:p>
          <a:p>
            <a:pPr>
              <a:lnSpc>
                <a:spcPct val="150000"/>
              </a:lnSpc>
            </a:pPr>
            <a:r>
              <a:rPr kumimoji="1" lang="en-US" altLang="zh-CN" sz="1400" dirty="0">
                <a:solidFill>
                  <a:srgbClr val="4433FF"/>
                </a:solidFill>
                <a:latin typeface="+mn-lt"/>
              </a:rPr>
              <a:t>add $14,$5,$6</a:t>
            </a:r>
            <a:endParaRPr kumimoji="1" lang="zh-CN" altLang="en-US" sz="1400" dirty="0">
              <a:solidFill>
                <a:srgbClr val="4433FF"/>
              </a:solidFill>
              <a:latin typeface="+mn-lt"/>
            </a:endParaRPr>
          </a:p>
        </p:txBody>
      </p:sp>
      <p:sp>
        <p:nvSpPr>
          <p:cNvPr id="122" name="文本框 121"/>
          <p:cNvSpPr txBox="1"/>
          <p:nvPr/>
        </p:nvSpPr>
        <p:spPr>
          <a:xfrm>
            <a:off x="119671" y="6262873"/>
            <a:ext cx="1354773" cy="375552"/>
          </a:xfrm>
          <a:prstGeom prst="rect">
            <a:avLst/>
          </a:prstGeom>
          <a:noFill/>
          <a:ln w="19050">
            <a:noFill/>
          </a:ln>
        </p:spPr>
        <p:txBody>
          <a:bodyPr wrap="square" rtlCol="0">
            <a:spAutoFit/>
          </a:bodyPr>
          <a:lstStyle/>
          <a:p>
            <a:pPr>
              <a:lnSpc>
                <a:spcPct val="150000"/>
              </a:lnSpc>
            </a:pPr>
            <a:r>
              <a:rPr kumimoji="1" lang="en-US" altLang="zh-CN" sz="1400" dirty="0">
                <a:solidFill>
                  <a:srgbClr val="B50032"/>
                </a:solidFill>
                <a:latin typeface="+mn-lt"/>
              </a:rPr>
              <a:t>Cycle</a:t>
            </a:r>
            <a:r>
              <a:rPr kumimoji="1" lang="zh-CN" altLang="en-US" sz="1400" dirty="0">
                <a:solidFill>
                  <a:srgbClr val="B50032"/>
                </a:solidFill>
                <a:latin typeface="+mn-lt"/>
              </a:rPr>
              <a:t> </a:t>
            </a:r>
            <a:r>
              <a:rPr kumimoji="1" lang="en-US" altLang="zh-CN" sz="1400" dirty="0">
                <a:solidFill>
                  <a:srgbClr val="B50032"/>
                </a:solidFill>
                <a:latin typeface="+mn-lt"/>
              </a:rPr>
              <a:t>2</a:t>
            </a:r>
            <a:endParaRPr kumimoji="1" lang="en-US" altLang="zh-CN" sz="1400" dirty="0">
              <a:solidFill>
                <a:srgbClr val="B50032"/>
              </a:solidFill>
              <a:latin typeface="+mn-lt"/>
            </a:endParaRPr>
          </a:p>
        </p:txBody>
      </p:sp>
      <p:sp>
        <p:nvSpPr>
          <p:cNvPr id="2" name="矩形 1"/>
          <p:cNvSpPr/>
          <p:nvPr/>
        </p:nvSpPr>
        <p:spPr>
          <a:xfrm>
            <a:off x="2743248" y="1143060"/>
            <a:ext cx="1484702" cy="416011"/>
          </a:xfrm>
          <a:prstGeom prst="rect">
            <a:avLst/>
          </a:prstGeom>
        </p:spPr>
        <p:txBody>
          <a:bodyPr wrap="none">
            <a:spAutoFit/>
          </a:bodyPr>
          <a:lstStyle/>
          <a:p>
            <a:pPr>
              <a:lnSpc>
                <a:spcPct val="150000"/>
              </a:lnSpc>
            </a:pPr>
            <a:r>
              <a:rPr kumimoji="1" lang="en-US" altLang="zh-CN" sz="1600" dirty="0">
                <a:solidFill>
                  <a:srgbClr val="C00000"/>
                </a:solidFill>
              </a:rPr>
              <a:t>lw  $10,20($1)</a:t>
            </a:r>
            <a:endParaRPr kumimoji="1" lang="en-US" altLang="zh-CN" sz="1600" dirty="0">
              <a:solidFill>
                <a:srgbClr val="C00000"/>
              </a:solidFill>
            </a:endParaRPr>
          </a:p>
        </p:txBody>
      </p:sp>
      <p:sp>
        <p:nvSpPr>
          <p:cNvPr id="4" name="矩形 3"/>
          <p:cNvSpPr/>
          <p:nvPr/>
        </p:nvSpPr>
        <p:spPr>
          <a:xfrm>
            <a:off x="1043293" y="1128675"/>
            <a:ext cx="1469441" cy="416011"/>
          </a:xfrm>
          <a:prstGeom prst="rect">
            <a:avLst/>
          </a:prstGeom>
        </p:spPr>
        <p:txBody>
          <a:bodyPr wrap="none">
            <a:spAutoFit/>
          </a:bodyPr>
          <a:lstStyle/>
          <a:p>
            <a:pPr>
              <a:lnSpc>
                <a:spcPct val="150000"/>
              </a:lnSpc>
            </a:pPr>
            <a:r>
              <a:rPr kumimoji="1" lang="en-US" altLang="zh-CN" sz="1600" dirty="0">
                <a:solidFill>
                  <a:srgbClr val="3CA600"/>
                </a:solidFill>
              </a:rPr>
              <a:t>sub $11,$2,$3</a:t>
            </a:r>
            <a:endParaRPr kumimoji="1" lang="en-US" altLang="zh-CN" sz="1600" dirty="0">
              <a:solidFill>
                <a:srgbClr val="3CA600"/>
              </a:solidFill>
            </a:endParaRPr>
          </a:p>
        </p:txBody>
      </p:sp>
      <p:sp>
        <p:nvSpPr>
          <p:cNvPr id="12" name="椭圆 11"/>
          <p:cNvSpPr/>
          <p:nvPr/>
        </p:nvSpPr>
        <p:spPr>
          <a:xfrm>
            <a:off x="1494968" y="3505198"/>
            <a:ext cx="105310" cy="119267"/>
          </a:xfrm>
          <a:prstGeom prst="ellipse">
            <a:avLst/>
          </a:prstGeom>
          <a:solidFill>
            <a:srgbClr val="3CA600"/>
          </a:solidFill>
          <a:ln>
            <a:solidFill>
              <a:srgbClr val="3CA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2561740" y="3809990"/>
            <a:ext cx="105310" cy="119267"/>
          </a:xfrm>
          <a:prstGeom prst="ellipse">
            <a:avLst/>
          </a:prstGeom>
          <a:solidFill>
            <a:srgbClr val="3CA600"/>
          </a:solidFill>
          <a:ln>
            <a:solidFill>
              <a:srgbClr val="3CA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2743248" y="3809990"/>
            <a:ext cx="105310" cy="11926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2743248" y="3809990"/>
            <a:ext cx="105310" cy="11926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4191010" y="3429000"/>
            <a:ext cx="105310" cy="11926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3857106" y="5214683"/>
            <a:ext cx="105310" cy="11926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5762056" y="4147911"/>
            <a:ext cx="105310" cy="11926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上下箭头 19"/>
          <p:cNvSpPr/>
          <p:nvPr/>
        </p:nvSpPr>
        <p:spPr>
          <a:xfrm rot="16200000">
            <a:off x="4114296" y="475716"/>
            <a:ext cx="378101" cy="3280436"/>
          </a:xfrm>
          <a:prstGeom prst="up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十字形 20"/>
          <p:cNvSpPr/>
          <p:nvPr/>
        </p:nvSpPr>
        <p:spPr>
          <a:xfrm rot="18784787">
            <a:off x="3922691" y="3227327"/>
            <a:ext cx="862568" cy="862912"/>
          </a:xfrm>
          <a:prstGeom prst="plus">
            <a:avLst>
              <a:gd name="adj" fmla="val 43623"/>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8.33333E-7 4.07407E-6 L 0.02431 0.00231 " pathEditMode="relative" rAng="0" ptsTypes="AA">
                                      <p:cBhvr>
                                        <p:cTn id="8" dur="2000" fill="hold"/>
                                        <p:tgtEl>
                                          <p:spTgt spid="12"/>
                                        </p:tgtEl>
                                        <p:attrNameLst>
                                          <p:attrName>ppt_x</p:attrName>
                                          <p:attrName>ppt_y</p:attrName>
                                        </p:attrNameLst>
                                      </p:cBhvr>
                                      <p:rCtr x="1215" y="116"/>
                                    </p:animMotion>
                                  </p:childTnLst>
                                </p:cTn>
                              </p:par>
                              <p:par>
                                <p:cTn id="9" presetID="1" presetClass="entr" presetSubtype="0" fill="hold" grpId="1"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0" presetClass="path" presetSubtype="0" accel="50000" decel="50000" fill="hold" grpId="0" nodeType="withEffect">
                                  <p:stCondLst>
                                    <p:cond delay="0"/>
                                  </p:stCondLst>
                                  <p:childTnLst>
                                    <p:animMotion origin="layout" path="M 0 0 L -0.00121 -0.07084 L 0.03803 -0.0676 L 0.03803 -0.0676 L 0.03803 -0.0676 " pathEditMode="relative" ptsTypes="AAAAA">
                                      <p:cBhvr>
                                        <p:cTn id="12" dur="2000" fill="hold"/>
                                        <p:tgtEl>
                                          <p:spTgt spid="14"/>
                                        </p:tgtEl>
                                        <p:attrNameLst>
                                          <p:attrName>ppt_x</p:attrName>
                                          <p:attrName>ppt_y</p:attrName>
                                        </p:attrNameLst>
                                      </p:cBhvr>
                                    </p:animMotion>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0" presetClass="path" presetSubtype="0" accel="50000" decel="50000" fill="hold" grpId="1" nodeType="withEffect">
                                  <p:stCondLst>
                                    <p:cond delay="0"/>
                                  </p:stCondLst>
                                  <p:childTnLst>
                                    <p:animMotion origin="layout" path="M -0.00261 0.00255 C -0.00313 0.0706 -0.00347 0.13866 -0.00382 0.20671 L 0.07344 0.20857 " pathEditMode="relative" ptsTypes="AAA">
                                      <p:cBhvr>
                                        <p:cTn id="16" dur="2000" fill="hold"/>
                                        <p:tgtEl>
                                          <p:spTgt spid="16"/>
                                        </p:tgtEl>
                                        <p:attrNameLst>
                                          <p:attrName>ppt_x</p:attrName>
                                          <p:attrName>ppt_y</p:attrName>
                                        </p:attrNameLst>
                                      </p:cBhvr>
                                    </p:animMotion>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par>
                                <p:cTn id="20" presetID="0" presetClass="path" presetSubtype="0" accel="50000" decel="50000" fill="hold" grpId="1" nodeType="withEffect">
                                  <p:stCondLst>
                                    <p:cond delay="0"/>
                                  </p:stCondLst>
                                  <p:childTnLst>
                                    <p:animMotion origin="layout" path="M -0.00069 -0.00046 L 0.09288 0.00463 " pathEditMode="relative" ptsTypes="AA">
                                      <p:cBhvr>
                                        <p:cTn id="21" dur="2000" fill="hold"/>
                                        <p:tgtEl>
                                          <p:spTgt spid="17"/>
                                        </p:tgtEl>
                                        <p:attrNameLst>
                                          <p:attrName>ppt_x</p:attrName>
                                          <p:attrName>ppt_y</p:attrName>
                                        </p:attrNameLst>
                                      </p:cBhvr>
                                    </p:animMotion>
                                  </p:childTnLst>
                                </p:cTn>
                              </p:par>
                              <p:par>
                                <p:cTn id="22" presetID="1"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par>
                                <p:cTn id="24" presetID="0" presetClass="path" presetSubtype="0" accel="50000" decel="50000" fill="hold" grpId="1" nodeType="withEffect">
                                  <p:stCondLst>
                                    <p:cond delay="0"/>
                                  </p:stCondLst>
                                  <p:childTnLst>
                                    <p:animMotion origin="layout" path="M 0.00018 0.0007 L 0.07223 -0.00116 L 0.07223 -0.09051 L 0.08872 -0.09051 L 0.1165 -0.11759 L 0.13056 -0.11921 L 0.13056 -0.11921 " pathEditMode="relative" ptsTypes="AAAAAAA">
                                      <p:cBhvr>
                                        <p:cTn id="25" dur="2000" fill="hold"/>
                                        <p:tgtEl>
                                          <p:spTgt spid="18"/>
                                        </p:tgtEl>
                                        <p:attrNameLst>
                                          <p:attrName>ppt_x</p:attrName>
                                          <p:attrName>ppt_y</p:attrName>
                                        </p:attrNameLst>
                                      </p:cBhvr>
                                    </p:animMotion>
                                  </p:childTnLst>
                                </p:cTn>
                              </p:par>
                              <p:par>
                                <p:cTn id="26" presetID="1" presetClass="exit" presetSubtype="0" fill="hold" grpId="2" nodeType="withEffect">
                                  <p:stCondLst>
                                    <p:cond delay="0"/>
                                  </p:stCondLst>
                                  <p:childTnLst>
                                    <p:set>
                                      <p:cBhvr>
                                        <p:cTn id="27" dur="1" fill="hold">
                                          <p:stCondLst>
                                            <p:cond delay="0"/>
                                          </p:stCondLst>
                                        </p:cTn>
                                        <p:tgtEl>
                                          <p:spTgt spid="14"/>
                                        </p:tgtEl>
                                        <p:attrNameLst>
                                          <p:attrName>style.visibility</p:attrName>
                                        </p:attrNameLst>
                                      </p:cBhvr>
                                      <p:to>
                                        <p:strVal val="hidden"/>
                                      </p:to>
                                    </p:set>
                                  </p:childTnLst>
                                </p:cTn>
                              </p:par>
                              <p:par>
                                <p:cTn id="28" presetID="1" presetClass="exit" presetSubtype="0" fill="hold" grpId="2" nodeType="withEffect">
                                  <p:stCondLst>
                                    <p:cond delay="0"/>
                                  </p:stCondLst>
                                  <p:childTnLst>
                                    <p:set>
                                      <p:cBhvr>
                                        <p:cTn id="29" dur="1" fill="hold">
                                          <p:stCondLst>
                                            <p:cond delay="0"/>
                                          </p:stCondLst>
                                        </p:cTn>
                                        <p:tgtEl>
                                          <p:spTgt spid="16"/>
                                        </p:tgtEl>
                                        <p:attrNameLst>
                                          <p:attrName>style.visibility</p:attrName>
                                        </p:attrNameLst>
                                      </p:cBhvr>
                                      <p:to>
                                        <p:strVal val="hidden"/>
                                      </p:to>
                                    </p:set>
                                  </p:childTnLst>
                                </p:cTn>
                              </p:par>
                              <p:par>
                                <p:cTn id="30" presetID="1" presetClass="exit" presetSubtype="0" fill="hold" grpId="2" nodeType="withEffect">
                                  <p:stCondLst>
                                    <p:cond delay="0"/>
                                  </p:stCondLst>
                                  <p:childTnLst>
                                    <p:set>
                                      <p:cBhvr>
                                        <p:cTn id="31" dur="1" fill="hold">
                                          <p:stCondLst>
                                            <p:cond delay="0"/>
                                          </p:stCondLst>
                                        </p:cTn>
                                        <p:tgtEl>
                                          <p:spTgt spid="12"/>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par>
                                <p:cTn id="34" presetID="0" presetClass="path" presetSubtype="0" accel="50000" decel="50000" fill="hold" grpId="1" nodeType="withEffect">
                                  <p:stCondLst>
                                    <p:cond delay="0"/>
                                  </p:stCondLst>
                                  <p:childTnLst>
                                    <p:animMotion origin="layout" path="M -0.00261 0.00255 L 0.01719 0.00255 " pathEditMode="relative" rAng="0" ptsTypes="AA">
                                      <p:cBhvr>
                                        <p:cTn id="35" dur="2000" fill="hold"/>
                                        <p:tgtEl>
                                          <p:spTgt spid="13"/>
                                        </p:tgtEl>
                                        <p:attrNameLst>
                                          <p:attrName>ppt_x</p:attrName>
                                          <p:attrName>ppt_y</p:attrName>
                                        </p:attrNameLst>
                                      </p:cBhvr>
                                      <p:rCtr x="990" y="0"/>
                                    </p:animMotion>
                                  </p:childTnLst>
                                </p:cTn>
                              </p:par>
                              <p:par>
                                <p:cTn id="36" presetID="1" presetClass="entr" presetSubtype="0" fill="hold" grpId="0" nodeType="withEffect">
                                  <p:stCondLst>
                                    <p:cond delay="2000"/>
                                  </p:stCondLst>
                                  <p:childTnLst>
                                    <p:set>
                                      <p:cBhvr>
                                        <p:cTn id="37" dur="1" fill="hold">
                                          <p:stCondLst>
                                            <p:cond delay="0"/>
                                          </p:stCondLst>
                                        </p:cTn>
                                        <p:tgtEl>
                                          <p:spTgt spid="19"/>
                                        </p:tgtEl>
                                        <p:attrNameLst>
                                          <p:attrName>style.visibility</p:attrName>
                                        </p:attrNameLst>
                                      </p:cBhvr>
                                      <p:to>
                                        <p:strVal val="visible"/>
                                      </p:to>
                                    </p:set>
                                  </p:childTnLst>
                                </p:cTn>
                              </p:par>
                              <p:par>
                                <p:cTn id="38" presetID="0" presetClass="path" presetSubtype="0" accel="50000" decel="50000" fill="hold" grpId="1" nodeType="withEffect">
                                  <p:stCondLst>
                                    <p:cond delay="2000"/>
                                  </p:stCondLst>
                                  <p:childTnLst>
                                    <p:animMotion origin="layout" path="M -0.00052 0.00092 L 0.04514 -0.0007 " pathEditMode="relative" ptsTypes="AA">
                                      <p:cBhvr>
                                        <p:cTn id="39" dur="2000" fill="hold"/>
                                        <p:tgtEl>
                                          <p:spTgt spid="19"/>
                                        </p:tgtEl>
                                        <p:attrNameLst>
                                          <p:attrName>ppt_x</p:attrName>
                                          <p:attrName>ppt_y</p:attrName>
                                        </p:attrNameLst>
                                      </p:cBhvr>
                                    </p:animMotion>
                                  </p:childTnLst>
                                </p:cTn>
                              </p:par>
                              <p:par>
                                <p:cTn id="40" presetID="1" presetClass="exit" presetSubtype="0" fill="hold" grpId="2" nodeType="withEffect">
                                  <p:stCondLst>
                                    <p:cond delay="2000"/>
                                  </p:stCondLst>
                                  <p:childTnLst>
                                    <p:set>
                                      <p:cBhvr>
                                        <p:cTn id="41" dur="1" fill="hold">
                                          <p:stCondLst>
                                            <p:cond delay="0"/>
                                          </p:stCondLst>
                                        </p:cTn>
                                        <p:tgtEl>
                                          <p:spTgt spid="17"/>
                                        </p:tgtEl>
                                        <p:attrNameLst>
                                          <p:attrName>style.visibility</p:attrName>
                                        </p:attrNameLst>
                                      </p:cBhvr>
                                      <p:to>
                                        <p:strVal val="hidden"/>
                                      </p:to>
                                    </p:set>
                                  </p:childTnLst>
                                </p:cTn>
                              </p:par>
                              <p:par>
                                <p:cTn id="42" presetID="1" presetClass="exit" presetSubtype="0" fill="hold" grpId="2" nodeType="withEffect">
                                  <p:stCondLst>
                                    <p:cond delay="2000"/>
                                  </p:stCondLst>
                                  <p:childTnLst>
                                    <p:set>
                                      <p:cBhvr>
                                        <p:cTn id="43" dur="1" fill="hold">
                                          <p:stCondLst>
                                            <p:cond delay="0"/>
                                          </p:stCondLst>
                                        </p:cTn>
                                        <p:tgtEl>
                                          <p:spTgt spid="18"/>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par>
                                <p:cTn id="48" presetID="1" presetClass="entr" presetSubtype="0" fill="hold" grpId="0" nodeType="withEffect">
                                  <p:stCondLst>
                                    <p:cond delay="2000"/>
                                  </p:stCondLst>
                                  <p:childTnLst>
                                    <p:set>
                                      <p:cBhvr>
                                        <p:cTn id="4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3" grpId="0" animBg="1"/>
      <p:bldP spid="13" grpId="1" animBg="1"/>
      <p:bldP spid="14" grpId="0" animBg="1"/>
      <p:bldP spid="14" grpId="1" animBg="1"/>
      <p:bldP spid="14" grpId="2" animBg="1"/>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20"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dirty="0"/>
              <a:t>在流水线各级间加入状态单元</a:t>
            </a:r>
            <a:r>
              <a:rPr lang="en-US" altLang="zh-CN" dirty="0"/>
              <a:t>——</a:t>
            </a:r>
            <a:r>
              <a:rPr lang="zh-CN" altLang="en-US" dirty="0">
                <a:solidFill>
                  <a:srgbClr val="C00000"/>
                </a:solidFill>
              </a:rPr>
              <a:t>流水线寄存器</a:t>
            </a:r>
            <a:endParaRPr lang="zh-CN" altLang="en-US" dirty="0">
              <a:solidFill>
                <a:srgbClr val="C00000"/>
              </a:solidFill>
            </a:endParaRPr>
          </a:p>
          <a:p>
            <a:endParaRPr lang="zh-CN" altLang="en-US" dirty="0"/>
          </a:p>
        </p:txBody>
      </p:sp>
      <p:sp>
        <p:nvSpPr>
          <p:cNvPr id="3" name="标题 2"/>
          <p:cNvSpPr>
            <a:spLocks noGrp="1"/>
          </p:cNvSpPr>
          <p:nvPr>
            <p:ph type="ctrTitle"/>
          </p:nvPr>
        </p:nvSpPr>
        <p:spPr/>
        <p:txBody>
          <a:bodyPr/>
          <a:lstStyle/>
          <a:p>
            <a:r>
              <a:rPr lang="zh-CN" altLang="en-US" dirty="0"/>
              <a:t>流水线数据通路</a:t>
            </a:r>
            <a:endParaRPr lang="zh-CN" altLang="en-US" dirty="0"/>
          </a:p>
        </p:txBody>
      </p:sp>
      <p:pic>
        <p:nvPicPr>
          <p:cNvPr id="125" name="图片 124"/>
          <p:cNvPicPr>
            <a:picLocks noChangeAspect="1"/>
          </p:cNvPicPr>
          <p:nvPr/>
        </p:nvPicPr>
        <p:blipFill>
          <a:blip r:embed="rId1"/>
          <a:stretch>
            <a:fillRect/>
          </a:stretch>
        </p:blipFill>
        <p:spPr>
          <a:xfrm>
            <a:off x="545799" y="1981238"/>
            <a:ext cx="8057148" cy="415551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流水线中的指令执行（</a:t>
            </a:r>
            <a:r>
              <a:rPr lang="en-US" altLang="zh-CN" dirty="0"/>
              <a:t>0 CC</a:t>
            </a:r>
            <a:r>
              <a:rPr lang="zh-CN" altLang="en-US" dirty="0"/>
              <a:t>）</a:t>
            </a:r>
            <a:endParaRPr lang="zh-CN" altLang="en-US" dirty="0"/>
          </a:p>
        </p:txBody>
      </p:sp>
      <p:sp>
        <p:nvSpPr>
          <p:cNvPr id="4" name="文本框 3"/>
          <p:cNvSpPr txBox="1"/>
          <p:nvPr/>
        </p:nvSpPr>
        <p:spPr>
          <a:xfrm>
            <a:off x="119670" y="4523391"/>
            <a:ext cx="1354773" cy="1668214"/>
          </a:xfrm>
          <a:prstGeom prst="rect">
            <a:avLst/>
          </a:prstGeom>
          <a:noFill/>
          <a:ln w="19050">
            <a:solidFill>
              <a:srgbClr val="C00000"/>
            </a:solidFill>
          </a:ln>
        </p:spPr>
        <p:txBody>
          <a:bodyPr wrap="square" rtlCol="0">
            <a:spAutoFit/>
          </a:bodyPr>
          <a:lstStyle/>
          <a:p>
            <a:pPr>
              <a:lnSpc>
                <a:spcPct val="150000"/>
              </a:lnSpc>
            </a:pPr>
            <a:r>
              <a:rPr kumimoji="1" lang="en-US" altLang="zh-CN" sz="1400" dirty="0">
                <a:solidFill>
                  <a:srgbClr val="AB1842"/>
                </a:solidFill>
                <a:latin typeface="+mn-lt"/>
              </a:rPr>
              <a:t>lw  $10,20($1)</a:t>
            </a:r>
            <a:endParaRPr kumimoji="1" lang="en-US" altLang="zh-CN" sz="1400" dirty="0">
              <a:solidFill>
                <a:srgbClr val="AB1842"/>
              </a:solidFill>
              <a:latin typeface="+mn-lt"/>
            </a:endParaRPr>
          </a:p>
          <a:p>
            <a:pPr>
              <a:lnSpc>
                <a:spcPct val="150000"/>
              </a:lnSpc>
            </a:pPr>
            <a:r>
              <a:rPr kumimoji="1" lang="en-US" altLang="zh-CN" sz="1400" dirty="0">
                <a:solidFill>
                  <a:srgbClr val="3CA600"/>
                </a:solidFill>
                <a:latin typeface="+mn-lt"/>
              </a:rPr>
              <a:t>sub $11,$2,$3</a:t>
            </a:r>
            <a:endParaRPr kumimoji="1" lang="en-US" altLang="zh-CN" sz="1400" dirty="0">
              <a:solidFill>
                <a:srgbClr val="3CA600"/>
              </a:solidFill>
              <a:latin typeface="+mn-lt"/>
            </a:endParaRPr>
          </a:p>
          <a:p>
            <a:pPr>
              <a:lnSpc>
                <a:spcPct val="150000"/>
              </a:lnSpc>
            </a:pPr>
            <a:r>
              <a:rPr kumimoji="1" lang="en-US" altLang="zh-CN" sz="1400" dirty="0">
                <a:solidFill>
                  <a:srgbClr val="00B0F0"/>
                </a:solidFill>
                <a:latin typeface="+mn-lt"/>
              </a:rPr>
              <a:t>add $12,$3,$4</a:t>
            </a:r>
            <a:endParaRPr kumimoji="1" lang="en-US" altLang="zh-CN" sz="1400" dirty="0">
              <a:solidFill>
                <a:srgbClr val="00B0F0"/>
              </a:solidFill>
              <a:latin typeface="+mn-lt"/>
            </a:endParaRPr>
          </a:p>
          <a:p>
            <a:pPr>
              <a:lnSpc>
                <a:spcPct val="150000"/>
              </a:lnSpc>
            </a:pPr>
            <a:r>
              <a:rPr kumimoji="1" lang="en-US" altLang="zh-CN" sz="1400" dirty="0" err="1">
                <a:solidFill>
                  <a:srgbClr val="FF0000"/>
                </a:solidFill>
                <a:latin typeface="+mn-lt"/>
              </a:rPr>
              <a:t>lw</a:t>
            </a:r>
            <a:r>
              <a:rPr kumimoji="1" lang="en-US" altLang="zh-CN" sz="1400" dirty="0">
                <a:solidFill>
                  <a:srgbClr val="FF0000"/>
                </a:solidFill>
                <a:latin typeface="+mn-lt"/>
              </a:rPr>
              <a:t>  $13,24($1)</a:t>
            </a:r>
            <a:endParaRPr kumimoji="1" lang="en-US" altLang="zh-CN" sz="1400" dirty="0">
              <a:solidFill>
                <a:srgbClr val="FF0000"/>
              </a:solidFill>
              <a:latin typeface="+mn-lt"/>
            </a:endParaRPr>
          </a:p>
          <a:p>
            <a:pPr>
              <a:lnSpc>
                <a:spcPct val="150000"/>
              </a:lnSpc>
            </a:pPr>
            <a:r>
              <a:rPr kumimoji="1" lang="en-US" altLang="zh-CN" sz="1400" dirty="0">
                <a:solidFill>
                  <a:srgbClr val="4433FF"/>
                </a:solidFill>
                <a:latin typeface="+mn-lt"/>
              </a:rPr>
              <a:t>add $14,$5,$6</a:t>
            </a:r>
            <a:endParaRPr kumimoji="1" lang="zh-CN" altLang="en-US" sz="1400" dirty="0">
              <a:solidFill>
                <a:srgbClr val="4433FF"/>
              </a:solidFill>
              <a:latin typeface="+mn-lt"/>
            </a:endParaRPr>
          </a:p>
        </p:txBody>
      </p:sp>
      <p:pic>
        <p:nvPicPr>
          <p:cNvPr id="6" name="图片 5"/>
          <p:cNvPicPr>
            <a:picLocks noChangeAspect="1"/>
          </p:cNvPicPr>
          <p:nvPr/>
        </p:nvPicPr>
        <p:blipFill>
          <a:blip r:embed="rId1"/>
          <a:stretch>
            <a:fillRect/>
          </a:stretch>
        </p:blipFill>
        <p:spPr>
          <a:xfrm>
            <a:off x="545799" y="1447852"/>
            <a:ext cx="8057148" cy="415551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流水线中的指令执行（</a:t>
            </a:r>
            <a:r>
              <a:rPr lang="en-US" altLang="zh-CN" dirty="0"/>
              <a:t>1 CC</a:t>
            </a:r>
            <a:r>
              <a:rPr lang="zh-CN" altLang="en-US" dirty="0"/>
              <a:t>）</a:t>
            </a:r>
            <a:endParaRPr lang="zh-CN" altLang="en-US" dirty="0"/>
          </a:p>
        </p:txBody>
      </p:sp>
      <p:sp>
        <p:nvSpPr>
          <p:cNvPr id="4" name="文本框 3"/>
          <p:cNvSpPr txBox="1"/>
          <p:nvPr/>
        </p:nvSpPr>
        <p:spPr>
          <a:xfrm>
            <a:off x="119670" y="4523391"/>
            <a:ext cx="1354773" cy="1708160"/>
          </a:xfrm>
          <a:prstGeom prst="rect">
            <a:avLst/>
          </a:prstGeom>
          <a:noFill/>
          <a:ln w="19050">
            <a:solidFill>
              <a:srgbClr val="C00000"/>
            </a:solidFill>
          </a:ln>
        </p:spPr>
        <p:txBody>
          <a:bodyPr wrap="square" rtlCol="0">
            <a:spAutoFit/>
          </a:bodyPr>
          <a:lstStyle/>
          <a:p>
            <a:pPr>
              <a:lnSpc>
                <a:spcPct val="150000"/>
              </a:lnSpc>
            </a:pPr>
            <a:r>
              <a:rPr kumimoji="1" lang="en-US" altLang="zh-CN" sz="1400" dirty="0">
                <a:solidFill>
                  <a:schemeClr val="bg2">
                    <a:lumMod val="60000"/>
                    <a:lumOff val="40000"/>
                  </a:schemeClr>
                </a:solidFill>
                <a:latin typeface="+mn-lt"/>
              </a:rPr>
              <a:t>lw  $10,20($1)</a:t>
            </a:r>
            <a:endParaRPr kumimoji="1" lang="en-US" altLang="zh-CN" sz="1400" dirty="0">
              <a:solidFill>
                <a:schemeClr val="bg2">
                  <a:lumMod val="60000"/>
                  <a:lumOff val="40000"/>
                </a:schemeClr>
              </a:solidFill>
              <a:latin typeface="+mn-lt"/>
            </a:endParaRPr>
          </a:p>
          <a:p>
            <a:pPr>
              <a:lnSpc>
                <a:spcPct val="150000"/>
              </a:lnSpc>
            </a:pPr>
            <a:r>
              <a:rPr kumimoji="1" lang="en-US" altLang="zh-CN" sz="1400" dirty="0">
                <a:solidFill>
                  <a:srgbClr val="3CA600"/>
                </a:solidFill>
                <a:latin typeface="+mn-lt"/>
              </a:rPr>
              <a:t>sub $11,$2,$3</a:t>
            </a:r>
            <a:endParaRPr kumimoji="1" lang="en-US" altLang="zh-CN" sz="1400" dirty="0">
              <a:solidFill>
                <a:srgbClr val="3CA600"/>
              </a:solidFill>
              <a:latin typeface="+mn-lt"/>
            </a:endParaRPr>
          </a:p>
          <a:p>
            <a:pPr>
              <a:lnSpc>
                <a:spcPct val="150000"/>
              </a:lnSpc>
            </a:pPr>
            <a:r>
              <a:rPr kumimoji="1" lang="en-US" altLang="zh-CN" sz="1400" dirty="0">
                <a:solidFill>
                  <a:srgbClr val="00B0F0"/>
                </a:solidFill>
                <a:latin typeface="+mn-lt"/>
              </a:rPr>
              <a:t>add $12,$3,$4</a:t>
            </a:r>
            <a:endParaRPr kumimoji="1" lang="en-US" altLang="zh-CN" sz="1400" dirty="0">
              <a:solidFill>
                <a:srgbClr val="00B0F0"/>
              </a:solidFill>
              <a:latin typeface="+mn-lt"/>
            </a:endParaRPr>
          </a:p>
          <a:p>
            <a:pPr>
              <a:lnSpc>
                <a:spcPct val="150000"/>
              </a:lnSpc>
            </a:pPr>
            <a:r>
              <a:rPr kumimoji="1" lang="en-US" altLang="zh-CN" sz="1400" dirty="0" err="1">
                <a:solidFill>
                  <a:srgbClr val="FF0000"/>
                </a:solidFill>
                <a:latin typeface="+mn-lt"/>
              </a:rPr>
              <a:t>lw</a:t>
            </a:r>
            <a:r>
              <a:rPr kumimoji="1" lang="en-US" altLang="zh-CN" sz="1400" dirty="0">
                <a:solidFill>
                  <a:srgbClr val="FF0000"/>
                </a:solidFill>
                <a:latin typeface="+mn-lt"/>
              </a:rPr>
              <a:t>  $13,24($1)</a:t>
            </a:r>
            <a:endParaRPr kumimoji="1" lang="en-US" altLang="zh-CN" sz="1400" dirty="0">
              <a:solidFill>
                <a:srgbClr val="FF0000"/>
              </a:solidFill>
              <a:latin typeface="+mn-lt"/>
            </a:endParaRPr>
          </a:p>
          <a:p>
            <a:pPr>
              <a:lnSpc>
                <a:spcPct val="150000"/>
              </a:lnSpc>
            </a:pPr>
            <a:r>
              <a:rPr kumimoji="1" lang="en-US" altLang="zh-CN" sz="1400" dirty="0">
                <a:solidFill>
                  <a:srgbClr val="4433FF"/>
                </a:solidFill>
                <a:latin typeface="+mn-lt"/>
              </a:rPr>
              <a:t>add $14,$5,$6</a:t>
            </a:r>
            <a:endParaRPr kumimoji="1" lang="zh-CN" altLang="en-US" sz="1400" dirty="0">
              <a:solidFill>
                <a:srgbClr val="4433FF"/>
              </a:solidFill>
              <a:latin typeface="+mn-lt"/>
            </a:endParaRPr>
          </a:p>
        </p:txBody>
      </p:sp>
      <p:pic>
        <p:nvPicPr>
          <p:cNvPr id="6" name="图片 5"/>
          <p:cNvPicPr>
            <a:picLocks noChangeAspect="1"/>
          </p:cNvPicPr>
          <p:nvPr/>
        </p:nvPicPr>
        <p:blipFill>
          <a:blip r:embed="rId1"/>
          <a:stretch>
            <a:fillRect/>
          </a:stretch>
        </p:blipFill>
        <p:spPr>
          <a:xfrm>
            <a:off x="545799" y="1447852"/>
            <a:ext cx="8057148" cy="4155519"/>
          </a:xfrm>
          <a:prstGeom prst="rect">
            <a:avLst/>
          </a:prstGeom>
        </p:spPr>
      </p:pic>
      <p:sp>
        <p:nvSpPr>
          <p:cNvPr id="5" name="文本框 4"/>
          <p:cNvSpPr txBox="1"/>
          <p:nvPr/>
        </p:nvSpPr>
        <p:spPr>
          <a:xfrm>
            <a:off x="1026496" y="1171870"/>
            <a:ext cx="1394821" cy="307777"/>
          </a:xfrm>
          <a:prstGeom prst="rect">
            <a:avLst/>
          </a:prstGeom>
          <a:noFill/>
        </p:spPr>
        <p:txBody>
          <a:bodyPr wrap="square" rtlCol="0">
            <a:spAutoFit/>
          </a:bodyPr>
          <a:lstStyle/>
          <a:p>
            <a:r>
              <a:rPr kumimoji="1" lang="en-US" altLang="zh-CN" sz="1400" dirty="0">
                <a:solidFill>
                  <a:srgbClr val="AB1842"/>
                </a:solidFill>
              </a:rPr>
              <a:t>lw  $10,20($1)</a:t>
            </a:r>
            <a:endParaRPr kumimoji="1" lang="en-US" altLang="zh-CN" sz="1400" dirty="0">
              <a:solidFill>
                <a:srgbClr val="AB1842"/>
              </a:solidFill>
            </a:endParaRPr>
          </a:p>
        </p:txBody>
      </p:sp>
      <p:sp>
        <p:nvSpPr>
          <p:cNvPr id="7" name="椭圆 6"/>
          <p:cNvSpPr/>
          <p:nvPr/>
        </p:nvSpPr>
        <p:spPr>
          <a:xfrm>
            <a:off x="1295486" y="3657594"/>
            <a:ext cx="105310" cy="11926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p:cNvSpPr/>
          <p:nvPr/>
        </p:nvSpPr>
        <p:spPr>
          <a:xfrm>
            <a:off x="2286060" y="3886188"/>
            <a:ext cx="105310" cy="11926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0382 0.00023 L 0.0276 0.00254 " pathEditMode="relative" rAng="0" ptsTypes="AA">
                                      <p:cBhvr>
                                        <p:cTn id="8" dur="2000" fill="hold"/>
                                        <p:tgtEl>
                                          <p:spTgt spid="7"/>
                                        </p:tgtEl>
                                        <p:attrNameLst>
                                          <p:attrName>ppt_x</p:attrName>
                                          <p:attrName>ppt_y</p:attrName>
                                        </p:attrNameLst>
                                      </p:cBhvr>
                                      <p:rCtr x="1181" y="116"/>
                                    </p:animMotion>
                                  </p:childTnLst>
                                </p:cTn>
                              </p:par>
                              <p:par>
                                <p:cTn id="9" presetID="1" presetClass="exit" presetSubtype="0" fill="hold" grpId="1" nodeType="withEffect">
                                  <p:stCondLst>
                                    <p:cond delay="200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grpId="0" nodeType="withEffect">
                                  <p:stCondLst>
                                    <p:cond delay="2000"/>
                                  </p:stCondLst>
                                  <p:childTnLst>
                                    <p:set>
                                      <p:cBhvr>
                                        <p:cTn id="12" dur="1" fill="hold">
                                          <p:stCondLst>
                                            <p:cond delay="0"/>
                                          </p:stCondLst>
                                        </p:cTn>
                                        <p:tgtEl>
                                          <p:spTgt spid="8"/>
                                        </p:tgtEl>
                                        <p:attrNameLst>
                                          <p:attrName>style.visibility</p:attrName>
                                        </p:attrNameLst>
                                      </p:cBhvr>
                                      <p:to>
                                        <p:strVal val="visible"/>
                                      </p:to>
                                    </p:set>
                                  </p:childTnLst>
                                </p:cTn>
                              </p:par>
                              <p:par>
                                <p:cTn id="13" presetID="0" presetClass="path" presetSubtype="0" accel="50000" decel="50000" fill="hold" grpId="1" nodeType="withEffect">
                                  <p:stCondLst>
                                    <p:cond delay="2000"/>
                                  </p:stCondLst>
                                  <p:childTnLst>
                                    <p:animMotion origin="layout" path="M 8.33333E-7 -1.48148E-6 L 0.01771 -1.48148E-6 " pathEditMode="relative" rAng="0" ptsTypes="AA">
                                      <p:cBhvr>
                                        <p:cTn id="14" dur="2000" fill="hold"/>
                                        <p:tgtEl>
                                          <p:spTgt spid="8"/>
                                        </p:tgtEl>
                                        <p:attrNameLst>
                                          <p:attrName>ppt_x</p:attrName>
                                          <p:attrName>ppt_y</p:attrName>
                                        </p:attrNameLst>
                                      </p:cBhvr>
                                      <p:rCtr x="88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8" grpId="0" animBg="1"/>
      <p:bldP spid="8"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流水线中的指令执行（</a:t>
            </a:r>
            <a:r>
              <a:rPr lang="en-US" altLang="zh-CN" dirty="0"/>
              <a:t>2 CC</a:t>
            </a:r>
            <a:r>
              <a:rPr lang="zh-CN" altLang="en-US" dirty="0"/>
              <a:t>）</a:t>
            </a:r>
            <a:endParaRPr lang="zh-CN" altLang="en-US" dirty="0"/>
          </a:p>
        </p:txBody>
      </p:sp>
      <p:sp>
        <p:nvSpPr>
          <p:cNvPr id="4" name="文本框 3"/>
          <p:cNvSpPr txBox="1"/>
          <p:nvPr/>
        </p:nvSpPr>
        <p:spPr>
          <a:xfrm>
            <a:off x="119670" y="4523391"/>
            <a:ext cx="1354773" cy="1708160"/>
          </a:xfrm>
          <a:prstGeom prst="rect">
            <a:avLst/>
          </a:prstGeom>
          <a:noFill/>
          <a:ln w="19050">
            <a:solidFill>
              <a:srgbClr val="C00000"/>
            </a:solidFill>
          </a:ln>
        </p:spPr>
        <p:txBody>
          <a:bodyPr wrap="square" rtlCol="0">
            <a:spAutoFit/>
          </a:bodyPr>
          <a:lstStyle/>
          <a:p>
            <a:pPr>
              <a:lnSpc>
                <a:spcPct val="150000"/>
              </a:lnSpc>
            </a:pPr>
            <a:r>
              <a:rPr kumimoji="1" lang="en-US" altLang="zh-CN" sz="1400" dirty="0">
                <a:solidFill>
                  <a:schemeClr val="bg2">
                    <a:lumMod val="60000"/>
                    <a:lumOff val="40000"/>
                  </a:schemeClr>
                </a:solidFill>
                <a:latin typeface="+mn-lt"/>
              </a:rPr>
              <a:t>lw  $10,20($1)</a:t>
            </a:r>
            <a:endParaRPr kumimoji="1" lang="en-US" altLang="zh-CN" sz="1400" dirty="0">
              <a:solidFill>
                <a:schemeClr val="bg2">
                  <a:lumMod val="60000"/>
                  <a:lumOff val="40000"/>
                </a:schemeClr>
              </a:solidFill>
              <a:latin typeface="+mn-lt"/>
            </a:endParaRPr>
          </a:p>
          <a:p>
            <a:pPr>
              <a:lnSpc>
                <a:spcPct val="150000"/>
              </a:lnSpc>
            </a:pPr>
            <a:r>
              <a:rPr kumimoji="1" lang="en-US" altLang="zh-CN" sz="1400" dirty="0">
                <a:solidFill>
                  <a:schemeClr val="bg2">
                    <a:lumMod val="60000"/>
                    <a:lumOff val="40000"/>
                  </a:schemeClr>
                </a:solidFill>
                <a:latin typeface="+mn-lt"/>
              </a:rPr>
              <a:t>sub $11,$2,$3</a:t>
            </a:r>
            <a:endParaRPr kumimoji="1" lang="en-US" altLang="zh-CN" sz="1400" dirty="0">
              <a:solidFill>
                <a:schemeClr val="bg2">
                  <a:lumMod val="60000"/>
                  <a:lumOff val="40000"/>
                </a:schemeClr>
              </a:solidFill>
              <a:latin typeface="+mn-lt"/>
            </a:endParaRPr>
          </a:p>
          <a:p>
            <a:pPr>
              <a:lnSpc>
                <a:spcPct val="150000"/>
              </a:lnSpc>
            </a:pPr>
            <a:r>
              <a:rPr kumimoji="1" lang="en-US" altLang="zh-CN" sz="1400" dirty="0">
                <a:solidFill>
                  <a:srgbClr val="00B0F0"/>
                </a:solidFill>
                <a:latin typeface="+mn-lt"/>
              </a:rPr>
              <a:t>add $12,$3,$4</a:t>
            </a:r>
            <a:endParaRPr kumimoji="1" lang="en-US" altLang="zh-CN" sz="1400" dirty="0">
              <a:solidFill>
                <a:srgbClr val="00B0F0"/>
              </a:solidFill>
              <a:latin typeface="+mn-lt"/>
            </a:endParaRPr>
          </a:p>
          <a:p>
            <a:pPr>
              <a:lnSpc>
                <a:spcPct val="150000"/>
              </a:lnSpc>
            </a:pPr>
            <a:r>
              <a:rPr kumimoji="1" lang="en-US" altLang="zh-CN" sz="1400" dirty="0" err="1">
                <a:solidFill>
                  <a:srgbClr val="FF0000"/>
                </a:solidFill>
                <a:latin typeface="+mn-lt"/>
              </a:rPr>
              <a:t>lw</a:t>
            </a:r>
            <a:r>
              <a:rPr kumimoji="1" lang="en-US" altLang="zh-CN" sz="1400" dirty="0">
                <a:solidFill>
                  <a:srgbClr val="FF0000"/>
                </a:solidFill>
                <a:latin typeface="+mn-lt"/>
              </a:rPr>
              <a:t>  $13,24($1)</a:t>
            </a:r>
            <a:endParaRPr kumimoji="1" lang="en-US" altLang="zh-CN" sz="1400" dirty="0">
              <a:solidFill>
                <a:srgbClr val="FF0000"/>
              </a:solidFill>
              <a:latin typeface="+mn-lt"/>
            </a:endParaRPr>
          </a:p>
          <a:p>
            <a:pPr>
              <a:lnSpc>
                <a:spcPct val="150000"/>
              </a:lnSpc>
            </a:pPr>
            <a:r>
              <a:rPr kumimoji="1" lang="en-US" altLang="zh-CN" sz="1400" dirty="0">
                <a:solidFill>
                  <a:srgbClr val="4433FF"/>
                </a:solidFill>
                <a:latin typeface="+mn-lt"/>
              </a:rPr>
              <a:t>add $14,$5,$6</a:t>
            </a:r>
            <a:endParaRPr kumimoji="1" lang="zh-CN" altLang="en-US" sz="1400" dirty="0">
              <a:solidFill>
                <a:srgbClr val="4433FF"/>
              </a:solidFill>
              <a:latin typeface="+mn-lt"/>
            </a:endParaRPr>
          </a:p>
        </p:txBody>
      </p:sp>
      <p:pic>
        <p:nvPicPr>
          <p:cNvPr id="6" name="图片 5"/>
          <p:cNvPicPr>
            <a:picLocks noChangeAspect="1"/>
          </p:cNvPicPr>
          <p:nvPr/>
        </p:nvPicPr>
        <p:blipFill>
          <a:blip r:embed="rId1"/>
          <a:stretch>
            <a:fillRect/>
          </a:stretch>
        </p:blipFill>
        <p:spPr>
          <a:xfrm>
            <a:off x="545799" y="1447852"/>
            <a:ext cx="8057148" cy="4155519"/>
          </a:xfrm>
          <a:prstGeom prst="rect">
            <a:avLst/>
          </a:prstGeom>
        </p:spPr>
      </p:pic>
      <p:sp>
        <p:nvSpPr>
          <p:cNvPr id="5" name="文本框 4"/>
          <p:cNvSpPr txBox="1"/>
          <p:nvPr/>
        </p:nvSpPr>
        <p:spPr>
          <a:xfrm>
            <a:off x="990694" y="1199824"/>
            <a:ext cx="1639933" cy="307777"/>
          </a:xfrm>
          <a:prstGeom prst="rect">
            <a:avLst/>
          </a:prstGeom>
          <a:noFill/>
        </p:spPr>
        <p:txBody>
          <a:bodyPr wrap="square" rtlCol="0">
            <a:spAutoFit/>
          </a:bodyPr>
          <a:lstStyle/>
          <a:p>
            <a:r>
              <a:rPr kumimoji="1" lang="en-US" altLang="zh-CN" sz="1400" dirty="0">
                <a:solidFill>
                  <a:srgbClr val="3CA600"/>
                </a:solidFill>
              </a:rPr>
              <a:t>sub $11,$2,$3</a:t>
            </a:r>
            <a:endParaRPr kumimoji="1" lang="en-US" altLang="zh-CN" sz="1400" dirty="0">
              <a:solidFill>
                <a:srgbClr val="3CA600"/>
              </a:solidFill>
            </a:endParaRPr>
          </a:p>
        </p:txBody>
      </p:sp>
      <p:sp>
        <p:nvSpPr>
          <p:cNvPr id="7" name="文本框 6"/>
          <p:cNvSpPr txBox="1"/>
          <p:nvPr/>
        </p:nvSpPr>
        <p:spPr>
          <a:xfrm>
            <a:off x="2907833" y="1199825"/>
            <a:ext cx="1767821" cy="307776"/>
          </a:xfrm>
          <a:prstGeom prst="rect">
            <a:avLst/>
          </a:prstGeom>
          <a:noFill/>
        </p:spPr>
        <p:txBody>
          <a:bodyPr wrap="square" rtlCol="0">
            <a:spAutoFit/>
          </a:bodyPr>
          <a:lstStyle/>
          <a:p>
            <a:r>
              <a:rPr kumimoji="1" lang="en-US" altLang="zh-CN" sz="1400" dirty="0">
                <a:solidFill>
                  <a:srgbClr val="AB1842"/>
                </a:solidFill>
              </a:rPr>
              <a:t>lw  $10,20($1)</a:t>
            </a:r>
            <a:endParaRPr kumimoji="1" lang="zh-CN" altLang="en-US" sz="1400" b="1" dirty="0">
              <a:solidFill>
                <a:srgbClr val="C00000"/>
              </a:solidFill>
            </a:endParaRPr>
          </a:p>
        </p:txBody>
      </p:sp>
      <p:sp>
        <p:nvSpPr>
          <p:cNvPr id="8" name="椭圆 7"/>
          <p:cNvSpPr/>
          <p:nvPr/>
        </p:nvSpPr>
        <p:spPr>
          <a:xfrm>
            <a:off x="1295486" y="3657594"/>
            <a:ext cx="105310" cy="119267"/>
          </a:xfrm>
          <a:prstGeom prst="ellipse">
            <a:avLst/>
          </a:prstGeom>
          <a:solidFill>
            <a:srgbClr val="3CA600"/>
          </a:solidFill>
          <a:ln>
            <a:solidFill>
              <a:srgbClr val="3CA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p:cNvSpPr/>
          <p:nvPr/>
        </p:nvSpPr>
        <p:spPr>
          <a:xfrm>
            <a:off x="2286060" y="3906937"/>
            <a:ext cx="105310" cy="119267"/>
          </a:xfrm>
          <a:prstGeom prst="ellipse">
            <a:avLst/>
          </a:prstGeom>
          <a:solidFill>
            <a:srgbClr val="3CA600"/>
          </a:solidFill>
          <a:ln>
            <a:solidFill>
              <a:srgbClr val="3CA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2684806" y="3931686"/>
            <a:ext cx="105310" cy="11926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2684806" y="3931686"/>
            <a:ext cx="105310" cy="11926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4114812" y="3581396"/>
            <a:ext cx="105310" cy="11926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3857106" y="5181554"/>
            <a:ext cx="105310" cy="11926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0173 0.00023 L 0.02552 0.00254 " pathEditMode="relative" rAng="0" ptsTypes="AA">
                                      <p:cBhvr>
                                        <p:cTn id="8" dur="2000" fill="hold"/>
                                        <p:tgtEl>
                                          <p:spTgt spid="8"/>
                                        </p:tgtEl>
                                        <p:attrNameLst>
                                          <p:attrName>ppt_x</p:attrName>
                                          <p:attrName>ppt_y</p:attrName>
                                        </p:attrNameLst>
                                      </p:cBhvr>
                                      <p:rCtr x="1181" y="116"/>
                                    </p:animMotion>
                                  </p:childTnLst>
                                </p:cTn>
                              </p:par>
                              <p:par>
                                <p:cTn id="9" presetID="1" presetClass="exit" presetSubtype="0" fill="hold" grpId="1" nodeType="withEffect">
                                  <p:stCondLst>
                                    <p:cond delay="200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ntr" presetSubtype="0" fill="hold" grpId="0" nodeType="withEffect">
                                  <p:stCondLst>
                                    <p:cond delay="2000"/>
                                  </p:stCondLst>
                                  <p:childTnLst>
                                    <p:set>
                                      <p:cBhvr>
                                        <p:cTn id="12" dur="1" fill="hold">
                                          <p:stCondLst>
                                            <p:cond delay="0"/>
                                          </p:stCondLst>
                                        </p:cTn>
                                        <p:tgtEl>
                                          <p:spTgt spid="9"/>
                                        </p:tgtEl>
                                        <p:attrNameLst>
                                          <p:attrName>style.visibility</p:attrName>
                                        </p:attrNameLst>
                                      </p:cBhvr>
                                      <p:to>
                                        <p:strVal val="visible"/>
                                      </p:to>
                                    </p:set>
                                  </p:childTnLst>
                                </p:cTn>
                              </p:par>
                              <p:par>
                                <p:cTn id="13" presetID="0" presetClass="path" presetSubtype="0" accel="50000" decel="50000" fill="hold" grpId="1" nodeType="withEffect">
                                  <p:stCondLst>
                                    <p:cond delay="2000"/>
                                  </p:stCondLst>
                                  <p:childTnLst>
                                    <p:animMotion origin="layout" path="M 8.33333E-7 -7.40741E-7 L 0.01771 -7.40741E-7 " pathEditMode="relative" rAng="0" ptsTypes="AA">
                                      <p:cBhvr>
                                        <p:cTn id="14" dur="2000" fill="hold"/>
                                        <p:tgtEl>
                                          <p:spTgt spid="9"/>
                                        </p:tgtEl>
                                        <p:attrNameLst>
                                          <p:attrName>ppt_x</p:attrName>
                                          <p:attrName>ppt_y</p:attrName>
                                        </p:attrNameLst>
                                      </p:cBhvr>
                                      <p:rCtr x="885" y="0"/>
                                    </p:animMotion>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0" presetClass="path" presetSubtype="0" accel="50000" decel="50000" fill="hold" grpId="1" nodeType="withEffect">
                                  <p:stCondLst>
                                    <p:cond delay="0"/>
                                  </p:stCondLst>
                                  <p:childTnLst>
                                    <p:animMotion origin="layout" path="M -0.02586 -0.00371 C -0.0243 -0.00324 -0.02274 -0.00232 -0.021 -0.00232 C -0.00347 -0.00232 -0.01215 -0.00509 -0.01267 -0.04722 C -0.0125 -0.05255 -0.01232 -0.0581 -0.01215 -0.06366 C -0.01198 -0.06713 -0.01232 -0.07107 -0.01145 -0.07431 C -0.01111 -0.07523 -0.00989 -0.07338 -0.00937 -0.07315 C -0.00781 -0.07246 -0.00642 -0.07222 -0.0052 -0.07176 C 0.00313 -0.06991 0.00348 -0.07037 0.01441 -0.06968 C 0.01858 -0.07084 0.01667 -0.0706 0.02066 -0.0706 " pathEditMode="relative" rAng="0" ptsTypes="AAAAAAAAA">
                                      <p:cBhvr>
                                        <p:cTn id="18" dur="2000" fill="hold"/>
                                        <p:tgtEl>
                                          <p:spTgt spid="10"/>
                                        </p:tgtEl>
                                        <p:attrNameLst>
                                          <p:attrName>ppt_x</p:attrName>
                                          <p:attrName>ppt_y</p:attrName>
                                        </p:attrNameLst>
                                      </p:cBhvr>
                                      <p:rCtr x="2326" y="-3472"/>
                                    </p:animMotion>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0" presetClass="path" presetSubtype="0" accel="50000" decel="50000" fill="hold" grpId="1" nodeType="withEffect">
                                  <p:stCondLst>
                                    <p:cond delay="0"/>
                                  </p:stCondLst>
                                  <p:childTnLst>
                                    <p:animMotion origin="layout" path="M -0.02586 -0.00371 C -0.0243 -0.00324 -0.02274 -0.00255 -0.021 -0.00185 C -0.01857 -0.00116 -0.01336 -0.00023 -0.01093 0.00023 C -0.01284 0.0125 -0.0118 0.00532 -0.0125 0.0287 C -0.01284 0.04305 -0.01302 0.05717 -0.01319 0.07153 C -0.01302 0.07847 -0.0125 0.08518 -0.0125 0.09213 C -0.0125 0.11574 -0.01475 0.10463 -0.0125 0.11458 C -0.01267 0.12222 -0.01423 0.16944 -0.0125 0.17662 C -0.01163 0.17986 -0.00764 0.17754 -0.00555 0.17778 C -0.00121 0.17824 0.00278 0.17847 0.00677 0.1787 C 0.00921 0.17916 0.0165 0.18102 0.01823 0.18102 C 0.02691 0.18102 0.03577 0.18009 0.04462 0.17986 C 0.04636 0.17986 0.04792 0.17986 0.04983 0.17986 " pathEditMode="relative" rAng="0" ptsTypes="AAAAAAAAAAAAA">
                                      <p:cBhvr>
                                        <p:cTn id="22" dur="2000" fill="hold"/>
                                        <p:tgtEl>
                                          <p:spTgt spid="11"/>
                                        </p:tgtEl>
                                        <p:attrNameLst>
                                          <p:attrName>ppt_x</p:attrName>
                                          <p:attrName>ppt_y</p:attrName>
                                        </p:attrNameLst>
                                      </p:cBhvr>
                                      <p:rCtr x="3785" y="9236"/>
                                    </p:animMotion>
                                  </p:childTnLst>
                                </p:cTn>
                              </p:par>
                              <p:par>
                                <p:cTn id="23" presetID="1" presetClass="entr" presetSubtype="0" fill="hold" grpId="0" nodeType="withEffect">
                                  <p:stCondLst>
                                    <p:cond delay="2000"/>
                                  </p:stCondLst>
                                  <p:childTnLst>
                                    <p:set>
                                      <p:cBhvr>
                                        <p:cTn id="24" dur="1" fill="hold">
                                          <p:stCondLst>
                                            <p:cond delay="0"/>
                                          </p:stCondLst>
                                        </p:cTn>
                                        <p:tgtEl>
                                          <p:spTgt spid="12"/>
                                        </p:tgtEl>
                                        <p:attrNameLst>
                                          <p:attrName>style.visibility</p:attrName>
                                        </p:attrNameLst>
                                      </p:cBhvr>
                                      <p:to>
                                        <p:strVal val="visible"/>
                                      </p:to>
                                    </p:set>
                                  </p:childTnLst>
                                </p:cTn>
                              </p:par>
                              <p:par>
                                <p:cTn id="25" presetID="0" presetClass="path" presetSubtype="0" accel="50000" decel="50000" fill="hold" grpId="1" nodeType="withEffect">
                                  <p:stCondLst>
                                    <p:cond delay="2000"/>
                                  </p:stCondLst>
                                  <p:childTnLst>
                                    <p:animMotion origin="layout" path="M 8.33333E-7 2.96296E-6 L 0.01753 0.00208 " pathEditMode="relative" rAng="0" ptsTypes="AA">
                                      <p:cBhvr>
                                        <p:cTn id="26" dur="2000" fill="hold"/>
                                        <p:tgtEl>
                                          <p:spTgt spid="12"/>
                                        </p:tgtEl>
                                        <p:attrNameLst>
                                          <p:attrName>ppt_x</p:attrName>
                                          <p:attrName>ppt_y</p:attrName>
                                        </p:attrNameLst>
                                      </p:cBhvr>
                                      <p:rCtr x="868" y="93"/>
                                    </p:animMotion>
                                  </p:childTnLst>
                                </p:cTn>
                              </p:par>
                              <p:par>
                                <p:cTn id="27" presetID="1" presetClass="entr" presetSubtype="0" fill="hold" grpId="0" nodeType="withEffect">
                                  <p:stCondLst>
                                    <p:cond delay="2000"/>
                                  </p:stCondLst>
                                  <p:childTnLst>
                                    <p:set>
                                      <p:cBhvr>
                                        <p:cTn id="28" dur="1" fill="hold">
                                          <p:stCondLst>
                                            <p:cond delay="0"/>
                                          </p:stCondLst>
                                        </p:cTn>
                                        <p:tgtEl>
                                          <p:spTgt spid="13"/>
                                        </p:tgtEl>
                                        <p:attrNameLst>
                                          <p:attrName>style.visibility</p:attrName>
                                        </p:attrNameLst>
                                      </p:cBhvr>
                                      <p:to>
                                        <p:strVal val="visible"/>
                                      </p:to>
                                    </p:set>
                                  </p:childTnLst>
                                </p:cTn>
                              </p:par>
                              <p:par>
                                <p:cTn id="29" presetID="0" presetClass="path" presetSubtype="0" accel="50000" decel="50000" fill="hold" grpId="1" nodeType="withEffect">
                                  <p:stCondLst>
                                    <p:cond delay="2000"/>
                                  </p:stCondLst>
                                  <p:childTnLst>
                                    <p:animMotion origin="layout" path="M -4.16667E-6 -3.7037E-7 L 0.04514 0.00301 " pathEditMode="relative" rAng="0" ptsTypes="AA">
                                      <p:cBhvr>
                                        <p:cTn id="30" dur="2000" fill="hold"/>
                                        <p:tgtEl>
                                          <p:spTgt spid="13"/>
                                        </p:tgtEl>
                                        <p:attrNameLst>
                                          <p:attrName>ppt_x</p:attrName>
                                          <p:attrName>ppt_y</p:attrName>
                                        </p:attrNameLst>
                                      </p:cBhvr>
                                      <p:rCtr x="2257" y="139"/>
                                    </p:animMotion>
                                  </p:childTnLst>
                                </p:cTn>
                              </p:par>
                              <p:par>
                                <p:cTn id="31" presetID="1" presetClass="exit" presetSubtype="0" fill="hold" grpId="2" nodeType="withEffect">
                                  <p:stCondLst>
                                    <p:cond delay="2000"/>
                                  </p:stCondLst>
                                  <p:childTnLst>
                                    <p:set>
                                      <p:cBhvr>
                                        <p:cTn id="32" dur="1" fill="hold">
                                          <p:stCondLst>
                                            <p:cond delay="0"/>
                                          </p:stCondLst>
                                        </p:cTn>
                                        <p:tgtEl>
                                          <p:spTgt spid="11"/>
                                        </p:tgtEl>
                                        <p:attrNameLst>
                                          <p:attrName>style.visibility</p:attrName>
                                        </p:attrNameLst>
                                      </p:cBhvr>
                                      <p:to>
                                        <p:strVal val="hidden"/>
                                      </p:to>
                                    </p:set>
                                  </p:childTnLst>
                                </p:cTn>
                              </p:par>
                              <p:par>
                                <p:cTn id="33" presetID="1" presetClass="exit" presetSubtype="0" fill="hold" grpId="2" nodeType="withEffect">
                                  <p:stCondLst>
                                    <p:cond delay="2000"/>
                                  </p:stCondLst>
                                  <p:childTnLst>
                                    <p:set>
                                      <p:cBhvr>
                                        <p:cTn id="34"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9" grpId="0" animBg="1"/>
      <p:bldP spid="9" grpId="1" animBg="1"/>
      <p:bldP spid="10" grpId="0" animBg="1"/>
      <p:bldP spid="10" grpId="1" animBg="1"/>
      <p:bldP spid="10" grpId="2" animBg="1"/>
      <p:bldP spid="11" grpId="0" animBg="1"/>
      <p:bldP spid="11" grpId="1" animBg="1"/>
      <p:bldP spid="11" grpId="2" animBg="1"/>
      <p:bldP spid="12" grpId="0" animBg="1"/>
      <p:bldP spid="12" grpId="1" animBg="1"/>
      <p:bldP spid="13" grpId="0" animBg="1"/>
      <p:bldP spid="1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流水线中的指令执行（</a:t>
            </a:r>
            <a:r>
              <a:rPr lang="en-US" altLang="zh-CN" dirty="0"/>
              <a:t>3 CC</a:t>
            </a:r>
            <a:r>
              <a:rPr lang="zh-CN" altLang="en-US" dirty="0"/>
              <a:t>）</a:t>
            </a:r>
            <a:endParaRPr lang="zh-CN" altLang="en-US" dirty="0"/>
          </a:p>
        </p:txBody>
      </p:sp>
      <p:sp>
        <p:nvSpPr>
          <p:cNvPr id="4" name="文本框 3"/>
          <p:cNvSpPr txBox="1"/>
          <p:nvPr/>
        </p:nvSpPr>
        <p:spPr>
          <a:xfrm>
            <a:off x="119670" y="4523391"/>
            <a:ext cx="1354773" cy="1708160"/>
          </a:xfrm>
          <a:prstGeom prst="rect">
            <a:avLst/>
          </a:prstGeom>
          <a:noFill/>
          <a:ln w="19050">
            <a:solidFill>
              <a:srgbClr val="C00000"/>
            </a:solidFill>
          </a:ln>
        </p:spPr>
        <p:txBody>
          <a:bodyPr wrap="square" rtlCol="0">
            <a:spAutoFit/>
          </a:bodyPr>
          <a:lstStyle/>
          <a:p>
            <a:pPr>
              <a:lnSpc>
                <a:spcPct val="150000"/>
              </a:lnSpc>
            </a:pPr>
            <a:r>
              <a:rPr kumimoji="1" lang="en-US" altLang="zh-CN" sz="1400" dirty="0">
                <a:solidFill>
                  <a:schemeClr val="bg2">
                    <a:lumMod val="60000"/>
                    <a:lumOff val="40000"/>
                  </a:schemeClr>
                </a:solidFill>
                <a:latin typeface="+mn-lt"/>
              </a:rPr>
              <a:t>lw  $10,20($1)</a:t>
            </a:r>
            <a:endParaRPr kumimoji="1" lang="en-US" altLang="zh-CN" sz="1400" dirty="0">
              <a:solidFill>
                <a:schemeClr val="bg2">
                  <a:lumMod val="60000"/>
                  <a:lumOff val="40000"/>
                </a:schemeClr>
              </a:solidFill>
              <a:latin typeface="+mn-lt"/>
            </a:endParaRPr>
          </a:p>
          <a:p>
            <a:pPr>
              <a:lnSpc>
                <a:spcPct val="150000"/>
              </a:lnSpc>
            </a:pPr>
            <a:r>
              <a:rPr kumimoji="1" lang="en-US" altLang="zh-CN" sz="1400" dirty="0">
                <a:solidFill>
                  <a:schemeClr val="bg2">
                    <a:lumMod val="60000"/>
                    <a:lumOff val="40000"/>
                  </a:schemeClr>
                </a:solidFill>
                <a:latin typeface="+mn-lt"/>
              </a:rPr>
              <a:t>sub $11,$2,$3</a:t>
            </a:r>
            <a:endParaRPr kumimoji="1" lang="en-US" altLang="zh-CN" sz="1400" dirty="0">
              <a:solidFill>
                <a:schemeClr val="bg2">
                  <a:lumMod val="60000"/>
                  <a:lumOff val="40000"/>
                </a:schemeClr>
              </a:solidFill>
              <a:latin typeface="+mn-lt"/>
            </a:endParaRPr>
          </a:p>
          <a:p>
            <a:pPr>
              <a:lnSpc>
                <a:spcPct val="150000"/>
              </a:lnSpc>
            </a:pPr>
            <a:r>
              <a:rPr kumimoji="1" lang="en-US" altLang="zh-CN" sz="1400" dirty="0">
                <a:solidFill>
                  <a:schemeClr val="bg2">
                    <a:lumMod val="60000"/>
                    <a:lumOff val="40000"/>
                  </a:schemeClr>
                </a:solidFill>
                <a:latin typeface="+mn-lt"/>
              </a:rPr>
              <a:t>add $12,$3,$4</a:t>
            </a:r>
            <a:endParaRPr kumimoji="1" lang="en-US" altLang="zh-CN" sz="1400" dirty="0">
              <a:solidFill>
                <a:schemeClr val="bg2">
                  <a:lumMod val="60000"/>
                  <a:lumOff val="40000"/>
                </a:schemeClr>
              </a:solidFill>
              <a:latin typeface="+mn-lt"/>
            </a:endParaRPr>
          </a:p>
          <a:p>
            <a:pPr>
              <a:lnSpc>
                <a:spcPct val="150000"/>
              </a:lnSpc>
            </a:pPr>
            <a:r>
              <a:rPr kumimoji="1" lang="en-US" altLang="zh-CN" sz="1400" dirty="0" err="1">
                <a:solidFill>
                  <a:srgbClr val="FF0000"/>
                </a:solidFill>
                <a:latin typeface="+mn-lt"/>
              </a:rPr>
              <a:t>lw</a:t>
            </a:r>
            <a:r>
              <a:rPr kumimoji="1" lang="en-US" altLang="zh-CN" sz="1400" dirty="0">
                <a:solidFill>
                  <a:srgbClr val="FF0000"/>
                </a:solidFill>
                <a:latin typeface="+mn-lt"/>
              </a:rPr>
              <a:t>  $13,24($1)</a:t>
            </a:r>
            <a:endParaRPr kumimoji="1" lang="en-US" altLang="zh-CN" sz="1400" dirty="0">
              <a:solidFill>
                <a:srgbClr val="FF0000"/>
              </a:solidFill>
              <a:latin typeface="+mn-lt"/>
            </a:endParaRPr>
          </a:p>
          <a:p>
            <a:pPr>
              <a:lnSpc>
                <a:spcPct val="150000"/>
              </a:lnSpc>
            </a:pPr>
            <a:r>
              <a:rPr kumimoji="1" lang="en-US" altLang="zh-CN" sz="1400" dirty="0">
                <a:solidFill>
                  <a:srgbClr val="4433FF"/>
                </a:solidFill>
                <a:latin typeface="+mn-lt"/>
              </a:rPr>
              <a:t>add $14,$5,$6</a:t>
            </a:r>
            <a:endParaRPr kumimoji="1" lang="zh-CN" altLang="en-US" sz="1400" dirty="0">
              <a:solidFill>
                <a:srgbClr val="4433FF"/>
              </a:solidFill>
              <a:latin typeface="+mn-lt"/>
            </a:endParaRPr>
          </a:p>
        </p:txBody>
      </p:sp>
      <p:pic>
        <p:nvPicPr>
          <p:cNvPr id="6" name="图片 5"/>
          <p:cNvPicPr>
            <a:picLocks noChangeAspect="1"/>
          </p:cNvPicPr>
          <p:nvPr/>
        </p:nvPicPr>
        <p:blipFill>
          <a:blip r:embed="rId1"/>
          <a:stretch>
            <a:fillRect/>
          </a:stretch>
        </p:blipFill>
        <p:spPr>
          <a:xfrm>
            <a:off x="545799" y="1447852"/>
            <a:ext cx="8057148" cy="4155519"/>
          </a:xfrm>
          <a:prstGeom prst="rect">
            <a:avLst/>
          </a:prstGeom>
        </p:spPr>
      </p:pic>
      <p:sp>
        <p:nvSpPr>
          <p:cNvPr id="5" name="文本框 4"/>
          <p:cNvSpPr txBox="1"/>
          <p:nvPr/>
        </p:nvSpPr>
        <p:spPr>
          <a:xfrm>
            <a:off x="1009461" y="1235639"/>
            <a:ext cx="1871272" cy="307777"/>
          </a:xfrm>
          <a:prstGeom prst="rect">
            <a:avLst/>
          </a:prstGeom>
          <a:noFill/>
        </p:spPr>
        <p:txBody>
          <a:bodyPr wrap="square" rtlCol="0">
            <a:spAutoFit/>
          </a:bodyPr>
          <a:lstStyle/>
          <a:p>
            <a:r>
              <a:rPr kumimoji="1" lang="en-US" altLang="zh-CN" sz="1400" dirty="0">
                <a:solidFill>
                  <a:srgbClr val="00B0F0"/>
                </a:solidFill>
              </a:rPr>
              <a:t>add $12,$3,$4</a:t>
            </a:r>
            <a:endParaRPr kumimoji="1" lang="en-US" altLang="zh-CN" sz="1400" dirty="0">
              <a:solidFill>
                <a:srgbClr val="00B0F0"/>
              </a:solidFill>
            </a:endParaRPr>
          </a:p>
        </p:txBody>
      </p:sp>
      <p:sp>
        <p:nvSpPr>
          <p:cNvPr id="7" name="文本框 6"/>
          <p:cNvSpPr txBox="1"/>
          <p:nvPr/>
        </p:nvSpPr>
        <p:spPr>
          <a:xfrm>
            <a:off x="2986974" y="1243496"/>
            <a:ext cx="2015969" cy="307777"/>
          </a:xfrm>
          <a:prstGeom prst="rect">
            <a:avLst/>
          </a:prstGeom>
          <a:noFill/>
        </p:spPr>
        <p:txBody>
          <a:bodyPr wrap="square" rtlCol="0">
            <a:spAutoFit/>
          </a:bodyPr>
          <a:lstStyle/>
          <a:p>
            <a:r>
              <a:rPr kumimoji="1" lang="en-US" altLang="zh-CN" sz="1400" dirty="0">
                <a:solidFill>
                  <a:srgbClr val="3CA600"/>
                </a:solidFill>
              </a:rPr>
              <a:t>sub $11,$2,$3</a:t>
            </a:r>
            <a:endParaRPr kumimoji="1" lang="zh-CN" altLang="en-US" sz="1400" b="1" dirty="0">
              <a:solidFill>
                <a:srgbClr val="C00000"/>
              </a:solidFill>
            </a:endParaRPr>
          </a:p>
        </p:txBody>
      </p:sp>
      <p:sp>
        <p:nvSpPr>
          <p:cNvPr id="8" name="文本框 7"/>
          <p:cNvSpPr txBox="1"/>
          <p:nvPr/>
        </p:nvSpPr>
        <p:spPr>
          <a:xfrm>
            <a:off x="4786975" y="1235638"/>
            <a:ext cx="2015969" cy="307777"/>
          </a:xfrm>
          <a:prstGeom prst="rect">
            <a:avLst/>
          </a:prstGeom>
          <a:noFill/>
        </p:spPr>
        <p:txBody>
          <a:bodyPr wrap="square" rtlCol="0">
            <a:spAutoFit/>
          </a:bodyPr>
          <a:lstStyle/>
          <a:p>
            <a:r>
              <a:rPr kumimoji="1" lang="en-US" altLang="zh-CN" sz="1400" dirty="0">
                <a:solidFill>
                  <a:srgbClr val="AB1842"/>
                </a:solidFill>
              </a:rPr>
              <a:t>lw  $10,20($1)</a:t>
            </a:r>
            <a:endParaRPr kumimoji="1" lang="zh-CN" altLang="en-US" sz="1400" b="1" dirty="0">
              <a:solidFill>
                <a:srgbClr val="C00000"/>
              </a:solidFill>
            </a:endParaRPr>
          </a:p>
        </p:txBody>
      </p:sp>
      <p:sp>
        <p:nvSpPr>
          <p:cNvPr id="9" name="椭圆 8"/>
          <p:cNvSpPr/>
          <p:nvPr/>
        </p:nvSpPr>
        <p:spPr>
          <a:xfrm>
            <a:off x="1277880" y="3667826"/>
            <a:ext cx="105310" cy="11926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p:cNvSpPr/>
          <p:nvPr/>
        </p:nvSpPr>
        <p:spPr>
          <a:xfrm>
            <a:off x="2286060" y="3886188"/>
            <a:ext cx="105310" cy="11926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2590852" y="3886188"/>
            <a:ext cx="105310" cy="119267"/>
          </a:xfrm>
          <a:prstGeom prst="ellipse">
            <a:avLst/>
          </a:prstGeom>
          <a:solidFill>
            <a:srgbClr val="3CA600"/>
          </a:solidFill>
          <a:ln>
            <a:solidFill>
              <a:srgbClr val="3CA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2590852" y="3886188"/>
            <a:ext cx="105310" cy="119267"/>
          </a:xfrm>
          <a:prstGeom prst="ellipse">
            <a:avLst/>
          </a:prstGeom>
          <a:solidFill>
            <a:srgbClr val="3CA600"/>
          </a:solidFill>
          <a:ln>
            <a:solidFill>
              <a:srgbClr val="3CA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4114812" y="3605568"/>
            <a:ext cx="105310" cy="119267"/>
          </a:xfrm>
          <a:prstGeom prst="ellipse">
            <a:avLst/>
          </a:prstGeom>
          <a:solidFill>
            <a:srgbClr val="3CA600"/>
          </a:solidFill>
          <a:ln>
            <a:solidFill>
              <a:srgbClr val="3CA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4114812" y="4267178"/>
            <a:ext cx="105310" cy="119267"/>
          </a:xfrm>
          <a:prstGeom prst="ellipse">
            <a:avLst/>
          </a:prstGeom>
          <a:solidFill>
            <a:srgbClr val="3CA600"/>
          </a:solidFill>
          <a:ln>
            <a:solidFill>
              <a:srgbClr val="3CA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4419604" y="3581396"/>
            <a:ext cx="105310" cy="11926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4419604" y="5138485"/>
            <a:ext cx="105310" cy="11926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5791168" y="4147911"/>
            <a:ext cx="105310" cy="11926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0173 0.00023 L 0.02552 0.00254 " pathEditMode="relative" rAng="0" ptsTypes="AA">
                                      <p:cBhvr>
                                        <p:cTn id="8" dur="2000" fill="hold"/>
                                        <p:tgtEl>
                                          <p:spTgt spid="9"/>
                                        </p:tgtEl>
                                        <p:attrNameLst>
                                          <p:attrName>ppt_x</p:attrName>
                                          <p:attrName>ppt_y</p:attrName>
                                        </p:attrNameLst>
                                      </p:cBhvr>
                                      <p:rCtr x="1181" y="116"/>
                                    </p:animMotion>
                                  </p:childTnLst>
                                </p:cTn>
                              </p:par>
                              <p:par>
                                <p:cTn id="9" presetID="1" presetClass="exit" presetSubtype="0" fill="hold" grpId="1" nodeType="withEffect">
                                  <p:stCondLst>
                                    <p:cond delay="200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ntr" presetSubtype="0" fill="hold" grpId="1"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0" presetClass="path" presetSubtype="0" accel="50000" decel="50000" fill="hold" grpId="0" nodeType="withEffect">
                                  <p:stCondLst>
                                    <p:cond delay="0"/>
                                  </p:stCondLst>
                                  <p:childTnLst>
                                    <p:animMotion origin="layout" path="M 0 0 L 0.02135 0 L 0.02274 -0.08449 L 0.03785 -0.08264 L 0.06198 -0.10787 L 0.07847 -0.10625 " pathEditMode="relative" ptsTypes="AAAAAA">
                                      <p:cBhvr>
                                        <p:cTn id="14" dur="2000" fill="hold"/>
                                        <p:tgtEl>
                                          <p:spTgt spid="16"/>
                                        </p:tgtEl>
                                        <p:attrNameLst>
                                          <p:attrName>ppt_x</p:attrName>
                                          <p:attrName>ppt_y</p:attrName>
                                        </p:attrNameLst>
                                      </p:cBhvr>
                                    </p:animMotion>
                                  </p:childTnLst>
                                </p:cTn>
                              </p:par>
                              <p:par>
                                <p:cTn id="15" presetID="1" presetClass="entr" presetSubtype="0" fill="hold" grpId="0" nodeType="withEffect">
                                  <p:stCondLst>
                                    <p:cond delay="2000"/>
                                  </p:stCondLst>
                                  <p:childTnLst>
                                    <p:set>
                                      <p:cBhvr>
                                        <p:cTn id="16" dur="1" fill="hold">
                                          <p:stCondLst>
                                            <p:cond delay="0"/>
                                          </p:stCondLst>
                                        </p:cTn>
                                        <p:tgtEl>
                                          <p:spTgt spid="10"/>
                                        </p:tgtEl>
                                        <p:attrNameLst>
                                          <p:attrName>style.visibility</p:attrName>
                                        </p:attrNameLst>
                                      </p:cBhvr>
                                      <p:to>
                                        <p:strVal val="visible"/>
                                      </p:to>
                                    </p:set>
                                  </p:childTnLst>
                                </p:cTn>
                              </p:par>
                              <p:par>
                                <p:cTn id="17" presetID="0" presetClass="path" presetSubtype="0" accel="50000" decel="50000" fill="hold" grpId="1" nodeType="withEffect">
                                  <p:stCondLst>
                                    <p:cond delay="2000"/>
                                  </p:stCondLst>
                                  <p:childTnLst>
                                    <p:animMotion origin="layout" path="M 8.33333E-7 -1.48148E-6 L 0.01771 -1.48148E-6 " pathEditMode="relative" rAng="0" ptsTypes="AA">
                                      <p:cBhvr>
                                        <p:cTn id="18" dur="2000" fill="hold"/>
                                        <p:tgtEl>
                                          <p:spTgt spid="10"/>
                                        </p:tgtEl>
                                        <p:attrNameLst>
                                          <p:attrName>ppt_x</p:attrName>
                                          <p:attrName>ppt_y</p:attrName>
                                        </p:attrNameLst>
                                      </p:cBhvr>
                                      <p:rCtr x="885" y="0"/>
                                    </p:animMotion>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0" presetClass="path" presetSubtype="0" accel="50000" decel="50000" fill="hold" grpId="1" nodeType="withEffect">
                                  <p:stCondLst>
                                    <p:cond delay="0"/>
                                  </p:stCondLst>
                                  <p:childTnLst>
                                    <p:animMotion origin="layout" path="M 1.94444E-6 6.2963E-6 L 0.01892 6.2963E-6 L 0.02014 -0.06087 L 0.05695 -0.06249 " pathEditMode="relative" ptsTypes="AAAA">
                                      <p:cBhvr>
                                        <p:cTn id="22" dur="2000" fill="hold"/>
                                        <p:tgtEl>
                                          <p:spTgt spid="11"/>
                                        </p:tgtEl>
                                        <p:attrNameLst>
                                          <p:attrName>ppt_x</p:attrName>
                                          <p:attrName>ppt_y</p:attrName>
                                        </p:attrNameLst>
                                      </p:cBhvr>
                                    </p:animMotion>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0" presetClass="path" presetSubtype="0" accel="50000" decel="50000" fill="hold" grpId="2" nodeType="withEffect">
                                  <p:stCondLst>
                                    <p:cond delay="0"/>
                                  </p:stCondLst>
                                  <p:childTnLst>
                                    <p:animMotion origin="layout" path="M 1.94444E-6 -2.22222E-6 L 0.01892 0.00348 L 0.02135 -0.02199 L 0.05695 -0.02523 " pathEditMode="relative" ptsTypes="AAAA">
                                      <p:cBhvr>
                                        <p:cTn id="26" dur="2000" fill="hold"/>
                                        <p:tgtEl>
                                          <p:spTgt spid="12"/>
                                        </p:tgtEl>
                                        <p:attrNameLst>
                                          <p:attrName>ppt_x</p:attrName>
                                          <p:attrName>ppt_y</p:attrName>
                                        </p:attrNameLst>
                                      </p:cBhvr>
                                    </p:animMotion>
                                  </p:childTnLst>
                                </p:cTn>
                              </p:par>
                              <p:par>
                                <p:cTn id="27" presetID="1" presetClass="entr" presetSubtype="0" fill="hold" grpId="0" nodeType="withEffect">
                                  <p:stCondLst>
                                    <p:cond delay="2000"/>
                                  </p:stCondLst>
                                  <p:childTnLst>
                                    <p:set>
                                      <p:cBhvr>
                                        <p:cTn id="28" dur="1" fill="hold">
                                          <p:stCondLst>
                                            <p:cond delay="0"/>
                                          </p:stCondLst>
                                        </p:cTn>
                                        <p:tgtEl>
                                          <p:spTgt spid="13"/>
                                        </p:tgtEl>
                                        <p:attrNameLst>
                                          <p:attrName>style.visibility</p:attrName>
                                        </p:attrNameLst>
                                      </p:cBhvr>
                                      <p:to>
                                        <p:strVal val="visible"/>
                                      </p:to>
                                    </p:set>
                                  </p:childTnLst>
                                </p:cTn>
                              </p:par>
                              <p:par>
                                <p:cTn id="29" presetID="0" presetClass="path" presetSubtype="0" accel="50000" decel="50000" fill="hold" grpId="1" nodeType="withEffect">
                                  <p:stCondLst>
                                    <p:cond delay="2000"/>
                                  </p:stCondLst>
                                  <p:childTnLst>
                                    <p:animMotion origin="layout" path="M 8.33333E-7 7.40741E-7 L 0.01753 0.00208 " pathEditMode="relative" rAng="0" ptsTypes="AA">
                                      <p:cBhvr>
                                        <p:cTn id="30" dur="2000" fill="hold"/>
                                        <p:tgtEl>
                                          <p:spTgt spid="13"/>
                                        </p:tgtEl>
                                        <p:attrNameLst>
                                          <p:attrName>ppt_x</p:attrName>
                                          <p:attrName>ppt_y</p:attrName>
                                        </p:attrNameLst>
                                      </p:cBhvr>
                                      <p:rCtr x="868" y="93"/>
                                    </p:animMotion>
                                  </p:childTnLst>
                                </p:cTn>
                              </p:par>
                              <p:par>
                                <p:cTn id="31" presetID="1" presetClass="entr" presetSubtype="0" fill="hold" grpId="0" nodeType="withEffect">
                                  <p:stCondLst>
                                    <p:cond delay="2000"/>
                                  </p:stCondLst>
                                  <p:childTnLst>
                                    <p:set>
                                      <p:cBhvr>
                                        <p:cTn id="32" dur="1" fill="hold">
                                          <p:stCondLst>
                                            <p:cond delay="0"/>
                                          </p:stCondLst>
                                        </p:cTn>
                                        <p:tgtEl>
                                          <p:spTgt spid="14"/>
                                        </p:tgtEl>
                                        <p:attrNameLst>
                                          <p:attrName>style.visibility</p:attrName>
                                        </p:attrNameLst>
                                      </p:cBhvr>
                                      <p:to>
                                        <p:strVal val="visible"/>
                                      </p:to>
                                    </p:set>
                                  </p:childTnLst>
                                </p:cTn>
                              </p:par>
                              <p:par>
                                <p:cTn id="33" presetID="0" presetClass="path" presetSubtype="0" accel="50000" decel="50000" fill="hold" grpId="1" nodeType="withEffect">
                                  <p:stCondLst>
                                    <p:cond delay="2000"/>
                                  </p:stCondLst>
                                  <p:childTnLst>
                                    <p:animMotion origin="layout" path="M 8.33333E-7 2.96296E-6 L 0.0191 0.00092 " pathEditMode="relative" rAng="0" ptsTypes="AA">
                                      <p:cBhvr>
                                        <p:cTn id="34" dur="2000" fill="hold"/>
                                        <p:tgtEl>
                                          <p:spTgt spid="14"/>
                                        </p:tgtEl>
                                        <p:attrNameLst>
                                          <p:attrName>ppt_x</p:attrName>
                                          <p:attrName>ppt_y</p:attrName>
                                        </p:attrNameLst>
                                      </p:cBhvr>
                                      <p:rCtr x="955" y="46"/>
                                    </p:animMotion>
                                  </p:childTnLst>
                                </p:cTn>
                              </p:par>
                              <p:par>
                                <p:cTn id="35" presetID="1" presetClass="exit" presetSubtype="0" fill="hold" grpId="1" nodeType="withEffect">
                                  <p:stCondLst>
                                    <p:cond delay="200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xit" presetSubtype="0" fill="hold" grpId="2" nodeType="withEffect">
                                  <p:stCondLst>
                                    <p:cond delay="2000"/>
                                  </p:stCondLst>
                                  <p:childTnLst>
                                    <p:set>
                                      <p:cBhvr>
                                        <p:cTn id="38" dur="1" fill="hold">
                                          <p:stCondLst>
                                            <p:cond delay="0"/>
                                          </p:stCondLst>
                                        </p:cTn>
                                        <p:tgtEl>
                                          <p:spTgt spid="11"/>
                                        </p:tgtEl>
                                        <p:attrNameLst>
                                          <p:attrName>style.visibility</p:attrName>
                                        </p:attrNameLst>
                                      </p:cBhvr>
                                      <p:to>
                                        <p:strVal val="hidden"/>
                                      </p:to>
                                    </p:set>
                                  </p:childTnLst>
                                </p:cTn>
                              </p:par>
                              <p:par>
                                <p:cTn id="39" presetID="1" presetClass="entr" presetSubtype="0" fill="hold" grpId="1"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0" presetClass="path" presetSubtype="0" accel="50000" decel="50000" fill="hold" grpId="2" nodeType="withEffect">
                                  <p:stCondLst>
                                    <p:cond delay="0"/>
                                  </p:stCondLst>
                                  <p:childTnLst>
                                    <p:animMotion origin="layout" path="M -2.5E-6 2.96296E-6 L 0.07761 0.00393 " pathEditMode="relative" rAng="0" ptsTypes="AA">
                                      <p:cBhvr>
                                        <p:cTn id="42" dur="2000" fill="hold"/>
                                        <p:tgtEl>
                                          <p:spTgt spid="15"/>
                                        </p:tgtEl>
                                        <p:attrNameLst>
                                          <p:attrName>ppt_x</p:attrName>
                                          <p:attrName>ppt_y</p:attrName>
                                        </p:attrNameLst>
                                      </p:cBhvr>
                                      <p:rCtr x="3872" y="185"/>
                                    </p:animMotion>
                                  </p:childTnLst>
                                </p:cTn>
                              </p:par>
                              <p:par>
                                <p:cTn id="43" presetID="1" presetClass="exit" presetSubtype="0" fill="hold" grpId="2" nodeType="withEffect">
                                  <p:stCondLst>
                                    <p:cond delay="200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xit" presetSubtype="0" fill="hold" grpId="0" nodeType="withEffect">
                                  <p:stCondLst>
                                    <p:cond delay="2000"/>
                                  </p:stCondLst>
                                  <p:childTnLst>
                                    <p:set>
                                      <p:cBhvr>
                                        <p:cTn id="46" dur="1" fill="hold">
                                          <p:stCondLst>
                                            <p:cond delay="0"/>
                                          </p:stCondLst>
                                        </p:cTn>
                                        <p:tgtEl>
                                          <p:spTgt spid="15"/>
                                        </p:tgtEl>
                                        <p:attrNameLst>
                                          <p:attrName>style.visibility</p:attrName>
                                        </p:attrNameLst>
                                      </p:cBhvr>
                                      <p:to>
                                        <p:strVal val="hidden"/>
                                      </p:to>
                                    </p:set>
                                  </p:childTnLst>
                                </p:cTn>
                              </p:par>
                              <p:par>
                                <p:cTn id="47" presetID="1" presetClass="entr" presetSubtype="0" fill="hold" grpId="0" nodeType="withEffect">
                                  <p:stCondLst>
                                    <p:cond delay="2000"/>
                                  </p:stCondLst>
                                  <p:childTnLst>
                                    <p:set>
                                      <p:cBhvr>
                                        <p:cTn id="48" dur="1" fill="hold">
                                          <p:stCondLst>
                                            <p:cond delay="0"/>
                                          </p:stCondLst>
                                        </p:cTn>
                                        <p:tgtEl>
                                          <p:spTgt spid="18"/>
                                        </p:tgtEl>
                                        <p:attrNameLst>
                                          <p:attrName>style.visibility</p:attrName>
                                        </p:attrNameLst>
                                      </p:cBhvr>
                                      <p:to>
                                        <p:strVal val="visible"/>
                                      </p:to>
                                    </p:set>
                                  </p:childTnLst>
                                </p:cTn>
                              </p:par>
                              <p:par>
                                <p:cTn id="49" presetID="0" presetClass="path" presetSubtype="0" accel="50000" decel="50000" fill="hold" grpId="1" nodeType="withEffect">
                                  <p:stCondLst>
                                    <p:cond delay="2000"/>
                                  </p:stCondLst>
                                  <p:childTnLst>
                                    <p:animMotion origin="layout" path="M -2.5E-6 4.07407E-6 L 0.02101 0.00347 " pathEditMode="relative" rAng="0" ptsTypes="AA">
                                      <p:cBhvr>
                                        <p:cTn id="50" dur="2000" fill="hold"/>
                                        <p:tgtEl>
                                          <p:spTgt spid="18"/>
                                        </p:tgtEl>
                                        <p:attrNameLst>
                                          <p:attrName>ppt_x</p:attrName>
                                          <p:attrName>ppt_y</p:attrName>
                                        </p:attrNameLst>
                                      </p:cBhvr>
                                      <p:rCtr x="1042"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10" grpId="0" animBg="1"/>
      <p:bldP spid="10" grpId="1" animBg="1"/>
      <p:bldP spid="11" grpId="0" animBg="1"/>
      <p:bldP spid="11" grpId="1" animBg="1"/>
      <p:bldP spid="11" grpId="2" animBg="1"/>
      <p:bldP spid="12" grpId="0" animBg="1"/>
      <p:bldP spid="12" grpId="1" animBg="1"/>
      <p:bldP spid="12" grpId="2" animBg="1"/>
      <p:bldP spid="13" grpId="0" animBg="1"/>
      <p:bldP spid="13" grpId="1" animBg="1"/>
      <p:bldP spid="14" grpId="0" animBg="1"/>
      <p:bldP spid="14" grpId="1" animBg="1"/>
      <p:bldP spid="15" grpId="0" animBg="1"/>
      <p:bldP spid="15" grpId="1" animBg="1"/>
      <p:bldP spid="15" grpId="2" animBg="1"/>
      <p:bldP spid="16" grpId="0" animBg="1"/>
      <p:bldP spid="16" grpId="1" animBg="1"/>
      <p:bldP spid="16" grpId="2" animBg="1"/>
      <p:bldP spid="18" grpId="0" animBg="1"/>
      <p:bldP spid="1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1219288" y="1107832"/>
            <a:ext cx="7447564" cy="5445286"/>
          </a:xfrm>
        </p:spPr>
        <p:txBody>
          <a:bodyPr>
            <a:normAutofit/>
          </a:bodyPr>
          <a:lstStyle/>
          <a:p>
            <a:pPr marL="342900" indent="-342900">
              <a:lnSpc>
                <a:spcPct val="200000"/>
              </a:lnSpc>
              <a:buFont typeface="Arial" panose="020B0604020202020204" pitchFamily="34" charset="0"/>
              <a:buChar char="֍"/>
            </a:pPr>
            <a:r>
              <a:rPr lang="zh-CN" altLang="en-US" b="1" dirty="0">
                <a:solidFill>
                  <a:srgbClr val="C00000"/>
                </a:solidFill>
              </a:rPr>
              <a:t>流水线概述</a:t>
            </a:r>
            <a:endParaRPr lang="en-US" altLang="zh-CN" sz="2800" b="1" dirty="0">
              <a:solidFill>
                <a:srgbClr val="C00000"/>
              </a:solidFill>
            </a:endParaRPr>
          </a:p>
          <a:p>
            <a:pPr marL="342900" indent="-342900">
              <a:lnSpc>
                <a:spcPct val="200000"/>
              </a:lnSpc>
              <a:buFont typeface="Arial" panose="020B0604020202020204" pitchFamily="34" charset="0"/>
              <a:buChar char="֍"/>
            </a:pPr>
            <a:r>
              <a:rPr lang="zh-CN" altLang="en-US" sz="2800" b="1" dirty="0">
                <a:solidFill>
                  <a:srgbClr val="C00000"/>
                </a:solidFill>
              </a:rPr>
              <a:t>流水线数据通路及其控制</a:t>
            </a:r>
            <a:endParaRPr lang="en-US" altLang="zh-CN" sz="2800" b="1" dirty="0">
              <a:solidFill>
                <a:srgbClr val="C00000"/>
              </a:solidFill>
            </a:endParaRPr>
          </a:p>
          <a:p>
            <a:pPr marL="342900" indent="-342900">
              <a:lnSpc>
                <a:spcPct val="200000"/>
              </a:lnSpc>
              <a:buFont typeface="Arial" panose="020B0604020202020204" pitchFamily="34" charset="0"/>
              <a:buChar char="֍"/>
            </a:pPr>
            <a:r>
              <a:rPr lang="zh-CN" altLang="en-US" sz="2800" b="1" dirty="0">
                <a:solidFill>
                  <a:srgbClr val="C00000"/>
                </a:solidFill>
              </a:rPr>
              <a:t>流水线冒险</a:t>
            </a:r>
            <a:endParaRPr lang="en-US" altLang="zh-CN" sz="2800" b="1" dirty="0">
              <a:solidFill>
                <a:srgbClr val="C00000"/>
              </a:solidFill>
            </a:endParaRPr>
          </a:p>
          <a:p>
            <a:pPr marL="342900" indent="-342900">
              <a:lnSpc>
                <a:spcPct val="200000"/>
              </a:lnSpc>
              <a:buFont typeface="Arial" panose="020B0604020202020204" pitchFamily="34" charset="0"/>
              <a:buChar char="֍"/>
            </a:pPr>
            <a:r>
              <a:rPr lang="zh-CN" altLang="en-US" sz="2800" b="1" dirty="0">
                <a:solidFill>
                  <a:srgbClr val="C00000"/>
                </a:solidFill>
              </a:rPr>
              <a:t>异常</a:t>
            </a:r>
            <a:endParaRPr lang="en-US" altLang="zh-CN" sz="2800" b="1" dirty="0">
              <a:solidFill>
                <a:srgbClr val="C00000"/>
              </a:solidFill>
            </a:endParaRPr>
          </a:p>
          <a:p>
            <a:pPr marL="342900" indent="-342900">
              <a:lnSpc>
                <a:spcPct val="200000"/>
              </a:lnSpc>
              <a:buFont typeface="Arial" panose="020B0604020202020204" pitchFamily="34" charset="0"/>
              <a:buChar char="֍"/>
            </a:pPr>
            <a:r>
              <a:rPr lang="zh-CN" altLang="en-US" sz="2800" b="1" dirty="0">
                <a:solidFill>
                  <a:srgbClr val="C00000"/>
                </a:solidFill>
              </a:rPr>
              <a:t>小结</a:t>
            </a:r>
            <a:endParaRPr lang="zh-CN" altLang="en-US" sz="2800" b="1" dirty="0">
              <a:solidFill>
                <a:srgbClr val="C00000"/>
              </a:solidFill>
            </a:endParaRPr>
          </a:p>
        </p:txBody>
      </p:sp>
      <p:sp>
        <p:nvSpPr>
          <p:cNvPr id="3" name="标题 2"/>
          <p:cNvSpPr>
            <a:spLocks noGrp="1"/>
          </p:cNvSpPr>
          <p:nvPr>
            <p:ph type="ctrTitle"/>
          </p:nvPr>
        </p:nvSpPr>
        <p:spPr/>
        <p:txBody>
          <a:bodyPr/>
          <a:lstStyle/>
          <a:p>
            <a:r>
              <a:rPr lang="zh-CN" altLang="en-US" dirty="0"/>
              <a:t>大纲</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流水线中的指令执行（</a:t>
            </a:r>
            <a:r>
              <a:rPr lang="en-US" altLang="zh-CN" dirty="0"/>
              <a:t>4 CC</a:t>
            </a:r>
            <a:r>
              <a:rPr lang="zh-CN" altLang="en-US" dirty="0"/>
              <a:t>）</a:t>
            </a:r>
            <a:endParaRPr lang="zh-CN" altLang="en-US" dirty="0"/>
          </a:p>
        </p:txBody>
      </p:sp>
      <p:sp>
        <p:nvSpPr>
          <p:cNvPr id="4" name="文本框 3"/>
          <p:cNvSpPr txBox="1"/>
          <p:nvPr/>
        </p:nvSpPr>
        <p:spPr>
          <a:xfrm>
            <a:off x="119670" y="4523391"/>
            <a:ext cx="1354773" cy="1708160"/>
          </a:xfrm>
          <a:prstGeom prst="rect">
            <a:avLst/>
          </a:prstGeom>
          <a:noFill/>
          <a:ln w="19050">
            <a:solidFill>
              <a:srgbClr val="C00000"/>
            </a:solidFill>
          </a:ln>
        </p:spPr>
        <p:txBody>
          <a:bodyPr wrap="square" rtlCol="0">
            <a:spAutoFit/>
          </a:bodyPr>
          <a:lstStyle/>
          <a:p>
            <a:pPr>
              <a:lnSpc>
                <a:spcPct val="150000"/>
              </a:lnSpc>
            </a:pPr>
            <a:r>
              <a:rPr kumimoji="1" lang="en-US" altLang="zh-CN" sz="1400" dirty="0">
                <a:solidFill>
                  <a:schemeClr val="bg2">
                    <a:lumMod val="60000"/>
                    <a:lumOff val="40000"/>
                  </a:schemeClr>
                </a:solidFill>
                <a:latin typeface="+mn-lt"/>
              </a:rPr>
              <a:t>lw  $10,20($1)</a:t>
            </a:r>
            <a:endParaRPr kumimoji="1" lang="en-US" altLang="zh-CN" sz="1400" dirty="0">
              <a:solidFill>
                <a:schemeClr val="bg2">
                  <a:lumMod val="60000"/>
                  <a:lumOff val="40000"/>
                </a:schemeClr>
              </a:solidFill>
              <a:latin typeface="+mn-lt"/>
            </a:endParaRPr>
          </a:p>
          <a:p>
            <a:pPr>
              <a:lnSpc>
                <a:spcPct val="150000"/>
              </a:lnSpc>
            </a:pPr>
            <a:r>
              <a:rPr kumimoji="1" lang="en-US" altLang="zh-CN" sz="1400" dirty="0">
                <a:solidFill>
                  <a:schemeClr val="bg2">
                    <a:lumMod val="60000"/>
                    <a:lumOff val="40000"/>
                  </a:schemeClr>
                </a:solidFill>
                <a:latin typeface="+mn-lt"/>
              </a:rPr>
              <a:t>sub $11,$2,$3</a:t>
            </a:r>
            <a:endParaRPr kumimoji="1" lang="en-US" altLang="zh-CN" sz="1400" dirty="0">
              <a:solidFill>
                <a:schemeClr val="bg2">
                  <a:lumMod val="60000"/>
                  <a:lumOff val="40000"/>
                </a:schemeClr>
              </a:solidFill>
              <a:latin typeface="+mn-lt"/>
            </a:endParaRPr>
          </a:p>
          <a:p>
            <a:pPr>
              <a:lnSpc>
                <a:spcPct val="150000"/>
              </a:lnSpc>
            </a:pPr>
            <a:r>
              <a:rPr kumimoji="1" lang="en-US" altLang="zh-CN" sz="1400" dirty="0">
                <a:solidFill>
                  <a:schemeClr val="bg2">
                    <a:lumMod val="60000"/>
                    <a:lumOff val="40000"/>
                  </a:schemeClr>
                </a:solidFill>
                <a:latin typeface="+mn-lt"/>
              </a:rPr>
              <a:t>add $12,$3,$4</a:t>
            </a:r>
            <a:endParaRPr kumimoji="1" lang="en-US" altLang="zh-CN" sz="1400" dirty="0">
              <a:solidFill>
                <a:schemeClr val="bg2">
                  <a:lumMod val="60000"/>
                  <a:lumOff val="40000"/>
                </a:schemeClr>
              </a:solidFill>
              <a:latin typeface="+mn-lt"/>
            </a:endParaRPr>
          </a:p>
          <a:p>
            <a:pPr>
              <a:lnSpc>
                <a:spcPct val="150000"/>
              </a:lnSpc>
            </a:pPr>
            <a:r>
              <a:rPr kumimoji="1" lang="en-US" altLang="zh-CN" sz="1400" dirty="0" err="1">
                <a:solidFill>
                  <a:schemeClr val="bg2">
                    <a:lumMod val="60000"/>
                    <a:lumOff val="40000"/>
                  </a:schemeClr>
                </a:solidFill>
                <a:latin typeface="+mn-lt"/>
              </a:rPr>
              <a:t>lw</a:t>
            </a:r>
            <a:r>
              <a:rPr kumimoji="1" lang="en-US" altLang="zh-CN" sz="1400" dirty="0">
                <a:solidFill>
                  <a:schemeClr val="bg2">
                    <a:lumMod val="60000"/>
                    <a:lumOff val="40000"/>
                  </a:schemeClr>
                </a:solidFill>
                <a:latin typeface="+mn-lt"/>
              </a:rPr>
              <a:t>  $13,24($1)</a:t>
            </a:r>
            <a:endParaRPr kumimoji="1" lang="en-US" altLang="zh-CN" sz="1400" dirty="0">
              <a:solidFill>
                <a:schemeClr val="bg2">
                  <a:lumMod val="60000"/>
                  <a:lumOff val="40000"/>
                </a:schemeClr>
              </a:solidFill>
              <a:latin typeface="+mn-lt"/>
            </a:endParaRPr>
          </a:p>
          <a:p>
            <a:pPr>
              <a:lnSpc>
                <a:spcPct val="150000"/>
              </a:lnSpc>
            </a:pPr>
            <a:r>
              <a:rPr kumimoji="1" lang="en-US" altLang="zh-CN" sz="1400" dirty="0">
                <a:solidFill>
                  <a:srgbClr val="4433FF"/>
                </a:solidFill>
                <a:latin typeface="+mn-lt"/>
              </a:rPr>
              <a:t>add $14,$5,$6</a:t>
            </a:r>
            <a:endParaRPr kumimoji="1" lang="zh-CN" altLang="en-US" sz="1400" dirty="0">
              <a:solidFill>
                <a:srgbClr val="4433FF"/>
              </a:solidFill>
              <a:latin typeface="+mn-lt"/>
            </a:endParaRPr>
          </a:p>
        </p:txBody>
      </p:sp>
      <p:pic>
        <p:nvPicPr>
          <p:cNvPr id="6" name="图片 5"/>
          <p:cNvPicPr>
            <a:picLocks noChangeAspect="1"/>
          </p:cNvPicPr>
          <p:nvPr/>
        </p:nvPicPr>
        <p:blipFill>
          <a:blip r:embed="rId1"/>
          <a:stretch>
            <a:fillRect/>
          </a:stretch>
        </p:blipFill>
        <p:spPr>
          <a:xfrm>
            <a:off x="545799" y="1447852"/>
            <a:ext cx="8057148" cy="4155519"/>
          </a:xfrm>
          <a:prstGeom prst="rect">
            <a:avLst/>
          </a:prstGeom>
        </p:spPr>
      </p:pic>
      <p:sp>
        <p:nvSpPr>
          <p:cNvPr id="5" name="文本框 4"/>
          <p:cNvSpPr txBox="1"/>
          <p:nvPr/>
        </p:nvSpPr>
        <p:spPr>
          <a:xfrm>
            <a:off x="1066600" y="1242242"/>
            <a:ext cx="1871272" cy="307777"/>
          </a:xfrm>
          <a:prstGeom prst="rect">
            <a:avLst/>
          </a:prstGeom>
          <a:noFill/>
        </p:spPr>
        <p:txBody>
          <a:bodyPr wrap="square" rtlCol="0">
            <a:spAutoFit/>
          </a:bodyPr>
          <a:lstStyle/>
          <a:p>
            <a:r>
              <a:rPr kumimoji="1" lang="en-US" altLang="zh-CN" sz="1400" dirty="0">
                <a:solidFill>
                  <a:srgbClr val="FF0000"/>
                </a:solidFill>
              </a:rPr>
              <a:t>lw  $13,24($1)</a:t>
            </a:r>
            <a:endParaRPr kumimoji="1" lang="en-US" altLang="zh-CN" sz="1400" dirty="0">
              <a:solidFill>
                <a:srgbClr val="FF0000"/>
              </a:solidFill>
            </a:endParaRPr>
          </a:p>
        </p:txBody>
      </p:sp>
      <p:sp>
        <p:nvSpPr>
          <p:cNvPr id="7" name="文本框 6"/>
          <p:cNvSpPr txBox="1"/>
          <p:nvPr/>
        </p:nvSpPr>
        <p:spPr>
          <a:xfrm>
            <a:off x="3007735" y="1242241"/>
            <a:ext cx="2015969" cy="307777"/>
          </a:xfrm>
          <a:prstGeom prst="rect">
            <a:avLst/>
          </a:prstGeom>
          <a:noFill/>
        </p:spPr>
        <p:txBody>
          <a:bodyPr wrap="square" rtlCol="0">
            <a:spAutoFit/>
          </a:bodyPr>
          <a:lstStyle/>
          <a:p>
            <a:r>
              <a:rPr kumimoji="1" lang="en-US" altLang="zh-CN" sz="1400" dirty="0">
                <a:solidFill>
                  <a:srgbClr val="00B0F0"/>
                </a:solidFill>
              </a:rPr>
              <a:t>add $12,$3,$4</a:t>
            </a:r>
            <a:endParaRPr kumimoji="1" lang="zh-CN" altLang="en-US" sz="1400" b="1" dirty="0">
              <a:solidFill>
                <a:srgbClr val="C00000"/>
              </a:solidFill>
            </a:endParaRPr>
          </a:p>
        </p:txBody>
      </p:sp>
      <p:sp>
        <p:nvSpPr>
          <p:cNvPr id="8" name="文本框 7"/>
          <p:cNvSpPr txBox="1"/>
          <p:nvPr/>
        </p:nvSpPr>
        <p:spPr>
          <a:xfrm>
            <a:off x="4880503" y="1242240"/>
            <a:ext cx="2015969" cy="307777"/>
          </a:xfrm>
          <a:prstGeom prst="rect">
            <a:avLst/>
          </a:prstGeom>
          <a:noFill/>
        </p:spPr>
        <p:txBody>
          <a:bodyPr wrap="square" rtlCol="0">
            <a:spAutoFit/>
          </a:bodyPr>
          <a:lstStyle/>
          <a:p>
            <a:r>
              <a:rPr kumimoji="1" lang="en-US" altLang="zh-CN" sz="1400" dirty="0">
                <a:solidFill>
                  <a:srgbClr val="3CA600"/>
                </a:solidFill>
              </a:rPr>
              <a:t>sub $11,$2,$3</a:t>
            </a:r>
            <a:endParaRPr kumimoji="1" lang="zh-CN" altLang="en-US" sz="1400" b="1" dirty="0">
              <a:solidFill>
                <a:srgbClr val="C00000"/>
              </a:solidFill>
            </a:endParaRPr>
          </a:p>
        </p:txBody>
      </p:sp>
      <p:sp>
        <p:nvSpPr>
          <p:cNvPr id="9" name="文本框 8"/>
          <p:cNvSpPr txBox="1"/>
          <p:nvPr/>
        </p:nvSpPr>
        <p:spPr>
          <a:xfrm>
            <a:off x="6439348" y="1242239"/>
            <a:ext cx="2015969" cy="307777"/>
          </a:xfrm>
          <a:prstGeom prst="rect">
            <a:avLst/>
          </a:prstGeom>
          <a:noFill/>
        </p:spPr>
        <p:txBody>
          <a:bodyPr wrap="square" rtlCol="0">
            <a:spAutoFit/>
          </a:bodyPr>
          <a:lstStyle/>
          <a:p>
            <a:r>
              <a:rPr kumimoji="1" lang="en-US" altLang="zh-CN" sz="1400" dirty="0">
                <a:solidFill>
                  <a:srgbClr val="AB1842"/>
                </a:solidFill>
              </a:rPr>
              <a:t>lw  $10,20($1)</a:t>
            </a:r>
            <a:endParaRPr kumimoji="1" lang="zh-CN" altLang="en-US" sz="1400" b="1" dirty="0">
              <a:solidFill>
                <a:srgbClr val="C00000"/>
              </a:solidFill>
            </a:endParaRPr>
          </a:p>
        </p:txBody>
      </p:sp>
      <p:sp>
        <p:nvSpPr>
          <p:cNvPr id="10" name="椭圆 9"/>
          <p:cNvSpPr/>
          <p:nvPr/>
        </p:nvSpPr>
        <p:spPr>
          <a:xfrm>
            <a:off x="1309585" y="3668995"/>
            <a:ext cx="105310" cy="11926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p:cNvSpPr/>
          <p:nvPr/>
        </p:nvSpPr>
        <p:spPr>
          <a:xfrm>
            <a:off x="2286060" y="3886188"/>
            <a:ext cx="105310" cy="11926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2590852" y="3919317"/>
            <a:ext cx="105310" cy="11926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2590852" y="3919317"/>
            <a:ext cx="105310" cy="11926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4114812" y="3606737"/>
            <a:ext cx="105310" cy="11926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4114812" y="4300307"/>
            <a:ext cx="105310" cy="11926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4419604" y="3589467"/>
            <a:ext cx="105310" cy="119267"/>
          </a:xfrm>
          <a:prstGeom prst="ellipse">
            <a:avLst/>
          </a:prstGeom>
          <a:solidFill>
            <a:srgbClr val="3CA600"/>
          </a:solidFill>
          <a:ln>
            <a:solidFill>
              <a:srgbClr val="3CA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4419604" y="4300307"/>
            <a:ext cx="105310" cy="119267"/>
          </a:xfrm>
          <a:prstGeom prst="ellipse">
            <a:avLst/>
          </a:prstGeom>
          <a:solidFill>
            <a:srgbClr val="3CA600"/>
          </a:solidFill>
          <a:ln>
            <a:solidFill>
              <a:srgbClr val="3CA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p:cNvSpPr/>
          <p:nvPr/>
        </p:nvSpPr>
        <p:spPr>
          <a:xfrm>
            <a:off x="5791168" y="4190980"/>
            <a:ext cx="105310" cy="119267"/>
          </a:xfrm>
          <a:prstGeom prst="ellipse">
            <a:avLst/>
          </a:prstGeom>
          <a:solidFill>
            <a:srgbClr val="3CA600"/>
          </a:solidFill>
          <a:ln>
            <a:solidFill>
              <a:srgbClr val="3CA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6143046" y="4190980"/>
            <a:ext cx="105310" cy="11926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7467524" y="4114782"/>
            <a:ext cx="105310" cy="11926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0173 0.00023 L 0.02552 0.00254 " pathEditMode="relative" rAng="0" ptsTypes="AA">
                                      <p:cBhvr>
                                        <p:cTn id="8" dur="2000" fill="hold"/>
                                        <p:tgtEl>
                                          <p:spTgt spid="10"/>
                                        </p:tgtEl>
                                        <p:attrNameLst>
                                          <p:attrName>ppt_x</p:attrName>
                                          <p:attrName>ppt_y</p:attrName>
                                        </p:attrNameLst>
                                      </p:cBhvr>
                                      <p:rCtr x="1181" y="116"/>
                                    </p:animMotion>
                                  </p:childTnLst>
                                </p:cTn>
                              </p:par>
                              <p:par>
                                <p:cTn id="9" presetID="1" presetClass="exit" presetSubtype="0" fill="hold" grpId="1" nodeType="withEffect">
                                  <p:stCondLst>
                                    <p:cond delay="200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ntr" presetSubtype="0" fill="hold" grpId="0" nodeType="withEffect">
                                  <p:stCondLst>
                                    <p:cond delay="2000"/>
                                  </p:stCondLst>
                                  <p:childTnLst>
                                    <p:set>
                                      <p:cBhvr>
                                        <p:cTn id="12" dur="1" fill="hold">
                                          <p:stCondLst>
                                            <p:cond delay="0"/>
                                          </p:stCondLst>
                                        </p:cTn>
                                        <p:tgtEl>
                                          <p:spTgt spid="11"/>
                                        </p:tgtEl>
                                        <p:attrNameLst>
                                          <p:attrName>style.visibility</p:attrName>
                                        </p:attrNameLst>
                                      </p:cBhvr>
                                      <p:to>
                                        <p:strVal val="visible"/>
                                      </p:to>
                                    </p:set>
                                  </p:childTnLst>
                                </p:cTn>
                              </p:par>
                              <p:par>
                                <p:cTn id="13" presetID="0" presetClass="path" presetSubtype="0" accel="50000" decel="50000" fill="hold" grpId="1" nodeType="withEffect">
                                  <p:stCondLst>
                                    <p:cond delay="2000"/>
                                  </p:stCondLst>
                                  <p:childTnLst>
                                    <p:animMotion origin="layout" path="M 8.33333E-7 -1.48148E-6 L 0.01771 -1.48148E-6 " pathEditMode="relative" rAng="0" ptsTypes="AA">
                                      <p:cBhvr>
                                        <p:cTn id="14" dur="2000" fill="hold"/>
                                        <p:tgtEl>
                                          <p:spTgt spid="11"/>
                                        </p:tgtEl>
                                        <p:attrNameLst>
                                          <p:attrName>ppt_x</p:attrName>
                                          <p:attrName>ppt_y</p:attrName>
                                        </p:attrNameLst>
                                      </p:cBhvr>
                                      <p:rCtr x="885" y="0"/>
                                    </p:animMotion>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0" presetClass="path" presetSubtype="0" accel="50000" decel="50000" fill="hold" grpId="1" nodeType="withEffect">
                                  <p:stCondLst>
                                    <p:cond delay="0"/>
                                  </p:stCondLst>
                                  <p:childTnLst>
                                    <p:animMotion origin="layout" path="M 8.33333E-7 1.11111E-6 C 0.00174 0.00046 0.00365 0.00139 0.00573 0.00139 C 0.02674 0.00139 0.01632 -0.00139 0.0158 -0.04236 C 0.01597 -0.04769 0.01615 -0.05301 0.01632 -0.05833 C 0.01667 -0.06181 0.01615 -0.06574 0.01719 -0.06875 C 0.01771 -0.06968 0.0191 -0.06783 0.01979 -0.06759 C 0.02153 -0.0669 0.02326 -0.06667 0.02465 -0.0662 C 0.03472 -0.06435 0.03524 -0.06505 0.04826 -0.06412 C 0.0533 -0.06551 0.05104 -0.06528 0.0559 -0.06528 " pathEditMode="relative" rAng="0" ptsTypes="AAAAAAAAA">
                                      <p:cBhvr>
                                        <p:cTn id="18" dur="2000" fill="hold"/>
                                        <p:tgtEl>
                                          <p:spTgt spid="12"/>
                                        </p:tgtEl>
                                        <p:attrNameLst>
                                          <p:attrName>ppt_x</p:attrName>
                                          <p:attrName>ppt_y</p:attrName>
                                        </p:attrNameLst>
                                      </p:cBhvr>
                                      <p:rCtr x="2795" y="-3403"/>
                                    </p:animMotion>
                                  </p:childTnLst>
                                </p:cTn>
                              </p:par>
                              <p:par>
                                <p:cTn id="19" presetID="1" presetClass="entr" presetSubtype="0" fill="hold" grpId="1"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0" presetClass="path" presetSubtype="0" accel="50000" decel="50000" fill="hold" grpId="0" nodeType="withEffect">
                                  <p:stCondLst>
                                    <p:cond delay="0"/>
                                  </p:stCondLst>
                                  <p:childTnLst>
                                    <p:animMotion origin="layout" path="M 0 0 L 0.01893 0 L 0.02101 -0.02662 L 0.0559 -0.02662 L 0.0559 -0.02662 " pathEditMode="relative" ptsTypes="AAAAA">
                                      <p:cBhvr>
                                        <p:cTn id="22" dur="2000" fill="hold"/>
                                        <p:tgtEl>
                                          <p:spTgt spid="13"/>
                                        </p:tgtEl>
                                        <p:attrNameLst>
                                          <p:attrName>ppt_x</p:attrName>
                                          <p:attrName>ppt_y</p:attrName>
                                        </p:attrNameLst>
                                      </p:cBhvr>
                                    </p:animMotion>
                                  </p:childTnLst>
                                </p:cTn>
                              </p:par>
                              <p:par>
                                <p:cTn id="23" presetID="1" presetClass="entr" presetSubtype="0" fill="hold" grpId="0" nodeType="withEffect">
                                  <p:stCondLst>
                                    <p:cond delay="2000"/>
                                  </p:stCondLst>
                                  <p:childTnLst>
                                    <p:set>
                                      <p:cBhvr>
                                        <p:cTn id="24" dur="1" fill="hold">
                                          <p:stCondLst>
                                            <p:cond delay="0"/>
                                          </p:stCondLst>
                                        </p:cTn>
                                        <p:tgtEl>
                                          <p:spTgt spid="14"/>
                                        </p:tgtEl>
                                        <p:attrNameLst>
                                          <p:attrName>style.visibility</p:attrName>
                                        </p:attrNameLst>
                                      </p:cBhvr>
                                      <p:to>
                                        <p:strVal val="visible"/>
                                      </p:to>
                                    </p:set>
                                  </p:childTnLst>
                                </p:cTn>
                              </p:par>
                              <p:par>
                                <p:cTn id="25" presetID="0" presetClass="path" presetSubtype="0" accel="50000" decel="50000" fill="hold" grpId="1" nodeType="withEffect">
                                  <p:stCondLst>
                                    <p:cond delay="2000"/>
                                  </p:stCondLst>
                                  <p:childTnLst>
                                    <p:animMotion origin="layout" path="M 8.33333E-7 -7.40741E-7 L 0.01753 0.00208 " pathEditMode="relative" rAng="0" ptsTypes="AA">
                                      <p:cBhvr>
                                        <p:cTn id="26" dur="2000" fill="hold"/>
                                        <p:tgtEl>
                                          <p:spTgt spid="14"/>
                                        </p:tgtEl>
                                        <p:attrNameLst>
                                          <p:attrName>ppt_x</p:attrName>
                                          <p:attrName>ppt_y</p:attrName>
                                        </p:attrNameLst>
                                      </p:cBhvr>
                                      <p:rCtr x="868" y="93"/>
                                    </p:animMotion>
                                  </p:childTnLst>
                                </p:cTn>
                              </p:par>
                              <p:par>
                                <p:cTn id="27" presetID="1" presetClass="entr" presetSubtype="0" fill="hold" grpId="0" nodeType="withEffect">
                                  <p:stCondLst>
                                    <p:cond delay="2000"/>
                                  </p:stCondLst>
                                  <p:childTnLst>
                                    <p:set>
                                      <p:cBhvr>
                                        <p:cTn id="28" dur="1" fill="hold">
                                          <p:stCondLst>
                                            <p:cond delay="0"/>
                                          </p:stCondLst>
                                        </p:cTn>
                                        <p:tgtEl>
                                          <p:spTgt spid="15"/>
                                        </p:tgtEl>
                                        <p:attrNameLst>
                                          <p:attrName>style.visibility</p:attrName>
                                        </p:attrNameLst>
                                      </p:cBhvr>
                                      <p:to>
                                        <p:strVal val="visible"/>
                                      </p:to>
                                    </p:set>
                                  </p:childTnLst>
                                </p:cTn>
                              </p:par>
                              <p:par>
                                <p:cTn id="29" presetID="0" presetClass="path" presetSubtype="0" accel="50000" decel="50000" fill="hold" grpId="1" nodeType="withEffect">
                                  <p:stCondLst>
                                    <p:cond delay="2000"/>
                                  </p:stCondLst>
                                  <p:childTnLst>
                                    <p:animMotion origin="layout" path="M 8.33333E-7 1.85185E-6 L 0.0191 0.00092 " pathEditMode="relative" rAng="0" ptsTypes="AA">
                                      <p:cBhvr>
                                        <p:cTn id="30" dur="2000" fill="hold"/>
                                        <p:tgtEl>
                                          <p:spTgt spid="15"/>
                                        </p:tgtEl>
                                        <p:attrNameLst>
                                          <p:attrName>ppt_x</p:attrName>
                                          <p:attrName>ppt_y</p:attrName>
                                        </p:attrNameLst>
                                      </p:cBhvr>
                                      <p:rCtr x="955" y="46"/>
                                    </p:animMotion>
                                  </p:childTnLst>
                                </p:cTn>
                              </p:par>
                              <p:par>
                                <p:cTn id="31" presetID="1" presetClass="exit" presetSubtype="0" fill="hold" grpId="2" nodeType="withEffect">
                                  <p:stCondLst>
                                    <p:cond delay="200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xit" presetSubtype="0" fill="hold" grpId="2" nodeType="withEffect">
                                  <p:stCondLst>
                                    <p:cond delay="2000"/>
                                  </p:stCondLst>
                                  <p:childTnLst>
                                    <p:set>
                                      <p:cBhvr>
                                        <p:cTn id="34" dur="1" fill="hold">
                                          <p:stCondLst>
                                            <p:cond delay="0"/>
                                          </p:stCondLst>
                                        </p:cTn>
                                        <p:tgtEl>
                                          <p:spTgt spid="13"/>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0" presetClass="path" presetSubtype="0" accel="50000" decel="50000" fill="hold" grpId="2" nodeType="withEffect">
                                  <p:stCondLst>
                                    <p:cond delay="0"/>
                                  </p:stCondLst>
                                  <p:childTnLst>
                                    <p:animMotion origin="layout" path="M -2.5E-6 -4.44444E-6 L 0.06893 0.00301 " pathEditMode="relative" rAng="0" ptsTypes="AA">
                                      <p:cBhvr>
                                        <p:cTn id="38" dur="2000" fill="hold"/>
                                        <p:tgtEl>
                                          <p:spTgt spid="16"/>
                                        </p:tgtEl>
                                        <p:attrNameLst>
                                          <p:attrName>ppt_x</p:attrName>
                                          <p:attrName>ppt_y</p:attrName>
                                        </p:attrNameLst>
                                      </p:cBhvr>
                                      <p:rCtr x="3438" y="139"/>
                                    </p:animMotion>
                                  </p:childTnLst>
                                </p:cTn>
                              </p:par>
                              <p:par>
                                <p:cTn id="39" presetID="1" presetClass="exit" presetSubtype="0" fill="hold" grpId="0" nodeType="withEffect">
                                  <p:stCondLst>
                                    <p:cond delay="2000"/>
                                  </p:stCondLst>
                                  <p:childTnLst>
                                    <p:set>
                                      <p:cBhvr>
                                        <p:cTn id="40" dur="1" fill="hold">
                                          <p:stCondLst>
                                            <p:cond delay="0"/>
                                          </p:stCondLst>
                                        </p:cTn>
                                        <p:tgtEl>
                                          <p:spTgt spid="16"/>
                                        </p:tgtEl>
                                        <p:attrNameLst>
                                          <p:attrName>style.visibility</p:attrName>
                                        </p:attrNameLst>
                                      </p:cBhvr>
                                      <p:to>
                                        <p:strVal val="hidden"/>
                                      </p:to>
                                    </p:set>
                                  </p:childTnLst>
                                </p:cTn>
                              </p:par>
                              <p:par>
                                <p:cTn id="41" presetID="1" presetClass="entr" presetSubtype="0" fill="hold" grpId="1"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0" presetClass="path" presetSubtype="0" accel="50000" decel="50000" fill="hold" grpId="2" nodeType="withEffect">
                                  <p:stCondLst>
                                    <p:cond delay="0"/>
                                  </p:stCondLst>
                                  <p:childTnLst>
                                    <p:animMotion origin="layout" path="M 2.77778E-6 -3.7037E-7 L 0.03785 -3.7037E-7 L 0.06302 0.02245 L 0.08108 0.02245 " pathEditMode="relative" ptsTypes="AAAA">
                                      <p:cBhvr>
                                        <p:cTn id="44" dur="2000" fill="hold"/>
                                        <p:tgtEl>
                                          <p:spTgt spid="17"/>
                                        </p:tgtEl>
                                        <p:attrNameLst>
                                          <p:attrName>ppt_x</p:attrName>
                                          <p:attrName>ppt_y</p:attrName>
                                        </p:attrNameLst>
                                      </p:cBhvr>
                                    </p:animMotion>
                                  </p:childTnLst>
                                </p:cTn>
                              </p:par>
                              <p:par>
                                <p:cTn id="45" presetID="1" presetClass="exit" presetSubtype="0" fill="hold" grpId="0" nodeType="withEffect">
                                  <p:stCondLst>
                                    <p:cond delay="2000"/>
                                  </p:stCondLst>
                                  <p:childTnLst>
                                    <p:set>
                                      <p:cBhvr>
                                        <p:cTn id="46" dur="1" fill="hold">
                                          <p:stCondLst>
                                            <p:cond delay="0"/>
                                          </p:stCondLst>
                                        </p:cTn>
                                        <p:tgtEl>
                                          <p:spTgt spid="17"/>
                                        </p:tgtEl>
                                        <p:attrNameLst>
                                          <p:attrName>style.visibility</p:attrName>
                                        </p:attrNameLst>
                                      </p:cBhvr>
                                      <p:to>
                                        <p:strVal val="hidden"/>
                                      </p:to>
                                    </p:set>
                                  </p:childTnLst>
                                </p:cTn>
                              </p:par>
                              <p:par>
                                <p:cTn id="47" presetID="1" presetClass="entr" presetSubtype="0" fill="hold" grpId="0" nodeType="withEffect">
                                  <p:stCondLst>
                                    <p:cond delay="2000"/>
                                  </p:stCondLst>
                                  <p:childTnLst>
                                    <p:set>
                                      <p:cBhvr>
                                        <p:cTn id="48" dur="1" fill="hold">
                                          <p:stCondLst>
                                            <p:cond delay="0"/>
                                          </p:stCondLst>
                                        </p:cTn>
                                        <p:tgtEl>
                                          <p:spTgt spid="19"/>
                                        </p:tgtEl>
                                        <p:attrNameLst>
                                          <p:attrName>style.visibility</p:attrName>
                                        </p:attrNameLst>
                                      </p:cBhvr>
                                      <p:to>
                                        <p:strVal val="visible"/>
                                      </p:to>
                                    </p:set>
                                  </p:childTnLst>
                                </p:cTn>
                              </p:par>
                              <p:par>
                                <p:cTn id="49" presetID="0" presetClass="path" presetSubtype="0" accel="50000" decel="50000" fill="hold" grpId="1" nodeType="withEffect">
                                  <p:stCondLst>
                                    <p:cond delay="2000"/>
                                  </p:stCondLst>
                                  <p:childTnLst>
                                    <p:animMotion origin="layout" path="M -2.5E-6 4.07407E-6 L 0.02101 0.00347 " pathEditMode="relative" rAng="0" ptsTypes="AA">
                                      <p:cBhvr>
                                        <p:cTn id="50" dur="2000" fill="hold"/>
                                        <p:tgtEl>
                                          <p:spTgt spid="19"/>
                                        </p:tgtEl>
                                        <p:attrNameLst>
                                          <p:attrName>ppt_x</p:attrName>
                                          <p:attrName>ppt_y</p:attrName>
                                        </p:attrNameLst>
                                      </p:cBhvr>
                                      <p:rCtr x="1042" y="162"/>
                                    </p:animMotion>
                                  </p:childTnLst>
                                </p:cTn>
                              </p:par>
                              <p:par>
                                <p:cTn id="51" presetID="1" presetClass="entr" presetSubtype="0" fill="hold" grpId="1"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0" presetClass="path" presetSubtype="0" accel="50000" decel="50000" fill="hold" grpId="2" nodeType="withEffect">
                                  <p:stCondLst>
                                    <p:cond delay="0"/>
                                  </p:stCondLst>
                                  <p:childTnLst>
                                    <p:animMotion origin="layout" path="M -4.16667E-6 4.07407E-6 L 0.03264 -0.00232 " pathEditMode="relative" rAng="0" ptsTypes="AA">
                                      <p:cBhvr>
                                        <p:cTn id="54" dur="2000" fill="hold"/>
                                        <p:tgtEl>
                                          <p:spTgt spid="20"/>
                                        </p:tgtEl>
                                        <p:attrNameLst>
                                          <p:attrName>ppt_x</p:attrName>
                                          <p:attrName>ppt_y</p:attrName>
                                        </p:attrNameLst>
                                      </p:cBhvr>
                                      <p:rCtr x="1632" y="-116"/>
                                    </p:animMotion>
                                  </p:childTnLst>
                                </p:cTn>
                              </p:par>
                              <p:par>
                                <p:cTn id="55" presetID="1" presetClass="exit" presetSubtype="0" fill="hold" grpId="0" nodeType="withEffect">
                                  <p:stCondLst>
                                    <p:cond delay="2000"/>
                                  </p:stCondLst>
                                  <p:childTnLst>
                                    <p:set>
                                      <p:cBhvr>
                                        <p:cTn id="56" dur="1" fill="hold">
                                          <p:stCondLst>
                                            <p:cond delay="0"/>
                                          </p:stCondLst>
                                        </p:cTn>
                                        <p:tgtEl>
                                          <p:spTgt spid="20"/>
                                        </p:tgtEl>
                                        <p:attrNameLst>
                                          <p:attrName>style.visibility</p:attrName>
                                        </p:attrNameLst>
                                      </p:cBhvr>
                                      <p:to>
                                        <p:strVal val="hidden"/>
                                      </p:to>
                                    </p:set>
                                  </p:childTnLst>
                                </p:cTn>
                              </p:par>
                              <p:par>
                                <p:cTn id="57" presetID="1" presetClass="entr" presetSubtype="0" fill="hold" grpId="0" nodeType="withEffect">
                                  <p:stCondLst>
                                    <p:cond delay="2000"/>
                                  </p:stCondLst>
                                  <p:childTnLst>
                                    <p:set>
                                      <p:cBhvr>
                                        <p:cTn id="58" dur="1" fill="hold">
                                          <p:stCondLst>
                                            <p:cond delay="0"/>
                                          </p:stCondLst>
                                        </p:cTn>
                                        <p:tgtEl>
                                          <p:spTgt spid="21"/>
                                        </p:tgtEl>
                                        <p:attrNameLst>
                                          <p:attrName>style.visibility</p:attrName>
                                        </p:attrNameLst>
                                      </p:cBhvr>
                                      <p:to>
                                        <p:strVal val="visible"/>
                                      </p:to>
                                    </p:set>
                                  </p:childTnLst>
                                </p:cTn>
                              </p:par>
                              <p:par>
                                <p:cTn id="59" presetID="0" presetClass="path" presetSubtype="0" accel="50000" decel="50000" fill="hold" grpId="1" nodeType="withEffect">
                                  <p:stCondLst>
                                    <p:cond delay="2000"/>
                                  </p:stCondLst>
                                  <p:childTnLst>
                                    <p:animMotion origin="layout" path="M 4.16667E-6 -4.81481E-6 L 0.01927 0.00255 " pathEditMode="relative" rAng="0" ptsTypes="AA">
                                      <p:cBhvr>
                                        <p:cTn id="60" dur="2000" fill="hold"/>
                                        <p:tgtEl>
                                          <p:spTgt spid="21"/>
                                        </p:tgtEl>
                                        <p:attrNameLst>
                                          <p:attrName>ppt_x</p:attrName>
                                          <p:attrName>ppt_y</p:attrName>
                                        </p:attrNameLst>
                                      </p:cBhvr>
                                      <p:rCtr x="955"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animBg="1"/>
      <p:bldP spid="11" grpId="1" animBg="1"/>
      <p:bldP spid="12" grpId="0" animBg="1"/>
      <p:bldP spid="12" grpId="1" animBg="1"/>
      <p:bldP spid="12" grpId="2" animBg="1"/>
      <p:bldP spid="13" grpId="0" animBg="1"/>
      <p:bldP spid="13" grpId="1" animBg="1"/>
      <p:bldP spid="13" grpId="2" animBg="1"/>
      <p:bldP spid="14" grpId="0" animBg="1"/>
      <p:bldP spid="14" grpId="1" animBg="1"/>
      <p:bldP spid="15" grpId="0" animBg="1"/>
      <p:bldP spid="15" grpId="1" animBg="1"/>
      <p:bldP spid="16" grpId="0" animBg="1"/>
      <p:bldP spid="16" grpId="1" animBg="1"/>
      <p:bldP spid="16" grpId="2" animBg="1"/>
      <p:bldP spid="17" grpId="0" animBg="1"/>
      <p:bldP spid="17" grpId="1" animBg="1"/>
      <p:bldP spid="17" grpId="2" animBg="1"/>
      <p:bldP spid="19" grpId="0" animBg="1"/>
      <p:bldP spid="19" grpId="1" animBg="1"/>
      <p:bldP spid="20" grpId="0" animBg="1"/>
      <p:bldP spid="20" grpId="1" animBg="1"/>
      <p:bldP spid="20" grpId="2" animBg="1"/>
      <p:bldP spid="21" grpId="0" animBg="1"/>
      <p:bldP spid="21"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流水线中的指令执行（</a:t>
            </a:r>
            <a:r>
              <a:rPr lang="en-US" altLang="zh-CN" dirty="0"/>
              <a:t>5 CC</a:t>
            </a:r>
            <a:r>
              <a:rPr lang="zh-CN" altLang="en-US" dirty="0"/>
              <a:t>）</a:t>
            </a:r>
            <a:endParaRPr lang="zh-CN" altLang="en-US" dirty="0"/>
          </a:p>
        </p:txBody>
      </p:sp>
      <p:sp>
        <p:nvSpPr>
          <p:cNvPr id="4" name="文本框 3"/>
          <p:cNvSpPr txBox="1"/>
          <p:nvPr/>
        </p:nvSpPr>
        <p:spPr>
          <a:xfrm>
            <a:off x="119670" y="4523391"/>
            <a:ext cx="1354773" cy="1708160"/>
          </a:xfrm>
          <a:prstGeom prst="rect">
            <a:avLst/>
          </a:prstGeom>
          <a:noFill/>
          <a:ln w="19050">
            <a:solidFill>
              <a:srgbClr val="C00000"/>
            </a:solidFill>
          </a:ln>
        </p:spPr>
        <p:txBody>
          <a:bodyPr wrap="square" rtlCol="0">
            <a:spAutoFit/>
          </a:bodyPr>
          <a:lstStyle/>
          <a:p>
            <a:pPr>
              <a:lnSpc>
                <a:spcPct val="150000"/>
              </a:lnSpc>
            </a:pPr>
            <a:r>
              <a:rPr kumimoji="1" lang="en-US" altLang="zh-CN" sz="1400" dirty="0">
                <a:solidFill>
                  <a:schemeClr val="bg2">
                    <a:lumMod val="60000"/>
                    <a:lumOff val="40000"/>
                  </a:schemeClr>
                </a:solidFill>
                <a:latin typeface="+mn-lt"/>
              </a:rPr>
              <a:t>lw  $10,20($1)</a:t>
            </a:r>
            <a:endParaRPr kumimoji="1" lang="en-US" altLang="zh-CN" sz="1400" dirty="0">
              <a:solidFill>
                <a:schemeClr val="bg2">
                  <a:lumMod val="60000"/>
                  <a:lumOff val="40000"/>
                </a:schemeClr>
              </a:solidFill>
              <a:latin typeface="+mn-lt"/>
            </a:endParaRPr>
          </a:p>
          <a:p>
            <a:pPr>
              <a:lnSpc>
                <a:spcPct val="150000"/>
              </a:lnSpc>
            </a:pPr>
            <a:r>
              <a:rPr kumimoji="1" lang="en-US" altLang="zh-CN" sz="1400" dirty="0">
                <a:solidFill>
                  <a:schemeClr val="bg2">
                    <a:lumMod val="60000"/>
                    <a:lumOff val="40000"/>
                  </a:schemeClr>
                </a:solidFill>
                <a:latin typeface="+mn-lt"/>
              </a:rPr>
              <a:t>sub $11,$2,$3</a:t>
            </a:r>
            <a:endParaRPr kumimoji="1" lang="en-US" altLang="zh-CN" sz="1400" dirty="0">
              <a:solidFill>
                <a:schemeClr val="bg2">
                  <a:lumMod val="60000"/>
                  <a:lumOff val="40000"/>
                </a:schemeClr>
              </a:solidFill>
              <a:latin typeface="+mn-lt"/>
            </a:endParaRPr>
          </a:p>
          <a:p>
            <a:pPr>
              <a:lnSpc>
                <a:spcPct val="150000"/>
              </a:lnSpc>
            </a:pPr>
            <a:r>
              <a:rPr kumimoji="1" lang="en-US" altLang="zh-CN" sz="1400" dirty="0">
                <a:solidFill>
                  <a:schemeClr val="bg2">
                    <a:lumMod val="60000"/>
                    <a:lumOff val="40000"/>
                  </a:schemeClr>
                </a:solidFill>
                <a:latin typeface="+mn-lt"/>
              </a:rPr>
              <a:t>add $12,$3,$4</a:t>
            </a:r>
            <a:endParaRPr kumimoji="1" lang="en-US" altLang="zh-CN" sz="1400" dirty="0">
              <a:solidFill>
                <a:schemeClr val="bg2">
                  <a:lumMod val="60000"/>
                  <a:lumOff val="40000"/>
                </a:schemeClr>
              </a:solidFill>
              <a:latin typeface="+mn-lt"/>
            </a:endParaRPr>
          </a:p>
          <a:p>
            <a:pPr>
              <a:lnSpc>
                <a:spcPct val="150000"/>
              </a:lnSpc>
            </a:pPr>
            <a:r>
              <a:rPr kumimoji="1" lang="en-US" altLang="zh-CN" sz="1400" dirty="0" err="1">
                <a:solidFill>
                  <a:schemeClr val="bg2">
                    <a:lumMod val="60000"/>
                    <a:lumOff val="40000"/>
                  </a:schemeClr>
                </a:solidFill>
                <a:latin typeface="+mn-lt"/>
              </a:rPr>
              <a:t>lw</a:t>
            </a:r>
            <a:r>
              <a:rPr kumimoji="1" lang="en-US" altLang="zh-CN" sz="1400" dirty="0">
                <a:solidFill>
                  <a:schemeClr val="bg2">
                    <a:lumMod val="60000"/>
                    <a:lumOff val="40000"/>
                  </a:schemeClr>
                </a:solidFill>
                <a:latin typeface="+mn-lt"/>
              </a:rPr>
              <a:t>  $13,24($1)</a:t>
            </a:r>
            <a:endParaRPr kumimoji="1" lang="en-US" altLang="zh-CN" sz="1400" dirty="0">
              <a:solidFill>
                <a:schemeClr val="bg2">
                  <a:lumMod val="60000"/>
                  <a:lumOff val="40000"/>
                </a:schemeClr>
              </a:solidFill>
              <a:latin typeface="+mn-lt"/>
            </a:endParaRPr>
          </a:p>
          <a:p>
            <a:pPr>
              <a:lnSpc>
                <a:spcPct val="150000"/>
              </a:lnSpc>
            </a:pPr>
            <a:r>
              <a:rPr kumimoji="1" lang="en-US" altLang="zh-CN" sz="1400" dirty="0">
                <a:solidFill>
                  <a:schemeClr val="bg2">
                    <a:lumMod val="60000"/>
                    <a:lumOff val="40000"/>
                  </a:schemeClr>
                </a:solidFill>
                <a:latin typeface="+mn-lt"/>
              </a:rPr>
              <a:t>add $14,$5,$6</a:t>
            </a:r>
            <a:endParaRPr kumimoji="1" lang="zh-CN" altLang="en-US" sz="1400" dirty="0">
              <a:solidFill>
                <a:schemeClr val="bg2">
                  <a:lumMod val="60000"/>
                  <a:lumOff val="40000"/>
                </a:schemeClr>
              </a:solidFill>
              <a:latin typeface="+mn-lt"/>
            </a:endParaRPr>
          </a:p>
        </p:txBody>
      </p:sp>
      <p:pic>
        <p:nvPicPr>
          <p:cNvPr id="6" name="图片 5"/>
          <p:cNvPicPr>
            <a:picLocks noChangeAspect="1"/>
          </p:cNvPicPr>
          <p:nvPr/>
        </p:nvPicPr>
        <p:blipFill>
          <a:blip r:embed="rId1"/>
          <a:stretch>
            <a:fillRect/>
          </a:stretch>
        </p:blipFill>
        <p:spPr>
          <a:xfrm>
            <a:off x="545799" y="1447852"/>
            <a:ext cx="8057148" cy="4155519"/>
          </a:xfrm>
          <a:prstGeom prst="rect">
            <a:avLst/>
          </a:prstGeom>
        </p:spPr>
      </p:pic>
      <p:sp>
        <p:nvSpPr>
          <p:cNvPr id="5" name="文本框 4"/>
          <p:cNvSpPr txBox="1"/>
          <p:nvPr/>
        </p:nvSpPr>
        <p:spPr>
          <a:xfrm>
            <a:off x="892950" y="1248848"/>
            <a:ext cx="1871272" cy="276999"/>
          </a:xfrm>
          <a:prstGeom prst="rect">
            <a:avLst/>
          </a:prstGeom>
          <a:noFill/>
        </p:spPr>
        <p:txBody>
          <a:bodyPr wrap="square" rtlCol="0">
            <a:spAutoFit/>
          </a:bodyPr>
          <a:lstStyle/>
          <a:p>
            <a:r>
              <a:rPr kumimoji="1" lang="en-US" altLang="zh-CN" sz="1200" dirty="0">
                <a:solidFill>
                  <a:srgbClr val="4433FF"/>
                </a:solidFill>
              </a:rPr>
              <a:t>add $14,$5,$6</a:t>
            </a:r>
            <a:endParaRPr kumimoji="1" lang="zh-CN" altLang="en-US" sz="1200" dirty="0">
              <a:solidFill>
                <a:srgbClr val="4433FF"/>
              </a:solidFill>
            </a:endParaRPr>
          </a:p>
        </p:txBody>
      </p:sp>
      <p:sp>
        <p:nvSpPr>
          <p:cNvPr id="7" name="文本框 6"/>
          <p:cNvSpPr txBox="1"/>
          <p:nvPr/>
        </p:nvSpPr>
        <p:spPr>
          <a:xfrm>
            <a:off x="2908326" y="1270960"/>
            <a:ext cx="1574540" cy="276999"/>
          </a:xfrm>
          <a:prstGeom prst="rect">
            <a:avLst/>
          </a:prstGeom>
          <a:noFill/>
        </p:spPr>
        <p:txBody>
          <a:bodyPr wrap="square" rtlCol="0">
            <a:spAutoFit/>
          </a:bodyPr>
          <a:lstStyle/>
          <a:p>
            <a:r>
              <a:rPr kumimoji="1" lang="en-US" altLang="zh-CN" sz="1200" dirty="0">
                <a:solidFill>
                  <a:srgbClr val="FF0000"/>
                </a:solidFill>
              </a:rPr>
              <a:t>lw  $13,24($1)</a:t>
            </a:r>
            <a:endParaRPr kumimoji="1" lang="zh-CN" altLang="en-US" sz="1200" b="1" dirty="0">
              <a:solidFill>
                <a:srgbClr val="C00000"/>
              </a:solidFill>
            </a:endParaRPr>
          </a:p>
        </p:txBody>
      </p:sp>
      <p:sp>
        <p:nvSpPr>
          <p:cNvPr id="8" name="文本框 7"/>
          <p:cNvSpPr txBox="1"/>
          <p:nvPr/>
        </p:nvSpPr>
        <p:spPr>
          <a:xfrm>
            <a:off x="4763174" y="1251778"/>
            <a:ext cx="1391907" cy="276999"/>
          </a:xfrm>
          <a:prstGeom prst="rect">
            <a:avLst/>
          </a:prstGeom>
          <a:noFill/>
        </p:spPr>
        <p:txBody>
          <a:bodyPr wrap="square" rtlCol="0">
            <a:spAutoFit/>
          </a:bodyPr>
          <a:lstStyle/>
          <a:p>
            <a:r>
              <a:rPr kumimoji="1" lang="en-US" altLang="zh-CN" sz="1200" dirty="0">
                <a:solidFill>
                  <a:srgbClr val="00B0F0"/>
                </a:solidFill>
              </a:rPr>
              <a:t>add $12,$3,$4</a:t>
            </a:r>
            <a:endParaRPr kumimoji="1" lang="zh-CN" altLang="en-US" sz="1200" b="1" dirty="0">
              <a:solidFill>
                <a:srgbClr val="C00000"/>
              </a:solidFill>
            </a:endParaRPr>
          </a:p>
        </p:txBody>
      </p:sp>
      <p:sp>
        <p:nvSpPr>
          <p:cNvPr id="9" name="文本框 8"/>
          <p:cNvSpPr txBox="1"/>
          <p:nvPr/>
        </p:nvSpPr>
        <p:spPr>
          <a:xfrm>
            <a:off x="6458553" y="1248847"/>
            <a:ext cx="1424759" cy="276999"/>
          </a:xfrm>
          <a:prstGeom prst="rect">
            <a:avLst/>
          </a:prstGeom>
          <a:noFill/>
        </p:spPr>
        <p:txBody>
          <a:bodyPr wrap="square" rtlCol="0">
            <a:spAutoFit/>
          </a:bodyPr>
          <a:lstStyle/>
          <a:p>
            <a:r>
              <a:rPr kumimoji="1" lang="en-US" altLang="zh-CN" sz="1200" dirty="0">
                <a:solidFill>
                  <a:srgbClr val="3CA600"/>
                </a:solidFill>
              </a:rPr>
              <a:t>sub $11,$2,$3</a:t>
            </a:r>
            <a:endParaRPr kumimoji="1" lang="zh-CN" altLang="en-US" sz="1200" b="1" dirty="0">
              <a:solidFill>
                <a:srgbClr val="C00000"/>
              </a:solidFill>
            </a:endParaRPr>
          </a:p>
        </p:txBody>
      </p:sp>
      <p:sp>
        <p:nvSpPr>
          <p:cNvPr id="10" name="文本框 9"/>
          <p:cNvSpPr txBox="1"/>
          <p:nvPr/>
        </p:nvSpPr>
        <p:spPr>
          <a:xfrm>
            <a:off x="7841449" y="1270960"/>
            <a:ext cx="1177781" cy="276999"/>
          </a:xfrm>
          <a:prstGeom prst="rect">
            <a:avLst/>
          </a:prstGeom>
          <a:noFill/>
        </p:spPr>
        <p:txBody>
          <a:bodyPr wrap="square" rtlCol="0">
            <a:spAutoFit/>
          </a:bodyPr>
          <a:lstStyle/>
          <a:p>
            <a:r>
              <a:rPr kumimoji="1" lang="en-US" altLang="zh-CN" sz="1200" dirty="0">
                <a:solidFill>
                  <a:srgbClr val="AB1842"/>
                </a:solidFill>
              </a:rPr>
              <a:t>lw  $10,20($1)</a:t>
            </a:r>
            <a:endParaRPr kumimoji="1" lang="zh-CN" altLang="en-US" sz="1200" b="1" dirty="0">
              <a:solidFill>
                <a:srgbClr val="C00000"/>
              </a:solidFill>
            </a:endParaRPr>
          </a:p>
        </p:txBody>
      </p:sp>
      <p:sp>
        <p:nvSpPr>
          <p:cNvPr id="11" name="椭圆 10"/>
          <p:cNvSpPr/>
          <p:nvPr/>
        </p:nvSpPr>
        <p:spPr>
          <a:xfrm>
            <a:off x="1295486" y="3657594"/>
            <a:ext cx="105310" cy="119267"/>
          </a:xfrm>
          <a:prstGeom prst="ellipse">
            <a:avLst/>
          </a:prstGeom>
          <a:solidFill>
            <a:srgbClr val="4433FF"/>
          </a:solidFill>
          <a:ln>
            <a:solidFill>
              <a:srgbClr val="44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p:cNvSpPr/>
          <p:nvPr/>
        </p:nvSpPr>
        <p:spPr>
          <a:xfrm>
            <a:off x="2286060" y="3886188"/>
            <a:ext cx="105310" cy="119267"/>
          </a:xfrm>
          <a:prstGeom prst="ellipse">
            <a:avLst/>
          </a:prstGeom>
          <a:solidFill>
            <a:srgbClr val="4433FF"/>
          </a:solidFill>
          <a:ln>
            <a:solidFill>
              <a:srgbClr val="44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2637938" y="3919317"/>
            <a:ext cx="105310" cy="11926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2637938" y="3919317"/>
            <a:ext cx="105310" cy="11926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4114812" y="3614525"/>
            <a:ext cx="105310" cy="11926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3810020" y="5181554"/>
            <a:ext cx="105310" cy="11926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p:cNvSpPr/>
          <p:nvPr/>
        </p:nvSpPr>
        <p:spPr>
          <a:xfrm>
            <a:off x="4419604" y="3581396"/>
            <a:ext cx="105310" cy="11926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p:cNvSpPr/>
          <p:nvPr/>
        </p:nvSpPr>
        <p:spPr>
          <a:xfrm>
            <a:off x="4419604" y="4300307"/>
            <a:ext cx="105310" cy="11926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p:cNvSpPr/>
          <p:nvPr/>
        </p:nvSpPr>
        <p:spPr>
          <a:xfrm>
            <a:off x="5791168" y="4164568"/>
            <a:ext cx="105310" cy="11926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p:cNvSpPr/>
          <p:nvPr/>
        </p:nvSpPr>
        <p:spPr>
          <a:xfrm>
            <a:off x="6143046" y="4190980"/>
            <a:ext cx="105310" cy="119267"/>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7819402" y="4114782"/>
            <a:ext cx="105310" cy="11926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2909823" y="4052975"/>
            <a:ext cx="852332" cy="77593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5" name="直线箭头连接符 111"/>
          <p:cNvCxnSpPr/>
          <p:nvPr/>
        </p:nvCxnSpPr>
        <p:spPr>
          <a:xfrm>
            <a:off x="3321267" y="4844718"/>
            <a:ext cx="29444" cy="114588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524080" y="5834207"/>
            <a:ext cx="7236517" cy="507831"/>
          </a:xfrm>
          <a:prstGeom prst="rect">
            <a:avLst/>
          </a:prstGeom>
          <a:solidFill>
            <a:schemeClr val="accent1">
              <a:lumMod val="90000"/>
            </a:schemeClr>
          </a:solidFill>
        </p:spPr>
        <p:txBody>
          <a:bodyPr wrap="square">
            <a:spAutoFit/>
          </a:bodyPr>
          <a:lstStyle/>
          <a:p>
            <a:pPr>
              <a:lnSpc>
                <a:spcPct val="150000"/>
              </a:lnSpc>
            </a:pPr>
            <a:r>
              <a:rPr kumimoji="1" lang="zh-CN" altLang="en-US" sz="1800" b="1" dirty="0">
                <a:solidFill>
                  <a:srgbClr val="C00000"/>
                </a:solidFill>
                <a:latin typeface="+mn-ea"/>
                <a:ea typeface="+mn-ea"/>
              </a:rPr>
              <a:t>写入的数据来自</a:t>
            </a:r>
            <a:r>
              <a:rPr kumimoji="1" lang="en-US" altLang="zh-CN" sz="1800" b="1" dirty="0">
                <a:solidFill>
                  <a:srgbClr val="C00000"/>
                </a:solidFill>
                <a:latin typeface="+mn-ea"/>
                <a:ea typeface="+mn-ea"/>
              </a:rPr>
              <a:t>lw</a:t>
            </a:r>
            <a:r>
              <a:rPr kumimoji="1" lang="zh-CN" altLang="en-US" sz="1800" b="1" dirty="0">
                <a:solidFill>
                  <a:srgbClr val="C00000"/>
                </a:solidFill>
                <a:latin typeface="+mn-ea"/>
                <a:ea typeface="+mn-ea"/>
              </a:rPr>
              <a:t> </a:t>
            </a:r>
            <a:r>
              <a:rPr kumimoji="1" lang="en-US" altLang="zh-CN" sz="1800" b="1" dirty="0">
                <a:solidFill>
                  <a:srgbClr val="C00000"/>
                </a:solidFill>
                <a:latin typeface="+mn-ea"/>
                <a:ea typeface="+mn-ea"/>
              </a:rPr>
              <a:t>$10,20($1)</a:t>
            </a:r>
            <a:r>
              <a:rPr kumimoji="1" lang="zh-CN" altLang="en-US" sz="1800" b="1" dirty="0">
                <a:solidFill>
                  <a:srgbClr val="C00000"/>
                </a:solidFill>
                <a:latin typeface="+mn-ea"/>
                <a:ea typeface="+mn-ea"/>
              </a:rPr>
              <a:t>，目标寄存器号来自</a:t>
            </a:r>
            <a:r>
              <a:rPr kumimoji="1" lang="en-US" altLang="zh-CN" sz="1800" b="1" dirty="0">
                <a:solidFill>
                  <a:srgbClr val="C00000"/>
                </a:solidFill>
                <a:latin typeface="+mn-ea"/>
                <a:ea typeface="+mn-ea"/>
              </a:rPr>
              <a:t>lw</a:t>
            </a:r>
            <a:r>
              <a:rPr kumimoji="1" lang="zh-CN" altLang="en-US" sz="1800" b="1" dirty="0">
                <a:solidFill>
                  <a:srgbClr val="C00000"/>
                </a:solidFill>
                <a:latin typeface="+mn-ea"/>
                <a:ea typeface="+mn-ea"/>
              </a:rPr>
              <a:t> </a:t>
            </a:r>
            <a:r>
              <a:rPr kumimoji="1" lang="en-US" altLang="zh-CN" sz="1800" b="1" dirty="0">
                <a:solidFill>
                  <a:srgbClr val="C00000"/>
                </a:solidFill>
                <a:latin typeface="+mn-ea"/>
                <a:ea typeface="+mn-ea"/>
              </a:rPr>
              <a:t>$13,24($1)</a:t>
            </a:r>
            <a:endParaRPr kumimoji="1" lang="en-US" altLang="zh-CN" sz="1800" b="1" dirty="0">
              <a:solidFill>
                <a:srgbClr val="C0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0" presetClass="path" presetSubtype="0" accel="50000" decel="50000" fill="hold" grpId="0" nodeType="withEffect">
                                  <p:stCondLst>
                                    <p:cond delay="0"/>
                                  </p:stCondLst>
                                  <p:childTnLst>
                                    <p:animMotion origin="layout" path="M 0.00173 0.00023 L 0.02552 0.00254 " pathEditMode="relative" rAng="0" ptsTypes="AA">
                                      <p:cBhvr>
                                        <p:cTn id="8" dur="2000" fill="hold"/>
                                        <p:tgtEl>
                                          <p:spTgt spid="11"/>
                                        </p:tgtEl>
                                        <p:attrNameLst>
                                          <p:attrName>ppt_x</p:attrName>
                                          <p:attrName>ppt_y</p:attrName>
                                        </p:attrNameLst>
                                      </p:cBhvr>
                                      <p:rCtr x="1181" y="116"/>
                                    </p:animMotion>
                                  </p:childTnLst>
                                </p:cTn>
                              </p:par>
                              <p:par>
                                <p:cTn id="9" presetID="1" presetClass="exit" presetSubtype="0" fill="hold" grpId="1" nodeType="withEffect">
                                  <p:stCondLst>
                                    <p:cond delay="200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ntr" presetSubtype="0" fill="hold" grpId="0" nodeType="withEffect">
                                  <p:stCondLst>
                                    <p:cond delay="2000"/>
                                  </p:stCondLst>
                                  <p:childTnLst>
                                    <p:set>
                                      <p:cBhvr>
                                        <p:cTn id="12" dur="1" fill="hold">
                                          <p:stCondLst>
                                            <p:cond delay="0"/>
                                          </p:stCondLst>
                                        </p:cTn>
                                        <p:tgtEl>
                                          <p:spTgt spid="12"/>
                                        </p:tgtEl>
                                        <p:attrNameLst>
                                          <p:attrName>style.visibility</p:attrName>
                                        </p:attrNameLst>
                                      </p:cBhvr>
                                      <p:to>
                                        <p:strVal val="visible"/>
                                      </p:to>
                                    </p:set>
                                  </p:childTnLst>
                                </p:cTn>
                              </p:par>
                              <p:par>
                                <p:cTn id="13" presetID="0" presetClass="path" presetSubtype="0" accel="50000" decel="50000" fill="hold" grpId="1" nodeType="withEffect">
                                  <p:stCondLst>
                                    <p:cond delay="2000"/>
                                  </p:stCondLst>
                                  <p:childTnLst>
                                    <p:animMotion origin="layout" path="M 8.33333E-7 -1.48148E-6 L 0.01771 -1.48148E-6 " pathEditMode="relative" rAng="0" ptsTypes="AA">
                                      <p:cBhvr>
                                        <p:cTn id="14" dur="2000" fill="hold"/>
                                        <p:tgtEl>
                                          <p:spTgt spid="12"/>
                                        </p:tgtEl>
                                        <p:attrNameLst>
                                          <p:attrName>ppt_x</p:attrName>
                                          <p:attrName>ppt_y</p:attrName>
                                        </p:attrNameLst>
                                      </p:cBhvr>
                                      <p:rCtr x="885" y="0"/>
                                    </p:animMotion>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0" presetClass="path" presetSubtype="0" accel="50000" decel="50000" fill="hold" grpId="1" nodeType="withEffect">
                                  <p:stCondLst>
                                    <p:cond delay="0"/>
                                  </p:stCondLst>
                                  <p:childTnLst>
                                    <p:animMotion origin="layout" path="M 1.66667E-6 -1.11111E-6 L 0.01684 0.00162 L 0.01805 -0.05902 L 0.0533 -0.06203 " pathEditMode="relative" ptsTypes="AAAA">
                                      <p:cBhvr>
                                        <p:cTn id="18" dur="2000" fill="hold"/>
                                        <p:tgtEl>
                                          <p:spTgt spid="13"/>
                                        </p:tgtEl>
                                        <p:attrNameLst>
                                          <p:attrName>ppt_x</p:attrName>
                                          <p:attrName>ppt_y</p:attrName>
                                        </p:attrNameLst>
                                      </p:cBhvr>
                                    </p:animMotion>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0" presetClass="path" presetSubtype="0" accel="50000" decel="50000" fill="hold" grpId="2" nodeType="withEffect">
                                  <p:stCondLst>
                                    <p:cond delay="0"/>
                                  </p:stCondLst>
                                  <p:childTnLst>
                                    <p:animMotion origin="layout" path="M -0.0026 -0.00231 L 0.0132 -0.00231 C 0.01354 0.0588 0.01406 0.11991 0.01441 0.18102 L 0.08264 0.18102 " pathEditMode="relative" rAng="0" ptsTypes="AAAA">
                                      <p:cBhvr>
                                        <p:cTn id="22" dur="2000" fill="hold"/>
                                        <p:tgtEl>
                                          <p:spTgt spid="14"/>
                                        </p:tgtEl>
                                        <p:attrNameLst>
                                          <p:attrName>ppt_x</p:attrName>
                                          <p:attrName>ppt_y</p:attrName>
                                        </p:attrNameLst>
                                      </p:cBhvr>
                                      <p:rCtr x="4253" y="9167"/>
                                    </p:animMotion>
                                  </p:childTnLst>
                                </p:cTn>
                              </p:par>
                              <p:par>
                                <p:cTn id="23" presetID="1" presetClass="entr" presetSubtype="0" fill="hold" grpId="0" nodeType="withEffect">
                                  <p:stCondLst>
                                    <p:cond delay="2000"/>
                                  </p:stCondLst>
                                  <p:childTnLst>
                                    <p:set>
                                      <p:cBhvr>
                                        <p:cTn id="24" dur="1" fill="hold">
                                          <p:stCondLst>
                                            <p:cond delay="0"/>
                                          </p:stCondLst>
                                        </p:cTn>
                                        <p:tgtEl>
                                          <p:spTgt spid="15"/>
                                        </p:tgtEl>
                                        <p:attrNameLst>
                                          <p:attrName>style.visibility</p:attrName>
                                        </p:attrNameLst>
                                      </p:cBhvr>
                                      <p:to>
                                        <p:strVal val="visible"/>
                                      </p:to>
                                    </p:set>
                                  </p:childTnLst>
                                </p:cTn>
                              </p:par>
                              <p:par>
                                <p:cTn id="25" presetID="0" presetClass="path" presetSubtype="0" accel="50000" decel="50000" fill="hold" grpId="1" nodeType="withEffect">
                                  <p:stCondLst>
                                    <p:cond delay="2000"/>
                                  </p:stCondLst>
                                  <p:childTnLst>
                                    <p:animMotion origin="layout" path="M 8.33333E-7 1.85185E-6 L 0.01753 0.00208 " pathEditMode="relative" rAng="0" ptsTypes="AA">
                                      <p:cBhvr>
                                        <p:cTn id="26" dur="2000" fill="hold"/>
                                        <p:tgtEl>
                                          <p:spTgt spid="15"/>
                                        </p:tgtEl>
                                        <p:attrNameLst>
                                          <p:attrName>ppt_x</p:attrName>
                                          <p:attrName>ppt_y</p:attrName>
                                        </p:attrNameLst>
                                      </p:cBhvr>
                                      <p:rCtr x="868" y="93"/>
                                    </p:animMotion>
                                  </p:childTnLst>
                                </p:cTn>
                              </p:par>
                              <p:par>
                                <p:cTn id="27" presetID="1" presetClass="entr" presetSubtype="0" fill="hold" grpId="0" nodeType="withEffect">
                                  <p:stCondLst>
                                    <p:cond delay="2000"/>
                                  </p:stCondLst>
                                  <p:childTnLst>
                                    <p:set>
                                      <p:cBhvr>
                                        <p:cTn id="28" dur="1" fill="hold">
                                          <p:stCondLst>
                                            <p:cond delay="0"/>
                                          </p:stCondLst>
                                        </p:cTn>
                                        <p:tgtEl>
                                          <p:spTgt spid="16"/>
                                        </p:tgtEl>
                                        <p:attrNameLst>
                                          <p:attrName>style.visibility</p:attrName>
                                        </p:attrNameLst>
                                      </p:cBhvr>
                                      <p:to>
                                        <p:strVal val="visible"/>
                                      </p:to>
                                    </p:set>
                                  </p:childTnLst>
                                </p:cTn>
                              </p:par>
                              <p:par>
                                <p:cTn id="29" presetID="0" presetClass="path" presetSubtype="0" accel="50000" decel="50000" fill="hold" grpId="1" nodeType="withEffect">
                                  <p:stCondLst>
                                    <p:cond delay="2000"/>
                                  </p:stCondLst>
                                  <p:childTnLst>
                                    <p:animMotion origin="layout" path="M 0.00573 0.00255 L 0.05243 0.00255 " pathEditMode="relative" rAng="0" ptsTypes="AA">
                                      <p:cBhvr>
                                        <p:cTn id="30" dur="2000" fill="hold"/>
                                        <p:tgtEl>
                                          <p:spTgt spid="16"/>
                                        </p:tgtEl>
                                        <p:attrNameLst>
                                          <p:attrName>ppt_x</p:attrName>
                                          <p:attrName>ppt_y</p:attrName>
                                        </p:attrNameLst>
                                      </p:cBhvr>
                                      <p:rCtr x="2326" y="0"/>
                                    </p:animMotion>
                                  </p:childTnLst>
                                </p:cTn>
                              </p:par>
                              <p:par>
                                <p:cTn id="31" presetID="1" presetClass="exit" presetSubtype="0" fill="hold" grpId="1" nodeType="withEffect">
                                  <p:stCondLst>
                                    <p:cond delay="2000"/>
                                  </p:stCondLst>
                                  <p:childTnLst>
                                    <p:set>
                                      <p:cBhvr>
                                        <p:cTn id="32" dur="1" fill="hold">
                                          <p:stCondLst>
                                            <p:cond delay="0"/>
                                          </p:stCondLst>
                                        </p:cTn>
                                        <p:tgtEl>
                                          <p:spTgt spid="14"/>
                                        </p:tgtEl>
                                        <p:attrNameLst>
                                          <p:attrName>style.visibility</p:attrName>
                                        </p:attrNameLst>
                                      </p:cBhvr>
                                      <p:to>
                                        <p:strVal val="hidden"/>
                                      </p:to>
                                    </p:set>
                                  </p:childTnLst>
                                </p:cTn>
                              </p:par>
                              <p:par>
                                <p:cTn id="33" presetID="1" presetClass="exit" presetSubtype="0" fill="hold" grpId="2" nodeType="withEffect">
                                  <p:stCondLst>
                                    <p:cond delay="2000"/>
                                  </p:stCondLst>
                                  <p:childTnLst>
                                    <p:set>
                                      <p:cBhvr>
                                        <p:cTn id="34" dur="1" fill="hold">
                                          <p:stCondLst>
                                            <p:cond delay="0"/>
                                          </p:stCondLst>
                                        </p:cTn>
                                        <p:tgtEl>
                                          <p:spTgt spid="13"/>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0" presetClass="path" presetSubtype="0" accel="50000" decel="50000" fill="hold" grpId="2" nodeType="withEffect">
                                  <p:stCondLst>
                                    <p:cond delay="0"/>
                                  </p:stCondLst>
                                  <p:childTnLst>
                                    <p:animMotion origin="layout" path="M -2.5E-6 2.96296E-6 L 0.07761 0.00254 " pathEditMode="relative" rAng="0" ptsTypes="AA">
                                      <p:cBhvr>
                                        <p:cTn id="38" dur="2000" fill="hold"/>
                                        <p:tgtEl>
                                          <p:spTgt spid="17"/>
                                        </p:tgtEl>
                                        <p:attrNameLst>
                                          <p:attrName>ppt_x</p:attrName>
                                          <p:attrName>ppt_y</p:attrName>
                                        </p:attrNameLst>
                                      </p:cBhvr>
                                      <p:rCtr x="3872" y="116"/>
                                    </p:animMotion>
                                  </p:childTnLst>
                                </p:cTn>
                              </p:par>
                              <p:par>
                                <p:cTn id="39" presetID="1" presetClass="exit" presetSubtype="0" fill="hold" grpId="0" nodeType="withEffect">
                                  <p:stCondLst>
                                    <p:cond delay="2000"/>
                                  </p:stCondLst>
                                  <p:childTnLst>
                                    <p:set>
                                      <p:cBhvr>
                                        <p:cTn id="40" dur="1" fill="hold">
                                          <p:stCondLst>
                                            <p:cond delay="0"/>
                                          </p:stCondLst>
                                        </p:cTn>
                                        <p:tgtEl>
                                          <p:spTgt spid="17"/>
                                        </p:tgtEl>
                                        <p:attrNameLst>
                                          <p:attrName>style.visibility</p:attrName>
                                        </p:attrNameLst>
                                      </p:cBhvr>
                                      <p:to>
                                        <p:strVal val="hidden"/>
                                      </p:to>
                                    </p:set>
                                  </p:childTnLst>
                                </p:cTn>
                              </p:par>
                              <p:par>
                                <p:cTn id="41" presetID="1" presetClass="entr" presetSubtype="0" fill="hold" grpId="1"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0" presetClass="path" presetSubtype="0" accel="50000" decel="50000" fill="hold" grpId="2" nodeType="withEffect">
                                  <p:stCondLst>
                                    <p:cond delay="0"/>
                                  </p:stCondLst>
                                  <p:childTnLst>
                                    <p:animMotion origin="layout" path="M -5.55556E-7 -2.59259E-6 L 0.03473 0.00417 L 0.06216 0.02523 L 0.07691 0.02523 " pathEditMode="relative" ptsTypes="AAAA">
                                      <p:cBhvr>
                                        <p:cTn id="44" dur="2000" fill="hold"/>
                                        <p:tgtEl>
                                          <p:spTgt spid="18"/>
                                        </p:tgtEl>
                                        <p:attrNameLst>
                                          <p:attrName>ppt_x</p:attrName>
                                          <p:attrName>ppt_y</p:attrName>
                                        </p:attrNameLst>
                                      </p:cBhvr>
                                    </p:animMotion>
                                  </p:childTnLst>
                                </p:cTn>
                              </p:par>
                              <p:par>
                                <p:cTn id="45" presetID="1" presetClass="exit" presetSubtype="0" fill="hold" grpId="0" nodeType="withEffect">
                                  <p:stCondLst>
                                    <p:cond delay="2000"/>
                                  </p:stCondLst>
                                  <p:childTnLst>
                                    <p:set>
                                      <p:cBhvr>
                                        <p:cTn id="46" dur="1" fill="hold">
                                          <p:stCondLst>
                                            <p:cond delay="0"/>
                                          </p:stCondLst>
                                        </p:cTn>
                                        <p:tgtEl>
                                          <p:spTgt spid="18"/>
                                        </p:tgtEl>
                                        <p:attrNameLst>
                                          <p:attrName>style.visibility</p:attrName>
                                        </p:attrNameLst>
                                      </p:cBhvr>
                                      <p:to>
                                        <p:strVal val="hidden"/>
                                      </p:to>
                                    </p:set>
                                  </p:childTnLst>
                                </p:cTn>
                              </p:par>
                              <p:par>
                                <p:cTn id="47" presetID="1" presetClass="entr" presetSubtype="0" fill="hold" grpId="0" nodeType="withEffect">
                                  <p:stCondLst>
                                    <p:cond delay="2000"/>
                                  </p:stCondLst>
                                  <p:childTnLst>
                                    <p:set>
                                      <p:cBhvr>
                                        <p:cTn id="48" dur="1" fill="hold">
                                          <p:stCondLst>
                                            <p:cond delay="0"/>
                                          </p:stCondLst>
                                        </p:cTn>
                                        <p:tgtEl>
                                          <p:spTgt spid="20"/>
                                        </p:tgtEl>
                                        <p:attrNameLst>
                                          <p:attrName>style.visibility</p:attrName>
                                        </p:attrNameLst>
                                      </p:cBhvr>
                                      <p:to>
                                        <p:strVal val="visible"/>
                                      </p:to>
                                    </p:set>
                                  </p:childTnLst>
                                </p:cTn>
                              </p:par>
                              <p:par>
                                <p:cTn id="49" presetID="0" presetClass="path" presetSubtype="0" accel="50000" decel="50000" fill="hold" grpId="1" nodeType="withEffect">
                                  <p:stCondLst>
                                    <p:cond delay="2000"/>
                                  </p:stCondLst>
                                  <p:childTnLst>
                                    <p:animMotion origin="layout" path="M -2.5E-6 -7.40741E-7 L 0.02101 0.00347 " pathEditMode="relative" rAng="0" ptsTypes="AA">
                                      <p:cBhvr>
                                        <p:cTn id="50" dur="2000" fill="hold"/>
                                        <p:tgtEl>
                                          <p:spTgt spid="20"/>
                                        </p:tgtEl>
                                        <p:attrNameLst>
                                          <p:attrName>ppt_x</p:attrName>
                                          <p:attrName>ppt_y</p:attrName>
                                        </p:attrNameLst>
                                      </p:cBhvr>
                                      <p:rCtr x="1042" y="162"/>
                                    </p:animMotion>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0" presetClass="path" presetSubtype="0" accel="50000" decel="50000" fill="hold" grpId="1" nodeType="withEffect">
                                  <p:stCondLst>
                                    <p:cond delay="0"/>
                                  </p:stCondLst>
                                  <p:childTnLst>
                                    <p:animMotion origin="layout" path="M -0.00017 -0.00047 L 0.01233 -0.00047 L 0.01441 0.1537 L 0.16407 0.15671 " pathEditMode="relative" rAng="0" ptsTypes="AAAA">
                                      <p:cBhvr>
                                        <p:cTn id="54" dur="2000" fill="hold"/>
                                        <p:tgtEl>
                                          <p:spTgt spid="21"/>
                                        </p:tgtEl>
                                        <p:attrNameLst>
                                          <p:attrName>ppt_x</p:attrName>
                                          <p:attrName>ppt_y</p:attrName>
                                        </p:attrNameLst>
                                      </p:cBhvr>
                                      <p:rCtr x="8212" y="7847"/>
                                    </p:animMotion>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0" presetClass="path" presetSubtype="0" accel="50000" decel="50000" fill="hold" grpId="1" nodeType="withEffect">
                                  <p:stCondLst>
                                    <p:cond delay="0"/>
                                  </p:stCondLst>
                                  <p:childTnLst>
                                    <p:animMotion origin="layout" path="M 0.00034 0.00047 L 0.02882 0.00047 L 0.05607 0.02014 L 0.07882 0.02014 L 0.07882 0.20325 L -0.53594 0.20649 C -0.53559 0.15394 -0.53525 0.10139 -0.5349 0.04885 L -0.51563 0.04885 L -0.51563 0.04885 " pathEditMode="relative" ptsTypes="AAAAAAAAA">
                                      <p:cBhvr>
                                        <p:cTn id="58" dur="4000" fill="hold"/>
                                        <p:tgtEl>
                                          <p:spTgt spid="22"/>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500" fill="hold"/>
                                        <p:tgtEl>
                                          <p:spTgt spid="24"/>
                                        </p:tgtEl>
                                        <p:attrNameLst>
                                          <p:attrName>ppt_x</p:attrName>
                                        </p:attrNameLst>
                                      </p:cBhvr>
                                      <p:tavLst>
                                        <p:tav tm="0">
                                          <p:val>
                                            <p:strVal val="#ppt_x"/>
                                          </p:val>
                                        </p:tav>
                                        <p:tav tm="100000">
                                          <p:val>
                                            <p:strVal val="#ppt_x"/>
                                          </p:val>
                                        </p:tav>
                                      </p:tavLst>
                                    </p:anim>
                                    <p:anim calcmode="lin" valueType="num">
                                      <p:cBhvr additive="base">
                                        <p:cTn id="64" dur="500" fill="hold"/>
                                        <p:tgtEl>
                                          <p:spTgt spid="24"/>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500" fill="hold"/>
                                        <p:tgtEl>
                                          <p:spTgt spid="25"/>
                                        </p:tgtEl>
                                        <p:attrNameLst>
                                          <p:attrName>ppt_x</p:attrName>
                                        </p:attrNameLst>
                                      </p:cBhvr>
                                      <p:tavLst>
                                        <p:tav tm="0">
                                          <p:val>
                                            <p:strVal val="#ppt_x"/>
                                          </p:val>
                                        </p:tav>
                                        <p:tav tm="100000">
                                          <p:val>
                                            <p:strVal val="#ppt_x"/>
                                          </p:val>
                                        </p:tav>
                                      </p:tavLst>
                                    </p:anim>
                                    <p:anim calcmode="lin" valueType="num">
                                      <p:cBhvr additive="base">
                                        <p:cTn id="68" dur="500" fill="hold"/>
                                        <p:tgtEl>
                                          <p:spTgt spid="25"/>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 calcmode="lin" valueType="num">
                                      <p:cBhvr additive="base">
                                        <p:cTn id="71" dur="500" fill="hold"/>
                                        <p:tgtEl>
                                          <p:spTgt spid="26"/>
                                        </p:tgtEl>
                                        <p:attrNameLst>
                                          <p:attrName>ppt_x</p:attrName>
                                        </p:attrNameLst>
                                      </p:cBhvr>
                                      <p:tavLst>
                                        <p:tav tm="0">
                                          <p:val>
                                            <p:strVal val="#ppt_x"/>
                                          </p:val>
                                        </p:tav>
                                        <p:tav tm="100000">
                                          <p:val>
                                            <p:strVal val="#ppt_x"/>
                                          </p:val>
                                        </p:tav>
                                      </p:tavLst>
                                    </p:anim>
                                    <p:anim calcmode="lin" valueType="num">
                                      <p:cBhvr additive="base">
                                        <p:cTn id="7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12" grpId="0" animBg="1"/>
      <p:bldP spid="12" grpId="1" animBg="1"/>
      <p:bldP spid="13" grpId="0" animBg="1"/>
      <p:bldP spid="13" grpId="1" animBg="1"/>
      <p:bldP spid="13" grpId="2" animBg="1"/>
      <p:bldP spid="14" grpId="0" animBg="1"/>
      <p:bldP spid="14" grpId="1" animBg="1"/>
      <p:bldP spid="14" grpId="2" animBg="1"/>
      <p:bldP spid="15" grpId="0" animBg="1"/>
      <p:bldP spid="15" grpId="1" animBg="1"/>
      <p:bldP spid="16" grpId="0" animBg="1"/>
      <p:bldP spid="16" grpId="1" animBg="1"/>
      <p:bldP spid="17" grpId="0" animBg="1"/>
      <p:bldP spid="17" grpId="1" animBg="1"/>
      <p:bldP spid="17" grpId="2" animBg="1"/>
      <p:bldP spid="18" grpId="0" animBg="1"/>
      <p:bldP spid="18" grpId="1" animBg="1"/>
      <p:bldP spid="18" grpId="2" animBg="1"/>
      <p:bldP spid="20" grpId="0" animBg="1"/>
      <p:bldP spid="20" grpId="1" animBg="1"/>
      <p:bldP spid="21" grpId="0" animBg="1"/>
      <p:bldP spid="21" grpId="1" animBg="1"/>
      <p:bldP spid="22" grpId="0" animBg="1"/>
      <p:bldP spid="22" grpId="1" animBg="1"/>
      <p:bldP spid="24" grpId="0" animBg="1"/>
      <p:bldP spid="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kumimoji="1" lang="zh-CN" altLang="en-US" dirty="0"/>
              <a:t>指令的信息随着指令执行在流水线寄存器中保存</a:t>
            </a:r>
            <a:endParaRPr kumimoji="1" lang="zh-CN" altLang="en-US" dirty="0"/>
          </a:p>
          <a:p>
            <a:endParaRPr lang="zh-CN" altLang="en-US" dirty="0"/>
          </a:p>
        </p:txBody>
      </p:sp>
      <p:sp>
        <p:nvSpPr>
          <p:cNvPr id="3" name="标题 2"/>
          <p:cNvSpPr>
            <a:spLocks noGrp="1"/>
          </p:cNvSpPr>
          <p:nvPr>
            <p:ph type="ctrTitle"/>
          </p:nvPr>
        </p:nvSpPr>
        <p:spPr/>
        <p:txBody>
          <a:bodyPr/>
          <a:lstStyle/>
          <a:p>
            <a:r>
              <a:rPr lang="zh-CN" altLang="en-US" dirty="0"/>
              <a:t>正确的流水线数据通路</a:t>
            </a:r>
            <a:endParaRPr lang="zh-CN" altLang="en-US" dirty="0"/>
          </a:p>
        </p:txBody>
      </p:sp>
      <p:pic>
        <p:nvPicPr>
          <p:cNvPr id="5" name="图片 4"/>
          <p:cNvPicPr>
            <a:picLocks noChangeAspect="1"/>
          </p:cNvPicPr>
          <p:nvPr/>
        </p:nvPicPr>
        <p:blipFill>
          <a:blip r:embed="rId1"/>
          <a:stretch>
            <a:fillRect/>
          </a:stretch>
        </p:blipFill>
        <p:spPr>
          <a:xfrm>
            <a:off x="269661" y="1752644"/>
            <a:ext cx="8321357" cy="451654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pPr marL="457200" indent="-457200">
              <a:buFont typeface="Wingdings" panose="05000000000000000000" pitchFamily="2" charset="2"/>
              <a:buChar char="Ø"/>
            </a:pPr>
            <a:r>
              <a:rPr lang="zh-CN" altLang="en-US" dirty="0"/>
              <a:t>所有控制信号可以在译码阶段（</a:t>
            </a:r>
            <a:r>
              <a:rPr lang="en-US" altLang="zh-CN" dirty="0"/>
              <a:t>ID</a:t>
            </a:r>
            <a:r>
              <a:rPr lang="zh-CN" altLang="en-US" dirty="0"/>
              <a:t>）生成</a:t>
            </a:r>
            <a:endParaRPr lang="zh-CN" altLang="en-US" dirty="0"/>
          </a:p>
          <a:p>
            <a:pPr marL="1200150" lvl="1" indent="-457200">
              <a:buFont typeface="Wingdings" panose="05000000000000000000" pitchFamily="2" charset="2"/>
              <a:buChar char="Ø"/>
            </a:pPr>
            <a:r>
              <a:rPr lang="zh-CN" altLang="en-US" sz="2400" dirty="0"/>
              <a:t>将控制信号沿着流水线状态寄存器传递</a:t>
            </a:r>
            <a:endParaRPr lang="zh-CN" altLang="en-US" sz="2400" dirty="0"/>
          </a:p>
          <a:p>
            <a:endParaRPr lang="zh-CN" altLang="en-US" dirty="0"/>
          </a:p>
        </p:txBody>
      </p:sp>
      <p:sp>
        <p:nvSpPr>
          <p:cNvPr id="3" name="标题 2"/>
          <p:cNvSpPr>
            <a:spLocks noGrp="1"/>
          </p:cNvSpPr>
          <p:nvPr>
            <p:ph type="ctrTitle"/>
          </p:nvPr>
        </p:nvSpPr>
        <p:spPr/>
        <p:txBody>
          <a:bodyPr/>
          <a:lstStyle/>
          <a:p>
            <a:r>
              <a:rPr lang="zh-CN" altLang="en-US" dirty="0"/>
              <a:t>流水线控制</a:t>
            </a:r>
            <a:endParaRPr lang="zh-CN" altLang="en-US" dirty="0"/>
          </a:p>
        </p:txBody>
      </p:sp>
      <p:pic>
        <p:nvPicPr>
          <p:cNvPr id="4" name="图片 3"/>
          <p:cNvPicPr>
            <a:picLocks noChangeAspect="1"/>
          </p:cNvPicPr>
          <p:nvPr/>
        </p:nvPicPr>
        <p:blipFill>
          <a:blip r:embed="rId1"/>
          <a:stretch>
            <a:fillRect/>
          </a:stretch>
        </p:blipFill>
        <p:spPr>
          <a:xfrm>
            <a:off x="1828872" y="2438426"/>
            <a:ext cx="6318414" cy="392843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 name="内容占位符 175"/>
          <p:cNvPicPr>
            <a:picLocks noGrp="1" noChangeAspect="1"/>
          </p:cNvPicPr>
          <p:nvPr>
            <p:ph idx="11"/>
          </p:nvPr>
        </p:nvPicPr>
        <p:blipFill>
          <a:blip r:embed="rId1"/>
          <a:stretch>
            <a:fillRect/>
          </a:stretch>
        </p:blipFill>
        <p:spPr>
          <a:xfrm>
            <a:off x="386630" y="1295456"/>
            <a:ext cx="8408802" cy="4571880"/>
          </a:xfrm>
          <a:prstGeom prst="rect">
            <a:avLst/>
          </a:prstGeom>
        </p:spPr>
      </p:pic>
      <p:sp>
        <p:nvSpPr>
          <p:cNvPr id="3" name="标题 2"/>
          <p:cNvSpPr>
            <a:spLocks noGrp="1"/>
          </p:cNvSpPr>
          <p:nvPr>
            <p:ph type="ctrTitle"/>
          </p:nvPr>
        </p:nvSpPr>
        <p:spPr/>
        <p:txBody>
          <a:bodyPr/>
          <a:lstStyle/>
          <a:p>
            <a:r>
              <a:rPr lang="zh-CN" altLang="en-US" dirty="0"/>
              <a:t>流水线控制</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1"/>
          </p:nvPr>
        </p:nvGraphicFramePr>
        <p:xfrm>
          <a:off x="533506" y="1295456"/>
          <a:ext cx="8183560" cy="2494280"/>
        </p:xfrm>
        <a:graphic>
          <a:graphicData uri="http://schemas.openxmlformats.org/drawingml/2006/table">
            <a:tbl>
              <a:tblPr firstRow="1" bandRow="1">
                <a:tableStyleId>{616DA210-FB5B-4158-B5E0-FEB733F419BA}</a:tableStyleId>
              </a:tblPr>
              <a:tblGrid>
                <a:gridCol w="818356"/>
                <a:gridCol w="818356"/>
                <a:gridCol w="818356"/>
                <a:gridCol w="818356"/>
                <a:gridCol w="818356"/>
                <a:gridCol w="818356"/>
                <a:gridCol w="818356"/>
                <a:gridCol w="818356"/>
                <a:gridCol w="818356"/>
                <a:gridCol w="818356"/>
              </a:tblGrid>
              <a:tr h="370840">
                <a:tc rowSpan="2">
                  <a:txBody>
                    <a:bodyPr/>
                    <a:lstStyle/>
                    <a:p>
                      <a:pPr algn="ctr"/>
                      <a:endParaRPr lang="zh-CN" altLang="en-US" dirty="0"/>
                    </a:p>
                  </a:txBody>
                  <a:tcPr>
                    <a:solidFill>
                      <a:schemeClr val="bg2">
                        <a:lumMod val="40000"/>
                        <a:lumOff val="60000"/>
                      </a:schemeClr>
                    </a:solidFill>
                  </a:tcPr>
                </a:tc>
                <a:tc gridSpan="4">
                  <a:txBody>
                    <a:bodyPr/>
                    <a:lstStyle/>
                    <a:p>
                      <a:pPr algn="ctr"/>
                      <a:r>
                        <a:rPr lang="en-US" altLang="zh-CN" dirty="0"/>
                        <a:t>EX</a:t>
                      </a:r>
                      <a:endParaRPr lang="zh-CN" altLang="en-US" dirty="0"/>
                    </a:p>
                  </a:txBody>
                  <a:tcPr>
                    <a:solidFill>
                      <a:schemeClr val="bg2">
                        <a:lumMod val="40000"/>
                        <a:lumOff val="60000"/>
                      </a:schemeClr>
                    </a:solidFill>
                  </a:tcPr>
                </a:tc>
                <a:tc hMerge="1">
                  <a:tcPr>
                    <a:solidFill>
                      <a:schemeClr val="bg2">
                        <a:lumMod val="40000"/>
                        <a:lumOff val="60000"/>
                      </a:schemeClr>
                    </a:solidFill>
                  </a:tcPr>
                </a:tc>
                <a:tc hMerge="1">
                  <a:tcPr>
                    <a:solidFill>
                      <a:schemeClr val="bg2">
                        <a:lumMod val="40000"/>
                        <a:lumOff val="60000"/>
                      </a:schemeClr>
                    </a:solidFill>
                  </a:tcPr>
                </a:tc>
                <a:tc hMerge="1">
                  <a:tcPr>
                    <a:solidFill>
                      <a:schemeClr val="bg2">
                        <a:lumMod val="40000"/>
                        <a:lumOff val="60000"/>
                      </a:schemeClr>
                    </a:solidFill>
                  </a:tcPr>
                </a:tc>
                <a:tc gridSpan="3">
                  <a:txBody>
                    <a:bodyPr/>
                    <a:lstStyle/>
                    <a:p>
                      <a:pPr algn="ctr"/>
                      <a:r>
                        <a:rPr lang="en-US" altLang="zh-CN" dirty="0"/>
                        <a:t>MEM</a:t>
                      </a:r>
                      <a:endParaRPr lang="zh-CN" altLang="en-US" dirty="0"/>
                    </a:p>
                  </a:txBody>
                  <a:tcPr>
                    <a:solidFill>
                      <a:schemeClr val="bg2">
                        <a:lumMod val="40000"/>
                        <a:lumOff val="60000"/>
                      </a:schemeClr>
                    </a:solidFill>
                  </a:tcPr>
                </a:tc>
                <a:tc hMerge="1">
                  <a:tcPr>
                    <a:solidFill>
                      <a:schemeClr val="bg2">
                        <a:lumMod val="40000"/>
                        <a:lumOff val="60000"/>
                      </a:schemeClr>
                    </a:solidFill>
                  </a:tcPr>
                </a:tc>
                <a:tc hMerge="1">
                  <a:tcPr>
                    <a:solidFill>
                      <a:schemeClr val="bg2">
                        <a:lumMod val="40000"/>
                        <a:lumOff val="60000"/>
                      </a:schemeClr>
                    </a:solidFill>
                  </a:tcPr>
                </a:tc>
                <a:tc gridSpan="2">
                  <a:txBody>
                    <a:bodyPr/>
                    <a:lstStyle/>
                    <a:p>
                      <a:pPr algn="ctr"/>
                      <a:r>
                        <a:rPr lang="en-US" altLang="zh-CN" dirty="0"/>
                        <a:t>WB</a:t>
                      </a:r>
                      <a:endParaRPr lang="zh-CN" altLang="en-US" dirty="0"/>
                    </a:p>
                  </a:txBody>
                  <a:tcPr>
                    <a:solidFill>
                      <a:schemeClr val="bg2">
                        <a:lumMod val="40000"/>
                        <a:lumOff val="60000"/>
                      </a:schemeClr>
                    </a:solidFill>
                  </a:tcPr>
                </a:tc>
                <a:tc hMerge="1">
                  <a:tcPr>
                    <a:solidFill>
                      <a:schemeClr val="bg2">
                        <a:lumMod val="40000"/>
                        <a:lumOff val="60000"/>
                      </a:schemeClr>
                    </a:solidFill>
                  </a:tcPr>
                </a:tc>
              </a:tr>
              <a:tr h="370840">
                <a:tc vMerge="1">
                  <a:tcPr>
                    <a:solidFill>
                      <a:schemeClr val="bg2">
                        <a:lumMod val="40000"/>
                        <a:lumOff val="60000"/>
                      </a:schemeClr>
                    </a:solidFill>
                  </a:tcPr>
                </a:tc>
                <a:tc>
                  <a:txBody>
                    <a:bodyPr/>
                    <a:lstStyle/>
                    <a:p>
                      <a:pPr algn="ctr"/>
                      <a:r>
                        <a:rPr lang="en-US" altLang="zh-CN" dirty="0" err="1"/>
                        <a:t>Reg</a:t>
                      </a:r>
                      <a:endParaRPr lang="en-US" altLang="zh-CN" dirty="0"/>
                    </a:p>
                    <a:p>
                      <a:pPr algn="ctr"/>
                      <a:r>
                        <a:rPr lang="en-US" altLang="zh-CN" dirty="0" err="1"/>
                        <a:t>Dst</a:t>
                      </a:r>
                      <a:endParaRPr lang="zh-CN" altLang="en-US" dirty="0"/>
                    </a:p>
                  </a:txBody>
                  <a:tcPr>
                    <a:solidFill>
                      <a:schemeClr val="bg2">
                        <a:lumMod val="40000"/>
                        <a:lumOff val="60000"/>
                      </a:schemeClr>
                    </a:solidFill>
                  </a:tcPr>
                </a:tc>
                <a:tc>
                  <a:txBody>
                    <a:bodyPr/>
                    <a:lstStyle/>
                    <a:p>
                      <a:pPr algn="ctr"/>
                      <a:r>
                        <a:rPr lang="en-US" altLang="zh-CN" dirty="0"/>
                        <a:t>ALU</a:t>
                      </a:r>
                      <a:endParaRPr lang="en-US" altLang="zh-CN" dirty="0"/>
                    </a:p>
                    <a:p>
                      <a:pPr algn="ctr"/>
                      <a:r>
                        <a:rPr lang="en-US" altLang="zh-CN" dirty="0"/>
                        <a:t>Op1</a:t>
                      </a:r>
                      <a:endParaRPr lang="zh-CN" altLang="en-US" dirty="0"/>
                    </a:p>
                  </a:txBody>
                  <a:tcPr>
                    <a:solidFill>
                      <a:schemeClr val="bg2">
                        <a:lumMod val="40000"/>
                        <a:lumOff val="60000"/>
                      </a:schemeClr>
                    </a:solidFill>
                  </a:tcPr>
                </a:tc>
                <a:tc>
                  <a:txBody>
                    <a:bodyPr/>
                    <a:lstStyle/>
                    <a:p>
                      <a:pPr algn="ctr"/>
                      <a:r>
                        <a:rPr lang="en-US" altLang="zh-CN" dirty="0"/>
                        <a:t>ALU</a:t>
                      </a:r>
                      <a:endParaRPr lang="en-US" altLang="zh-CN" dirty="0"/>
                    </a:p>
                    <a:p>
                      <a:pPr algn="ctr"/>
                      <a:r>
                        <a:rPr lang="en-US" altLang="zh-CN" dirty="0"/>
                        <a:t>Op0</a:t>
                      </a:r>
                      <a:endParaRPr lang="zh-CN" altLang="en-US" dirty="0"/>
                    </a:p>
                  </a:txBody>
                  <a:tcPr>
                    <a:solidFill>
                      <a:schemeClr val="bg2">
                        <a:lumMod val="40000"/>
                        <a:lumOff val="60000"/>
                      </a:schemeClr>
                    </a:solidFill>
                  </a:tcPr>
                </a:tc>
                <a:tc>
                  <a:txBody>
                    <a:bodyPr/>
                    <a:lstStyle/>
                    <a:p>
                      <a:pPr algn="ctr"/>
                      <a:r>
                        <a:rPr lang="en-US" altLang="zh-CN" dirty="0"/>
                        <a:t>ALU</a:t>
                      </a:r>
                      <a:endParaRPr lang="en-US" altLang="zh-CN" dirty="0"/>
                    </a:p>
                    <a:p>
                      <a:pPr algn="ctr"/>
                      <a:r>
                        <a:rPr lang="en-US" altLang="zh-CN" dirty="0" err="1"/>
                        <a:t>Src</a:t>
                      </a:r>
                      <a:endParaRPr lang="zh-CN" altLang="en-US" dirty="0"/>
                    </a:p>
                  </a:txBody>
                  <a:tcPr>
                    <a:solidFill>
                      <a:schemeClr val="bg2">
                        <a:lumMod val="40000"/>
                        <a:lumOff val="60000"/>
                      </a:schemeClr>
                    </a:solidFill>
                  </a:tcPr>
                </a:tc>
                <a:tc>
                  <a:txBody>
                    <a:bodyPr/>
                    <a:lstStyle/>
                    <a:p>
                      <a:pPr algn="ctr"/>
                      <a:r>
                        <a:rPr lang="en-US" altLang="zh-CN" dirty="0" err="1"/>
                        <a:t>Brch</a:t>
                      </a:r>
                      <a:endParaRPr lang="zh-CN" altLang="en-US" dirty="0"/>
                    </a:p>
                  </a:txBody>
                  <a:tcPr>
                    <a:solidFill>
                      <a:schemeClr val="bg2">
                        <a:lumMod val="40000"/>
                        <a:lumOff val="60000"/>
                      </a:schemeClr>
                    </a:solidFill>
                  </a:tcPr>
                </a:tc>
                <a:tc>
                  <a:txBody>
                    <a:bodyPr/>
                    <a:lstStyle/>
                    <a:p>
                      <a:pPr algn="ctr"/>
                      <a:r>
                        <a:rPr lang="en-US" altLang="zh-CN" dirty="0"/>
                        <a:t>Mem</a:t>
                      </a:r>
                      <a:endParaRPr lang="en-US" altLang="zh-CN" dirty="0"/>
                    </a:p>
                    <a:p>
                      <a:pPr algn="ctr"/>
                      <a:r>
                        <a:rPr lang="en-US" altLang="zh-CN" dirty="0"/>
                        <a:t>Read</a:t>
                      </a:r>
                      <a:endParaRPr lang="zh-CN" altLang="en-US" dirty="0"/>
                    </a:p>
                  </a:txBody>
                  <a:tcPr>
                    <a:solidFill>
                      <a:schemeClr val="bg2">
                        <a:lumMod val="40000"/>
                        <a:lumOff val="60000"/>
                      </a:schemeClr>
                    </a:solidFill>
                  </a:tcPr>
                </a:tc>
                <a:tc>
                  <a:txBody>
                    <a:bodyPr/>
                    <a:lstStyle/>
                    <a:p>
                      <a:pPr algn="ctr"/>
                      <a:r>
                        <a:rPr lang="en-US" altLang="zh-CN" dirty="0"/>
                        <a:t>Mem</a:t>
                      </a:r>
                      <a:endParaRPr lang="en-US" altLang="zh-CN" dirty="0"/>
                    </a:p>
                    <a:p>
                      <a:pPr algn="ctr"/>
                      <a:r>
                        <a:rPr lang="en-US" altLang="zh-CN" dirty="0"/>
                        <a:t>Write</a:t>
                      </a:r>
                      <a:endParaRPr lang="zh-CN" altLang="en-US" dirty="0"/>
                    </a:p>
                  </a:txBody>
                  <a:tcPr>
                    <a:solidFill>
                      <a:schemeClr val="bg2">
                        <a:lumMod val="40000"/>
                        <a:lumOff val="60000"/>
                      </a:schemeClr>
                    </a:solidFill>
                  </a:tcPr>
                </a:tc>
                <a:tc>
                  <a:txBody>
                    <a:bodyPr/>
                    <a:lstStyle/>
                    <a:p>
                      <a:pPr algn="ctr"/>
                      <a:r>
                        <a:rPr lang="en-US" altLang="zh-CN" dirty="0" err="1"/>
                        <a:t>Reg</a:t>
                      </a:r>
                      <a:endParaRPr lang="en-US" altLang="zh-CN" dirty="0"/>
                    </a:p>
                    <a:p>
                      <a:pPr algn="ctr"/>
                      <a:r>
                        <a:rPr lang="en-US" altLang="zh-CN" dirty="0"/>
                        <a:t>Write</a:t>
                      </a:r>
                      <a:endParaRPr lang="zh-CN" altLang="en-US" dirty="0"/>
                    </a:p>
                  </a:txBody>
                  <a:tcPr>
                    <a:solidFill>
                      <a:schemeClr val="bg2">
                        <a:lumMod val="40000"/>
                        <a:lumOff val="60000"/>
                      </a:schemeClr>
                    </a:solidFill>
                  </a:tcPr>
                </a:tc>
                <a:tc>
                  <a:txBody>
                    <a:bodyPr/>
                    <a:lstStyle/>
                    <a:p>
                      <a:pPr algn="ctr"/>
                      <a:r>
                        <a:rPr lang="en-US" altLang="zh-CN" dirty="0"/>
                        <a:t>Mem</a:t>
                      </a:r>
                      <a:endParaRPr lang="en-US" altLang="zh-CN" dirty="0"/>
                    </a:p>
                    <a:p>
                      <a:pPr algn="ctr"/>
                      <a:r>
                        <a:rPr lang="en-US" altLang="zh-CN" dirty="0" err="1"/>
                        <a:t>toReg</a:t>
                      </a:r>
                      <a:endParaRPr lang="zh-CN" altLang="en-US" dirty="0"/>
                    </a:p>
                  </a:txBody>
                  <a:tcPr>
                    <a:solidFill>
                      <a:schemeClr val="bg2">
                        <a:lumMod val="40000"/>
                        <a:lumOff val="60000"/>
                      </a:schemeClr>
                    </a:solidFill>
                  </a:tcPr>
                </a:tc>
              </a:tr>
              <a:tr h="370840">
                <a:tc>
                  <a:txBody>
                    <a:bodyPr/>
                    <a:lstStyle/>
                    <a:p>
                      <a:pPr algn="ctr"/>
                      <a:r>
                        <a:rPr lang="en-US" altLang="zh-CN" dirty="0"/>
                        <a:t>R</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r>
              <a:tr h="370840">
                <a:tc>
                  <a:txBody>
                    <a:bodyPr/>
                    <a:lstStyle/>
                    <a:p>
                      <a:pPr algn="ctr"/>
                      <a:r>
                        <a:rPr lang="en-US" altLang="zh-CN" dirty="0"/>
                        <a:t>lw</a:t>
                      </a:r>
                      <a:endParaRPr lang="zh-CN" altLang="en-US" dirty="0"/>
                    </a:p>
                  </a:txBody>
                  <a:tcPr>
                    <a:noFill/>
                  </a:tcPr>
                </a:tc>
                <a:tc>
                  <a:txBody>
                    <a:bodyPr/>
                    <a:lstStyle/>
                    <a:p>
                      <a:pPr algn="ctr"/>
                      <a:r>
                        <a:rPr lang="en-US" altLang="zh-CN" dirty="0"/>
                        <a:t>0</a:t>
                      </a:r>
                      <a:endParaRPr lang="zh-CN" altLang="en-US" dirty="0"/>
                    </a:p>
                  </a:txBody>
                  <a:tcPr>
                    <a:noFill/>
                  </a:tcPr>
                </a:tc>
                <a:tc>
                  <a:txBody>
                    <a:bodyPr/>
                    <a:lstStyle/>
                    <a:p>
                      <a:pPr algn="ctr"/>
                      <a:r>
                        <a:rPr lang="en-US" altLang="zh-CN" dirty="0"/>
                        <a:t>0</a:t>
                      </a:r>
                      <a:endParaRPr lang="zh-CN" altLang="en-US" dirty="0"/>
                    </a:p>
                  </a:txBody>
                  <a:tcPr>
                    <a:noFill/>
                  </a:tcPr>
                </a:tc>
                <a:tc>
                  <a:txBody>
                    <a:bodyPr/>
                    <a:lstStyle/>
                    <a:p>
                      <a:pPr algn="ctr"/>
                      <a:r>
                        <a:rPr lang="en-US" altLang="zh-CN" dirty="0"/>
                        <a:t>0</a:t>
                      </a:r>
                      <a:endParaRPr lang="zh-CN" altLang="en-US" dirty="0"/>
                    </a:p>
                  </a:txBody>
                  <a:tcPr>
                    <a:noFill/>
                  </a:tcPr>
                </a:tc>
                <a:tc>
                  <a:txBody>
                    <a:bodyPr/>
                    <a:lstStyle/>
                    <a:p>
                      <a:pPr algn="ctr"/>
                      <a:r>
                        <a:rPr lang="en-US" altLang="zh-CN" dirty="0"/>
                        <a:t>1</a:t>
                      </a:r>
                      <a:endParaRPr lang="zh-CN" altLang="en-US" dirty="0"/>
                    </a:p>
                  </a:txBody>
                  <a:tcPr>
                    <a:noFill/>
                  </a:tcPr>
                </a:tc>
                <a:tc>
                  <a:txBody>
                    <a:bodyPr/>
                    <a:lstStyle/>
                    <a:p>
                      <a:pPr algn="ctr"/>
                      <a:r>
                        <a:rPr lang="en-US" altLang="zh-CN" dirty="0"/>
                        <a:t>0</a:t>
                      </a:r>
                      <a:endParaRPr lang="zh-CN" altLang="en-US" dirty="0"/>
                    </a:p>
                  </a:txBody>
                  <a:tcPr>
                    <a:noFill/>
                  </a:tcPr>
                </a:tc>
                <a:tc>
                  <a:txBody>
                    <a:bodyPr/>
                    <a:lstStyle/>
                    <a:p>
                      <a:pPr algn="ctr"/>
                      <a:r>
                        <a:rPr lang="en-US" altLang="zh-CN" dirty="0"/>
                        <a:t>1</a:t>
                      </a:r>
                      <a:endParaRPr lang="zh-CN" altLang="en-US" dirty="0"/>
                    </a:p>
                  </a:txBody>
                  <a:tcPr>
                    <a:noFill/>
                  </a:tcPr>
                </a:tc>
                <a:tc>
                  <a:txBody>
                    <a:bodyPr/>
                    <a:lstStyle/>
                    <a:p>
                      <a:pPr algn="ctr"/>
                      <a:r>
                        <a:rPr lang="en-US" altLang="zh-CN" dirty="0"/>
                        <a:t>0</a:t>
                      </a:r>
                      <a:endParaRPr lang="zh-CN" altLang="en-US" dirty="0"/>
                    </a:p>
                  </a:txBody>
                  <a:tcPr>
                    <a:noFill/>
                  </a:tcPr>
                </a:tc>
                <a:tc>
                  <a:txBody>
                    <a:bodyPr/>
                    <a:lstStyle/>
                    <a:p>
                      <a:pPr algn="ctr"/>
                      <a:r>
                        <a:rPr lang="en-US" altLang="zh-CN" dirty="0"/>
                        <a:t>1</a:t>
                      </a:r>
                      <a:endParaRPr lang="zh-CN" altLang="en-US" dirty="0"/>
                    </a:p>
                  </a:txBody>
                  <a:tcPr>
                    <a:noFill/>
                  </a:tcPr>
                </a:tc>
                <a:tc>
                  <a:txBody>
                    <a:bodyPr/>
                    <a:lstStyle/>
                    <a:p>
                      <a:pPr algn="ctr"/>
                      <a:r>
                        <a:rPr lang="en-US" altLang="zh-CN" dirty="0"/>
                        <a:t>1</a:t>
                      </a:r>
                      <a:endParaRPr lang="zh-CN" altLang="en-US" dirty="0"/>
                    </a:p>
                  </a:txBody>
                  <a:tcPr>
                    <a:noFill/>
                  </a:tcPr>
                </a:tc>
              </a:tr>
              <a:tr h="370840">
                <a:tc>
                  <a:txBody>
                    <a:bodyPr/>
                    <a:lstStyle/>
                    <a:p>
                      <a:pPr algn="ctr"/>
                      <a:r>
                        <a:rPr lang="en-US" altLang="zh-CN" dirty="0" err="1"/>
                        <a:t>sw</a:t>
                      </a:r>
                      <a:endParaRPr lang="zh-CN" altLang="en-US" dirty="0"/>
                    </a:p>
                  </a:txBody>
                  <a:tcPr/>
                </a:tc>
                <a:tc>
                  <a:txBody>
                    <a:bodyPr/>
                    <a:lstStyle/>
                    <a:p>
                      <a:pPr algn="ctr"/>
                      <a:r>
                        <a:rPr lang="en-US" altLang="zh-CN" dirty="0"/>
                        <a:t>X</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X</a:t>
                      </a:r>
                      <a:endParaRPr lang="zh-CN" altLang="en-US" dirty="0"/>
                    </a:p>
                  </a:txBody>
                  <a:tcPr/>
                </a:tc>
              </a:tr>
              <a:tr h="370840">
                <a:tc>
                  <a:txBody>
                    <a:bodyPr/>
                    <a:lstStyle/>
                    <a:p>
                      <a:pPr algn="ctr"/>
                      <a:r>
                        <a:rPr lang="en-US" altLang="zh-CN" dirty="0" err="1"/>
                        <a:t>beq</a:t>
                      </a:r>
                      <a:endParaRPr lang="zh-CN" altLang="en-US" dirty="0"/>
                    </a:p>
                  </a:txBody>
                  <a:tcPr>
                    <a:noFill/>
                  </a:tcPr>
                </a:tc>
                <a:tc>
                  <a:txBody>
                    <a:bodyPr/>
                    <a:lstStyle/>
                    <a:p>
                      <a:pPr algn="ctr"/>
                      <a:r>
                        <a:rPr lang="en-US" altLang="zh-CN" dirty="0"/>
                        <a:t>X</a:t>
                      </a:r>
                      <a:endParaRPr lang="zh-CN" altLang="en-US" dirty="0"/>
                    </a:p>
                  </a:txBody>
                  <a:tcPr>
                    <a:noFill/>
                  </a:tcPr>
                </a:tc>
                <a:tc>
                  <a:txBody>
                    <a:bodyPr/>
                    <a:lstStyle/>
                    <a:p>
                      <a:pPr algn="ctr"/>
                      <a:r>
                        <a:rPr lang="en-US" altLang="zh-CN" dirty="0"/>
                        <a:t>0</a:t>
                      </a:r>
                      <a:endParaRPr lang="zh-CN" altLang="en-US" dirty="0"/>
                    </a:p>
                  </a:txBody>
                  <a:tcPr>
                    <a:noFill/>
                  </a:tcPr>
                </a:tc>
                <a:tc>
                  <a:txBody>
                    <a:bodyPr/>
                    <a:lstStyle/>
                    <a:p>
                      <a:pPr algn="ctr"/>
                      <a:r>
                        <a:rPr lang="en-US" altLang="zh-CN" dirty="0"/>
                        <a:t>1</a:t>
                      </a:r>
                      <a:endParaRPr lang="zh-CN" altLang="en-US" dirty="0"/>
                    </a:p>
                  </a:txBody>
                  <a:tcPr>
                    <a:noFill/>
                  </a:tcPr>
                </a:tc>
                <a:tc>
                  <a:txBody>
                    <a:bodyPr/>
                    <a:lstStyle/>
                    <a:p>
                      <a:pPr algn="ctr"/>
                      <a:r>
                        <a:rPr lang="en-US" altLang="zh-CN" dirty="0"/>
                        <a:t>0</a:t>
                      </a:r>
                      <a:endParaRPr lang="zh-CN" altLang="en-US" dirty="0"/>
                    </a:p>
                  </a:txBody>
                  <a:tcPr>
                    <a:noFill/>
                  </a:tcPr>
                </a:tc>
                <a:tc>
                  <a:txBody>
                    <a:bodyPr/>
                    <a:lstStyle/>
                    <a:p>
                      <a:pPr algn="ctr"/>
                      <a:r>
                        <a:rPr lang="en-US" altLang="zh-CN" dirty="0"/>
                        <a:t>1</a:t>
                      </a:r>
                      <a:endParaRPr lang="zh-CN" altLang="en-US" dirty="0"/>
                    </a:p>
                  </a:txBody>
                  <a:tcPr>
                    <a:noFill/>
                  </a:tcPr>
                </a:tc>
                <a:tc>
                  <a:txBody>
                    <a:bodyPr/>
                    <a:lstStyle/>
                    <a:p>
                      <a:pPr algn="ctr"/>
                      <a:r>
                        <a:rPr lang="en-US" altLang="zh-CN" dirty="0"/>
                        <a:t>0</a:t>
                      </a:r>
                      <a:endParaRPr lang="zh-CN" altLang="en-US" dirty="0"/>
                    </a:p>
                  </a:txBody>
                  <a:tcPr>
                    <a:noFill/>
                  </a:tcPr>
                </a:tc>
                <a:tc>
                  <a:txBody>
                    <a:bodyPr/>
                    <a:lstStyle/>
                    <a:p>
                      <a:pPr algn="ctr"/>
                      <a:r>
                        <a:rPr lang="en-US" altLang="zh-CN" dirty="0"/>
                        <a:t>0</a:t>
                      </a:r>
                      <a:endParaRPr lang="zh-CN" altLang="en-US" dirty="0"/>
                    </a:p>
                  </a:txBody>
                  <a:tcPr>
                    <a:noFill/>
                  </a:tcPr>
                </a:tc>
                <a:tc>
                  <a:txBody>
                    <a:bodyPr/>
                    <a:lstStyle/>
                    <a:p>
                      <a:pPr algn="ctr"/>
                      <a:r>
                        <a:rPr lang="en-US" altLang="zh-CN" dirty="0"/>
                        <a:t>0</a:t>
                      </a:r>
                      <a:endParaRPr lang="zh-CN" altLang="en-US" dirty="0"/>
                    </a:p>
                  </a:txBody>
                  <a:tcPr>
                    <a:noFill/>
                  </a:tcPr>
                </a:tc>
                <a:tc>
                  <a:txBody>
                    <a:bodyPr/>
                    <a:lstStyle/>
                    <a:p>
                      <a:pPr algn="ctr"/>
                      <a:r>
                        <a:rPr lang="en-US" altLang="zh-CN" dirty="0"/>
                        <a:t>X</a:t>
                      </a:r>
                      <a:endParaRPr lang="zh-CN" altLang="en-US" dirty="0"/>
                    </a:p>
                  </a:txBody>
                  <a:tcPr>
                    <a:noFill/>
                  </a:tcPr>
                </a:tc>
              </a:tr>
            </a:tbl>
          </a:graphicData>
        </a:graphic>
      </p:graphicFrame>
      <p:sp>
        <p:nvSpPr>
          <p:cNvPr id="3" name="标题 2"/>
          <p:cNvSpPr>
            <a:spLocks noGrp="1"/>
          </p:cNvSpPr>
          <p:nvPr>
            <p:ph type="ctrTitle"/>
          </p:nvPr>
        </p:nvSpPr>
        <p:spPr/>
        <p:txBody>
          <a:bodyPr/>
          <a:lstStyle/>
          <a:p>
            <a:r>
              <a:rPr lang="zh-CN" altLang="en-US" dirty="0"/>
              <a:t>流水线控制</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dirty="0"/>
              <a:t>每个时钟周期，所有指令都会沿着流水线的数据通路从一个流水线寄存器传递到下一个流水线寄存器</a:t>
            </a:r>
            <a:endParaRPr lang="zh-CN" altLang="en-US" dirty="0"/>
          </a:p>
          <a:p>
            <a:pPr marL="457200" indent="-457200">
              <a:buFont typeface="Wingdings" panose="05000000000000000000" pitchFamily="2" charset="2"/>
              <a:buChar char="Ø"/>
            </a:pPr>
            <a:r>
              <a:rPr lang="zh-CN" altLang="en-US" dirty="0"/>
              <a:t>单时钟周期（</a:t>
            </a:r>
            <a:r>
              <a:rPr lang="en-US" altLang="zh-CN" dirty="0"/>
              <a:t>Single-clock-cycle</a:t>
            </a:r>
            <a:r>
              <a:rPr lang="zh-CN" altLang="en-US" dirty="0"/>
              <a:t>）流水线图</a:t>
            </a:r>
            <a:endParaRPr lang="zh-CN" altLang="en-US" dirty="0"/>
          </a:p>
          <a:p>
            <a:pPr marL="1200150" lvl="1" indent="-457200">
              <a:buFont typeface="Wingdings" panose="05000000000000000000" pitchFamily="2" charset="2"/>
              <a:buChar char="Ø"/>
            </a:pPr>
            <a:r>
              <a:rPr lang="zh-CN" altLang="en-US" sz="2400" dirty="0"/>
              <a:t>显示单个时钟周期的流水线使用情况</a:t>
            </a:r>
            <a:endParaRPr lang="zh-CN" altLang="en-US" sz="2400" dirty="0"/>
          </a:p>
          <a:p>
            <a:pPr marL="1200150" lvl="1" indent="-457200">
              <a:buFont typeface="Wingdings" panose="05000000000000000000" pitchFamily="2" charset="2"/>
              <a:buChar char="Ø"/>
            </a:pPr>
            <a:r>
              <a:rPr lang="zh-CN" altLang="en-US" sz="2400" dirty="0"/>
              <a:t>着重显示使用的部件</a:t>
            </a:r>
            <a:endParaRPr lang="zh-CN" altLang="en-US" sz="2400" dirty="0"/>
          </a:p>
          <a:p>
            <a:pPr marL="457200" indent="-457200">
              <a:buFont typeface="Wingdings" panose="05000000000000000000" pitchFamily="2" charset="2"/>
              <a:buChar char="Ø"/>
            </a:pPr>
            <a:r>
              <a:rPr lang="zh-CN" altLang="en-US" dirty="0"/>
              <a:t>多时钟周期（</a:t>
            </a:r>
            <a:r>
              <a:rPr lang="en-US" altLang="zh-CN" dirty="0"/>
              <a:t>multi-clock-cycle</a:t>
            </a:r>
            <a:r>
              <a:rPr lang="zh-CN" altLang="en-US" dirty="0"/>
              <a:t>）流水线图</a:t>
            </a:r>
            <a:endParaRPr lang="zh-CN" altLang="en-US" dirty="0"/>
          </a:p>
          <a:p>
            <a:pPr marL="1200150" lvl="1" indent="-457200">
              <a:buFont typeface="Wingdings" panose="05000000000000000000" pitchFamily="2" charset="2"/>
              <a:buChar char="Ø"/>
            </a:pPr>
            <a:r>
              <a:rPr lang="zh-CN" altLang="en-US" sz="2400" dirty="0"/>
              <a:t>随着时间的变化，展示执行的操作的图</a:t>
            </a:r>
            <a:endParaRPr lang="zh-CN" altLang="en-US" sz="2400" dirty="0"/>
          </a:p>
          <a:p>
            <a:endParaRPr lang="zh-CN" altLang="en-US" dirty="0"/>
          </a:p>
        </p:txBody>
      </p:sp>
      <p:sp>
        <p:nvSpPr>
          <p:cNvPr id="3" name="标题 2"/>
          <p:cNvSpPr>
            <a:spLocks noGrp="1"/>
          </p:cNvSpPr>
          <p:nvPr>
            <p:ph type="ctrTitle"/>
          </p:nvPr>
        </p:nvSpPr>
        <p:spPr/>
        <p:txBody>
          <a:bodyPr/>
          <a:lstStyle/>
          <a:p>
            <a:r>
              <a:rPr lang="zh-CN" altLang="en-US" dirty="0"/>
              <a:t>流水线操作</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单时钟周期流水线图</a:t>
            </a:r>
            <a:endParaRPr lang="zh-CN" altLang="en-US" dirty="0"/>
          </a:p>
        </p:txBody>
      </p:sp>
      <p:sp>
        <p:nvSpPr>
          <p:cNvPr id="134" name="文本框 133"/>
          <p:cNvSpPr txBox="1"/>
          <p:nvPr/>
        </p:nvSpPr>
        <p:spPr>
          <a:xfrm>
            <a:off x="1064871" y="1309582"/>
            <a:ext cx="668929" cy="307777"/>
          </a:xfrm>
          <a:prstGeom prst="rect">
            <a:avLst/>
          </a:prstGeom>
          <a:noFill/>
        </p:spPr>
        <p:txBody>
          <a:bodyPr wrap="square" rtlCol="0">
            <a:spAutoFit/>
          </a:bodyPr>
          <a:lstStyle/>
          <a:p>
            <a:r>
              <a:rPr kumimoji="1" lang="en-US" altLang="zh-CN" sz="1400" dirty="0"/>
              <a:t>I 4</a:t>
            </a:r>
            <a:endParaRPr kumimoji="1" lang="zh-CN" altLang="en-US" sz="1400" dirty="0"/>
          </a:p>
        </p:txBody>
      </p:sp>
      <p:cxnSp>
        <p:nvCxnSpPr>
          <p:cNvPr id="140" name="直接连接符 139"/>
          <p:cNvCxnSpPr/>
          <p:nvPr/>
        </p:nvCxnSpPr>
        <p:spPr bwMode="auto">
          <a:xfrm>
            <a:off x="228714" y="1603233"/>
            <a:ext cx="876277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1" name="直接连接符 140"/>
          <p:cNvCxnSpPr/>
          <p:nvPr/>
        </p:nvCxnSpPr>
        <p:spPr bwMode="auto">
          <a:xfrm flipH="1">
            <a:off x="244064" y="1414232"/>
            <a:ext cx="4" cy="37800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3" name="直接连接符 142"/>
          <p:cNvCxnSpPr/>
          <p:nvPr/>
        </p:nvCxnSpPr>
        <p:spPr bwMode="auto">
          <a:xfrm flipH="1">
            <a:off x="2362254" y="1414231"/>
            <a:ext cx="4" cy="37800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4" name="直接连接符 143"/>
          <p:cNvCxnSpPr/>
          <p:nvPr/>
        </p:nvCxnSpPr>
        <p:spPr bwMode="auto">
          <a:xfrm flipH="1">
            <a:off x="4114812" y="1414230"/>
            <a:ext cx="4" cy="37800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5" name="直接连接符 144"/>
          <p:cNvCxnSpPr/>
          <p:nvPr/>
        </p:nvCxnSpPr>
        <p:spPr bwMode="auto">
          <a:xfrm flipH="1">
            <a:off x="5893578" y="1414230"/>
            <a:ext cx="4" cy="37800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6" name="直接连接符 145"/>
          <p:cNvCxnSpPr/>
          <p:nvPr/>
        </p:nvCxnSpPr>
        <p:spPr bwMode="auto">
          <a:xfrm flipH="1">
            <a:off x="7574935" y="1414230"/>
            <a:ext cx="4" cy="37800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7" name="直接连接符 146"/>
          <p:cNvCxnSpPr/>
          <p:nvPr/>
        </p:nvCxnSpPr>
        <p:spPr bwMode="auto">
          <a:xfrm flipH="1">
            <a:off x="9006834" y="1414229"/>
            <a:ext cx="4" cy="37800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48" name="文本框 147"/>
          <p:cNvSpPr txBox="1"/>
          <p:nvPr/>
        </p:nvSpPr>
        <p:spPr>
          <a:xfrm>
            <a:off x="1104945" y="1603229"/>
            <a:ext cx="579425" cy="307777"/>
          </a:xfrm>
          <a:prstGeom prst="rect">
            <a:avLst/>
          </a:prstGeom>
          <a:noFill/>
        </p:spPr>
        <p:txBody>
          <a:bodyPr wrap="square" rtlCol="0">
            <a:spAutoFit/>
          </a:bodyPr>
          <a:lstStyle/>
          <a:p>
            <a:r>
              <a:rPr kumimoji="1" lang="en-US" altLang="zh-CN" sz="1400" dirty="0"/>
              <a:t>IF</a:t>
            </a:r>
            <a:endParaRPr kumimoji="1" lang="zh-CN" altLang="en-US" sz="1400" b="1" dirty="0"/>
          </a:p>
        </p:txBody>
      </p:sp>
      <p:sp>
        <p:nvSpPr>
          <p:cNvPr id="149" name="文本框 148"/>
          <p:cNvSpPr txBox="1"/>
          <p:nvPr/>
        </p:nvSpPr>
        <p:spPr>
          <a:xfrm>
            <a:off x="3044634" y="1603228"/>
            <a:ext cx="579425" cy="307777"/>
          </a:xfrm>
          <a:prstGeom prst="rect">
            <a:avLst/>
          </a:prstGeom>
          <a:noFill/>
        </p:spPr>
        <p:txBody>
          <a:bodyPr wrap="square" rtlCol="0">
            <a:spAutoFit/>
          </a:bodyPr>
          <a:lstStyle/>
          <a:p>
            <a:r>
              <a:rPr kumimoji="1" lang="en-US" altLang="zh-CN" sz="1400" dirty="0"/>
              <a:t>ID</a:t>
            </a:r>
            <a:endParaRPr kumimoji="1" lang="zh-CN" altLang="en-US" sz="1400" b="1" dirty="0"/>
          </a:p>
        </p:txBody>
      </p:sp>
      <p:sp>
        <p:nvSpPr>
          <p:cNvPr id="150" name="文本框 149"/>
          <p:cNvSpPr txBox="1"/>
          <p:nvPr/>
        </p:nvSpPr>
        <p:spPr>
          <a:xfrm>
            <a:off x="4956445" y="1603227"/>
            <a:ext cx="579425" cy="307777"/>
          </a:xfrm>
          <a:prstGeom prst="rect">
            <a:avLst/>
          </a:prstGeom>
          <a:noFill/>
        </p:spPr>
        <p:txBody>
          <a:bodyPr wrap="square" rtlCol="0">
            <a:spAutoFit/>
          </a:bodyPr>
          <a:lstStyle/>
          <a:p>
            <a:r>
              <a:rPr kumimoji="1" lang="en-US" altLang="zh-CN" sz="1400" dirty="0"/>
              <a:t>EX</a:t>
            </a:r>
            <a:endParaRPr kumimoji="1" lang="zh-CN" altLang="en-US" sz="1400" b="1" dirty="0"/>
          </a:p>
        </p:txBody>
      </p:sp>
      <p:sp>
        <p:nvSpPr>
          <p:cNvPr id="151" name="文本框 150"/>
          <p:cNvSpPr txBox="1"/>
          <p:nvPr/>
        </p:nvSpPr>
        <p:spPr>
          <a:xfrm>
            <a:off x="6543294" y="1603226"/>
            <a:ext cx="730426" cy="307777"/>
          </a:xfrm>
          <a:prstGeom prst="rect">
            <a:avLst/>
          </a:prstGeom>
          <a:noFill/>
        </p:spPr>
        <p:txBody>
          <a:bodyPr wrap="square" rtlCol="0">
            <a:spAutoFit/>
          </a:bodyPr>
          <a:lstStyle/>
          <a:p>
            <a:r>
              <a:rPr kumimoji="1" lang="en-US" altLang="zh-CN" sz="1400" dirty="0"/>
              <a:t>MEM</a:t>
            </a:r>
            <a:endParaRPr kumimoji="1" lang="zh-CN" altLang="en-US" sz="1400" b="1" dirty="0"/>
          </a:p>
        </p:txBody>
      </p:sp>
      <p:sp>
        <p:nvSpPr>
          <p:cNvPr id="152" name="文本框 151"/>
          <p:cNvSpPr txBox="1"/>
          <p:nvPr/>
        </p:nvSpPr>
        <p:spPr>
          <a:xfrm>
            <a:off x="8017305" y="1603225"/>
            <a:ext cx="730426" cy="307777"/>
          </a:xfrm>
          <a:prstGeom prst="rect">
            <a:avLst/>
          </a:prstGeom>
          <a:noFill/>
        </p:spPr>
        <p:txBody>
          <a:bodyPr wrap="square" rtlCol="0">
            <a:spAutoFit/>
          </a:bodyPr>
          <a:lstStyle/>
          <a:p>
            <a:r>
              <a:rPr kumimoji="1" lang="en-US" altLang="zh-CN" sz="1400" dirty="0"/>
              <a:t>WB</a:t>
            </a:r>
            <a:endParaRPr kumimoji="1" lang="zh-CN" altLang="en-US" sz="1400" b="1" dirty="0"/>
          </a:p>
        </p:txBody>
      </p:sp>
      <p:pic>
        <p:nvPicPr>
          <p:cNvPr id="285" name="内容占位符 284"/>
          <p:cNvPicPr>
            <a:picLocks noGrp="1" noChangeAspect="1"/>
          </p:cNvPicPr>
          <p:nvPr>
            <p:ph idx="11"/>
          </p:nvPr>
        </p:nvPicPr>
        <p:blipFill>
          <a:blip r:embed="rId1"/>
          <a:stretch>
            <a:fillRect/>
          </a:stretch>
        </p:blipFill>
        <p:spPr>
          <a:xfrm>
            <a:off x="244064" y="1985223"/>
            <a:ext cx="8183563" cy="4152302"/>
          </a:xfrm>
          <a:prstGeom prst="rect">
            <a:avLst/>
          </a:prstGeom>
        </p:spPr>
      </p:pic>
      <p:sp>
        <p:nvSpPr>
          <p:cNvPr id="286" name="文本框 285"/>
          <p:cNvSpPr txBox="1"/>
          <p:nvPr/>
        </p:nvSpPr>
        <p:spPr>
          <a:xfrm>
            <a:off x="3045150" y="1327024"/>
            <a:ext cx="668929" cy="307777"/>
          </a:xfrm>
          <a:prstGeom prst="rect">
            <a:avLst/>
          </a:prstGeom>
          <a:noFill/>
        </p:spPr>
        <p:txBody>
          <a:bodyPr wrap="square" rtlCol="0">
            <a:spAutoFit/>
          </a:bodyPr>
          <a:lstStyle/>
          <a:p>
            <a:r>
              <a:rPr kumimoji="1" lang="en-US" altLang="zh-CN" sz="1400" dirty="0"/>
              <a:t>I 3</a:t>
            </a:r>
            <a:endParaRPr kumimoji="1" lang="zh-CN" altLang="en-US" sz="1400" dirty="0"/>
          </a:p>
        </p:txBody>
      </p:sp>
      <p:sp>
        <p:nvSpPr>
          <p:cNvPr id="287" name="文本框 286"/>
          <p:cNvSpPr txBox="1"/>
          <p:nvPr/>
        </p:nvSpPr>
        <p:spPr>
          <a:xfrm>
            <a:off x="4965546" y="1309581"/>
            <a:ext cx="668929" cy="307777"/>
          </a:xfrm>
          <a:prstGeom prst="rect">
            <a:avLst/>
          </a:prstGeom>
          <a:noFill/>
        </p:spPr>
        <p:txBody>
          <a:bodyPr wrap="square" rtlCol="0">
            <a:spAutoFit/>
          </a:bodyPr>
          <a:lstStyle/>
          <a:p>
            <a:r>
              <a:rPr kumimoji="1" lang="en-US" altLang="zh-CN" sz="1400" dirty="0"/>
              <a:t>I 2</a:t>
            </a:r>
            <a:endParaRPr kumimoji="1" lang="zh-CN" altLang="en-US" sz="1400" dirty="0"/>
          </a:p>
        </p:txBody>
      </p:sp>
      <p:sp>
        <p:nvSpPr>
          <p:cNvPr id="288" name="文本框 287"/>
          <p:cNvSpPr txBox="1"/>
          <p:nvPr/>
        </p:nvSpPr>
        <p:spPr>
          <a:xfrm>
            <a:off x="6611360" y="1309580"/>
            <a:ext cx="668929" cy="307777"/>
          </a:xfrm>
          <a:prstGeom prst="rect">
            <a:avLst/>
          </a:prstGeom>
          <a:noFill/>
        </p:spPr>
        <p:txBody>
          <a:bodyPr wrap="square" rtlCol="0">
            <a:spAutoFit/>
          </a:bodyPr>
          <a:lstStyle/>
          <a:p>
            <a:r>
              <a:rPr kumimoji="1" lang="en-US" altLang="zh-CN" sz="1400" dirty="0"/>
              <a:t>I 1</a:t>
            </a:r>
            <a:endParaRPr kumimoji="1" lang="zh-CN" altLang="en-US" sz="1400" dirty="0"/>
          </a:p>
        </p:txBody>
      </p:sp>
      <p:sp>
        <p:nvSpPr>
          <p:cNvPr id="289" name="文本框 288"/>
          <p:cNvSpPr txBox="1"/>
          <p:nvPr/>
        </p:nvSpPr>
        <p:spPr>
          <a:xfrm>
            <a:off x="8048053" y="1295462"/>
            <a:ext cx="668929" cy="307777"/>
          </a:xfrm>
          <a:prstGeom prst="rect">
            <a:avLst/>
          </a:prstGeom>
          <a:noFill/>
        </p:spPr>
        <p:txBody>
          <a:bodyPr wrap="square" rtlCol="0">
            <a:spAutoFit/>
          </a:bodyPr>
          <a:lstStyle/>
          <a:p>
            <a:r>
              <a:rPr kumimoji="1" lang="en-US" altLang="zh-CN" sz="1400" dirty="0"/>
              <a:t>I 0</a:t>
            </a:r>
            <a:endParaRPr kumimoji="1" lang="zh-CN" altLang="en-US" sz="1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矩形 107"/>
          <p:cNvSpPr/>
          <p:nvPr/>
        </p:nvSpPr>
        <p:spPr>
          <a:xfrm>
            <a:off x="4351286" y="2203045"/>
            <a:ext cx="924654" cy="3904469"/>
          </a:xfrm>
          <a:prstGeom prst="rect">
            <a:avLst/>
          </a:prstGeom>
          <a:pattFill prst="wdDnDiag">
            <a:fgClr>
              <a:schemeClr val="accent1">
                <a:lumMod val="90000"/>
              </a:schemeClr>
            </a:fgClr>
            <a:bgClr>
              <a:schemeClr val="bg1"/>
            </a:bgClr>
          </a:patt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2" name="内容占位符 1"/>
          <p:cNvSpPr>
            <a:spLocks noGrp="1"/>
          </p:cNvSpPr>
          <p:nvPr>
            <p:ph idx="11"/>
          </p:nvPr>
        </p:nvSpPr>
        <p:spPr>
          <a:xfrm>
            <a:off x="481894" y="1107832"/>
            <a:ext cx="8184958" cy="644812"/>
          </a:xfrm>
        </p:spPr>
        <p:txBody>
          <a:bodyPr/>
          <a:lstStyle/>
          <a:p>
            <a:r>
              <a:rPr lang="zh-CN" altLang="en-US" dirty="0"/>
              <a:t>展示流水线中部件的使用情况</a:t>
            </a:r>
            <a:endParaRPr lang="zh-CN" altLang="en-US" dirty="0"/>
          </a:p>
          <a:p>
            <a:endParaRPr lang="zh-CN" altLang="en-US" dirty="0"/>
          </a:p>
        </p:txBody>
      </p:sp>
      <p:sp>
        <p:nvSpPr>
          <p:cNvPr id="3" name="标题 2"/>
          <p:cNvSpPr>
            <a:spLocks noGrp="1"/>
          </p:cNvSpPr>
          <p:nvPr>
            <p:ph type="ctrTitle"/>
          </p:nvPr>
        </p:nvSpPr>
        <p:spPr/>
        <p:txBody>
          <a:bodyPr/>
          <a:lstStyle/>
          <a:p>
            <a:r>
              <a:rPr lang="zh-CN" altLang="en-US" dirty="0"/>
              <a:t>多时钟周期流水线图</a:t>
            </a:r>
            <a:endParaRPr lang="zh-CN" altLang="en-US" dirty="0"/>
          </a:p>
        </p:txBody>
      </p:sp>
      <p:cxnSp>
        <p:nvCxnSpPr>
          <p:cNvPr id="4" name="直接连接符 3"/>
          <p:cNvCxnSpPr/>
          <p:nvPr/>
        </p:nvCxnSpPr>
        <p:spPr>
          <a:xfrm>
            <a:off x="914496" y="1958604"/>
            <a:ext cx="7650068" cy="253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85248" y="2209832"/>
            <a:ext cx="691" cy="419089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84" name="图片 83"/>
          <p:cNvPicPr>
            <a:picLocks noChangeAspect="1"/>
          </p:cNvPicPr>
          <p:nvPr/>
        </p:nvPicPr>
        <p:blipFill>
          <a:blip r:embed="rId1"/>
          <a:stretch>
            <a:fillRect/>
          </a:stretch>
        </p:blipFill>
        <p:spPr>
          <a:xfrm>
            <a:off x="754863" y="2209832"/>
            <a:ext cx="4389500" cy="688908"/>
          </a:xfrm>
          <a:prstGeom prst="rect">
            <a:avLst/>
          </a:prstGeom>
        </p:spPr>
      </p:pic>
      <p:pic>
        <p:nvPicPr>
          <p:cNvPr id="85" name="图片 84"/>
          <p:cNvPicPr>
            <a:picLocks noChangeAspect="1"/>
          </p:cNvPicPr>
          <p:nvPr/>
        </p:nvPicPr>
        <p:blipFill>
          <a:blip r:embed="rId1"/>
          <a:stretch>
            <a:fillRect/>
          </a:stretch>
        </p:blipFill>
        <p:spPr>
          <a:xfrm>
            <a:off x="2667050" y="3777114"/>
            <a:ext cx="4389500" cy="688908"/>
          </a:xfrm>
          <a:prstGeom prst="rect">
            <a:avLst/>
          </a:prstGeom>
        </p:spPr>
      </p:pic>
      <p:pic>
        <p:nvPicPr>
          <p:cNvPr id="86" name="图片 85"/>
          <p:cNvPicPr>
            <a:picLocks noChangeAspect="1"/>
          </p:cNvPicPr>
          <p:nvPr/>
        </p:nvPicPr>
        <p:blipFill>
          <a:blip r:embed="rId1"/>
          <a:stretch>
            <a:fillRect/>
          </a:stretch>
        </p:blipFill>
        <p:spPr>
          <a:xfrm>
            <a:off x="1706460" y="3011474"/>
            <a:ext cx="4389500" cy="688908"/>
          </a:xfrm>
          <a:prstGeom prst="rect">
            <a:avLst/>
          </a:prstGeom>
        </p:spPr>
      </p:pic>
      <p:pic>
        <p:nvPicPr>
          <p:cNvPr id="87" name="图片 86"/>
          <p:cNvPicPr>
            <a:picLocks noChangeAspect="1"/>
          </p:cNvPicPr>
          <p:nvPr/>
        </p:nvPicPr>
        <p:blipFill>
          <a:blip r:embed="rId1"/>
          <a:stretch>
            <a:fillRect/>
          </a:stretch>
        </p:blipFill>
        <p:spPr>
          <a:xfrm>
            <a:off x="3611410" y="4614758"/>
            <a:ext cx="4389500" cy="688908"/>
          </a:xfrm>
          <a:prstGeom prst="rect">
            <a:avLst/>
          </a:prstGeom>
        </p:spPr>
      </p:pic>
      <p:pic>
        <p:nvPicPr>
          <p:cNvPr id="88" name="图片 87"/>
          <p:cNvPicPr>
            <a:picLocks noChangeAspect="1"/>
          </p:cNvPicPr>
          <p:nvPr/>
        </p:nvPicPr>
        <p:blipFill>
          <a:blip r:embed="rId1"/>
          <a:stretch>
            <a:fillRect/>
          </a:stretch>
        </p:blipFill>
        <p:spPr>
          <a:xfrm>
            <a:off x="4552335" y="5418607"/>
            <a:ext cx="4389500" cy="688908"/>
          </a:xfrm>
          <a:prstGeom prst="rect">
            <a:avLst/>
          </a:prstGeom>
        </p:spPr>
      </p:pic>
      <p:cxnSp>
        <p:nvCxnSpPr>
          <p:cNvPr id="97" name="直接连接符 96"/>
          <p:cNvCxnSpPr/>
          <p:nvPr/>
        </p:nvCxnSpPr>
        <p:spPr>
          <a:xfrm>
            <a:off x="1483092" y="2027701"/>
            <a:ext cx="691" cy="4190890"/>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2438456" y="2026123"/>
            <a:ext cx="691" cy="4190890"/>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3385723" y="2026123"/>
            <a:ext cx="691" cy="4190890"/>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4330838" y="2026123"/>
            <a:ext cx="691" cy="4190890"/>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5275953" y="2026123"/>
            <a:ext cx="691" cy="4190890"/>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6241516" y="2026123"/>
            <a:ext cx="691" cy="4190890"/>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7191698" y="2026123"/>
            <a:ext cx="691" cy="4190890"/>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8136800" y="2026123"/>
            <a:ext cx="691" cy="4190890"/>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9" name="矩形 108"/>
          <p:cNvSpPr/>
          <p:nvPr/>
        </p:nvSpPr>
        <p:spPr>
          <a:xfrm>
            <a:off x="3611410" y="1594593"/>
            <a:ext cx="2630106" cy="369332"/>
          </a:xfrm>
          <a:prstGeom prst="rect">
            <a:avLst/>
          </a:prstGeom>
        </p:spPr>
        <p:txBody>
          <a:bodyPr wrap="square">
            <a:spAutoFit/>
          </a:bodyPr>
          <a:lstStyle/>
          <a:p>
            <a:r>
              <a:rPr lang="zh-CN" altLang="en-US" sz="1800" dirty="0"/>
              <a:t>时间（</a:t>
            </a:r>
            <a:r>
              <a:rPr lang="en-US" altLang="zh-CN" sz="1800" dirty="0"/>
              <a:t>clock cycles</a:t>
            </a:r>
            <a:r>
              <a:rPr lang="zh-CN" altLang="en-US" sz="1800" dirty="0"/>
              <a:t>）</a:t>
            </a:r>
            <a:endParaRPr lang="zh-CN" altLang="en-US" sz="1800" dirty="0"/>
          </a:p>
        </p:txBody>
      </p:sp>
      <p:sp>
        <p:nvSpPr>
          <p:cNvPr id="112" name="文本框 111"/>
          <p:cNvSpPr txBox="1"/>
          <p:nvPr/>
        </p:nvSpPr>
        <p:spPr>
          <a:xfrm>
            <a:off x="13025" y="2984893"/>
            <a:ext cx="461665" cy="2057346"/>
          </a:xfrm>
          <a:prstGeom prst="rect">
            <a:avLst/>
          </a:prstGeom>
          <a:noFill/>
        </p:spPr>
        <p:txBody>
          <a:bodyPr vert="eaVert" wrap="square" rtlCol="0">
            <a:spAutoFit/>
          </a:bodyPr>
          <a:lstStyle/>
          <a:p>
            <a:r>
              <a:rPr lang="zh-CN" altLang="en-US" sz="1800" dirty="0"/>
              <a:t>指令执行顺序</a:t>
            </a:r>
            <a:endParaRPr lang="zh-CN" altLang="en-US" sz="1800" dirty="0"/>
          </a:p>
        </p:txBody>
      </p:sp>
      <p:sp>
        <p:nvSpPr>
          <p:cNvPr id="113" name="矩形 112"/>
          <p:cNvSpPr/>
          <p:nvPr/>
        </p:nvSpPr>
        <p:spPr>
          <a:xfrm>
            <a:off x="341544" y="2363382"/>
            <a:ext cx="1036784" cy="369332"/>
          </a:xfrm>
          <a:prstGeom prst="rect">
            <a:avLst/>
          </a:prstGeom>
        </p:spPr>
        <p:txBody>
          <a:bodyPr wrap="square">
            <a:spAutoFit/>
          </a:bodyPr>
          <a:lstStyle/>
          <a:p>
            <a:r>
              <a:rPr lang="en-US" altLang="zh-CN" sz="1800" dirty="0"/>
              <a:t>I 0</a:t>
            </a:r>
            <a:endParaRPr lang="zh-CN" altLang="en-US" sz="1800" dirty="0"/>
          </a:p>
        </p:txBody>
      </p:sp>
      <p:sp>
        <p:nvSpPr>
          <p:cNvPr id="115" name="矩形 114"/>
          <p:cNvSpPr/>
          <p:nvPr/>
        </p:nvSpPr>
        <p:spPr>
          <a:xfrm>
            <a:off x="334970" y="3171262"/>
            <a:ext cx="1036784" cy="369332"/>
          </a:xfrm>
          <a:prstGeom prst="rect">
            <a:avLst/>
          </a:prstGeom>
        </p:spPr>
        <p:txBody>
          <a:bodyPr wrap="square">
            <a:spAutoFit/>
          </a:bodyPr>
          <a:lstStyle/>
          <a:p>
            <a:r>
              <a:rPr lang="en-US" altLang="zh-CN" sz="1800" dirty="0"/>
              <a:t>I 1</a:t>
            </a:r>
            <a:endParaRPr lang="zh-CN" altLang="en-US" sz="1800" dirty="0"/>
          </a:p>
        </p:txBody>
      </p:sp>
      <p:sp>
        <p:nvSpPr>
          <p:cNvPr id="116" name="矩形 115"/>
          <p:cNvSpPr/>
          <p:nvPr/>
        </p:nvSpPr>
        <p:spPr>
          <a:xfrm>
            <a:off x="353493" y="3936902"/>
            <a:ext cx="1036784" cy="369332"/>
          </a:xfrm>
          <a:prstGeom prst="rect">
            <a:avLst/>
          </a:prstGeom>
        </p:spPr>
        <p:txBody>
          <a:bodyPr wrap="square">
            <a:spAutoFit/>
          </a:bodyPr>
          <a:lstStyle/>
          <a:p>
            <a:r>
              <a:rPr lang="en-US" altLang="zh-CN" sz="1800" dirty="0"/>
              <a:t>I 2</a:t>
            </a:r>
            <a:endParaRPr lang="zh-CN" altLang="en-US" sz="1800" dirty="0"/>
          </a:p>
        </p:txBody>
      </p:sp>
      <p:sp>
        <p:nvSpPr>
          <p:cNvPr id="117" name="矩形 116"/>
          <p:cNvSpPr/>
          <p:nvPr/>
        </p:nvSpPr>
        <p:spPr>
          <a:xfrm>
            <a:off x="356362" y="4784763"/>
            <a:ext cx="1036784" cy="369332"/>
          </a:xfrm>
          <a:prstGeom prst="rect">
            <a:avLst/>
          </a:prstGeom>
        </p:spPr>
        <p:txBody>
          <a:bodyPr wrap="square">
            <a:spAutoFit/>
          </a:bodyPr>
          <a:lstStyle/>
          <a:p>
            <a:r>
              <a:rPr lang="en-US" altLang="zh-CN" sz="1800" dirty="0"/>
              <a:t>I 3</a:t>
            </a:r>
            <a:endParaRPr lang="zh-CN" altLang="en-US" sz="1800" dirty="0"/>
          </a:p>
        </p:txBody>
      </p:sp>
      <p:sp>
        <p:nvSpPr>
          <p:cNvPr id="118" name="矩形 117"/>
          <p:cNvSpPr/>
          <p:nvPr/>
        </p:nvSpPr>
        <p:spPr>
          <a:xfrm>
            <a:off x="342454" y="5584054"/>
            <a:ext cx="1036784" cy="369332"/>
          </a:xfrm>
          <a:prstGeom prst="rect">
            <a:avLst/>
          </a:prstGeom>
        </p:spPr>
        <p:txBody>
          <a:bodyPr wrap="square">
            <a:spAutoFit/>
          </a:bodyPr>
          <a:lstStyle/>
          <a:p>
            <a:r>
              <a:rPr lang="en-US" altLang="zh-CN" sz="1800" dirty="0"/>
              <a:t>I 4</a:t>
            </a:r>
            <a:endParaRPr lang="zh-CN" altLang="en-US" sz="1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1219288" y="1107832"/>
            <a:ext cx="7447564" cy="5445286"/>
          </a:xfrm>
        </p:spPr>
        <p:txBody>
          <a:bodyPr>
            <a:normAutofit/>
          </a:bodyPr>
          <a:lstStyle/>
          <a:p>
            <a:pPr marL="342900" indent="-342900">
              <a:lnSpc>
                <a:spcPct val="200000"/>
              </a:lnSpc>
              <a:buFont typeface="Arial" panose="020B0604020202020204" pitchFamily="34" charset="0"/>
              <a:buChar char="֍"/>
            </a:pPr>
            <a:r>
              <a:rPr lang="zh-CN" altLang="en-US" b="1" dirty="0">
                <a:solidFill>
                  <a:schemeClr val="bg2">
                    <a:lumMod val="60000"/>
                    <a:lumOff val="40000"/>
                  </a:schemeClr>
                </a:solidFill>
              </a:rPr>
              <a:t>流水线概述</a:t>
            </a:r>
            <a:endParaRPr lang="en-US" altLang="zh-CN" sz="2800" b="1" dirty="0">
              <a:solidFill>
                <a:schemeClr val="bg2">
                  <a:lumMod val="60000"/>
                  <a:lumOff val="40000"/>
                </a:schemeClr>
              </a:solidFill>
            </a:endParaRPr>
          </a:p>
          <a:p>
            <a:pPr marL="342900" indent="-342900">
              <a:lnSpc>
                <a:spcPct val="200000"/>
              </a:lnSpc>
              <a:buFont typeface="Arial" panose="020B0604020202020204" pitchFamily="34" charset="0"/>
              <a:buChar char="֍"/>
            </a:pPr>
            <a:r>
              <a:rPr lang="zh-CN" altLang="en-US" sz="2800" b="1" dirty="0">
                <a:solidFill>
                  <a:schemeClr val="bg2">
                    <a:lumMod val="60000"/>
                    <a:lumOff val="40000"/>
                  </a:schemeClr>
                </a:solidFill>
              </a:rPr>
              <a:t>流水线数据通路及其控制</a:t>
            </a:r>
            <a:endParaRPr lang="en-US" altLang="zh-CN" sz="2800" b="1" dirty="0">
              <a:solidFill>
                <a:schemeClr val="bg2">
                  <a:lumMod val="60000"/>
                  <a:lumOff val="40000"/>
                </a:schemeClr>
              </a:solidFill>
            </a:endParaRPr>
          </a:p>
          <a:p>
            <a:pPr marL="342900" indent="-342900">
              <a:lnSpc>
                <a:spcPct val="200000"/>
              </a:lnSpc>
              <a:buFont typeface="Arial" panose="020B0604020202020204" pitchFamily="34" charset="0"/>
              <a:buChar char="֍"/>
            </a:pPr>
            <a:r>
              <a:rPr lang="zh-CN" altLang="en-US" sz="2800" b="1" dirty="0">
                <a:solidFill>
                  <a:srgbClr val="C00000"/>
                </a:solidFill>
              </a:rPr>
              <a:t>流水线冒险</a:t>
            </a:r>
            <a:endParaRPr lang="en-US" altLang="zh-CN" sz="2800" b="1" dirty="0">
              <a:solidFill>
                <a:srgbClr val="C00000"/>
              </a:solidFill>
            </a:endParaRPr>
          </a:p>
          <a:p>
            <a:pPr marL="342900" indent="-342900">
              <a:lnSpc>
                <a:spcPct val="200000"/>
              </a:lnSpc>
              <a:buFont typeface="Arial" panose="020B0604020202020204" pitchFamily="34" charset="0"/>
              <a:buChar char="֍"/>
            </a:pPr>
            <a:r>
              <a:rPr lang="zh-CN" altLang="en-US" sz="2800" b="1" dirty="0">
                <a:solidFill>
                  <a:schemeClr val="bg2">
                    <a:lumMod val="60000"/>
                    <a:lumOff val="40000"/>
                  </a:schemeClr>
                </a:solidFill>
              </a:rPr>
              <a:t>异常</a:t>
            </a:r>
            <a:endParaRPr lang="en-US" altLang="zh-CN" sz="2800" b="1" dirty="0">
              <a:solidFill>
                <a:schemeClr val="bg2">
                  <a:lumMod val="60000"/>
                  <a:lumOff val="40000"/>
                </a:schemeClr>
              </a:solidFill>
            </a:endParaRPr>
          </a:p>
          <a:p>
            <a:pPr marL="342900" indent="-342900">
              <a:lnSpc>
                <a:spcPct val="200000"/>
              </a:lnSpc>
              <a:buFont typeface="Arial" panose="020B0604020202020204" pitchFamily="34" charset="0"/>
              <a:buChar char="֍"/>
            </a:pPr>
            <a:r>
              <a:rPr lang="zh-CN" altLang="en-US" sz="2800" b="1" dirty="0">
                <a:solidFill>
                  <a:schemeClr val="bg2">
                    <a:lumMod val="60000"/>
                    <a:lumOff val="40000"/>
                  </a:schemeClr>
                </a:solidFill>
              </a:rPr>
              <a:t>小结</a:t>
            </a:r>
            <a:endParaRPr lang="zh-CN" altLang="en-US" sz="2800" b="1" dirty="0">
              <a:solidFill>
                <a:schemeClr val="bg2">
                  <a:lumMod val="60000"/>
                  <a:lumOff val="40000"/>
                </a:schemeClr>
              </a:solidFill>
            </a:endParaRPr>
          </a:p>
        </p:txBody>
      </p:sp>
      <p:sp>
        <p:nvSpPr>
          <p:cNvPr id="3" name="标题 2"/>
          <p:cNvSpPr>
            <a:spLocks noGrp="1"/>
          </p:cNvSpPr>
          <p:nvPr>
            <p:ph type="ctrTitle"/>
          </p:nvPr>
        </p:nvSpPr>
        <p:spPr/>
        <p:txBody>
          <a:bodyPr/>
          <a:lstStyle/>
          <a:p>
            <a:r>
              <a:rPr lang="zh-CN" altLang="en-US" dirty="0"/>
              <a:t>大纲</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1219288" y="1107832"/>
            <a:ext cx="7447564" cy="5445286"/>
          </a:xfrm>
        </p:spPr>
        <p:txBody>
          <a:bodyPr>
            <a:normAutofit/>
          </a:bodyPr>
          <a:lstStyle/>
          <a:p>
            <a:pPr marL="342900" indent="-342900">
              <a:lnSpc>
                <a:spcPct val="200000"/>
              </a:lnSpc>
              <a:buFont typeface="Arial" panose="020B0604020202020204" pitchFamily="34" charset="0"/>
              <a:buChar char="֍"/>
            </a:pPr>
            <a:r>
              <a:rPr lang="zh-CN" altLang="en-US" b="1" dirty="0">
                <a:solidFill>
                  <a:srgbClr val="C00000"/>
                </a:solidFill>
              </a:rPr>
              <a:t>流水线概述</a:t>
            </a:r>
            <a:endParaRPr lang="en-US" altLang="zh-CN" sz="2800" b="1" dirty="0">
              <a:solidFill>
                <a:srgbClr val="C00000"/>
              </a:solidFill>
            </a:endParaRPr>
          </a:p>
          <a:p>
            <a:pPr marL="342900" indent="-342900">
              <a:lnSpc>
                <a:spcPct val="200000"/>
              </a:lnSpc>
              <a:buFont typeface="Arial" panose="020B0604020202020204" pitchFamily="34" charset="0"/>
              <a:buChar char="֍"/>
            </a:pPr>
            <a:r>
              <a:rPr lang="zh-CN" altLang="en-US" sz="2800" b="1" dirty="0">
                <a:solidFill>
                  <a:schemeClr val="bg2">
                    <a:lumMod val="60000"/>
                    <a:lumOff val="40000"/>
                  </a:schemeClr>
                </a:solidFill>
              </a:rPr>
              <a:t>流水线数据通路及其控制</a:t>
            </a:r>
            <a:endParaRPr lang="en-US" altLang="zh-CN" sz="2800" b="1" dirty="0">
              <a:solidFill>
                <a:schemeClr val="bg2">
                  <a:lumMod val="60000"/>
                  <a:lumOff val="40000"/>
                </a:schemeClr>
              </a:solidFill>
            </a:endParaRPr>
          </a:p>
          <a:p>
            <a:pPr marL="342900" indent="-342900">
              <a:lnSpc>
                <a:spcPct val="200000"/>
              </a:lnSpc>
              <a:buFont typeface="Arial" panose="020B0604020202020204" pitchFamily="34" charset="0"/>
              <a:buChar char="֍"/>
            </a:pPr>
            <a:r>
              <a:rPr lang="zh-CN" altLang="en-US" sz="2800" b="1" dirty="0">
                <a:solidFill>
                  <a:schemeClr val="bg2">
                    <a:lumMod val="60000"/>
                    <a:lumOff val="40000"/>
                  </a:schemeClr>
                </a:solidFill>
              </a:rPr>
              <a:t>流水线冒险</a:t>
            </a:r>
            <a:endParaRPr lang="en-US" altLang="zh-CN" sz="2800" b="1" dirty="0">
              <a:solidFill>
                <a:schemeClr val="bg2">
                  <a:lumMod val="60000"/>
                  <a:lumOff val="40000"/>
                </a:schemeClr>
              </a:solidFill>
            </a:endParaRPr>
          </a:p>
          <a:p>
            <a:pPr marL="342900" indent="-342900">
              <a:lnSpc>
                <a:spcPct val="200000"/>
              </a:lnSpc>
              <a:buFont typeface="Arial" panose="020B0604020202020204" pitchFamily="34" charset="0"/>
              <a:buChar char="֍"/>
            </a:pPr>
            <a:r>
              <a:rPr lang="zh-CN" altLang="en-US" sz="2800" b="1" dirty="0">
                <a:solidFill>
                  <a:schemeClr val="bg2">
                    <a:lumMod val="60000"/>
                    <a:lumOff val="40000"/>
                  </a:schemeClr>
                </a:solidFill>
              </a:rPr>
              <a:t>异常</a:t>
            </a:r>
            <a:endParaRPr lang="en-US" altLang="zh-CN" sz="2800" b="1" dirty="0">
              <a:solidFill>
                <a:schemeClr val="bg2">
                  <a:lumMod val="60000"/>
                  <a:lumOff val="40000"/>
                </a:schemeClr>
              </a:solidFill>
            </a:endParaRPr>
          </a:p>
          <a:p>
            <a:pPr marL="342900" indent="-342900">
              <a:lnSpc>
                <a:spcPct val="200000"/>
              </a:lnSpc>
              <a:buFont typeface="Arial" panose="020B0604020202020204" pitchFamily="34" charset="0"/>
              <a:buChar char="֍"/>
            </a:pPr>
            <a:r>
              <a:rPr lang="zh-CN" altLang="en-US" sz="2800" b="1" dirty="0">
                <a:solidFill>
                  <a:schemeClr val="bg2">
                    <a:lumMod val="60000"/>
                    <a:lumOff val="40000"/>
                  </a:schemeClr>
                </a:solidFill>
              </a:rPr>
              <a:t>小结</a:t>
            </a:r>
            <a:endParaRPr lang="zh-CN" altLang="en-US" sz="2800" b="1" dirty="0">
              <a:solidFill>
                <a:schemeClr val="bg2">
                  <a:lumMod val="60000"/>
                  <a:lumOff val="40000"/>
                </a:schemeClr>
              </a:solidFill>
            </a:endParaRPr>
          </a:p>
        </p:txBody>
      </p:sp>
      <p:sp>
        <p:nvSpPr>
          <p:cNvPr id="3" name="标题 2"/>
          <p:cNvSpPr>
            <a:spLocks noGrp="1"/>
          </p:cNvSpPr>
          <p:nvPr>
            <p:ph type="ctrTitle"/>
          </p:nvPr>
        </p:nvSpPr>
        <p:spPr/>
        <p:txBody>
          <a:bodyPr/>
          <a:lstStyle/>
          <a:p>
            <a:r>
              <a:rPr lang="zh-CN" altLang="en-US" dirty="0"/>
              <a:t>大纲</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流水线冒险</a:t>
            </a:r>
            <a:endParaRPr lang="zh-CN" altLang="en-US" dirty="0"/>
          </a:p>
        </p:txBody>
      </p:sp>
      <p:graphicFrame>
        <p:nvGraphicFramePr>
          <p:cNvPr id="4" name="表格 3"/>
          <p:cNvGraphicFramePr>
            <a:graphicFrameLocks noGrp="1"/>
          </p:cNvGraphicFramePr>
          <p:nvPr/>
        </p:nvGraphicFramePr>
        <p:xfrm>
          <a:off x="481894" y="1752645"/>
          <a:ext cx="8175333" cy="1351444"/>
        </p:xfrm>
        <a:graphic>
          <a:graphicData uri="http://schemas.openxmlformats.org/drawingml/2006/table">
            <a:tbl>
              <a:tblPr firstRow="1" bandRow="1">
                <a:tableStyleId>{5C22544A-7EE6-4342-B048-85BDC9FD1C3A}</a:tableStyleId>
              </a:tblPr>
              <a:tblGrid>
                <a:gridCol w="8175333"/>
              </a:tblGrid>
              <a:tr h="385883">
                <a:tc>
                  <a:txBody>
                    <a:bodyPr/>
                    <a:lstStyle/>
                    <a:p>
                      <a:pPr algn="l"/>
                      <a:r>
                        <a:rPr lang="zh-CN" altLang="en-US" sz="2800" b="1" dirty="0">
                          <a:solidFill>
                            <a:srgbClr val="C00000"/>
                          </a:solidFill>
                        </a:rPr>
                        <a:t>流水线冒险（</a:t>
                      </a:r>
                      <a:r>
                        <a:rPr lang="en-US" altLang="zh-CN" sz="2800" b="1" dirty="0">
                          <a:solidFill>
                            <a:srgbClr val="C00000"/>
                          </a:solidFill>
                        </a:rPr>
                        <a:t>Pipeline Hazards</a:t>
                      </a:r>
                      <a:r>
                        <a:rPr lang="zh-CN" altLang="en-US" sz="2800" b="1" dirty="0">
                          <a:solidFill>
                            <a:srgbClr val="C00000"/>
                          </a:solidFill>
                        </a:rPr>
                        <a:t>）</a:t>
                      </a:r>
                      <a:endParaRPr lang="zh-CN" altLang="en-US" sz="2800" b="1" dirty="0">
                        <a:solidFill>
                          <a:srgbClr val="C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r>
              <a:tr h="833284">
                <a:tc>
                  <a:txBody>
                    <a:bodyPr/>
                    <a:lstStyle/>
                    <a:p>
                      <a:pPr marL="0" indent="0" algn="l">
                        <a:buFontTx/>
                        <a:buNone/>
                      </a:pPr>
                      <a:r>
                        <a:rPr lang="zh-CN" altLang="en-US" sz="2400" b="0" dirty="0">
                          <a:solidFill>
                            <a:schemeClr val="tx1"/>
                          </a:solidFill>
                        </a:rPr>
                        <a:t>现流水线在下一个时钟周期不能执行下一条指令的情况</a:t>
                      </a:r>
                      <a:endParaRPr lang="en-US" altLang="zh-CN" sz="24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bl>
          </a:graphicData>
        </a:graphic>
      </p:graphicFrame>
      <p:sp>
        <p:nvSpPr>
          <p:cNvPr id="5" name="矩形 4"/>
          <p:cNvSpPr/>
          <p:nvPr/>
        </p:nvSpPr>
        <p:spPr>
          <a:xfrm>
            <a:off x="507402" y="1090264"/>
            <a:ext cx="8159450" cy="523220"/>
          </a:xfrm>
          <a:prstGeom prst="rect">
            <a:avLst/>
          </a:prstGeom>
        </p:spPr>
        <p:txBody>
          <a:bodyPr wrap="square">
            <a:spAutoFit/>
          </a:bodyPr>
          <a:lstStyle/>
          <a:p>
            <a:r>
              <a:rPr lang="zh-CN" altLang="en-US" sz="2800" b="1" dirty="0">
                <a:solidFill>
                  <a:srgbClr val="C00000"/>
                </a:solidFill>
              </a:rPr>
              <a:t>流水线每个时钟周期都可以执行一条指令吗？</a:t>
            </a:r>
            <a:endParaRPr lang="zh-CN" altLang="en-US" sz="2800" b="1" dirty="0">
              <a:solidFill>
                <a:srgbClr val="C00000"/>
              </a:solidFill>
            </a:endParaRPr>
          </a:p>
        </p:txBody>
      </p:sp>
      <p:sp>
        <p:nvSpPr>
          <p:cNvPr id="6" name="内容占位符 5"/>
          <p:cNvSpPr>
            <a:spLocks noGrp="1"/>
          </p:cNvSpPr>
          <p:nvPr>
            <p:ph idx="11"/>
          </p:nvPr>
        </p:nvSpPr>
        <p:spPr>
          <a:xfrm>
            <a:off x="481894" y="3137763"/>
            <a:ext cx="8184958" cy="3309868"/>
          </a:xfrm>
        </p:spPr>
        <p:txBody>
          <a:bodyPr>
            <a:noAutofit/>
          </a:bodyPr>
          <a:lstStyle/>
          <a:p>
            <a:pPr marL="342900" indent="-342900">
              <a:buFont typeface="Wingdings" panose="05000000000000000000" pitchFamily="2" charset="2"/>
              <a:buChar char="Ø"/>
            </a:pPr>
            <a:r>
              <a:rPr lang="zh-CN" altLang="en-US" sz="2400" dirty="0"/>
              <a:t>结构冒险（</a:t>
            </a:r>
            <a:r>
              <a:rPr lang="en-US" altLang="zh-CN" sz="2400" dirty="0"/>
              <a:t>Structural Hazard </a:t>
            </a:r>
            <a:r>
              <a:rPr lang="zh-CN" altLang="en-US" sz="2400" dirty="0"/>
              <a:t>）</a:t>
            </a:r>
            <a:endParaRPr lang="zh-CN" altLang="en-US" sz="2400" dirty="0"/>
          </a:p>
          <a:p>
            <a:pPr marL="342900" indent="-342900">
              <a:buFont typeface="Wingdings" panose="05000000000000000000" pitchFamily="2" charset="2"/>
              <a:buChar char="Ø"/>
            </a:pPr>
            <a:r>
              <a:rPr lang="zh-CN" altLang="en-US" sz="2400" dirty="0"/>
              <a:t>数据冒险（</a:t>
            </a:r>
            <a:r>
              <a:rPr lang="en-US" altLang="zh-CN" sz="2400" dirty="0"/>
              <a:t>Data Hazard</a:t>
            </a:r>
            <a:r>
              <a:rPr lang="zh-CN" altLang="en-US" sz="2400" dirty="0"/>
              <a:t>）</a:t>
            </a:r>
            <a:endParaRPr lang="zh-CN" altLang="en-US" sz="2400" dirty="0"/>
          </a:p>
          <a:p>
            <a:pPr marL="342900" indent="-342900">
              <a:buFont typeface="Wingdings" panose="05000000000000000000" pitchFamily="2" charset="2"/>
              <a:buChar char="Ø"/>
            </a:pPr>
            <a:r>
              <a:rPr lang="zh-CN" altLang="en-US" sz="2400" dirty="0"/>
              <a:t>控制冒险（</a:t>
            </a:r>
            <a:r>
              <a:rPr lang="en-US" altLang="zh-CN" sz="2400" dirty="0"/>
              <a:t>Control Hazard</a:t>
            </a:r>
            <a:r>
              <a:rPr lang="zh-CN" altLang="en-US" sz="2400" dirty="0"/>
              <a:t>）</a:t>
            </a:r>
            <a:endParaRPr lang="zh-CN" altLang="en-US" sz="2400" dirty="0"/>
          </a:p>
          <a:p>
            <a:endParaRPr lang="zh-CN" altLang="en-US" sz="2400" dirty="0"/>
          </a:p>
        </p:txBody>
      </p:sp>
      <p:sp>
        <p:nvSpPr>
          <p:cNvPr id="7" name="矩形 6"/>
          <p:cNvSpPr/>
          <p:nvPr/>
        </p:nvSpPr>
        <p:spPr>
          <a:xfrm>
            <a:off x="1212108" y="4952960"/>
            <a:ext cx="6095840" cy="523220"/>
          </a:xfrm>
          <a:prstGeom prst="rect">
            <a:avLst/>
          </a:prstGeom>
          <a:solidFill>
            <a:schemeClr val="accent1">
              <a:lumMod val="90000"/>
            </a:schemeClr>
          </a:solidFill>
        </p:spPr>
        <p:txBody>
          <a:bodyPr wrap="square">
            <a:spAutoFit/>
          </a:bodyPr>
          <a:lstStyle/>
          <a:p>
            <a:pPr algn="ctr"/>
            <a:r>
              <a:rPr lang="zh-CN" altLang="en-US" sz="2800" b="1" dirty="0">
                <a:solidFill>
                  <a:srgbClr val="C00000"/>
                </a:solidFill>
              </a:rPr>
              <a:t>检测出冒险，解决冒险带来的问题</a:t>
            </a:r>
            <a:endParaRPr lang="zh-CN" altLang="en-US" sz="28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1219288" y="1107832"/>
            <a:ext cx="7447564" cy="5445286"/>
          </a:xfrm>
        </p:spPr>
        <p:txBody>
          <a:bodyPr>
            <a:normAutofit/>
          </a:bodyPr>
          <a:lstStyle/>
          <a:p>
            <a:pPr marL="1200150" lvl="1" indent="-457200">
              <a:lnSpc>
                <a:spcPct val="200000"/>
              </a:lnSpc>
              <a:buFont typeface="宋体" panose="02010600030101010101" pitchFamily="2" charset="-122"/>
              <a:buChar char="☆"/>
            </a:pPr>
            <a:r>
              <a:rPr lang="zh-CN" altLang="en-US" b="1" dirty="0">
                <a:solidFill>
                  <a:srgbClr val="C00000"/>
                </a:solidFill>
              </a:rPr>
              <a:t>结构冒险</a:t>
            </a:r>
            <a:endParaRPr lang="en-US" altLang="zh-CN" b="1" dirty="0">
              <a:solidFill>
                <a:srgbClr val="C00000"/>
              </a:solidFill>
            </a:endParaRPr>
          </a:p>
          <a:p>
            <a:pPr marL="1200150" lvl="1" indent="-457200">
              <a:lnSpc>
                <a:spcPct val="200000"/>
              </a:lnSpc>
              <a:buFont typeface="宋体" panose="02010600030101010101" pitchFamily="2" charset="-122"/>
              <a:buChar char="☆"/>
            </a:pPr>
            <a:r>
              <a:rPr lang="zh-CN" altLang="en-US" b="1" dirty="0">
                <a:solidFill>
                  <a:srgbClr val="C00000"/>
                </a:solidFill>
              </a:rPr>
              <a:t>数据冒险</a:t>
            </a:r>
            <a:endParaRPr lang="en-US" altLang="zh-CN" b="1" dirty="0">
              <a:solidFill>
                <a:srgbClr val="C00000"/>
              </a:solidFill>
            </a:endParaRPr>
          </a:p>
          <a:p>
            <a:pPr marL="2057400" lvl="3" indent="-457200">
              <a:lnSpc>
                <a:spcPct val="200000"/>
              </a:lnSpc>
              <a:buFont typeface="宋体" panose="02010600030101010101" pitchFamily="2" charset="-122"/>
              <a:buChar char="☆"/>
            </a:pPr>
            <a:r>
              <a:rPr lang="zh-CN" altLang="en-US" sz="2400" b="1" dirty="0">
                <a:solidFill>
                  <a:srgbClr val="C00000"/>
                </a:solidFill>
              </a:rPr>
              <a:t>旁路</a:t>
            </a:r>
            <a:endParaRPr lang="en-US" altLang="zh-CN" sz="2400" b="1" dirty="0">
              <a:solidFill>
                <a:srgbClr val="C00000"/>
              </a:solidFill>
            </a:endParaRPr>
          </a:p>
          <a:p>
            <a:pPr marL="2057400" lvl="3" indent="-457200">
              <a:lnSpc>
                <a:spcPct val="200000"/>
              </a:lnSpc>
              <a:buFont typeface="宋体" panose="02010600030101010101" pitchFamily="2" charset="-122"/>
              <a:buChar char="☆"/>
            </a:pPr>
            <a:r>
              <a:rPr lang="zh-CN" altLang="en-US" sz="2400" b="1" dirty="0">
                <a:solidFill>
                  <a:srgbClr val="C00000"/>
                </a:solidFill>
              </a:rPr>
              <a:t>阻塞</a:t>
            </a:r>
            <a:endParaRPr lang="en-US" altLang="zh-CN" sz="2400" b="1" dirty="0">
              <a:solidFill>
                <a:srgbClr val="C00000"/>
              </a:solidFill>
            </a:endParaRPr>
          </a:p>
          <a:p>
            <a:pPr marL="1200150" lvl="1" indent="-457200">
              <a:lnSpc>
                <a:spcPct val="200000"/>
              </a:lnSpc>
              <a:buFont typeface="宋体" panose="02010600030101010101" pitchFamily="2" charset="-122"/>
              <a:buChar char="☆"/>
            </a:pPr>
            <a:r>
              <a:rPr lang="zh-CN" altLang="en-US" b="1" dirty="0">
                <a:solidFill>
                  <a:srgbClr val="C00000"/>
                </a:solidFill>
              </a:rPr>
              <a:t>控制冒险</a:t>
            </a:r>
            <a:endParaRPr lang="en-US" altLang="zh-CN" b="1" dirty="0">
              <a:solidFill>
                <a:srgbClr val="C00000"/>
              </a:solidFill>
            </a:endParaRPr>
          </a:p>
        </p:txBody>
      </p:sp>
      <p:sp>
        <p:nvSpPr>
          <p:cNvPr id="3" name="标题 2"/>
          <p:cNvSpPr>
            <a:spLocks noGrp="1"/>
          </p:cNvSpPr>
          <p:nvPr>
            <p:ph type="ctrTitle"/>
          </p:nvPr>
        </p:nvSpPr>
        <p:spPr/>
        <p:txBody>
          <a:bodyPr/>
          <a:lstStyle/>
          <a:p>
            <a:r>
              <a:rPr lang="zh-CN" altLang="en-US" dirty="0"/>
              <a:t>流水线冒险大纲</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1219288" y="1107832"/>
            <a:ext cx="7447564" cy="5445286"/>
          </a:xfrm>
        </p:spPr>
        <p:txBody>
          <a:bodyPr>
            <a:normAutofit/>
          </a:bodyPr>
          <a:lstStyle/>
          <a:p>
            <a:pPr marL="1200150" lvl="1" indent="-457200">
              <a:lnSpc>
                <a:spcPct val="200000"/>
              </a:lnSpc>
              <a:buFont typeface="宋体" panose="02010600030101010101" pitchFamily="2" charset="-122"/>
              <a:buChar char="☆"/>
            </a:pPr>
            <a:r>
              <a:rPr lang="zh-CN" altLang="en-US" b="1" dirty="0">
                <a:solidFill>
                  <a:srgbClr val="C00000"/>
                </a:solidFill>
              </a:rPr>
              <a:t>结构冒险</a:t>
            </a:r>
            <a:endParaRPr lang="en-US" altLang="zh-CN" b="1" dirty="0">
              <a:solidFill>
                <a:srgbClr val="C00000"/>
              </a:solidFill>
            </a:endParaRPr>
          </a:p>
          <a:p>
            <a:pPr marL="1200150" lvl="1" indent="-457200">
              <a:lnSpc>
                <a:spcPct val="200000"/>
              </a:lnSpc>
              <a:buFont typeface="宋体" panose="02010600030101010101" pitchFamily="2" charset="-122"/>
              <a:buChar char="☆"/>
            </a:pPr>
            <a:r>
              <a:rPr lang="zh-CN" altLang="en-US" b="1" dirty="0">
                <a:solidFill>
                  <a:schemeClr val="bg2">
                    <a:lumMod val="60000"/>
                    <a:lumOff val="40000"/>
                  </a:schemeClr>
                </a:solidFill>
              </a:rPr>
              <a:t>数据冒险</a:t>
            </a:r>
            <a:endParaRPr lang="en-US" altLang="zh-CN" b="1" dirty="0">
              <a:solidFill>
                <a:schemeClr val="bg2">
                  <a:lumMod val="60000"/>
                  <a:lumOff val="40000"/>
                </a:schemeClr>
              </a:solidFill>
            </a:endParaRPr>
          </a:p>
          <a:p>
            <a:pPr marL="2057400" lvl="3" indent="-457200">
              <a:lnSpc>
                <a:spcPct val="200000"/>
              </a:lnSpc>
              <a:buFont typeface="宋体" panose="02010600030101010101" pitchFamily="2" charset="-122"/>
              <a:buChar char="☆"/>
            </a:pPr>
            <a:r>
              <a:rPr lang="zh-CN" altLang="en-US" sz="2400" b="1" dirty="0">
                <a:solidFill>
                  <a:schemeClr val="bg2">
                    <a:lumMod val="60000"/>
                    <a:lumOff val="40000"/>
                  </a:schemeClr>
                </a:solidFill>
              </a:rPr>
              <a:t>旁路</a:t>
            </a:r>
            <a:endParaRPr lang="en-US" altLang="zh-CN" sz="2400" b="1" dirty="0">
              <a:solidFill>
                <a:schemeClr val="bg2">
                  <a:lumMod val="60000"/>
                  <a:lumOff val="40000"/>
                </a:schemeClr>
              </a:solidFill>
            </a:endParaRPr>
          </a:p>
          <a:p>
            <a:pPr marL="2057400" lvl="3" indent="-457200">
              <a:lnSpc>
                <a:spcPct val="200000"/>
              </a:lnSpc>
              <a:buFont typeface="宋体" panose="02010600030101010101" pitchFamily="2" charset="-122"/>
              <a:buChar char="☆"/>
            </a:pPr>
            <a:r>
              <a:rPr lang="zh-CN" altLang="en-US" sz="2400" b="1" dirty="0">
                <a:solidFill>
                  <a:schemeClr val="bg2">
                    <a:lumMod val="60000"/>
                    <a:lumOff val="40000"/>
                  </a:schemeClr>
                </a:solidFill>
              </a:rPr>
              <a:t>阻塞</a:t>
            </a:r>
            <a:endParaRPr lang="en-US" altLang="zh-CN" sz="2400" b="1" dirty="0">
              <a:solidFill>
                <a:schemeClr val="bg2">
                  <a:lumMod val="60000"/>
                  <a:lumOff val="40000"/>
                </a:schemeClr>
              </a:solidFill>
            </a:endParaRPr>
          </a:p>
          <a:p>
            <a:pPr marL="1200150" lvl="1" indent="-457200">
              <a:lnSpc>
                <a:spcPct val="200000"/>
              </a:lnSpc>
              <a:buFont typeface="宋体" panose="02010600030101010101" pitchFamily="2" charset="-122"/>
              <a:buChar char="☆"/>
            </a:pPr>
            <a:r>
              <a:rPr lang="zh-CN" altLang="en-US" b="1" dirty="0">
                <a:solidFill>
                  <a:schemeClr val="bg2">
                    <a:lumMod val="60000"/>
                    <a:lumOff val="40000"/>
                  </a:schemeClr>
                </a:solidFill>
              </a:rPr>
              <a:t>控制冒险</a:t>
            </a:r>
            <a:endParaRPr lang="en-US" altLang="zh-CN" b="1" dirty="0">
              <a:solidFill>
                <a:schemeClr val="bg2">
                  <a:lumMod val="60000"/>
                  <a:lumOff val="40000"/>
                </a:schemeClr>
              </a:solidFill>
            </a:endParaRPr>
          </a:p>
        </p:txBody>
      </p:sp>
      <p:sp>
        <p:nvSpPr>
          <p:cNvPr id="3" name="标题 2"/>
          <p:cNvSpPr>
            <a:spLocks noGrp="1"/>
          </p:cNvSpPr>
          <p:nvPr>
            <p:ph type="ctrTitle"/>
          </p:nvPr>
        </p:nvSpPr>
        <p:spPr/>
        <p:txBody>
          <a:bodyPr/>
          <a:lstStyle/>
          <a:p>
            <a:r>
              <a:rPr lang="zh-CN" altLang="en-US" dirty="0"/>
              <a:t>流水线冒险大纲</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pPr marL="457200" indent="-457200">
              <a:buFont typeface="Wingdings" panose="05000000000000000000" pitchFamily="2" charset="2"/>
              <a:buChar char="Ø"/>
            </a:pPr>
            <a:r>
              <a:rPr lang="zh-CN" altLang="en-US" dirty="0"/>
              <a:t>缺乏硬件导致的冒险</a:t>
            </a:r>
            <a:endParaRPr lang="en-US" altLang="zh-CN" dirty="0"/>
          </a:p>
          <a:p>
            <a:r>
              <a:rPr lang="en-US" altLang="zh-CN" dirty="0"/>
              <a:t>1.MIPS</a:t>
            </a:r>
            <a:r>
              <a:rPr lang="zh-CN" altLang="en-US" dirty="0"/>
              <a:t>流水线中的存储器使用冲突</a:t>
            </a:r>
            <a:endParaRPr lang="en-US" altLang="zh-CN" dirty="0"/>
          </a:p>
          <a:p>
            <a:pPr marL="1200150" lvl="1" indent="-457200">
              <a:buFont typeface="Wingdings" panose="05000000000000000000" pitchFamily="2" charset="2"/>
              <a:buChar char="Ø"/>
            </a:pPr>
            <a:r>
              <a:rPr lang="zh-CN" altLang="en-US" sz="2400" dirty="0"/>
              <a:t>取指令需要访问存储器</a:t>
            </a:r>
            <a:endParaRPr lang="en-US" altLang="zh-CN" sz="2400" dirty="0"/>
          </a:p>
          <a:p>
            <a:pPr marL="1200150" lvl="1" indent="-457200">
              <a:buFont typeface="Wingdings" panose="05000000000000000000" pitchFamily="2" charset="2"/>
              <a:buChar char="Ø"/>
            </a:pPr>
            <a:r>
              <a:rPr lang="zh-CN" altLang="en-US" sz="2400" dirty="0"/>
              <a:t>数据传输指令</a:t>
            </a:r>
            <a:r>
              <a:rPr lang="en-US" altLang="zh-CN" sz="2400" dirty="0"/>
              <a:t>lw</a:t>
            </a:r>
            <a:r>
              <a:rPr lang="zh-CN" altLang="en-US" sz="2400" dirty="0"/>
              <a:t>和</a:t>
            </a:r>
            <a:r>
              <a:rPr lang="en-US" altLang="zh-CN" sz="2400" dirty="0" err="1"/>
              <a:t>sw</a:t>
            </a:r>
            <a:r>
              <a:rPr lang="zh-CN" altLang="en-US" sz="2400" dirty="0"/>
              <a:t>需要访问存储器</a:t>
            </a:r>
            <a:endParaRPr lang="en-US" altLang="zh-CN" dirty="0"/>
          </a:p>
          <a:p>
            <a:r>
              <a:rPr lang="en-US" altLang="zh-CN" dirty="0"/>
              <a:t>2.</a:t>
            </a:r>
            <a:r>
              <a:rPr lang="zh-CN" altLang="en-US" dirty="0"/>
              <a:t>寄存器的访问冲突</a:t>
            </a:r>
            <a:endParaRPr lang="zh-CN" altLang="en-US" dirty="0"/>
          </a:p>
          <a:p>
            <a:pPr marL="1200150" lvl="1" indent="-457200">
              <a:buFont typeface="Wingdings" panose="05000000000000000000" pitchFamily="2" charset="2"/>
              <a:buChar char="Ø"/>
            </a:pPr>
            <a:r>
              <a:rPr lang="zh-CN" altLang="en-US" sz="2400" dirty="0"/>
              <a:t>同一个时钟周期内，需要读和写寄存器</a:t>
            </a:r>
            <a:endParaRPr lang="zh-CN" altLang="en-US" sz="2400" dirty="0"/>
          </a:p>
        </p:txBody>
      </p:sp>
      <p:sp>
        <p:nvSpPr>
          <p:cNvPr id="3" name="标题 2"/>
          <p:cNvSpPr>
            <a:spLocks noGrp="1"/>
          </p:cNvSpPr>
          <p:nvPr>
            <p:ph type="ctrTitle"/>
          </p:nvPr>
        </p:nvSpPr>
        <p:spPr/>
        <p:txBody>
          <a:bodyPr/>
          <a:lstStyle/>
          <a:p>
            <a:r>
              <a:rPr lang="zh-CN" altLang="en-US" dirty="0"/>
              <a:t>结构冒险</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4280301" y="2694464"/>
            <a:ext cx="304792" cy="344454"/>
          </a:xfrm>
          <a:prstGeom prst="rect">
            <a:avLst/>
          </a:prstGeom>
          <a:solidFill>
            <a:schemeClr val="accent1">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28" name="矩形 27"/>
          <p:cNvSpPr/>
          <p:nvPr/>
        </p:nvSpPr>
        <p:spPr>
          <a:xfrm>
            <a:off x="4313138" y="5084191"/>
            <a:ext cx="304792" cy="360040"/>
          </a:xfrm>
          <a:prstGeom prst="rect">
            <a:avLst/>
          </a:prstGeom>
          <a:solidFill>
            <a:schemeClr val="accent1">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2" name="内容占位符 1"/>
          <p:cNvSpPr>
            <a:spLocks noGrp="1"/>
          </p:cNvSpPr>
          <p:nvPr>
            <p:ph idx="11"/>
          </p:nvPr>
        </p:nvSpPr>
        <p:spPr/>
        <p:txBody>
          <a:bodyPr/>
          <a:lstStyle/>
          <a:p>
            <a:pPr marL="457200" indent="-457200">
              <a:buFont typeface="Wingdings" panose="05000000000000000000" pitchFamily="2" charset="2"/>
              <a:buChar char="Ø"/>
            </a:pPr>
            <a:r>
              <a:rPr lang="zh-CN" altLang="en-US" dirty="0"/>
              <a:t>对指令与数据，采用分开的</a:t>
            </a:r>
            <a:r>
              <a:rPr lang="en-US" altLang="zh-CN" dirty="0"/>
              <a:t>L1</a:t>
            </a:r>
            <a:r>
              <a:rPr lang="zh-CN" altLang="en-US" dirty="0"/>
              <a:t>缓存</a:t>
            </a:r>
            <a:endParaRPr lang="en-US" altLang="zh-CN" dirty="0"/>
          </a:p>
          <a:p>
            <a:pPr marL="1200150" lvl="1" indent="-457200">
              <a:buFont typeface="Wingdings" panose="05000000000000000000" pitchFamily="2" charset="2"/>
              <a:buChar char="Ø"/>
            </a:pPr>
            <a:r>
              <a:rPr lang="en-US" altLang="zh-CN" sz="2400" dirty="0" err="1"/>
              <a:t>Icache</a:t>
            </a:r>
            <a:r>
              <a:rPr lang="zh-CN" altLang="en-US" sz="2400" dirty="0"/>
              <a:t>和</a:t>
            </a:r>
            <a:r>
              <a:rPr lang="en-US" altLang="zh-CN" sz="2400" dirty="0" err="1"/>
              <a:t>Dcache</a:t>
            </a:r>
            <a:endParaRPr lang="zh-CN" altLang="en-US" sz="2400" dirty="0"/>
          </a:p>
          <a:p>
            <a:endParaRPr lang="zh-CN" altLang="en-US" dirty="0"/>
          </a:p>
        </p:txBody>
      </p:sp>
      <p:sp>
        <p:nvSpPr>
          <p:cNvPr id="3" name="标题 2"/>
          <p:cNvSpPr>
            <a:spLocks noGrp="1"/>
          </p:cNvSpPr>
          <p:nvPr>
            <p:ph type="ctrTitle"/>
          </p:nvPr>
        </p:nvSpPr>
        <p:spPr/>
        <p:txBody>
          <a:bodyPr/>
          <a:lstStyle/>
          <a:p>
            <a:r>
              <a:rPr lang="zh-CN" altLang="en-US" dirty="0"/>
              <a:t>解决结构冒险</a:t>
            </a:r>
            <a:r>
              <a:rPr lang="en-US" altLang="zh-CN" dirty="0"/>
              <a:t>1</a:t>
            </a:r>
            <a:endParaRPr lang="zh-CN" altLang="en-US" dirty="0"/>
          </a:p>
        </p:txBody>
      </p:sp>
      <p:cxnSp>
        <p:nvCxnSpPr>
          <p:cNvPr id="5" name="直接连接符 4"/>
          <p:cNvCxnSpPr/>
          <p:nvPr/>
        </p:nvCxnSpPr>
        <p:spPr>
          <a:xfrm>
            <a:off x="1341416" y="2263396"/>
            <a:ext cx="7650068" cy="253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48541" y="2514624"/>
            <a:ext cx="33353" cy="342891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a:stretch>
            <a:fillRect/>
          </a:stretch>
        </p:blipFill>
        <p:spPr>
          <a:xfrm>
            <a:off x="1181783" y="2514624"/>
            <a:ext cx="4389500" cy="688908"/>
          </a:xfrm>
          <a:prstGeom prst="rect">
            <a:avLst/>
          </a:prstGeom>
        </p:spPr>
      </p:pic>
      <p:pic>
        <p:nvPicPr>
          <p:cNvPr id="8" name="图片 7"/>
          <p:cNvPicPr>
            <a:picLocks noChangeAspect="1"/>
          </p:cNvPicPr>
          <p:nvPr/>
        </p:nvPicPr>
        <p:blipFill>
          <a:blip r:embed="rId1"/>
          <a:stretch>
            <a:fillRect/>
          </a:stretch>
        </p:blipFill>
        <p:spPr>
          <a:xfrm>
            <a:off x="3093970" y="4081906"/>
            <a:ext cx="4389500" cy="688908"/>
          </a:xfrm>
          <a:prstGeom prst="rect">
            <a:avLst/>
          </a:prstGeom>
        </p:spPr>
      </p:pic>
      <p:pic>
        <p:nvPicPr>
          <p:cNvPr id="9" name="图片 8"/>
          <p:cNvPicPr>
            <a:picLocks noChangeAspect="1"/>
          </p:cNvPicPr>
          <p:nvPr/>
        </p:nvPicPr>
        <p:blipFill>
          <a:blip r:embed="rId1"/>
          <a:stretch>
            <a:fillRect/>
          </a:stretch>
        </p:blipFill>
        <p:spPr>
          <a:xfrm>
            <a:off x="2133380" y="3316266"/>
            <a:ext cx="4389500" cy="688908"/>
          </a:xfrm>
          <a:prstGeom prst="rect">
            <a:avLst/>
          </a:prstGeom>
        </p:spPr>
      </p:pic>
      <p:pic>
        <p:nvPicPr>
          <p:cNvPr id="10" name="图片 9"/>
          <p:cNvPicPr>
            <a:picLocks noChangeAspect="1"/>
          </p:cNvPicPr>
          <p:nvPr/>
        </p:nvPicPr>
        <p:blipFill>
          <a:blip r:embed="rId1"/>
          <a:stretch>
            <a:fillRect/>
          </a:stretch>
        </p:blipFill>
        <p:spPr>
          <a:xfrm>
            <a:off x="4038330" y="4919550"/>
            <a:ext cx="4389500" cy="688908"/>
          </a:xfrm>
          <a:prstGeom prst="rect">
            <a:avLst/>
          </a:prstGeom>
        </p:spPr>
      </p:pic>
      <p:cxnSp>
        <p:nvCxnSpPr>
          <p:cNvPr id="12" name="直接连接符 11"/>
          <p:cNvCxnSpPr/>
          <p:nvPr/>
        </p:nvCxnSpPr>
        <p:spPr>
          <a:xfrm flipH="1">
            <a:off x="1905070" y="2332493"/>
            <a:ext cx="4942" cy="3325520"/>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865376" y="2330915"/>
            <a:ext cx="30268" cy="3327098"/>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3802896" y="2330915"/>
            <a:ext cx="9747" cy="3327098"/>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757758" y="2330915"/>
            <a:ext cx="42836" cy="3327098"/>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702873" y="2330915"/>
            <a:ext cx="12097" cy="3327098"/>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68436" y="2330915"/>
            <a:ext cx="0" cy="3327098"/>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618618" y="2330915"/>
            <a:ext cx="1302" cy="3327098"/>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038330" y="1920769"/>
            <a:ext cx="2630106" cy="369332"/>
          </a:xfrm>
          <a:prstGeom prst="rect">
            <a:avLst/>
          </a:prstGeom>
        </p:spPr>
        <p:txBody>
          <a:bodyPr wrap="square">
            <a:spAutoFit/>
          </a:bodyPr>
          <a:lstStyle/>
          <a:p>
            <a:r>
              <a:rPr lang="zh-CN" altLang="en-US" sz="1800" dirty="0"/>
              <a:t>时间（</a:t>
            </a:r>
            <a:r>
              <a:rPr lang="en-US" altLang="zh-CN" sz="1800" dirty="0"/>
              <a:t>clock cycles</a:t>
            </a:r>
            <a:r>
              <a:rPr lang="zh-CN" altLang="en-US" sz="1800" dirty="0"/>
              <a:t>）</a:t>
            </a:r>
            <a:endParaRPr lang="zh-CN" altLang="en-US" sz="1800" dirty="0"/>
          </a:p>
        </p:txBody>
      </p:sp>
      <p:sp>
        <p:nvSpPr>
          <p:cNvPr id="21" name="文本框 20"/>
          <p:cNvSpPr txBox="1"/>
          <p:nvPr/>
        </p:nvSpPr>
        <p:spPr>
          <a:xfrm>
            <a:off x="76318" y="3289685"/>
            <a:ext cx="461665" cy="2057346"/>
          </a:xfrm>
          <a:prstGeom prst="rect">
            <a:avLst/>
          </a:prstGeom>
          <a:noFill/>
        </p:spPr>
        <p:txBody>
          <a:bodyPr vert="eaVert" wrap="square" rtlCol="0">
            <a:spAutoFit/>
          </a:bodyPr>
          <a:lstStyle/>
          <a:p>
            <a:r>
              <a:rPr lang="zh-CN" altLang="en-US" sz="1800" dirty="0"/>
              <a:t>指令执行顺序</a:t>
            </a:r>
            <a:endParaRPr lang="zh-CN" altLang="en-US" sz="1800" dirty="0"/>
          </a:p>
        </p:txBody>
      </p:sp>
      <p:sp>
        <p:nvSpPr>
          <p:cNvPr id="22" name="矩形 21"/>
          <p:cNvSpPr/>
          <p:nvPr/>
        </p:nvSpPr>
        <p:spPr>
          <a:xfrm>
            <a:off x="387684" y="2668174"/>
            <a:ext cx="1036784" cy="369332"/>
          </a:xfrm>
          <a:prstGeom prst="rect">
            <a:avLst/>
          </a:prstGeom>
        </p:spPr>
        <p:txBody>
          <a:bodyPr wrap="square">
            <a:spAutoFit/>
          </a:bodyPr>
          <a:lstStyle/>
          <a:p>
            <a:r>
              <a:rPr lang="en-US" altLang="zh-CN" sz="1800" b="1" dirty="0">
                <a:solidFill>
                  <a:srgbClr val="C00000"/>
                </a:solidFill>
              </a:rPr>
              <a:t>lw</a:t>
            </a:r>
            <a:endParaRPr lang="zh-CN" altLang="en-US" sz="1800" b="1" dirty="0">
              <a:solidFill>
                <a:srgbClr val="C00000"/>
              </a:solidFill>
            </a:endParaRPr>
          </a:p>
        </p:txBody>
      </p:sp>
      <p:sp>
        <p:nvSpPr>
          <p:cNvPr id="23" name="矩形 22"/>
          <p:cNvSpPr/>
          <p:nvPr/>
        </p:nvSpPr>
        <p:spPr>
          <a:xfrm>
            <a:off x="381110" y="3476054"/>
            <a:ext cx="1036784" cy="369332"/>
          </a:xfrm>
          <a:prstGeom prst="rect">
            <a:avLst/>
          </a:prstGeom>
        </p:spPr>
        <p:txBody>
          <a:bodyPr wrap="square">
            <a:spAutoFit/>
          </a:bodyPr>
          <a:lstStyle/>
          <a:p>
            <a:r>
              <a:rPr lang="en-US" altLang="zh-CN" sz="1800" dirty="0"/>
              <a:t>I 1</a:t>
            </a:r>
            <a:endParaRPr lang="zh-CN" altLang="en-US" sz="1800" dirty="0"/>
          </a:p>
        </p:txBody>
      </p:sp>
      <p:sp>
        <p:nvSpPr>
          <p:cNvPr id="24" name="矩形 23"/>
          <p:cNvSpPr/>
          <p:nvPr/>
        </p:nvSpPr>
        <p:spPr>
          <a:xfrm>
            <a:off x="399633" y="4241694"/>
            <a:ext cx="1036784" cy="369332"/>
          </a:xfrm>
          <a:prstGeom prst="rect">
            <a:avLst/>
          </a:prstGeom>
        </p:spPr>
        <p:txBody>
          <a:bodyPr wrap="square">
            <a:spAutoFit/>
          </a:bodyPr>
          <a:lstStyle/>
          <a:p>
            <a:r>
              <a:rPr lang="en-US" altLang="zh-CN" sz="1800" dirty="0"/>
              <a:t>I 2</a:t>
            </a:r>
            <a:endParaRPr lang="zh-CN" altLang="en-US" sz="1800" dirty="0"/>
          </a:p>
        </p:txBody>
      </p:sp>
      <p:sp>
        <p:nvSpPr>
          <p:cNvPr id="25" name="矩形 24"/>
          <p:cNvSpPr/>
          <p:nvPr/>
        </p:nvSpPr>
        <p:spPr>
          <a:xfrm>
            <a:off x="402502" y="5089555"/>
            <a:ext cx="1036784" cy="369332"/>
          </a:xfrm>
          <a:prstGeom prst="rect">
            <a:avLst/>
          </a:prstGeom>
        </p:spPr>
        <p:txBody>
          <a:bodyPr wrap="square">
            <a:spAutoFit/>
          </a:bodyPr>
          <a:lstStyle/>
          <a:p>
            <a:r>
              <a:rPr lang="en-US" altLang="zh-CN" sz="1800" dirty="0"/>
              <a:t>I 3</a:t>
            </a:r>
            <a:endParaRPr lang="zh-CN" altLang="en-US" sz="1800" dirty="0"/>
          </a:p>
        </p:txBody>
      </p:sp>
      <p:cxnSp>
        <p:nvCxnSpPr>
          <p:cNvPr id="31" name="曲线连接符 30"/>
          <p:cNvCxnSpPr/>
          <p:nvPr/>
        </p:nvCxnSpPr>
        <p:spPr bwMode="auto">
          <a:xfrm rot="10800000" flipV="1">
            <a:off x="4328130" y="2437892"/>
            <a:ext cx="1715828" cy="256572"/>
          </a:xfrm>
          <a:prstGeom prst="curvedConnector3">
            <a:avLst>
              <a:gd name="adj1" fmla="val 100194"/>
            </a:avLst>
          </a:prstGeom>
          <a:solidFill>
            <a:schemeClr val="accent1"/>
          </a:solidFill>
          <a:ln w="19050" cap="flat" cmpd="sng" algn="ctr">
            <a:solidFill>
              <a:srgbClr val="C00000"/>
            </a:solidFill>
            <a:prstDash val="solid"/>
            <a:round/>
            <a:headEnd type="none" w="med" len="med"/>
            <a:tailEnd type="triangle"/>
          </a:ln>
          <a:effectLst/>
        </p:spPr>
      </p:cxnSp>
      <p:sp>
        <p:nvSpPr>
          <p:cNvPr id="36" name="矩形 35"/>
          <p:cNvSpPr/>
          <p:nvPr/>
        </p:nvSpPr>
        <p:spPr>
          <a:xfrm>
            <a:off x="5958737" y="2312868"/>
            <a:ext cx="2348720" cy="461665"/>
          </a:xfrm>
          <a:prstGeom prst="rect">
            <a:avLst/>
          </a:prstGeom>
        </p:spPr>
        <p:txBody>
          <a:bodyPr wrap="none">
            <a:spAutoFit/>
          </a:bodyPr>
          <a:lstStyle/>
          <a:p>
            <a:r>
              <a:rPr lang="zh-CN" altLang="en-US" b="1" dirty="0">
                <a:solidFill>
                  <a:srgbClr val="C00000"/>
                </a:solidFill>
              </a:rPr>
              <a:t>从存储器读数据</a:t>
            </a:r>
            <a:endParaRPr lang="zh-CN" altLang="en-US" b="1" dirty="0">
              <a:solidFill>
                <a:srgbClr val="C00000"/>
              </a:solidFill>
            </a:endParaRPr>
          </a:p>
        </p:txBody>
      </p:sp>
      <p:sp>
        <p:nvSpPr>
          <p:cNvPr id="37" name="矩形 36"/>
          <p:cNvSpPr/>
          <p:nvPr/>
        </p:nvSpPr>
        <p:spPr>
          <a:xfrm>
            <a:off x="1452573" y="5658013"/>
            <a:ext cx="2350323" cy="461665"/>
          </a:xfrm>
          <a:prstGeom prst="rect">
            <a:avLst/>
          </a:prstGeom>
        </p:spPr>
        <p:txBody>
          <a:bodyPr wrap="none">
            <a:spAutoFit/>
          </a:bodyPr>
          <a:lstStyle/>
          <a:p>
            <a:r>
              <a:rPr lang="zh-CN" altLang="en-US" b="1" dirty="0">
                <a:solidFill>
                  <a:srgbClr val="C00000"/>
                </a:solidFill>
              </a:rPr>
              <a:t>从存储器读指令</a:t>
            </a:r>
            <a:endParaRPr lang="zh-CN" altLang="en-US" b="1" dirty="0">
              <a:solidFill>
                <a:srgbClr val="C00000"/>
              </a:solidFill>
            </a:endParaRPr>
          </a:p>
        </p:txBody>
      </p:sp>
      <p:cxnSp>
        <p:nvCxnSpPr>
          <p:cNvPr id="38" name="曲线连接符 37"/>
          <p:cNvCxnSpPr>
            <a:stCxn id="37" idx="3"/>
          </p:cNvCxnSpPr>
          <p:nvPr/>
        </p:nvCxnSpPr>
        <p:spPr bwMode="auto">
          <a:xfrm flipV="1">
            <a:off x="3802896" y="5444231"/>
            <a:ext cx="401231" cy="444615"/>
          </a:xfrm>
          <a:prstGeom prst="curvedConnector2">
            <a:avLst/>
          </a:prstGeom>
          <a:solidFill>
            <a:schemeClr val="accent1"/>
          </a:solidFill>
          <a:ln w="19050" cap="flat" cmpd="sng" algn="ctr">
            <a:solidFill>
              <a:srgbClr val="C00000"/>
            </a:solidFill>
            <a:prstDash val="solid"/>
            <a:round/>
            <a:headEnd type="none" w="med" len="med"/>
            <a:tailEnd type="triangle"/>
          </a:ln>
          <a:effectLst/>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5375839" y="2167004"/>
            <a:ext cx="257876" cy="344454"/>
          </a:xfrm>
          <a:prstGeom prst="rect">
            <a:avLst/>
          </a:prstGeom>
          <a:solidFill>
            <a:schemeClr val="accent1">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pic>
        <p:nvPicPr>
          <p:cNvPr id="7" name="图片 6"/>
          <p:cNvPicPr>
            <a:picLocks noChangeAspect="1"/>
          </p:cNvPicPr>
          <p:nvPr/>
        </p:nvPicPr>
        <p:blipFill>
          <a:blip r:embed="rId1"/>
          <a:stretch>
            <a:fillRect/>
          </a:stretch>
        </p:blipFill>
        <p:spPr>
          <a:xfrm>
            <a:off x="1554828" y="1978112"/>
            <a:ext cx="4389500" cy="688908"/>
          </a:xfrm>
          <a:prstGeom prst="rect">
            <a:avLst/>
          </a:prstGeom>
        </p:spPr>
      </p:pic>
      <p:sp>
        <p:nvSpPr>
          <p:cNvPr id="28" name="矩形 27"/>
          <p:cNvSpPr/>
          <p:nvPr/>
        </p:nvSpPr>
        <p:spPr>
          <a:xfrm>
            <a:off x="5603576" y="4535076"/>
            <a:ext cx="304792" cy="360040"/>
          </a:xfrm>
          <a:prstGeom prst="rect">
            <a:avLst/>
          </a:prstGeom>
          <a:solidFill>
            <a:srgbClr val="00B05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pic>
        <p:nvPicPr>
          <p:cNvPr id="10" name="图片 9"/>
          <p:cNvPicPr>
            <a:picLocks noChangeAspect="1"/>
          </p:cNvPicPr>
          <p:nvPr/>
        </p:nvPicPr>
        <p:blipFill>
          <a:blip r:embed="rId1"/>
          <a:stretch>
            <a:fillRect/>
          </a:stretch>
        </p:blipFill>
        <p:spPr>
          <a:xfrm>
            <a:off x="4411375" y="4370435"/>
            <a:ext cx="4389500" cy="688908"/>
          </a:xfrm>
          <a:prstGeom prst="rect">
            <a:avLst/>
          </a:prstGeom>
        </p:spPr>
      </p:pic>
      <p:sp>
        <p:nvSpPr>
          <p:cNvPr id="3" name="标题 2"/>
          <p:cNvSpPr>
            <a:spLocks noGrp="1"/>
          </p:cNvSpPr>
          <p:nvPr>
            <p:ph type="ctrTitle"/>
          </p:nvPr>
        </p:nvSpPr>
        <p:spPr/>
        <p:txBody>
          <a:bodyPr/>
          <a:lstStyle/>
          <a:p>
            <a:r>
              <a:rPr lang="zh-CN" altLang="en-US" dirty="0"/>
              <a:t>解决结构冒险</a:t>
            </a:r>
            <a:r>
              <a:rPr lang="en-US" altLang="zh-CN" dirty="0"/>
              <a:t>2</a:t>
            </a:r>
            <a:endParaRPr lang="zh-CN" altLang="en-US" dirty="0"/>
          </a:p>
        </p:txBody>
      </p:sp>
      <p:cxnSp>
        <p:nvCxnSpPr>
          <p:cNvPr id="5" name="直接连接符 4"/>
          <p:cNvCxnSpPr/>
          <p:nvPr/>
        </p:nvCxnSpPr>
        <p:spPr>
          <a:xfrm>
            <a:off x="1714461" y="1740986"/>
            <a:ext cx="6934018"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474461" y="1888776"/>
            <a:ext cx="18523" cy="3437112"/>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1"/>
          <a:stretch>
            <a:fillRect/>
          </a:stretch>
        </p:blipFill>
        <p:spPr>
          <a:xfrm>
            <a:off x="3467015" y="3532791"/>
            <a:ext cx="4389500" cy="688908"/>
          </a:xfrm>
          <a:prstGeom prst="rect">
            <a:avLst/>
          </a:prstGeom>
        </p:spPr>
      </p:pic>
      <p:pic>
        <p:nvPicPr>
          <p:cNvPr id="9" name="图片 8"/>
          <p:cNvPicPr>
            <a:picLocks noChangeAspect="1"/>
          </p:cNvPicPr>
          <p:nvPr/>
        </p:nvPicPr>
        <p:blipFill>
          <a:blip r:embed="rId1"/>
          <a:stretch>
            <a:fillRect/>
          </a:stretch>
        </p:blipFill>
        <p:spPr>
          <a:xfrm>
            <a:off x="2506425" y="2767151"/>
            <a:ext cx="4389500" cy="688908"/>
          </a:xfrm>
          <a:prstGeom prst="rect">
            <a:avLst/>
          </a:prstGeom>
        </p:spPr>
      </p:pic>
      <p:cxnSp>
        <p:nvCxnSpPr>
          <p:cNvPr id="12" name="直接连接符 11"/>
          <p:cNvCxnSpPr/>
          <p:nvPr/>
        </p:nvCxnSpPr>
        <p:spPr>
          <a:xfrm>
            <a:off x="2283057" y="1783378"/>
            <a:ext cx="40988" cy="3275965"/>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238421" y="1781800"/>
            <a:ext cx="0" cy="3277543"/>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185688" y="1781800"/>
            <a:ext cx="40260" cy="3277543"/>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30803" y="1781800"/>
            <a:ext cx="4380" cy="3313255"/>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6074956" y="1781800"/>
            <a:ext cx="962" cy="3313255"/>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041481" y="1781800"/>
            <a:ext cx="0" cy="3399754"/>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7962697" y="1781800"/>
            <a:ext cx="28966" cy="3399754"/>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411375" y="1371654"/>
            <a:ext cx="2630106" cy="369332"/>
          </a:xfrm>
          <a:prstGeom prst="rect">
            <a:avLst/>
          </a:prstGeom>
        </p:spPr>
        <p:txBody>
          <a:bodyPr wrap="square">
            <a:spAutoFit/>
          </a:bodyPr>
          <a:lstStyle/>
          <a:p>
            <a:r>
              <a:rPr lang="zh-CN" altLang="en-US" sz="1800" dirty="0"/>
              <a:t>时间（</a:t>
            </a:r>
            <a:r>
              <a:rPr lang="en-US" altLang="zh-CN" sz="1800" dirty="0"/>
              <a:t>clock cycles</a:t>
            </a:r>
            <a:r>
              <a:rPr lang="zh-CN" altLang="en-US" sz="1800" dirty="0"/>
              <a:t>）</a:t>
            </a:r>
            <a:endParaRPr lang="zh-CN" altLang="en-US" sz="1800" dirty="0"/>
          </a:p>
        </p:txBody>
      </p:sp>
      <p:sp>
        <p:nvSpPr>
          <p:cNvPr id="21" name="文本框 20"/>
          <p:cNvSpPr txBox="1"/>
          <p:nvPr/>
        </p:nvSpPr>
        <p:spPr>
          <a:xfrm>
            <a:off x="152516" y="2740570"/>
            <a:ext cx="461665" cy="2057346"/>
          </a:xfrm>
          <a:prstGeom prst="rect">
            <a:avLst/>
          </a:prstGeom>
          <a:noFill/>
        </p:spPr>
        <p:txBody>
          <a:bodyPr vert="eaVert" wrap="square" rtlCol="0">
            <a:spAutoFit/>
          </a:bodyPr>
          <a:lstStyle/>
          <a:p>
            <a:r>
              <a:rPr lang="zh-CN" altLang="en-US" sz="1800" dirty="0"/>
              <a:t>指令执行顺序</a:t>
            </a:r>
            <a:endParaRPr lang="zh-CN" altLang="en-US" sz="1800" dirty="0"/>
          </a:p>
        </p:txBody>
      </p:sp>
      <p:sp>
        <p:nvSpPr>
          <p:cNvPr id="22" name="矩形 21"/>
          <p:cNvSpPr/>
          <p:nvPr/>
        </p:nvSpPr>
        <p:spPr>
          <a:xfrm>
            <a:off x="502731" y="2119059"/>
            <a:ext cx="1173294" cy="369332"/>
          </a:xfrm>
          <a:prstGeom prst="rect">
            <a:avLst/>
          </a:prstGeom>
        </p:spPr>
        <p:txBody>
          <a:bodyPr wrap="square">
            <a:spAutoFit/>
          </a:bodyPr>
          <a:lstStyle/>
          <a:p>
            <a:r>
              <a:rPr lang="en-US" altLang="zh-CN" sz="1800" dirty="0"/>
              <a:t>add </a:t>
            </a:r>
            <a:r>
              <a:rPr lang="en-US" altLang="zh-CN" sz="1800" b="1" dirty="0">
                <a:solidFill>
                  <a:srgbClr val="C00000"/>
                </a:solidFill>
              </a:rPr>
              <a:t>$1</a:t>
            </a:r>
            <a:r>
              <a:rPr lang="en-US" altLang="zh-CN" sz="1800" dirty="0"/>
              <a:t>…</a:t>
            </a:r>
            <a:endParaRPr lang="zh-CN" altLang="en-US" sz="1800" dirty="0"/>
          </a:p>
        </p:txBody>
      </p:sp>
      <p:sp>
        <p:nvSpPr>
          <p:cNvPr id="23" name="矩形 22"/>
          <p:cNvSpPr/>
          <p:nvPr/>
        </p:nvSpPr>
        <p:spPr>
          <a:xfrm>
            <a:off x="474461" y="2926939"/>
            <a:ext cx="1036784" cy="369332"/>
          </a:xfrm>
          <a:prstGeom prst="rect">
            <a:avLst/>
          </a:prstGeom>
        </p:spPr>
        <p:txBody>
          <a:bodyPr wrap="square">
            <a:spAutoFit/>
          </a:bodyPr>
          <a:lstStyle/>
          <a:p>
            <a:r>
              <a:rPr lang="en-US" altLang="zh-CN" sz="1800" dirty="0"/>
              <a:t>I 1</a:t>
            </a:r>
            <a:endParaRPr lang="zh-CN" altLang="en-US" sz="1800" dirty="0"/>
          </a:p>
        </p:txBody>
      </p:sp>
      <p:sp>
        <p:nvSpPr>
          <p:cNvPr id="24" name="矩形 23"/>
          <p:cNvSpPr/>
          <p:nvPr/>
        </p:nvSpPr>
        <p:spPr>
          <a:xfrm>
            <a:off x="483722" y="3692579"/>
            <a:ext cx="1036784" cy="369332"/>
          </a:xfrm>
          <a:prstGeom prst="rect">
            <a:avLst/>
          </a:prstGeom>
        </p:spPr>
        <p:txBody>
          <a:bodyPr wrap="square">
            <a:spAutoFit/>
          </a:bodyPr>
          <a:lstStyle/>
          <a:p>
            <a:r>
              <a:rPr lang="en-US" altLang="zh-CN" sz="1800" dirty="0"/>
              <a:t>I 2</a:t>
            </a:r>
            <a:endParaRPr lang="zh-CN" altLang="en-US" sz="1800" dirty="0"/>
          </a:p>
        </p:txBody>
      </p:sp>
      <p:sp>
        <p:nvSpPr>
          <p:cNvPr id="25" name="矩形 24"/>
          <p:cNvSpPr/>
          <p:nvPr/>
        </p:nvSpPr>
        <p:spPr>
          <a:xfrm>
            <a:off x="495609" y="4530223"/>
            <a:ext cx="1686555" cy="369332"/>
          </a:xfrm>
          <a:prstGeom prst="rect">
            <a:avLst/>
          </a:prstGeom>
        </p:spPr>
        <p:txBody>
          <a:bodyPr wrap="square">
            <a:spAutoFit/>
          </a:bodyPr>
          <a:lstStyle/>
          <a:p>
            <a:r>
              <a:rPr lang="en-US" altLang="zh-CN" sz="1800" dirty="0"/>
              <a:t>add $2, </a:t>
            </a:r>
            <a:r>
              <a:rPr lang="en-US" altLang="zh-CN" sz="1800" b="1" dirty="0">
                <a:solidFill>
                  <a:srgbClr val="00B050"/>
                </a:solidFill>
              </a:rPr>
              <a:t>$1</a:t>
            </a:r>
            <a:r>
              <a:rPr lang="en-US" altLang="zh-CN" sz="1800" dirty="0"/>
              <a:t>…</a:t>
            </a:r>
            <a:endParaRPr lang="zh-CN" altLang="en-US" sz="1800" dirty="0"/>
          </a:p>
        </p:txBody>
      </p:sp>
      <p:cxnSp>
        <p:nvCxnSpPr>
          <p:cNvPr id="31" name="曲线连接符 30"/>
          <p:cNvCxnSpPr/>
          <p:nvPr/>
        </p:nvCxnSpPr>
        <p:spPr bwMode="auto">
          <a:xfrm rot="10800000" flipV="1">
            <a:off x="5954075" y="1888777"/>
            <a:ext cx="462928" cy="257412"/>
          </a:xfrm>
          <a:prstGeom prst="curvedConnector3">
            <a:avLst>
              <a:gd name="adj1" fmla="val 50000"/>
            </a:avLst>
          </a:prstGeom>
          <a:solidFill>
            <a:schemeClr val="accent1"/>
          </a:solidFill>
          <a:ln w="19050" cap="flat" cmpd="sng" algn="ctr">
            <a:solidFill>
              <a:srgbClr val="C00000"/>
            </a:solidFill>
            <a:prstDash val="solid"/>
            <a:round/>
            <a:headEnd type="none" w="med" len="med"/>
            <a:tailEnd type="triangle"/>
          </a:ln>
          <a:effectLst/>
        </p:spPr>
      </p:cxnSp>
      <p:sp>
        <p:nvSpPr>
          <p:cNvPr id="36" name="矩形 35"/>
          <p:cNvSpPr/>
          <p:nvPr/>
        </p:nvSpPr>
        <p:spPr>
          <a:xfrm>
            <a:off x="6331783" y="1763753"/>
            <a:ext cx="2316696" cy="400110"/>
          </a:xfrm>
          <a:prstGeom prst="rect">
            <a:avLst/>
          </a:prstGeom>
        </p:spPr>
        <p:txBody>
          <a:bodyPr wrap="square">
            <a:spAutoFit/>
          </a:bodyPr>
          <a:lstStyle/>
          <a:p>
            <a:r>
              <a:rPr lang="zh-CN" altLang="en-US" sz="2000" b="1" dirty="0">
                <a:solidFill>
                  <a:srgbClr val="C00000"/>
                </a:solidFill>
              </a:rPr>
              <a:t>写回数据到寄存器</a:t>
            </a:r>
            <a:endParaRPr lang="zh-CN" altLang="en-US" sz="2000" b="1" dirty="0">
              <a:solidFill>
                <a:srgbClr val="C00000"/>
              </a:solidFill>
            </a:endParaRPr>
          </a:p>
        </p:txBody>
      </p:sp>
      <p:sp>
        <p:nvSpPr>
          <p:cNvPr id="37" name="矩形 36"/>
          <p:cNvSpPr/>
          <p:nvPr/>
        </p:nvSpPr>
        <p:spPr>
          <a:xfrm>
            <a:off x="3018160" y="4891172"/>
            <a:ext cx="1207788" cy="400110"/>
          </a:xfrm>
          <a:prstGeom prst="rect">
            <a:avLst/>
          </a:prstGeom>
        </p:spPr>
        <p:txBody>
          <a:bodyPr wrap="square">
            <a:spAutoFit/>
          </a:bodyPr>
          <a:lstStyle/>
          <a:p>
            <a:r>
              <a:rPr lang="zh-CN" altLang="en-US" sz="2000" b="1" dirty="0">
                <a:solidFill>
                  <a:srgbClr val="00B050"/>
                </a:solidFill>
              </a:rPr>
              <a:t>读寄存器</a:t>
            </a:r>
            <a:endParaRPr lang="zh-CN" altLang="en-US" sz="2000" b="1" dirty="0">
              <a:solidFill>
                <a:srgbClr val="00B050"/>
              </a:solidFill>
            </a:endParaRPr>
          </a:p>
        </p:txBody>
      </p:sp>
      <p:cxnSp>
        <p:nvCxnSpPr>
          <p:cNvPr id="38" name="曲线连接符 37"/>
          <p:cNvCxnSpPr>
            <a:stCxn id="37" idx="3"/>
          </p:cNvCxnSpPr>
          <p:nvPr/>
        </p:nvCxnSpPr>
        <p:spPr bwMode="auto">
          <a:xfrm flipV="1">
            <a:off x="4225948" y="4925093"/>
            <a:ext cx="1377627" cy="166134"/>
          </a:xfrm>
          <a:prstGeom prst="curvedConnector3">
            <a:avLst>
              <a:gd name="adj1" fmla="val 50000"/>
            </a:avLst>
          </a:prstGeom>
          <a:solidFill>
            <a:schemeClr val="accent1"/>
          </a:solidFill>
          <a:ln w="19050" cap="flat" cmpd="sng" algn="ctr">
            <a:solidFill>
              <a:srgbClr val="00B050"/>
            </a:solidFill>
            <a:prstDash val="solid"/>
            <a:round/>
            <a:headEnd type="none" w="med" len="med"/>
            <a:tailEnd type="triangle"/>
          </a:ln>
          <a:effectLst/>
        </p:spPr>
      </p:cxnSp>
      <p:grpSp>
        <p:nvGrpSpPr>
          <p:cNvPr id="62" name="组合 61"/>
          <p:cNvGrpSpPr/>
          <p:nvPr/>
        </p:nvGrpSpPr>
        <p:grpSpPr>
          <a:xfrm>
            <a:off x="4165510" y="5111987"/>
            <a:ext cx="1954405" cy="435070"/>
            <a:chOff x="4207597" y="5767960"/>
            <a:chExt cx="1282062" cy="435070"/>
          </a:xfrm>
        </p:grpSpPr>
        <p:cxnSp>
          <p:nvCxnSpPr>
            <p:cNvPr id="45" name="直接连接符 44"/>
            <p:cNvCxnSpPr/>
            <p:nvPr/>
          </p:nvCxnSpPr>
          <p:spPr bwMode="auto">
            <a:xfrm rot="5400000" flipH="1" flipV="1">
              <a:off x="4495765" y="5815768"/>
              <a:ext cx="413360" cy="317743"/>
            </a:xfrm>
            <a:prstGeom prst="bentConnector3">
              <a:avLst>
                <a:gd name="adj1" fmla="val -1445"/>
              </a:avLst>
            </a:prstGeom>
            <a:solidFill>
              <a:schemeClr val="accent1"/>
            </a:solidFill>
            <a:ln w="19050" cap="flat" cmpd="sng" algn="ctr">
              <a:solidFill>
                <a:schemeClr val="tx1"/>
              </a:solidFill>
              <a:prstDash val="solid"/>
              <a:round/>
              <a:headEnd type="none" w="med" len="med"/>
              <a:tailEnd type="arrow" w="med" len="med"/>
            </a:ln>
            <a:effectLst/>
          </p:spPr>
        </p:cxnSp>
        <p:cxnSp>
          <p:nvCxnSpPr>
            <p:cNvPr id="48" name="直接连接符 44"/>
            <p:cNvCxnSpPr/>
            <p:nvPr/>
          </p:nvCxnSpPr>
          <p:spPr bwMode="auto">
            <a:xfrm rot="16200000" flipV="1">
              <a:off x="4164044" y="5825705"/>
              <a:ext cx="420877" cy="333772"/>
            </a:xfrm>
            <a:prstGeom prst="bentConnector3">
              <a:avLst>
                <a:gd name="adj1" fmla="val 97999"/>
              </a:avLst>
            </a:prstGeom>
            <a:solidFill>
              <a:schemeClr val="accent1"/>
            </a:solidFill>
            <a:ln w="19050" cap="flat" cmpd="sng" algn="ctr">
              <a:solidFill>
                <a:schemeClr val="tx1"/>
              </a:solidFill>
              <a:prstDash val="solid"/>
              <a:round/>
              <a:headEnd type="arrow" w="med" len="med"/>
              <a:tailEnd type="none" w="med" len="med"/>
            </a:ln>
            <a:effectLst/>
          </p:spPr>
        </p:cxnSp>
        <p:cxnSp>
          <p:nvCxnSpPr>
            <p:cNvPr id="54" name="直接连接符 44"/>
            <p:cNvCxnSpPr/>
            <p:nvPr/>
          </p:nvCxnSpPr>
          <p:spPr bwMode="auto">
            <a:xfrm rot="16200000" flipV="1">
              <a:off x="4799435" y="5844034"/>
              <a:ext cx="420878" cy="297114"/>
            </a:xfrm>
            <a:prstGeom prst="bentConnector3">
              <a:avLst>
                <a:gd name="adj1" fmla="val 100526"/>
              </a:avLst>
            </a:prstGeom>
            <a:solidFill>
              <a:schemeClr val="accent1"/>
            </a:solidFill>
            <a:ln w="19050" cap="flat" cmpd="sng" algn="ctr">
              <a:solidFill>
                <a:schemeClr val="tx1"/>
              </a:solidFill>
              <a:prstDash val="solid"/>
              <a:round/>
              <a:headEnd type="arrow" w="med" len="med"/>
              <a:tailEnd type="none" w="med" len="med"/>
            </a:ln>
            <a:effectLst/>
          </p:spPr>
        </p:cxnSp>
        <p:cxnSp>
          <p:nvCxnSpPr>
            <p:cNvPr id="59" name="直接连接符 44"/>
            <p:cNvCxnSpPr/>
            <p:nvPr/>
          </p:nvCxnSpPr>
          <p:spPr bwMode="auto">
            <a:xfrm>
              <a:off x="5157847" y="6185124"/>
              <a:ext cx="331812" cy="2377"/>
            </a:xfrm>
            <a:prstGeom prst="straightConnector1">
              <a:avLst/>
            </a:prstGeom>
            <a:solidFill>
              <a:schemeClr val="accent1"/>
            </a:solidFill>
            <a:ln w="19050" cap="flat" cmpd="sng" algn="ctr">
              <a:solidFill>
                <a:schemeClr val="tx1"/>
              </a:solidFill>
              <a:prstDash val="solid"/>
              <a:round/>
              <a:headEnd type="none" w="med" len="med"/>
              <a:tailEnd type="none" w="med" len="med"/>
            </a:ln>
            <a:effectLst/>
          </p:spPr>
        </p:cxnSp>
      </p:grpSp>
      <p:sp>
        <p:nvSpPr>
          <p:cNvPr id="63" name="矩形 62"/>
          <p:cNvSpPr/>
          <p:nvPr/>
        </p:nvSpPr>
        <p:spPr>
          <a:xfrm>
            <a:off x="1810000" y="5854674"/>
            <a:ext cx="3683981" cy="461665"/>
          </a:xfrm>
          <a:prstGeom prst="rect">
            <a:avLst/>
          </a:prstGeom>
          <a:noFill/>
        </p:spPr>
        <p:txBody>
          <a:bodyPr wrap="square">
            <a:spAutoFit/>
          </a:bodyPr>
          <a:lstStyle/>
          <a:p>
            <a:r>
              <a:rPr lang="zh-CN" altLang="en-US" b="1" dirty="0">
                <a:solidFill>
                  <a:srgbClr val="C00000"/>
                </a:solidFill>
              </a:rPr>
              <a:t>上升沿触发寄存器写</a:t>
            </a:r>
            <a:endParaRPr lang="zh-CN" altLang="en-US" b="1" dirty="0">
              <a:solidFill>
                <a:srgbClr val="C00000"/>
              </a:solidFill>
            </a:endParaRPr>
          </a:p>
        </p:txBody>
      </p:sp>
      <p:cxnSp>
        <p:nvCxnSpPr>
          <p:cNvPr id="76" name="曲线连接符 75"/>
          <p:cNvCxnSpPr/>
          <p:nvPr/>
        </p:nvCxnSpPr>
        <p:spPr bwMode="auto">
          <a:xfrm flipH="1">
            <a:off x="5603577" y="2488391"/>
            <a:ext cx="19342" cy="2034420"/>
          </a:xfrm>
          <a:prstGeom prst="straightConnector1">
            <a:avLst/>
          </a:prstGeom>
          <a:solidFill>
            <a:schemeClr val="accent1"/>
          </a:solidFill>
          <a:ln w="19050" cap="flat" cmpd="sng" algn="ctr">
            <a:solidFill>
              <a:srgbClr val="00B050"/>
            </a:solidFill>
            <a:prstDash val="solid"/>
            <a:round/>
            <a:headEnd type="none" w="med" len="med"/>
            <a:tailEnd type="triangle"/>
          </a:ln>
          <a:effectLst/>
        </p:spPr>
      </p:cxnSp>
      <p:sp>
        <p:nvSpPr>
          <p:cNvPr id="86" name="矩形 85"/>
          <p:cNvSpPr/>
          <p:nvPr/>
        </p:nvSpPr>
        <p:spPr>
          <a:xfrm>
            <a:off x="502731" y="1011799"/>
            <a:ext cx="8061834" cy="523220"/>
          </a:xfrm>
          <a:prstGeom prst="rect">
            <a:avLst/>
          </a:prstGeom>
        </p:spPr>
        <p:txBody>
          <a:bodyPr wrap="square">
            <a:spAutoFit/>
          </a:bodyPr>
          <a:lstStyle/>
          <a:p>
            <a:pPr marL="342900" indent="-342900" algn="just">
              <a:buFont typeface="Wingdings" panose="05000000000000000000" pitchFamily="2" charset="2"/>
              <a:buChar char="Ø"/>
            </a:pPr>
            <a:r>
              <a:rPr lang="zh-CN" altLang="en-US" sz="2800" dirty="0"/>
              <a:t>时钟的前半部分进行写，时钟的后半部分进行读</a:t>
            </a:r>
            <a:endParaRPr lang="zh-CN" altLang="en-US" sz="2800" dirty="0"/>
          </a:p>
        </p:txBody>
      </p:sp>
      <p:sp>
        <p:nvSpPr>
          <p:cNvPr id="39" name="矩形 38"/>
          <p:cNvSpPr/>
          <p:nvPr/>
        </p:nvSpPr>
        <p:spPr>
          <a:xfrm>
            <a:off x="5065435" y="5762736"/>
            <a:ext cx="3952091" cy="461665"/>
          </a:xfrm>
          <a:prstGeom prst="rect">
            <a:avLst/>
          </a:prstGeom>
          <a:noFill/>
        </p:spPr>
        <p:txBody>
          <a:bodyPr wrap="square">
            <a:spAutoFit/>
          </a:bodyPr>
          <a:lstStyle/>
          <a:p>
            <a:r>
              <a:rPr lang="zh-CN" altLang="en-US" b="1" dirty="0">
                <a:solidFill>
                  <a:srgbClr val="C00000"/>
                </a:solidFill>
              </a:rPr>
              <a:t>下降沿触发</a:t>
            </a:r>
            <a:r>
              <a:rPr lang="zh-CN" altLang="en-US" b="1">
                <a:solidFill>
                  <a:srgbClr val="C00000"/>
                </a:solidFill>
              </a:rPr>
              <a:t>流水线寄存器读</a:t>
            </a:r>
            <a:endParaRPr lang="zh-CN" altLang="en-US" b="1" dirty="0">
              <a:solidFill>
                <a:srgbClr val="C00000"/>
              </a:solidFill>
            </a:endParaRPr>
          </a:p>
        </p:txBody>
      </p:sp>
      <p:cxnSp>
        <p:nvCxnSpPr>
          <p:cNvPr id="40" name="曲线连接符 39"/>
          <p:cNvCxnSpPr/>
          <p:nvPr/>
        </p:nvCxnSpPr>
        <p:spPr bwMode="auto">
          <a:xfrm flipV="1">
            <a:off x="3651885" y="5334000"/>
            <a:ext cx="1453515" cy="575945"/>
          </a:xfrm>
          <a:prstGeom prst="curvedConnector3">
            <a:avLst>
              <a:gd name="adj1" fmla="val 50022"/>
            </a:avLst>
          </a:prstGeom>
          <a:solidFill>
            <a:schemeClr val="accent1"/>
          </a:solidFill>
          <a:ln w="19050" cap="flat" cmpd="sng" algn="ctr">
            <a:solidFill>
              <a:srgbClr val="C00000"/>
            </a:solidFill>
            <a:prstDash val="solid"/>
            <a:round/>
            <a:headEnd type="none" w="med" len="med"/>
            <a:tailEnd type="triangle"/>
          </a:ln>
          <a:effectLst/>
        </p:spPr>
      </p:cxnSp>
      <p:cxnSp>
        <p:nvCxnSpPr>
          <p:cNvPr id="42" name="曲线连接符 41"/>
          <p:cNvCxnSpPr>
            <a:stCxn id="39" idx="0"/>
          </p:cNvCxnSpPr>
          <p:nvPr/>
        </p:nvCxnSpPr>
        <p:spPr bwMode="auto">
          <a:xfrm rot="16200000" flipV="1">
            <a:off x="6087110" y="4808855"/>
            <a:ext cx="504825" cy="1402715"/>
          </a:xfrm>
          <a:prstGeom prst="curvedConnector2">
            <a:avLst/>
          </a:prstGeom>
          <a:solidFill>
            <a:schemeClr val="accent1"/>
          </a:solidFill>
          <a:ln w="19050" cap="flat" cmpd="sng" algn="ctr">
            <a:solidFill>
              <a:srgbClr val="C00000"/>
            </a:solidFill>
            <a:prstDash val="solid"/>
            <a:round/>
            <a:headEnd type="none" w="med" len="med"/>
            <a:tailEnd type="triangle"/>
          </a:ln>
          <a:effectLst/>
        </p:spPr>
      </p:cxnSp>
      <p:cxnSp>
        <p:nvCxnSpPr>
          <p:cNvPr id="2" name="直接连接符 44"/>
          <p:cNvCxnSpPr/>
          <p:nvPr/>
        </p:nvCxnSpPr>
        <p:spPr bwMode="auto">
          <a:xfrm rot="5400000" flipH="1" flipV="1">
            <a:off x="5674578" y="5070129"/>
            <a:ext cx="413360" cy="484375"/>
          </a:xfrm>
          <a:prstGeom prst="bentConnector3">
            <a:avLst>
              <a:gd name="adj1" fmla="val -1445"/>
            </a:avLst>
          </a:prstGeom>
          <a:solidFill>
            <a:schemeClr val="accent1"/>
          </a:solidFill>
          <a:ln w="19050" cap="flat" cmpd="sng" algn="ctr">
            <a:solidFill>
              <a:schemeClr val="tx1"/>
            </a:solidFill>
            <a:prstDash val="solid"/>
            <a:round/>
            <a:headEnd type="none" w="med" len="med"/>
            <a:tailEnd type="arrow" w="med" len="med"/>
          </a:ln>
          <a:effectLst/>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1219288" y="1107832"/>
            <a:ext cx="7447564" cy="5445286"/>
          </a:xfrm>
        </p:spPr>
        <p:txBody>
          <a:bodyPr>
            <a:normAutofit/>
          </a:bodyPr>
          <a:lstStyle/>
          <a:p>
            <a:pPr marL="1200150" lvl="1" indent="-457200">
              <a:lnSpc>
                <a:spcPct val="200000"/>
              </a:lnSpc>
              <a:buFont typeface="宋体" panose="02010600030101010101" pitchFamily="2" charset="-122"/>
              <a:buChar char="☆"/>
            </a:pPr>
            <a:r>
              <a:rPr lang="zh-CN" altLang="en-US" b="1" dirty="0">
                <a:solidFill>
                  <a:schemeClr val="bg2">
                    <a:lumMod val="60000"/>
                    <a:lumOff val="40000"/>
                  </a:schemeClr>
                </a:solidFill>
              </a:rPr>
              <a:t>结构冒险</a:t>
            </a:r>
            <a:endParaRPr lang="en-US" altLang="zh-CN" b="1" dirty="0">
              <a:solidFill>
                <a:schemeClr val="bg2">
                  <a:lumMod val="60000"/>
                  <a:lumOff val="40000"/>
                </a:schemeClr>
              </a:solidFill>
            </a:endParaRPr>
          </a:p>
          <a:p>
            <a:pPr marL="1200150" lvl="1" indent="-457200">
              <a:lnSpc>
                <a:spcPct val="200000"/>
              </a:lnSpc>
              <a:buFont typeface="宋体" panose="02010600030101010101" pitchFamily="2" charset="-122"/>
              <a:buChar char="☆"/>
            </a:pPr>
            <a:r>
              <a:rPr lang="zh-CN" altLang="en-US" b="1" dirty="0">
                <a:solidFill>
                  <a:srgbClr val="C00000"/>
                </a:solidFill>
              </a:rPr>
              <a:t>数据冒险</a:t>
            </a:r>
            <a:endParaRPr lang="en-US" altLang="zh-CN" b="1" dirty="0">
              <a:solidFill>
                <a:srgbClr val="C00000"/>
              </a:solidFill>
            </a:endParaRPr>
          </a:p>
          <a:p>
            <a:pPr marL="2057400" lvl="3" indent="-457200">
              <a:lnSpc>
                <a:spcPct val="200000"/>
              </a:lnSpc>
              <a:buFont typeface="宋体" panose="02010600030101010101" pitchFamily="2" charset="-122"/>
              <a:buChar char="☆"/>
            </a:pPr>
            <a:r>
              <a:rPr lang="zh-CN" altLang="en-US" sz="2400" b="1" dirty="0">
                <a:solidFill>
                  <a:srgbClr val="C00000"/>
                </a:solidFill>
              </a:rPr>
              <a:t>旁路</a:t>
            </a:r>
            <a:endParaRPr lang="en-US" altLang="zh-CN" sz="2400" b="1" dirty="0">
              <a:solidFill>
                <a:srgbClr val="C00000"/>
              </a:solidFill>
            </a:endParaRPr>
          </a:p>
          <a:p>
            <a:pPr marL="2057400" lvl="3" indent="-457200">
              <a:lnSpc>
                <a:spcPct val="200000"/>
              </a:lnSpc>
              <a:buFont typeface="宋体" panose="02010600030101010101" pitchFamily="2" charset="-122"/>
              <a:buChar char="☆"/>
            </a:pPr>
            <a:r>
              <a:rPr lang="zh-CN" altLang="en-US" sz="2400" b="1" dirty="0">
                <a:solidFill>
                  <a:srgbClr val="C00000"/>
                </a:solidFill>
              </a:rPr>
              <a:t>阻塞</a:t>
            </a:r>
            <a:endParaRPr lang="en-US" altLang="zh-CN" sz="2400" b="1" dirty="0">
              <a:solidFill>
                <a:srgbClr val="C00000"/>
              </a:solidFill>
            </a:endParaRPr>
          </a:p>
          <a:p>
            <a:pPr marL="1200150" lvl="1" indent="-457200">
              <a:lnSpc>
                <a:spcPct val="200000"/>
              </a:lnSpc>
              <a:buFont typeface="宋体" panose="02010600030101010101" pitchFamily="2" charset="-122"/>
              <a:buChar char="☆"/>
            </a:pPr>
            <a:r>
              <a:rPr lang="zh-CN" altLang="en-US" b="1" dirty="0">
                <a:solidFill>
                  <a:schemeClr val="bg2">
                    <a:lumMod val="60000"/>
                    <a:lumOff val="40000"/>
                  </a:schemeClr>
                </a:solidFill>
              </a:rPr>
              <a:t>控制冒险</a:t>
            </a:r>
            <a:endParaRPr lang="en-US" altLang="zh-CN" b="1" dirty="0">
              <a:solidFill>
                <a:schemeClr val="bg2">
                  <a:lumMod val="60000"/>
                  <a:lumOff val="40000"/>
                </a:schemeClr>
              </a:solidFill>
            </a:endParaRPr>
          </a:p>
        </p:txBody>
      </p:sp>
      <p:sp>
        <p:nvSpPr>
          <p:cNvPr id="3" name="标题 2"/>
          <p:cNvSpPr>
            <a:spLocks noGrp="1"/>
          </p:cNvSpPr>
          <p:nvPr>
            <p:ph type="ctrTitle"/>
          </p:nvPr>
        </p:nvSpPr>
        <p:spPr/>
        <p:txBody>
          <a:bodyPr/>
          <a:lstStyle/>
          <a:p>
            <a:r>
              <a:rPr lang="zh-CN" altLang="en-US" dirty="0"/>
              <a:t>流水线冒险大纲</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pPr marL="457200" indent="-457200">
              <a:buFont typeface="Wingdings" panose="05000000000000000000" pitchFamily="2" charset="2"/>
              <a:buChar char="Ø"/>
            </a:pPr>
            <a:r>
              <a:rPr lang="zh-CN" altLang="en-US" dirty="0"/>
              <a:t>无法提供指令执行所需要的数据，即需要等待前面某些指令执行完数据的读写</a:t>
            </a:r>
            <a:endParaRPr lang="en-US" altLang="zh-CN" dirty="0"/>
          </a:p>
          <a:p>
            <a:r>
              <a:rPr lang="en-US" altLang="zh-CN" dirty="0"/>
              <a:t>1.</a:t>
            </a:r>
            <a:r>
              <a:rPr lang="zh-CN" altLang="en-US" sz="2400" dirty="0"/>
              <a:t>寄存器导致的数据冒险</a:t>
            </a:r>
            <a:endParaRPr lang="en-US" altLang="zh-CN" sz="2400" dirty="0"/>
          </a:p>
          <a:p>
            <a:pPr marL="1200150" lvl="1" indent="-457200">
              <a:buFont typeface="Wingdings" panose="05000000000000000000" pitchFamily="2" charset="2"/>
              <a:buChar char="Ø"/>
            </a:pPr>
            <a:r>
              <a:rPr lang="zh-CN" altLang="en-US" sz="2400" dirty="0"/>
              <a:t>一条指令的操作数来源于前面的某条指令</a:t>
            </a:r>
            <a:endParaRPr lang="en-US" altLang="zh-CN" sz="2400" dirty="0"/>
          </a:p>
          <a:p>
            <a:pPr marL="1200150" lvl="1" indent="-457200">
              <a:buFont typeface="Wingdings" panose="05000000000000000000" pitchFamily="2" charset="2"/>
              <a:buChar char="Ø"/>
            </a:pPr>
            <a:endParaRPr lang="en-US" altLang="zh-CN" sz="2000" dirty="0"/>
          </a:p>
          <a:p>
            <a:endParaRPr lang="en-US" altLang="zh-CN" sz="1050" dirty="0"/>
          </a:p>
          <a:p>
            <a:r>
              <a:rPr lang="en-US" altLang="zh-CN" dirty="0"/>
              <a:t>2</a:t>
            </a:r>
            <a:r>
              <a:rPr lang="en-US" altLang="zh-CN" sz="2400" dirty="0"/>
              <a:t>.</a:t>
            </a:r>
            <a:r>
              <a:rPr lang="zh-CN" altLang="en-US" sz="2400" dirty="0"/>
              <a:t>取数</a:t>
            </a:r>
            <a:r>
              <a:rPr lang="en-US" altLang="zh-CN" sz="2400" dirty="0"/>
              <a:t>-</a:t>
            </a:r>
            <a:r>
              <a:rPr lang="zh-CN" altLang="en-US" sz="2400" dirty="0"/>
              <a:t>使用型数据冒险</a:t>
            </a:r>
            <a:endParaRPr lang="zh-CN" altLang="en-US" sz="2400" dirty="0"/>
          </a:p>
          <a:p>
            <a:pPr marL="1200150" lvl="1" indent="-457200">
              <a:buFont typeface="Wingdings" panose="05000000000000000000" pitchFamily="2" charset="2"/>
              <a:buChar char="Ø"/>
            </a:pPr>
            <a:r>
              <a:rPr lang="zh-CN" altLang="en-US" sz="2400" dirty="0"/>
              <a:t>在数据需要使用时，数据还没有从存储器读出</a:t>
            </a:r>
            <a:endParaRPr lang="zh-CN" altLang="en-US" sz="2400" dirty="0"/>
          </a:p>
          <a:p>
            <a:endParaRPr lang="zh-CN" altLang="en-US" dirty="0"/>
          </a:p>
          <a:p>
            <a:endParaRPr lang="zh-CN" altLang="en-US" dirty="0"/>
          </a:p>
        </p:txBody>
      </p:sp>
      <p:sp>
        <p:nvSpPr>
          <p:cNvPr id="3" name="标题 2"/>
          <p:cNvSpPr>
            <a:spLocks noGrp="1"/>
          </p:cNvSpPr>
          <p:nvPr>
            <p:ph type="ctrTitle"/>
          </p:nvPr>
        </p:nvSpPr>
        <p:spPr/>
        <p:txBody>
          <a:bodyPr/>
          <a:lstStyle/>
          <a:p>
            <a:r>
              <a:rPr lang="zh-CN" altLang="en-US" dirty="0"/>
              <a:t>数据冒险</a:t>
            </a:r>
            <a:endParaRPr lang="zh-CN" altLang="en-US" dirty="0"/>
          </a:p>
        </p:txBody>
      </p:sp>
      <p:sp>
        <p:nvSpPr>
          <p:cNvPr id="6" name="矩形 5"/>
          <p:cNvSpPr/>
          <p:nvPr/>
        </p:nvSpPr>
        <p:spPr bwMode="auto">
          <a:xfrm>
            <a:off x="685902" y="2971812"/>
            <a:ext cx="8184958" cy="685782"/>
          </a:xfrm>
          <a:prstGeom prst="rect">
            <a:avLst/>
          </a:prstGeom>
          <a:solidFill>
            <a:schemeClr val="accent5"/>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r>
              <a:rPr lang="en-US" altLang="zh-CN" b="1" dirty="0">
                <a:latin typeface="NimbusMonL-Regu"/>
              </a:rPr>
              <a:t>	</a:t>
            </a:r>
            <a:r>
              <a:rPr lang="fr-FR" altLang="zh-CN" b="1" dirty="0">
                <a:latin typeface="NimbusMonL-Regu"/>
              </a:rPr>
              <a:t>add	</a:t>
            </a:r>
            <a:r>
              <a:rPr lang="fr-FR" altLang="zh-CN" dirty="0">
                <a:solidFill>
                  <a:srgbClr val="C00000"/>
                </a:solidFill>
                <a:latin typeface="NimbusMonL-Regu"/>
              </a:rPr>
              <a:t>$s0</a:t>
            </a:r>
            <a:r>
              <a:rPr lang="fr-FR" altLang="zh-CN" dirty="0">
                <a:latin typeface="NimbusMonL-Regu"/>
              </a:rPr>
              <a:t>, $t0, $t1</a:t>
            </a:r>
            <a:br>
              <a:rPr lang="fr-FR" altLang="zh-CN" b="1" dirty="0">
                <a:latin typeface="NimbusMonL-Regu"/>
              </a:rPr>
            </a:br>
            <a:r>
              <a:rPr lang="fr-FR" altLang="zh-CN" b="1" dirty="0">
                <a:latin typeface="NimbusMonL-Regu"/>
              </a:rPr>
              <a:t>	sub	</a:t>
            </a:r>
            <a:r>
              <a:rPr lang="fr-FR" altLang="zh-CN" dirty="0">
                <a:latin typeface="NimbusMonL-Regu"/>
              </a:rPr>
              <a:t>$t2, </a:t>
            </a:r>
            <a:r>
              <a:rPr lang="fr-FR" altLang="zh-CN" dirty="0">
                <a:solidFill>
                  <a:srgbClr val="C00000"/>
                </a:solidFill>
                <a:latin typeface="NimbusMonL-Regu"/>
              </a:rPr>
              <a:t>$s0</a:t>
            </a:r>
            <a:r>
              <a:rPr lang="fr-FR" altLang="zh-CN" dirty="0">
                <a:latin typeface="NimbusMonL-Regu"/>
              </a:rPr>
              <a:t>, $t3</a:t>
            </a:r>
            <a:endParaRPr lang="fr-FR" altLang="zh-CN" dirty="0">
              <a:latin typeface="NimbusMonL-Regu"/>
            </a:endParaRPr>
          </a:p>
        </p:txBody>
      </p:sp>
      <p:sp>
        <p:nvSpPr>
          <p:cNvPr id="7" name="矩形 6"/>
          <p:cNvSpPr/>
          <p:nvPr/>
        </p:nvSpPr>
        <p:spPr bwMode="auto">
          <a:xfrm>
            <a:off x="583898" y="4495772"/>
            <a:ext cx="8184958" cy="685782"/>
          </a:xfrm>
          <a:prstGeom prst="rect">
            <a:avLst/>
          </a:prstGeom>
          <a:solidFill>
            <a:schemeClr val="accent5"/>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r>
              <a:rPr lang="en-US" altLang="zh-CN" b="1" dirty="0">
                <a:latin typeface="NimbusMonL-Regu"/>
              </a:rPr>
              <a:t>	</a:t>
            </a:r>
            <a:r>
              <a:rPr lang="fr-FR" altLang="zh-CN" b="1" dirty="0">
                <a:latin typeface="NimbusMonL-Regu"/>
              </a:rPr>
              <a:t>lw	</a:t>
            </a:r>
            <a:r>
              <a:rPr lang="fr-FR" altLang="zh-CN" dirty="0">
                <a:solidFill>
                  <a:srgbClr val="C00000"/>
                </a:solidFill>
                <a:latin typeface="NimbusMonL-Regu"/>
              </a:rPr>
              <a:t>$s0</a:t>
            </a:r>
            <a:r>
              <a:rPr lang="fr-FR" altLang="zh-CN" dirty="0">
                <a:latin typeface="NimbusMonL-Regu"/>
              </a:rPr>
              <a:t>, 20($t1)</a:t>
            </a:r>
            <a:br>
              <a:rPr lang="fr-FR" altLang="zh-CN" dirty="0">
                <a:latin typeface="NimbusMonL-Regu"/>
              </a:rPr>
            </a:br>
            <a:r>
              <a:rPr lang="fr-FR" altLang="zh-CN" b="1" dirty="0">
                <a:latin typeface="NimbusMonL-Regu"/>
              </a:rPr>
              <a:t>	sub	</a:t>
            </a:r>
            <a:r>
              <a:rPr lang="fr-FR" altLang="zh-CN" dirty="0">
                <a:latin typeface="NimbusMonL-Regu"/>
              </a:rPr>
              <a:t>$t2, </a:t>
            </a:r>
            <a:r>
              <a:rPr lang="fr-FR" altLang="zh-CN" dirty="0">
                <a:solidFill>
                  <a:srgbClr val="C00000"/>
                </a:solidFill>
                <a:latin typeface="NimbusMonL-Regu"/>
              </a:rPr>
              <a:t>$s0</a:t>
            </a:r>
            <a:r>
              <a:rPr lang="fr-FR" altLang="zh-CN" dirty="0">
                <a:latin typeface="NimbusMonL-Regu"/>
              </a:rPr>
              <a:t>, $t3</a:t>
            </a:r>
            <a:endParaRPr lang="fr-FR" altLang="zh-CN" dirty="0">
              <a:latin typeface="NimbusMonL-Regu"/>
            </a:endParaRPr>
          </a:p>
        </p:txBody>
      </p:sp>
      <p:pic>
        <p:nvPicPr>
          <p:cNvPr id="4" name="图片 3"/>
          <p:cNvPicPr>
            <a:picLocks noChangeAspect="1"/>
          </p:cNvPicPr>
          <p:nvPr/>
        </p:nvPicPr>
        <p:blipFill>
          <a:blip r:embed="rId1"/>
          <a:stretch>
            <a:fillRect/>
          </a:stretch>
        </p:blipFill>
        <p:spPr>
          <a:xfrm>
            <a:off x="1752674" y="5285834"/>
            <a:ext cx="5110837" cy="1163004"/>
          </a:xfrm>
          <a:prstGeom prst="rect">
            <a:avLst/>
          </a:prstGeom>
        </p:spPr>
      </p:pic>
      <p:cxnSp>
        <p:nvCxnSpPr>
          <p:cNvPr id="13" name="曲线连接符 12"/>
          <p:cNvCxnSpPr/>
          <p:nvPr/>
        </p:nvCxnSpPr>
        <p:spPr bwMode="auto">
          <a:xfrm flipH="1">
            <a:off x="3962416" y="5714940"/>
            <a:ext cx="1676356" cy="304792"/>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1219288" y="1107832"/>
            <a:ext cx="7447564" cy="5445286"/>
          </a:xfrm>
        </p:spPr>
        <p:txBody>
          <a:bodyPr>
            <a:normAutofit/>
          </a:bodyPr>
          <a:lstStyle/>
          <a:p>
            <a:pPr marL="1200150" lvl="1" indent="-457200">
              <a:lnSpc>
                <a:spcPct val="200000"/>
              </a:lnSpc>
              <a:buFont typeface="宋体" panose="02010600030101010101" pitchFamily="2" charset="-122"/>
              <a:buChar char="☆"/>
            </a:pPr>
            <a:r>
              <a:rPr lang="zh-CN" altLang="en-US" b="1" dirty="0">
                <a:solidFill>
                  <a:schemeClr val="bg2">
                    <a:lumMod val="60000"/>
                    <a:lumOff val="40000"/>
                  </a:schemeClr>
                </a:solidFill>
              </a:rPr>
              <a:t>结构冒险</a:t>
            </a:r>
            <a:endParaRPr lang="en-US" altLang="zh-CN" b="1" dirty="0">
              <a:solidFill>
                <a:schemeClr val="bg2">
                  <a:lumMod val="60000"/>
                  <a:lumOff val="40000"/>
                </a:schemeClr>
              </a:solidFill>
            </a:endParaRPr>
          </a:p>
          <a:p>
            <a:pPr marL="1200150" lvl="1" indent="-457200">
              <a:lnSpc>
                <a:spcPct val="200000"/>
              </a:lnSpc>
              <a:buFont typeface="宋体" panose="02010600030101010101" pitchFamily="2" charset="-122"/>
              <a:buChar char="☆"/>
            </a:pPr>
            <a:r>
              <a:rPr lang="zh-CN" altLang="en-US" b="1" dirty="0">
                <a:solidFill>
                  <a:schemeClr val="bg2">
                    <a:lumMod val="60000"/>
                    <a:lumOff val="40000"/>
                  </a:schemeClr>
                </a:solidFill>
              </a:rPr>
              <a:t>数据冒险</a:t>
            </a:r>
            <a:endParaRPr lang="en-US" altLang="zh-CN" b="1" dirty="0">
              <a:solidFill>
                <a:schemeClr val="bg2">
                  <a:lumMod val="60000"/>
                  <a:lumOff val="40000"/>
                </a:schemeClr>
              </a:solidFill>
            </a:endParaRPr>
          </a:p>
          <a:p>
            <a:pPr marL="2057400" lvl="3" indent="-457200">
              <a:lnSpc>
                <a:spcPct val="200000"/>
              </a:lnSpc>
              <a:buFont typeface="宋体" panose="02010600030101010101" pitchFamily="2" charset="-122"/>
              <a:buChar char="☆"/>
            </a:pPr>
            <a:r>
              <a:rPr lang="zh-CN" altLang="en-US" sz="2400" b="1" dirty="0">
                <a:solidFill>
                  <a:srgbClr val="C00000"/>
                </a:solidFill>
              </a:rPr>
              <a:t>旁路</a:t>
            </a:r>
            <a:endParaRPr lang="en-US" altLang="zh-CN" sz="2400" b="1" dirty="0">
              <a:solidFill>
                <a:srgbClr val="C00000"/>
              </a:solidFill>
            </a:endParaRPr>
          </a:p>
          <a:p>
            <a:pPr marL="2057400" lvl="3" indent="-457200">
              <a:lnSpc>
                <a:spcPct val="200000"/>
              </a:lnSpc>
              <a:buFont typeface="宋体" panose="02010600030101010101" pitchFamily="2" charset="-122"/>
              <a:buChar char="☆"/>
            </a:pPr>
            <a:r>
              <a:rPr lang="zh-CN" altLang="en-US" sz="2400" b="1" dirty="0">
                <a:solidFill>
                  <a:schemeClr val="bg2">
                    <a:lumMod val="60000"/>
                    <a:lumOff val="40000"/>
                  </a:schemeClr>
                </a:solidFill>
              </a:rPr>
              <a:t>阻塞</a:t>
            </a:r>
            <a:endParaRPr lang="en-US" altLang="zh-CN" sz="2400" b="1" dirty="0">
              <a:solidFill>
                <a:schemeClr val="bg2">
                  <a:lumMod val="60000"/>
                  <a:lumOff val="40000"/>
                </a:schemeClr>
              </a:solidFill>
            </a:endParaRPr>
          </a:p>
          <a:p>
            <a:pPr marL="1200150" lvl="1" indent="-457200">
              <a:lnSpc>
                <a:spcPct val="200000"/>
              </a:lnSpc>
              <a:buFont typeface="宋体" panose="02010600030101010101" pitchFamily="2" charset="-122"/>
              <a:buChar char="☆"/>
            </a:pPr>
            <a:r>
              <a:rPr lang="zh-CN" altLang="en-US" b="1" dirty="0">
                <a:solidFill>
                  <a:schemeClr val="bg2">
                    <a:lumMod val="60000"/>
                    <a:lumOff val="40000"/>
                  </a:schemeClr>
                </a:solidFill>
              </a:rPr>
              <a:t>控制冒险</a:t>
            </a:r>
            <a:endParaRPr lang="en-US" altLang="zh-CN" b="1" dirty="0">
              <a:solidFill>
                <a:schemeClr val="bg2">
                  <a:lumMod val="60000"/>
                  <a:lumOff val="40000"/>
                </a:schemeClr>
              </a:solidFill>
            </a:endParaRPr>
          </a:p>
        </p:txBody>
      </p:sp>
      <p:sp>
        <p:nvSpPr>
          <p:cNvPr id="3" name="标题 2"/>
          <p:cNvSpPr>
            <a:spLocks noGrp="1"/>
          </p:cNvSpPr>
          <p:nvPr>
            <p:ph type="ctrTitle"/>
          </p:nvPr>
        </p:nvSpPr>
        <p:spPr/>
        <p:txBody>
          <a:bodyPr/>
          <a:lstStyle/>
          <a:p>
            <a:r>
              <a:rPr lang="zh-CN" altLang="en-US" dirty="0"/>
              <a:t>流水线冒险大纲</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7198143" y="5127441"/>
            <a:ext cx="257876" cy="344454"/>
          </a:xfrm>
          <a:prstGeom prst="rect">
            <a:avLst/>
          </a:prstGeom>
          <a:solidFill>
            <a:schemeClr val="accent1">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19" name="矩形 18"/>
          <p:cNvSpPr/>
          <p:nvPr/>
        </p:nvSpPr>
        <p:spPr>
          <a:xfrm>
            <a:off x="3657624" y="4247347"/>
            <a:ext cx="257876" cy="344454"/>
          </a:xfrm>
          <a:prstGeom prst="rect">
            <a:avLst/>
          </a:prstGeom>
          <a:solidFill>
            <a:schemeClr val="accent1">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9" name="矩形 8"/>
          <p:cNvSpPr/>
          <p:nvPr/>
        </p:nvSpPr>
        <p:spPr>
          <a:xfrm>
            <a:off x="6232126" y="4264562"/>
            <a:ext cx="257876" cy="344454"/>
          </a:xfrm>
          <a:prstGeom prst="rect">
            <a:avLst/>
          </a:prstGeom>
          <a:solidFill>
            <a:srgbClr val="00B05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2" name="内容占位符 1"/>
          <p:cNvSpPr>
            <a:spLocks noGrp="1"/>
          </p:cNvSpPr>
          <p:nvPr>
            <p:ph idx="11"/>
          </p:nvPr>
        </p:nvSpPr>
        <p:spPr>
          <a:xfrm>
            <a:off x="481894" y="2057436"/>
            <a:ext cx="8184958" cy="4495682"/>
          </a:xfrm>
        </p:spPr>
        <p:txBody>
          <a:bodyPr/>
          <a:lstStyle/>
          <a:p>
            <a:pPr lvl="1" eaLnBrk="1" hangingPunct="1">
              <a:buClr>
                <a:srgbClr val="91AFBF"/>
              </a:buClr>
              <a:buSzPct val="55000"/>
              <a:buFont typeface="Wingdings" panose="05000000000000000000" pitchFamily="2" charset="2"/>
              <a:buNone/>
            </a:pPr>
            <a:r>
              <a:rPr lang="en-AU" altLang="en-US" dirty="0">
                <a:solidFill>
                  <a:srgbClr val="000000"/>
                </a:solidFill>
                <a:latin typeface="Lucida Console" panose="020B0609040504020204" pitchFamily="49" charset="0"/>
              </a:rPr>
              <a:t> </a:t>
            </a:r>
            <a:endParaRPr lang="zh-CN" altLang="en-US" dirty="0"/>
          </a:p>
        </p:txBody>
      </p:sp>
      <p:sp>
        <p:nvSpPr>
          <p:cNvPr id="3" name="标题 2"/>
          <p:cNvSpPr>
            <a:spLocks noGrp="1"/>
          </p:cNvSpPr>
          <p:nvPr>
            <p:ph type="ctrTitle"/>
          </p:nvPr>
        </p:nvSpPr>
        <p:spPr/>
        <p:txBody>
          <a:bodyPr/>
          <a:lstStyle/>
          <a:p>
            <a:r>
              <a:rPr lang="zh-CN" altLang="en-US" dirty="0"/>
              <a:t>解决数据冒险</a:t>
            </a:r>
            <a:r>
              <a:rPr lang="en-US" altLang="zh-CN" dirty="0"/>
              <a:t>1</a:t>
            </a:r>
            <a:r>
              <a:rPr lang="zh-CN" altLang="en-US" dirty="0"/>
              <a:t>：旁路</a:t>
            </a:r>
            <a:endParaRPr lang="zh-CN" altLang="en-US" dirty="0"/>
          </a:p>
        </p:txBody>
      </p:sp>
      <p:graphicFrame>
        <p:nvGraphicFramePr>
          <p:cNvPr id="5" name="表格 4"/>
          <p:cNvGraphicFramePr>
            <a:graphicFrameLocks noGrp="1"/>
          </p:cNvGraphicFramePr>
          <p:nvPr/>
        </p:nvGraphicFramePr>
        <p:xfrm>
          <a:off x="533506" y="1143060"/>
          <a:ext cx="8175333" cy="1189978"/>
        </p:xfrm>
        <a:graphic>
          <a:graphicData uri="http://schemas.openxmlformats.org/drawingml/2006/table">
            <a:tbl>
              <a:tblPr firstRow="1" bandRow="1">
                <a:tableStyleId>{5C22544A-7EE6-4342-B048-85BDC9FD1C3A}</a:tableStyleId>
              </a:tblPr>
              <a:tblGrid>
                <a:gridCol w="8175333"/>
              </a:tblGrid>
              <a:tr h="471152">
                <a:tc>
                  <a:txBody>
                    <a:bodyPr/>
                    <a:lstStyle/>
                    <a:p>
                      <a:pPr algn="l"/>
                      <a:r>
                        <a:rPr lang="zh-CN" altLang="en-US" sz="2800" b="1" dirty="0">
                          <a:solidFill>
                            <a:srgbClr val="C00000"/>
                          </a:solidFill>
                        </a:rPr>
                        <a:t>前推（</a:t>
                      </a:r>
                      <a:r>
                        <a:rPr lang="en-US" altLang="zh-CN" sz="2800" b="1" dirty="0">
                          <a:solidFill>
                            <a:srgbClr val="C00000"/>
                          </a:solidFill>
                        </a:rPr>
                        <a:t>Forwarding</a:t>
                      </a:r>
                      <a:r>
                        <a:rPr lang="zh-CN" altLang="en-US" sz="2800" b="1" dirty="0">
                          <a:solidFill>
                            <a:srgbClr val="C00000"/>
                          </a:solidFill>
                        </a:rPr>
                        <a:t>）</a:t>
                      </a:r>
                      <a:endParaRPr lang="zh-CN" altLang="en-US" sz="2800" b="1" dirty="0">
                        <a:solidFill>
                          <a:srgbClr val="C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r>
              <a:tr h="671818">
                <a:tc>
                  <a:txBody>
                    <a:bodyPr/>
                    <a:lstStyle/>
                    <a:p>
                      <a:pPr marL="0" indent="0" algn="l">
                        <a:buFontTx/>
                        <a:buNone/>
                      </a:pPr>
                      <a:r>
                        <a:rPr lang="zh-CN" altLang="en-US" sz="2400" b="0" dirty="0">
                          <a:solidFill>
                            <a:schemeClr val="tx1"/>
                          </a:solidFill>
                        </a:rPr>
                        <a:t>在</a:t>
                      </a:r>
                      <a:r>
                        <a:rPr lang="en-US" altLang="zh-CN" sz="2400" b="0" dirty="0">
                          <a:solidFill>
                            <a:schemeClr val="tx1"/>
                          </a:solidFill>
                        </a:rPr>
                        <a:t>EX</a:t>
                      </a:r>
                      <a:r>
                        <a:rPr lang="zh-CN" altLang="en-US" sz="2400" b="0" dirty="0">
                          <a:solidFill>
                            <a:schemeClr val="tx1"/>
                          </a:solidFill>
                        </a:rPr>
                        <a:t>级产生结果之后马上发送给下一条指令</a:t>
                      </a:r>
                      <a:endParaRPr lang="zh-CN" altLang="en-US" sz="24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bl>
          </a:graphicData>
        </a:graphic>
      </p:graphicFrame>
      <p:sp>
        <p:nvSpPr>
          <p:cNvPr id="6" name="矩形 5"/>
          <p:cNvSpPr/>
          <p:nvPr/>
        </p:nvSpPr>
        <p:spPr>
          <a:xfrm>
            <a:off x="512193" y="2514624"/>
            <a:ext cx="8175333" cy="1200329"/>
          </a:xfrm>
          <a:prstGeom prst="rect">
            <a:avLst/>
          </a:prstGeom>
        </p:spPr>
        <p:txBody>
          <a:bodyPr wrap="square">
            <a:spAutoFit/>
          </a:bodyPr>
          <a:lstStyle/>
          <a:p>
            <a:pPr marL="342900" indent="-342900">
              <a:buFont typeface="Wingdings" panose="05000000000000000000" pitchFamily="2" charset="2"/>
              <a:buChar char="Ø"/>
            </a:pPr>
            <a:r>
              <a:rPr lang="zh-CN" altLang="en-US" dirty="0">
                <a:latin typeface="+mn-ea"/>
                <a:ea typeface="+mn-ea"/>
              </a:rPr>
              <a:t>旁路（</a:t>
            </a:r>
            <a:r>
              <a:rPr lang="en-US" altLang="zh-CN" dirty="0">
                <a:latin typeface="+mn-ea"/>
                <a:ea typeface="+mn-ea"/>
              </a:rPr>
              <a:t>bypassing</a:t>
            </a:r>
            <a:r>
              <a:rPr lang="zh-CN" altLang="en-US" dirty="0">
                <a:latin typeface="+mn-ea"/>
                <a:ea typeface="+mn-ea"/>
              </a:rPr>
              <a:t>）：</a:t>
            </a:r>
            <a:r>
              <a:rPr lang="zh-CN" altLang="en-US" dirty="0">
                <a:latin typeface="+mn-ea"/>
              </a:rPr>
              <a:t>建立额外的数据通路连接</a:t>
            </a:r>
            <a:r>
              <a:rPr lang="en-US" altLang="zh-CN" dirty="0">
                <a:latin typeface="+mn-ea"/>
              </a:rPr>
              <a:t>ALU</a:t>
            </a:r>
            <a:r>
              <a:rPr lang="zh-CN" altLang="en-US" dirty="0">
                <a:latin typeface="+mn-ea"/>
              </a:rPr>
              <a:t>的输出到输入</a:t>
            </a:r>
            <a:endParaRPr lang="zh-CN" altLang="en-US" dirty="0">
              <a:latin typeface="+mn-ea"/>
              <a:ea typeface="+mn-ea"/>
            </a:endParaRPr>
          </a:p>
          <a:p>
            <a:pPr marL="342900" indent="-342900">
              <a:buFont typeface="Wingdings" panose="05000000000000000000" pitchFamily="2" charset="2"/>
              <a:buChar char="Ø"/>
            </a:pPr>
            <a:r>
              <a:rPr lang="zh-CN" altLang="en-US" dirty="0">
                <a:latin typeface="+mn-ea"/>
                <a:ea typeface="+mn-ea"/>
              </a:rPr>
              <a:t>不需要等到结果写回到寄存器</a:t>
            </a:r>
            <a:endParaRPr lang="zh-CN" altLang="en-US" dirty="0">
              <a:latin typeface="+mn-ea"/>
              <a:ea typeface="+mn-ea"/>
            </a:endParaRPr>
          </a:p>
        </p:txBody>
      </p:sp>
      <p:sp>
        <p:nvSpPr>
          <p:cNvPr id="10" name="矩形 9"/>
          <p:cNvSpPr/>
          <p:nvPr/>
        </p:nvSpPr>
        <p:spPr>
          <a:xfrm>
            <a:off x="4575017" y="5127441"/>
            <a:ext cx="304792" cy="360040"/>
          </a:xfrm>
          <a:prstGeom prst="rect">
            <a:avLst/>
          </a:prstGeom>
          <a:solidFill>
            <a:srgbClr val="00B05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12" name="矩形 11"/>
          <p:cNvSpPr/>
          <p:nvPr/>
        </p:nvSpPr>
        <p:spPr>
          <a:xfrm>
            <a:off x="-103968" y="4264562"/>
            <a:ext cx="2526194" cy="1323439"/>
          </a:xfrm>
          <a:prstGeom prst="rect">
            <a:avLst/>
          </a:prstGeom>
        </p:spPr>
        <p:txBody>
          <a:bodyPr wrap="square">
            <a:spAutoFit/>
          </a:bodyPr>
          <a:lstStyle/>
          <a:p>
            <a:pPr lvl="1">
              <a:defRPr/>
            </a:pPr>
            <a:r>
              <a:rPr lang="en-US" altLang="en-US" sz="2000" dirty="0">
                <a:latin typeface="+mn-lt"/>
              </a:rPr>
              <a:t>add	</a:t>
            </a:r>
            <a:r>
              <a:rPr lang="en-US" altLang="en-US" sz="2000" dirty="0">
                <a:solidFill>
                  <a:srgbClr val="FF0000"/>
                </a:solidFill>
                <a:latin typeface="+mn-lt"/>
              </a:rPr>
              <a:t>$s0</a:t>
            </a:r>
            <a:r>
              <a:rPr lang="en-US" altLang="en-US" sz="2000" dirty="0">
                <a:latin typeface="+mn-lt"/>
              </a:rPr>
              <a:t>, $t0, $t1</a:t>
            </a:r>
            <a:endParaRPr lang="en-US" altLang="en-US" sz="2000" dirty="0">
              <a:latin typeface="+mn-lt"/>
            </a:endParaRPr>
          </a:p>
          <a:p>
            <a:pPr lvl="1">
              <a:defRPr/>
            </a:pPr>
            <a:endParaRPr lang="en-US" altLang="en-US" sz="2000" dirty="0">
              <a:latin typeface="+mn-lt"/>
            </a:endParaRPr>
          </a:p>
          <a:p>
            <a:pPr lvl="1">
              <a:defRPr/>
            </a:pPr>
            <a:br>
              <a:rPr lang="en-US" altLang="en-US" sz="2000" dirty="0">
                <a:latin typeface="+mn-lt"/>
              </a:rPr>
            </a:br>
            <a:r>
              <a:rPr lang="en-US" altLang="en-US" sz="2000" dirty="0">
                <a:latin typeface="+mn-lt"/>
              </a:rPr>
              <a:t>sub	$t2, </a:t>
            </a:r>
            <a:r>
              <a:rPr lang="en-US" altLang="en-US" sz="2000" dirty="0">
                <a:solidFill>
                  <a:srgbClr val="FF0000"/>
                </a:solidFill>
                <a:latin typeface="+mn-lt"/>
              </a:rPr>
              <a:t>$s0</a:t>
            </a:r>
            <a:r>
              <a:rPr lang="en-US" altLang="en-US" sz="2000" dirty="0">
                <a:latin typeface="+mn-lt"/>
              </a:rPr>
              <a:t>, $t3</a:t>
            </a:r>
            <a:endParaRPr lang="en-US" altLang="en-US" sz="2000" dirty="0">
              <a:latin typeface="+mn-lt"/>
            </a:endParaRPr>
          </a:p>
        </p:txBody>
      </p:sp>
      <p:cxnSp>
        <p:nvCxnSpPr>
          <p:cNvPr id="13" name="曲线连接符 12"/>
          <p:cNvCxnSpPr/>
          <p:nvPr/>
        </p:nvCxnSpPr>
        <p:spPr bwMode="auto">
          <a:xfrm rot="16200000" flipH="1">
            <a:off x="4838695" y="4762466"/>
            <a:ext cx="761977" cy="76195"/>
          </a:xfrm>
          <a:prstGeom prst="bentConnector3">
            <a:avLst>
              <a:gd name="adj1" fmla="val 61667"/>
            </a:avLst>
          </a:prstGeom>
          <a:solidFill>
            <a:schemeClr val="accent1"/>
          </a:solidFill>
          <a:ln w="19050" cap="flat" cmpd="sng" algn="ctr">
            <a:solidFill>
              <a:srgbClr val="00B0F0"/>
            </a:solidFill>
            <a:prstDash val="solid"/>
            <a:round/>
            <a:headEnd type="oval" w="med" len="med"/>
            <a:tailEnd type="oval" w="med" len="med"/>
          </a:ln>
          <a:effectLst/>
        </p:spPr>
      </p:cxnSp>
      <p:pic>
        <p:nvPicPr>
          <p:cNvPr id="11" name="图片 10"/>
          <p:cNvPicPr>
            <a:picLocks noChangeAspect="1"/>
          </p:cNvPicPr>
          <p:nvPr/>
        </p:nvPicPr>
        <p:blipFill>
          <a:blip r:embed="rId1"/>
          <a:stretch>
            <a:fillRect/>
          </a:stretch>
        </p:blipFill>
        <p:spPr>
          <a:xfrm>
            <a:off x="3382816" y="4962800"/>
            <a:ext cx="4389500" cy="688908"/>
          </a:xfrm>
          <a:prstGeom prst="rect">
            <a:avLst/>
          </a:prstGeom>
        </p:spPr>
      </p:pic>
      <p:pic>
        <p:nvPicPr>
          <p:cNvPr id="8" name="图片 7"/>
          <p:cNvPicPr>
            <a:picLocks noChangeAspect="1"/>
          </p:cNvPicPr>
          <p:nvPr/>
        </p:nvPicPr>
        <p:blipFill>
          <a:blip r:embed="rId1"/>
          <a:stretch>
            <a:fillRect/>
          </a:stretch>
        </p:blipFill>
        <p:spPr>
          <a:xfrm>
            <a:off x="2422226" y="4082976"/>
            <a:ext cx="4389500" cy="688908"/>
          </a:xfrm>
          <a:prstGeom prst="rect">
            <a:avLst/>
          </a:prstGeom>
        </p:spPr>
      </p:pic>
      <p:cxnSp>
        <p:nvCxnSpPr>
          <p:cNvPr id="21" name="曲线连接符 12"/>
          <p:cNvCxnSpPr/>
          <p:nvPr/>
        </p:nvCxnSpPr>
        <p:spPr bwMode="auto">
          <a:xfrm flipH="1">
            <a:off x="4727413" y="4629329"/>
            <a:ext cx="1633652" cy="479153"/>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pPr marL="457200" indent="-457200">
              <a:buFont typeface="Wingdings" panose="05000000000000000000" pitchFamily="2" charset="2"/>
              <a:buChar char="Ø"/>
            </a:pPr>
            <a:r>
              <a:rPr lang="zh-CN" altLang="en-US" dirty="0"/>
              <a:t>假设我们只关注指令运行中的：取指令、读寄存器、</a:t>
            </a:r>
            <a:r>
              <a:rPr lang="en-US" altLang="zh-CN" dirty="0"/>
              <a:t>ALU</a:t>
            </a:r>
            <a:r>
              <a:rPr lang="zh-CN" altLang="en-US" dirty="0"/>
              <a:t>运算、访问数据存储器、写回寄存器：</a:t>
            </a:r>
            <a:endParaRPr lang="en-US" altLang="zh-CN" dirty="0"/>
          </a:p>
          <a:p>
            <a:pPr marL="1200150" lvl="1" indent="-457200">
              <a:buFont typeface="Wingdings" panose="05000000000000000000" pitchFamily="2" charset="2"/>
              <a:buChar char="Ø"/>
            </a:pPr>
            <a:r>
              <a:rPr lang="zh-CN" altLang="en-US" sz="2400" dirty="0"/>
              <a:t>访问指令和数据存储器：</a:t>
            </a:r>
            <a:r>
              <a:rPr lang="en-US" altLang="zh-CN" sz="2400" dirty="0"/>
              <a:t>4ns</a:t>
            </a:r>
            <a:endParaRPr lang="en-US" altLang="zh-CN" sz="2400" dirty="0"/>
          </a:p>
          <a:p>
            <a:pPr marL="1200150" lvl="1" indent="-457200">
              <a:buFont typeface="Wingdings" panose="05000000000000000000" pitchFamily="2" charset="2"/>
              <a:buChar char="Ø"/>
            </a:pPr>
            <a:r>
              <a:rPr lang="en-US" altLang="zh-CN" sz="2400" dirty="0"/>
              <a:t>ALU</a:t>
            </a:r>
            <a:r>
              <a:rPr lang="zh-CN" altLang="en-US" sz="2400" dirty="0"/>
              <a:t>和加法器：</a:t>
            </a:r>
            <a:r>
              <a:rPr lang="en-US" altLang="zh-CN" sz="2400" dirty="0"/>
              <a:t>2ns</a:t>
            </a:r>
            <a:endParaRPr lang="en-US" altLang="zh-CN" sz="2400" dirty="0"/>
          </a:p>
          <a:p>
            <a:pPr marL="1200150" lvl="1" indent="-457200">
              <a:buFont typeface="Wingdings" panose="05000000000000000000" pitchFamily="2" charset="2"/>
              <a:buChar char="Ø"/>
            </a:pPr>
            <a:r>
              <a:rPr lang="zh-CN" altLang="en-US" sz="2400" dirty="0"/>
              <a:t>访问寄存器：</a:t>
            </a:r>
            <a:r>
              <a:rPr lang="en-US" altLang="zh-CN" sz="2400" dirty="0"/>
              <a:t>1ns</a:t>
            </a:r>
            <a:endParaRPr lang="en-US" altLang="zh-CN" sz="2400" dirty="0"/>
          </a:p>
          <a:p>
            <a:pPr lvl="1" indent="0">
              <a:buNone/>
            </a:pPr>
            <a:endParaRPr lang="en-US" altLang="zh-CN" sz="2400" dirty="0"/>
          </a:p>
          <a:p>
            <a:endParaRPr lang="zh-CN" altLang="en-US" dirty="0"/>
          </a:p>
        </p:txBody>
      </p:sp>
      <p:sp>
        <p:nvSpPr>
          <p:cNvPr id="3" name="标题 2"/>
          <p:cNvSpPr>
            <a:spLocks noGrp="1"/>
          </p:cNvSpPr>
          <p:nvPr>
            <p:ph type="ctrTitle"/>
          </p:nvPr>
        </p:nvSpPr>
        <p:spPr/>
        <p:txBody>
          <a:bodyPr/>
          <a:lstStyle/>
          <a:p>
            <a:r>
              <a:rPr lang="zh-CN" altLang="en-US" dirty="0"/>
              <a:t>回顾：单时钟周期实现</a:t>
            </a:r>
            <a:endParaRPr lang="zh-CN" altLang="en-US" dirty="0"/>
          </a:p>
        </p:txBody>
      </p:sp>
      <p:graphicFrame>
        <p:nvGraphicFramePr>
          <p:cNvPr id="4" name="表格 3"/>
          <p:cNvGraphicFramePr>
            <a:graphicFrameLocks noGrp="1"/>
          </p:cNvGraphicFramePr>
          <p:nvPr/>
        </p:nvGraphicFramePr>
        <p:xfrm>
          <a:off x="584183" y="3429000"/>
          <a:ext cx="8082669" cy="2666928"/>
        </p:xfrm>
        <a:graphic>
          <a:graphicData uri="http://schemas.openxmlformats.org/drawingml/2006/table">
            <a:tbl>
              <a:tblPr firstRow="1" bandRow="1">
                <a:tableStyleId>{D7AC3CCA-C797-4891-BE02-D94E43425B78}</a:tableStyleId>
              </a:tblPr>
              <a:tblGrid>
                <a:gridCol w="1154667"/>
                <a:gridCol w="954291"/>
                <a:gridCol w="1142970"/>
                <a:gridCol w="1142970"/>
                <a:gridCol w="1676356"/>
                <a:gridCol w="1219168"/>
                <a:gridCol w="792247"/>
              </a:tblGrid>
              <a:tr h="444488">
                <a:tc>
                  <a:txBody>
                    <a:bodyPr/>
                    <a:lstStyle/>
                    <a:p>
                      <a:pPr algn="ctr"/>
                      <a:r>
                        <a:rPr lang="zh-CN" altLang="en-US" sz="1600" dirty="0"/>
                        <a:t>指令类型</a:t>
                      </a:r>
                      <a:endParaRPr lang="zh-CN" altLang="en-US" sz="1600" dirty="0"/>
                    </a:p>
                  </a:txBody>
                  <a:tcPr anchor="ctr"/>
                </a:tc>
                <a:tc>
                  <a:txBody>
                    <a:bodyPr/>
                    <a:lstStyle/>
                    <a:p>
                      <a:pPr algn="ctr"/>
                      <a:r>
                        <a:rPr lang="zh-CN" altLang="en-US" sz="1600" dirty="0"/>
                        <a:t>取指令</a:t>
                      </a:r>
                      <a:endParaRPr lang="zh-CN" altLang="en-US" sz="1600" dirty="0"/>
                    </a:p>
                  </a:txBody>
                  <a:tcPr anchor="ctr"/>
                </a:tc>
                <a:tc>
                  <a:txBody>
                    <a:bodyPr/>
                    <a:lstStyle/>
                    <a:p>
                      <a:pPr algn="ctr"/>
                      <a:r>
                        <a:rPr lang="zh-CN" altLang="en-US" sz="1600" dirty="0"/>
                        <a:t>读寄存器</a:t>
                      </a:r>
                      <a:endParaRPr lang="zh-CN" altLang="en-US" sz="1600" dirty="0"/>
                    </a:p>
                  </a:txBody>
                  <a:tcPr anchor="ctr"/>
                </a:tc>
                <a:tc>
                  <a:txBody>
                    <a:bodyPr/>
                    <a:lstStyle/>
                    <a:p>
                      <a:pPr algn="ctr"/>
                      <a:r>
                        <a:rPr lang="en-US" altLang="zh-CN" sz="1600" dirty="0"/>
                        <a:t>ALU</a:t>
                      </a:r>
                      <a:r>
                        <a:rPr lang="zh-CN" altLang="en-US" sz="1600" dirty="0"/>
                        <a:t>运算</a:t>
                      </a:r>
                      <a:endParaRPr lang="zh-CN" altLang="en-US" sz="1600" dirty="0"/>
                    </a:p>
                  </a:txBody>
                  <a:tcPr anchor="ctr"/>
                </a:tc>
                <a:tc>
                  <a:txBody>
                    <a:bodyPr/>
                    <a:lstStyle/>
                    <a:p>
                      <a:pPr algn="ctr"/>
                      <a:r>
                        <a:rPr lang="zh-CN" altLang="en-US" sz="1600" dirty="0"/>
                        <a:t>访问数据存储器</a:t>
                      </a:r>
                      <a:endParaRPr lang="zh-CN" altLang="en-US" sz="1600" dirty="0"/>
                    </a:p>
                  </a:txBody>
                  <a:tcPr anchor="ctr"/>
                </a:tc>
                <a:tc>
                  <a:txBody>
                    <a:bodyPr/>
                    <a:lstStyle/>
                    <a:p>
                      <a:pPr algn="ctr"/>
                      <a:r>
                        <a:rPr lang="zh-CN" altLang="en-US" sz="1600" dirty="0"/>
                        <a:t>写回寄存器</a:t>
                      </a:r>
                      <a:endParaRPr lang="zh-CN" altLang="en-US" sz="1600" dirty="0"/>
                    </a:p>
                  </a:txBody>
                  <a:tcPr anchor="ctr"/>
                </a:tc>
                <a:tc>
                  <a:txBody>
                    <a:bodyPr/>
                    <a:lstStyle/>
                    <a:p>
                      <a:pPr algn="ctr"/>
                      <a:r>
                        <a:rPr lang="zh-CN" altLang="en-US" sz="1600" dirty="0"/>
                        <a:t>时间</a:t>
                      </a:r>
                      <a:endParaRPr lang="zh-CN" altLang="en-US" sz="1600" dirty="0"/>
                    </a:p>
                  </a:txBody>
                  <a:tcPr anchor="ctr"/>
                </a:tc>
              </a:tr>
              <a:tr h="444488">
                <a:tc>
                  <a:txBody>
                    <a:bodyPr/>
                    <a:lstStyle/>
                    <a:p>
                      <a:pPr algn="ctr"/>
                      <a:r>
                        <a:rPr lang="en-US" altLang="zh-CN" sz="1600" dirty="0"/>
                        <a:t>R</a:t>
                      </a:r>
                      <a:r>
                        <a:rPr lang="zh-CN" altLang="en-US" sz="1600" dirty="0"/>
                        <a:t>型</a:t>
                      </a:r>
                      <a:endParaRPr lang="zh-CN" altLang="en-US" sz="1600" dirty="0"/>
                    </a:p>
                  </a:txBody>
                  <a:tcPr anchor="ctr">
                    <a:noFill/>
                  </a:tcPr>
                </a:tc>
                <a:tc>
                  <a:txBody>
                    <a:bodyPr/>
                    <a:lstStyle/>
                    <a:p>
                      <a:pPr algn="ctr"/>
                      <a:r>
                        <a:rPr lang="en-US" altLang="zh-CN" sz="1600" dirty="0"/>
                        <a:t>4</a:t>
                      </a:r>
                      <a:endParaRPr lang="zh-CN" altLang="en-US" sz="1600" dirty="0"/>
                    </a:p>
                  </a:txBody>
                  <a:tcPr anchor="ctr">
                    <a:noFill/>
                  </a:tcPr>
                </a:tc>
                <a:tc>
                  <a:txBody>
                    <a:bodyPr/>
                    <a:lstStyle/>
                    <a:p>
                      <a:pPr algn="ctr"/>
                      <a:r>
                        <a:rPr lang="en-US" altLang="zh-CN" sz="1600" dirty="0"/>
                        <a:t>1</a:t>
                      </a:r>
                      <a:endParaRPr lang="zh-CN" altLang="en-US" sz="1600" dirty="0"/>
                    </a:p>
                  </a:txBody>
                  <a:tcPr anchor="ctr">
                    <a:noFill/>
                  </a:tcPr>
                </a:tc>
                <a:tc>
                  <a:txBody>
                    <a:bodyPr/>
                    <a:lstStyle/>
                    <a:p>
                      <a:pPr algn="ctr"/>
                      <a:r>
                        <a:rPr lang="en-US" altLang="zh-CN" sz="1600" dirty="0"/>
                        <a:t>2</a:t>
                      </a:r>
                      <a:endParaRPr lang="zh-CN" altLang="en-US" sz="1600" dirty="0"/>
                    </a:p>
                  </a:txBody>
                  <a:tcPr anchor="ctr">
                    <a:noFill/>
                  </a:tcPr>
                </a:tc>
                <a:tc>
                  <a:txBody>
                    <a:bodyPr/>
                    <a:lstStyle/>
                    <a:p>
                      <a:pPr algn="ctr"/>
                      <a:r>
                        <a:rPr lang="en-US" altLang="zh-CN" sz="1600" dirty="0"/>
                        <a:t>0</a:t>
                      </a:r>
                      <a:endParaRPr lang="zh-CN" altLang="en-US" sz="1600" dirty="0"/>
                    </a:p>
                  </a:txBody>
                  <a:tcPr anchor="ctr">
                    <a:noFill/>
                  </a:tcPr>
                </a:tc>
                <a:tc>
                  <a:txBody>
                    <a:bodyPr/>
                    <a:lstStyle/>
                    <a:p>
                      <a:pPr algn="ctr"/>
                      <a:r>
                        <a:rPr lang="en-US" altLang="zh-CN" sz="1600" dirty="0"/>
                        <a:t>1</a:t>
                      </a:r>
                      <a:endParaRPr lang="zh-CN" altLang="en-US" sz="1600" dirty="0"/>
                    </a:p>
                  </a:txBody>
                  <a:tcPr anchor="ctr">
                    <a:noFill/>
                  </a:tcPr>
                </a:tc>
                <a:tc>
                  <a:txBody>
                    <a:bodyPr/>
                    <a:lstStyle/>
                    <a:p>
                      <a:pPr algn="ctr"/>
                      <a:r>
                        <a:rPr lang="en-US" altLang="zh-CN" sz="1600" dirty="0"/>
                        <a:t>8</a:t>
                      </a:r>
                      <a:endParaRPr lang="zh-CN" altLang="en-US" sz="1600" dirty="0"/>
                    </a:p>
                  </a:txBody>
                  <a:tcPr anchor="ctr">
                    <a:noFill/>
                  </a:tcPr>
                </a:tc>
              </a:tr>
              <a:tr h="444488">
                <a:tc>
                  <a:txBody>
                    <a:bodyPr/>
                    <a:lstStyle/>
                    <a:p>
                      <a:pPr algn="ctr"/>
                      <a:r>
                        <a:rPr lang="en-US" altLang="zh-CN" sz="1600" dirty="0"/>
                        <a:t>lw</a:t>
                      </a:r>
                      <a:endParaRPr lang="zh-CN" altLang="en-US" sz="1600" dirty="0"/>
                    </a:p>
                  </a:txBody>
                  <a:tcPr anchor="ctr">
                    <a:noFill/>
                  </a:tcPr>
                </a:tc>
                <a:tc>
                  <a:txBody>
                    <a:bodyPr/>
                    <a:lstStyle/>
                    <a:p>
                      <a:pPr algn="ctr"/>
                      <a:r>
                        <a:rPr lang="en-US" altLang="zh-CN" sz="1600" dirty="0"/>
                        <a:t>4</a:t>
                      </a:r>
                      <a:endParaRPr lang="zh-CN" altLang="en-US" sz="1600" dirty="0"/>
                    </a:p>
                  </a:txBody>
                  <a:tcPr anchor="ctr">
                    <a:noFill/>
                  </a:tcPr>
                </a:tc>
                <a:tc>
                  <a:txBody>
                    <a:bodyPr/>
                    <a:lstStyle/>
                    <a:p>
                      <a:pPr algn="ctr"/>
                      <a:r>
                        <a:rPr lang="en-US" altLang="zh-CN" sz="1600" dirty="0"/>
                        <a:t>1</a:t>
                      </a:r>
                      <a:endParaRPr lang="zh-CN" altLang="en-US" sz="1600" dirty="0"/>
                    </a:p>
                  </a:txBody>
                  <a:tcPr anchor="ctr">
                    <a:noFill/>
                  </a:tcPr>
                </a:tc>
                <a:tc>
                  <a:txBody>
                    <a:bodyPr/>
                    <a:lstStyle/>
                    <a:p>
                      <a:pPr algn="ctr"/>
                      <a:r>
                        <a:rPr lang="en-US" altLang="zh-CN" sz="1600" dirty="0"/>
                        <a:t>2</a:t>
                      </a:r>
                      <a:endParaRPr lang="zh-CN" altLang="en-US" sz="1600" dirty="0"/>
                    </a:p>
                  </a:txBody>
                  <a:tcPr anchor="ctr">
                    <a:noFill/>
                  </a:tcPr>
                </a:tc>
                <a:tc>
                  <a:txBody>
                    <a:bodyPr/>
                    <a:lstStyle/>
                    <a:p>
                      <a:pPr algn="ctr"/>
                      <a:r>
                        <a:rPr lang="en-US" altLang="zh-CN" sz="1600" dirty="0"/>
                        <a:t>4</a:t>
                      </a:r>
                      <a:endParaRPr lang="zh-CN" altLang="en-US" sz="1600" dirty="0"/>
                    </a:p>
                  </a:txBody>
                  <a:tcPr anchor="ctr">
                    <a:noFill/>
                  </a:tcPr>
                </a:tc>
                <a:tc>
                  <a:txBody>
                    <a:bodyPr/>
                    <a:lstStyle/>
                    <a:p>
                      <a:pPr algn="ctr"/>
                      <a:r>
                        <a:rPr lang="en-US" altLang="zh-CN" sz="1600" dirty="0"/>
                        <a:t>1</a:t>
                      </a:r>
                      <a:endParaRPr lang="zh-CN" altLang="en-US" sz="1600" dirty="0"/>
                    </a:p>
                  </a:txBody>
                  <a:tcPr anchor="ctr">
                    <a:noFill/>
                  </a:tcPr>
                </a:tc>
                <a:tc>
                  <a:txBody>
                    <a:bodyPr/>
                    <a:lstStyle/>
                    <a:p>
                      <a:pPr algn="ctr"/>
                      <a:r>
                        <a:rPr lang="en-US" altLang="zh-CN" sz="2000" b="1" dirty="0">
                          <a:solidFill>
                            <a:srgbClr val="C00000"/>
                          </a:solidFill>
                        </a:rPr>
                        <a:t>12</a:t>
                      </a:r>
                      <a:endParaRPr lang="zh-CN" altLang="en-US" sz="2000" b="1" dirty="0">
                        <a:solidFill>
                          <a:srgbClr val="C00000"/>
                        </a:solidFill>
                      </a:endParaRPr>
                    </a:p>
                  </a:txBody>
                  <a:tcPr anchor="ctr">
                    <a:noFill/>
                  </a:tcPr>
                </a:tc>
              </a:tr>
              <a:tr h="444488">
                <a:tc>
                  <a:txBody>
                    <a:bodyPr/>
                    <a:lstStyle/>
                    <a:p>
                      <a:pPr algn="ctr"/>
                      <a:r>
                        <a:rPr lang="en-US" altLang="zh-CN" sz="1600" dirty="0" err="1"/>
                        <a:t>sw</a:t>
                      </a:r>
                      <a:endParaRPr lang="zh-CN" altLang="en-US" sz="1600" dirty="0"/>
                    </a:p>
                  </a:txBody>
                  <a:tcPr anchor="ctr">
                    <a:noFill/>
                  </a:tcPr>
                </a:tc>
                <a:tc>
                  <a:txBody>
                    <a:bodyPr/>
                    <a:lstStyle/>
                    <a:p>
                      <a:pPr algn="ctr"/>
                      <a:r>
                        <a:rPr lang="en-US" altLang="zh-CN" sz="1600" dirty="0"/>
                        <a:t>4</a:t>
                      </a:r>
                      <a:endParaRPr lang="zh-CN" altLang="en-US" sz="1600" dirty="0"/>
                    </a:p>
                  </a:txBody>
                  <a:tcPr anchor="ctr">
                    <a:noFill/>
                  </a:tcPr>
                </a:tc>
                <a:tc>
                  <a:txBody>
                    <a:bodyPr/>
                    <a:lstStyle/>
                    <a:p>
                      <a:pPr algn="ctr"/>
                      <a:r>
                        <a:rPr lang="en-US" altLang="zh-CN" sz="1600" dirty="0"/>
                        <a:t>1</a:t>
                      </a:r>
                      <a:endParaRPr lang="zh-CN" altLang="en-US" sz="1600" dirty="0"/>
                    </a:p>
                  </a:txBody>
                  <a:tcPr anchor="ctr">
                    <a:noFill/>
                  </a:tcPr>
                </a:tc>
                <a:tc>
                  <a:txBody>
                    <a:bodyPr/>
                    <a:lstStyle/>
                    <a:p>
                      <a:pPr algn="ctr"/>
                      <a:r>
                        <a:rPr lang="en-US" altLang="zh-CN" sz="1600" dirty="0"/>
                        <a:t>2</a:t>
                      </a:r>
                      <a:endParaRPr lang="zh-CN" altLang="en-US" sz="1600" dirty="0"/>
                    </a:p>
                  </a:txBody>
                  <a:tcPr anchor="ctr">
                    <a:noFill/>
                  </a:tcPr>
                </a:tc>
                <a:tc>
                  <a:txBody>
                    <a:bodyPr/>
                    <a:lstStyle/>
                    <a:p>
                      <a:pPr algn="ctr"/>
                      <a:r>
                        <a:rPr lang="en-US" altLang="zh-CN" sz="1600" dirty="0"/>
                        <a:t>4</a:t>
                      </a:r>
                      <a:endParaRPr lang="zh-CN" altLang="en-US" sz="1600" dirty="0"/>
                    </a:p>
                  </a:txBody>
                  <a:tcPr anchor="ctr">
                    <a:noFill/>
                  </a:tcPr>
                </a:tc>
                <a:tc>
                  <a:txBody>
                    <a:bodyPr/>
                    <a:lstStyle/>
                    <a:p>
                      <a:pPr algn="ctr"/>
                      <a:r>
                        <a:rPr lang="en-US" altLang="zh-CN" sz="1600" dirty="0"/>
                        <a:t>0</a:t>
                      </a:r>
                      <a:endParaRPr lang="zh-CN" altLang="en-US" sz="1600" dirty="0"/>
                    </a:p>
                  </a:txBody>
                  <a:tcPr anchor="ctr">
                    <a:noFill/>
                  </a:tcPr>
                </a:tc>
                <a:tc>
                  <a:txBody>
                    <a:bodyPr/>
                    <a:lstStyle/>
                    <a:p>
                      <a:pPr algn="ctr"/>
                      <a:r>
                        <a:rPr lang="en-US" altLang="zh-CN" sz="1600" dirty="0"/>
                        <a:t>11</a:t>
                      </a:r>
                      <a:endParaRPr lang="zh-CN" altLang="en-US" sz="1600" dirty="0"/>
                    </a:p>
                  </a:txBody>
                  <a:tcPr anchor="ctr">
                    <a:noFill/>
                  </a:tcPr>
                </a:tc>
              </a:tr>
              <a:tr h="444488">
                <a:tc>
                  <a:txBody>
                    <a:bodyPr/>
                    <a:lstStyle/>
                    <a:p>
                      <a:pPr algn="ctr"/>
                      <a:r>
                        <a:rPr lang="en-US" altLang="zh-CN" sz="1600" dirty="0" err="1"/>
                        <a:t>beq</a:t>
                      </a:r>
                      <a:endParaRPr lang="zh-CN" altLang="en-US" sz="1600" dirty="0"/>
                    </a:p>
                  </a:txBody>
                  <a:tcPr anchor="ctr">
                    <a:noFill/>
                  </a:tcPr>
                </a:tc>
                <a:tc>
                  <a:txBody>
                    <a:bodyPr/>
                    <a:lstStyle/>
                    <a:p>
                      <a:pPr algn="ctr"/>
                      <a:r>
                        <a:rPr lang="en-US" altLang="zh-CN" sz="1600" dirty="0"/>
                        <a:t>4</a:t>
                      </a:r>
                      <a:endParaRPr lang="zh-CN" altLang="en-US" sz="1600" dirty="0"/>
                    </a:p>
                  </a:txBody>
                  <a:tcPr anchor="ctr">
                    <a:noFill/>
                  </a:tcPr>
                </a:tc>
                <a:tc>
                  <a:txBody>
                    <a:bodyPr/>
                    <a:lstStyle/>
                    <a:p>
                      <a:pPr algn="ctr"/>
                      <a:r>
                        <a:rPr lang="en-US" altLang="zh-CN" sz="1600" dirty="0"/>
                        <a:t>1</a:t>
                      </a:r>
                      <a:endParaRPr lang="zh-CN" altLang="en-US" sz="1600" dirty="0"/>
                    </a:p>
                  </a:txBody>
                  <a:tcPr anchor="ctr">
                    <a:noFill/>
                  </a:tcPr>
                </a:tc>
                <a:tc>
                  <a:txBody>
                    <a:bodyPr/>
                    <a:lstStyle/>
                    <a:p>
                      <a:pPr algn="ctr"/>
                      <a:r>
                        <a:rPr lang="en-US" altLang="zh-CN" sz="1600" dirty="0"/>
                        <a:t>2</a:t>
                      </a:r>
                      <a:endParaRPr lang="zh-CN" altLang="en-US" sz="1600" dirty="0"/>
                    </a:p>
                  </a:txBody>
                  <a:tcPr anchor="ctr">
                    <a:noFill/>
                  </a:tcPr>
                </a:tc>
                <a:tc>
                  <a:txBody>
                    <a:bodyPr/>
                    <a:lstStyle/>
                    <a:p>
                      <a:pPr algn="ctr"/>
                      <a:r>
                        <a:rPr lang="en-US" altLang="zh-CN" sz="1600" dirty="0"/>
                        <a:t>0</a:t>
                      </a:r>
                      <a:endParaRPr lang="zh-CN" altLang="en-US" sz="1600" dirty="0"/>
                    </a:p>
                  </a:txBody>
                  <a:tcPr anchor="ctr">
                    <a:noFill/>
                  </a:tcPr>
                </a:tc>
                <a:tc>
                  <a:txBody>
                    <a:bodyPr/>
                    <a:lstStyle/>
                    <a:p>
                      <a:pPr algn="ctr"/>
                      <a:r>
                        <a:rPr lang="en-US" altLang="zh-CN" sz="1600" dirty="0"/>
                        <a:t>0</a:t>
                      </a:r>
                      <a:endParaRPr lang="zh-CN" altLang="en-US" sz="1600" dirty="0"/>
                    </a:p>
                  </a:txBody>
                  <a:tcPr anchor="ctr">
                    <a:noFill/>
                  </a:tcPr>
                </a:tc>
                <a:tc>
                  <a:txBody>
                    <a:bodyPr/>
                    <a:lstStyle/>
                    <a:p>
                      <a:pPr algn="ctr"/>
                      <a:r>
                        <a:rPr lang="en-US" altLang="zh-CN" sz="1600" dirty="0"/>
                        <a:t>7</a:t>
                      </a:r>
                      <a:endParaRPr lang="zh-CN" altLang="en-US" sz="1600" dirty="0"/>
                    </a:p>
                  </a:txBody>
                  <a:tcPr anchor="ctr">
                    <a:noFill/>
                  </a:tcPr>
                </a:tc>
              </a:tr>
              <a:tr h="444488">
                <a:tc>
                  <a:txBody>
                    <a:bodyPr/>
                    <a:lstStyle/>
                    <a:p>
                      <a:pPr algn="ctr"/>
                      <a:r>
                        <a:rPr lang="en-US" altLang="zh-CN" sz="1600" dirty="0"/>
                        <a:t>j</a:t>
                      </a:r>
                      <a:endParaRPr lang="zh-CN" altLang="en-US" sz="1600" dirty="0"/>
                    </a:p>
                  </a:txBody>
                  <a:tcPr anchor="ctr">
                    <a:noFill/>
                  </a:tcPr>
                </a:tc>
                <a:tc>
                  <a:txBody>
                    <a:bodyPr/>
                    <a:lstStyle/>
                    <a:p>
                      <a:pPr algn="ctr"/>
                      <a:r>
                        <a:rPr lang="en-US" altLang="zh-CN" sz="1600" dirty="0"/>
                        <a:t>4</a:t>
                      </a:r>
                      <a:endParaRPr lang="zh-CN" altLang="en-US" sz="1600" dirty="0"/>
                    </a:p>
                  </a:txBody>
                  <a:tcPr anchor="ctr">
                    <a:noFill/>
                  </a:tcPr>
                </a:tc>
                <a:tc>
                  <a:txBody>
                    <a:bodyPr/>
                    <a:lstStyle/>
                    <a:p>
                      <a:pPr algn="ctr"/>
                      <a:r>
                        <a:rPr lang="en-US" altLang="zh-CN" sz="1600" dirty="0"/>
                        <a:t>0</a:t>
                      </a:r>
                      <a:endParaRPr lang="zh-CN" altLang="en-US" sz="1600" dirty="0"/>
                    </a:p>
                  </a:txBody>
                  <a:tcPr anchor="ctr">
                    <a:noFill/>
                  </a:tcPr>
                </a:tc>
                <a:tc>
                  <a:txBody>
                    <a:bodyPr/>
                    <a:lstStyle/>
                    <a:p>
                      <a:pPr algn="ctr"/>
                      <a:r>
                        <a:rPr lang="en-US" altLang="zh-CN" sz="1600" dirty="0"/>
                        <a:t>0</a:t>
                      </a:r>
                      <a:endParaRPr lang="zh-CN" altLang="en-US" sz="1600" dirty="0"/>
                    </a:p>
                  </a:txBody>
                  <a:tcPr anchor="ctr">
                    <a:noFill/>
                  </a:tcPr>
                </a:tc>
                <a:tc>
                  <a:txBody>
                    <a:bodyPr/>
                    <a:lstStyle/>
                    <a:p>
                      <a:pPr algn="ctr"/>
                      <a:r>
                        <a:rPr lang="en-US" altLang="zh-CN" sz="1600" dirty="0"/>
                        <a:t>0</a:t>
                      </a:r>
                      <a:endParaRPr lang="zh-CN" altLang="en-US" sz="1600" dirty="0"/>
                    </a:p>
                  </a:txBody>
                  <a:tcPr anchor="ctr">
                    <a:noFill/>
                  </a:tcPr>
                </a:tc>
                <a:tc>
                  <a:txBody>
                    <a:bodyPr/>
                    <a:lstStyle/>
                    <a:p>
                      <a:pPr algn="ctr"/>
                      <a:r>
                        <a:rPr lang="en-US" altLang="zh-CN" sz="1600" dirty="0"/>
                        <a:t>0</a:t>
                      </a:r>
                      <a:endParaRPr lang="zh-CN" altLang="en-US" sz="1600" dirty="0"/>
                    </a:p>
                  </a:txBody>
                  <a:tcPr anchor="ctr">
                    <a:noFill/>
                  </a:tcPr>
                </a:tc>
                <a:tc>
                  <a:txBody>
                    <a:bodyPr/>
                    <a:lstStyle/>
                    <a:p>
                      <a:pPr algn="ctr"/>
                      <a:r>
                        <a:rPr lang="en-US" altLang="zh-CN" sz="1600" dirty="0"/>
                        <a:t>4</a:t>
                      </a:r>
                      <a:endParaRPr lang="zh-CN" altLang="en-US" sz="1600" dirty="0"/>
                    </a:p>
                  </a:txBody>
                  <a:tcPr anchor="ctr">
                    <a:no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数据依赖</a:t>
            </a:r>
            <a:endParaRPr lang="zh-CN" altLang="en-US" dirty="0"/>
          </a:p>
        </p:txBody>
      </p:sp>
      <p:sp>
        <p:nvSpPr>
          <p:cNvPr id="4" name="矩形 3"/>
          <p:cNvSpPr/>
          <p:nvPr/>
        </p:nvSpPr>
        <p:spPr bwMode="auto">
          <a:xfrm>
            <a:off x="481894" y="1072055"/>
            <a:ext cx="8184958" cy="2209742"/>
          </a:xfrm>
          <a:prstGeom prst="rect">
            <a:avLst/>
          </a:prstGeom>
          <a:solidFill>
            <a:schemeClr val="accent5"/>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r>
              <a:rPr lang="en-US" altLang="zh-CN" b="1" dirty="0">
                <a:latin typeface="NimbusMonL-Regu"/>
              </a:rPr>
              <a:t>	sub  </a:t>
            </a:r>
            <a:r>
              <a:rPr lang="en-US" altLang="zh-CN" dirty="0">
                <a:solidFill>
                  <a:srgbClr val="C00000"/>
                </a:solidFill>
                <a:latin typeface="NimbusMonL-Regu"/>
              </a:rPr>
              <a:t>$2</a:t>
            </a:r>
            <a:r>
              <a:rPr lang="en-US" altLang="zh-CN" dirty="0">
                <a:latin typeface="NimbusMonL-Regu"/>
              </a:rPr>
              <a:t>, $1, $3</a:t>
            </a:r>
            <a:br>
              <a:rPr lang="en-US" altLang="zh-CN" dirty="0">
                <a:latin typeface="NimbusMonL-Regu"/>
              </a:rPr>
            </a:br>
            <a:r>
              <a:rPr lang="en-US" altLang="zh-CN" b="1" dirty="0">
                <a:latin typeface="NimbusMonL-Regu"/>
              </a:rPr>
              <a:t>	and  </a:t>
            </a:r>
            <a:r>
              <a:rPr lang="en-US" altLang="zh-CN" dirty="0">
                <a:latin typeface="NimbusMonL-Regu"/>
              </a:rPr>
              <a:t>$12, </a:t>
            </a:r>
            <a:r>
              <a:rPr lang="en-US" altLang="zh-CN" dirty="0">
                <a:solidFill>
                  <a:srgbClr val="C00000"/>
                </a:solidFill>
                <a:latin typeface="NimbusMonL-Regu"/>
              </a:rPr>
              <a:t>$2</a:t>
            </a:r>
            <a:r>
              <a:rPr lang="en-US" altLang="zh-CN" dirty="0">
                <a:latin typeface="NimbusMonL-Regu"/>
              </a:rPr>
              <a:t>, $5</a:t>
            </a:r>
            <a:br>
              <a:rPr lang="en-US" altLang="zh-CN" dirty="0">
                <a:latin typeface="NimbusMonL-Regu"/>
              </a:rPr>
            </a:br>
            <a:r>
              <a:rPr lang="en-US" altLang="zh-CN" b="1" dirty="0">
                <a:latin typeface="NimbusMonL-Regu"/>
              </a:rPr>
              <a:t>	or   </a:t>
            </a:r>
            <a:r>
              <a:rPr lang="en-US" altLang="zh-CN" dirty="0">
                <a:latin typeface="NimbusMonL-Regu"/>
              </a:rPr>
              <a:t>$13, $6, </a:t>
            </a:r>
            <a:r>
              <a:rPr lang="en-US" altLang="zh-CN" dirty="0">
                <a:solidFill>
                  <a:srgbClr val="C00000"/>
                </a:solidFill>
                <a:latin typeface="NimbusMonL-Regu"/>
              </a:rPr>
              <a:t>$2</a:t>
            </a:r>
            <a:br>
              <a:rPr lang="en-US" altLang="zh-CN" dirty="0">
                <a:latin typeface="NimbusMonL-Regu"/>
              </a:rPr>
            </a:br>
            <a:r>
              <a:rPr lang="en-US" altLang="zh-CN" b="1" dirty="0">
                <a:latin typeface="NimbusMonL-Regu"/>
              </a:rPr>
              <a:t>	add  </a:t>
            </a:r>
            <a:r>
              <a:rPr lang="en-US" altLang="zh-CN" dirty="0">
                <a:latin typeface="NimbusMonL-Regu"/>
              </a:rPr>
              <a:t>$14, </a:t>
            </a:r>
            <a:r>
              <a:rPr lang="en-US" altLang="zh-CN" dirty="0">
                <a:solidFill>
                  <a:srgbClr val="C00000"/>
                </a:solidFill>
                <a:latin typeface="NimbusMonL-Regu"/>
              </a:rPr>
              <a:t>$2</a:t>
            </a:r>
            <a:r>
              <a:rPr lang="en-US" altLang="zh-CN" dirty="0">
                <a:latin typeface="NimbusMonL-Regu"/>
              </a:rPr>
              <a:t>, </a:t>
            </a:r>
            <a:r>
              <a:rPr lang="en-US" altLang="zh-CN" dirty="0">
                <a:solidFill>
                  <a:srgbClr val="C00000"/>
                </a:solidFill>
                <a:latin typeface="NimbusMonL-Regu"/>
              </a:rPr>
              <a:t>$2</a:t>
            </a:r>
            <a:br>
              <a:rPr lang="en-US" altLang="zh-CN" dirty="0">
                <a:latin typeface="NimbusMonL-Regu"/>
              </a:rPr>
            </a:br>
            <a:r>
              <a:rPr lang="en-US" altLang="zh-CN" b="1" dirty="0">
                <a:latin typeface="NimbusMonL-Regu"/>
              </a:rPr>
              <a:t>	</a:t>
            </a:r>
            <a:r>
              <a:rPr lang="en-US" altLang="zh-CN" b="1" dirty="0" err="1">
                <a:latin typeface="NimbusMonL-Regu"/>
              </a:rPr>
              <a:t>sw</a:t>
            </a:r>
            <a:r>
              <a:rPr lang="en-US" altLang="zh-CN" b="1" dirty="0">
                <a:latin typeface="NimbusMonL-Regu"/>
              </a:rPr>
              <a:t>   </a:t>
            </a:r>
            <a:r>
              <a:rPr lang="en-US" altLang="zh-CN" dirty="0">
                <a:latin typeface="NimbusMonL-Regu"/>
              </a:rPr>
              <a:t>$15, 100(</a:t>
            </a:r>
            <a:r>
              <a:rPr lang="en-US" altLang="zh-CN" dirty="0">
                <a:solidFill>
                  <a:srgbClr val="C00000"/>
                </a:solidFill>
                <a:latin typeface="NimbusMonL-Regu"/>
              </a:rPr>
              <a:t>$2</a:t>
            </a:r>
            <a:r>
              <a:rPr lang="en-US" altLang="zh-CN" dirty="0">
                <a:latin typeface="NimbusMonL-Regu"/>
              </a:rPr>
              <a:t>)</a:t>
            </a:r>
            <a:endParaRPr lang="en-US" altLang="zh-CN" dirty="0">
              <a:latin typeface="NimbusMonL-Regu"/>
            </a:endParaRPr>
          </a:p>
        </p:txBody>
      </p:sp>
      <p:sp>
        <p:nvSpPr>
          <p:cNvPr id="5" name="矩形 4"/>
          <p:cNvSpPr/>
          <p:nvPr/>
        </p:nvSpPr>
        <p:spPr>
          <a:xfrm>
            <a:off x="1696712" y="3519499"/>
            <a:ext cx="5755322" cy="954107"/>
          </a:xfrm>
          <a:prstGeom prst="rect">
            <a:avLst/>
          </a:prstGeom>
          <a:solidFill>
            <a:schemeClr val="accent1"/>
          </a:solidFill>
        </p:spPr>
        <p:txBody>
          <a:bodyPr wrap="square">
            <a:spAutoFit/>
          </a:bodyPr>
          <a:lstStyle/>
          <a:p>
            <a:pPr algn="ctr"/>
            <a:r>
              <a:rPr lang="zh-CN" altLang="en-US" sz="2800" b="1" dirty="0">
                <a:solidFill>
                  <a:srgbClr val="C00000"/>
                </a:solidFill>
              </a:rPr>
              <a:t>是否都会出现数据冒险？</a:t>
            </a:r>
            <a:endParaRPr lang="en-US" altLang="zh-CN" sz="2800" b="1" dirty="0">
              <a:solidFill>
                <a:srgbClr val="C00000"/>
              </a:solidFill>
            </a:endParaRPr>
          </a:p>
          <a:p>
            <a:pPr algn="ctr"/>
            <a:r>
              <a:rPr lang="zh-CN" altLang="en-US" sz="2800" b="1" dirty="0">
                <a:solidFill>
                  <a:srgbClr val="C00000"/>
                </a:solidFill>
              </a:rPr>
              <a:t>如何检测出这类数据冒险？</a:t>
            </a:r>
            <a:endParaRPr lang="zh-CN" altLang="en-US" sz="28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数据依赖与旁路</a:t>
            </a:r>
            <a:endParaRPr lang="zh-CN" altLang="en-US" dirty="0"/>
          </a:p>
        </p:txBody>
      </p:sp>
      <p:cxnSp>
        <p:nvCxnSpPr>
          <p:cNvPr id="8" name="直接连接符 7"/>
          <p:cNvCxnSpPr/>
          <p:nvPr/>
        </p:nvCxnSpPr>
        <p:spPr>
          <a:xfrm>
            <a:off x="1265218" y="1371654"/>
            <a:ext cx="7650068" cy="253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16518" y="1810352"/>
            <a:ext cx="691" cy="419089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22183" y="1429478"/>
            <a:ext cx="1000223" cy="646331"/>
          </a:xfrm>
          <a:prstGeom prst="rect">
            <a:avLst/>
          </a:prstGeom>
        </p:spPr>
        <p:txBody>
          <a:bodyPr wrap="square">
            <a:spAutoFit/>
          </a:bodyPr>
          <a:lstStyle/>
          <a:p>
            <a:r>
              <a:rPr lang="zh-CN" altLang="en-US" sz="1800" dirty="0"/>
              <a:t>时间</a:t>
            </a:r>
            <a:endParaRPr lang="en-US" altLang="zh-CN" sz="1800" dirty="0"/>
          </a:p>
          <a:p>
            <a:r>
              <a:rPr lang="en-US" altLang="zh-CN" sz="1800" dirty="0"/>
              <a:t>$2</a:t>
            </a:r>
            <a:r>
              <a:rPr lang="zh-CN" altLang="en-US" sz="1800" dirty="0"/>
              <a:t>的值</a:t>
            </a:r>
            <a:endParaRPr lang="zh-CN" altLang="en-US" sz="1800" dirty="0"/>
          </a:p>
        </p:txBody>
      </p:sp>
      <p:sp>
        <p:nvSpPr>
          <p:cNvPr id="11" name="矩形 10"/>
          <p:cNvSpPr/>
          <p:nvPr/>
        </p:nvSpPr>
        <p:spPr>
          <a:xfrm>
            <a:off x="1700091" y="1449413"/>
            <a:ext cx="784295" cy="584775"/>
          </a:xfrm>
          <a:prstGeom prst="rect">
            <a:avLst/>
          </a:prstGeom>
        </p:spPr>
        <p:txBody>
          <a:bodyPr wrap="square">
            <a:spAutoFit/>
          </a:bodyPr>
          <a:lstStyle/>
          <a:p>
            <a:r>
              <a:rPr lang="en-US" altLang="zh-CN" sz="1600" dirty="0"/>
              <a:t>CC1</a:t>
            </a:r>
            <a:endParaRPr lang="en-US" altLang="zh-CN" sz="1600" dirty="0"/>
          </a:p>
          <a:p>
            <a:r>
              <a:rPr lang="en-US" altLang="zh-CN" sz="1600" dirty="0"/>
              <a:t>10</a:t>
            </a:r>
            <a:endParaRPr lang="zh-CN" altLang="en-US" sz="1600" dirty="0"/>
          </a:p>
        </p:txBody>
      </p:sp>
      <p:sp>
        <p:nvSpPr>
          <p:cNvPr id="12" name="矩形 11"/>
          <p:cNvSpPr/>
          <p:nvPr/>
        </p:nvSpPr>
        <p:spPr>
          <a:xfrm>
            <a:off x="2484386" y="1449412"/>
            <a:ext cx="784295" cy="584775"/>
          </a:xfrm>
          <a:prstGeom prst="rect">
            <a:avLst/>
          </a:prstGeom>
        </p:spPr>
        <p:txBody>
          <a:bodyPr wrap="square">
            <a:spAutoFit/>
          </a:bodyPr>
          <a:lstStyle/>
          <a:p>
            <a:r>
              <a:rPr lang="en-US" altLang="zh-CN" sz="1600" dirty="0"/>
              <a:t>CC2</a:t>
            </a:r>
            <a:endParaRPr lang="en-US" altLang="zh-CN" sz="1600" dirty="0"/>
          </a:p>
          <a:p>
            <a:r>
              <a:rPr lang="en-US" altLang="zh-CN" sz="1600" dirty="0"/>
              <a:t>10</a:t>
            </a:r>
            <a:endParaRPr lang="zh-CN" altLang="en-US" sz="1600" dirty="0"/>
          </a:p>
        </p:txBody>
      </p:sp>
      <p:sp>
        <p:nvSpPr>
          <p:cNvPr id="13" name="矩形 12"/>
          <p:cNvSpPr/>
          <p:nvPr/>
        </p:nvSpPr>
        <p:spPr>
          <a:xfrm>
            <a:off x="3268681" y="1460255"/>
            <a:ext cx="784295" cy="584775"/>
          </a:xfrm>
          <a:prstGeom prst="rect">
            <a:avLst/>
          </a:prstGeom>
        </p:spPr>
        <p:txBody>
          <a:bodyPr wrap="square">
            <a:spAutoFit/>
          </a:bodyPr>
          <a:lstStyle/>
          <a:p>
            <a:r>
              <a:rPr lang="en-US" altLang="zh-CN" sz="1600" dirty="0"/>
              <a:t>CC3</a:t>
            </a:r>
            <a:endParaRPr lang="en-US" altLang="zh-CN" sz="1600" dirty="0"/>
          </a:p>
          <a:p>
            <a:r>
              <a:rPr lang="en-US" altLang="zh-CN" sz="1600" dirty="0"/>
              <a:t>10</a:t>
            </a:r>
            <a:endParaRPr lang="zh-CN" altLang="en-US" sz="1600" dirty="0"/>
          </a:p>
        </p:txBody>
      </p:sp>
      <p:sp>
        <p:nvSpPr>
          <p:cNvPr id="14" name="矩形 13"/>
          <p:cNvSpPr/>
          <p:nvPr/>
        </p:nvSpPr>
        <p:spPr>
          <a:xfrm>
            <a:off x="4030661" y="1456430"/>
            <a:ext cx="784295" cy="584775"/>
          </a:xfrm>
          <a:prstGeom prst="rect">
            <a:avLst/>
          </a:prstGeom>
        </p:spPr>
        <p:txBody>
          <a:bodyPr wrap="square">
            <a:spAutoFit/>
          </a:bodyPr>
          <a:lstStyle/>
          <a:p>
            <a:r>
              <a:rPr lang="en-US" altLang="zh-CN" sz="1600" dirty="0"/>
              <a:t>CC4</a:t>
            </a:r>
            <a:endParaRPr lang="en-US" altLang="zh-CN" sz="1600" dirty="0"/>
          </a:p>
          <a:p>
            <a:r>
              <a:rPr lang="en-US" altLang="zh-CN" sz="1600" dirty="0"/>
              <a:t>10</a:t>
            </a:r>
            <a:endParaRPr lang="zh-CN" altLang="en-US" sz="1600" dirty="0"/>
          </a:p>
        </p:txBody>
      </p:sp>
      <p:sp>
        <p:nvSpPr>
          <p:cNvPr id="15" name="矩形 14"/>
          <p:cNvSpPr/>
          <p:nvPr/>
        </p:nvSpPr>
        <p:spPr>
          <a:xfrm>
            <a:off x="4859179" y="1449411"/>
            <a:ext cx="784295" cy="584775"/>
          </a:xfrm>
          <a:prstGeom prst="rect">
            <a:avLst/>
          </a:prstGeom>
        </p:spPr>
        <p:txBody>
          <a:bodyPr wrap="square">
            <a:spAutoFit/>
          </a:bodyPr>
          <a:lstStyle/>
          <a:p>
            <a:r>
              <a:rPr lang="en-US" altLang="zh-CN" sz="1600" dirty="0"/>
              <a:t>CC5</a:t>
            </a:r>
            <a:endParaRPr lang="en-US" altLang="zh-CN" sz="1600" dirty="0"/>
          </a:p>
          <a:p>
            <a:r>
              <a:rPr lang="en-US" altLang="zh-CN" sz="1600" dirty="0"/>
              <a:t>10/-20</a:t>
            </a:r>
            <a:endParaRPr lang="zh-CN" altLang="en-US" sz="1600" dirty="0"/>
          </a:p>
        </p:txBody>
      </p:sp>
      <p:grpSp>
        <p:nvGrpSpPr>
          <p:cNvPr id="19" name="组合 18"/>
          <p:cNvGrpSpPr/>
          <p:nvPr/>
        </p:nvGrpSpPr>
        <p:grpSpPr>
          <a:xfrm>
            <a:off x="1706176" y="2122968"/>
            <a:ext cx="3826130" cy="565192"/>
            <a:chOff x="2422226" y="4082976"/>
            <a:chExt cx="4389500" cy="688908"/>
          </a:xfrm>
        </p:grpSpPr>
        <p:sp>
          <p:nvSpPr>
            <p:cNvPr id="16" name="矩形 15"/>
            <p:cNvSpPr/>
            <p:nvPr/>
          </p:nvSpPr>
          <p:spPr>
            <a:xfrm>
              <a:off x="3657624" y="4247347"/>
              <a:ext cx="257876" cy="344454"/>
            </a:xfrm>
            <a:prstGeom prst="rect">
              <a:avLst/>
            </a:prstGeom>
            <a:solidFill>
              <a:schemeClr val="accent1">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17" name="矩形 16"/>
            <p:cNvSpPr/>
            <p:nvPr/>
          </p:nvSpPr>
          <p:spPr>
            <a:xfrm>
              <a:off x="6232126" y="4264562"/>
              <a:ext cx="257876" cy="344454"/>
            </a:xfrm>
            <a:prstGeom prst="rect">
              <a:avLst/>
            </a:prstGeom>
            <a:solidFill>
              <a:srgbClr val="00B05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pic>
          <p:nvPicPr>
            <p:cNvPr id="18" name="图片 17"/>
            <p:cNvPicPr>
              <a:picLocks noChangeAspect="1"/>
            </p:cNvPicPr>
            <p:nvPr/>
          </p:nvPicPr>
          <p:blipFill>
            <a:blip r:embed="rId1"/>
            <a:stretch>
              <a:fillRect/>
            </a:stretch>
          </p:blipFill>
          <p:spPr>
            <a:xfrm>
              <a:off x="2422226" y="4082976"/>
              <a:ext cx="4389500" cy="688908"/>
            </a:xfrm>
            <a:prstGeom prst="rect">
              <a:avLst/>
            </a:prstGeom>
          </p:spPr>
        </p:pic>
      </p:grpSp>
      <p:grpSp>
        <p:nvGrpSpPr>
          <p:cNvPr id="23" name="组合 22"/>
          <p:cNvGrpSpPr/>
          <p:nvPr/>
        </p:nvGrpSpPr>
        <p:grpSpPr>
          <a:xfrm>
            <a:off x="2509743" y="2819421"/>
            <a:ext cx="3826130" cy="549236"/>
            <a:chOff x="3382816" y="4962800"/>
            <a:chExt cx="4389500" cy="688908"/>
          </a:xfrm>
        </p:grpSpPr>
        <p:sp>
          <p:nvSpPr>
            <p:cNvPr id="20" name="矩形 19"/>
            <p:cNvSpPr/>
            <p:nvPr/>
          </p:nvSpPr>
          <p:spPr>
            <a:xfrm>
              <a:off x="7198143" y="5127441"/>
              <a:ext cx="257876" cy="344454"/>
            </a:xfrm>
            <a:prstGeom prst="rect">
              <a:avLst/>
            </a:prstGeom>
            <a:solidFill>
              <a:schemeClr val="accent1">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21" name="矩形 20"/>
            <p:cNvSpPr/>
            <p:nvPr/>
          </p:nvSpPr>
          <p:spPr>
            <a:xfrm>
              <a:off x="4575017" y="5127441"/>
              <a:ext cx="304792" cy="360040"/>
            </a:xfrm>
            <a:prstGeom prst="rect">
              <a:avLst/>
            </a:prstGeom>
            <a:solidFill>
              <a:srgbClr val="00B05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pic>
          <p:nvPicPr>
            <p:cNvPr id="22" name="图片 21"/>
            <p:cNvPicPr>
              <a:picLocks noChangeAspect="1"/>
            </p:cNvPicPr>
            <p:nvPr/>
          </p:nvPicPr>
          <p:blipFill>
            <a:blip r:embed="rId1"/>
            <a:stretch>
              <a:fillRect/>
            </a:stretch>
          </p:blipFill>
          <p:spPr>
            <a:xfrm>
              <a:off x="3382816" y="4962800"/>
              <a:ext cx="4389500" cy="688908"/>
            </a:xfrm>
            <a:prstGeom prst="rect">
              <a:avLst/>
            </a:prstGeom>
          </p:spPr>
        </p:pic>
      </p:grpSp>
      <p:grpSp>
        <p:nvGrpSpPr>
          <p:cNvPr id="24" name="组合 23"/>
          <p:cNvGrpSpPr/>
          <p:nvPr/>
        </p:nvGrpSpPr>
        <p:grpSpPr>
          <a:xfrm>
            <a:off x="3345525" y="3499918"/>
            <a:ext cx="3826130" cy="549236"/>
            <a:chOff x="3397502" y="4962800"/>
            <a:chExt cx="4389500" cy="688908"/>
          </a:xfrm>
        </p:grpSpPr>
        <p:sp>
          <p:nvSpPr>
            <p:cNvPr id="25" name="矩形 24"/>
            <p:cNvSpPr/>
            <p:nvPr/>
          </p:nvSpPr>
          <p:spPr>
            <a:xfrm>
              <a:off x="7198143" y="5127441"/>
              <a:ext cx="257876" cy="344454"/>
            </a:xfrm>
            <a:prstGeom prst="rect">
              <a:avLst/>
            </a:prstGeom>
            <a:solidFill>
              <a:schemeClr val="accent1">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26" name="矩形 25"/>
            <p:cNvSpPr/>
            <p:nvPr/>
          </p:nvSpPr>
          <p:spPr>
            <a:xfrm>
              <a:off x="4575017" y="5127441"/>
              <a:ext cx="304792" cy="360040"/>
            </a:xfrm>
            <a:prstGeom prst="rect">
              <a:avLst/>
            </a:prstGeom>
            <a:solidFill>
              <a:srgbClr val="00B05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pic>
          <p:nvPicPr>
            <p:cNvPr id="27" name="图片 26"/>
            <p:cNvPicPr>
              <a:picLocks noChangeAspect="1"/>
            </p:cNvPicPr>
            <p:nvPr/>
          </p:nvPicPr>
          <p:blipFill>
            <a:blip r:embed="rId1"/>
            <a:stretch>
              <a:fillRect/>
            </a:stretch>
          </p:blipFill>
          <p:spPr>
            <a:xfrm>
              <a:off x="3397502" y="4962800"/>
              <a:ext cx="4389500" cy="688908"/>
            </a:xfrm>
            <a:prstGeom prst="rect">
              <a:avLst/>
            </a:prstGeom>
          </p:spPr>
        </p:pic>
      </p:grpSp>
      <p:grpSp>
        <p:nvGrpSpPr>
          <p:cNvPr id="28" name="组合 27"/>
          <p:cNvGrpSpPr/>
          <p:nvPr/>
        </p:nvGrpSpPr>
        <p:grpSpPr>
          <a:xfrm>
            <a:off x="4174675" y="4157239"/>
            <a:ext cx="3826130" cy="549236"/>
            <a:chOff x="3382816" y="4947628"/>
            <a:chExt cx="4389500" cy="688908"/>
          </a:xfrm>
        </p:grpSpPr>
        <p:sp>
          <p:nvSpPr>
            <p:cNvPr id="29" name="矩形 28"/>
            <p:cNvSpPr/>
            <p:nvPr/>
          </p:nvSpPr>
          <p:spPr>
            <a:xfrm>
              <a:off x="7198143" y="5127441"/>
              <a:ext cx="257876" cy="344454"/>
            </a:xfrm>
            <a:prstGeom prst="rect">
              <a:avLst/>
            </a:prstGeom>
            <a:solidFill>
              <a:schemeClr val="accent1">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30" name="矩形 29"/>
            <p:cNvSpPr/>
            <p:nvPr/>
          </p:nvSpPr>
          <p:spPr>
            <a:xfrm>
              <a:off x="4575017" y="5127441"/>
              <a:ext cx="304792" cy="360040"/>
            </a:xfrm>
            <a:prstGeom prst="rect">
              <a:avLst/>
            </a:prstGeom>
            <a:solidFill>
              <a:srgbClr val="00B05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pic>
          <p:nvPicPr>
            <p:cNvPr id="31" name="图片 30"/>
            <p:cNvPicPr>
              <a:picLocks noChangeAspect="1"/>
            </p:cNvPicPr>
            <p:nvPr/>
          </p:nvPicPr>
          <p:blipFill>
            <a:blip r:embed="rId1"/>
            <a:stretch>
              <a:fillRect/>
            </a:stretch>
          </p:blipFill>
          <p:spPr>
            <a:xfrm>
              <a:off x="3382816" y="4947628"/>
              <a:ext cx="4389500" cy="688908"/>
            </a:xfrm>
            <a:prstGeom prst="rect">
              <a:avLst/>
            </a:prstGeom>
          </p:spPr>
        </p:pic>
      </p:grpSp>
      <p:sp>
        <p:nvSpPr>
          <p:cNvPr id="33" name="矩形 32"/>
          <p:cNvSpPr/>
          <p:nvPr/>
        </p:nvSpPr>
        <p:spPr>
          <a:xfrm>
            <a:off x="7423193" y="4994143"/>
            <a:ext cx="228902" cy="277594"/>
          </a:xfrm>
          <a:prstGeom prst="rect">
            <a:avLst/>
          </a:prstGeom>
          <a:solidFill>
            <a:schemeClr val="accent1">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34" name="矩形 33"/>
          <p:cNvSpPr/>
          <p:nvPr/>
        </p:nvSpPr>
        <p:spPr>
          <a:xfrm>
            <a:off x="6009275" y="4981717"/>
            <a:ext cx="270546" cy="290154"/>
          </a:xfrm>
          <a:prstGeom prst="rect">
            <a:avLst/>
          </a:prstGeom>
          <a:solidFill>
            <a:srgbClr val="00B05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pic>
        <p:nvPicPr>
          <p:cNvPr id="35" name="图片 34"/>
          <p:cNvPicPr>
            <a:picLocks noChangeAspect="1"/>
          </p:cNvPicPr>
          <p:nvPr/>
        </p:nvPicPr>
        <p:blipFill>
          <a:blip r:embed="rId1"/>
          <a:stretch>
            <a:fillRect/>
          </a:stretch>
        </p:blipFill>
        <p:spPr>
          <a:xfrm>
            <a:off x="4970087" y="4862307"/>
            <a:ext cx="3896310" cy="559310"/>
          </a:xfrm>
          <a:prstGeom prst="rect">
            <a:avLst/>
          </a:prstGeom>
        </p:spPr>
      </p:pic>
      <p:sp>
        <p:nvSpPr>
          <p:cNvPr id="37" name="矩形 36"/>
          <p:cNvSpPr/>
          <p:nvPr/>
        </p:nvSpPr>
        <p:spPr>
          <a:xfrm>
            <a:off x="5683193" y="1447748"/>
            <a:ext cx="784295" cy="584775"/>
          </a:xfrm>
          <a:prstGeom prst="rect">
            <a:avLst/>
          </a:prstGeom>
        </p:spPr>
        <p:txBody>
          <a:bodyPr wrap="square">
            <a:spAutoFit/>
          </a:bodyPr>
          <a:lstStyle/>
          <a:p>
            <a:r>
              <a:rPr lang="en-US" altLang="zh-CN" sz="1600" dirty="0"/>
              <a:t>CC6</a:t>
            </a:r>
            <a:endParaRPr lang="en-US" altLang="zh-CN" sz="1600" dirty="0"/>
          </a:p>
          <a:p>
            <a:r>
              <a:rPr lang="en-US" altLang="zh-CN" sz="1600" dirty="0"/>
              <a:t>-20</a:t>
            </a:r>
            <a:endParaRPr lang="zh-CN" altLang="en-US" sz="1600" dirty="0"/>
          </a:p>
        </p:txBody>
      </p:sp>
      <p:sp>
        <p:nvSpPr>
          <p:cNvPr id="38" name="矩形 37"/>
          <p:cNvSpPr/>
          <p:nvPr/>
        </p:nvSpPr>
        <p:spPr>
          <a:xfrm>
            <a:off x="6449677" y="1456429"/>
            <a:ext cx="784295" cy="584775"/>
          </a:xfrm>
          <a:prstGeom prst="rect">
            <a:avLst/>
          </a:prstGeom>
        </p:spPr>
        <p:txBody>
          <a:bodyPr wrap="square">
            <a:spAutoFit/>
          </a:bodyPr>
          <a:lstStyle/>
          <a:p>
            <a:r>
              <a:rPr lang="en-US" altLang="zh-CN" sz="1600" dirty="0"/>
              <a:t>CC7</a:t>
            </a:r>
            <a:endParaRPr lang="en-US" altLang="zh-CN" sz="1600" dirty="0"/>
          </a:p>
          <a:p>
            <a:r>
              <a:rPr lang="en-US" altLang="zh-CN" sz="1600" dirty="0"/>
              <a:t>-20</a:t>
            </a:r>
            <a:endParaRPr lang="zh-CN" altLang="en-US" sz="1600" dirty="0"/>
          </a:p>
        </p:txBody>
      </p:sp>
      <p:sp>
        <p:nvSpPr>
          <p:cNvPr id="39" name="矩形 38"/>
          <p:cNvSpPr/>
          <p:nvPr/>
        </p:nvSpPr>
        <p:spPr>
          <a:xfrm>
            <a:off x="7281455" y="1456428"/>
            <a:ext cx="784295" cy="584775"/>
          </a:xfrm>
          <a:prstGeom prst="rect">
            <a:avLst/>
          </a:prstGeom>
        </p:spPr>
        <p:txBody>
          <a:bodyPr wrap="square">
            <a:spAutoFit/>
          </a:bodyPr>
          <a:lstStyle/>
          <a:p>
            <a:r>
              <a:rPr lang="en-US" altLang="zh-CN" sz="1600" dirty="0"/>
              <a:t>CC8</a:t>
            </a:r>
            <a:endParaRPr lang="en-US" altLang="zh-CN" sz="1600" dirty="0"/>
          </a:p>
          <a:p>
            <a:r>
              <a:rPr lang="en-US" altLang="zh-CN" sz="1600" dirty="0"/>
              <a:t>-20</a:t>
            </a:r>
            <a:endParaRPr lang="zh-CN" altLang="en-US" sz="1600" dirty="0"/>
          </a:p>
        </p:txBody>
      </p:sp>
      <p:sp>
        <p:nvSpPr>
          <p:cNvPr id="40" name="矩形 39"/>
          <p:cNvSpPr/>
          <p:nvPr/>
        </p:nvSpPr>
        <p:spPr>
          <a:xfrm>
            <a:off x="8082102" y="1456427"/>
            <a:ext cx="784295" cy="584775"/>
          </a:xfrm>
          <a:prstGeom prst="rect">
            <a:avLst/>
          </a:prstGeom>
        </p:spPr>
        <p:txBody>
          <a:bodyPr wrap="square">
            <a:spAutoFit/>
          </a:bodyPr>
          <a:lstStyle/>
          <a:p>
            <a:r>
              <a:rPr lang="en-US" altLang="zh-CN" sz="1600" dirty="0"/>
              <a:t>CC9</a:t>
            </a:r>
            <a:endParaRPr lang="en-US" altLang="zh-CN" sz="1600" dirty="0"/>
          </a:p>
          <a:p>
            <a:r>
              <a:rPr lang="en-US" altLang="zh-CN" sz="1600" dirty="0"/>
              <a:t>-20</a:t>
            </a:r>
            <a:endParaRPr lang="zh-CN" altLang="en-US" sz="1600" dirty="0"/>
          </a:p>
        </p:txBody>
      </p:sp>
      <p:sp>
        <p:nvSpPr>
          <p:cNvPr id="41" name="矩形 40"/>
          <p:cNvSpPr/>
          <p:nvPr/>
        </p:nvSpPr>
        <p:spPr>
          <a:xfrm>
            <a:off x="309822" y="2160918"/>
            <a:ext cx="2041302" cy="3293209"/>
          </a:xfrm>
          <a:prstGeom prst="rect">
            <a:avLst/>
          </a:prstGeom>
        </p:spPr>
        <p:txBody>
          <a:bodyPr wrap="square">
            <a:spAutoFit/>
          </a:bodyPr>
          <a:lstStyle/>
          <a:p>
            <a:r>
              <a:rPr lang="en-US" altLang="zh-CN" sz="1600" b="1" dirty="0">
                <a:latin typeface="+mn-lt"/>
              </a:rPr>
              <a:t>sub </a:t>
            </a:r>
            <a:r>
              <a:rPr lang="en-US" altLang="zh-CN" sz="1600" b="1" dirty="0">
                <a:solidFill>
                  <a:srgbClr val="C00000"/>
                </a:solidFill>
                <a:latin typeface="+mn-lt"/>
              </a:rPr>
              <a:t>$2</a:t>
            </a:r>
            <a:r>
              <a:rPr lang="en-US" altLang="zh-CN" sz="1600" dirty="0">
                <a:latin typeface="+mn-lt"/>
              </a:rPr>
              <a:t>,$1,$3</a:t>
            </a:r>
            <a:endParaRPr lang="en-US" altLang="zh-CN" sz="1600" dirty="0">
              <a:latin typeface="+mn-lt"/>
            </a:endParaRPr>
          </a:p>
          <a:p>
            <a:endParaRPr lang="en-US" altLang="zh-CN" sz="1600" dirty="0">
              <a:latin typeface="+mn-lt"/>
            </a:endParaRPr>
          </a:p>
          <a:p>
            <a:br>
              <a:rPr lang="en-US" altLang="zh-CN" sz="1600" dirty="0">
                <a:latin typeface="+mn-lt"/>
              </a:rPr>
            </a:br>
            <a:r>
              <a:rPr lang="en-US" altLang="zh-CN" sz="1600" b="1" dirty="0">
                <a:latin typeface="+mn-lt"/>
              </a:rPr>
              <a:t>and </a:t>
            </a:r>
            <a:r>
              <a:rPr lang="en-US" altLang="zh-CN" sz="1600" dirty="0">
                <a:latin typeface="+mn-lt"/>
              </a:rPr>
              <a:t>$12,</a:t>
            </a:r>
            <a:r>
              <a:rPr lang="en-US" altLang="zh-CN" sz="1600" b="1" dirty="0">
                <a:solidFill>
                  <a:srgbClr val="C00000"/>
                </a:solidFill>
                <a:latin typeface="+mn-lt"/>
              </a:rPr>
              <a:t>$2</a:t>
            </a:r>
            <a:r>
              <a:rPr lang="en-US" altLang="zh-CN" sz="1600" dirty="0">
                <a:latin typeface="+mn-lt"/>
              </a:rPr>
              <a:t>,$5</a:t>
            </a:r>
            <a:endParaRPr lang="en-US" altLang="zh-CN" sz="1600" dirty="0">
              <a:latin typeface="+mn-lt"/>
            </a:endParaRPr>
          </a:p>
          <a:p>
            <a:endParaRPr lang="en-US" altLang="zh-CN" sz="1600" dirty="0">
              <a:latin typeface="+mn-lt"/>
            </a:endParaRPr>
          </a:p>
          <a:p>
            <a:br>
              <a:rPr lang="en-US" altLang="zh-CN" sz="1600" dirty="0">
                <a:latin typeface="+mn-lt"/>
              </a:rPr>
            </a:br>
            <a:r>
              <a:rPr lang="en-US" altLang="zh-CN" sz="1600" b="1" dirty="0">
                <a:latin typeface="+mn-lt"/>
              </a:rPr>
              <a:t>or </a:t>
            </a:r>
            <a:r>
              <a:rPr lang="en-US" altLang="zh-CN" sz="1600" dirty="0">
                <a:latin typeface="+mn-lt"/>
              </a:rPr>
              <a:t>$13,$6,</a:t>
            </a:r>
            <a:r>
              <a:rPr lang="en-US" altLang="zh-CN" sz="1600" b="1" dirty="0">
                <a:solidFill>
                  <a:srgbClr val="C00000"/>
                </a:solidFill>
                <a:latin typeface="+mn-lt"/>
              </a:rPr>
              <a:t>$2</a:t>
            </a:r>
            <a:endParaRPr lang="en-US" altLang="zh-CN" sz="1600" b="1" dirty="0">
              <a:solidFill>
                <a:srgbClr val="C00000"/>
              </a:solidFill>
              <a:latin typeface="+mn-lt"/>
            </a:endParaRPr>
          </a:p>
          <a:p>
            <a:endParaRPr lang="en-US" altLang="zh-CN" sz="1600" dirty="0">
              <a:latin typeface="+mn-lt"/>
            </a:endParaRPr>
          </a:p>
          <a:p>
            <a:br>
              <a:rPr lang="en-US" altLang="zh-CN" sz="1600" dirty="0">
                <a:latin typeface="+mn-lt"/>
              </a:rPr>
            </a:br>
            <a:r>
              <a:rPr lang="en-US" altLang="zh-CN" sz="1600" b="1" dirty="0">
                <a:latin typeface="+mn-lt"/>
              </a:rPr>
              <a:t>add </a:t>
            </a:r>
            <a:r>
              <a:rPr lang="en-US" altLang="zh-CN" sz="1600" dirty="0">
                <a:latin typeface="+mn-lt"/>
              </a:rPr>
              <a:t>$14,</a:t>
            </a:r>
            <a:r>
              <a:rPr lang="en-US" altLang="zh-CN" sz="1600" b="1" dirty="0">
                <a:solidFill>
                  <a:srgbClr val="C00000"/>
                </a:solidFill>
                <a:latin typeface="+mn-lt"/>
              </a:rPr>
              <a:t>$2,$2</a:t>
            </a:r>
            <a:endParaRPr lang="en-US" altLang="zh-CN" sz="1600" b="1" dirty="0">
              <a:solidFill>
                <a:srgbClr val="C00000"/>
              </a:solidFill>
              <a:latin typeface="+mn-lt"/>
            </a:endParaRPr>
          </a:p>
          <a:p>
            <a:endParaRPr lang="en-US" altLang="zh-CN" sz="1600" dirty="0">
              <a:latin typeface="+mn-lt"/>
            </a:endParaRPr>
          </a:p>
          <a:p>
            <a:br>
              <a:rPr lang="en-US" altLang="zh-CN" sz="1600" dirty="0">
                <a:latin typeface="+mn-lt"/>
              </a:rPr>
            </a:br>
            <a:r>
              <a:rPr lang="en-US" altLang="zh-CN" sz="1600" b="1" dirty="0" err="1">
                <a:latin typeface="+mn-lt"/>
              </a:rPr>
              <a:t>sw</a:t>
            </a:r>
            <a:r>
              <a:rPr lang="en-US" altLang="zh-CN" sz="1600" b="1" dirty="0">
                <a:latin typeface="+mn-lt"/>
              </a:rPr>
              <a:t> </a:t>
            </a:r>
            <a:r>
              <a:rPr lang="en-US" altLang="zh-CN" sz="1600" dirty="0">
                <a:latin typeface="+mn-lt"/>
              </a:rPr>
              <a:t>$15,100(</a:t>
            </a:r>
            <a:r>
              <a:rPr lang="en-US" altLang="zh-CN" sz="1600" b="1" dirty="0">
                <a:solidFill>
                  <a:srgbClr val="C00000"/>
                </a:solidFill>
                <a:latin typeface="+mn-lt"/>
              </a:rPr>
              <a:t>$2</a:t>
            </a:r>
            <a:r>
              <a:rPr lang="en-US" altLang="zh-CN" sz="1600" dirty="0">
                <a:latin typeface="+mn-lt"/>
              </a:rPr>
              <a:t>)</a:t>
            </a:r>
            <a:endParaRPr lang="en-US" altLang="zh-CN" sz="1600" dirty="0">
              <a:latin typeface="+mn-lt"/>
            </a:endParaRPr>
          </a:p>
        </p:txBody>
      </p:sp>
      <p:cxnSp>
        <p:nvCxnSpPr>
          <p:cNvPr id="42" name="曲线连接符 12"/>
          <p:cNvCxnSpPr/>
          <p:nvPr/>
        </p:nvCxnSpPr>
        <p:spPr bwMode="auto">
          <a:xfrm flipH="1">
            <a:off x="3657624" y="2554540"/>
            <a:ext cx="1523961" cy="396142"/>
          </a:xfrm>
          <a:prstGeom prst="straightConnector1">
            <a:avLst/>
          </a:prstGeom>
          <a:solidFill>
            <a:schemeClr val="accent1"/>
          </a:solidFill>
          <a:ln w="19050" cap="flat" cmpd="sng" algn="ctr">
            <a:solidFill>
              <a:srgbClr val="00B050"/>
            </a:solidFill>
            <a:prstDash val="solid"/>
            <a:round/>
            <a:headEnd type="none" w="med" len="med"/>
            <a:tailEnd type="triangle"/>
          </a:ln>
          <a:effectLst/>
        </p:spPr>
      </p:cxnSp>
      <p:cxnSp>
        <p:nvCxnSpPr>
          <p:cNvPr id="45" name="曲线连接符 12"/>
          <p:cNvCxnSpPr/>
          <p:nvPr/>
        </p:nvCxnSpPr>
        <p:spPr bwMode="auto">
          <a:xfrm flipH="1">
            <a:off x="4495803" y="2554540"/>
            <a:ext cx="685781" cy="1076639"/>
          </a:xfrm>
          <a:prstGeom prst="straightConnector1">
            <a:avLst/>
          </a:prstGeom>
          <a:solidFill>
            <a:schemeClr val="accent1"/>
          </a:solidFill>
          <a:ln w="19050" cap="flat" cmpd="sng" algn="ctr">
            <a:solidFill>
              <a:srgbClr val="00B050"/>
            </a:solidFill>
            <a:prstDash val="solid"/>
            <a:round/>
            <a:headEnd type="none" w="med" len="med"/>
            <a:tailEnd type="triangle"/>
          </a:ln>
          <a:effectLst/>
        </p:spPr>
      </p:cxnSp>
      <p:cxnSp>
        <p:nvCxnSpPr>
          <p:cNvPr id="48" name="曲线连接符 12"/>
          <p:cNvCxnSpPr/>
          <p:nvPr/>
        </p:nvCxnSpPr>
        <p:spPr bwMode="auto">
          <a:xfrm>
            <a:off x="5181586" y="2554540"/>
            <a:ext cx="70288" cy="1757136"/>
          </a:xfrm>
          <a:prstGeom prst="straightConnector1">
            <a:avLst/>
          </a:prstGeom>
          <a:solidFill>
            <a:schemeClr val="accent1"/>
          </a:solidFill>
          <a:ln w="19050" cap="flat" cmpd="sng" algn="ctr">
            <a:solidFill>
              <a:srgbClr val="00B050"/>
            </a:solidFill>
            <a:prstDash val="solid"/>
            <a:round/>
            <a:headEnd type="none" w="med" len="med"/>
            <a:tailEnd type="triangle"/>
          </a:ln>
          <a:effectLst/>
        </p:spPr>
      </p:cxnSp>
      <p:cxnSp>
        <p:nvCxnSpPr>
          <p:cNvPr id="54" name="曲线连接符 12"/>
          <p:cNvCxnSpPr/>
          <p:nvPr/>
        </p:nvCxnSpPr>
        <p:spPr bwMode="auto">
          <a:xfrm>
            <a:off x="5181584" y="2554540"/>
            <a:ext cx="990574" cy="2450059"/>
          </a:xfrm>
          <a:prstGeom prst="straightConnector1">
            <a:avLst/>
          </a:prstGeom>
          <a:solidFill>
            <a:schemeClr val="accent1"/>
          </a:solidFill>
          <a:ln w="19050" cap="flat" cmpd="sng" algn="ctr">
            <a:solidFill>
              <a:srgbClr val="00B050"/>
            </a:solidFill>
            <a:prstDash val="solid"/>
            <a:round/>
            <a:headEnd type="none" w="med" len="med"/>
            <a:tailEnd type="triangle"/>
          </a:ln>
          <a:effectLst/>
        </p:spPr>
      </p:cxnSp>
      <p:cxnSp>
        <p:nvCxnSpPr>
          <p:cNvPr id="57" name="曲线连接符 12"/>
          <p:cNvCxnSpPr/>
          <p:nvPr/>
        </p:nvCxnSpPr>
        <p:spPr bwMode="auto">
          <a:xfrm>
            <a:off x="4052976" y="2413242"/>
            <a:ext cx="94130" cy="593087"/>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cxnSp>
        <p:nvCxnSpPr>
          <p:cNvPr id="60" name="曲线连接符 12"/>
          <p:cNvCxnSpPr/>
          <p:nvPr/>
        </p:nvCxnSpPr>
        <p:spPr bwMode="auto">
          <a:xfrm>
            <a:off x="4863380" y="2413242"/>
            <a:ext cx="99106" cy="1482891"/>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sp>
        <p:nvSpPr>
          <p:cNvPr id="43" name="矩形 42"/>
          <p:cNvSpPr/>
          <p:nvPr/>
        </p:nvSpPr>
        <p:spPr>
          <a:xfrm>
            <a:off x="883924" y="5975739"/>
            <a:ext cx="7507321" cy="461665"/>
          </a:xfrm>
          <a:prstGeom prst="rect">
            <a:avLst/>
          </a:prstGeom>
          <a:noFill/>
        </p:spPr>
        <p:txBody>
          <a:bodyPr wrap="square">
            <a:spAutoFit/>
          </a:bodyPr>
          <a:lstStyle/>
          <a:p>
            <a:r>
              <a:rPr lang="en-US" altLang="zh-CN" b="1" dirty="0">
                <a:solidFill>
                  <a:srgbClr val="C00000"/>
                </a:solidFill>
              </a:rPr>
              <a:t>and</a:t>
            </a:r>
            <a:r>
              <a:rPr lang="zh-CN" altLang="en-US" b="1" dirty="0">
                <a:solidFill>
                  <a:srgbClr val="C00000"/>
                </a:solidFill>
              </a:rPr>
              <a:t>和</a:t>
            </a:r>
            <a:r>
              <a:rPr lang="en-US" altLang="zh-CN" b="1" dirty="0">
                <a:solidFill>
                  <a:srgbClr val="C00000"/>
                </a:solidFill>
              </a:rPr>
              <a:t>or</a:t>
            </a:r>
            <a:r>
              <a:rPr lang="zh-CN" altLang="en-US" b="1" dirty="0">
                <a:solidFill>
                  <a:srgbClr val="C00000"/>
                </a:solidFill>
              </a:rPr>
              <a:t>指令会发生数据冒险，而</a:t>
            </a:r>
            <a:r>
              <a:rPr lang="en-US" altLang="zh-CN" b="1" dirty="0">
                <a:solidFill>
                  <a:srgbClr val="C00000"/>
                </a:solidFill>
              </a:rPr>
              <a:t>add</a:t>
            </a:r>
            <a:r>
              <a:rPr lang="zh-CN" altLang="en-US" b="1" dirty="0">
                <a:solidFill>
                  <a:srgbClr val="C00000"/>
                </a:solidFill>
              </a:rPr>
              <a:t>和</a:t>
            </a:r>
            <a:r>
              <a:rPr lang="en-US" altLang="zh-CN" b="1" dirty="0" err="1">
                <a:solidFill>
                  <a:srgbClr val="C00000"/>
                </a:solidFill>
              </a:rPr>
              <a:t>sw</a:t>
            </a:r>
            <a:r>
              <a:rPr lang="zh-CN" altLang="en-US" b="1" dirty="0">
                <a:solidFill>
                  <a:srgbClr val="C00000"/>
                </a:solidFill>
              </a:rPr>
              <a:t>指令不发生</a:t>
            </a:r>
            <a:endParaRPr lang="zh-CN" altLang="en-US" b="1" dirty="0">
              <a:solidFill>
                <a:srgbClr val="C00000"/>
              </a:solidFill>
            </a:endParaRPr>
          </a:p>
        </p:txBody>
      </p:sp>
      <p:cxnSp>
        <p:nvCxnSpPr>
          <p:cNvPr id="44" name="直接连接符 43"/>
          <p:cNvCxnSpPr/>
          <p:nvPr/>
        </p:nvCxnSpPr>
        <p:spPr>
          <a:xfrm>
            <a:off x="2342111" y="1387375"/>
            <a:ext cx="15709" cy="4066752"/>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3168806" y="1355965"/>
            <a:ext cx="15709" cy="4066752"/>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3986785" y="1350742"/>
            <a:ext cx="15709" cy="4066752"/>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827134" y="1385904"/>
            <a:ext cx="15709" cy="4066752"/>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5617347" y="1371654"/>
            <a:ext cx="15709" cy="4066752"/>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6457154" y="1371654"/>
            <a:ext cx="15709" cy="4066752"/>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7283190" y="1429478"/>
            <a:ext cx="15709" cy="4066752"/>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8137202" y="1429478"/>
            <a:ext cx="15709" cy="4066752"/>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2600" y="1108075"/>
            <a:ext cx="8183563" cy="5445125"/>
          </a:xfrm>
        </p:spPr>
        <p:txBody>
          <a:bodyPr vert="horz" wrap="square" lIns="91440" tIns="45720" rIns="91440" bIns="45720" numCol="1" anchor="t" anchorCtr="0" compatLnSpc="1"/>
          <a:lstStyle/>
          <a:p>
            <a:pPr marL="457200" indent="-457200">
              <a:buFont typeface="Wingdings" panose="05000000000000000000" pitchFamily="2" charset="2"/>
              <a:buChar char="Ø"/>
            </a:pPr>
            <a:r>
              <a:rPr lang="zh-CN" altLang="en-US" dirty="0"/>
              <a:t>使用流水线寄存器字段</a:t>
            </a:r>
            <a:endParaRPr lang="en-US" altLang="zh-CN" dirty="0"/>
          </a:p>
          <a:p>
            <a:pPr lvl="1">
              <a:buFont typeface="Wingdings" panose="05000000000000000000" pitchFamily="2" charset="2"/>
              <a:buChar char="Ø"/>
            </a:pPr>
            <a:r>
              <a:rPr lang="en-US" altLang="en-US" sz="2400" dirty="0"/>
              <a:t>ID/</a:t>
            </a:r>
            <a:r>
              <a:rPr lang="en-US" altLang="en-US" sz="2400" dirty="0" err="1"/>
              <a:t>EX.RegisterRs</a:t>
            </a:r>
            <a:r>
              <a:rPr lang="zh-CN" altLang="en-US" sz="2400" dirty="0"/>
              <a:t>：表示一个需要流水线寄存器</a:t>
            </a:r>
            <a:r>
              <a:rPr lang="en-US" altLang="zh-CN" sz="2400" dirty="0"/>
              <a:t>ID/ EX </a:t>
            </a:r>
            <a:r>
              <a:rPr lang="zh-CN" altLang="en-US" sz="2400" dirty="0"/>
              <a:t>获得的源寄存器号</a:t>
            </a:r>
            <a:endParaRPr lang="en-US" altLang="zh-CN" sz="2400" dirty="0"/>
          </a:p>
          <a:p>
            <a:pPr marL="457200" indent="-457200">
              <a:buFont typeface="Wingdings" panose="05000000000000000000" pitchFamily="2" charset="2"/>
              <a:buChar char="Ø"/>
            </a:pPr>
            <a:r>
              <a:rPr lang="zh-CN" altLang="en-US" dirty="0"/>
              <a:t>在</a:t>
            </a:r>
            <a:r>
              <a:rPr lang="en-US" altLang="zh-CN" dirty="0"/>
              <a:t>EX</a:t>
            </a:r>
            <a:r>
              <a:rPr lang="zh-CN" altLang="en-US" dirty="0"/>
              <a:t>级的</a:t>
            </a:r>
            <a:r>
              <a:rPr lang="en-US" altLang="zh-CN" dirty="0"/>
              <a:t>ALU</a:t>
            </a:r>
            <a:r>
              <a:rPr lang="zh-CN" altLang="en-US" dirty="0"/>
              <a:t>操作的两个寄存器号为：</a:t>
            </a:r>
            <a:endParaRPr lang="en-US" altLang="zh-CN" dirty="0"/>
          </a:p>
          <a:p>
            <a:pPr lvl="1">
              <a:buFont typeface="Wingdings" panose="05000000000000000000" pitchFamily="2" charset="2"/>
              <a:buChar char="Ø"/>
            </a:pPr>
            <a:r>
              <a:rPr lang="en-US" altLang="en-US" sz="2400" dirty="0"/>
              <a:t>ID/</a:t>
            </a:r>
            <a:r>
              <a:rPr lang="en-US" altLang="en-US" sz="2400" dirty="0" err="1"/>
              <a:t>EX.RegisterR</a:t>
            </a:r>
            <a:r>
              <a:rPr lang="en-US" altLang="zh-CN" sz="2400" dirty="0" err="1"/>
              <a:t>s</a:t>
            </a:r>
            <a:r>
              <a:rPr lang="en-US" altLang="en-US" sz="2400" dirty="0"/>
              <a:t>, ID/</a:t>
            </a:r>
            <a:r>
              <a:rPr lang="en-US" altLang="en-US" sz="2400" dirty="0" err="1"/>
              <a:t>EX.RegisterR</a:t>
            </a:r>
            <a:r>
              <a:rPr lang="en-US" altLang="zh-CN" sz="2400" dirty="0" err="1"/>
              <a:t>t</a:t>
            </a:r>
            <a:endParaRPr lang="en-US" altLang="zh-CN" sz="2400" dirty="0"/>
          </a:p>
          <a:p>
            <a:pPr marL="457200" indent="-457200">
              <a:buFont typeface="Wingdings" panose="05000000000000000000" pitchFamily="2" charset="2"/>
              <a:buChar char="Ø"/>
            </a:pPr>
            <a:r>
              <a:rPr lang="zh-CN" altLang="en-US" dirty="0"/>
              <a:t>当满足下列条件时会出现数据冒险：</a:t>
            </a:r>
            <a:endParaRPr lang="en-US" altLang="zh-CN" dirty="0"/>
          </a:p>
          <a:p>
            <a:pPr lvl="1" eaLnBrk="1" hangingPunct="1">
              <a:lnSpc>
                <a:spcPct val="90000"/>
              </a:lnSpc>
              <a:buClr>
                <a:srgbClr val="91AFBF"/>
              </a:buClr>
              <a:buSzPct val="55000"/>
              <a:buFont typeface="Wingdings" panose="05000000000000000000" pitchFamily="2" charset="2"/>
              <a:buNone/>
            </a:pPr>
            <a:r>
              <a:rPr lang="en-US" altLang="en-US" sz="2400" dirty="0">
                <a:solidFill>
                  <a:srgbClr val="91AFBF"/>
                </a:solidFill>
              </a:rPr>
              <a:t>1a.</a:t>
            </a:r>
            <a:r>
              <a:rPr lang="en-US" altLang="en-US" sz="2400" dirty="0">
                <a:solidFill>
                  <a:srgbClr val="000000"/>
                </a:solidFill>
              </a:rPr>
              <a:t> EX/</a:t>
            </a:r>
            <a:r>
              <a:rPr lang="en-US" altLang="en-US" sz="2400" dirty="0" err="1">
                <a:solidFill>
                  <a:srgbClr val="000000"/>
                </a:solidFill>
              </a:rPr>
              <a:t>MEM.RegisterRd</a:t>
            </a:r>
            <a:r>
              <a:rPr lang="en-US" altLang="en-US" sz="2400" dirty="0">
                <a:solidFill>
                  <a:srgbClr val="000000"/>
                </a:solidFill>
              </a:rPr>
              <a:t> = ID/</a:t>
            </a:r>
            <a:r>
              <a:rPr lang="en-US" altLang="en-US" sz="2400" dirty="0" err="1">
                <a:solidFill>
                  <a:srgbClr val="000000"/>
                </a:solidFill>
              </a:rPr>
              <a:t>EX.RegisterR</a:t>
            </a:r>
            <a:r>
              <a:rPr lang="en-US" altLang="zh-CN" sz="2400" dirty="0" err="1">
                <a:solidFill>
                  <a:srgbClr val="000000"/>
                </a:solidFill>
              </a:rPr>
              <a:t>s</a:t>
            </a:r>
            <a:endParaRPr lang="en-US" altLang="en-US" sz="2400" dirty="0">
              <a:solidFill>
                <a:srgbClr val="000000"/>
              </a:solidFill>
            </a:endParaRPr>
          </a:p>
          <a:p>
            <a:pPr lvl="1" eaLnBrk="1" hangingPunct="1">
              <a:lnSpc>
                <a:spcPct val="90000"/>
              </a:lnSpc>
              <a:buClr>
                <a:srgbClr val="91AFBF"/>
              </a:buClr>
              <a:buSzPct val="55000"/>
              <a:buFont typeface="Wingdings" panose="05000000000000000000" pitchFamily="2" charset="2"/>
              <a:buNone/>
            </a:pPr>
            <a:r>
              <a:rPr lang="en-US" altLang="en-US" sz="2400" dirty="0">
                <a:solidFill>
                  <a:srgbClr val="91AFBF"/>
                </a:solidFill>
              </a:rPr>
              <a:t>1b.</a:t>
            </a:r>
            <a:r>
              <a:rPr lang="en-US" altLang="en-US" sz="2400" dirty="0">
                <a:solidFill>
                  <a:srgbClr val="000000"/>
                </a:solidFill>
              </a:rPr>
              <a:t> EX/</a:t>
            </a:r>
            <a:r>
              <a:rPr lang="en-US" altLang="en-US" sz="2400" dirty="0" err="1">
                <a:solidFill>
                  <a:srgbClr val="000000"/>
                </a:solidFill>
              </a:rPr>
              <a:t>MEM.RegisterRd</a:t>
            </a:r>
            <a:r>
              <a:rPr lang="en-US" altLang="en-US" sz="2400" dirty="0">
                <a:solidFill>
                  <a:srgbClr val="000000"/>
                </a:solidFill>
              </a:rPr>
              <a:t> = ID/</a:t>
            </a:r>
            <a:r>
              <a:rPr lang="en-US" altLang="en-US" sz="2400" dirty="0" err="1">
                <a:solidFill>
                  <a:srgbClr val="000000"/>
                </a:solidFill>
              </a:rPr>
              <a:t>EX.RegisterR</a:t>
            </a:r>
            <a:r>
              <a:rPr lang="en-US" altLang="zh-CN" sz="2400" dirty="0" err="1">
                <a:solidFill>
                  <a:srgbClr val="000000"/>
                </a:solidFill>
              </a:rPr>
              <a:t>t</a:t>
            </a:r>
            <a:endParaRPr lang="en-US" altLang="en-US" sz="2400" dirty="0">
              <a:solidFill>
                <a:srgbClr val="000000"/>
              </a:solidFill>
            </a:endParaRPr>
          </a:p>
          <a:p>
            <a:pPr lvl="1" eaLnBrk="1" hangingPunct="1">
              <a:lnSpc>
                <a:spcPct val="90000"/>
              </a:lnSpc>
              <a:buClr>
                <a:srgbClr val="91AFBF"/>
              </a:buClr>
              <a:buSzPct val="55000"/>
              <a:buFont typeface="Wingdings" panose="05000000000000000000" pitchFamily="2" charset="2"/>
              <a:buNone/>
            </a:pPr>
            <a:r>
              <a:rPr lang="en-US" altLang="en-US" sz="2400" dirty="0">
                <a:solidFill>
                  <a:srgbClr val="91AFBF"/>
                </a:solidFill>
              </a:rPr>
              <a:t>2a.</a:t>
            </a:r>
            <a:r>
              <a:rPr lang="en-US" altLang="en-US" sz="2400" dirty="0">
                <a:solidFill>
                  <a:srgbClr val="000000"/>
                </a:solidFill>
              </a:rPr>
              <a:t> MEM/</a:t>
            </a:r>
            <a:r>
              <a:rPr lang="en-US" altLang="en-US" sz="2400" dirty="0" err="1">
                <a:solidFill>
                  <a:srgbClr val="000000"/>
                </a:solidFill>
              </a:rPr>
              <a:t>WB.RegisterRd</a:t>
            </a:r>
            <a:r>
              <a:rPr lang="en-US" altLang="en-US" sz="2400" dirty="0">
                <a:solidFill>
                  <a:srgbClr val="000000"/>
                </a:solidFill>
              </a:rPr>
              <a:t> = ID/</a:t>
            </a:r>
            <a:r>
              <a:rPr lang="en-US" altLang="en-US" sz="2400" dirty="0" err="1">
                <a:solidFill>
                  <a:srgbClr val="000000"/>
                </a:solidFill>
              </a:rPr>
              <a:t>EX.RegisterR</a:t>
            </a:r>
            <a:r>
              <a:rPr lang="en-US" altLang="zh-CN" sz="2400" dirty="0" err="1">
                <a:solidFill>
                  <a:srgbClr val="000000"/>
                </a:solidFill>
              </a:rPr>
              <a:t>s</a:t>
            </a:r>
            <a:endParaRPr lang="en-US" altLang="en-US" sz="2400" dirty="0">
              <a:solidFill>
                <a:srgbClr val="000000"/>
              </a:solidFill>
            </a:endParaRPr>
          </a:p>
          <a:p>
            <a:pPr lvl="1" eaLnBrk="1" hangingPunct="1">
              <a:lnSpc>
                <a:spcPct val="90000"/>
              </a:lnSpc>
              <a:buClr>
                <a:srgbClr val="91AFBF"/>
              </a:buClr>
              <a:buSzPct val="55000"/>
              <a:buFont typeface="Wingdings" panose="05000000000000000000" pitchFamily="2" charset="2"/>
              <a:buNone/>
            </a:pPr>
            <a:r>
              <a:rPr lang="en-US" altLang="en-US" sz="2400" dirty="0">
                <a:solidFill>
                  <a:srgbClr val="91AFBF"/>
                </a:solidFill>
              </a:rPr>
              <a:t>2b.</a:t>
            </a:r>
            <a:r>
              <a:rPr lang="en-US" altLang="en-US" sz="2400" dirty="0">
                <a:solidFill>
                  <a:srgbClr val="000000"/>
                </a:solidFill>
              </a:rPr>
              <a:t> MEM/</a:t>
            </a:r>
            <a:r>
              <a:rPr lang="en-US" altLang="en-US" sz="2400" dirty="0" err="1">
                <a:solidFill>
                  <a:srgbClr val="000000"/>
                </a:solidFill>
              </a:rPr>
              <a:t>WB.RegisterRd</a:t>
            </a:r>
            <a:r>
              <a:rPr lang="en-US" altLang="en-US" sz="2400" dirty="0">
                <a:solidFill>
                  <a:srgbClr val="000000"/>
                </a:solidFill>
              </a:rPr>
              <a:t> = ID/</a:t>
            </a:r>
            <a:r>
              <a:rPr lang="en-US" altLang="en-US" sz="2400" dirty="0" err="1">
                <a:solidFill>
                  <a:srgbClr val="000000"/>
                </a:solidFill>
              </a:rPr>
              <a:t>EX.RegisterR</a:t>
            </a:r>
            <a:r>
              <a:rPr lang="en-US" altLang="zh-CN" sz="2400" dirty="0" err="1">
                <a:solidFill>
                  <a:srgbClr val="000000"/>
                </a:solidFill>
              </a:rPr>
              <a:t>t</a:t>
            </a:r>
            <a:endParaRPr lang="en-AU" altLang="en-US" sz="2400" dirty="0">
              <a:solidFill>
                <a:srgbClr val="000000"/>
              </a:solidFill>
            </a:endParaRPr>
          </a:p>
          <a:p>
            <a:pPr>
              <a:buFont typeface="Wingdings" panose="05000000000000000000" pitchFamily="2" charset="2"/>
              <a:buNone/>
            </a:pPr>
            <a:endParaRPr lang="en-US" altLang="zh-CN" dirty="0"/>
          </a:p>
        </p:txBody>
      </p:sp>
      <p:sp>
        <p:nvSpPr>
          <p:cNvPr id="117763"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t>检测数据冒险</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2600" y="1108075"/>
            <a:ext cx="8183563" cy="5445125"/>
          </a:xfrm>
        </p:spPr>
        <p:txBody>
          <a:bodyPr/>
          <a:lstStyle/>
          <a:p>
            <a:pPr marL="457200" indent="-457200">
              <a:buFont typeface="Wingdings" panose="05000000000000000000" pitchFamily="2" charset="2"/>
              <a:buChar char="Ø"/>
              <a:defRPr/>
            </a:pPr>
            <a:r>
              <a:rPr lang="zh-CN" altLang="en-US" dirty="0"/>
              <a:t>只有需要写回寄存器的指令才需要旁路</a:t>
            </a:r>
            <a:endParaRPr lang="en-US" altLang="zh-CN" dirty="0"/>
          </a:p>
          <a:p>
            <a:pPr lvl="1">
              <a:buFont typeface="Wingdings" panose="05000000000000000000" pitchFamily="2" charset="2"/>
              <a:buChar char="Ø"/>
              <a:defRPr/>
            </a:pPr>
            <a:r>
              <a:rPr lang="en-US" altLang="en-US" sz="2400" dirty="0"/>
              <a:t>EX/</a:t>
            </a:r>
            <a:r>
              <a:rPr lang="en-US" altLang="en-US" sz="2400" dirty="0" err="1"/>
              <a:t>MEM.RegWrite</a:t>
            </a:r>
            <a:r>
              <a:rPr lang="en-US" altLang="en-US" sz="2400" dirty="0"/>
              <a:t>, MEM/</a:t>
            </a:r>
            <a:r>
              <a:rPr lang="en-US" altLang="en-US" sz="2400" dirty="0" err="1"/>
              <a:t>WB.RegWrite</a:t>
            </a:r>
            <a:endParaRPr lang="en-US" altLang="en-US" sz="2400" dirty="0"/>
          </a:p>
          <a:p>
            <a:pPr lvl="1">
              <a:buFont typeface="Wingdings" panose="05000000000000000000" pitchFamily="2" charset="2"/>
              <a:buChar char="Ø"/>
              <a:defRPr/>
            </a:pPr>
            <a:endParaRPr lang="en-US" altLang="zh-CN" dirty="0"/>
          </a:p>
          <a:p>
            <a:pPr marL="457200" indent="-457200">
              <a:buFont typeface="Wingdings" panose="05000000000000000000" pitchFamily="2" charset="2"/>
              <a:buChar char="Ø"/>
              <a:defRPr/>
            </a:pPr>
            <a:r>
              <a:rPr lang="zh-CN" altLang="en-US" dirty="0"/>
              <a:t>目的寄存器不能是</a:t>
            </a:r>
            <a:r>
              <a:rPr lang="en-US" altLang="zh-CN" dirty="0"/>
              <a:t>$0</a:t>
            </a:r>
            <a:endParaRPr lang="en-US" altLang="zh-CN" dirty="0"/>
          </a:p>
          <a:p>
            <a:pPr lvl="1">
              <a:buFont typeface="Wingdings" panose="05000000000000000000" pitchFamily="2" charset="2"/>
              <a:buChar char="Ø"/>
              <a:defRPr/>
            </a:pPr>
            <a:r>
              <a:rPr lang="en-US" altLang="en-US" sz="2400" dirty="0"/>
              <a:t>EX/</a:t>
            </a:r>
            <a:r>
              <a:rPr lang="en-US" altLang="en-US" sz="2400" dirty="0" err="1"/>
              <a:t>MEM.RegisterRd</a:t>
            </a:r>
            <a:r>
              <a:rPr lang="en-US" altLang="en-US" sz="2400" dirty="0"/>
              <a:t> ≠ 0,</a:t>
            </a:r>
            <a:br>
              <a:rPr lang="en-US" altLang="en-US" sz="2400" dirty="0"/>
            </a:br>
            <a:r>
              <a:rPr lang="en-US" altLang="en-US" sz="2400" dirty="0"/>
              <a:t>MEM/</a:t>
            </a:r>
            <a:r>
              <a:rPr lang="en-US" altLang="en-US" sz="2400" dirty="0" err="1"/>
              <a:t>WB.RegisterRd</a:t>
            </a:r>
            <a:r>
              <a:rPr lang="en-US" altLang="en-US" sz="2400" dirty="0"/>
              <a:t> ≠ 0</a:t>
            </a:r>
            <a:endParaRPr lang="en-US" altLang="en-US" sz="2400" dirty="0"/>
          </a:p>
          <a:p>
            <a:pPr>
              <a:defRPr/>
            </a:pPr>
            <a:endParaRPr lang="en-US" altLang="zh-CN" dirty="0"/>
          </a:p>
        </p:txBody>
      </p:sp>
      <p:sp>
        <p:nvSpPr>
          <p:cNvPr id="119811"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t>检测数据冒险</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旁路的数据通路</a:t>
            </a:r>
            <a:endParaRPr lang="zh-CN" altLang="en-US" dirty="0"/>
          </a:p>
        </p:txBody>
      </p:sp>
      <p:pic>
        <p:nvPicPr>
          <p:cNvPr id="9" name="内容占位符 8"/>
          <p:cNvPicPr>
            <a:picLocks noGrp="1" noChangeAspect="1"/>
          </p:cNvPicPr>
          <p:nvPr>
            <p:ph idx="11"/>
          </p:nvPr>
        </p:nvPicPr>
        <p:blipFill>
          <a:blip r:embed="rId1"/>
          <a:stretch>
            <a:fillRect/>
          </a:stretch>
        </p:blipFill>
        <p:spPr>
          <a:xfrm>
            <a:off x="132398" y="1219259"/>
            <a:ext cx="8706690" cy="511854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dirty="0"/>
              <a:t>旁路多选器的控制信号</a:t>
            </a:r>
            <a:endParaRPr lang="zh-CN" altLang="en-US" dirty="0"/>
          </a:p>
        </p:txBody>
      </p:sp>
      <p:graphicFrame>
        <p:nvGraphicFramePr>
          <p:cNvPr id="4" name="Table 2"/>
          <p:cNvGraphicFramePr>
            <a:graphicFrameLocks noGrp="1"/>
          </p:cNvGraphicFramePr>
          <p:nvPr/>
        </p:nvGraphicFramePr>
        <p:xfrm>
          <a:off x="533506" y="1219258"/>
          <a:ext cx="8496300" cy="3481388"/>
        </p:xfrm>
        <a:graphic>
          <a:graphicData uri="http://schemas.openxmlformats.org/drawingml/2006/table">
            <a:tbl>
              <a:tblPr>
                <a:tableStyleId>{616DA210-FB5B-4158-B5E0-FEB733F419BA}</a:tableStyleId>
              </a:tblPr>
              <a:tblGrid>
                <a:gridCol w="1751013"/>
                <a:gridCol w="1211262"/>
                <a:gridCol w="5534025"/>
              </a:tblGrid>
              <a:tr h="3714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a:ln>
                            <a:noFill/>
                          </a:ln>
                          <a:effectLst/>
                        </a:rPr>
                        <a:t>Mux control</a:t>
                      </a:r>
                      <a:endParaRPr kumimoji="0" lang="en-US" altLang="zh-CN" sz="18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L="91433" marR="91433" marT="45723" marB="45723" horzOverflow="overflow">
                    <a:solidFill>
                      <a:schemeClr val="bg2">
                        <a:lumMod val="40000"/>
                        <a:lumOff val="60000"/>
                      </a:schemeClr>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a:ln>
                            <a:noFill/>
                          </a:ln>
                          <a:effectLst/>
                        </a:rPr>
                        <a:t>Source</a:t>
                      </a:r>
                      <a:endParaRPr kumimoji="0" lang="en-US" altLang="zh-CN" sz="1800" b="1" i="0" u="none" strike="noStrike" cap="none" normalizeH="0" baseline="0">
                        <a:ln>
                          <a:noFill/>
                        </a:ln>
                        <a:solidFill>
                          <a:srgbClr val="FFFFFF"/>
                        </a:solidFill>
                        <a:effectLst/>
                        <a:latin typeface="Arial" panose="020B0604020202020204" pitchFamily="34" charset="0"/>
                        <a:ea typeface="宋体" panose="02010600030101010101" pitchFamily="2" charset="-122"/>
                      </a:endParaRPr>
                    </a:p>
                  </a:txBody>
                  <a:tcPr marL="91433" marR="91433" marT="45723" marB="45723" horzOverflow="overflow">
                    <a:solidFill>
                      <a:schemeClr val="bg2">
                        <a:lumMod val="40000"/>
                        <a:lumOff val="60000"/>
                      </a:schemeClr>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a:ln>
                            <a:noFill/>
                          </a:ln>
                          <a:effectLst/>
                        </a:rPr>
                        <a:t>Explanation</a:t>
                      </a:r>
                      <a:endParaRPr kumimoji="0" lang="en-US" altLang="zh-CN" sz="1800" b="1" i="0" u="none" strike="noStrike" cap="none" normalizeH="0" baseline="0" dirty="0">
                        <a:ln>
                          <a:noFill/>
                        </a:ln>
                        <a:solidFill>
                          <a:srgbClr val="FFFFFF"/>
                        </a:solidFill>
                        <a:effectLst/>
                        <a:latin typeface="Arial" panose="020B0604020202020204" pitchFamily="34" charset="0"/>
                        <a:ea typeface="宋体" panose="02010600030101010101" pitchFamily="2" charset="-122"/>
                      </a:endParaRPr>
                    </a:p>
                  </a:txBody>
                  <a:tcPr marL="91433" marR="91433" marT="45723" marB="45723" horzOverflow="overflow">
                    <a:solidFill>
                      <a:schemeClr val="bg2">
                        <a:lumMod val="40000"/>
                        <a:lumOff val="60000"/>
                      </a:schemeClr>
                    </a:solidFill>
                  </a:tcPr>
                </a:tc>
              </a:tr>
              <a:tr h="37147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dirty="0" err="1">
                          <a:ln>
                            <a:noFill/>
                          </a:ln>
                          <a:effectLst/>
                        </a:rPr>
                        <a:t>ForwardA</a:t>
                      </a:r>
                      <a:r>
                        <a:rPr kumimoji="0" lang="en-US" altLang="zh-CN" sz="1800" u="none" strike="noStrike" cap="none" normalizeH="0" baseline="0" dirty="0">
                          <a:ln>
                            <a:noFill/>
                          </a:ln>
                          <a:effectLst/>
                        </a:rPr>
                        <a:t> = 00</a:t>
                      </a:r>
                      <a:endParaRPr kumimoji="0" lang="en-US"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3" marR="91433" marT="45723" marB="45723"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a:ln>
                            <a:noFill/>
                          </a:ln>
                          <a:effectLst/>
                        </a:rPr>
                        <a:t>ID/EX</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3" marR="91433" marT="45723" marB="45723"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a:ln>
                            <a:noFill/>
                          </a:ln>
                          <a:effectLst/>
                        </a:rPr>
                        <a:t>第一个</a:t>
                      </a:r>
                      <a:r>
                        <a:rPr kumimoji="0" lang="en-US" altLang="zh-CN" sz="1800" u="none" strike="noStrike" cap="none" normalizeH="0" baseline="0">
                          <a:ln>
                            <a:noFill/>
                          </a:ln>
                          <a:effectLst/>
                        </a:rPr>
                        <a:t>ALU</a:t>
                      </a:r>
                      <a:r>
                        <a:rPr kumimoji="0" lang="zh-CN" altLang="en-US" sz="1800" u="none" strike="noStrike" cap="none" normalizeH="0" baseline="0">
                          <a:ln>
                            <a:noFill/>
                          </a:ln>
                          <a:effectLst/>
                        </a:rPr>
                        <a:t>操作数来自寄存器堆</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3" marR="91433" marT="45723" marB="45723" horzOverflow="overflow"/>
                </a:tc>
              </a:tr>
              <a:tr h="45243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a:ln>
                            <a:noFill/>
                          </a:ln>
                          <a:effectLst/>
                        </a:rPr>
                        <a:t>ForwardA = 10</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3" marR="91433" marT="45723" marB="45723"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a:ln>
                            <a:noFill/>
                          </a:ln>
                          <a:effectLst/>
                        </a:rPr>
                        <a:t>EX/MEM</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3" marR="91433" marT="45723" marB="45723"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a:ln>
                            <a:noFill/>
                          </a:ln>
                          <a:effectLst/>
                        </a:rPr>
                        <a:t>第一个</a:t>
                      </a:r>
                      <a:r>
                        <a:rPr kumimoji="0" lang="en-US" altLang="zh-CN" sz="1800" u="none" strike="noStrike" cap="none" normalizeH="0" baseline="0">
                          <a:ln>
                            <a:noFill/>
                          </a:ln>
                          <a:effectLst/>
                        </a:rPr>
                        <a:t>ALU</a:t>
                      </a:r>
                      <a:r>
                        <a:rPr kumimoji="0" lang="zh-CN" altLang="en-US" sz="1800" u="none" strike="noStrike" cap="none" normalizeH="0" baseline="0">
                          <a:ln>
                            <a:noFill/>
                          </a:ln>
                          <a:effectLst/>
                        </a:rPr>
                        <a:t>操作数由上一个</a:t>
                      </a:r>
                      <a:r>
                        <a:rPr kumimoji="0" lang="en-US" altLang="zh-CN" sz="1800" u="none" strike="noStrike" cap="none" normalizeH="0" baseline="0">
                          <a:ln>
                            <a:noFill/>
                          </a:ln>
                          <a:effectLst/>
                        </a:rPr>
                        <a:t>ALU</a:t>
                      </a:r>
                      <a:r>
                        <a:rPr kumimoji="0" lang="zh-CN" altLang="en-US" sz="1800" u="none" strike="noStrike" cap="none" normalizeH="0" baseline="0">
                          <a:ln>
                            <a:noFill/>
                          </a:ln>
                          <a:effectLst/>
                        </a:rPr>
                        <a:t>运算结果旁路获得</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3" marR="91433" marT="45723" marB="45723" horzOverflow="overflow"/>
                </a:tc>
              </a:tr>
              <a:tr h="6858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a:ln>
                            <a:noFill/>
                          </a:ln>
                          <a:effectLst/>
                        </a:rPr>
                        <a:t>ForwardA = 01</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3" marR="91433" marT="45723" marB="45723"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a:ln>
                            <a:noFill/>
                          </a:ln>
                          <a:effectLst/>
                        </a:rPr>
                        <a:t>MEM/WB</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3" marR="91433" marT="45723" marB="45723"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dirty="0">
                          <a:ln>
                            <a:noFill/>
                          </a:ln>
                          <a:effectLst/>
                        </a:rPr>
                        <a:t>第一个</a:t>
                      </a:r>
                      <a:r>
                        <a:rPr kumimoji="0" lang="en-US" altLang="zh-CN" sz="1800" u="none" strike="noStrike" cap="none" normalizeH="0" baseline="0" dirty="0">
                          <a:ln>
                            <a:noFill/>
                          </a:ln>
                          <a:effectLst/>
                        </a:rPr>
                        <a:t>ALU </a:t>
                      </a:r>
                      <a:r>
                        <a:rPr kumimoji="0" lang="zh-CN" altLang="en-US" sz="1800" u="none" strike="noStrike" cap="none" normalizeH="0" baseline="0" dirty="0">
                          <a:ln>
                            <a:noFill/>
                          </a:ln>
                          <a:effectLst/>
                        </a:rPr>
                        <a:t>操作数从数据存储器或者往前数第二条指令的</a:t>
                      </a:r>
                      <a:r>
                        <a:rPr kumimoji="0" lang="en-US" altLang="zh-CN" sz="1800" u="none" strike="noStrike" cap="none" normalizeH="0" baseline="0" dirty="0">
                          <a:ln>
                            <a:noFill/>
                          </a:ln>
                          <a:effectLst/>
                        </a:rPr>
                        <a:t>ALU </a:t>
                      </a:r>
                      <a:r>
                        <a:rPr kumimoji="0" lang="zh-CN" altLang="en-US" sz="1800" u="none" strike="noStrike" cap="none" normalizeH="0" baseline="0" dirty="0">
                          <a:ln>
                            <a:noFill/>
                          </a:ln>
                          <a:effectLst/>
                        </a:rPr>
                        <a:t>结果中旁路获得</a:t>
                      </a:r>
                      <a:endPar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3" marR="91433" marT="45723" marB="45723" horzOverflow="overflow"/>
                </a:tc>
              </a:tr>
              <a:tr h="457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a:ln>
                            <a:noFill/>
                          </a:ln>
                          <a:effectLst/>
                        </a:rPr>
                        <a:t>ForwardB = 00</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3" marR="91433" marT="45723" marB="45723"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a:ln>
                            <a:noFill/>
                          </a:ln>
                          <a:effectLst/>
                        </a:rPr>
                        <a:t>ID/EX</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3" marR="91433" marT="45723" marB="45723"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a:ln>
                            <a:noFill/>
                          </a:ln>
                          <a:effectLst/>
                        </a:rPr>
                        <a:t>第二个</a:t>
                      </a:r>
                      <a:r>
                        <a:rPr kumimoji="0" lang="en-US" altLang="zh-CN" sz="1800" u="none" strike="noStrike" cap="none" normalizeH="0" baseline="0">
                          <a:ln>
                            <a:noFill/>
                          </a:ln>
                          <a:effectLst/>
                        </a:rPr>
                        <a:t>ALU </a:t>
                      </a:r>
                      <a:r>
                        <a:rPr kumimoji="0" lang="zh-CN" altLang="en-US" sz="1800" u="none" strike="noStrike" cap="none" normalizeH="0" baseline="0">
                          <a:ln>
                            <a:noFill/>
                          </a:ln>
                          <a:effectLst/>
                        </a:rPr>
                        <a:t>操作数来自寄存器堆</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3" marR="91433" marT="45723" marB="45723" horzOverflow="overflow"/>
                </a:tc>
              </a:tr>
              <a:tr h="4572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a:ln>
                            <a:noFill/>
                          </a:ln>
                          <a:effectLst/>
                        </a:rPr>
                        <a:t>ForwardB = 10</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3" marR="91433" marT="45723" marB="45723"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a:ln>
                            <a:noFill/>
                          </a:ln>
                          <a:effectLst/>
                        </a:rPr>
                        <a:t>EX/MEM</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3" marR="91433" marT="45723" marB="45723"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a:ln>
                            <a:noFill/>
                          </a:ln>
                          <a:effectLst/>
                        </a:rPr>
                        <a:t>第二个</a:t>
                      </a:r>
                      <a:r>
                        <a:rPr kumimoji="0" lang="en-US" altLang="zh-CN" sz="1800" u="none" strike="noStrike" cap="none" normalizeH="0" baseline="0">
                          <a:ln>
                            <a:noFill/>
                          </a:ln>
                          <a:effectLst/>
                        </a:rPr>
                        <a:t>ALU </a:t>
                      </a:r>
                      <a:r>
                        <a:rPr kumimoji="0" lang="zh-CN" altLang="en-US" sz="1800" u="none" strike="noStrike" cap="none" normalizeH="0" baseline="0">
                          <a:ln>
                            <a:noFill/>
                          </a:ln>
                          <a:effectLst/>
                        </a:rPr>
                        <a:t>拱作做由上一个</a:t>
                      </a:r>
                      <a:r>
                        <a:rPr kumimoji="0" lang="en-US" altLang="zh-CN" sz="1800" u="none" strike="noStrike" cap="none" normalizeH="0" baseline="0">
                          <a:ln>
                            <a:noFill/>
                          </a:ln>
                          <a:effectLst/>
                        </a:rPr>
                        <a:t>ALU </a:t>
                      </a:r>
                      <a:r>
                        <a:rPr kumimoji="0" lang="zh-CN" altLang="en-US" sz="1800" u="none" strike="noStrike" cap="none" normalizeH="0" baseline="0">
                          <a:ln>
                            <a:noFill/>
                          </a:ln>
                          <a:effectLst/>
                        </a:rPr>
                        <a:t>运算结果旁路获得</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3" marR="91433" marT="45723" marB="45723" horzOverflow="overflow"/>
                </a:tc>
              </a:tr>
              <a:tr h="68580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a:ln>
                            <a:noFill/>
                          </a:ln>
                          <a:effectLst/>
                        </a:rPr>
                        <a:t>ForwardB = 01</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3" marR="91433" marT="45723" marB="45723"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u="none" strike="noStrike" cap="none" normalizeH="0" baseline="0">
                          <a:ln>
                            <a:noFill/>
                          </a:ln>
                          <a:effectLst/>
                        </a:rPr>
                        <a:t>MEM/WB</a:t>
                      </a:r>
                      <a:endPar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L="91433" marR="91433" marT="45723" marB="45723" horzOverflow="overflow"/>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u="none" strike="noStrike" cap="none" normalizeH="0" baseline="0" dirty="0">
                          <a:ln>
                            <a:noFill/>
                          </a:ln>
                          <a:effectLst/>
                        </a:rPr>
                        <a:t>第二个</a:t>
                      </a:r>
                      <a:r>
                        <a:rPr kumimoji="0" lang="en-US" altLang="zh-CN" sz="1800" u="none" strike="noStrike" cap="none" normalizeH="0" baseline="0" dirty="0">
                          <a:ln>
                            <a:noFill/>
                          </a:ln>
                          <a:effectLst/>
                        </a:rPr>
                        <a:t>ALU </a:t>
                      </a:r>
                      <a:r>
                        <a:rPr kumimoji="0" lang="zh-CN" altLang="en-US" sz="1800" u="none" strike="noStrike" cap="none" normalizeH="0" baseline="0" dirty="0">
                          <a:ln>
                            <a:noFill/>
                          </a:ln>
                          <a:effectLst/>
                        </a:rPr>
                        <a:t>操作般由数据存储器或者往前数第二条指令的</a:t>
                      </a:r>
                      <a:r>
                        <a:rPr kumimoji="0" lang="en-US" altLang="zh-CN" sz="1800" u="none" strike="noStrike" cap="none" normalizeH="0" baseline="0" dirty="0">
                          <a:ln>
                            <a:noFill/>
                          </a:ln>
                          <a:effectLst/>
                        </a:rPr>
                        <a:t>ALU </a:t>
                      </a:r>
                      <a:r>
                        <a:rPr kumimoji="0" lang="zh-CN" altLang="en-US" sz="1800" u="none" strike="noStrike" cap="none" normalizeH="0" baseline="0" dirty="0">
                          <a:ln>
                            <a:noFill/>
                          </a:ln>
                          <a:effectLst/>
                        </a:rPr>
                        <a:t>结果旁路获得</a:t>
                      </a:r>
                      <a:endPar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L="91433" marR="91433" marT="45723" marB="45723" horzOverflow="overflow"/>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内容占位符 1"/>
          <p:cNvSpPr>
            <a:spLocks noGrp="1"/>
          </p:cNvSpPr>
          <p:nvPr>
            <p:ph idx="11"/>
          </p:nvPr>
        </p:nvSpPr>
        <p:spPr bwMode="auto">
          <a:xfrm>
            <a:off x="482600" y="1108075"/>
            <a:ext cx="8183563" cy="544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sz="2400" b="1" dirty="0"/>
              <a:t>EX </a:t>
            </a:r>
            <a:r>
              <a:rPr lang="zh-CN" altLang="en-US" sz="2400" b="1" dirty="0"/>
              <a:t>冒险</a:t>
            </a:r>
            <a:endParaRPr lang="en-US" altLang="zh-CN" sz="2400" b="1" dirty="0"/>
          </a:p>
          <a:p>
            <a:pPr marL="628650" lvl="1" indent="-342900" eaLnBrk="1" hangingPunct="1">
              <a:lnSpc>
                <a:spcPct val="120000"/>
              </a:lnSpc>
              <a:buFont typeface="Wingdings" panose="05000000000000000000" pitchFamily="2" charset="2"/>
              <a:buChar char="Ø"/>
            </a:pPr>
            <a:r>
              <a:rPr lang="en-AU" altLang="en-US" sz="2000" dirty="0">
                <a:solidFill>
                  <a:srgbClr val="000000"/>
                </a:solidFill>
              </a:rPr>
              <a:t>if (EX/</a:t>
            </a:r>
            <a:r>
              <a:rPr lang="en-AU" altLang="en-US" sz="2000" dirty="0" err="1">
                <a:solidFill>
                  <a:srgbClr val="000000"/>
                </a:solidFill>
              </a:rPr>
              <a:t>MEM.RegWrite</a:t>
            </a:r>
            <a:r>
              <a:rPr lang="en-AU" altLang="en-US" sz="2000" dirty="0">
                <a:solidFill>
                  <a:srgbClr val="000000"/>
                </a:solidFill>
              </a:rPr>
              <a:t> and (EX/</a:t>
            </a:r>
            <a:r>
              <a:rPr lang="en-AU" altLang="en-US" sz="2000" dirty="0" err="1">
                <a:solidFill>
                  <a:srgbClr val="000000"/>
                </a:solidFill>
              </a:rPr>
              <a:t>MEM.RegisterRd</a:t>
            </a:r>
            <a:r>
              <a:rPr lang="en-AU" altLang="en-US" sz="2000" dirty="0">
                <a:solidFill>
                  <a:srgbClr val="000000"/>
                </a:solidFill>
              </a:rPr>
              <a:t> ≠ 0)</a:t>
            </a:r>
            <a:endParaRPr lang="en-AU" altLang="en-US" sz="2000" dirty="0">
              <a:solidFill>
                <a:srgbClr val="000000"/>
              </a:solidFill>
            </a:endParaRPr>
          </a:p>
          <a:p>
            <a:pPr marL="628650" lvl="1" indent="-342900" eaLnBrk="1" hangingPunct="1">
              <a:lnSpc>
                <a:spcPct val="120000"/>
              </a:lnSpc>
              <a:buFontTx/>
              <a:buNone/>
            </a:pPr>
            <a:r>
              <a:rPr lang="en-AU" altLang="en-US" sz="2000" dirty="0">
                <a:solidFill>
                  <a:srgbClr val="000000"/>
                </a:solidFill>
              </a:rPr>
              <a:t>	and (EX/</a:t>
            </a:r>
            <a:r>
              <a:rPr lang="en-AU" altLang="en-US" sz="2000" dirty="0" err="1">
                <a:solidFill>
                  <a:srgbClr val="000000"/>
                </a:solidFill>
              </a:rPr>
              <a:t>MEM.RegisterRd</a:t>
            </a:r>
            <a:r>
              <a:rPr lang="en-AU" altLang="en-US" sz="2000" dirty="0">
                <a:solidFill>
                  <a:srgbClr val="000000"/>
                </a:solidFill>
              </a:rPr>
              <a:t> = ID/</a:t>
            </a:r>
            <a:r>
              <a:rPr lang="en-AU" altLang="en-US" sz="2000" dirty="0" err="1">
                <a:solidFill>
                  <a:srgbClr val="000000"/>
                </a:solidFill>
              </a:rPr>
              <a:t>EX.RegisterR</a:t>
            </a:r>
            <a:r>
              <a:rPr lang="en-US" altLang="zh-CN" sz="2000" dirty="0">
                <a:solidFill>
                  <a:srgbClr val="000000"/>
                </a:solidFill>
              </a:rPr>
              <a:t>s</a:t>
            </a:r>
            <a:r>
              <a:rPr lang="en-AU" altLang="en-US" sz="2000" dirty="0">
                <a:solidFill>
                  <a:srgbClr val="000000"/>
                </a:solidFill>
              </a:rPr>
              <a:t>)) </a:t>
            </a:r>
            <a:r>
              <a:rPr lang="en-AU" altLang="en-US" sz="2000" dirty="0" err="1">
                <a:solidFill>
                  <a:srgbClr val="000000"/>
                </a:solidFill>
              </a:rPr>
              <a:t>ForwardA</a:t>
            </a:r>
            <a:r>
              <a:rPr lang="en-AU" altLang="en-US" sz="2000" dirty="0">
                <a:solidFill>
                  <a:srgbClr val="000000"/>
                </a:solidFill>
              </a:rPr>
              <a:t> = 10</a:t>
            </a:r>
            <a:endParaRPr lang="en-AU" altLang="en-US" sz="2000" dirty="0">
              <a:solidFill>
                <a:srgbClr val="000000"/>
              </a:solidFill>
            </a:endParaRPr>
          </a:p>
          <a:p>
            <a:pPr marL="628650" lvl="1" indent="-342900" eaLnBrk="1" hangingPunct="1">
              <a:lnSpc>
                <a:spcPct val="120000"/>
              </a:lnSpc>
              <a:buFont typeface="Wingdings" panose="05000000000000000000" pitchFamily="2" charset="2"/>
              <a:buChar char="Ø"/>
            </a:pPr>
            <a:r>
              <a:rPr lang="en-AU" altLang="en-US" sz="2000" dirty="0">
                <a:solidFill>
                  <a:srgbClr val="000000"/>
                </a:solidFill>
              </a:rPr>
              <a:t>if (EX/</a:t>
            </a:r>
            <a:r>
              <a:rPr lang="en-AU" altLang="en-US" sz="2000" dirty="0" err="1">
                <a:solidFill>
                  <a:srgbClr val="000000"/>
                </a:solidFill>
              </a:rPr>
              <a:t>MEM.RegWrite</a:t>
            </a:r>
            <a:r>
              <a:rPr lang="en-AU" altLang="en-US" sz="2000" dirty="0">
                <a:solidFill>
                  <a:srgbClr val="000000"/>
                </a:solidFill>
              </a:rPr>
              <a:t> and (EX/</a:t>
            </a:r>
            <a:r>
              <a:rPr lang="en-AU" altLang="en-US" sz="2000" dirty="0" err="1">
                <a:solidFill>
                  <a:srgbClr val="000000"/>
                </a:solidFill>
              </a:rPr>
              <a:t>MEM.RegisterRd</a:t>
            </a:r>
            <a:r>
              <a:rPr lang="en-AU" altLang="en-US" sz="2000" dirty="0">
                <a:solidFill>
                  <a:srgbClr val="000000"/>
                </a:solidFill>
              </a:rPr>
              <a:t> ≠ 0)</a:t>
            </a:r>
            <a:endParaRPr lang="en-AU" altLang="en-US" sz="2000" dirty="0">
              <a:solidFill>
                <a:srgbClr val="000000"/>
              </a:solidFill>
            </a:endParaRPr>
          </a:p>
          <a:p>
            <a:pPr marL="628650" lvl="1" indent="-342900" eaLnBrk="1" hangingPunct="1">
              <a:lnSpc>
                <a:spcPct val="120000"/>
              </a:lnSpc>
              <a:buFontTx/>
              <a:buNone/>
            </a:pPr>
            <a:r>
              <a:rPr lang="en-AU" altLang="en-US" sz="2000" dirty="0">
                <a:solidFill>
                  <a:srgbClr val="000000"/>
                </a:solidFill>
              </a:rPr>
              <a:t>	and (EX/</a:t>
            </a:r>
            <a:r>
              <a:rPr lang="en-AU" altLang="en-US" sz="2000" dirty="0" err="1">
                <a:solidFill>
                  <a:srgbClr val="000000"/>
                </a:solidFill>
              </a:rPr>
              <a:t>MEM.RegisterRd</a:t>
            </a:r>
            <a:r>
              <a:rPr lang="en-AU" altLang="en-US" sz="2000" dirty="0">
                <a:solidFill>
                  <a:srgbClr val="000000"/>
                </a:solidFill>
              </a:rPr>
              <a:t> = ID/</a:t>
            </a:r>
            <a:r>
              <a:rPr lang="en-AU" altLang="en-US" sz="2000" dirty="0" err="1">
                <a:solidFill>
                  <a:srgbClr val="000000"/>
                </a:solidFill>
              </a:rPr>
              <a:t>EX.RegisterRt</a:t>
            </a:r>
            <a:r>
              <a:rPr lang="en-AU" altLang="en-US" sz="2000" dirty="0">
                <a:solidFill>
                  <a:srgbClr val="000000"/>
                </a:solidFill>
              </a:rPr>
              <a:t>)) </a:t>
            </a:r>
            <a:r>
              <a:rPr lang="en-AU" altLang="en-US" sz="2000" dirty="0" err="1">
                <a:solidFill>
                  <a:srgbClr val="000000"/>
                </a:solidFill>
              </a:rPr>
              <a:t>ForwardB</a:t>
            </a:r>
            <a:r>
              <a:rPr lang="en-AU" altLang="en-US" sz="2000" dirty="0">
                <a:solidFill>
                  <a:srgbClr val="000000"/>
                </a:solidFill>
              </a:rPr>
              <a:t> = 10</a:t>
            </a:r>
            <a:endParaRPr lang="en-AU" altLang="en-US" sz="2000" dirty="0">
              <a:solidFill>
                <a:srgbClr val="000000"/>
              </a:solidFill>
            </a:endParaRPr>
          </a:p>
          <a:p>
            <a:r>
              <a:rPr lang="en-US" altLang="zh-CN" sz="2400" b="1" dirty="0"/>
              <a:t>MEM </a:t>
            </a:r>
            <a:r>
              <a:rPr lang="zh-CN" altLang="en-US" sz="2400" b="1" dirty="0"/>
              <a:t>冒险</a:t>
            </a:r>
            <a:endParaRPr lang="en-US" altLang="zh-CN" sz="2400" b="1" dirty="0"/>
          </a:p>
          <a:p>
            <a:pPr marL="628650" lvl="1" indent="-342900" eaLnBrk="1" hangingPunct="1">
              <a:lnSpc>
                <a:spcPct val="120000"/>
              </a:lnSpc>
              <a:buFont typeface="Wingdings" panose="05000000000000000000" pitchFamily="2" charset="2"/>
              <a:buChar char="Ø"/>
            </a:pPr>
            <a:r>
              <a:rPr lang="en-AU" altLang="en-US" sz="2000" dirty="0">
                <a:solidFill>
                  <a:srgbClr val="000000"/>
                </a:solidFill>
              </a:rPr>
              <a:t>if (MEM/</a:t>
            </a:r>
            <a:r>
              <a:rPr lang="en-AU" altLang="en-US" sz="2000" dirty="0" err="1">
                <a:solidFill>
                  <a:srgbClr val="000000"/>
                </a:solidFill>
              </a:rPr>
              <a:t>WB.RegWrite</a:t>
            </a:r>
            <a:r>
              <a:rPr lang="en-AU" altLang="en-US" sz="2000" dirty="0">
                <a:solidFill>
                  <a:srgbClr val="000000"/>
                </a:solidFill>
              </a:rPr>
              <a:t> and (MEM/</a:t>
            </a:r>
            <a:r>
              <a:rPr lang="en-AU" altLang="en-US" sz="2000" dirty="0" err="1">
                <a:solidFill>
                  <a:srgbClr val="000000"/>
                </a:solidFill>
              </a:rPr>
              <a:t>WB.RegisterRd</a:t>
            </a:r>
            <a:r>
              <a:rPr lang="en-AU" altLang="en-US" sz="2000" dirty="0">
                <a:solidFill>
                  <a:srgbClr val="000000"/>
                </a:solidFill>
              </a:rPr>
              <a:t> ≠ 0)</a:t>
            </a:r>
            <a:endParaRPr lang="en-AU" altLang="en-US" sz="2000" dirty="0">
              <a:solidFill>
                <a:srgbClr val="000000"/>
              </a:solidFill>
            </a:endParaRPr>
          </a:p>
          <a:p>
            <a:pPr marL="628650" lvl="1" indent="-342900" eaLnBrk="1" hangingPunct="1">
              <a:lnSpc>
                <a:spcPct val="120000"/>
              </a:lnSpc>
              <a:buFontTx/>
              <a:buNone/>
            </a:pPr>
            <a:r>
              <a:rPr lang="en-AU" altLang="en-US" sz="2000" dirty="0">
                <a:solidFill>
                  <a:srgbClr val="000000"/>
                </a:solidFill>
              </a:rPr>
              <a:t>	and (MEM/</a:t>
            </a:r>
            <a:r>
              <a:rPr lang="en-AU" altLang="en-US" sz="2000" dirty="0" err="1">
                <a:solidFill>
                  <a:srgbClr val="000000"/>
                </a:solidFill>
              </a:rPr>
              <a:t>WB.RegisterRd</a:t>
            </a:r>
            <a:r>
              <a:rPr lang="en-AU" altLang="en-US" sz="2000" dirty="0">
                <a:solidFill>
                  <a:srgbClr val="000000"/>
                </a:solidFill>
              </a:rPr>
              <a:t> = ID/</a:t>
            </a:r>
            <a:r>
              <a:rPr lang="en-AU" altLang="en-US" sz="2000" dirty="0" err="1">
                <a:solidFill>
                  <a:srgbClr val="000000"/>
                </a:solidFill>
              </a:rPr>
              <a:t>EX.RegisterRs</a:t>
            </a:r>
            <a:r>
              <a:rPr lang="en-AU" altLang="en-US" sz="2000" dirty="0">
                <a:solidFill>
                  <a:srgbClr val="000000"/>
                </a:solidFill>
              </a:rPr>
              <a:t>)) </a:t>
            </a:r>
            <a:r>
              <a:rPr lang="en-AU" altLang="en-US" sz="2000" dirty="0" err="1">
                <a:solidFill>
                  <a:srgbClr val="000000"/>
                </a:solidFill>
              </a:rPr>
              <a:t>ForwardA</a:t>
            </a:r>
            <a:r>
              <a:rPr lang="en-AU" altLang="en-US" sz="2000" dirty="0">
                <a:solidFill>
                  <a:srgbClr val="000000"/>
                </a:solidFill>
              </a:rPr>
              <a:t> = 01</a:t>
            </a:r>
            <a:endParaRPr lang="en-AU" altLang="en-US" sz="2000" dirty="0">
              <a:solidFill>
                <a:srgbClr val="000000"/>
              </a:solidFill>
            </a:endParaRPr>
          </a:p>
          <a:p>
            <a:pPr marL="628650" lvl="1" indent="-342900" eaLnBrk="1" hangingPunct="1">
              <a:lnSpc>
                <a:spcPct val="120000"/>
              </a:lnSpc>
              <a:buFont typeface="Wingdings" panose="05000000000000000000" pitchFamily="2" charset="2"/>
              <a:buChar char="Ø"/>
            </a:pPr>
            <a:r>
              <a:rPr lang="en-AU" altLang="en-US" sz="2000" dirty="0">
                <a:solidFill>
                  <a:srgbClr val="000000"/>
                </a:solidFill>
              </a:rPr>
              <a:t>if (MEM/</a:t>
            </a:r>
            <a:r>
              <a:rPr lang="en-AU" altLang="en-US" sz="2000" dirty="0" err="1">
                <a:solidFill>
                  <a:srgbClr val="000000"/>
                </a:solidFill>
              </a:rPr>
              <a:t>WB.RegWrite</a:t>
            </a:r>
            <a:r>
              <a:rPr lang="en-AU" altLang="en-US" sz="2000" dirty="0">
                <a:solidFill>
                  <a:srgbClr val="000000"/>
                </a:solidFill>
              </a:rPr>
              <a:t> and (MEM/</a:t>
            </a:r>
            <a:r>
              <a:rPr lang="en-AU" altLang="en-US" sz="2000" dirty="0" err="1">
                <a:solidFill>
                  <a:srgbClr val="000000"/>
                </a:solidFill>
              </a:rPr>
              <a:t>WB.RegisterRd</a:t>
            </a:r>
            <a:r>
              <a:rPr lang="en-AU" altLang="en-US" sz="2000" dirty="0">
                <a:solidFill>
                  <a:srgbClr val="000000"/>
                </a:solidFill>
              </a:rPr>
              <a:t> ≠ 0)</a:t>
            </a:r>
            <a:endParaRPr lang="en-AU" altLang="en-US" sz="2000" dirty="0">
              <a:solidFill>
                <a:srgbClr val="000000"/>
              </a:solidFill>
            </a:endParaRPr>
          </a:p>
          <a:p>
            <a:pPr marL="628650" lvl="1" indent="-342900" eaLnBrk="1" hangingPunct="1">
              <a:lnSpc>
                <a:spcPct val="120000"/>
              </a:lnSpc>
              <a:buFontTx/>
              <a:buNone/>
            </a:pPr>
            <a:r>
              <a:rPr lang="en-AU" altLang="en-US" sz="2000" dirty="0">
                <a:solidFill>
                  <a:srgbClr val="000000"/>
                </a:solidFill>
              </a:rPr>
              <a:t>	and (MEM/</a:t>
            </a:r>
            <a:r>
              <a:rPr lang="en-AU" altLang="en-US" sz="2000" dirty="0" err="1">
                <a:solidFill>
                  <a:srgbClr val="000000"/>
                </a:solidFill>
              </a:rPr>
              <a:t>WB.RegisterRd</a:t>
            </a:r>
            <a:r>
              <a:rPr lang="en-AU" altLang="en-US" sz="2000" dirty="0">
                <a:solidFill>
                  <a:srgbClr val="000000"/>
                </a:solidFill>
              </a:rPr>
              <a:t> = ID/</a:t>
            </a:r>
            <a:r>
              <a:rPr lang="en-AU" altLang="en-US" sz="2000" dirty="0" err="1">
                <a:solidFill>
                  <a:srgbClr val="000000"/>
                </a:solidFill>
              </a:rPr>
              <a:t>EX.RegisterRt</a:t>
            </a:r>
            <a:r>
              <a:rPr lang="en-AU" altLang="en-US" sz="2000" dirty="0">
                <a:solidFill>
                  <a:srgbClr val="000000"/>
                </a:solidFill>
              </a:rPr>
              <a:t>)) </a:t>
            </a:r>
            <a:r>
              <a:rPr lang="en-AU" altLang="en-US" sz="2000" dirty="0" err="1">
                <a:solidFill>
                  <a:srgbClr val="000000"/>
                </a:solidFill>
              </a:rPr>
              <a:t>ForwardB</a:t>
            </a:r>
            <a:r>
              <a:rPr lang="en-AU" altLang="en-US" sz="2000" dirty="0">
                <a:solidFill>
                  <a:srgbClr val="000000"/>
                </a:solidFill>
              </a:rPr>
              <a:t>= 01</a:t>
            </a:r>
            <a:endParaRPr lang="en-AU" altLang="en-US" sz="2000" dirty="0">
              <a:solidFill>
                <a:srgbClr val="000000"/>
              </a:solidFill>
            </a:endParaRPr>
          </a:p>
          <a:p>
            <a:pPr marL="628650" lvl="1" indent="-342900" eaLnBrk="1" hangingPunct="1">
              <a:lnSpc>
                <a:spcPct val="120000"/>
              </a:lnSpc>
              <a:buFontTx/>
              <a:buNone/>
            </a:pPr>
            <a:endParaRPr lang="en-AU" altLang="en-US" sz="2000" dirty="0">
              <a:solidFill>
                <a:srgbClr val="000000"/>
              </a:solidFill>
            </a:endParaRPr>
          </a:p>
        </p:txBody>
      </p:sp>
      <p:sp>
        <p:nvSpPr>
          <p:cNvPr id="123907"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dirty="0"/>
              <a:t>旁路条件</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两种冒险</a:t>
            </a:r>
            <a:endParaRPr lang="zh-CN" altLang="en-US" dirty="0"/>
          </a:p>
        </p:txBody>
      </p:sp>
      <p:cxnSp>
        <p:nvCxnSpPr>
          <p:cNvPr id="8" name="直接连接符 7"/>
          <p:cNvCxnSpPr/>
          <p:nvPr/>
        </p:nvCxnSpPr>
        <p:spPr>
          <a:xfrm>
            <a:off x="1281962" y="1746126"/>
            <a:ext cx="7650068" cy="253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309822" y="1810352"/>
            <a:ext cx="6696" cy="321880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1706176" y="2122968"/>
            <a:ext cx="4416999" cy="808033"/>
            <a:chOff x="2422226" y="4082976"/>
            <a:chExt cx="4389500" cy="688908"/>
          </a:xfrm>
        </p:grpSpPr>
        <p:sp>
          <p:nvSpPr>
            <p:cNvPr id="16" name="矩形 15"/>
            <p:cNvSpPr/>
            <p:nvPr/>
          </p:nvSpPr>
          <p:spPr>
            <a:xfrm>
              <a:off x="3657624" y="4247347"/>
              <a:ext cx="257876" cy="344454"/>
            </a:xfrm>
            <a:prstGeom prst="rect">
              <a:avLst/>
            </a:prstGeom>
            <a:solidFill>
              <a:schemeClr val="accent1">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17" name="矩形 16"/>
            <p:cNvSpPr/>
            <p:nvPr/>
          </p:nvSpPr>
          <p:spPr>
            <a:xfrm>
              <a:off x="6232126" y="4264562"/>
              <a:ext cx="257876" cy="344454"/>
            </a:xfrm>
            <a:prstGeom prst="rect">
              <a:avLst/>
            </a:prstGeom>
            <a:solidFill>
              <a:schemeClr val="accent1">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pic>
          <p:nvPicPr>
            <p:cNvPr id="18" name="图片 17"/>
            <p:cNvPicPr>
              <a:picLocks noChangeAspect="1"/>
            </p:cNvPicPr>
            <p:nvPr/>
          </p:nvPicPr>
          <p:blipFill>
            <a:blip r:embed="rId1"/>
            <a:stretch>
              <a:fillRect/>
            </a:stretch>
          </p:blipFill>
          <p:spPr>
            <a:xfrm>
              <a:off x="2422226" y="4082976"/>
              <a:ext cx="4389500" cy="688908"/>
            </a:xfrm>
            <a:prstGeom prst="rect">
              <a:avLst/>
            </a:prstGeom>
          </p:spPr>
        </p:pic>
      </p:grpSp>
      <p:grpSp>
        <p:nvGrpSpPr>
          <p:cNvPr id="23" name="组合 22"/>
          <p:cNvGrpSpPr/>
          <p:nvPr/>
        </p:nvGrpSpPr>
        <p:grpSpPr>
          <a:xfrm>
            <a:off x="2669535" y="3118660"/>
            <a:ext cx="4416999" cy="781850"/>
            <a:chOff x="3382816" y="4962800"/>
            <a:chExt cx="4389500" cy="688908"/>
          </a:xfrm>
        </p:grpSpPr>
        <p:sp>
          <p:nvSpPr>
            <p:cNvPr id="20" name="矩形 19"/>
            <p:cNvSpPr/>
            <p:nvPr/>
          </p:nvSpPr>
          <p:spPr>
            <a:xfrm>
              <a:off x="7198143" y="5127441"/>
              <a:ext cx="257876" cy="344454"/>
            </a:xfrm>
            <a:prstGeom prst="rect">
              <a:avLst/>
            </a:prstGeom>
            <a:solidFill>
              <a:schemeClr val="accent1">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21" name="矩形 20"/>
            <p:cNvSpPr/>
            <p:nvPr/>
          </p:nvSpPr>
          <p:spPr>
            <a:xfrm>
              <a:off x="4575017" y="5127441"/>
              <a:ext cx="304792" cy="360040"/>
            </a:xfrm>
            <a:prstGeom prst="rect">
              <a:avLst/>
            </a:prstGeom>
            <a:solidFill>
              <a:schemeClr val="accent1">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pic>
          <p:nvPicPr>
            <p:cNvPr id="22" name="图片 21"/>
            <p:cNvPicPr>
              <a:picLocks noChangeAspect="1"/>
            </p:cNvPicPr>
            <p:nvPr/>
          </p:nvPicPr>
          <p:blipFill>
            <a:blip r:embed="rId1"/>
            <a:stretch>
              <a:fillRect/>
            </a:stretch>
          </p:blipFill>
          <p:spPr>
            <a:xfrm>
              <a:off x="3382816" y="4962800"/>
              <a:ext cx="4389500" cy="688908"/>
            </a:xfrm>
            <a:prstGeom prst="rect">
              <a:avLst/>
            </a:prstGeom>
          </p:spPr>
        </p:pic>
      </p:grpSp>
      <p:grpSp>
        <p:nvGrpSpPr>
          <p:cNvPr id="24" name="组合 23"/>
          <p:cNvGrpSpPr/>
          <p:nvPr/>
        </p:nvGrpSpPr>
        <p:grpSpPr>
          <a:xfrm>
            <a:off x="3551595" y="4105144"/>
            <a:ext cx="4525514" cy="735104"/>
            <a:chOff x="3382816" y="4962800"/>
            <a:chExt cx="4389500" cy="688908"/>
          </a:xfrm>
        </p:grpSpPr>
        <p:sp>
          <p:nvSpPr>
            <p:cNvPr id="25" name="矩形 24"/>
            <p:cNvSpPr/>
            <p:nvPr/>
          </p:nvSpPr>
          <p:spPr>
            <a:xfrm>
              <a:off x="7198143" y="5127441"/>
              <a:ext cx="257876" cy="344454"/>
            </a:xfrm>
            <a:prstGeom prst="rect">
              <a:avLst/>
            </a:prstGeom>
            <a:solidFill>
              <a:schemeClr val="accent1">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26" name="矩形 25"/>
            <p:cNvSpPr/>
            <p:nvPr/>
          </p:nvSpPr>
          <p:spPr>
            <a:xfrm>
              <a:off x="4575017" y="5127441"/>
              <a:ext cx="304792" cy="360040"/>
            </a:xfrm>
            <a:prstGeom prst="rect">
              <a:avLst/>
            </a:prstGeom>
            <a:solidFill>
              <a:schemeClr val="accent1">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pic>
          <p:nvPicPr>
            <p:cNvPr id="27" name="图片 26"/>
            <p:cNvPicPr>
              <a:picLocks noChangeAspect="1"/>
            </p:cNvPicPr>
            <p:nvPr/>
          </p:nvPicPr>
          <p:blipFill>
            <a:blip r:embed="rId1"/>
            <a:stretch>
              <a:fillRect/>
            </a:stretch>
          </p:blipFill>
          <p:spPr>
            <a:xfrm>
              <a:off x="3382816" y="4962800"/>
              <a:ext cx="4389500" cy="688908"/>
            </a:xfrm>
            <a:prstGeom prst="rect">
              <a:avLst/>
            </a:prstGeom>
          </p:spPr>
        </p:pic>
      </p:grpSp>
      <p:sp>
        <p:nvSpPr>
          <p:cNvPr id="41" name="矩形 40"/>
          <p:cNvSpPr/>
          <p:nvPr/>
        </p:nvSpPr>
        <p:spPr>
          <a:xfrm>
            <a:off x="309822" y="2335954"/>
            <a:ext cx="2041302" cy="3046988"/>
          </a:xfrm>
          <a:prstGeom prst="rect">
            <a:avLst/>
          </a:prstGeom>
        </p:spPr>
        <p:txBody>
          <a:bodyPr wrap="square">
            <a:spAutoFit/>
          </a:bodyPr>
          <a:lstStyle/>
          <a:p>
            <a:r>
              <a:rPr lang="en-US" altLang="zh-CN" sz="1600" b="1" dirty="0">
                <a:latin typeface="+mn-lt"/>
              </a:rPr>
              <a:t>sub </a:t>
            </a:r>
            <a:r>
              <a:rPr lang="en-US" altLang="zh-CN" sz="1600" b="1" dirty="0">
                <a:solidFill>
                  <a:srgbClr val="C00000"/>
                </a:solidFill>
                <a:latin typeface="+mn-lt"/>
              </a:rPr>
              <a:t>$2</a:t>
            </a:r>
            <a:r>
              <a:rPr lang="en-US" altLang="zh-CN" sz="1600" dirty="0">
                <a:latin typeface="+mn-lt"/>
              </a:rPr>
              <a:t>,$1,$3</a:t>
            </a:r>
            <a:endParaRPr lang="en-US" altLang="zh-CN" sz="1600" dirty="0">
              <a:latin typeface="+mn-lt"/>
            </a:endParaRPr>
          </a:p>
          <a:p>
            <a:endParaRPr lang="en-US" altLang="zh-CN" sz="1600" dirty="0">
              <a:latin typeface="+mn-lt"/>
            </a:endParaRPr>
          </a:p>
          <a:p>
            <a:endParaRPr lang="en-US" altLang="zh-CN" sz="1600" dirty="0">
              <a:latin typeface="+mn-lt"/>
            </a:endParaRPr>
          </a:p>
          <a:p>
            <a:br>
              <a:rPr lang="en-US" altLang="zh-CN" sz="1600" dirty="0">
                <a:latin typeface="+mn-lt"/>
              </a:rPr>
            </a:br>
            <a:r>
              <a:rPr lang="en-US" altLang="zh-CN" sz="1600" b="1" dirty="0">
                <a:latin typeface="+mn-lt"/>
              </a:rPr>
              <a:t>and </a:t>
            </a:r>
            <a:r>
              <a:rPr lang="en-US" altLang="zh-CN" sz="1600" dirty="0">
                <a:latin typeface="+mn-lt"/>
              </a:rPr>
              <a:t>$12,</a:t>
            </a:r>
            <a:r>
              <a:rPr lang="en-US" altLang="zh-CN" sz="1600" b="1" dirty="0">
                <a:solidFill>
                  <a:srgbClr val="C00000"/>
                </a:solidFill>
                <a:latin typeface="+mn-lt"/>
              </a:rPr>
              <a:t>$2</a:t>
            </a:r>
            <a:r>
              <a:rPr lang="en-US" altLang="zh-CN" sz="1600" dirty="0">
                <a:latin typeface="+mn-lt"/>
              </a:rPr>
              <a:t>,$5</a:t>
            </a:r>
            <a:endParaRPr lang="en-US" altLang="zh-CN" sz="1600" dirty="0">
              <a:latin typeface="+mn-lt"/>
            </a:endParaRPr>
          </a:p>
          <a:p>
            <a:endParaRPr lang="en-US" altLang="zh-CN" sz="1600" dirty="0">
              <a:latin typeface="+mn-lt"/>
            </a:endParaRPr>
          </a:p>
          <a:p>
            <a:endParaRPr lang="en-US" altLang="zh-CN" sz="1600" dirty="0">
              <a:latin typeface="+mn-lt"/>
            </a:endParaRPr>
          </a:p>
          <a:p>
            <a:br>
              <a:rPr lang="en-US" altLang="zh-CN" sz="1600" dirty="0">
                <a:latin typeface="+mn-lt"/>
              </a:rPr>
            </a:br>
            <a:r>
              <a:rPr lang="en-US" altLang="zh-CN" sz="1600" b="1" dirty="0">
                <a:latin typeface="+mn-lt"/>
              </a:rPr>
              <a:t>or </a:t>
            </a:r>
            <a:r>
              <a:rPr lang="en-US" altLang="zh-CN" sz="1600" dirty="0">
                <a:latin typeface="+mn-lt"/>
              </a:rPr>
              <a:t>$13,$6,</a:t>
            </a:r>
            <a:r>
              <a:rPr lang="en-US" altLang="zh-CN" sz="1600" b="1" dirty="0">
                <a:solidFill>
                  <a:srgbClr val="C00000"/>
                </a:solidFill>
                <a:latin typeface="+mn-lt"/>
              </a:rPr>
              <a:t>$2</a:t>
            </a:r>
            <a:endParaRPr lang="en-US" altLang="zh-CN" sz="1600" b="1" dirty="0">
              <a:solidFill>
                <a:srgbClr val="C00000"/>
              </a:solidFill>
              <a:latin typeface="+mn-lt"/>
            </a:endParaRPr>
          </a:p>
          <a:p>
            <a:endParaRPr lang="en-US" altLang="zh-CN" sz="1600" dirty="0">
              <a:latin typeface="+mn-lt"/>
            </a:endParaRPr>
          </a:p>
          <a:p>
            <a:br>
              <a:rPr lang="en-US" altLang="zh-CN" sz="1600" dirty="0">
                <a:latin typeface="+mn-lt"/>
              </a:rPr>
            </a:br>
            <a:endParaRPr lang="en-US" altLang="zh-CN" sz="1600" dirty="0">
              <a:latin typeface="+mn-lt"/>
            </a:endParaRPr>
          </a:p>
        </p:txBody>
      </p:sp>
      <p:cxnSp>
        <p:nvCxnSpPr>
          <p:cNvPr id="57" name="曲线连接符 12"/>
          <p:cNvCxnSpPr/>
          <p:nvPr/>
        </p:nvCxnSpPr>
        <p:spPr bwMode="auto">
          <a:xfrm>
            <a:off x="4433456" y="2561600"/>
            <a:ext cx="94130" cy="858155"/>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cxnSp>
        <p:nvCxnSpPr>
          <p:cNvPr id="60" name="曲线连接符 12"/>
          <p:cNvCxnSpPr/>
          <p:nvPr/>
        </p:nvCxnSpPr>
        <p:spPr bwMode="auto">
          <a:xfrm>
            <a:off x="5401329" y="2537962"/>
            <a:ext cx="90932" cy="2034008"/>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sp>
        <p:nvSpPr>
          <p:cNvPr id="49" name="矩形 48"/>
          <p:cNvSpPr/>
          <p:nvPr/>
        </p:nvSpPr>
        <p:spPr>
          <a:xfrm>
            <a:off x="3934172" y="5017084"/>
            <a:ext cx="1213794" cy="461665"/>
          </a:xfrm>
          <a:prstGeom prst="rect">
            <a:avLst/>
          </a:prstGeom>
        </p:spPr>
        <p:txBody>
          <a:bodyPr wrap="none">
            <a:spAutoFit/>
          </a:bodyPr>
          <a:lstStyle/>
          <a:p>
            <a:r>
              <a:rPr lang="en-US" altLang="zh-CN" b="1" dirty="0">
                <a:solidFill>
                  <a:srgbClr val="C00000"/>
                </a:solidFill>
              </a:rPr>
              <a:t>EX</a:t>
            </a:r>
            <a:r>
              <a:rPr lang="zh-CN" altLang="en-US" b="1" dirty="0">
                <a:solidFill>
                  <a:srgbClr val="C00000"/>
                </a:solidFill>
              </a:rPr>
              <a:t>冒险</a:t>
            </a:r>
            <a:endParaRPr lang="zh-CN" altLang="en-US" b="1" dirty="0">
              <a:solidFill>
                <a:srgbClr val="C00000"/>
              </a:solidFill>
            </a:endParaRPr>
          </a:p>
        </p:txBody>
      </p:sp>
      <p:sp>
        <p:nvSpPr>
          <p:cNvPr id="50" name="矩形 49"/>
          <p:cNvSpPr/>
          <p:nvPr/>
        </p:nvSpPr>
        <p:spPr>
          <a:xfrm>
            <a:off x="5209597" y="5013027"/>
            <a:ext cx="1521570" cy="461665"/>
          </a:xfrm>
          <a:prstGeom prst="rect">
            <a:avLst/>
          </a:prstGeom>
        </p:spPr>
        <p:txBody>
          <a:bodyPr wrap="none">
            <a:spAutoFit/>
          </a:bodyPr>
          <a:lstStyle/>
          <a:p>
            <a:r>
              <a:rPr lang="en-US" altLang="zh-CN" b="1" dirty="0">
                <a:solidFill>
                  <a:srgbClr val="C00000"/>
                </a:solidFill>
              </a:rPr>
              <a:t>MEM</a:t>
            </a:r>
            <a:r>
              <a:rPr lang="zh-CN" altLang="en-US" b="1" dirty="0">
                <a:solidFill>
                  <a:srgbClr val="C00000"/>
                </a:solidFill>
              </a:rPr>
              <a:t>冒险</a:t>
            </a:r>
            <a:endParaRPr lang="zh-CN" altLang="en-US" b="1" dirty="0">
              <a:solidFill>
                <a:srgbClr val="C00000"/>
              </a:solidFill>
            </a:endParaRPr>
          </a:p>
        </p:txBody>
      </p:sp>
      <p:cxnSp>
        <p:nvCxnSpPr>
          <p:cNvPr id="51" name="直接连接符 50"/>
          <p:cNvCxnSpPr/>
          <p:nvPr/>
        </p:nvCxnSpPr>
        <p:spPr>
          <a:xfrm>
            <a:off x="2438456" y="1798317"/>
            <a:ext cx="0" cy="3230841"/>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429030" y="1782186"/>
            <a:ext cx="0" cy="3230841"/>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4343406" y="1782186"/>
            <a:ext cx="0" cy="3230841"/>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5333980" y="1746126"/>
            <a:ext cx="0" cy="3230841"/>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6248356" y="1782186"/>
            <a:ext cx="0" cy="3230841"/>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7238930" y="1746126"/>
            <a:ext cx="0" cy="3230841"/>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2600" y="1108075"/>
            <a:ext cx="8183563" cy="5673637"/>
          </a:xfrm>
        </p:spPr>
        <p:txBody>
          <a:bodyPr vert="horz" wrap="square" lIns="91440" tIns="45720" rIns="91440" bIns="45720" numCol="1" anchor="t" anchorCtr="0" compatLnSpc="1">
            <a:normAutofit lnSpcReduction="10000"/>
          </a:bodyPr>
          <a:lstStyle/>
          <a:p>
            <a:r>
              <a:rPr lang="en-US" altLang="zh-CN" dirty="0"/>
              <a:t> </a:t>
            </a:r>
            <a:endParaRPr lang="en-US" altLang="zh-CN" dirty="0"/>
          </a:p>
          <a:p>
            <a:pPr>
              <a:buFont typeface="Wingdings" panose="05000000000000000000" pitchFamily="2" charset="2"/>
              <a:buNone/>
            </a:pPr>
            <a:r>
              <a:rPr lang="en-US" altLang="en-US" sz="3200" dirty="0">
                <a:solidFill>
                  <a:srgbClr val="000000"/>
                </a:solidFill>
                <a:latin typeface="Lucida Console" panose="020B0609040504020204" pitchFamily="49" charset="0"/>
              </a:rPr>
              <a:t>  </a:t>
            </a:r>
            <a:r>
              <a:rPr lang="en-US" altLang="en-US" dirty="0">
                <a:solidFill>
                  <a:srgbClr val="000000"/>
                </a:solidFill>
                <a:latin typeface="Lucida Console" panose="020B0609040504020204" pitchFamily="49" charset="0"/>
              </a:rPr>
              <a:t>   </a:t>
            </a:r>
            <a:endParaRPr lang="en-US" altLang="en-US" dirty="0">
              <a:solidFill>
                <a:srgbClr val="000000"/>
              </a:solidFill>
              <a:latin typeface="Lucida Console" panose="020B0609040504020204" pitchFamily="49" charset="0"/>
            </a:endParaRPr>
          </a:p>
          <a:p>
            <a:pPr>
              <a:buFont typeface="Wingdings" panose="05000000000000000000" pitchFamily="2" charset="2"/>
              <a:buNone/>
            </a:pPr>
            <a:endParaRPr lang="en-US" altLang="en-US" dirty="0">
              <a:solidFill>
                <a:srgbClr val="000000"/>
              </a:solidFill>
              <a:latin typeface="Lucida Console" panose="020B0609040504020204" pitchFamily="49" charset="0"/>
            </a:endParaRPr>
          </a:p>
          <a:p>
            <a:endParaRPr lang="en-US" altLang="zh-CN" dirty="0"/>
          </a:p>
          <a:p>
            <a:endParaRPr lang="en-US" altLang="zh-CN" dirty="0"/>
          </a:p>
          <a:p>
            <a:endParaRPr lang="en-US" altLang="zh-CN" dirty="0"/>
          </a:p>
          <a:p>
            <a:endParaRPr lang="en-US" altLang="zh-CN" dirty="0"/>
          </a:p>
          <a:p>
            <a:endParaRPr lang="en-US" altLang="zh-CN" dirty="0"/>
          </a:p>
          <a:p>
            <a:r>
              <a:rPr lang="zh-CN" altLang="en-US" dirty="0"/>
              <a:t>两类数据冒险都会发生：</a:t>
            </a:r>
            <a:endParaRPr lang="en-US" altLang="zh-CN" dirty="0"/>
          </a:p>
          <a:p>
            <a:pPr lvl="1">
              <a:buFont typeface="Wingdings" panose="05000000000000000000" pitchFamily="2" charset="2"/>
              <a:buChar char="Ø"/>
            </a:pPr>
            <a:r>
              <a:rPr lang="en-US" altLang="zh-CN" sz="2400" dirty="0"/>
              <a:t>MEM</a:t>
            </a:r>
            <a:r>
              <a:rPr lang="zh-CN" altLang="en-US" sz="2400" dirty="0"/>
              <a:t>级的数据是最新结果，使用</a:t>
            </a:r>
            <a:r>
              <a:rPr lang="en-US" altLang="zh-CN" sz="2400" dirty="0"/>
              <a:t>MEM</a:t>
            </a:r>
            <a:r>
              <a:rPr lang="zh-CN" altLang="en-US" sz="2400" dirty="0"/>
              <a:t>级数据进行旁路</a:t>
            </a:r>
            <a:endParaRPr lang="en-US" altLang="zh-CN" sz="2400" dirty="0"/>
          </a:p>
          <a:p>
            <a:r>
              <a:rPr lang="zh-CN" altLang="en-US" dirty="0"/>
              <a:t>更改</a:t>
            </a:r>
            <a:r>
              <a:rPr lang="en-US" altLang="zh-CN" dirty="0"/>
              <a:t>MEM</a:t>
            </a:r>
            <a:r>
              <a:rPr lang="zh-CN" altLang="en-US" dirty="0"/>
              <a:t>冒险的条件</a:t>
            </a:r>
            <a:endParaRPr lang="en-US" altLang="zh-CN" dirty="0"/>
          </a:p>
          <a:p>
            <a:pPr lvl="1">
              <a:buFont typeface="Wingdings" panose="05000000000000000000" pitchFamily="2" charset="2"/>
              <a:buChar char="Ø"/>
            </a:pPr>
            <a:r>
              <a:rPr lang="en-US" altLang="zh-CN" sz="2400" dirty="0"/>
              <a:t>EX</a:t>
            </a:r>
            <a:r>
              <a:rPr lang="zh-CN" altLang="en-US" sz="2400" dirty="0"/>
              <a:t>冒险的条件不成立时</a:t>
            </a:r>
            <a:endParaRPr lang="zh-CN" altLang="en-US" sz="2400" dirty="0"/>
          </a:p>
        </p:txBody>
      </p:sp>
      <p:sp>
        <p:nvSpPr>
          <p:cNvPr id="124931"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t>潜在数据冒险</a:t>
            </a:r>
            <a:endParaRPr lang="zh-CN" altLang="en-US"/>
          </a:p>
        </p:txBody>
      </p:sp>
      <p:sp>
        <p:nvSpPr>
          <p:cNvPr id="4" name="矩形 3"/>
          <p:cNvSpPr/>
          <p:nvPr/>
        </p:nvSpPr>
        <p:spPr bwMode="auto">
          <a:xfrm>
            <a:off x="482600" y="1052604"/>
            <a:ext cx="8184958" cy="1153694"/>
          </a:xfrm>
          <a:prstGeom prst="rect">
            <a:avLst/>
          </a:prstGeom>
          <a:solidFill>
            <a:schemeClr val="accent5"/>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lstStyle/>
          <a:p>
            <a:r>
              <a:rPr lang="en-US" altLang="zh-CN" b="1" dirty="0">
                <a:latin typeface="NimbusMonL-Regu"/>
              </a:rPr>
              <a:t>	add </a:t>
            </a:r>
            <a:r>
              <a:rPr lang="en-US" altLang="zh-CN" dirty="0">
                <a:solidFill>
                  <a:srgbClr val="C00000"/>
                </a:solidFill>
                <a:latin typeface="NimbusMonL-Regu"/>
              </a:rPr>
              <a:t>$1</a:t>
            </a:r>
            <a:r>
              <a:rPr lang="en-US" altLang="zh-CN" dirty="0">
                <a:latin typeface="NimbusMonL-Regu"/>
              </a:rPr>
              <a:t>, $1, $2</a:t>
            </a:r>
            <a:br>
              <a:rPr lang="en-US" altLang="zh-CN" dirty="0">
                <a:latin typeface="NimbusMonL-Regu"/>
              </a:rPr>
            </a:br>
            <a:r>
              <a:rPr lang="en-US" altLang="zh-CN" b="1" dirty="0">
                <a:latin typeface="NimbusMonL-Regu"/>
              </a:rPr>
              <a:t>  	add </a:t>
            </a:r>
            <a:r>
              <a:rPr lang="en-US" altLang="zh-CN" dirty="0">
                <a:solidFill>
                  <a:srgbClr val="C00000"/>
                </a:solidFill>
                <a:latin typeface="NimbusMonL-Regu"/>
              </a:rPr>
              <a:t>$1</a:t>
            </a:r>
            <a:r>
              <a:rPr lang="en-US" altLang="zh-CN" dirty="0">
                <a:latin typeface="NimbusMonL-Regu"/>
              </a:rPr>
              <a:t>, </a:t>
            </a:r>
            <a:r>
              <a:rPr lang="en-US" altLang="zh-CN" dirty="0">
                <a:solidFill>
                  <a:srgbClr val="C00000"/>
                </a:solidFill>
                <a:latin typeface="NimbusMonL-Regu"/>
              </a:rPr>
              <a:t>$1</a:t>
            </a:r>
            <a:r>
              <a:rPr lang="en-US" altLang="zh-CN" dirty="0">
                <a:latin typeface="NimbusMonL-Regu"/>
              </a:rPr>
              <a:t>, $3</a:t>
            </a:r>
            <a:br>
              <a:rPr lang="en-US" altLang="zh-CN" dirty="0">
                <a:latin typeface="NimbusMonL-Regu"/>
              </a:rPr>
            </a:br>
            <a:r>
              <a:rPr lang="en-US" altLang="zh-CN" b="1" dirty="0">
                <a:latin typeface="NimbusMonL-Regu"/>
              </a:rPr>
              <a:t>  	add </a:t>
            </a:r>
            <a:r>
              <a:rPr lang="en-US" altLang="zh-CN" dirty="0">
                <a:latin typeface="NimbusMonL-Regu"/>
              </a:rPr>
              <a:t>$1, </a:t>
            </a:r>
            <a:r>
              <a:rPr lang="en-US" altLang="zh-CN" dirty="0">
                <a:solidFill>
                  <a:srgbClr val="C00000"/>
                </a:solidFill>
                <a:latin typeface="NimbusMonL-Regu"/>
              </a:rPr>
              <a:t>$1</a:t>
            </a:r>
            <a:r>
              <a:rPr lang="en-US" altLang="zh-CN" dirty="0">
                <a:latin typeface="NimbusMonL-Regu"/>
              </a:rPr>
              <a:t>, $4</a:t>
            </a:r>
            <a:endParaRPr lang="en-US" altLang="zh-CN" dirty="0">
              <a:latin typeface="NimbusMonL-Regu"/>
            </a:endParaRPr>
          </a:p>
        </p:txBody>
      </p:sp>
      <p:cxnSp>
        <p:nvCxnSpPr>
          <p:cNvPr id="51" name="直接连接符 50"/>
          <p:cNvCxnSpPr/>
          <p:nvPr/>
        </p:nvCxnSpPr>
        <p:spPr>
          <a:xfrm>
            <a:off x="2103396" y="2286030"/>
            <a:ext cx="6049910" cy="15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204284" y="2286030"/>
            <a:ext cx="0" cy="2396715"/>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3621195" y="2717545"/>
            <a:ext cx="224779" cy="282596"/>
          </a:xfrm>
          <a:prstGeom prst="rect">
            <a:avLst/>
          </a:prstGeom>
          <a:solidFill>
            <a:schemeClr val="accent1">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54" name="矩形 53"/>
          <p:cNvSpPr/>
          <p:nvPr/>
        </p:nvSpPr>
        <p:spPr>
          <a:xfrm>
            <a:off x="5865273" y="2731668"/>
            <a:ext cx="224779" cy="28259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pic>
        <p:nvPicPr>
          <p:cNvPr id="55" name="图片 54"/>
          <p:cNvPicPr>
            <a:picLocks noChangeAspect="1"/>
          </p:cNvPicPr>
          <p:nvPr/>
        </p:nvPicPr>
        <p:blipFill>
          <a:blip r:embed="rId1"/>
          <a:stretch>
            <a:fillRect/>
          </a:stretch>
        </p:blipFill>
        <p:spPr>
          <a:xfrm>
            <a:off x="2544354" y="2582692"/>
            <a:ext cx="3826130" cy="565192"/>
          </a:xfrm>
          <a:prstGeom prst="rect">
            <a:avLst/>
          </a:prstGeom>
        </p:spPr>
      </p:pic>
      <p:sp>
        <p:nvSpPr>
          <p:cNvPr id="56" name="矩形 55"/>
          <p:cNvSpPr/>
          <p:nvPr/>
        </p:nvSpPr>
        <p:spPr>
          <a:xfrm>
            <a:off x="6673570" y="3410406"/>
            <a:ext cx="224779" cy="274618"/>
          </a:xfrm>
          <a:prstGeom prst="rect">
            <a:avLst/>
          </a:prstGeom>
          <a:solidFill>
            <a:schemeClr val="accent1">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57" name="矩形 56"/>
          <p:cNvSpPr/>
          <p:nvPr/>
        </p:nvSpPr>
        <p:spPr>
          <a:xfrm>
            <a:off x="4387109" y="3410406"/>
            <a:ext cx="265673" cy="287044"/>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pic>
        <p:nvPicPr>
          <p:cNvPr id="58" name="图片 57"/>
          <p:cNvPicPr>
            <a:picLocks noChangeAspect="1"/>
          </p:cNvPicPr>
          <p:nvPr/>
        </p:nvPicPr>
        <p:blipFill>
          <a:blip r:embed="rId1"/>
          <a:stretch>
            <a:fillRect/>
          </a:stretch>
        </p:blipFill>
        <p:spPr>
          <a:xfrm>
            <a:off x="3347921" y="3279145"/>
            <a:ext cx="3826130" cy="549236"/>
          </a:xfrm>
          <a:prstGeom prst="rect">
            <a:avLst/>
          </a:prstGeom>
        </p:spPr>
      </p:pic>
      <p:sp>
        <p:nvSpPr>
          <p:cNvPr id="59" name="矩形 58"/>
          <p:cNvSpPr/>
          <p:nvPr/>
        </p:nvSpPr>
        <p:spPr>
          <a:xfrm>
            <a:off x="7496551" y="4090903"/>
            <a:ext cx="224779" cy="274618"/>
          </a:xfrm>
          <a:prstGeom prst="rect">
            <a:avLst/>
          </a:prstGeom>
          <a:solidFill>
            <a:schemeClr val="accent1">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60" name="矩形 59"/>
          <p:cNvSpPr/>
          <p:nvPr/>
        </p:nvSpPr>
        <p:spPr>
          <a:xfrm>
            <a:off x="5210090" y="4090903"/>
            <a:ext cx="265673" cy="287044"/>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pic>
        <p:nvPicPr>
          <p:cNvPr id="61" name="图片 60"/>
          <p:cNvPicPr>
            <a:picLocks noChangeAspect="1"/>
          </p:cNvPicPr>
          <p:nvPr/>
        </p:nvPicPr>
        <p:blipFill>
          <a:blip r:embed="rId1"/>
          <a:stretch>
            <a:fillRect/>
          </a:stretch>
        </p:blipFill>
        <p:spPr>
          <a:xfrm>
            <a:off x="4183703" y="3959642"/>
            <a:ext cx="3826130" cy="549236"/>
          </a:xfrm>
          <a:prstGeom prst="rect">
            <a:avLst/>
          </a:prstGeom>
        </p:spPr>
      </p:pic>
      <p:sp>
        <p:nvSpPr>
          <p:cNvPr id="62" name="矩形 61"/>
          <p:cNvSpPr/>
          <p:nvPr/>
        </p:nvSpPr>
        <p:spPr>
          <a:xfrm>
            <a:off x="1148000" y="2620642"/>
            <a:ext cx="2041302" cy="2062103"/>
          </a:xfrm>
          <a:prstGeom prst="rect">
            <a:avLst/>
          </a:prstGeom>
        </p:spPr>
        <p:txBody>
          <a:bodyPr wrap="square">
            <a:spAutoFit/>
          </a:bodyPr>
          <a:lstStyle/>
          <a:p>
            <a:r>
              <a:rPr lang="en-US" altLang="zh-CN" sz="1600" b="1" dirty="0">
                <a:latin typeface="+mn-lt"/>
              </a:rPr>
              <a:t>add </a:t>
            </a:r>
            <a:r>
              <a:rPr lang="en-US" altLang="zh-CN" sz="1600" b="1" dirty="0">
                <a:solidFill>
                  <a:srgbClr val="C00000"/>
                </a:solidFill>
                <a:latin typeface="+mn-lt"/>
              </a:rPr>
              <a:t>$1</a:t>
            </a:r>
            <a:r>
              <a:rPr lang="en-US" altLang="zh-CN" sz="1600" dirty="0">
                <a:latin typeface="+mn-lt"/>
              </a:rPr>
              <a:t>,$1,$2</a:t>
            </a:r>
            <a:endParaRPr lang="en-US" altLang="zh-CN" sz="1600" dirty="0">
              <a:latin typeface="+mn-lt"/>
            </a:endParaRPr>
          </a:p>
          <a:p>
            <a:endParaRPr lang="en-US" altLang="zh-CN" sz="1600" dirty="0">
              <a:latin typeface="+mn-lt"/>
            </a:endParaRPr>
          </a:p>
          <a:p>
            <a:br>
              <a:rPr lang="en-US" altLang="zh-CN" sz="1600" dirty="0">
                <a:latin typeface="+mn-lt"/>
              </a:rPr>
            </a:br>
            <a:r>
              <a:rPr lang="en-US" altLang="zh-CN" sz="1600" b="1" dirty="0">
                <a:latin typeface="+mn-lt"/>
              </a:rPr>
              <a:t>add </a:t>
            </a:r>
            <a:r>
              <a:rPr lang="en-US" altLang="zh-CN" sz="1600" b="1" dirty="0">
                <a:solidFill>
                  <a:srgbClr val="C00000"/>
                </a:solidFill>
                <a:latin typeface="+mn-lt"/>
              </a:rPr>
              <a:t>$1</a:t>
            </a:r>
            <a:r>
              <a:rPr lang="en-US" altLang="zh-CN" sz="1600" dirty="0">
                <a:latin typeface="+mn-lt"/>
              </a:rPr>
              <a:t>,</a:t>
            </a:r>
            <a:r>
              <a:rPr lang="en-US" altLang="zh-CN" sz="1600" b="1" dirty="0">
                <a:solidFill>
                  <a:srgbClr val="C00000"/>
                </a:solidFill>
                <a:latin typeface="+mn-lt"/>
              </a:rPr>
              <a:t>$1</a:t>
            </a:r>
            <a:r>
              <a:rPr lang="en-US" altLang="zh-CN" sz="1600" dirty="0">
                <a:latin typeface="+mn-lt"/>
              </a:rPr>
              <a:t>,$3</a:t>
            </a:r>
            <a:endParaRPr lang="en-US" altLang="zh-CN" sz="1600" dirty="0">
              <a:latin typeface="+mn-lt"/>
            </a:endParaRPr>
          </a:p>
          <a:p>
            <a:endParaRPr lang="en-US" altLang="zh-CN" sz="1600" dirty="0">
              <a:latin typeface="+mn-lt"/>
            </a:endParaRPr>
          </a:p>
          <a:p>
            <a:br>
              <a:rPr lang="en-US" altLang="zh-CN" sz="1600" dirty="0">
                <a:latin typeface="+mn-lt"/>
              </a:rPr>
            </a:br>
            <a:r>
              <a:rPr lang="en-US" altLang="zh-CN" sz="1600" b="1" dirty="0">
                <a:latin typeface="+mn-lt"/>
              </a:rPr>
              <a:t>add </a:t>
            </a:r>
            <a:r>
              <a:rPr lang="en-US" altLang="zh-CN" sz="1600" dirty="0">
                <a:latin typeface="+mn-lt"/>
              </a:rPr>
              <a:t>$1,</a:t>
            </a:r>
            <a:r>
              <a:rPr lang="en-US" altLang="zh-CN" sz="1600" b="1" dirty="0">
                <a:solidFill>
                  <a:srgbClr val="C00000"/>
                </a:solidFill>
                <a:latin typeface="+mn-lt"/>
              </a:rPr>
              <a:t>$1</a:t>
            </a:r>
            <a:r>
              <a:rPr lang="en-US" altLang="zh-CN" sz="1600" dirty="0">
                <a:latin typeface="+mn-lt"/>
              </a:rPr>
              <a:t>,$4</a:t>
            </a:r>
            <a:endParaRPr lang="en-US" altLang="zh-CN" sz="1600" dirty="0">
              <a:latin typeface="+mn-lt"/>
            </a:endParaRPr>
          </a:p>
          <a:p>
            <a:endParaRPr lang="en-US" altLang="zh-CN" sz="1600" dirty="0">
              <a:latin typeface="+mn-lt"/>
            </a:endParaRPr>
          </a:p>
        </p:txBody>
      </p:sp>
      <p:cxnSp>
        <p:nvCxnSpPr>
          <p:cNvPr id="63" name="曲线连接符 12"/>
          <p:cNvCxnSpPr/>
          <p:nvPr/>
        </p:nvCxnSpPr>
        <p:spPr bwMode="auto">
          <a:xfrm>
            <a:off x="5762468" y="3564226"/>
            <a:ext cx="66058" cy="611100"/>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cxnSp>
        <p:nvCxnSpPr>
          <p:cNvPr id="64" name="曲线连接符 12"/>
          <p:cNvCxnSpPr/>
          <p:nvPr/>
        </p:nvCxnSpPr>
        <p:spPr bwMode="auto">
          <a:xfrm>
            <a:off x="4891154" y="2872966"/>
            <a:ext cx="94130" cy="593087"/>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cxnSp>
        <p:nvCxnSpPr>
          <p:cNvPr id="65" name="曲线连接符 12"/>
          <p:cNvCxnSpPr/>
          <p:nvPr/>
        </p:nvCxnSpPr>
        <p:spPr bwMode="auto">
          <a:xfrm>
            <a:off x="5701558" y="2872966"/>
            <a:ext cx="60910" cy="1302360"/>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cxnSp>
        <p:nvCxnSpPr>
          <p:cNvPr id="66" name="直接连接符 65"/>
          <p:cNvCxnSpPr/>
          <p:nvPr/>
        </p:nvCxnSpPr>
        <p:spPr>
          <a:xfrm>
            <a:off x="3180289" y="2370601"/>
            <a:ext cx="9013" cy="2138277"/>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4006984" y="2339191"/>
            <a:ext cx="31630" cy="2169687"/>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H="1">
            <a:off x="5653446" y="2369130"/>
            <a:ext cx="11866" cy="2139748"/>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6455525" y="2354880"/>
            <a:ext cx="23499" cy="2153998"/>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7295332" y="2354880"/>
            <a:ext cx="15116" cy="2295824"/>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4846638" y="2412704"/>
            <a:ext cx="8123" cy="2096174"/>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内容占位符 1"/>
          <p:cNvSpPr>
            <a:spLocks noGrp="1"/>
          </p:cNvSpPr>
          <p:nvPr>
            <p:ph idx="11"/>
          </p:nvPr>
        </p:nvSpPr>
        <p:spPr bwMode="auto">
          <a:xfrm>
            <a:off x="482600" y="1108075"/>
            <a:ext cx="8183563" cy="544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b="1" dirty="0"/>
              <a:t>MEM</a:t>
            </a:r>
            <a:r>
              <a:rPr lang="zh-CN" altLang="en-US" b="1" dirty="0"/>
              <a:t>冒险</a:t>
            </a:r>
            <a:endParaRPr lang="en-US" altLang="zh-CN" b="1" dirty="0"/>
          </a:p>
          <a:p>
            <a:pPr marL="628650" lvl="1" indent="-342900" eaLnBrk="1" hangingPunct="1">
              <a:lnSpc>
                <a:spcPct val="120000"/>
              </a:lnSpc>
              <a:buFont typeface="Wingdings" panose="05000000000000000000" pitchFamily="2" charset="2"/>
              <a:buChar char="Ø"/>
            </a:pPr>
            <a:r>
              <a:rPr lang="en-AU" altLang="en-US" sz="2000" dirty="0"/>
              <a:t>if (MEM/</a:t>
            </a:r>
            <a:r>
              <a:rPr lang="en-AU" altLang="en-US" sz="2000" dirty="0" err="1"/>
              <a:t>WB.RegWrite</a:t>
            </a:r>
            <a:endParaRPr lang="en-AU" altLang="en-US" sz="2000" dirty="0"/>
          </a:p>
          <a:p>
            <a:pPr marL="628650" lvl="1" indent="-342900" eaLnBrk="1" hangingPunct="1">
              <a:lnSpc>
                <a:spcPct val="120000"/>
              </a:lnSpc>
              <a:buFont typeface="Wingdings" panose="05000000000000000000" pitchFamily="2" charset="2"/>
              <a:buNone/>
            </a:pPr>
            <a:r>
              <a:rPr lang="en-AU" altLang="en-US" sz="2000" dirty="0"/>
              <a:t>	and (MEM/</a:t>
            </a:r>
            <a:r>
              <a:rPr lang="en-AU" altLang="en-US" sz="2000" dirty="0" err="1"/>
              <a:t>WB.RegisterRd</a:t>
            </a:r>
            <a:r>
              <a:rPr lang="en-AU" altLang="en-US" sz="2000" dirty="0"/>
              <a:t> ≠ 0)</a:t>
            </a:r>
            <a:endParaRPr lang="en-AU" altLang="en-US" sz="2000" dirty="0"/>
          </a:p>
          <a:p>
            <a:pPr marL="628650" lvl="1" indent="-342900" eaLnBrk="1" hangingPunct="1">
              <a:lnSpc>
                <a:spcPct val="120000"/>
              </a:lnSpc>
              <a:buFont typeface="Wingdings" panose="05000000000000000000" pitchFamily="2" charset="2"/>
              <a:buNone/>
            </a:pPr>
            <a:r>
              <a:rPr lang="en-AU" altLang="en-US" sz="2000" dirty="0"/>
              <a:t>	</a:t>
            </a:r>
            <a:r>
              <a:rPr lang="en-AU" altLang="en-US" sz="2000" dirty="0">
                <a:solidFill>
                  <a:srgbClr val="0070C0"/>
                </a:solidFill>
              </a:rPr>
              <a:t>and not(EX/</a:t>
            </a:r>
            <a:r>
              <a:rPr lang="en-AU" altLang="en-US" sz="2000" dirty="0" err="1">
                <a:solidFill>
                  <a:srgbClr val="0070C0"/>
                </a:solidFill>
              </a:rPr>
              <a:t>MEM.RegWrite</a:t>
            </a:r>
            <a:r>
              <a:rPr lang="en-AU" altLang="en-US" sz="2000" dirty="0">
                <a:solidFill>
                  <a:srgbClr val="0070C0"/>
                </a:solidFill>
              </a:rPr>
              <a:t> and (EX/</a:t>
            </a:r>
            <a:r>
              <a:rPr lang="en-AU" altLang="en-US" sz="2000" dirty="0" err="1">
                <a:solidFill>
                  <a:srgbClr val="0070C0"/>
                </a:solidFill>
              </a:rPr>
              <a:t>MEM.RegisterRd</a:t>
            </a:r>
            <a:r>
              <a:rPr lang="en-AU" altLang="en-US" sz="2000" dirty="0">
                <a:solidFill>
                  <a:srgbClr val="0070C0"/>
                </a:solidFill>
              </a:rPr>
              <a:t> ≠ 0)</a:t>
            </a:r>
            <a:endParaRPr lang="en-AU" altLang="en-US" sz="2000" dirty="0">
              <a:solidFill>
                <a:srgbClr val="0070C0"/>
              </a:solidFill>
            </a:endParaRPr>
          </a:p>
          <a:p>
            <a:pPr marL="628650" lvl="1" indent="-342900" eaLnBrk="1" hangingPunct="1">
              <a:lnSpc>
                <a:spcPct val="120000"/>
              </a:lnSpc>
              <a:buFont typeface="Wingdings" panose="05000000000000000000" pitchFamily="2" charset="2"/>
              <a:buNone/>
            </a:pPr>
            <a:r>
              <a:rPr lang="en-AU" altLang="en-US" sz="2000" dirty="0">
                <a:solidFill>
                  <a:srgbClr val="0070C0"/>
                </a:solidFill>
              </a:rPr>
              <a:t>		and (EX/</a:t>
            </a:r>
            <a:r>
              <a:rPr lang="en-AU" altLang="en-US" sz="2000" dirty="0" err="1">
                <a:solidFill>
                  <a:srgbClr val="0070C0"/>
                </a:solidFill>
              </a:rPr>
              <a:t>MEM.RegisterRd</a:t>
            </a:r>
            <a:r>
              <a:rPr lang="en-AU" altLang="en-US" sz="2000" dirty="0">
                <a:solidFill>
                  <a:srgbClr val="0070C0"/>
                </a:solidFill>
              </a:rPr>
              <a:t> ≠ ID/</a:t>
            </a:r>
            <a:r>
              <a:rPr lang="en-AU" altLang="en-US" sz="2000" dirty="0" err="1">
                <a:solidFill>
                  <a:srgbClr val="0070C0"/>
                </a:solidFill>
              </a:rPr>
              <a:t>EX.RegisterR</a:t>
            </a:r>
            <a:r>
              <a:rPr lang="en-US" altLang="zh-CN" sz="2000" dirty="0">
                <a:solidFill>
                  <a:srgbClr val="0070C0"/>
                </a:solidFill>
              </a:rPr>
              <a:t>s</a:t>
            </a:r>
            <a:r>
              <a:rPr lang="en-AU" altLang="en-US" sz="2000" dirty="0">
                <a:solidFill>
                  <a:srgbClr val="0070C0"/>
                </a:solidFill>
              </a:rPr>
              <a:t>))</a:t>
            </a:r>
            <a:endParaRPr lang="en-AU" altLang="en-US" sz="2000" dirty="0">
              <a:solidFill>
                <a:srgbClr val="0070C0"/>
              </a:solidFill>
            </a:endParaRPr>
          </a:p>
          <a:p>
            <a:pPr marL="628650" lvl="1" indent="-342900" eaLnBrk="1" hangingPunct="1">
              <a:lnSpc>
                <a:spcPct val="120000"/>
              </a:lnSpc>
              <a:buFont typeface="Wingdings" panose="05000000000000000000" pitchFamily="2" charset="2"/>
              <a:buNone/>
            </a:pPr>
            <a:r>
              <a:rPr lang="en-AU" altLang="en-US" sz="2000" dirty="0"/>
              <a:t>	and (MEM/</a:t>
            </a:r>
            <a:r>
              <a:rPr lang="en-AU" altLang="en-US" sz="2000" dirty="0" err="1"/>
              <a:t>WB.RegisterRd</a:t>
            </a:r>
            <a:r>
              <a:rPr lang="en-AU" altLang="en-US" sz="2000" dirty="0"/>
              <a:t> = ID/</a:t>
            </a:r>
            <a:r>
              <a:rPr lang="en-AU" altLang="en-US" sz="2000" dirty="0" err="1"/>
              <a:t>EX.RegisterR</a:t>
            </a:r>
            <a:r>
              <a:rPr lang="en-US" altLang="zh-CN" sz="2000" dirty="0"/>
              <a:t>s</a:t>
            </a:r>
            <a:r>
              <a:rPr lang="en-AU" altLang="en-US" sz="2000" dirty="0"/>
              <a:t>)) </a:t>
            </a:r>
            <a:r>
              <a:rPr lang="en-AU" altLang="en-US" sz="2000" dirty="0" err="1"/>
              <a:t>ForwardA</a:t>
            </a:r>
            <a:r>
              <a:rPr lang="en-AU" altLang="en-US" sz="2000" dirty="0"/>
              <a:t> = 01</a:t>
            </a:r>
            <a:endParaRPr lang="en-AU" altLang="en-US" sz="2000" dirty="0"/>
          </a:p>
          <a:p>
            <a:pPr marL="628650" lvl="1" indent="-342900" eaLnBrk="1" hangingPunct="1">
              <a:lnSpc>
                <a:spcPct val="120000"/>
              </a:lnSpc>
              <a:buFont typeface="Wingdings" panose="05000000000000000000" pitchFamily="2" charset="2"/>
              <a:buChar char="Ø"/>
            </a:pPr>
            <a:r>
              <a:rPr lang="en-AU" altLang="en-US" sz="2000" dirty="0"/>
              <a:t>if (MEM/</a:t>
            </a:r>
            <a:r>
              <a:rPr lang="en-AU" altLang="en-US" sz="2000" dirty="0" err="1"/>
              <a:t>WB.RegWrite</a:t>
            </a:r>
            <a:endParaRPr lang="en-AU" altLang="en-US" sz="2000" dirty="0"/>
          </a:p>
          <a:p>
            <a:pPr marL="628650" lvl="1" indent="-342900" eaLnBrk="1" hangingPunct="1">
              <a:lnSpc>
                <a:spcPct val="120000"/>
              </a:lnSpc>
              <a:buFont typeface="Wingdings" panose="05000000000000000000" pitchFamily="2" charset="2"/>
              <a:buNone/>
            </a:pPr>
            <a:r>
              <a:rPr lang="en-AU" altLang="en-US" sz="2000" dirty="0"/>
              <a:t>	and (MEM/</a:t>
            </a:r>
            <a:r>
              <a:rPr lang="en-AU" altLang="en-US" sz="2000" dirty="0" err="1"/>
              <a:t>WB.RegisterRd</a:t>
            </a:r>
            <a:r>
              <a:rPr lang="en-AU" altLang="en-US" sz="2000" dirty="0"/>
              <a:t> ≠ 0)</a:t>
            </a:r>
            <a:endParaRPr lang="en-AU" altLang="en-US" sz="2000" dirty="0"/>
          </a:p>
          <a:p>
            <a:pPr marL="628650" lvl="1" indent="-342900" eaLnBrk="1" hangingPunct="1">
              <a:lnSpc>
                <a:spcPct val="120000"/>
              </a:lnSpc>
              <a:buFont typeface="Wingdings" panose="05000000000000000000" pitchFamily="2" charset="2"/>
              <a:buNone/>
            </a:pPr>
            <a:r>
              <a:rPr lang="en-AU" altLang="en-US" sz="2000" dirty="0"/>
              <a:t>	</a:t>
            </a:r>
            <a:r>
              <a:rPr lang="en-AU" altLang="en-US" sz="2000" dirty="0">
                <a:solidFill>
                  <a:srgbClr val="0070C0"/>
                </a:solidFill>
              </a:rPr>
              <a:t>and not(EX/</a:t>
            </a:r>
            <a:r>
              <a:rPr lang="en-AU" altLang="en-US" sz="2000" dirty="0" err="1">
                <a:solidFill>
                  <a:srgbClr val="0070C0"/>
                </a:solidFill>
              </a:rPr>
              <a:t>MEM.RegWrite</a:t>
            </a:r>
            <a:r>
              <a:rPr lang="en-AU" altLang="en-US" sz="2000" dirty="0">
                <a:solidFill>
                  <a:srgbClr val="0070C0"/>
                </a:solidFill>
              </a:rPr>
              <a:t> and (EX/</a:t>
            </a:r>
            <a:r>
              <a:rPr lang="en-AU" altLang="en-US" sz="2000" dirty="0" err="1">
                <a:solidFill>
                  <a:srgbClr val="0070C0"/>
                </a:solidFill>
              </a:rPr>
              <a:t>MEM.RegisterRd</a:t>
            </a:r>
            <a:r>
              <a:rPr lang="en-AU" altLang="en-US" sz="2000" dirty="0">
                <a:solidFill>
                  <a:srgbClr val="0070C0"/>
                </a:solidFill>
              </a:rPr>
              <a:t> ≠ 0)</a:t>
            </a:r>
            <a:endParaRPr lang="en-AU" altLang="en-US" sz="2000" dirty="0">
              <a:solidFill>
                <a:srgbClr val="0070C0"/>
              </a:solidFill>
            </a:endParaRPr>
          </a:p>
          <a:p>
            <a:pPr marL="628650" lvl="1" indent="-342900" eaLnBrk="1" hangingPunct="1">
              <a:lnSpc>
                <a:spcPct val="120000"/>
              </a:lnSpc>
              <a:buFont typeface="Wingdings" panose="05000000000000000000" pitchFamily="2" charset="2"/>
              <a:buNone/>
            </a:pPr>
            <a:r>
              <a:rPr lang="en-AU" altLang="en-US" sz="2000" dirty="0">
                <a:solidFill>
                  <a:srgbClr val="0070C0"/>
                </a:solidFill>
              </a:rPr>
              <a:t>		and (EX/</a:t>
            </a:r>
            <a:r>
              <a:rPr lang="en-AU" altLang="en-US" sz="2000" dirty="0" err="1">
                <a:solidFill>
                  <a:srgbClr val="0070C0"/>
                </a:solidFill>
              </a:rPr>
              <a:t>MEM.RegisterRd</a:t>
            </a:r>
            <a:r>
              <a:rPr lang="en-AU" altLang="en-US" sz="2000" dirty="0">
                <a:solidFill>
                  <a:srgbClr val="0070C0"/>
                </a:solidFill>
              </a:rPr>
              <a:t> ≠ ID/</a:t>
            </a:r>
            <a:r>
              <a:rPr lang="en-AU" altLang="en-US" sz="2000" dirty="0" err="1">
                <a:solidFill>
                  <a:srgbClr val="0070C0"/>
                </a:solidFill>
              </a:rPr>
              <a:t>EX.RegisterR</a:t>
            </a:r>
            <a:r>
              <a:rPr lang="en-US" altLang="zh-CN" sz="2000" dirty="0">
                <a:solidFill>
                  <a:srgbClr val="0070C0"/>
                </a:solidFill>
              </a:rPr>
              <a:t>t</a:t>
            </a:r>
            <a:r>
              <a:rPr lang="en-AU" altLang="en-US" sz="2000" dirty="0">
                <a:solidFill>
                  <a:srgbClr val="0070C0"/>
                </a:solidFill>
              </a:rPr>
              <a:t>))</a:t>
            </a:r>
            <a:endParaRPr lang="en-AU" altLang="en-US" sz="2000" dirty="0">
              <a:solidFill>
                <a:srgbClr val="0070C0"/>
              </a:solidFill>
            </a:endParaRPr>
          </a:p>
          <a:p>
            <a:pPr marL="628650" lvl="1" indent="-342900" eaLnBrk="1" hangingPunct="1">
              <a:lnSpc>
                <a:spcPct val="120000"/>
              </a:lnSpc>
              <a:buFont typeface="Wingdings" panose="05000000000000000000" pitchFamily="2" charset="2"/>
              <a:buNone/>
            </a:pPr>
            <a:r>
              <a:rPr lang="en-AU" altLang="en-US" sz="2000" dirty="0"/>
              <a:t>	and (MEM/</a:t>
            </a:r>
            <a:r>
              <a:rPr lang="en-AU" altLang="en-US" sz="2000" dirty="0" err="1"/>
              <a:t>WB.RegisterRd</a:t>
            </a:r>
            <a:r>
              <a:rPr lang="en-AU" altLang="en-US" sz="2000" dirty="0"/>
              <a:t> = ID/</a:t>
            </a:r>
            <a:r>
              <a:rPr lang="en-AU" altLang="en-US" sz="2000" dirty="0" err="1"/>
              <a:t>EX.Register</a:t>
            </a:r>
            <a:r>
              <a:rPr lang="en-US" altLang="zh-CN" sz="2000" dirty="0" err="1"/>
              <a:t>Rt</a:t>
            </a:r>
            <a:r>
              <a:rPr lang="en-AU" altLang="en-US" sz="2000" dirty="0"/>
              <a:t>)) </a:t>
            </a:r>
            <a:r>
              <a:rPr lang="en-AU" altLang="en-US" sz="2000" dirty="0" err="1"/>
              <a:t>ForwardB</a:t>
            </a:r>
            <a:r>
              <a:rPr lang="en-AU" altLang="en-US" sz="2000" dirty="0"/>
              <a:t> = 01</a:t>
            </a:r>
            <a:endParaRPr lang="en-AU" altLang="en-US" sz="2000" dirty="0"/>
          </a:p>
          <a:p>
            <a:endParaRPr lang="zh-CN" altLang="en-US" dirty="0"/>
          </a:p>
        </p:txBody>
      </p:sp>
      <p:sp>
        <p:nvSpPr>
          <p:cNvPr id="125955"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t>更改后的旁路条件</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dirty="0">
                <a:solidFill>
                  <a:srgbClr val="00B050"/>
                </a:solidFill>
              </a:rPr>
              <a:t>☺：</a:t>
            </a:r>
            <a:r>
              <a:rPr lang="zh-CN" altLang="en-US" dirty="0"/>
              <a:t>实现简单，易于理解</a:t>
            </a:r>
            <a:endParaRPr lang="en-US" altLang="zh-CN" dirty="0"/>
          </a:p>
          <a:p>
            <a:r>
              <a:rPr lang="zh-CN" altLang="en-US" dirty="0">
                <a:solidFill>
                  <a:srgbClr val="C00000"/>
                </a:solidFill>
              </a:rPr>
              <a:t>😞：</a:t>
            </a:r>
            <a:endParaRPr lang="en-US" altLang="zh-CN" dirty="0">
              <a:solidFill>
                <a:srgbClr val="C00000"/>
              </a:solidFill>
            </a:endParaRPr>
          </a:p>
          <a:p>
            <a:pPr marL="457200" indent="-457200">
              <a:buFont typeface="Wingdings" panose="05000000000000000000" pitchFamily="2" charset="2"/>
              <a:buChar char="Ø"/>
            </a:pPr>
            <a:r>
              <a:rPr lang="zh-CN" altLang="en-US" dirty="0"/>
              <a:t>最长延迟决定时钟周期</a:t>
            </a:r>
            <a:endParaRPr lang="en-US" altLang="zh-CN" dirty="0"/>
          </a:p>
          <a:p>
            <a:pPr lvl="1">
              <a:buFont typeface="Wingdings" panose="05000000000000000000" pitchFamily="2" charset="2"/>
              <a:buChar char="Ø"/>
            </a:pPr>
            <a:r>
              <a:rPr lang="zh-CN" altLang="en-US" sz="2400" dirty="0"/>
              <a:t>关键路径：取数指令</a:t>
            </a:r>
            <a:endParaRPr lang="en-US" altLang="zh-CN" sz="2400" dirty="0"/>
          </a:p>
          <a:p>
            <a:pPr lvl="1">
              <a:buFont typeface="Wingdings" panose="05000000000000000000" pitchFamily="2" charset="2"/>
              <a:buChar char="Ø"/>
            </a:pPr>
            <a:r>
              <a:rPr lang="zh-CN" altLang="en-US" sz="2400" dirty="0"/>
              <a:t>指令存储器</a:t>
            </a:r>
            <a:r>
              <a:rPr lang="en-US" altLang="zh-CN" sz="2400" dirty="0"/>
              <a:t>-&gt;</a:t>
            </a:r>
            <a:r>
              <a:rPr lang="zh-CN" altLang="en-US" sz="2400" dirty="0"/>
              <a:t>寄存器堆</a:t>
            </a:r>
            <a:r>
              <a:rPr lang="en-US" altLang="zh-CN" sz="2400" dirty="0"/>
              <a:t>-&gt;ALU-&gt;</a:t>
            </a:r>
            <a:r>
              <a:rPr lang="zh-CN" altLang="en-US" sz="2400" dirty="0"/>
              <a:t>数据存储器</a:t>
            </a:r>
            <a:r>
              <a:rPr lang="en-US" altLang="zh-CN" sz="2400" dirty="0"/>
              <a:t>-&gt;</a:t>
            </a:r>
            <a:r>
              <a:rPr lang="zh-CN" altLang="en-US" sz="2400" dirty="0"/>
              <a:t>寄存器堆</a:t>
            </a:r>
            <a:endParaRPr lang="en-US" altLang="zh-CN" sz="2400" dirty="0"/>
          </a:p>
          <a:p>
            <a:pPr>
              <a:buFont typeface="Wingdings" panose="05000000000000000000" pitchFamily="2" charset="2"/>
              <a:buChar char="Ø"/>
            </a:pPr>
            <a:r>
              <a:rPr lang="zh-CN" altLang="en-US" dirty="0"/>
              <a:t>违背设计原则：加速大概率事件</a:t>
            </a:r>
            <a:endParaRPr lang="en-US" altLang="zh-CN" dirty="0"/>
          </a:p>
          <a:p>
            <a:endParaRPr lang="en-US" altLang="zh-CN" dirty="0"/>
          </a:p>
          <a:p>
            <a:endParaRPr lang="zh-CN" altLang="en-US" dirty="0"/>
          </a:p>
          <a:p>
            <a:pPr lvl="1">
              <a:buFont typeface="Wingdings" panose="05000000000000000000" pitchFamily="2" charset="2"/>
              <a:buChar char="Ø"/>
            </a:pPr>
            <a:endParaRPr lang="en-US" altLang="zh-CN" sz="2400" dirty="0"/>
          </a:p>
          <a:p>
            <a:endParaRPr lang="zh-CN" altLang="en-US" dirty="0"/>
          </a:p>
        </p:txBody>
      </p:sp>
      <p:sp>
        <p:nvSpPr>
          <p:cNvPr id="3" name="标题 2"/>
          <p:cNvSpPr>
            <a:spLocks noGrp="1"/>
          </p:cNvSpPr>
          <p:nvPr>
            <p:ph type="ctrTitle"/>
          </p:nvPr>
        </p:nvSpPr>
        <p:spPr/>
        <p:txBody>
          <a:bodyPr/>
          <a:lstStyle/>
          <a:p>
            <a:r>
              <a:rPr lang="zh-CN" altLang="en-US" dirty="0"/>
              <a:t>单时钟周期设计的优缺点</a:t>
            </a:r>
            <a:endParaRPr lang="zh-CN" altLang="en-US" dirty="0"/>
          </a:p>
        </p:txBody>
      </p:sp>
      <p:graphicFrame>
        <p:nvGraphicFramePr>
          <p:cNvPr id="5" name="表格 4"/>
          <p:cNvGraphicFramePr>
            <a:graphicFrameLocks noGrp="1"/>
          </p:cNvGraphicFramePr>
          <p:nvPr/>
        </p:nvGraphicFramePr>
        <p:xfrm>
          <a:off x="481894" y="4114782"/>
          <a:ext cx="8175333" cy="2158725"/>
        </p:xfrm>
        <a:graphic>
          <a:graphicData uri="http://schemas.openxmlformats.org/drawingml/2006/table">
            <a:tbl>
              <a:tblPr firstRow="1" bandRow="1">
                <a:tableStyleId>{5C22544A-7EE6-4342-B048-85BDC9FD1C3A}</a:tableStyleId>
              </a:tblPr>
              <a:tblGrid>
                <a:gridCol w="8175333"/>
              </a:tblGrid>
              <a:tr h="533386">
                <a:tc>
                  <a:txBody>
                    <a:bodyPr/>
                    <a:lstStyle/>
                    <a:p>
                      <a:pPr algn="l"/>
                      <a:r>
                        <a:rPr lang="zh-CN" altLang="en-US" sz="2800" b="1" dirty="0">
                          <a:solidFill>
                            <a:srgbClr val="C00000"/>
                          </a:solidFill>
                        </a:rPr>
                        <a:t>解决方法：流水线</a:t>
                      </a:r>
                      <a:endParaRPr lang="zh-CN" altLang="en-US" sz="2800" b="1" dirty="0">
                        <a:solidFill>
                          <a:srgbClr val="C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r>
              <a:tr h="1625339">
                <a:tc>
                  <a:txBody>
                    <a:bodyPr/>
                    <a:lstStyle/>
                    <a:p>
                      <a:pPr marL="342900" indent="-342900" algn="l">
                        <a:buFont typeface="Wingdings" panose="05000000000000000000" pitchFamily="2" charset="2"/>
                        <a:buChar char="Ø"/>
                      </a:pPr>
                      <a:r>
                        <a:rPr lang="zh-CN" altLang="en-US" sz="2400" b="0" dirty="0">
                          <a:solidFill>
                            <a:schemeClr val="tx1"/>
                          </a:solidFill>
                        </a:rPr>
                        <a:t>现代处理器几乎都采用流水线实现性能的提升</a:t>
                      </a:r>
                      <a:endParaRPr lang="en-US" altLang="zh-CN" sz="2400" b="0" dirty="0">
                        <a:solidFill>
                          <a:schemeClr val="tx1"/>
                        </a:solidFill>
                      </a:endParaRPr>
                    </a:p>
                    <a:p>
                      <a:pPr marL="342900" indent="-342900" algn="l">
                        <a:buFont typeface="Wingdings" panose="05000000000000000000" pitchFamily="2" charset="2"/>
                        <a:buChar char="Ø"/>
                      </a:pPr>
                      <a:r>
                        <a:rPr lang="zh-CN" altLang="en-US" sz="2400" b="0" dirty="0">
                          <a:solidFill>
                            <a:schemeClr val="tx1"/>
                          </a:solidFill>
                        </a:rPr>
                        <a:t>理想情况下，流水线的加速比是流水线的级数，例如</a:t>
                      </a:r>
                      <a:r>
                        <a:rPr lang="en-US" altLang="zh-CN" sz="2400" b="0" dirty="0">
                          <a:solidFill>
                            <a:schemeClr val="tx1"/>
                          </a:solidFill>
                        </a:rPr>
                        <a:t>5</a:t>
                      </a:r>
                      <a:r>
                        <a:rPr lang="zh-CN" altLang="en-US" sz="2400" b="0" dirty="0">
                          <a:solidFill>
                            <a:schemeClr val="tx1"/>
                          </a:solidFill>
                        </a:rPr>
                        <a:t>级流水线加速比接近于</a:t>
                      </a:r>
                      <a:r>
                        <a:rPr lang="en-US" altLang="zh-CN" sz="2400" b="0" dirty="0">
                          <a:solidFill>
                            <a:schemeClr val="tx1"/>
                          </a:solidFill>
                        </a:rPr>
                        <a:t>5</a:t>
                      </a:r>
                      <a:endParaRPr lang="en-US" altLang="zh-CN" sz="2400" b="0" dirty="0">
                        <a:solidFill>
                          <a:schemeClr val="tx1"/>
                        </a:solidFill>
                      </a:endParaRPr>
                    </a:p>
                    <a:p>
                      <a:pPr marL="342900" indent="-342900" algn="l">
                        <a:buFont typeface="Wingdings" panose="05000000000000000000" pitchFamily="2" charset="2"/>
                        <a:buChar char="Ø"/>
                      </a:pPr>
                      <a:r>
                        <a:rPr lang="zh-CN" altLang="en-US" sz="2400" b="0" dirty="0">
                          <a:solidFill>
                            <a:schemeClr val="tx1"/>
                          </a:solidFill>
                        </a:rPr>
                        <a:t>加速比得益于吞吐量</a:t>
                      </a:r>
                      <a:endParaRPr lang="zh-CN" altLang="en-US" sz="24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1219288" y="1107832"/>
            <a:ext cx="7447564" cy="5445286"/>
          </a:xfrm>
        </p:spPr>
        <p:txBody>
          <a:bodyPr>
            <a:normAutofit/>
          </a:bodyPr>
          <a:lstStyle/>
          <a:p>
            <a:pPr marL="1200150" lvl="1" indent="-457200">
              <a:lnSpc>
                <a:spcPct val="200000"/>
              </a:lnSpc>
              <a:buFont typeface="宋体" panose="02010600030101010101" pitchFamily="2" charset="-122"/>
              <a:buChar char="☆"/>
            </a:pPr>
            <a:r>
              <a:rPr lang="zh-CN" altLang="en-US" b="1" dirty="0">
                <a:solidFill>
                  <a:schemeClr val="bg2">
                    <a:lumMod val="60000"/>
                    <a:lumOff val="40000"/>
                  </a:schemeClr>
                </a:solidFill>
              </a:rPr>
              <a:t>结构冒险</a:t>
            </a:r>
            <a:endParaRPr lang="en-US" altLang="zh-CN" b="1" dirty="0">
              <a:solidFill>
                <a:schemeClr val="bg2">
                  <a:lumMod val="60000"/>
                  <a:lumOff val="40000"/>
                </a:schemeClr>
              </a:solidFill>
            </a:endParaRPr>
          </a:p>
          <a:p>
            <a:pPr marL="1200150" lvl="1" indent="-457200">
              <a:lnSpc>
                <a:spcPct val="200000"/>
              </a:lnSpc>
              <a:buFont typeface="宋体" panose="02010600030101010101" pitchFamily="2" charset="-122"/>
              <a:buChar char="☆"/>
            </a:pPr>
            <a:r>
              <a:rPr lang="zh-CN" altLang="en-US" b="1" dirty="0">
                <a:solidFill>
                  <a:schemeClr val="bg2">
                    <a:lumMod val="60000"/>
                    <a:lumOff val="40000"/>
                  </a:schemeClr>
                </a:solidFill>
              </a:rPr>
              <a:t>数据冒险</a:t>
            </a:r>
            <a:endParaRPr lang="en-US" altLang="zh-CN" b="1" dirty="0">
              <a:solidFill>
                <a:schemeClr val="bg2">
                  <a:lumMod val="60000"/>
                  <a:lumOff val="40000"/>
                </a:schemeClr>
              </a:solidFill>
            </a:endParaRPr>
          </a:p>
          <a:p>
            <a:pPr marL="2057400" lvl="3" indent="-457200">
              <a:lnSpc>
                <a:spcPct val="200000"/>
              </a:lnSpc>
              <a:buFont typeface="宋体" panose="02010600030101010101" pitchFamily="2" charset="-122"/>
              <a:buChar char="☆"/>
            </a:pPr>
            <a:r>
              <a:rPr lang="zh-CN" altLang="en-US" sz="2400" b="1" dirty="0">
                <a:solidFill>
                  <a:schemeClr val="bg2">
                    <a:lumMod val="60000"/>
                    <a:lumOff val="40000"/>
                  </a:schemeClr>
                </a:solidFill>
              </a:rPr>
              <a:t>旁路</a:t>
            </a:r>
            <a:endParaRPr lang="en-US" altLang="zh-CN" sz="2400" b="1" dirty="0">
              <a:solidFill>
                <a:schemeClr val="bg2">
                  <a:lumMod val="60000"/>
                  <a:lumOff val="40000"/>
                </a:schemeClr>
              </a:solidFill>
            </a:endParaRPr>
          </a:p>
          <a:p>
            <a:pPr marL="2057400" lvl="3" indent="-457200">
              <a:lnSpc>
                <a:spcPct val="200000"/>
              </a:lnSpc>
              <a:buFont typeface="宋体" panose="02010600030101010101" pitchFamily="2" charset="-122"/>
              <a:buChar char="☆"/>
            </a:pPr>
            <a:r>
              <a:rPr lang="zh-CN" altLang="en-US" sz="2400" b="1" dirty="0">
                <a:solidFill>
                  <a:srgbClr val="C00000"/>
                </a:solidFill>
              </a:rPr>
              <a:t>阻塞</a:t>
            </a:r>
            <a:endParaRPr lang="en-US" altLang="zh-CN" sz="2400" b="1" dirty="0">
              <a:solidFill>
                <a:srgbClr val="C00000"/>
              </a:solidFill>
            </a:endParaRPr>
          </a:p>
          <a:p>
            <a:pPr marL="1200150" lvl="1" indent="-457200">
              <a:lnSpc>
                <a:spcPct val="200000"/>
              </a:lnSpc>
              <a:buFont typeface="宋体" panose="02010600030101010101" pitchFamily="2" charset="-122"/>
              <a:buChar char="☆"/>
            </a:pPr>
            <a:r>
              <a:rPr lang="zh-CN" altLang="en-US" b="1" dirty="0">
                <a:solidFill>
                  <a:schemeClr val="bg2">
                    <a:lumMod val="60000"/>
                    <a:lumOff val="40000"/>
                  </a:schemeClr>
                </a:solidFill>
              </a:rPr>
              <a:t>控制冒险</a:t>
            </a:r>
            <a:endParaRPr lang="en-US" altLang="zh-CN" b="1" dirty="0">
              <a:solidFill>
                <a:schemeClr val="bg2">
                  <a:lumMod val="60000"/>
                  <a:lumOff val="40000"/>
                </a:schemeClr>
              </a:solidFill>
            </a:endParaRPr>
          </a:p>
        </p:txBody>
      </p:sp>
      <p:sp>
        <p:nvSpPr>
          <p:cNvPr id="3" name="标题 2"/>
          <p:cNvSpPr>
            <a:spLocks noGrp="1"/>
          </p:cNvSpPr>
          <p:nvPr>
            <p:ph type="ctrTitle"/>
          </p:nvPr>
        </p:nvSpPr>
        <p:spPr/>
        <p:txBody>
          <a:bodyPr/>
          <a:lstStyle/>
          <a:p>
            <a:r>
              <a:rPr lang="zh-CN" altLang="en-US" dirty="0"/>
              <a:t>流水线冒险大纲</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7198143" y="2263723"/>
            <a:ext cx="257876" cy="344454"/>
          </a:xfrm>
          <a:prstGeom prst="rect">
            <a:avLst/>
          </a:prstGeom>
          <a:solidFill>
            <a:schemeClr val="accent1">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19" name="矩形 18"/>
          <p:cNvSpPr/>
          <p:nvPr/>
        </p:nvSpPr>
        <p:spPr>
          <a:xfrm>
            <a:off x="3657624" y="1383629"/>
            <a:ext cx="257876" cy="344454"/>
          </a:xfrm>
          <a:prstGeom prst="rect">
            <a:avLst/>
          </a:prstGeom>
          <a:solidFill>
            <a:schemeClr val="accent1">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9" name="矩形 8"/>
          <p:cNvSpPr/>
          <p:nvPr/>
        </p:nvSpPr>
        <p:spPr>
          <a:xfrm>
            <a:off x="6232126" y="1400844"/>
            <a:ext cx="257876" cy="344454"/>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2" name="内容占位符 1"/>
          <p:cNvSpPr>
            <a:spLocks noGrp="1"/>
          </p:cNvSpPr>
          <p:nvPr>
            <p:ph idx="11"/>
          </p:nvPr>
        </p:nvSpPr>
        <p:spPr>
          <a:xfrm>
            <a:off x="481894" y="2952631"/>
            <a:ext cx="8184958" cy="1314548"/>
          </a:xfrm>
        </p:spPr>
        <p:txBody>
          <a:bodyPr/>
          <a:lstStyle/>
          <a:p>
            <a:pPr marL="342900" indent="-342900">
              <a:buFont typeface="Wingdings" panose="05000000000000000000" pitchFamily="2" charset="2"/>
              <a:buChar char="Ø"/>
            </a:pPr>
            <a:r>
              <a:rPr lang="zh-CN" altLang="en-US" dirty="0">
                <a:latin typeface="+mn-ea"/>
              </a:rPr>
              <a:t>即使使用旁路也不能消除冒险</a:t>
            </a:r>
            <a:endParaRPr lang="en-US" altLang="zh-CN" dirty="0">
              <a:latin typeface="+mn-ea"/>
            </a:endParaRPr>
          </a:p>
          <a:p>
            <a:pPr marL="342900" indent="-342900">
              <a:buFont typeface="Wingdings" panose="05000000000000000000" pitchFamily="2" charset="2"/>
              <a:buChar char="Ø"/>
            </a:pPr>
            <a:r>
              <a:rPr lang="zh-CN" altLang="en-US" dirty="0">
                <a:latin typeface="+mn-ea"/>
              </a:rPr>
              <a:t>必须让流水线阻塞一个时钟周期</a:t>
            </a:r>
            <a:endParaRPr lang="zh-CN" altLang="en-US" dirty="0"/>
          </a:p>
        </p:txBody>
      </p:sp>
      <p:sp>
        <p:nvSpPr>
          <p:cNvPr id="3" name="标题 2"/>
          <p:cNvSpPr>
            <a:spLocks noGrp="1"/>
          </p:cNvSpPr>
          <p:nvPr>
            <p:ph type="ctrTitle"/>
          </p:nvPr>
        </p:nvSpPr>
        <p:spPr/>
        <p:txBody>
          <a:bodyPr/>
          <a:lstStyle/>
          <a:p>
            <a:r>
              <a:rPr lang="zh-CN" altLang="en-US" dirty="0"/>
              <a:t>解决数据冒险</a:t>
            </a:r>
            <a:r>
              <a:rPr lang="en-US" altLang="zh-CN" dirty="0"/>
              <a:t>2</a:t>
            </a:r>
            <a:r>
              <a:rPr lang="zh-CN" altLang="en-US" dirty="0"/>
              <a:t>：阻塞</a:t>
            </a:r>
            <a:endParaRPr lang="zh-CN" altLang="en-US" dirty="0"/>
          </a:p>
        </p:txBody>
      </p:sp>
      <p:sp>
        <p:nvSpPr>
          <p:cNvPr id="10" name="矩形 9"/>
          <p:cNvSpPr/>
          <p:nvPr/>
        </p:nvSpPr>
        <p:spPr>
          <a:xfrm>
            <a:off x="4575017" y="2263723"/>
            <a:ext cx="304792" cy="360040"/>
          </a:xfrm>
          <a:prstGeom prst="rect">
            <a:avLst/>
          </a:prstGeom>
          <a:solidFill>
            <a:srgbClr val="00B05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12" name="矩形 11"/>
          <p:cNvSpPr/>
          <p:nvPr/>
        </p:nvSpPr>
        <p:spPr>
          <a:xfrm>
            <a:off x="808678" y="1383629"/>
            <a:ext cx="2526194" cy="1323439"/>
          </a:xfrm>
          <a:prstGeom prst="rect">
            <a:avLst/>
          </a:prstGeom>
        </p:spPr>
        <p:txBody>
          <a:bodyPr wrap="square">
            <a:spAutoFit/>
          </a:bodyPr>
          <a:lstStyle/>
          <a:p>
            <a:pPr lvl="0"/>
            <a:r>
              <a:rPr lang="fr-FR" altLang="zh-CN" sz="1600" b="1" dirty="0">
                <a:solidFill>
                  <a:srgbClr val="000000"/>
                </a:solidFill>
                <a:latin typeface="+mn-lt"/>
              </a:rPr>
              <a:t>lw </a:t>
            </a:r>
            <a:r>
              <a:rPr lang="fr-FR" altLang="zh-CN" sz="1600" dirty="0">
                <a:solidFill>
                  <a:srgbClr val="C00000"/>
                </a:solidFill>
                <a:latin typeface="+mn-lt"/>
              </a:rPr>
              <a:t>$s0</a:t>
            </a:r>
            <a:r>
              <a:rPr lang="fr-FR" altLang="zh-CN" sz="1600" dirty="0">
                <a:solidFill>
                  <a:srgbClr val="000000"/>
                </a:solidFill>
                <a:latin typeface="+mn-lt"/>
              </a:rPr>
              <a:t>,20($t1)</a:t>
            </a:r>
            <a:endParaRPr lang="fr-FR" altLang="zh-CN" sz="1600" dirty="0">
              <a:solidFill>
                <a:srgbClr val="000000"/>
              </a:solidFill>
              <a:latin typeface="+mn-lt"/>
            </a:endParaRPr>
          </a:p>
          <a:p>
            <a:pPr lvl="0"/>
            <a:endParaRPr lang="fr-FR" altLang="zh-CN" sz="1600" dirty="0">
              <a:solidFill>
                <a:srgbClr val="000000"/>
              </a:solidFill>
              <a:latin typeface="+mn-lt"/>
            </a:endParaRPr>
          </a:p>
          <a:p>
            <a:pPr lvl="0"/>
            <a:endParaRPr lang="fr-FR" altLang="zh-CN" sz="1600" dirty="0">
              <a:solidFill>
                <a:srgbClr val="000000"/>
              </a:solidFill>
              <a:latin typeface="+mn-lt"/>
            </a:endParaRPr>
          </a:p>
          <a:p>
            <a:pPr lvl="0"/>
            <a:br>
              <a:rPr lang="fr-FR" altLang="zh-CN" sz="1600" dirty="0">
                <a:solidFill>
                  <a:srgbClr val="000000"/>
                </a:solidFill>
                <a:latin typeface="+mn-lt"/>
              </a:rPr>
            </a:br>
            <a:r>
              <a:rPr lang="fr-FR" altLang="zh-CN" sz="1600" b="1" dirty="0">
                <a:solidFill>
                  <a:srgbClr val="000000"/>
                </a:solidFill>
                <a:latin typeface="+mn-lt"/>
              </a:rPr>
              <a:t>sub </a:t>
            </a:r>
            <a:r>
              <a:rPr lang="fr-FR" altLang="zh-CN" sz="1600" dirty="0">
                <a:solidFill>
                  <a:srgbClr val="000000"/>
                </a:solidFill>
                <a:latin typeface="+mn-lt"/>
              </a:rPr>
              <a:t>$t2,</a:t>
            </a:r>
            <a:r>
              <a:rPr lang="fr-FR" altLang="zh-CN" sz="1600" dirty="0">
                <a:solidFill>
                  <a:srgbClr val="C00000"/>
                </a:solidFill>
                <a:latin typeface="+mn-lt"/>
              </a:rPr>
              <a:t>$s0</a:t>
            </a:r>
            <a:r>
              <a:rPr lang="fr-FR" altLang="zh-CN" sz="1600" dirty="0">
                <a:solidFill>
                  <a:srgbClr val="000000"/>
                </a:solidFill>
                <a:latin typeface="+mn-lt"/>
              </a:rPr>
              <a:t>,$t3</a:t>
            </a:r>
            <a:endParaRPr lang="fr-FR" altLang="zh-CN" sz="1600" dirty="0">
              <a:solidFill>
                <a:srgbClr val="000000"/>
              </a:solidFill>
              <a:latin typeface="+mn-lt"/>
            </a:endParaRPr>
          </a:p>
        </p:txBody>
      </p:sp>
      <p:cxnSp>
        <p:nvCxnSpPr>
          <p:cNvPr id="13" name="曲线连接符 12"/>
          <p:cNvCxnSpPr/>
          <p:nvPr/>
        </p:nvCxnSpPr>
        <p:spPr bwMode="auto">
          <a:xfrm rot="16200000" flipH="1" flipV="1">
            <a:off x="5304771" y="1472583"/>
            <a:ext cx="724991" cy="971365"/>
          </a:xfrm>
          <a:prstGeom prst="bentConnector3">
            <a:avLst>
              <a:gd name="adj1" fmla="val 58085"/>
            </a:avLst>
          </a:prstGeom>
          <a:solidFill>
            <a:schemeClr val="accent1"/>
          </a:solidFill>
          <a:ln w="19050" cap="flat" cmpd="sng" algn="ctr">
            <a:solidFill>
              <a:srgbClr val="00B0F0"/>
            </a:solidFill>
            <a:prstDash val="solid"/>
            <a:round/>
            <a:headEnd type="oval" w="med" len="med"/>
            <a:tailEnd type="oval" w="med" len="med"/>
          </a:ln>
          <a:effectLst/>
        </p:spPr>
      </p:cxnSp>
      <p:sp>
        <p:nvSpPr>
          <p:cNvPr id="15" name="矩形 14"/>
          <p:cNvSpPr/>
          <p:nvPr/>
        </p:nvSpPr>
        <p:spPr>
          <a:xfrm>
            <a:off x="5551547" y="1395083"/>
            <a:ext cx="257876" cy="344454"/>
          </a:xfrm>
          <a:prstGeom prst="rect">
            <a:avLst/>
          </a:prstGeom>
          <a:solidFill>
            <a:srgbClr val="00B05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pic>
        <p:nvPicPr>
          <p:cNvPr id="11" name="图片 10"/>
          <p:cNvPicPr>
            <a:picLocks noChangeAspect="1"/>
          </p:cNvPicPr>
          <p:nvPr/>
        </p:nvPicPr>
        <p:blipFill>
          <a:blip r:embed="rId1"/>
          <a:stretch>
            <a:fillRect/>
          </a:stretch>
        </p:blipFill>
        <p:spPr>
          <a:xfrm>
            <a:off x="3382816" y="2099082"/>
            <a:ext cx="4389500" cy="688908"/>
          </a:xfrm>
          <a:prstGeom prst="rect">
            <a:avLst/>
          </a:prstGeom>
        </p:spPr>
      </p:pic>
      <p:pic>
        <p:nvPicPr>
          <p:cNvPr id="8" name="图片 7"/>
          <p:cNvPicPr>
            <a:picLocks noChangeAspect="1"/>
          </p:cNvPicPr>
          <p:nvPr/>
        </p:nvPicPr>
        <p:blipFill>
          <a:blip r:embed="rId1"/>
          <a:stretch>
            <a:fillRect/>
          </a:stretch>
        </p:blipFill>
        <p:spPr>
          <a:xfrm>
            <a:off x="2422226" y="1219258"/>
            <a:ext cx="4389500" cy="688908"/>
          </a:xfrm>
          <a:prstGeom prst="rect">
            <a:avLst/>
          </a:prstGeom>
        </p:spPr>
      </p:pic>
      <p:cxnSp>
        <p:nvCxnSpPr>
          <p:cNvPr id="14" name="直接连接符 13"/>
          <p:cNvCxnSpPr/>
          <p:nvPr/>
        </p:nvCxnSpPr>
        <p:spPr>
          <a:xfrm>
            <a:off x="3162451" y="1029943"/>
            <a:ext cx="4507" cy="1758047"/>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120091" y="1029943"/>
            <a:ext cx="4507" cy="1758047"/>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059226" y="1025269"/>
            <a:ext cx="4507" cy="1758047"/>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020774" y="1024105"/>
            <a:ext cx="4507" cy="1758047"/>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963114" y="1044710"/>
            <a:ext cx="4507" cy="1758047"/>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739315" y="4045713"/>
            <a:ext cx="5755322" cy="523220"/>
          </a:xfrm>
          <a:prstGeom prst="rect">
            <a:avLst/>
          </a:prstGeom>
          <a:solidFill>
            <a:schemeClr val="accent1"/>
          </a:solidFill>
        </p:spPr>
        <p:txBody>
          <a:bodyPr wrap="square">
            <a:spAutoFit/>
          </a:bodyPr>
          <a:lstStyle/>
          <a:p>
            <a:pPr algn="ctr"/>
            <a:r>
              <a:rPr lang="zh-CN" altLang="en-US" sz="2800" b="1" dirty="0">
                <a:solidFill>
                  <a:srgbClr val="C00000"/>
                </a:solidFill>
              </a:rPr>
              <a:t>怎样阻塞流水线？</a:t>
            </a:r>
            <a:endParaRPr lang="zh-CN" altLang="en-US" sz="28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stretch>
            <a:fillRect/>
          </a:stretch>
        </p:blipFill>
        <p:spPr>
          <a:xfrm>
            <a:off x="3382816" y="3429000"/>
            <a:ext cx="4389500" cy="688908"/>
          </a:xfrm>
          <a:prstGeom prst="rect">
            <a:avLst/>
          </a:prstGeom>
        </p:spPr>
      </p:pic>
      <p:sp>
        <p:nvSpPr>
          <p:cNvPr id="3" name="标题 2"/>
          <p:cNvSpPr>
            <a:spLocks noGrp="1"/>
          </p:cNvSpPr>
          <p:nvPr>
            <p:ph type="ctrTitle"/>
          </p:nvPr>
        </p:nvSpPr>
        <p:spPr/>
        <p:txBody>
          <a:bodyPr/>
          <a:lstStyle/>
          <a:p>
            <a:r>
              <a:rPr lang="zh-CN" altLang="en-US" dirty="0"/>
              <a:t>空指令</a:t>
            </a:r>
            <a:endParaRPr lang="zh-CN" altLang="en-US" dirty="0"/>
          </a:p>
        </p:txBody>
      </p:sp>
      <p:graphicFrame>
        <p:nvGraphicFramePr>
          <p:cNvPr id="4" name="表格 3"/>
          <p:cNvGraphicFramePr>
            <a:graphicFrameLocks noGrp="1"/>
          </p:cNvGraphicFramePr>
          <p:nvPr/>
        </p:nvGraphicFramePr>
        <p:xfrm>
          <a:off x="453786" y="1143060"/>
          <a:ext cx="8175333" cy="1189978"/>
        </p:xfrm>
        <a:graphic>
          <a:graphicData uri="http://schemas.openxmlformats.org/drawingml/2006/table">
            <a:tbl>
              <a:tblPr firstRow="1" bandRow="1">
                <a:tableStyleId>{5C22544A-7EE6-4342-B048-85BDC9FD1C3A}</a:tableStyleId>
              </a:tblPr>
              <a:tblGrid>
                <a:gridCol w="8175333"/>
              </a:tblGrid>
              <a:tr h="471152">
                <a:tc>
                  <a:txBody>
                    <a:bodyPr/>
                    <a:lstStyle/>
                    <a:p>
                      <a:pPr algn="l"/>
                      <a:r>
                        <a:rPr lang="zh-CN" altLang="en-US" sz="2800" b="1" dirty="0">
                          <a:solidFill>
                            <a:srgbClr val="C00000"/>
                          </a:solidFill>
                        </a:rPr>
                        <a:t>空指令（</a:t>
                      </a:r>
                      <a:r>
                        <a:rPr lang="en-US" altLang="zh-CN" sz="2800" b="1" dirty="0" err="1">
                          <a:solidFill>
                            <a:srgbClr val="C00000"/>
                          </a:solidFill>
                        </a:rPr>
                        <a:t>nop</a:t>
                      </a:r>
                      <a:r>
                        <a:rPr lang="zh-CN" altLang="en-US" sz="2800" b="1" dirty="0">
                          <a:solidFill>
                            <a:srgbClr val="C00000"/>
                          </a:solidFill>
                        </a:rPr>
                        <a:t>）</a:t>
                      </a:r>
                      <a:endParaRPr lang="zh-CN" altLang="en-US" sz="2800" b="1" dirty="0">
                        <a:solidFill>
                          <a:srgbClr val="C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r>
              <a:tr h="671818">
                <a:tc>
                  <a:txBody>
                    <a:bodyPr/>
                    <a:lstStyle/>
                    <a:p>
                      <a:pPr marL="0" indent="0" algn="l">
                        <a:buFontTx/>
                        <a:buNone/>
                      </a:pPr>
                      <a:r>
                        <a:rPr lang="zh-CN" altLang="en-US" sz="2400" b="0" dirty="0">
                          <a:solidFill>
                            <a:schemeClr val="tx1"/>
                          </a:solidFill>
                        </a:rPr>
                        <a:t>一种不进行任何操作或不改变任何状态的指令</a:t>
                      </a:r>
                      <a:endParaRPr lang="zh-CN" altLang="en-US" sz="24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bl>
          </a:graphicData>
        </a:graphic>
      </p:graphicFrame>
      <p:sp>
        <p:nvSpPr>
          <p:cNvPr id="5" name="矩形 4"/>
          <p:cNvSpPr/>
          <p:nvPr/>
        </p:nvSpPr>
        <p:spPr>
          <a:xfrm>
            <a:off x="8158733" y="4581089"/>
            <a:ext cx="257876" cy="344454"/>
          </a:xfrm>
          <a:prstGeom prst="rect">
            <a:avLst/>
          </a:prstGeom>
          <a:solidFill>
            <a:schemeClr val="accent1">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6" name="矩形 5"/>
          <p:cNvSpPr/>
          <p:nvPr/>
        </p:nvSpPr>
        <p:spPr>
          <a:xfrm>
            <a:off x="3657624" y="2634223"/>
            <a:ext cx="257876" cy="344454"/>
          </a:xfrm>
          <a:prstGeom prst="rect">
            <a:avLst/>
          </a:prstGeom>
          <a:solidFill>
            <a:schemeClr val="accent1">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7" name="矩形 6"/>
          <p:cNvSpPr/>
          <p:nvPr/>
        </p:nvSpPr>
        <p:spPr>
          <a:xfrm>
            <a:off x="6232126" y="2651438"/>
            <a:ext cx="257876" cy="344454"/>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8" name="矩形 7"/>
          <p:cNvSpPr/>
          <p:nvPr/>
        </p:nvSpPr>
        <p:spPr>
          <a:xfrm>
            <a:off x="5535607" y="4581089"/>
            <a:ext cx="304792" cy="360040"/>
          </a:xfrm>
          <a:prstGeom prst="rect">
            <a:avLst/>
          </a:prstGeom>
          <a:solidFill>
            <a:srgbClr val="00B05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9" name="矩形 8"/>
          <p:cNvSpPr/>
          <p:nvPr/>
        </p:nvSpPr>
        <p:spPr>
          <a:xfrm>
            <a:off x="808678" y="2634223"/>
            <a:ext cx="2526194" cy="2308324"/>
          </a:xfrm>
          <a:prstGeom prst="rect">
            <a:avLst/>
          </a:prstGeom>
        </p:spPr>
        <p:txBody>
          <a:bodyPr wrap="square">
            <a:spAutoFit/>
          </a:bodyPr>
          <a:lstStyle/>
          <a:p>
            <a:pPr lvl="0"/>
            <a:r>
              <a:rPr lang="fr-FR" altLang="zh-CN" sz="1600" b="1" dirty="0">
                <a:solidFill>
                  <a:srgbClr val="000000"/>
                </a:solidFill>
                <a:latin typeface="+mn-lt"/>
              </a:rPr>
              <a:t>lw </a:t>
            </a:r>
            <a:r>
              <a:rPr lang="fr-FR" altLang="zh-CN" sz="1600" dirty="0">
                <a:solidFill>
                  <a:srgbClr val="C00000"/>
                </a:solidFill>
                <a:latin typeface="+mn-lt"/>
              </a:rPr>
              <a:t>$s0</a:t>
            </a:r>
            <a:r>
              <a:rPr lang="fr-FR" altLang="zh-CN" sz="1600" dirty="0">
                <a:solidFill>
                  <a:srgbClr val="000000"/>
                </a:solidFill>
                <a:latin typeface="+mn-lt"/>
              </a:rPr>
              <a:t>,20($t1)</a:t>
            </a:r>
            <a:endParaRPr lang="fr-FR" altLang="zh-CN" sz="1600" dirty="0">
              <a:solidFill>
                <a:srgbClr val="000000"/>
              </a:solidFill>
              <a:latin typeface="+mn-lt"/>
            </a:endParaRPr>
          </a:p>
          <a:p>
            <a:pPr lvl="0"/>
            <a:endParaRPr lang="fr-FR" altLang="zh-CN" sz="1600" dirty="0">
              <a:solidFill>
                <a:srgbClr val="000000"/>
              </a:solidFill>
              <a:latin typeface="+mn-lt"/>
            </a:endParaRPr>
          </a:p>
          <a:p>
            <a:pPr lvl="0"/>
            <a:endParaRPr lang="fr-FR" altLang="zh-CN" sz="1600" dirty="0">
              <a:solidFill>
                <a:srgbClr val="000000"/>
              </a:solidFill>
              <a:latin typeface="+mn-lt"/>
            </a:endParaRPr>
          </a:p>
          <a:p>
            <a:pPr lvl="0"/>
            <a:endParaRPr lang="fr-FR" altLang="zh-CN" sz="1600" dirty="0">
              <a:solidFill>
                <a:srgbClr val="000000"/>
              </a:solidFill>
              <a:latin typeface="+mn-lt"/>
            </a:endParaRPr>
          </a:p>
          <a:p>
            <a:pPr lvl="0"/>
            <a:r>
              <a:rPr lang="en-US" altLang="zh-CN" sz="1600" b="1" dirty="0" err="1">
                <a:solidFill>
                  <a:srgbClr val="000000"/>
                </a:solidFill>
                <a:latin typeface="+mn-lt"/>
              </a:rPr>
              <a:t>nop</a:t>
            </a:r>
            <a:r>
              <a:rPr lang="zh-CN" altLang="en-US" sz="1600" b="1" dirty="0">
                <a:solidFill>
                  <a:srgbClr val="000000"/>
                </a:solidFill>
                <a:latin typeface="+mn-lt"/>
              </a:rPr>
              <a:t>（阻塞）</a:t>
            </a:r>
            <a:endParaRPr lang="fr-FR" altLang="zh-CN" sz="1600" b="1" dirty="0">
              <a:solidFill>
                <a:srgbClr val="000000"/>
              </a:solidFill>
              <a:latin typeface="+mn-lt"/>
            </a:endParaRPr>
          </a:p>
          <a:p>
            <a:pPr lvl="0"/>
            <a:endParaRPr lang="fr-FR" altLang="zh-CN" sz="1600" dirty="0">
              <a:solidFill>
                <a:srgbClr val="000000"/>
              </a:solidFill>
              <a:latin typeface="+mn-lt"/>
            </a:endParaRPr>
          </a:p>
          <a:p>
            <a:pPr lvl="0"/>
            <a:endParaRPr lang="fr-FR" altLang="zh-CN" sz="1600" dirty="0">
              <a:solidFill>
                <a:srgbClr val="000000"/>
              </a:solidFill>
              <a:latin typeface="+mn-lt"/>
            </a:endParaRPr>
          </a:p>
          <a:p>
            <a:pPr lvl="0"/>
            <a:br>
              <a:rPr lang="fr-FR" altLang="zh-CN" sz="1600" dirty="0">
                <a:solidFill>
                  <a:srgbClr val="000000"/>
                </a:solidFill>
                <a:latin typeface="+mn-lt"/>
              </a:rPr>
            </a:br>
            <a:r>
              <a:rPr lang="fr-FR" altLang="zh-CN" sz="1600" b="1" dirty="0">
                <a:solidFill>
                  <a:srgbClr val="000000"/>
                </a:solidFill>
                <a:latin typeface="+mn-lt"/>
              </a:rPr>
              <a:t>sub </a:t>
            </a:r>
            <a:r>
              <a:rPr lang="fr-FR" altLang="zh-CN" sz="1600" dirty="0">
                <a:solidFill>
                  <a:srgbClr val="000000"/>
                </a:solidFill>
                <a:latin typeface="+mn-lt"/>
              </a:rPr>
              <a:t>$t2,</a:t>
            </a:r>
            <a:r>
              <a:rPr lang="fr-FR" altLang="zh-CN" sz="1600" dirty="0">
                <a:solidFill>
                  <a:srgbClr val="C00000"/>
                </a:solidFill>
                <a:latin typeface="+mn-lt"/>
              </a:rPr>
              <a:t>$s0</a:t>
            </a:r>
            <a:r>
              <a:rPr lang="fr-FR" altLang="zh-CN" sz="1600" dirty="0">
                <a:solidFill>
                  <a:srgbClr val="000000"/>
                </a:solidFill>
                <a:latin typeface="+mn-lt"/>
              </a:rPr>
              <a:t>,$t3</a:t>
            </a:r>
            <a:endParaRPr lang="fr-FR" altLang="zh-CN" sz="1600" dirty="0">
              <a:solidFill>
                <a:srgbClr val="000000"/>
              </a:solidFill>
              <a:latin typeface="+mn-lt"/>
            </a:endParaRPr>
          </a:p>
        </p:txBody>
      </p:sp>
      <p:cxnSp>
        <p:nvCxnSpPr>
          <p:cNvPr id="10" name="曲线连接符 12"/>
          <p:cNvCxnSpPr/>
          <p:nvPr/>
        </p:nvCxnSpPr>
        <p:spPr bwMode="auto">
          <a:xfrm rot="16200000" flipH="1">
            <a:off x="5228357" y="3701388"/>
            <a:ext cx="1814383" cy="79176"/>
          </a:xfrm>
          <a:prstGeom prst="bentConnector3">
            <a:avLst>
              <a:gd name="adj1" fmla="val 85146"/>
            </a:avLst>
          </a:prstGeom>
          <a:solidFill>
            <a:schemeClr val="accent1"/>
          </a:solidFill>
          <a:ln w="19050" cap="flat" cmpd="sng" algn="ctr">
            <a:solidFill>
              <a:srgbClr val="00B0F0"/>
            </a:solidFill>
            <a:prstDash val="solid"/>
            <a:round/>
            <a:headEnd type="oval" w="med" len="med"/>
            <a:tailEnd type="oval" w="med" len="med"/>
          </a:ln>
          <a:effectLst/>
        </p:spPr>
      </p:cxnSp>
      <p:sp>
        <p:nvSpPr>
          <p:cNvPr id="11" name="矩形 10"/>
          <p:cNvSpPr/>
          <p:nvPr/>
        </p:nvSpPr>
        <p:spPr>
          <a:xfrm>
            <a:off x="5551547" y="2645677"/>
            <a:ext cx="257876" cy="344454"/>
          </a:xfrm>
          <a:prstGeom prst="rect">
            <a:avLst/>
          </a:prstGeom>
          <a:solidFill>
            <a:srgbClr val="00B05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pic>
        <p:nvPicPr>
          <p:cNvPr id="12" name="图片 11"/>
          <p:cNvPicPr>
            <a:picLocks noChangeAspect="1"/>
          </p:cNvPicPr>
          <p:nvPr/>
        </p:nvPicPr>
        <p:blipFill>
          <a:blip r:embed="rId1"/>
          <a:stretch>
            <a:fillRect/>
          </a:stretch>
        </p:blipFill>
        <p:spPr>
          <a:xfrm>
            <a:off x="4343406" y="4416448"/>
            <a:ext cx="4389500" cy="688908"/>
          </a:xfrm>
          <a:prstGeom prst="rect">
            <a:avLst/>
          </a:prstGeom>
        </p:spPr>
      </p:pic>
      <p:pic>
        <p:nvPicPr>
          <p:cNvPr id="13" name="图片 12"/>
          <p:cNvPicPr>
            <a:picLocks noChangeAspect="1"/>
          </p:cNvPicPr>
          <p:nvPr/>
        </p:nvPicPr>
        <p:blipFill>
          <a:blip r:embed="rId1"/>
          <a:stretch>
            <a:fillRect/>
          </a:stretch>
        </p:blipFill>
        <p:spPr>
          <a:xfrm>
            <a:off x="2422226" y="2469852"/>
            <a:ext cx="4389500" cy="688908"/>
          </a:xfrm>
          <a:prstGeom prst="rect">
            <a:avLst/>
          </a:prstGeom>
        </p:spPr>
      </p:pic>
      <p:sp>
        <p:nvSpPr>
          <p:cNvPr id="19" name="云形 18"/>
          <p:cNvSpPr/>
          <p:nvPr/>
        </p:nvSpPr>
        <p:spPr bwMode="auto">
          <a:xfrm>
            <a:off x="4221182" y="3468662"/>
            <a:ext cx="685782" cy="609584"/>
          </a:xfrm>
          <a:prstGeom prst="cloud">
            <a:avLst/>
          </a:prstGeom>
          <a:noFill/>
          <a:ln w="127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20" name="云形 19"/>
          <p:cNvSpPr/>
          <p:nvPr/>
        </p:nvSpPr>
        <p:spPr bwMode="auto">
          <a:xfrm>
            <a:off x="5174959" y="3457300"/>
            <a:ext cx="685782" cy="609584"/>
          </a:xfrm>
          <a:prstGeom prst="cloud">
            <a:avLst/>
          </a:prstGeom>
          <a:noFill/>
          <a:ln w="127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21" name="云形 20"/>
          <p:cNvSpPr/>
          <p:nvPr/>
        </p:nvSpPr>
        <p:spPr bwMode="auto">
          <a:xfrm>
            <a:off x="6125944" y="3448376"/>
            <a:ext cx="685782" cy="609584"/>
          </a:xfrm>
          <a:prstGeom prst="cloud">
            <a:avLst/>
          </a:prstGeom>
          <a:noFill/>
          <a:ln w="127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22" name="云形 21"/>
          <p:cNvSpPr/>
          <p:nvPr/>
        </p:nvSpPr>
        <p:spPr bwMode="auto">
          <a:xfrm>
            <a:off x="7126298" y="3463516"/>
            <a:ext cx="685782" cy="609584"/>
          </a:xfrm>
          <a:prstGeom prst="cloud">
            <a:avLst/>
          </a:prstGeom>
          <a:noFill/>
          <a:ln w="127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cxnSp>
        <p:nvCxnSpPr>
          <p:cNvPr id="23" name="曲线连接符 12"/>
          <p:cNvCxnSpPr/>
          <p:nvPr/>
        </p:nvCxnSpPr>
        <p:spPr bwMode="auto">
          <a:xfrm rot="16200000" flipH="1">
            <a:off x="3741941" y="3979623"/>
            <a:ext cx="622911" cy="580019"/>
          </a:xfrm>
          <a:prstGeom prst="curvedConnector3">
            <a:avLst>
              <a:gd name="adj1" fmla="val 50000"/>
            </a:avLst>
          </a:prstGeom>
          <a:solidFill>
            <a:schemeClr val="accent1"/>
          </a:solidFill>
          <a:ln w="19050" cap="flat" cmpd="sng" algn="ctr">
            <a:solidFill>
              <a:srgbClr val="C00000"/>
            </a:solidFill>
            <a:prstDash val="solid"/>
            <a:round/>
            <a:headEnd type="none" w="med" len="med"/>
            <a:tailEnd type="triangle"/>
          </a:ln>
          <a:effectLst/>
        </p:spPr>
      </p:cxnSp>
      <p:sp>
        <p:nvSpPr>
          <p:cNvPr id="25" name="矩形 24"/>
          <p:cNvSpPr/>
          <p:nvPr/>
        </p:nvSpPr>
        <p:spPr>
          <a:xfrm>
            <a:off x="1141640" y="5515289"/>
            <a:ext cx="7017093" cy="523220"/>
          </a:xfrm>
          <a:prstGeom prst="rect">
            <a:avLst/>
          </a:prstGeom>
          <a:solidFill>
            <a:schemeClr val="accent1"/>
          </a:solidFill>
        </p:spPr>
        <p:txBody>
          <a:bodyPr wrap="square">
            <a:spAutoFit/>
          </a:bodyPr>
          <a:lstStyle/>
          <a:p>
            <a:pPr algn="ctr"/>
            <a:r>
              <a:rPr lang="zh-CN" altLang="en-US" sz="2800" b="1" dirty="0">
                <a:solidFill>
                  <a:srgbClr val="C00000"/>
                </a:solidFill>
              </a:rPr>
              <a:t>需要在译码（</a:t>
            </a:r>
            <a:r>
              <a:rPr lang="en-US" altLang="zh-CN" sz="2800" b="1" dirty="0">
                <a:solidFill>
                  <a:srgbClr val="C00000"/>
                </a:solidFill>
              </a:rPr>
              <a:t>ID</a:t>
            </a:r>
            <a:r>
              <a:rPr lang="zh-CN" altLang="en-US" sz="2800" b="1" dirty="0">
                <a:solidFill>
                  <a:srgbClr val="C00000"/>
                </a:solidFill>
              </a:rPr>
              <a:t>）阶段检测出！</a:t>
            </a:r>
            <a:endParaRPr lang="zh-CN" altLang="en-US" sz="2800" b="1" dirty="0">
              <a:solidFill>
                <a:srgbClr val="C00000"/>
              </a:solidFill>
            </a:endParaRPr>
          </a:p>
        </p:txBody>
      </p:sp>
      <p:cxnSp>
        <p:nvCxnSpPr>
          <p:cNvPr id="24" name="直接连接符 23"/>
          <p:cNvCxnSpPr/>
          <p:nvPr/>
        </p:nvCxnSpPr>
        <p:spPr>
          <a:xfrm>
            <a:off x="3161798" y="2380050"/>
            <a:ext cx="4507" cy="2725306"/>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117466" y="2380818"/>
            <a:ext cx="4507" cy="2725306"/>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068452" y="2390515"/>
            <a:ext cx="4507" cy="2725306"/>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019349" y="2390515"/>
            <a:ext cx="4507" cy="2725306"/>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984756" y="2425732"/>
            <a:ext cx="4507" cy="2725306"/>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933035" y="2399439"/>
            <a:ext cx="4507" cy="2725306"/>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pPr marL="457200" indent="-457200">
              <a:buFont typeface="Wingdings" panose="05000000000000000000" pitchFamily="2" charset="2"/>
              <a:buChar char="Ø"/>
            </a:pPr>
            <a:r>
              <a:rPr lang="en-US" altLang="zh-CN" dirty="0"/>
              <a:t>ALU</a:t>
            </a:r>
            <a:r>
              <a:rPr lang="zh-CN" altLang="en-US" dirty="0"/>
              <a:t>操作数寄存器号可以在</a:t>
            </a:r>
            <a:r>
              <a:rPr lang="en-US" altLang="zh-CN" dirty="0"/>
              <a:t>ID</a:t>
            </a:r>
            <a:r>
              <a:rPr lang="zh-CN" altLang="en-US" dirty="0"/>
              <a:t>级获得：</a:t>
            </a:r>
            <a:endParaRPr lang="en-US" altLang="zh-CN" dirty="0"/>
          </a:p>
          <a:p>
            <a:pPr lvl="1">
              <a:buFont typeface="Wingdings" panose="05000000000000000000" pitchFamily="2" charset="2"/>
              <a:buChar char="Ø"/>
            </a:pPr>
            <a:r>
              <a:rPr lang="en-US" altLang="en-US" sz="2400" dirty="0"/>
              <a:t>IF/</a:t>
            </a:r>
            <a:r>
              <a:rPr lang="en-US" altLang="en-US" sz="2400" dirty="0" err="1"/>
              <a:t>ID.RegisterR</a:t>
            </a:r>
            <a:r>
              <a:rPr lang="en-US" altLang="zh-CN" sz="2400" dirty="0" err="1"/>
              <a:t>s</a:t>
            </a:r>
            <a:r>
              <a:rPr lang="en-US" altLang="en-US" sz="2400" dirty="0"/>
              <a:t>, IF/</a:t>
            </a:r>
            <a:r>
              <a:rPr lang="en-US" altLang="en-US" sz="2400" dirty="0" err="1"/>
              <a:t>ID.RegisterR</a:t>
            </a:r>
            <a:r>
              <a:rPr lang="en-US" altLang="zh-CN" sz="2400" dirty="0" err="1"/>
              <a:t>t</a:t>
            </a:r>
            <a:endParaRPr lang="en-US" altLang="en-US" sz="2400" dirty="0"/>
          </a:p>
          <a:p>
            <a:pPr marL="457200" indent="-457200">
              <a:buFont typeface="Wingdings" panose="05000000000000000000" pitchFamily="2" charset="2"/>
              <a:buChar char="Ø"/>
            </a:pPr>
            <a:r>
              <a:rPr lang="zh-CN" altLang="en-US" dirty="0"/>
              <a:t>取数使用型冒险发生条件：</a:t>
            </a:r>
            <a:endParaRPr lang="en-US" altLang="zh-CN" dirty="0"/>
          </a:p>
          <a:p>
            <a:pPr lvl="1">
              <a:buFont typeface="Wingdings" panose="05000000000000000000" pitchFamily="2" charset="2"/>
              <a:buChar char="Ø"/>
            </a:pPr>
            <a:r>
              <a:rPr lang="en-US" altLang="zh-CN" sz="2400" dirty="0"/>
              <a:t>ID/</a:t>
            </a:r>
            <a:r>
              <a:rPr lang="en-US" altLang="zh-CN" sz="2400" dirty="0" err="1"/>
              <a:t>EX.MemRead</a:t>
            </a:r>
            <a:r>
              <a:rPr lang="en-US" altLang="zh-CN" sz="2400" dirty="0"/>
              <a:t> </a:t>
            </a:r>
            <a:endParaRPr lang="en-US" altLang="zh-CN" sz="2400" dirty="0"/>
          </a:p>
          <a:p>
            <a:pPr marL="457200" lvl="1" indent="0">
              <a:buNone/>
            </a:pPr>
            <a:r>
              <a:rPr lang="en-US" altLang="zh-CN" sz="2400" dirty="0"/>
              <a:t>  and ((ID/</a:t>
            </a:r>
            <a:r>
              <a:rPr lang="en-US" altLang="zh-CN" sz="2400" dirty="0" err="1"/>
              <a:t>EX.RegisterRd</a:t>
            </a:r>
            <a:r>
              <a:rPr lang="en-US" altLang="zh-CN" sz="2400" dirty="0"/>
              <a:t> = IF/</a:t>
            </a:r>
            <a:r>
              <a:rPr lang="en-US" altLang="zh-CN" sz="2400" dirty="0" err="1"/>
              <a:t>ID.RegisterRs</a:t>
            </a:r>
            <a:r>
              <a:rPr lang="en-US" altLang="zh-CN" sz="2400" dirty="0"/>
              <a:t>) </a:t>
            </a:r>
            <a:br>
              <a:rPr lang="en-US" altLang="zh-CN" sz="2400" dirty="0"/>
            </a:br>
            <a:r>
              <a:rPr lang="en-US" altLang="zh-CN" sz="2400" dirty="0"/>
              <a:t> or (ID/</a:t>
            </a:r>
            <a:r>
              <a:rPr lang="en-US" altLang="zh-CN" sz="2400" dirty="0" err="1"/>
              <a:t>EX.RegisterRd</a:t>
            </a:r>
            <a:r>
              <a:rPr lang="en-US" altLang="zh-CN" sz="2400" dirty="0"/>
              <a:t> = IF/</a:t>
            </a:r>
            <a:r>
              <a:rPr lang="en-US" altLang="zh-CN" sz="2400" dirty="0" err="1"/>
              <a:t>ID.RegisterRt</a:t>
            </a:r>
            <a:r>
              <a:rPr lang="en-US" altLang="zh-CN" sz="2400" dirty="0"/>
              <a:t>))</a:t>
            </a:r>
            <a:endParaRPr lang="en-US" altLang="zh-CN" sz="2400" dirty="0"/>
          </a:p>
          <a:p>
            <a:pPr marL="457200" indent="-457200">
              <a:buFont typeface="Wingdings" panose="05000000000000000000" pitchFamily="2" charset="2"/>
              <a:buChar char="Ø"/>
            </a:pPr>
            <a:r>
              <a:rPr lang="zh-CN" altLang="en-US" dirty="0"/>
              <a:t>如果检测到冒险发生，阻塞流水线一个时钟周期</a:t>
            </a:r>
            <a:endParaRPr lang="zh-CN" altLang="en-US" dirty="0"/>
          </a:p>
          <a:p>
            <a:endParaRPr lang="zh-CN" altLang="en-US" dirty="0"/>
          </a:p>
        </p:txBody>
      </p:sp>
      <p:sp>
        <p:nvSpPr>
          <p:cNvPr id="3" name="标题 2"/>
          <p:cNvSpPr>
            <a:spLocks noGrp="1"/>
          </p:cNvSpPr>
          <p:nvPr>
            <p:ph type="ctrTitle"/>
          </p:nvPr>
        </p:nvSpPr>
        <p:spPr/>
        <p:txBody>
          <a:bodyPr/>
          <a:lstStyle/>
          <a:p>
            <a:r>
              <a:rPr lang="zh-CN" altLang="en-US" dirty="0"/>
              <a:t>取数使用型数据冒险检测</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pPr marL="457200" indent="-457200">
              <a:buFont typeface="Wingdings" panose="05000000000000000000" pitchFamily="2" charset="2"/>
              <a:buChar char="Ø"/>
            </a:pPr>
            <a:r>
              <a:rPr lang="zh-CN" altLang="en-US" dirty="0"/>
              <a:t>将</a:t>
            </a:r>
            <a:r>
              <a:rPr lang="en-US" altLang="zh-CN" dirty="0"/>
              <a:t>ID/EX</a:t>
            </a:r>
            <a:r>
              <a:rPr lang="zh-CN" altLang="en-US" dirty="0"/>
              <a:t>寄存器中的控制信号置为</a:t>
            </a:r>
            <a:r>
              <a:rPr lang="en-US" altLang="zh-CN" dirty="0"/>
              <a:t>0</a:t>
            </a:r>
            <a:r>
              <a:rPr lang="zh-CN" altLang="en-US" dirty="0"/>
              <a:t>（</a:t>
            </a:r>
            <a:r>
              <a:rPr lang="en-US" altLang="zh-CN" dirty="0" err="1"/>
              <a:t>nop</a:t>
            </a:r>
            <a:r>
              <a:rPr lang="zh-CN" altLang="en-US" dirty="0"/>
              <a:t>指令）</a:t>
            </a:r>
            <a:endParaRPr lang="en-US" altLang="zh-CN" dirty="0"/>
          </a:p>
          <a:p>
            <a:pPr lvl="1">
              <a:buFont typeface="Wingdings" panose="05000000000000000000" pitchFamily="2" charset="2"/>
              <a:buChar char="Ø"/>
            </a:pPr>
            <a:r>
              <a:rPr lang="en-US" altLang="zh-CN" sz="2400" dirty="0"/>
              <a:t>EX</a:t>
            </a:r>
            <a:r>
              <a:rPr lang="zh-CN" altLang="en-US" sz="2400" dirty="0"/>
              <a:t>，</a:t>
            </a:r>
            <a:r>
              <a:rPr lang="en-US" altLang="zh-CN" sz="2400" dirty="0"/>
              <a:t>MEM</a:t>
            </a:r>
            <a:r>
              <a:rPr lang="zh-CN" altLang="en-US" sz="2400" dirty="0"/>
              <a:t>，</a:t>
            </a:r>
            <a:r>
              <a:rPr lang="en-US" altLang="zh-CN" sz="2400" dirty="0"/>
              <a:t>WB</a:t>
            </a:r>
            <a:r>
              <a:rPr lang="zh-CN" altLang="en-US" sz="2400" dirty="0"/>
              <a:t>级不进行操作</a:t>
            </a:r>
            <a:endParaRPr lang="en-US" altLang="zh-CN" sz="2400" dirty="0"/>
          </a:p>
          <a:p>
            <a:pPr marL="457200" indent="-457200">
              <a:buFont typeface="Wingdings" panose="05000000000000000000" pitchFamily="2" charset="2"/>
              <a:buChar char="Ø"/>
            </a:pPr>
            <a:r>
              <a:rPr lang="zh-CN" altLang="en-US" dirty="0"/>
              <a:t>阻止</a:t>
            </a:r>
            <a:r>
              <a:rPr lang="en-US" altLang="zh-CN" dirty="0"/>
              <a:t>PC</a:t>
            </a:r>
            <a:r>
              <a:rPr lang="zh-CN" altLang="en-US" dirty="0"/>
              <a:t>和</a:t>
            </a:r>
            <a:r>
              <a:rPr lang="en-US" altLang="zh-CN" dirty="0"/>
              <a:t>IF/ID</a:t>
            </a:r>
            <a:r>
              <a:rPr lang="zh-CN" altLang="en-US" dirty="0"/>
              <a:t>寄存器更新</a:t>
            </a:r>
            <a:endParaRPr lang="en-US" altLang="zh-CN" dirty="0"/>
          </a:p>
          <a:p>
            <a:pPr lvl="1">
              <a:buFont typeface="Wingdings" panose="05000000000000000000" pitchFamily="2" charset="2"/>
              <a:buChar char="Ø"/>
            </a:pPr>
            <a:r>
              <a:rPr lang="zh-CN" altLang="en-US" sz="2400" dirty="0"/>
              <a:t>正在运行的指令重复译码</a:t>
            </a:r>
            <a:endParaRPr lang="en-US" altLang="zh-CN" sz="2400" dirty="0"/>
          </a:p>
          <a:p>
            <a:pPr lvl="1">
              <a:buFont typeface="Wingdings" panose="05000000000000000000" pitchFamily="2" charset="2"/>
              <a:buChar char="Ø"/>
            </a:pPr>
            <a:r>
              <a:rPr lang="zh-CN" altLang="en-US" sz="2400" dirty="0"/>
              <a:t>重复提取下一条指令</a:t>
            </a:r>
            <a:endParaRPr lang="en-US" altLang="zh-CN" sz="2400" dirty="0"/>
          </a:p>
          <a:p>
            <a:pPr lvl="1">
              <a:buFont typeface="Wingdings" panose="05000000000000000000" pitchFamily="2" charset="2"/>
              <a:buChar char="Ø"/>
            </a:pPr>
            <a:r>
              <a:rPr lang="zh-CN" altLang="en-US" sz="2400" dirty="0"/>
              <a:t>阻塞一个时钟周期可以让取数操作取得数据，接下来可以旁路到</a:t>
            </a:r>
            <a:r>
              <a:rPr lang="en-US" altLang="zh-CN" sz="2400" dirty="0"/>
              <a:t>EX</a:t>
            </a:r>
            <a:r>
              <a:rPr lang="zh-CN" altLang="en-US" sz="2400" dirty="0"/>
              <a:t>级</a:t>
            </a:r>
            <a:endParaRPr lang="en-US" altLang="zh-CN" dirty="0"/>
          </a:p>
          <a:p>
            <a:endParaRPr lang="zh-CN" altLang="en-US" dirty="0"/>
          </a:p>
        </p:txBody>
      </p:sp>
      <p:sp>
        <p:nvSpPr>
          <p:cNvPr id="3" name="标题 2"/>
          <p:cNvSpPr>
            <a:spLocks noGrp="1"/>
          </p:cNvSpPr>
          <p:nvPr>
            <p:ph type="ctrTitle"/>
          </p:nvPr>
        </p:nvSpPr>
        <p:spPr/>
        <p:txBody>
          <a:bodyPr/>
          <a:lstStyle/>
          <a:p>
            <a:r>
              <a:rPr lang="zh-CN" altLang="en-US" dirty="0"/>
              <a:t>如何阻塞流水线</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冒险检测的数据通路</a:t>
            </a:r>
            <a:endParaRPr lang="zh-CN" altLang="en-US" dirty="0"/>
          </a:p>
        </p:txBody>
      </p:sp>
      <p:pic>
        <p:nvPicPr>
          <p:cNvPr id="6" name="内容占位符 5"/>
          <p:cNvPicPr>
            <a:picLocks noGrp="1" noChangeAspect="1"/>
          </p:cNvPicPr>
          <p:nvPr>
            <p:ph idx="11"/>
          </p:nvPr>
        </p:nvPicPr>
        <p:blipFill>
          <a:blip r:embed="rId1"/>
          <a:stretch>
            <a:fillRect/>
          </a:stretch>
        </p:blipFill>
        <p:spPr>
          <a:xfrm>
            <a:off x="381110" y="1143060"/>
            <a:ext cx="8361251" cy="5469838"/>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pPr marL="457200" indent="-457200">
              <a:buFont typeface="Wingdings" panose="05000000000000000000" pitchFamily="2" charset="2"/>
              <a:buChar char="Ø"/>
            </a:pPr>
            <a:r>
              <a:rPr lang="zh-CN" altLang="en-US" dirty="0"/>
              <a:t>阻塞降低性能</a:t>
            </a:r>
            <a:endParaRPr lang="en-US" altLang="zh-CN" dirty="0"/>
          </a:p>
          <a:p>
            <a:pPr lvl="1">
              <a:buFont typeface="Wingdings" panose="05000000000000000000" pitchFamily="2" charset="2"/>
              <a:buChar char="Ø"/>
            </a:pPr>
            <a:r>
              <a:rPr lang="zh-CN" altLang="en-US" sz="2400" dirty="0"/>
              <a:t>为了获得正确的结果，需要阻塞</a:t>
            </a:r>
            <a:endParaRPr lang="en-US" altLang="zh-CN" sz="2400" dirty="0"/>
          </a:p>
          <a:p>
            <a:pPr marL="457200" indent="-457200">
              <a:buFont typeface="Wingdings" panose="05000000000000000000" pitchFamily="2" charset="2"/>
              <a:buChar char="Ø"/>
            </a:pPr>
            <a:r>
              <a:rPr lang="zh-CN" altLang="en-US" dirty="0"/>
              <a:t>编译器可以通过调整指令执行顺序减少冒险和阻塞</a:t>
            </a:r>
            <a:endParaRPr lang="en-US" altLang="zh-CN" dirty="0"/>
          </a:p>
          <a:p>
            <a:pPr lvl="1">
              <a:buFont typeface="Wingdings" panose="05000000000000000000" pitchFamily="2" charset="2"/>
              <a:buChar char="Ø"/>
            </a:pPr>
            <a:r>
              <a:rPr lang="zh-CN" altLang="en-US" sz="2400" dirty="0"/>
              <a:t>需要了解流水线结构</a:t>
            </a:r>
            <a:endParaRPr lang="zh-CN" altLang="en-US" sz="2400" dirty="0"/>
          </a:p>
          <a:p>
            <a:endParaRPr lang="zh-CN" altLang="en-US" dirty="0"/>
          </a:p>
        </p:txBody>
      </p:sp>
      <p:sp>
        <p:nvSpPr>
          <p:cNvPr id="3" name="标题 2"/>
          <p:cNvSpPr>
            <a:spLocks noGrp="1"/>
          </p:cNvSpPr>
          <p:nvPr>
            <p:ph type="ctrTitle"/>
          </p:nvPr>
        </p:nvSpPr>
        <p:spPr/>
        <p:txBody>
          <a:bodyPr/>
          <a:lstStyle/>
          <a:p>
            <a:r>
              <a:rPr lang="zh-CN" altLang="en-US" dirty="0"/>
              <a:t>阻塞与性能</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2600" y="1108075"/>
            <a:ext cx="8183563" cy="5445125"/>
          </a:xfrm>
        </p:spPr>
        <p:txBody>
          <a:bodyPr vert="horz" wrap="square" lIns="91440" tIns="45720" rIns="91440" bIns="45720" numCol="1" anchor="t" anchorCtr="0" compatLnSpc="1"/>
          <a:lstStyle/>
          <a:p>
            <a:pPr marL="457200" indent="-457200">
              <a:buFont typeface="Wingdings" panose="05000000000000000000" pitchFamily="2" charset="2"/>
              <a:buChar char="Ø"/>
            </a:pPr>
            <a:r>
              <a:rPr lang="zh-CN" altLang="en-US" dirty="0"/>
              <a:t>改变指令顺序，避免产生取数</a:t>
            </a:r>
            <a:r>
              <a:rPr lang="en-US" altLang="zh-CN" dirty="0"/>
              <a:t>-</a:t>
            </a:r>
            <a:r>
              <a:rPr lang="zh-CN" altLang="en-US" dirty="0"/>
              <a:t>使用型数据冒险</a:t>
            </a:r>
            <a:endParaRPr lang="en-US" altLang="zh-CN" dirty="0"/>
          </a:p>
          <a:p>
            <a:pPr lvl="1">
              <a:buFont typeface="Wingdings" panose="05000000000000000000" pitchFamily="2" charset="2"/>
              <a:buChar char="Ø"/>
            </a:pPr>
            <a:r>
              <a:rPr lang="en-US" altLang="zh-CN" dirty="0"/>
              <a:t>C</a:t>
            </a:r>
            <a:r>
              <a:rPr lang="zh-CN" altLang="en-US" dirty="0"/>
              <a:t>代码：</a:t>
            </a:r>
            <a:r>
              <a:rPr lang="en-US" altLang="zh-CN" dirty="0"/>
              <a:t>A=B+E</a:t>
            </a:r>
            <a:r>
              <a:rPr lang="zh-CN" altLang="en-US" dirty="0"/>
              <a:t>；</a:t>
            </a:r>
            <a:endParaRPr lang="en-US" altLang="zh-CN" dirty="0"/>
          </a:p>
          <a:p>
            <a:pPr marL="457200" lvl="1" indent="0">
              <a:buNone/>
            </a:pPr>
            <a:r>
              <a:rPr lang="en-US" altLang="zh-CN" dirty="0"/>
              <a:t>                C=B+F</a:t>
            </a:r>
            <a:r>
              <a:rPr lang="zh-CN" altLang="en-US" dirty="0"/>
              <a:t>；</a:t>
            </a:r>
            <a:endParaRPr lang="zh-CN" altLang="en-US" dirty="0"/>
          </a:p>
        </p:txBody>
      </p:sp>
      <p:sp>
        <p:nvSpPr>
          <p:cNvPr id="77827"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dirty="0"/>
              <a:t>编译器优化：指令调度避免阻塞</a:t>
            </a:r>
            <a:endParaRPr lang="zh-CN" altLang="en-US" dirty="0"/>
          </a:p>
        </p:txBody>
      </p:sp>
      <p:sp>
        <p:nvSpPr>
          <p:cNvPr id="77828" name="Text Box 4"/>
          <p:cNvSpPr txBox="1">
            <a:spLocks noChangeArrowheads="1"/>
          </p:cNvSpPr>
          <p:nvPr/>
        </p:nvSpPr>
        <p:spPr bwMode="auto">
          <a:xfrm>
            <a:off x="1665288" y="2819416"/>
            <a:ext cx="3320140" cy="2677656"/>
          </a:xfrm>
          <a:prstGeom prst="rect">
            <a:avLst/>
          </a:prstGeom>
          <a:solidFill>
            <a:schemeClr val="accent1"/>
          </a:solidFill>
          <a:ln>
            <a:noFill/>
          </a:ln>
        </p:spPr>
        <p:txBody>
          <a:bodyPr wrap="none">
            <a:spAutoFit/>
          </a:bodyPr>
          <a:lstStyle>
            <a:lvl1pPr defTabSz="628650">
              <a:defRPr sz="2400">
                <a:solidFill>
                  <a:schemeClr val="tx1"/>
                </a:solidFill>
                <a:latin typeface="Arial" panose="020B0604020202020204" pitchFamily="34" charset="0"/>
                <a:ea typeface="宋体" panose="02010600030101010101" pitchFamily="2" charset="-122"/>
              </a:defRPr>
            </a:lvl1pPr>
            <a:lvl2pPr marL="742950" indent="-285750" defTabSz="628650">
              <a:defRPr sz="2400">
                <a:solidFill>
                  <a:schemeClr val="tx1"/>
                </a:solidFill>
                <a:latin typeface="Arial" panose="020B0604020202020204" pitchFamily="34" charset="0"/>
                <a:ea typeface="宋体" panose="02010600030101010101" pitchFamily="2" charset="-122"/>
              </a:defRPr>
            </a:lvl2pPr>
            <a:lvl3pPr marL="1143000" indent="-228600" defTabSz="628650">
              <a:defRPr sz="2400">
                <a:solidFill>
                  <a:schemeClr val="tx1"/>
                </a:solidFill>
                <a:latin typeface="Arial" panose="020B0604020202020204" pitchFamily="34" charset="0"/>
                <a:ea typeface="宋体" panose="02010600030101010101" pitchFamily="2" charset="-122"/>
              </a:defRPr>
            </a:lvl3pPr>
            <a:lvl4pPr marL="1600200" indent="-228600" defTabSz="628650">
              <a:defRPr sz="2400">
                <a:solidFill>
                  <a:schemeClr val="tx1"/>
                </a:solidFill>
                <a:latin typeface="Arial" panose="020B0604020202020204" pitchFamily="34" charset="0"/>
                <a:ea typeface="宋体" panose="02010600030101010101" pitchFamily="2" charset="-122"/>
              </a:defRPr>
            </a:lvl4pPr>
            <a:lvl5pPr marL="2057400" indent="-228600" defTabSz="628650">
              <a:defRPr sz="2400">
                <a:solidFill>
                  <a:schemeClr val="tx1"/>
                </a:solidFill>
                <a:latin typeface="Arial" panose="020B0604020202020204" pitchFamily="34" charset="0"/>
                <a:ea typeface="宋体" panose="02010600030101010101" pitchFamily="2" charset="-122"/>
              </a:defRPr>
            </a:lvl5pPr>
            <a:lvl6pPr marL="2514600" indent="-228600" defTabSz="62865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2865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2865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2865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en-US" altLang="zh-CN" b="1" dirty="0" err="1">
                <a:latin typeface="NimbusMonL-Regu"/>
              </a:rPr>
              <a:t>lw</a:t>
            </a:r>
            <a:r>
              <a:rPr lang="en-US" altLang="en-US" b="1" dirty="0">
                <a:latin typeface="NimbusMonL-Regu"/>
              </a:rPr>
              <a:t>		</a:t>
            </a:r>
            <a:r>
              <a:rPr lang="en-US" altLang="en-US" dirty="0">
                <a:latin typeface="NimbusMonL-Regu"/>
              </a:rPr>
              <a:t>$t1, 0($t0)</a:t>
            </a:r>
            <a:endParaRPr lang="en-US" altLang="en-US" dirty="0">
              <a:latin typeface="NimbusMonL-Regu"/>
            </a:endParaRPr>
          </a:p>
          <a:p>
            <a:r>
              <a:rPr lang="en-US" altLang="zh-CN" b="1" dirty="0" err="1">
                <a:latin typeface="NimbusMonL-Regu"/>
              </a:rPr>
              <a:t>lw</a:t>
            </a:r>
            <a:r>
              <a:rPr lang="en-US" altLang="en-US" b="1" dirty="0">
                <a:latin typeface="NimbusMonL-Regu"/>
              </a:rPr>
              <a:t>		</a:t>
            </a:r>
            <a:r>
              <a:rPr lang="en-US" altLang="en-US" b="1" dirty="0">
                <a:solidFill>
                  <a:srgbClr val="C00000"/>
                </a:solidFill>
                <a:latin typeface="NimbusMonL-Regu"/>
              </a:rPr>
              <a:t>$t2</a:t>
            </a:r>
            <a:r>
              <a:rPr lang="en-US" altLang="en-US" dirty="0">
                <a:latin typeface="NimbusMonL-Regu"/>
              </a:rPr>
              <a:t>, 4($t0)</a:t>
            </a:r>
            <a:endParaRPr lang="en-US" altLang="en-US" dirty="0">
              <a:latin typeface="NimbusMonL-Regu"/>
            </a:endParaRPr>
          </a:p>
          <a:p>
            <a:r>
              <a:rPr lang="en-US" altLang="zh-CN" b="1" dirty="0">
                <a:latin typeface="NimbusMonL-Regu"/>
              </a:rPr>
              <a:t>add</a:t>
            </a:r>
            <a:r>
              <a:rPr lang="en-US" altLang="en-US" b="1" dirty="0">
                <a:latin typeface="NimbusMonL-Regu"/>
              </a:rPr>
              <a:t>		</a:t>
            </a:r>
            <a:r>
              <a:rPr lang="en-US" altLang="en-US" dirty="0">
                <a:latin typeface="NimbusMonL-Regu"/>
              </a:rPr>
              <a:t>$t3, $t1,</a:t>
            </a:r>
            <a:r>
              <a:rPr lang="en-US" altLang="en-US" b="1" dirty="0">
                <a:solidFill>
                  <a:srgbClr val="C00000"/>
                </a:solidFill>
                <a:latin typeface="NimbusMonL-Regu"/>
              </a:rPr>
              <a:t>$t2</a:t>
            </a:r>
            <a:endParaRPr lang="en-US" altLang="en-US" b="1" dirty="0">
              <a:solidFill>
                <a:srgbClr val="C00000"/>
              </a:solidFill>
              <a:latin typeface="NimbusMonL-Regu"/>
            </a:endParaRPr>
          </a:p>
          <a:p>
            <a:r>
              <a:rPr lang="en-US" altLang="en-US" b="1" dirty="0" err="1">
                <a:latin typeface="NimbusMonL-Regu"/>
              </a:rPr>
              <a:t>sw</a:t>
            </a:r>
            <a:r>
              <a:rPr lang="en-US" altLang="en-US" b="1" dirty="0">
                <a:latin typeface="NimbusMonL-Regu"/>
              </a:rPr>
              <a:t>		</a:t>
            </a:r>
            <a:r>
              <a:rPr lang="en-US" altLang="en-US" dirty="0">
                <a:latin typeface="NimbusMonL-Regu"/>
              </a:rPr>
              <a:t>$t3, 12($t0)</a:t>
            </a:r>
            <a:endParaRPr lang="en-US" altLang="en-US" dirty="0">
              <a:latin typeface="NimbusMonL-Regu"/>
            </a:endParaRPr>
          </a:p>
          <a:p>
            <a:pPr>
              <a:buFont typeface="Wingdings" panose="05000000000000000000" pitchFamily="2" charset="2"/>
              <a:buNone/>
            </a:pPr>
            <a:r>
              <a:rPr lang="en-US" altLang="en-US" b="1" dirty="0" err="1">
                <a:latin typeface="NimbusMonL-Regu"/>
              </a:rPr>
              <a:t>lw</a:t>
            </a:r>
            <a:r>
              <a:rPr lang="en-US" altLang="en-US" b="1" dirty="0">
                <a:latin typeface="NimbusMonL-Regu"/>
              </a:rPr>
              <a:t>		</a:t>
            </a:r>
            <a:r>
              <a:rPr lang="en-US" altLang="en-US" b="1" dirty="0">
                <a:solidFill>
                  <a:srgbClr val="C00000"/>
                </a:solidFill>
                <a:latin typeface="NimbusMonL-Regu"/>
              </a:rPr>
              <a:t>$t4</a:t>
            </a:r>
            <a:r>
              <a:rPr lang="en-US" altLang="en-US" dirty="0">
                <a:latin typeface="NimbusMonL-Regu"/>
              </a:rPr>
              <a:t>, 8($t0)</a:t>
            </a:r>
            <a:endParaRPr lang="en-US" altLang="en-US" dirty="0">
              <a:latin typeface="NimbusMonL-Regu"/>
            </a:endParaRPr>
          </a:p>
          <a:p>
            <a:r>
              <a:rPr lang="en-US" altLang="en-US" b="1" dirty="0">
                <a:latin typeface="NimbusMonL-Regu"/>
              </a:rPr>
              <a:t>add		</a:t>
            </a:r>
            <a:r>
              <a:rPr lang="en-US" altLang="en-US" dirty="0">
                <a:latin typeface="NimbusMonL-Regu"/>
              </a:rPr>
              <a:t>$t5, $t1,</a:t>
            </a:r>
            <a:r>
              <a:rPr lang="en-US" altLang="en-US" b="1" dirty="0">
                <a:solidFill>
                  <a:srgbClr val="C00000"/>
                </a:solidFill>
                <a:latin typeface="NimbusMonL-Regu"/>
              </a:rPr>
              <a:t>$t4</a:t>
            </a:r>
            <a:endParaRPr lang="en-US" altLang="en-US" b="1" dirty="0">
              <a:solidFill>
                <a:srgbClr val="C00000"/>
              </a:solidFill>
              <a:latin typeface="NimbusMonL-Regu"/>
            </a:endParaRPr>
          </a:p>
          <a:p>
            <a:r>
              <a:rPr lang="en-US" altLang="en-US" b="1" dirty="0" err="1">
                <a:latin typeface="NimbusMonL-Regu"/>
              </a:rPr>
              <a:t>sw</a:t>
            </a:r>
            <a:r>
              <a:rPr lang="en-US" altLang="en-US" b="1" dirty="0">
                <a:latin typeface="NimbusMonL-Regu"/>
              </a:rPr>
              <a:t>	    </a:t>
            </a:r>
            <a:r>
              <a:rPr lang="en-US" altLang="en-US" dirty="0">
                <a:latin typeface="NimbusMonL-Regu"/>
              </a:rPr>
              <a:t>$t5, 16($t0)</a:t>
            </a:r>
            <a:endParaRPr lang="en-AU" altLang="en-US" dirty="0">
              <a:latin typeface="NimbusMonL-Regu"/>
            </a:endParaRPr>
          </a:p>
        </p:txBody>
      </p:sp>
      <p:sp>
        <p:nvSpPr>
          <p:cNvPr id="77829" name="AutoShape 5"/>
          <p:cNvSpPr/>
          <p:nvPr/>
        </p:nvSpPr>
        <p:spPr bwMode="auto">
          <a:xfrm>
            <a:off x="296863" y="3671904"/>
            <a:ext cx="914400" cy="401637"/>
          </a:xfrm>
          <a:prstGeom prst="borderCallout1">
            <a:avLst>
              <a:gd name="adj1" fmla="val 28458"/>
              <a:gd name="adj2" fmla="val 108333"/>
              <a:gd name="adj3" fmla="val 25296"/>
              <a:gd name="adj4" fmla="val 147917"/>
            </a:avLst>
          </a:prstGeom>
          <a:noFill/>
          <a:ln w="9525">
            <a:solidFill>
              <a:schemeClr val="tx1"/>
            </a:solidFill>
            <a:miter lim="800000"/>
            <a:tailEnd type="triangle" w="med" len="me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r>
              <a:rPr lang="en-US" altLang="en-US" sz="1800"/>
              <a:t>stall</a:t>
            </a:r>
            <a:endParaRPr lang="en-AU" altLang="en-US" sz="1800"/>
          </a:p>
        </p:txBody>
      </p:sp>
      <p:sp>
        <p:nvSpPr>
          <p:cNvPr id="77830" name="AutoShape 6"/>
          <p:cNvSpPr/>
          <p:nvPr/>
        </p:nvSpPr>
        <p:spPr bwMode="auto">
          <a:xfrm>
            <a:off x="296863" y="4751404"/>
            <a:ext cx="914400" cy="401637"/>
          </a:xfrm>
          <a:prstGeom prst="borderCallout1">
            <a:avLst>
              <a:gd name="adj1" fmla="val 28458"/>
              <a:gd name="adj2" fmla="val 108333"/>
              <a:gd name="adj3" fmla="val 25296"/>
              <a:gd name="adj4" fmla="val 147917"/>
            </a:avLst>
          </a:prstGeom>
          <a:noFill/>
          <a:ln w="9525">
            <a:solidFill>
              <a:schemeClr val="tx1"/>
            </a:solidFill>
            <a:miter lim="800000"/>
            <a:tailEnd type="triangle" w="med" len="me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r>
              <a:rPr lang="en-US" altLang="en-US" sz="1800"/>
              <a:t>stall</a:t>
            </a:r>
            <a:endParaRPr lang="en-AU" altLang="en-US" sz="1800"/>
          </a:p>
        </p:txBody>
      </p:sp>
      <p:sp>
        <p:nvSpPr>
          <p:cNvPr id="77831" name="Text Box 7"/>
          <p:cNvSpPr txBox="1">
            <a:spLocks noChangeArrowheads="1"/>
          </p:cNvSpPr>
          <p:nvPr/>
        </p:nvSpPr>
        <p:spPr bwMode="auto">
          <a:xfrm>
            <a:off x="5457825" y="2819416"/>
            <a:ext cx="3320140" cy="2677656"/>
          </a:xfrm>
          <a:prstGeom prst="rect">
            <a:avLst/>
          </a:prstGeom>
          <a:solidFill>
            <a:schemeClr val="accent1"/>
          </a:solidFill>
          <a:ln>
            <a:noFill/>
          </a:ln>
        </p:spPr>
        <p:txBody>
          <a:bodyPr wrap="none">
            <a:spAutoFit/>
          </a:bodyPr>
          <a:lstStyle>
            <a:lvl1pPr defTabSz="628650">
              <a:defRPr sz="2400">
                <a:solidFill>
                  <a:schemeClr val="tx1"/>
                </a:solidFill>
                <a:latin typeface="Arial" panose="020B0604020202020204" pitchFamily="34" charset="0"/>
                <a:ea typeface="宋体" panose="02010600030101010101" pitchFamily="2" charset="-122"/>
              </a:defRPr>
            </a:lvl1pPr>
            <a:lvl2pPr marL="742950" indent="-285750" defTabSz="628650">
              <a:defRPr sz="2400">
                <a:solidFill>
                  <a:schemeClr val="tx1"/>
                </a:solidFill>
                <a:latin typeface="Arial" panose="020B0604020202020204" pitchFamily="34" charset="0"/>
                <a:ea typeface="宋体" panose="02010600030101010101" pitchFamily="2" charset="-122"/>
              </a:defRPr>
            </a:lvl2pPr>
            <a:lvl3pPr marL="1143000" indent="-228600" defTabSz="628650">
              <a:defRPr sz="2400">
                <a:solidFill>
                  <a:schemeClr val="tx1"/>
                </a:solidFill>
                <a:latin typeface="Arial" panose="020B0604020202020204" pitchFamily="34" charset="0"/>
                <a:ea typeface="宋体" panose="02010600030101010101" pitchFamily="2" charset="-122"/>
              </a:defRPr>
            </a:lvl3pPr>
            <a:lvl4pPr marL="1600200" indent="-228600" defTabSz="628650">
              <a:defRPr sz="2400">
                <a:solidFill>
                  <a:schemeClr val="tx1"/>
                </a:solidFill>
                <a:latin typeface="Arial" panose="020B0604020202020204" pitchFamily="34" charset="0"/>
                <a:ea typeface="宋体" panose="02010600030101010101" pitchFamily="2" charset="-122"/>
              </a:defRPr>
            </a:lvl4pPr>
            <a:lvl5pPr marL="2057400" indent="-228600" defTabSz="628650">
              <a:defRPr sz="2400">
                <a:solidFill>
                  <a:schemeClr val="tx1"/>
                </a:solidFill>
                <a:latin typeface="Arial" panose="020B0604020202020204" pitchFamily="34" charset="0"/>
                <a:ea typeface="宋体" panose="02010600030101010101" pitchFamily="2" charset="-122"/>
              </a:defRPr>
            </a:lvl5pPr>
            <a:lvl6pPr marL="2514600" indent="-228600" defTabSz="62865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2865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2865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2865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en-US" altLang="zh-CN" b="1" dirty="0" err="1">
                <a:latin typeface="NimbusMonL-Regu"/>
              </a:rPr>
              <a:t>lw</a:t>
            </a:r>
            <a:r>
              <a:rPr lang="en-US" altLang="en-US" b="1" dirty="0">
                <a:latin typeface="NimbusMonL-Regu"/>
              </a:rPr>
              <a:t>		</a:t>
            </a:r>
            <a:r>
              <a:rPr lang="en-US" altLang="en-US" dirty="0">
                <a:latin typeface="NimbusMonL-Regu"/>
              </a:rPr>
              <a:t>$t1, 0($t0)</a:t>
            </a:r>
            <a:endParaRPr lang="en-US" altLang="en-US" dirty="0">
              <a:latin typeface="NimbusMonL-Regu"/>
            </a:endParaRPr>
          </a:p>
          <a:p>
            <a:r>
              <a:rPr lang="en-US" altLang="zh-CN" b="1" dirty="0" err="1">
                <a:latin typeface="NimbusMonL-Regu"/>
              </a:rPr>
              <a:t>lw</a:t>
            </a:r>
            <a:r>
              <a:rPr lang="en-US" altLang="en-US" b="1" dirty="0">
                <a:latin typeface="NimbusMonL-Regu"/>
              </a:rPr>
              <a:t>		</a:t>
            </a:r>
            <a:r>
              <a:rPr lang="en-US" altLang="en-US" b="1" dirty="0">
                <a:solidFill>
                  <a:srgbClr val="C00000"/>
                </a:solidFill>
                <a:latin typeface="NimbusMonL-Regu"/>
              </a:rPr>
              <a:t>$t2</a:t>
            </a:r>
            <a:r>
              <a:rPr lang="en-US" altLang="en-US" dirty="0">
                <a:latin typeface="NimbusMonL-Regu"/>
              </a:rPr>
              <a:t>, 4($t0)</a:t>
            </a:r>
            <a:endParaRPr lang="en-US" altLang="en-US" dirty="0">
              <a:latin typeface="NimbusMonL-Regu"/>
            </a:endParaRPr>
          </a:p>
          <a:p>
            <a:pPr>
              <a:buFont typeface="Wingdings" panose="05000000000000000000" pitchFamily="2" charset="2"/>
              <a:buNone/>
            </a:pPr>
            <a:r>
              <a:rPr lang="en-US" altLang="en-US" b="1" dirty="0" err="1">
                <a:latin typeface="NimbusMonL-Regu"/>
              </a:rPr>
              <a:t>lw</a:t>
            </a:r>
            <a:r>
              <a:rPr lang="en-US" altLang="en-US" b="1" dirty="0">
                <a:latin typeface="NimbusMonL-Regu"/>
              </a:rPr>
              <a:t>		</a:t>
            </a:r>
            <a:r>
              <a:rPr lang="en-US" altLang="en-US" b="1" dirty="0">
                <a:solidFill>
                  <a:srgbClr val="C00000"/>
                </a:solidFill>
                <a:latin typeface="NimbusMonL-Regu"/>
              </a:rPr>
              <a:t>$t4</a:t>
            </a:r>
            <a:r>
              <a:rPr lang="en-US" altLang="en-US" dirty="0">
                <a:latin typeface="NimbusMonL-Regu"/>
              </a:rPr>
              <a:t>, 8($t0)</a:t>
            </a:r>
            <a:endParaRPr lang="en-US" altLang="en-US" dirty="0">
              <a:latin typeface="NimbusMonL-Regu"/>
            </a:endParaRPr>
          </a:p>
          <a:p>
            <a:r>
              <a:rPr lang="en-US" altLang="zh-CN" b="1" dirty="0">
                <a:latin typeface="NimbusMonL-Regu"/>
              </a:rPr>
              <a:t>add</a:t>
            </a:r>
            <a:r>
              <a:rPr lang="en-US" altLang="en-US" b="1" dirty="0">
                <a:latin typeface="NimbusMonL-Regu"/>
              </a:rPr>
              <a:t>		</a:t>
            </a:r>
            <a:r>
              <a:rPr lang="en-US" altLang="en-US" dirty="0">
                <a:latin typeface="NimbusMonL-Regu"/>
              </a:rPr>
              <a:t>$t3, $t1,</a:t>
            </a:r>
            <a:r>
              <a:rPr lang="en-US" altLang="en-US" b="1" dirty="0">
                <a:solidFill>
                  <a:srgbClr val="C00000"/>
                </a:solidFill>
                <a:latin typeface="NimbusMonL-Regu"/>
              </a:rPr>
              <a:t>$t2</a:t>
            </a:r>
            <a:endParaRPr lang="en-US" altLang="en-US" b="1" dirty="0">
              <a:solidFill>
                <a:srgbClr val="C00000"/>
              </a:solidFill>
              <a:latin typeface="NimbusMonL-Regu"/>
            </a:endParaRPr>
          </a:p>
          <a:p>
            <a:r>
              <a:rPr lang="en-US" altLang="en-US" b="1" dirty="0" err="1">
                <a:latin typeface="NimbusMonL-Regu"/>
              </a:rPr>
              <a:t>sw</a:t>
            </a:r>
            <a:r>
              <a:rPr lang="en-US" altLang="en-US" b="1" dirty="0">
                <a:latin typeface="NimbusMonL-Regu"/>
              </a:rPr>
              <a:t>		</a:t>
            </a:r>
            <a:r>
              <a:rPr lang="en-US" altLang="en-US" dirty="0">
                <a:latin typeface="NimbusMonL-Regu"/>
              </a:rPr>
              <a:t>$t3, 12($t0)</a:t>
            </a:r>
            <a:endParaRPr lang="en-US" altLang="en-US" dirty="0">
              <a:latin typeface="NimbusMonL-Regu"/>
            </a:endParaRPr>
          </a:p>
          <a:p>
            <a:r>
              <a:rPr lang="en-US" altLang="en-US" b="1" dirty="0">
                <a:latin typeface="NimbusMonL-Regu"/>
              </a:rPr>
              <a:t>add		</a:t>
            </a:r>
            <a:r>
              <a:rPr lang="en-US" altLang="en-US" dirty="0">
                <a:latin typeface="NimbusMonL-Regu"/>
              </a:rPr>
              <a:t>$t5, $t1,</a:t>
            </a:r>
            <a:r>
              <a:rPr lang="en-US" altLang="en-US" b="1" dirty="0">
                <a:solidFill>
                  <a:srgbClr val="C00000"/>
                </a:solidFill>
                <a:latin typeface="NimbusMonL-Regu"/>
              </a:rPr>
              <a:t>$t4</a:t>
            </a:r>
            <a:endParaRPr lang="en-US" altLang="en-US" b="1" dirty="0">
              <a:solidFill>
                <a:srgbClr val="C00000"/>
              </a:solidFill>
              <a:latin typeface="NimbusMonL-Regu"/>
            </a:endParaRPr>
          </a:p>
          <a:p>
            <a:r>
              <a:rPr lang="en-US" altLang="en-US" b="1" dirty="0" err="1">
                <a:latin typeface="NimbusMonL-Regu"/>
              </a:rPr>
              <a:t>sw</a:t>
            </a:r>
            <a:r>
              <a:rPr lang="en-US" altLang="en-US" b="1" dirty="0">
                <a:latin typeface="NimbusMonL-Regu"/>
              </a:rPr>
              <a:t>	    </a:t>
            </a:r>
            <a:r>
              <a:rPr lang="en-US" altLang="en-US" dirty="0">
                <a:latin typeface="NimbusMonL-Regu"/>
              </a:rPr>
              <a:t>$t5, 16($t0)</a:t>
            </a:r>
            <a:endParaRPr lang="en-AU" altLang="en-US" dirty="0">
              <a:latin typeface="NimbusMonL-Regu"/>
            </a:endParaRPr>
          </a:p>
        </p:txBody>
      </p:sp>
      <p:sp>
        <p:nvSpPr>
          <p:cNvPr id="77832" name="Line 8"/>
          <p:cNvSpPr>
            <a:spLocks noChangeShapeType="1"/>
          </p:cNvSpPr>
          <p:nvPr/>
        </p:nvSpPr>
        <p:spPr bwMode="auto">
          <a:xfrm flipV="1">
            <a:off x="4859338" y="3814779"/>
            <a:ext cx="647700" cy="673100"/>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7833" name="Oval 9"/>
          <p:cNvSpPr>
            <a:spLocks noChangeArrowheads="1"/>
          </p:cNvSpPr>
          <p:nvPr/>
        </p:nvSpPr>
        <p:spPr bwMode="auto">
          <a:xfrm>
            <a:off x="2886075" y="3216291"/>
            <a:ext cx="647700" cy="431800"/>
          </a:xfrm>
          <a:prstGeom prst="ellipse">
            <a:avLst/>
          </a:prstGeom>
          <a:noFill/>
          <a:ln w="1905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en-US" altLang="en-US" sz="1600"/>
          </a:p>
        </p:txBody>
      </p:sp>
      <p:sp>
        <p:nvSpPr>
          <p:cNvPr id="77834" name="Oval 10"/>
          <p:cNvSpPr>
            <a:spLocks noChangeArrowheads="1"/>
          </p:cNvSpPr>
          <p:nvPr/>
        </p:nvSpPr>
        <p:spPr bwMode="auto">
          <a:xfrm>
            <a:off x="4243806" y="3571892"/>
            <a:ext cx="647700" cy="431800"/>
          </a:xfrm>
          <a:prstGeom prst="ellipse">
            <a:avLst/>
          </a:prstGeom>
          <a:noFill/>
          <a:ln w="1905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en-US" altLang="en-US" sz="1600"/>
          </a:p>
        </p:txBody>
      </p:sp>
      <p:sp>
        <p:nvSpPr>
          <p:cNvPr id="77835" name="Oval 11"/>
          <p:cNvSpPr>
            <a:spLocks noChangeArrowheads="1"/>
          </p:cNvSpPr>
          <p:nvPr/>
        </p:nvSpPr>
        <p:spPr bwMode="auto">
          <a:xfrm>
            <a:off x="2953586" y="4319604"/>
            <a:ext cx="647700" cy="431800"/>
          </a:xfrm>
          <a:prstGeom prst="ellipse">
            <a:avLst/>
          </a:prstGeom>
          <a:noFill/>
          <a:ln w="1905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en-US" altLang="en-US" sz="1600"/>
          </a:p>
        </p:txBody>
      </p:sp>
      <p:sp>
        <p:nvSpPr>
          <p:cNvPr id="77836" name="Oval 12"/>
          <p:cNvSpPr>
            <a:spLocks noChangeArrowheads="1"/>
          </p:cNvSpPr>
          <p:nvPr/>
        </p:nvSpPr>
        <p:spPr bwMode="auto">
          <a:xfrm>
            <a:off x="4267085" y="4667266"/>
            <a:ext cx="647700" cy="431800"/>
          </a:xfrm>
          <a:prstGeom prst="ellipse">
            <a:avLst/>
          </a:prstGeom>
          <a:noFill/>
          <a:ln w="1905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en-US" altLang="en-US" sz="1600"/>
          </a:p>
        </p:txBody>
      </p:sp>
      <p:sp>
        <p:nvSpPr>
          <p:cNvPr id="77837" name="Oval 13"/>
          <p:cNvSpPr>
            <a:spLocks noChangeArrowheads="1"/>
          </p:cNvSpPr>
          <p:nvPr/>
        </p:nvSpPr>
        <p:spPr bwMode="auto">
          <a:xfrm>
            <a:off x="6692900" y="3227404"/>
            <a:ext cx="647700" cy="431800"/>
          </a:xfrm>
          <a:prstGeom prst="ellipse">
            <a:avLst/>
          </a:prstGeom>
          <a:noFill/>
          <a:ln w="1905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en-US" altLang="en-US" sz="1600"/>
          </a:p>
        </p:txBody>
      </p:sp>
      <p:sp>
        <p:nvSpPr>
          <p:cNvPr id="77838" name="Oval 14"/>
          <p:cNvSpPr>
            <a:spLocks noChangeArrowheads="1"/>
          </p:cNvSpPr>
          <p:nvPr/>
        </p:nvSpPr>
        <p:spPr bwMode="auto">
          <a:xfrm>
            <a:off x="8062671" y="3935429"/>
            <a:ext cx="647700" cy="431800"/>
          </a:xfrm>
          <a:prstGeom prst="ellipse">
            <a:avLst/>
          </a:prstGeom>
          <a:noFill/>
          <a:ln w="1905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en-US" altLang="en-US" sz="1600"/>
          </a:p>
        </p:txBody>
      </p:sp>
      <p:sp>
        <p:nvSpPr>
          <p:cNvPr id="77839" name="Oval 15"/>
          <p:cNvSpPr>
            <a:spLocks noChangeArrowheads="1"/>
          </p:cNvSpPr>
          <p:nvPr/>
        </p:nvSpPr>
        <p:spPr bwMode="auto">
          <a:xfrm>
            <a:off x="8110427" y="4693916"/>
            <a:ext cx="647700" cy="431800"/>
          </a:xfrm>
          <a:prstGeom prst="ellipse">
            <a:avLst/>
          </a:prstGeom>
          <a:noFill/>
          <a:ln w="1905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en-US" altLang="en-US" sz="1600"/>
          </a:p>
        </p:txBody>
      </p:sp>
      <p:sp>
        <p:nvSpPr>
          <p:cNvPr id="77840" name="Oval 16"/>
          <p:cNvSpPr>
            <a:spLocks noChangeArrowheads="1"/>
          </p:cNvSpPr>
          <p:nvPr/>
        </p:nvSpPr>
        <p:spPr bwMode="auto">
          <a:xfrm>
            <a:off x="6675317" y="3635392"/>
            <a:ext cx="647700" cy="431800"/>
          </a:xfrm>
          <a:prstGeom prst="ellipse">
            <a:avLst/>
          </a:prstGeom>
          <a:noFill/>
          <a:ln w="1905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en-US" altLang="en-US" sz="1600"/>
          </a:p>
        </p:txBody>
      </p:sp>
      <p:sp>
        <p:nvSpPr>
          <p:cNvPr id="77841" name="Line 17"/>
          <p:cNvSpPr>
            <a:spLocks noChangeShapeType="1"/>
          </p:cNvSpPr>
          <p:nvPr/>
        </p:nvSpPr>
        <p:spPr bwMode="auto">
          <a:xfrm>
            <a:off x="3532526" y="3461978"/>
            <a:ext cx="727075" cy="258763"/>
          </a:xfrm>
          <a:prstGeom prst="line">
            <a:avLst/>
          </a:prstGeom>
          <a:noFill/>
          <a:ln w="190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7842" name="Line 18"/>
          <p:cNvSpPr>
            <a:spLocks noChangeShapeType="1"/>
          </p:cNvSpPr>
          <p:nvPr/>
        </p:nvSpPr>
        <p:spPr bwMode="auto">
          <a:xfrm>
            <a:off x="3569787" y="4506135"/>
            <a:ext cx="777875" cy="239713"/>
          </a:xfrm>
          <a:prstGeom prst="line">
            <a:avLst/>
          </a:prstGeom>
          <a:noFill/>
          <a:ln w="190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7843" name="Line 19"/>
          <p:cNvSpPr>
            <a:spLocks noChangeShapeType="1"/>
          </p:cNvSpPr>
          <p:nvPr/>
        </p:nvSpPr>
        <p:spPr bwMode="auto">
          <a:xfrm>
            <a:off x="7294442" y="3527441"/>
            <a:ext cx="782638" cy="523875"/>
          </a:xfrm>
          <a:prstGeom prst="line">
            <a:avLst/>
          </a:prstGeom>
          <a:noFill/>
          <a:ln w="190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7844" name="Line 20"/>
          <p:cNvSpPr>
            <a:spLocks noChangeShapeType="1"/>
          </p:cNvSpPr>
          <p:nvPr/>
        </p:nvSpPr>
        <p:spPr bwMode="auto">
          <a:xfrm>
            <a:off x="7253966" y="3999158"/>
            <a:ext cx="925512" cy="785812"/>
          </a:xfrm>
          <a:prstGeom prst="line">
            <a:avLst/>
          </a:prstGeom>
          <a:noFill/>
          <a:ln w="190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7845" name="Text Box 21"/>
          <p:cNvSpPr txBox="1">
            <a:spLocks noChangeArrowheads="1"/>
          </p:cNvSpPr>
          <p:nvPr/>
        </p:nvSpPr>
        <p:spPr bwMode="auto">
          <a:xfrm>
            <a:off x="6324554" y="5513532"/>
            <a:ext cx="1146175" cy="376238"/>
          </a:xfrm>
          <a:prstGeom prst="rect">
            <a:avLst/>
          </a:prstGeom>
          <a:solidFill>
            <a:schemeClr val="accent1"/>
          </a:solidFill>
          <a:ln w="9525">
            <a:solidFill>
              <a:schemeClr val="tx1"/>
            </a:solidFill>
            <a:miter lim="800000"/>
          </a:ln>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en-US" altLang="en-US" sz="1800" dirty="0">
                <a:solidFill>
                  <a:srgbClr val="C00000"/>
                </a:solidFill>
              </a:rPr>
              <a:t>11 cycles</a:t>
            </a:r>
            <a:endParaRPr lang="en-AU" altLang="en-US" sz="1800" dirty="0">
              <a:solidFill>
                <a:srgbClr val="C00000"/>
              </a:solidFill>
            </a:endParaRPr>
          </a:p>
        </p:txBody>
      </p:sp>
      <p:sp>
        <p:nvSpPr>
          <p:cNvPr id="77846" name="Text Box 22"/>
          <p:cNvSpPr txBox="1">
            <a:spLocks noChangeArrowheads="1"/>
          </p:cNvSpPr>
          <p:nvPr/>
        </p:nvSpPr>
        <p:spPr bwMode="auto">
          <a:xfrm>
            <a:off x="2636837" y="5513532"/>
            <a:ext cx="1146175" cy="376238"/>
          </a:xfrm>
          <a:prstGeom prst="rect">
            <a:avLst/>
          </a:prstGeom>
          <a:solidFill>
            <a:schemeClr val="accent1"/>
          </a:solidFill>
          <a:ln w="9525">
            <a:solidFill>
              <a:schemeClr val="tx1"/>
            </a:solidFill>
            <a:miter lim="800000"/>
          </a:ln>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en-US" altLang="en-US" sz="1800" dirty="0">
                <a:solidFill>
                  <a:srgbClr val="C00000"/>
                </a:solidFill>
              </a:rPr>
              <a:t>13 cycles</a:t>
            </a:r>
            <a:endParaRPr lang="en-AU" altLang="en-US" sz="1800" dirty="0">
              <a:solidFill>
                <a:srgbClr val="C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1219288" y="1107832"/>
            <a:ext cx="7447564" cy="5445286"/>
          </a:xfrm>
        </p:spPr>
        <p:txBody>
          <a:bodyPr>
            <a:normAutofit/>
          </a:bodyPr>
          <a:lstStyle/>
          <a:p>
            <a:pPr marL="1200150" lvl="1" indent="-457200">
              <a:lnSpc>
                <a:spcPct val="200000"/>
              </a:lnSpc>
              <a:buFont typeface="宋体" panose="02010600030101010101" pitchFamily="2" charset="-122"/>
              <a:buChar char="☆"/>
            </a:pPr>
            <a:r>
              <a:rPr lang="zh-CN" altLang="en-US" b="1" dirty="0">
                <a:solidFill>
                  <a:schemeClr val="bg2">
                    <a:lumMod val="60000"/>
                    <a:lumOff val="40000"/>
                  </a:schemeClr>
                </a:solidFill>
              </a:rPr>
              <a:t>结构冒险</a:t>
            </a:r>
            <a:endParaRPr lang="en-US" altLang="zh-CN" b="1" dirty="0">
              <a:solidFill>
                <a:schemeClr val="bg2">
                  <a:lumMod val="60000"/>
                  <a:lumOff val="40000"/>
                </a:schemeClr>
              </a:solidFill>
            </a:endParaRPr>
          </a:p>
          <a:p>
            <a:pPr marL="1200150" lvl="1" indent="-457200">
              <a:lnSpc>
                <a:spcPct val="200000"/>
              </a:lnSpc>
              <a:buFont typeface="宋体" panose="02010600030101010101" pitchFamily="2" charset="-122"/>
              <a:buChar char="☆"/>
            </a:pPr>
            <a:r>
              <a:rPr lang="zh-CN" altLang="en-US" b="1" dirty="0">
                <a:solidFill>
                  <a:schemeClr val="bg2">
                    <a:lumMod val="60000"/>
                    <a:lumOff val="40000"/>
                  </a:schemeClr>
                </a:solidFill>
              </a:rPr>
              <a:t>数据冒险</a:t>
            </a:r>
            <a:endParaRPr lang="en-US" altLang="zh-CN" b="1" dirty="0">
              <a:solidFill>
                <a:schemeClr val="bg2">
                  <a:lumMod val="60000"/>
                  <a:lumOff val="40000"/>
                </a:schemeClr>
              </a:solidFill>
            </a:endParaRPr>
          </a:p>
          <a:p>
            <a:pPr marL="2057400" lvl="3" indent="-457200">
              <a:lnSpc>
                <a:spcPct val="200000"/>
              </a:lnSpc>
              <a:buFont typeface="宋体" panose="02010600030101010101" pitchFamily="2" charset="-122"/>
              <a:buChar char="☆"/>
            </a:pPr>
            <a:r>
              <a:rPr lang="zh-CN" altLang="en-US" sz="2400" b="1" dirty="0">
                <a:solidFill>
                  <a:schemeClr val="bg2">
                    <a:lumMod val="60000"/>
                    <a:lumOff val="40000"/>
                  </a:schemeClr>
                </a:solidFill>
              </a:rPr>
              <a:t>旁路</a:t>
            </a:r>
            <a:endParaRPr lang="en-US" altLang="zh-CN" sz="2400" b="1" dirty="0">
              <a:solidFill>
                <a:schemeClr val="bg2">
                  <a:lumMod val="60000"/>
                  <a:lumOff val="40000"/>
                </a:schemeClr>
              </a:solidFill>
            </a:endParaRPr>
          </a:p>
          <a:p>
            <a:pPr marL="2057400" lvl="3" indent="-457200">
              <a:lnSpc>
                <a:spcPct val="200000"/>
              </a:lnSpc>
              <a:buFont typeface="宋体" panose="02010600030101010101" pitchFamily="2" charset="-122"/>
              <a:buChar char="☆"/>
            </a:pPr>
            <a:r>
              <a:rPr lang="zh-CN" altLang="en-US" sz="2400" b="1" dirty="0">
                <a:solidFill>
                  <a:schemeClr val="bg2">
                    <a:lumMod val="60000"/>
                    <a:lumOff val="40000"/>
                  </a:schemeClr>
                </a:solidFill>
              </a:rPr>
              <a:t>阻塞</a:t>
            </a:r>
            <a:endParaRPr lang="en-US" altLang="zh-CN" sz="2400" b="1" dirty="0">
              <a:solidFill>
                <a:schemeClr val="bg2">
                  <a:lumMod val="60000"/>
                  <a:lumOff val="40000"/>
                </a:schemeClr>
              </a:solidFill>
            </a:endParaRPr>
          </a:p>
          <a:p>
            <a:pPr marL="1200150" lvl="1" indent="-457200">
              <a:lnSpc>
                <a:spcPct val="200000"/>
              </a:lnSpc>
              <a:buFont typeface="宋体" panose="02010600030101010101" pitchFamily="2" charset="-122"/>
              <a:buChar char="☆"/>
            </a:pPr>
            <a:r>
              <a:rPr lang="zh-CN" altLang="en-US" b="1" dirty="0">
                <a:solidFill>
                  <a:srgbClr val="C00000"/>
                </a:solidFill>
              </a:rPr>
              <a:t>控制冒险</a:t>
            </a:r>
            <a:endParaRPr lang="en-US" altLang="zh-CN" b="1" dirty="0">
              <a:solidFill>
                <a:srgbClr val="C00000"/>
              </a:solidFill>
            </a:endParaRPr>
          </a:p>
        </p:txBody>
      </p:sp>
      <p:sp>
        <p:nvSpPr>
          <p:cNvPr id="3" name="标题 2"/>
          <p:cNvSpPr>
            <a:spLocks noGrp="1"/>
          </p:cNvSpPr>
          <p:nvPr>
            <p:ph type="ctrTitle"/>
          </p:nvPr>
        </p:nvSpPr>
        <p:spPr/>
        <p:txBody>
          <a:bodyPr/>
          <a:lstStyle/>
          <a:p>
            <a:r>
              <a:rPr lang="zh-CN" altLang="en-US" dirty="0"/>
              <a:t>流水线冒险大纲</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pPr marL="457200" indent="-457200">
              <a:buFont typeface="Wingdings" panose="05000000000000000000" pitchFamily="2" charset="2"/>
              <a:buChar char="Ø"/>
            </a:pPr>
            <a:r>
              <a:rPr lang="zh-CN" altLang="en-US" dirty="0"/>
              <a:t>分支冒险（</a:t>
            </a:r>
            <a:r>
              <a:rPr lang="en-US" altLang="zh-CN" dirty="0"/>
              <a:t>branch hazard</a:t>
            </a:r>
            <a:r>
              <a:rPr lang="zh-CN" altLang="en-US" dirty="0"/>
              <a:t>），指令执行不是顺序执行，即下一条指令的地址不是</a:t>
            </a:r>
            <a:r>
              <a:rPr lang="en-US" altLang="zh-CN" dirty="0"/>
              <a:t>PC+4</a:t>
            </a:r>
            <a:r>
              <a:rPr lang="zh-CN" altLang="en-US" dirty="0"/>
              <a:t>，而是依赖于正在执行的指令</a:t>
            </a:r>
            <a:endParaRPr lang="en-US" altLang="zh-CN" dirty="0"/>
          </a:p>
          <a:p>
            <a:pPr marL="1200150" lvl="1" indent="-457200">
              <a:buFont typeface="Wingdings" panose="05000000000000000000" pitchFamily="2" charset="2"/>
              <a:buChar char="Ø"/>
            </a:pPr>
            <a:r>
              <a:rPr lang="zh-CN" altLang="en-US" sz="2400" dirty="0"/>
              <a:t>无条件分支（</a:t>
            </a:r>
            <a:r>
              <a:rPr lang="en-US" altLang="zh-CN" sz="2400" dirty="0"/>
              <a:t>j</a:t>
            </a:r>
            <a:r>
              <a:rPr lang="zh-CN" altLang="en-US" sz="2400" dirty="0"/>
              <a:t>、</a:t>
            </a:r>
            <a:r>
              <a:rPr lang="en-US" altLang="zh-CN" sz="2400" dirty="0" err="1"/>
              <a:t>jal</a:t>
            </a:r>
            <a:r>
              <a:rPr lang="zh-CN" altLang="en-US" sz="2400" dirty="0"/>
              <a:t>、</a:t>
            </a:r>
            <a:r>
              <a:rPr lang="en-US" altLang="zh-CN" sz="2400" dirty="0" err="1"/>
              <a:t>jr</a:t>
            </a:r>
            <a:r>
              <a:rPr lang="zh-CN" altLang="en-US" sz="2400" dirty="0"/>
              <a:t>）</a:t>
            </a:r>
            <a:endParaRPr lang="en-US" altLang="zh-CN" sz="2400" dirty="0"/>
          </a:p>
          <a:p>
            <a:pPr marL="1200150" lvl="1" indent="-457200">
              <a:buFont typeface="Wingdings" panose="05000000000000000000" pitchFamily="2" charset="2"/>
              <a:buChar char="Ø"/>
            </a:pPr>
            <a:r>
              <a:rPr lang="zh-CN" altLang="en-US" sz="2400" dirty="0"/>
              <a:t>条件分支（</a:t>
            </a:r>
            <a:r>
              <a:rPr lang="en-US" altLang="zh-CN" sz="2400" dirty="0" err="1"/>
              <a:t>beq</a:t>
            </a:r>
            <a:r>
              <a:rPr lang="zh-CN" altLang="en-US" sz="2400" dirty="0"/>
              <a:t>、</a:t>
            </a:r>
            <a:r>
              <a:rPr lang="en-US" altLang="zh-CN" sz="2400" dirty="0" err="1"/>
              <a:t>bne</a:t>
            </a:r>
            <a:r>
              <a:rPr lang="zh-CN" altLang="en-US" sz="2400" dirty="0"/>
              <a:t>）</a:t>
            </a:r>
            <a:endParaRPr lang="en-US" altLang="zh-CN" sz="2400" dirty="0"/>
          </a:p>
          <a:p>
            <a:pPr marL="1200150" lvl="1" indent="-457200">
              <a:buFont typeface="Wingdings" panose="05000000000000000000" pitchFamily="2" charset="2"/>
              <a:buChar char="Ø"/>
            </a:pPr>
            <a:r>
              <a:rPr lang="zh-CN" altLang="en-US" sz="2400" dirty="0"/>
              <a:t>异常</a:t>
            </a:r>
            <a:endParaRPr lang="en-US" altLang="zh-CN" sz="2400" dirty="0"/>
          </a:p>
          <a:p>
            <a:pPr marL="457200" indent="-457200">
              <a:buFont typeface="Wingdings" panose="05000000000000000000" pitchFamily="2" charset="2"/>
              <a:buChar char="Ø"/>
            </a:pPr>
            <a:r>
              <a:rPr lang="zh-CN" altLang="en-US" dirty="0"/>
              <a:t>解决方案：</a:t>
            </a:r>
            <a:endParaRPr lang="en-US" altLang="zh-CN" dirty="0"/>
          </a:p>
          <a:p>
            <a:pPr marL="1200150" lvl="1" indent="-457200">
              <a:buFont typeface="Wingdings" panose="05000000000000000000" pitchFamily="2" charset="2"/>
              <a:buChar char="Ø"/>
            </a:pPr>
            <a:r>
              <a:rPr lang="zh-CN" altLang="en-US" sz="2400" dirty="0"/>
              <a:t>阻塞：影响性能</a:t>
            </a:r>
            <a:endParaRPr lang="en-US" altLang="zh-CN" sz="2400" dirty="0"/>
          </a:p>
          <a:p>
            <a:pPr marL="1200150" lvl="1" indent="-457200">
              <a:buFont typeface="Wingdings" panose="05000000000000000000" pitchFamily="2" charset="2"/>
              <a:buChar char="Ø"/>
            </a:pPr>
            <a:r>
              <a:rPr lang="zh-CN" altLang="en-US" sz="2400" dirty="0"/>
              <a:t>提前产生分支结果：需要额外的硬件</a:t>
            </a:r>
            <a:endParaRPr lang="en-US" altLang="zh-CN" sz="2400" dirty="0"/>
          </a:p>
          <a:p>
            <a:pPr marL="1200150" lvl="1" indent="-457200">
              <a:buFont typeface="Wingdings" panose="05000000000000000000" pitchFamily="2" charset="2"/>
              <a:buChar char="Ø"/>
            </a:pPr>
            <a:r>
              <a:rPr lang="zh-CN" altLang="en-US" sz="2400" dirty="0"/>
              <a:t>延迟分支决策：需要编译器的支持</a:t>
            </a:r>
            <a:endParaRPr lang="en-US" altLang="zh-CN" sz="2400" dirty="0"/>
          </a:p>
          <a:p>
            <a:pPr marL="1200150" lvl="1" indent="-457200">
              <a:buFont typeface="Wingdings" panose="05000000000000000000" pitchFamily="2" charset="2"/>
              <a:buChar char="Ø"/>
            </a:pPr>
            <a:r>
              <a:rPr lang="zh-CN" altLang="en-US" sz="2400" dirty="0"/>
              <a:t>分支预测（</a:t>
            </a:r>
            <a:r>
              <a:rPr lang="en-US" altLang="zh-CN" sz="2400" dirty="0"/>
              <a:t> Branch Prediction </a:t>
            </a:r>
            <a:r>
              <a:rPr lang="zh-CN" altLang="en-US" sz="2400" dirty="0"/>
              <a:t>）</a:t>
            </a:r>
            <a:endParaRPr lang="en-US" altLang="zh-CN" sz="2400" dirty="0"/>
          </a:p>
        </p:txBody>
      </p:sp>
      <p:sp>
        <p:nvSpPr>
          <p:cNvPr id="3" name="标题 2"/>
          <p:cNvSpPr>
            <a:spLocks noGrp="1"/>
          </p:cNvSpPr>
          <p:nvPr>
            <p:ph type="ctrTitle"/>
          </p:nvPr>
        </p:nvSpPr>
        <p:spPr/>
        <p:txBody>
          <a:bodyPr>
            <a:normAutofit/>
          </a:bodyPr>
          <a:lstStyle/>
          <a:p>
            <a:r>
              <a:rPr lang="zh-CN" altLang="en-US" dirty="0"/>
              <a:t>控制冒险</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1"/>
          <p:cNvSpPr>
            <a:spLocks noGrp="1"/>
          </p:cNvSpPr>
          <p:nvPr>
            <p:ph idx="11"/>
          </p:nvPr>
        </p:nvSpPr>
        <p:spPr bwMode="auto">
          <a:xfrm>
            <a:off x="482600" y="1108075"/>
            <a:ext cx="8183563" cy="544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洗衣房问题（采用流水线技术）：重叠进行</a:t>
            </a:r>
            <a:endParaRPr lang="en-US" altLang="zh-CN" dirty="0"/>
          </a:p>
          <a:p>
            <a:pPr lvl="1">
              <a:buFont typeface="Wingdings" panose="05000000000000000000" pitchFamily="2" charset="2"/>
              <a:buChar char="Ø"/>
            </a:pPr>
            <a:r>
              <a:rPr lang="zh-CN" altLang="en-US" sz="2400" dirty="0"/>
              <a:t>并行性提升性能</a:t>
            </a:r>
            <a:endParaRPr lang="en-US" altLang="zh-CN" sz="2400" dirty="0"/>
          </a:p>
          <a:p>
            <a:pPr lvl="1">
              <a:buFont typeface="Wingdings" panose="05000000000000000000" pitchFamily="2" charset="2"/>
              <a:buChar char="Ø"/>
            </a:pPr>
            <a:r>
              <a:rPr lang="en-US" altLang="zh-CN" sz="2400" dirty="0"/>
              <a:t>4</a:t>
            </a:r>
            <a:r>
              <a:rPr lang="zh-CN" altLang="en-US" sz="2400" dirty="0"/>
              <a:t>个任务</a:t>
            </a:r>
            <a:endParaRPr lang="en-US" altLang="zh-CN" sz="2400" dirty="0"/>
          </a:p>
          <a:p>
            <a:pPr lvl="2">
              <a:buFont typeface="Wingdings" panose="05000000000000000000" pitchFamily="2" charset="2"/>
              <a:buChar char="Ø"/>
            </a:pPr>
            <a:r>
              <a:rPr lang="zh-CN" altLang="en-US" sz="2000" dirty="0"/>
              <a:t>加速比</a:t>
            </a:r>
            <a:r>
              <a:rPr lang="en-US" altLang="zh-CN" sz="2000" dirty="0"/>
              <a:t>=8/3.5=2.3</a:t>
            </a:r>
            <a:endParaRPr lang="en-US" altLang="zh-CN" sz="2000" dirty="0"/>
          </a:p>
          <a:p>
            <a:pPr lvl="1">
              <a:buFont typeface="Wingdings" panose="05000000000000000000" pitchFamily="2" charset="2"/>
              <a:buChar char="Ø"/>
            </a:pPr>
            <a:r>
              <a:rPr lang="zh-CN" altLang="en-US" sz="2400" dirty="0"/>
              <a:t>任务足够多</a:t>
            </a:r>
            <a:endParaRPr lang="en-US" altLang="zh-CN" sz="2400" dirty="0"/>
          </a:p>
          <a:p>
            <a:pPr lvl="2">
              <a:buFont typeface="Wingdings" panose="05000000000000000000" pitchFamily="2" charset="2"/>
              <a:buChar char="Ø"/>
            </a:pPr>
            <a:r>
              <a:rPr lang="zh-CN" altLang="en-US" sz="2000" dirty="0"/>
              <a:t>加速比</a:t>
            </a:r>
            <a:r>
              <a:rPr lang="en-US" altLang="zh-CN" sz="2000" dirty="0"/>
              <a:t>=2n/0.5n=4</a:t>
            </a:r>
            <a:endParaRPr lang="en-US" altLang="zh-CN" sz="2000" dirty="0"/>
          </a:p>
          <a:p>
            <a:pPr lvl="2">
              <a:buFont typeface="Wingdings" panose="05000000000000000000" pitchFamily="2" charset="2"/>
              <a:buChar char="Ø"/>
            </a:pPr>
            <a:r>
              <a:rPr lang="en-US" altLang="zh-CN" sz="2000" dirty="0"/>
              <a:t>=stage</a:t>
            </a:r>
            <a:r>
              <a:rPr lang="zh-CN" altLang="en-US" sz="2000" dirty="0"/>
              <a:t>的数量</a:t>
            </a:r>
            <a:endParaRPr lang="zh-CN" altLang="en-US" sz="2000" dirty="0"/>
          </a:p>
        </p:txBody>
      </p:sp>
      <p:sp>
        <p:nvSpPr>
          <p:cNvPr id="62467"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t>流水线概述</a:t>
            </a:r>
            <a:endParaRPr lang="zh-CN" altLang="en-US"/>
          </a:p>
        </p:txBody>
      </p:sp>
      <p:pic>
        <p:nvPicPr>
          <p:cNvPr id="62468" name="Picture 8" descr="f04-25-P37449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33800" y="1981200"/>
            <a:ext cx="5249863"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pPr marL="457200" indent="-457200">
              <a:buFont typeface="Wingdings" panose="05000000000000000000" pitchFamily="2" charset="2"/>
              <a:buChar char="Ø"/>
            </a:pPr>
            <a:r>
              <a:rPr lang="zh-CN" altLang="en-US" dirty="0"/>
              <a:t>假定分支不发生</a:t>
            </a:r>
            <a:endParaRPr lang="en-US" altLang="zh-CN" dirty="0"/>
          </a:p>
          <a:p>
            <a:pPr marL="457200" indent="-457200">
              <a:buFont typeface="Wingdings" panose="05000000000000000000" pitchFamily="2" charset="2"/>
              <a:buChar char="Ø"/>
            </a:pPr>
            <a:r>
              <a:rPr lang="zh-CN" altLang="en-US" dirty="0"/>
              <a:t>跳转指令在译码阶段（</a:t>
            </a:r>
            <a:r>
              <a:rPr lang="en-US" altLang="zh-CN" dirty="0"/>
              <a:t>ID</a:t>
            </a:r>
            <a:r>
              <a:rPr lang="zh-CN" altLang="en-US" dirty="0"/>
              <a:t>）才能得到跳转地址，需要清除流水线</a:t>
            </a:r>
            <a:endParaRPr lang="en-US" altLang="zh-CN" dirty="0"/>
          </a:p>
          <a:p>
            <a:pPr marL="457200" indent="-457200">
              <a:buFont typeface="Wingdings" panose="05000000000000000000" pitchFamily="2" charset="2"/>
              <a:buChar char="Ø"/>
            </a:pPr>
            <a:endParaRPr lang="en-US" altLang="zh-CN" dirty="0"/>
          </a:p>
          <a:p>
            <a:pPr marL="457200" indent="-457200">
              <a:buFont typeface="Wingdings" panose="05000000000000000000" pitchFamily="2" charset="2"/>
              <a:buChar char="Ø"/>
            </a:pPr>
            <a:endParaRPr lang="en-US" altLang="zh-CN" dirty="0"/>
          </a:p>
          <a:p>
            <a:pPr marL="457200" indent="-457200">
              <a:buFont typeface="Wingdings" panose="05000000000000000000" pitchFamily="2" charset="2"/>
              <a:buChar char="Ø"/>
            </a:pPr>
            <a:endParaRPr lang="en-US" altLang="zh-CN" dirty="0"/>
          </a:p>
          <a:p>
            <a:pPr marL="457200" indent="-457200">
              <a:buFont typeface="Wingdings" panose="05000000000000000000" pitchFamily="2" charset="2"/>
              <a:buChar char="Ø"/>
            </a:pPr>
            <a:r>
              <a:rPr lang="zh-CN" altLang="en-US" dirty="0"/>
              <a:t>用</a:t>
            </a:r>
            <a:r>
              <a:rPr lang="en-US" altLang="zh-CN" dirty="0" err="1"/>
              <a:t>IF.Flush</a:t>
            </a:r>
            <a:r>
              <a:rPr lang="zh-CN" altLang="en-US" dirty="0"/>
              <a:t>将</a:t>
            </a:r>
            <a:r>
              <a:rPr lang="en-US" altLang="zh-CN" dirty="0"/>
              <a:t>IF/ID</a:t>
            </a:r>
            <a:r>
              <a:rPr lang="zh-CN" altLang="en-US" dirty="0"/>
              <a:t>流水线寄存器中的指令置为空指令</a:t>
            </a:r>
            <a:endParaRPr lang="zh-CN" altLang="en-US" dirty="0"/>
          </a:p>
          <a:p>
            <a:endParaRPr lang="zh-CN" altLang="en-US" dirty="0"/>
          </a:p>
        </p:txBody>
      </p:sp>
      <p:sp>
        <p:nvSpPr>
          <p:cNvPr id="3" name="标题 2"/>
          <p:cNvSpPr>
            <a:spLocks noGrp="1"/>
          </p:cNvSpPr>
          <p:nvPr>
            <p:ph type="ctrTitle"/>
          </p:nvPr>
        </p:nvSpPr>
        <p:spPr/>
        <p:txBody>
          <a:bodyPr/>
          <a:lstStyle/>
          <a:p>
            <a:r>
              <a:rPr lang="zh-CN" altLang="en-US" dirty="0"/>
              <a:t>控制冒险</a:t>
            </a:r>
            <a:r>
              <a:rPr lang="en-US" altLang="zh-CN" dirty="0"/>
              <a:t>1</a:t>
            </a:r>
            <a:r>
              <a:rPr lang="zh-CN" altLang="en-US" dirty="0"/>
              <a:t>：跳转</a:t>
            </a:r>
            <a:endParaRPr lang="zh-CN" altLang="en-US" dirty="0"/>
          </a:p>
        </p:txBody>
      </p:sp>
      <p:graphicFrame>
        <p:nvGraphicFramePr>
          <p:cNvPr id="4" name="表格 3"/>
          <p:cNvGraphicFramePr>
            <a:graphicFrameLocks noGrp="1"/>
          </p:cNvGraphicFramePr>
          <p:nvPr/>
        </p:nvGraphicFramePr>
        <p:xfrm>
          <a:off x="507541" y="2726119"/>
          <a:ext cx="8175333" cy="1120420"/>
        </p:xfrm>
        <a:graphic>
          <a:graphicData uri="http://schemas.openxmlformats.org/drawingml/2006/table">
            <a:tbl>
              <a:tblPr firstRow="1" bandRow="1">
                <a:tableStyleId>{5C22544A-7EE6-4342-B048-85BDC9FD1C3A}</a:tableStyleId>
              </a:tblPr>
              <a:tblGrid>
                <a:gridCol w="8175333"/>
              </a:tblGrid>
              <a:tr h="457188">
                <a:tc>
                  <a:txBody>
                    <a:bodyPr/>
                    <a:lstStyle/>
                    <a:p>
                      <a:pPr algn="l"/>
                      <a:r>
                        <a:rPr lang="zh-CN" altLang="en-US" sz="2800" b="1" dirty="0">
                          <a:solidFill>
                            <a:srgbClr val="C00000"/>
                          </a:solidFill>
                        </a:rPr>
                        <a:t>清除（</a:t>
                      </a:r>
                      <a:r>
                        <a:rPr lang="en-US" altLang="zh-CN" sz="2800" b="1" dirty="0">
                          <a:solidFill>
                            <a:srgbClr val="C00000"/>
                          </a:solidFill>
                        </a:rPr>
                        <a:t>flush</a:t>
                      </a:r>
                      <a:r>
                        <a:rPr lang="zh-CN" altLang="en-US" sz="2800" b="1" dirty="0">
                          <a:solidFill>
                            <a:srgbClr val="C00000"/>
                          </a:solidFill>
                        </a:rPr>
                        <a:t>）</a:t>
                      </a:r>
                      <a:endParaRPr lang="zh-CN" altLang="en-US" sz="2800" b="1" dirty="0">
                        <a:solidFill>
                          <a:srgbClr val="C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r>
              <a:tr h="602260">
                <a:tc>
                  <a:txBody>
                    <a:bodyPr/>
                    <a:lstStyle/>
                    <a:p>
                      <a:pPr marL="0" indent="0" algn="l">
                        <a:buFontTx/>
                        <a:buNone/>
                      </a:pPr>
                      <a:r>
                        <a:rPr lang="zh-CN" altLang="en-US" sz="2400" b="0" dirty="0">
                          <a:solidFill>
                            <a:schemeClr val="tx1"/>
                          </a:solidFill>
                        </a:rPr>
                        <a:t>因发生了意外而丢弃流水线中的指令</a:t>
                      </a:r>
                      <a:endParaRPr lang="zh-CN" altLang="en-US" sz="24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支持</a:t>
            </a:r>
            <a:r>
              <a:rPr lang="en-US" altLang="zh-CN" dirty="0"/>
              <a:t>ID</a:t>
            </a:r>
            <a:r>
              <a:rPr lang="zh-CN" altLang="en-US" dirty="0"/>
              <a:t>级跳转的数据通路</a:t>
            </a:r>
            <a:endParaRPr lang="zh-CN" altLang="en-US" dirty="0"/>
          </a:p>
        </p:txBody>
      </p:sp>
      <p:pic>
        <p:nvPicPr>
          <p:cNvPr id="4" name="内容占位符 3"/>
          <p:cNvPicPr>
            <a:picLocks noGrp="1" noChangeAspect="1"/>
          </p:cNvPicPr>
          <p:nvPr>
            <p:ph idx="11"/>
          </p:nvPr>
        </p:nvPicPr>
        <p:blipFill>
          <a:blip r:embed="rId1"/>
          <a:stretch>
            <a:fillRect/>
          </a:stretch>
        </p:blipFill>
        <p:spPr>
          <a:xfrm>
            <a:off x="685902" y="1066862"/>
            <a:ext cx="7186545" cy="5445125"/>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1894" y="1107832"/>
            <a:ext cx="8184958" cy="4668106"/>
          </a:xfrm>
        </p:spPr>
        <p:txBody>
          <a:bodyPr/>
          <a:lstStyle/>
          <a:p>
            <a:pPr marL="457200" indent="-457200">
              <a:buFont typeface="Wingdings" panose="05000000000000000000" pitchFamily="2" charset="2"/>
              <a:buChar char="Ø"/>
            </a:pPr>
            <a:r>
              <a:rPr lang="zh-CN" altLang="en-US" dirty="0"/>
              <a:t>分支结果在</a:t>
            </a:r>
            <a:r>
              <a:rPr lang="en-US" altLang="zh-CN" dirty="0"/>
              <a:t>MEM</a:t>
            </a:r>
            <a:r>
              <a:rPr lang="zh-CN" altLang="en-US" dirty="0"/>
              <a:t>级获得</a:t>
            </a:r>
            <a:endParaRPr lang="zh-CN" altLang="en-US" dirty="0"/>
          </a:p>
        </p:txBody>
      </p:sp>
      <p:sp>
        <p:nvSpPr>
          <p:cNvPr id="3" name="标题 2"/>
          <p:cNvSpPr>
            <a:spLocks noGrp="1"/>
          </p:cNvSpPr>
          <p:nvPr>
            <p:ph type="ctrTitle"/>
          </p:nvPr>
        </p:nvSpPr>
        <p:spPr/>
        <p:txBody>
          <a:bodyPr/>
          <a:lstStyle/>
          <a:p>
            <a:r>
              <a:rPr lang="zh-CN" altLang="en-US" dirty="0"/>
              <a:t>控制冒险</a:t>
            </a:r>
            <a:r>
              <a:rPr lang="en-US" altLang="zh-CN" dirty="0"/>
              <a:t>2</a:t>
            </a:r>
            <a:r>
              <a:rPr lang="zh-CN" altLang="en-US" dirty="0"/>
              <a:t>：条件分支</a:t>
            </a:r>
            <a:endParaRPr lang="zh-CN" altLang="en-US" dirty="0"/>
          </a:p>
        </p:txBody>
      </p:sp>
      <p:cxnSp>
        <p:nvCxnSpPr>
          <p:cNvPr id="5" name="直接连接符 4"/>
          <p:cNvCxnSpPr/>
          <p:nvPr/>
        </p:nvCxnSpPr>
        <p:spPr>
          <a:xfrm>
            <a:off x="1265218" y="1694936"/>
            <a:ext cx="7650068" cy="253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16518" y="2133634"/>
            <a:ext cx="691" cy="419089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309822" y="2484200"/>
            <a:ext cx="2041302" cy="3293209"/>
          </a:xfrm>
          <a:prstGeom prst="rect">
            <a:avLst/>
          </a:prstGeom>
        </p:spPr>
        <p:txBody>
          <a:bodyPr wrap="square">
            <a:spAutoFit/>
          </a:bodyPr>
          <a:lstStyle/>
          <a:p>
            <a:r>
              <a:rPr lang="en-US" altLang="zh-CN" sz="1600" b="1" dirty="0" err="1">
                <a:latin typeface="+mn-lt"/>
              </a:rPr>
              <a:t>beq</a:t>
            </a:r>
            <a:r>
              <a:rPr lang="en-US" altLang="zh-CN" sz="1600" b="1" dirty="0">
                <a:latin typeface="+mn-lt"/>
              </a:rPr>
              <a:t> </a:t>
            </a:r>
            <a:r>
              <a:rPr lang="en-US" altLang="zh-CN" sz="1600" dirty="0">
                <a:latin typeface="+mn-lt"/>
              </a:rPr>
              <a:t>$1,$3,28</a:t>
            </a:r>
            <a:endParaRPr lang="en-US" altLang="zh-CN" sz="1600" dirty="0">
              <a:latin typeface="+mn-lt"/>
            </a:endParaRPr>
          </a:p>
          <a:p>
            <a:endParaRPr lang="en-US" altLang="zh-CN" sz="1600" dirty="0">
              <a:latin typeface="+mn-lt"/>
            </a:endParaRPr>
          </a:p>
          <a:p>
            <a:br>
              <a:rPr lang="en-US" altLang="zh-CN" sz="1600" dirty="0">
                <a:latin typeface="+mn-lt"/>
              </a:rPr>
            </a:br>
            <a:r>
              <a:rPr lang="en-US" altLang="zh-CN" sz="1600" b="1" dirty="0">
                <a:latin typeface="+mn-lt"/>
              </a:rPr>
              <a:t>and </a:t>
            </a:r>
            <a:r>
              <a:rPr lang="en-US" altLang="zh-CN" sz="1600" dirty="0">
                <a:latin typeface="+mn-lt"/>
              </a:rPr>
              <a:t>$12,$2,$5</a:t>
            </a:r>
            <a:endParaRPr lang="en-US" altLang="zh-CN" sz="1600" dirty="0">
              <a:latin typeface="+mn-lt"/>
            </a:endParaRPr>
          </a:p>
          <a:p>
            <a:endParaRPr lang="en-US" altLang="zh-CN" sz="1600" dirty="0">
              <a:latin typeface="+mn-lt"/>
            </a:endParaRPr>
          </a:p>
          <a:p>
            <a:br>
              <a:rPr lang="en-US" altLang="zh-CN" sz="1600" dirty="0">
                <a:latin typeface="+mn-lt"/>
              </a:rPr>
            </a:br>
            <a:r>
              <a:rPr lang="en-US" altLang="zh-CN" sz="1600" b="1" dirty="0">
                <a:latin typeface="+mn-lt"/>
              </a:rPr>
              <a:t>or </a:t>
            </a:r>
            <a:r>
              <a:rPr lang="en-US" altLang="zh-CN" sz="1600" dirty="0">
                <a:latin typeface="+mn-lt"/>
              </a:rPr>
              <a:t>$13,$6,$2</a:t>
            </a:r>
            <a:endParaRPr lang="en-US" altLang="zh-CN" sz="1600" dirty="0">
              <a:latin typeface="+mn-lt"/>
            </a:endParaRPr>
          </a:p>
          <a:p>
            <a:endParaRPr lang="en-US" altLang="zh-CN" sz="1600" dirty="0">
              <a:latin typeface="+mn-lt"/>
            </a:endParaRPr>
          </a:p>
          <a:p>
            <a:br>
              <a:rPr lang="en-US" altLang="zh-CN" sz="1600" dirty="0">
                <a:latin typeface="+mn-lt"/>
              </a:rPr>
            </a:br>
            <a:r>
              <a:rPr lang="en-US" altLang="zh-CN" sz="1600" b="1" dirty="0">
                <a:latin typeface="+mn-lt"/>
              </a:rPr>
              <a:t>add </a:t>
            </a:r>
            <a:r>
              <a:rPr lang="en-US" altLang="zh-CN" sz="1600" dirty="0">
                <a:latin typeface="+mn-lt"/>
              </a:rPr>
              <a:t>$14,$2,$2</a:t>
            </a:r>
            <a:endParaRPr lang="en-US" altLang="zh-CN" sz="1600" dirty="0">
              <a:latin typeface="+mn-lt"/>
            </a:endParaRPr>
          </a:p>
          <a:p>
            <a:endParaRPr lang="en-US" altLang="zh-CN" sz="1600" dirty="0">
              <a:latin typeface="+mn-lt"/>
            </a:endParaRPr>
          </a:p>
          <a:p>
            <a:br>
              <a:rPr lang="en-US" altLang="zh-CN" sz="1600" dirty="0">
                <a:latin typeface="+mn-lt"/>
              </a:rPr>
            </a:br>
            <a:r>
              <a:rPr lang="en-US" altLang="zh-CN" sz="1600" b="1" dirty="0" err="1">
                <a:latin typeface="+mn-lt"/>
              </a:rPr>
              <a:t>lw</a:t>
            </a:r>
            <a:r>
              <a:rPr lang="en-US" altLang="zh-CN" sz="1600" b="1" dirty="0">
                <a:latin typeface="+mn-lt"/>
              </a:rPr>
              <a:t> </a:t>
            </a:r>
            <a:r>
              <a:rPr lang="en-US" altLang="zh-CN" sz="1600" dirty="0">
                <a:latin typeface="+mn-lt"/>
              </a:rPr>
              <a:t>$4,50($7)</a:t>
            </a:r>
            <a:endParaRPr lang="en-US" altLang="zh-CN" sz="1600" dirty="0">
              <a:latin typeface="+mn-lt"/>
            </a:endParaRPr>
          </a:p>
        </p:txBody>
      </p:sp>
      <p:cxnSp>
        <p:nvCxnSpPr>
          <p:cNvPr id="41" name="曲线连接符 12"/>
          <p:cNvCxnSpPr/>
          <p:nvPr/>
        </p:nvCxnSpPr>
        <p:spPr bwMode="auto">
          <a:xfrm rot="16200000" flipH="1">
            <a:off x="720908" y="3103130"/>
            <a:ext cx="1530122" cy="890904"/>
          </a:xfrm>
          <a:prstGeom prst="bentConnector3">
            <a:avLst>
              <a:gd name="adj1" fmla="val 21735"/>
            </a:avLst>
          </a:prstGeom>
          <a:solidFill>
            <a:schemeClr val="accent1"/>
          </a:solidFill>
          <a:ln w="19050" cap="flat" cmpd="sng" algn="ctr">
            <a:solidFill>
              <a:srgbClr val="00B0F0"/>
            </a:solidFill>
            <a:prstDash val="solid"/>
            <a:round/>
            <a:headEnd type="none" w="med" len="med"/>
            <a:tailEnd type="none" w="med" len="med"/>
          </a:ln>
          <a:effectLst/>
        </p:spPr>
      </p:cxnSp>
      <p:grpSp>
        <p:nvGrpSpPr>
          <p:cNvPr id="62" name="组合 61"/>
          <p:cNvGrpSpPr/>
          <p:nvPr/>
        </p:nvGrpSpPr>
        <p:grpSpPr>
          <a:xfrm>
            <a:off x="1700091" y="1674024"/>
            <a:ext cx="7166306" cy="4145488"/>
            <a:chOff x="1700091" y="1674024"/>
            <a:chExt cx="7166306" cy="4145488"/>
          </a:xfrm>
        </p:grpSpPr>
        <p:sp>
          <p:nvSpPr>
            <p:cNvPr id="57" name="矩形 56"/>
            <p:cNvSpPr/>
            <p:nvPr/>
          </p:nvSpPr>
          <p:spPr>
            <a:xfrm>
              <a:off x="5237658" y="5317322"/>
              <a:ext cx="224779" cy="282596"/>
            </a:xfrm>
            <a:prstGeom prst="rect">
              <a:avLst/>
            </a:prstGeom>
            <a:solidFill>
              <a:srgbClr val="00B05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55" name="矩形 54"/>
            <p:cNvSpPr/>
            <p:nvPr/>
          </p:nvSpPr>
          <p:spPr>
            <a:xfrm>
              <a:off x="8356515" y="5309764"/>
              <a:ext cx="224779" cy="28259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54" name="矩形 53"/>
            <p:cNvSpPr/>
            <p:nvPr/>
          </p:nvSpPr>
          <p:spPr>
            <a:xfrm>
              <a:off x="4462057" y="4613841"/>
              <a:ext cx="224779" cy="28259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53" name="矩形 52"/>
            <p:cNvSpPr/>
            <p:nvPr/>
          </p:nvSpPr>
          <p:spPr>
            <a:xfrm>
              <a:off x="3631629" y="3958909"/>
              <a:ext cx="224779" cy="28259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52" name="矩形 51"/>
            <p:cNvSpPr/>
            <p:nvPr/>
          </p:nvSpPr>
          <p:spPr>
            <a:xfrm>
              <a:off x="2782080" y="3265986"/>
              <a:ext cx="224779" cy="28259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51" name="矩形 50"/>
            <p:cNvSpPr/>
            <p:nvPr/>
          </p:nvSpPr>
          <p:spPr>
            <a:xfrm>
              <a:off x="1979848" y="2577431"/>
              <a:ext cx="224779" cy="28259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8" name="矩形 7"/>
            <p:cNvSpPr/>
            <p:nvPr/>
          </p:nvSpPr>
          <p:spPr>
            <a:xfrm>
              <a:off x="1700091" y="1772695"/>
              <a:ext cx="784295" cy="338554"/>
            </a:xfrm>
            <a:prstGeom prst="rect">
              <a:avLst/>
            </a:prstGeom>
          </p:spPr>
          <p:txBody>
            <a:bodyPr wrap="square">
              <a:spAutoFit/>
            </a:bodyPr>
            <a:lstStyle/>
            <a:p>
              <a:r>
                <a:rPr lang="en-US" altLang="zh-CN" sz="1600" dirty="0"/>
                <a:t>CC1</a:t>
              </a:r>
              <a:endParaRPr lang="en-US" altLang="zh-CN" sz="1600" dirty="0"/>
            </a:p>
          </p:txBody>
        </p:sp>
        <p:sp>
          <p:nvSpPr>
            <p:cNvPr id="9" name="矩形 8"/>
            <p:cNvSpPr/>
            <p:nvPr/>
          </p:nvSpPr>
          <p:spPr>
            <a:xfrm>
              <a:off x="2484386" y="1772694"/>
              <a:ext cx="784295" cy="338554"/>
            </a:xfrm>
            <a:prstGeom prst="rect">
              <a:avLst/>
            </a:prstGeom>
          </p:spPr>
          <p:txBody>
            <a:bodyPr wrap="square">
              <a:spAutoFit/>
            </a:bodyPr>
            <a:lstStyle/>
            <a:p>
              <a:r>
                <a:rPr lang="en-US" altLang="zh-CN" sz="1600" dirty="0"/>
                <a:t>CC2</a:t>
              </a:r>
              <a:endParaRPr lang="en-US" altLang="zh-CN" sz="1600" dirty="0"/>
            </a:p>
          </p:txBody>
        </p:sp>
        <p:sp>
          <p:nvSpPr>
            <p:cNvPr id="10" name="矩形 9"/>
            <p:cNvSpPr/>
            <p:nvPr/>
          </p:nvSpPr>
          <p:spPr>
            <a:xfrm>
              <a:off x="3268681" y="1783537"/>
              <a:ext cx="784295" cy="338554"/>
            </a:xfrm>
            <a:prstGeom prst="rect">
              <a:avLst/>
            </a:prstGeom>
          </p:spPr>
          <p:txBody>
            <a:bodyPr wrap="square">
              <a:spAutoFit/>
            </a:bodyPr>
            <a:lstStyle/>
            <a:p>
              <a:r>
                <a:rPr lang="en-US" altLang="zh-CN" sz="1600" dirty="0"/>
                <a:t>CC3</a:t>
              </a:r>
              <a:endParaRPr lang="en-US" altLang="zh-CN" sz="1600" dirty="0"/>
            </a:p>
          </p:txBody>
        </p:sp>
        <p:sp>
          <p:nvSpPr>
            <p:cNvPr id="11" name="矩形 10"/>
            <p:cNvSpPr/>
            <p:nvPr/>
          </p:nvSpPr>
          <p:spPr>
            <a:xfrm>
              <a:off x="4030661" y="1779712"/>
              <a:ext cx="784295" cy="338554"/>
            </a:xfrm>
            <a:prstGeom prst="rect">
              <a:avLst/>
            </a:prstGeom>
          </p:spPr>
          <p:txBody>
            <a:bodyPr wrap="square">
              <a:spAutoFit/>
            </a:bodyPr>
            <a:lstStyle/>
            <a:p>
              <a:r>
                <a:rPr lang="en-US" altLang="zh-CN" sz="1600" dirty="0"/>
                <a:t>CC4</a:t>
              </a:r>
              <a:endParaRPr lang="en-US" altLang="zh-CN" sz="1600" dirty="0"/>
            </a:p>
          </p:txBody>
        </p:sp>
        <p:sp>
          <p:nvSpPr>
            <p:cNvPr id="12" name="矩形 11"/>
            <p:cNvSpPr/>
            <p:nvPr/>
          </p:nvSpPr>
          <p:spPr>
            <a:xfrm>
              <a:off x="4859179" y="1772693"/>
              <a:ext cx="784295" cy="338554"/>
            </a:xfrm>
            <a:prstGeom prst="rect">
              <a:avLst/>
            </a:prstGeom>
          </p:spPr>
          <p:txBody>
            <a:bodyPr wrap="square">
              <a:spAutoFit/>
            </a:bodyPr>
            <a:lstStyle/>
            <a:p>
              <a:r>
                <a:rPr lang="en-US" altLang="zh-CN" sz="1600" dirty="0"/>
                <a:t>CC5</a:t>
              </a:r>
              <a:endParaRPr lang="en-US" altLang="zh-CN" sz="1600" dirty="0"/>
            </a:p>
          </p:txBody>
        </p:sp>
        <p:sp>
          <p:nvSpPr>
            <p:cNvPr id="14" name="矩形 13"/>
            <p:cNvSpPr/>
            <p:nvPr/>
          </p:nvSpPr>
          <p:spPr>
            <a:xfrm>
              <a:off x="2783017" y="2581103"/>
              <a:ext cx="224779" cy="282596"/>
            </a:xfrm>
            <a:prstGeom prst="rect">
              <a:avLst/>
            </a:prstGeom>
            <a:solidFill>
              <a:schemeClr val="accent1">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pic>
          <p:nvPicPr>
            <p:cNvPr id="16" name="图片 15"/>
            <p:cNvPicPr>
              <a:picLocks noChangeAspect="1"/>
            </p:cNvPicPr>
            <p:nvPr/>
          </p:nvPicPr>
          <p:blipFill>
            <a:blip r:embed="rId1"/>
            <a:stretch>
              <a:fillRect/>
            </a:stretch>
          </p:blipFill>
          <p:spPr>
            <a:xfrm>
              <a:off x="1706176" y="2446250"/>
              <a:ext cx="3826130" cy="565192"/>
            </a:xfrm>
            <a:prstGeom prst="rect">
              <a:avLst/>
            </a:prstGeom>
          </p:spPr>
        </p:pic>
        <p:sp>
          <p:nvSpPr>
            <p:cNvPr id="18" name="矩形 17"/>
            <p:cNvSpPr/>
            <p:nvPr/>
          </p:nvSpPr>
          <p:spPr>
            <a:xfrm>
              <a:off x="5835392" y="3273964"/>
              <a:ext cx="224779" cy="274618"/>
            </a:xfrm>
            <a:prstGeom prst="rect">
              <a:avLst/>
            </a:prstGeom>
            <a:solidFill>
              <a:schemeClr val="accent1">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19" name="矩形 18"/>
            <p:cNvSpPr/>
            <p:nvPr/>
          </p:nvSpPr>
          <p:spPr>
            <a:xfrm>
              <a:off x="3548931" y="3273964"/>
              <a:ext cx="265673" cy="287044"/>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pic>
          <p:nvPicPr>
            <p:cNvPr id="20" name="图片 19"/>
            <p:cNvPicPr>
              <a:picLocks noChangeAspect="1"/>
            </p:cNvPicPr>
            <p:nvPr/>
          </p:nvPicPr>
          <p:blipFill>
            <a:blip r:embed="rId1"/>
            <a:stretch>
              <a:fillRect/>
            </a:stretch>
          </p:blipFill>
          <p:spPr>
            <a:xfrm>
              <a:off x="2509743" y="3142703"/>
              <a:ext cx="3826130" cy="549236"/>
            </a:xfrm>
            <a:prstGeom prst="rect">
              <a:avLst/>
            </a:prstGeom>
          </p:spPr>
        </p:pic>
        <p:sp>
          <p:nvSpPr>
            <p:cNvPr id="22" name="矩形 21"/>
            <p:cNvSpPr/>
            <p:nvPr/>
          </p:nvSpPr>
          <p:spPr>
            <a:xfrm>
              <a:off x="6658373" y="3954461"/>
              <a:ext cx="224779" cy="274618"/>
            </a:xfrm>
            <a:prstGeom prst="rect">
              <a:avLst/>
            </a:prstGeom>
            <a:solidFill>
              <a:schemeClr val="accent1">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23" name="矩形 22"/>
            <p:cNvSpPr/>
            <p:nvPr/>
          </p:nvSpPr>
          <p:spPr>
            <a:xfrm>
              <a:off x="4371912" y="3954461"/>
              <a:ext cx="265673" cy="287044"/>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pic>
          <p:nvPicPr>
            <p:cNvPr id="24" name="图片 23"/>
            <p:cNvPicPr>
              <a:picLocks noChangeAspect="1"/>
            </p:cNvPicPr>
            <p:nvPr/>
          </p:nvPicPr>
          <p:blipFill>
            <a:blip r:embed="rId1"/>
            <a:stretch>
              <a:fillRect/>
            </a:stretch>
          </p:blipFill>
          <p:spPr>
            <a:xfrm>
              <a:off x="3345525" y="3823200"/>
              <a:ext cx="3826130" cy="549236"/>
            </a:xfrm>
            <a:prstGeom prst="rect">
              <a:avLst/>
            </a:prstGeom>
          </p:spPr>
        </p:pic>
        <p:sp>
          <p:nvSpPr>
            <p:cNvPr id="26" name="矩形 25"/>
            <p:cNvSpPr/>
            <p:nvPr/>
          </p:nvSpPr>
          <p:spPr>
            <a:xfrm>
              <a:off x="7500324" y="4623878"/>
              <a:ext cx="224779" cy="274618"/>
            </a:xfrm>
            <a:prstGeom prst="rect">
              <a:avLst/>
            </a:prstGeom>
            <a:solidFill>
              <a:schemeClr val="accent1">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27" name="矩形 26"/>
            <p:cNvSpPr/>
            <p:nvPr/>
          </p:nvSpPr>
          <p:spPr>
            <a:xfrm>
              <a:off x="5213863" y="4623878"/>
              <a:ext cx="265673" cy="287044"/>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pic>
          <p:nvPicPr>
            <p:cNvPr id="28" name="图片 27"/>
            <p:cNvPicPr>
              <a:picLocks noChangeAspect="1"/>
            </p:cNvPicPr>
            <p:nvPr/>
          </p:nvPicPr>
          <p:blipFill>
            <a:blip r:embed="rId1"/>
            <a:stretch>
              <a:fillRect/>
            </a:stretch>
          </p:blipFill>
          <p:spPr>
            <a:xfrm>
              <a:off x="4174675" y="4480521"/>
              <a:ext cx="3826130" cy="549236"/>
            </a:xfrm>
            <a:prstGeom prst="rect">
              <a:avLst/>
            </a:prstGeom>
          </p:spPr>
        </p:pic>
        <p:sp>
          <p:nvSpPr>
            <p:cNvPr id="29" name="矩形 28"/>
            <p:cNvSpPr/>
            <p:nvPr/>
          </p:nvSpPr>
          <p:spPr>
            <a:xfrm>
              <a:off x="7745675" y="5322324"/>
              <a:ext cx="228902" cy="277594"/>
            </a:xfrm>
            <a:prstGeom prst="rect">
              <a:avLst/>
            </a:prstGeom>
            <a:solidFill>
              <a:schemeClr val="accent1">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30" name="矩形 29"/>
            <p:cNvSpPr/>
            <p:nvPr/>
          </p:nvSpPr>
          <p:spPr>
            <a:xfrm>
              <a:off x="6009275" y="5304999"/>
              <a:ext cx="270546" cy="290154"/>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pic>
          <p:nvPicPr>
            <p:cNvPr id="31" name="图片 30"/>
            <p:cNvPicPr>
              <a:picLocks noChangeAspect="1"/>
            </p:cNvPicPr>
            <p:nvPr/>
          </p:nvPicPr>
          <p:blipFill>
            <a:blip r:embed="rId1"/>
            <a:stretch>
              <a:fillRect/>
            </a:stretch>
          </p:blipFill>
          <p:spPr>
            <a:xfrm>
              <a:off x="4961147" y="5181466"/>
              <a:ext cx="3896310" cy="559310"/>
            </a:xfrm>
            <a:prstGeom prst="rect">
              <a:avLst/>
            </a:prstGeom>
          </p:spPr>
        </p:pic>
        <p:sp>
          <p:nvSpPr>
            <p:cNvPr id="32" name="矩形 31"/>
            <p:cNvSpPr/>
            <p:nvPr/>
          </p:nvSpPr>
          <p:spPr>
            <a:xfrm>
              <a:off x="5683193" y="1771030"/>
              <a:ext cx="784295" cy="338554"/>
            </a:xfrm>
            <a:prstGeom prst="rect">
              <a:avLst/>
            </a:prstGeom>
          </p:spPr>
          <p:txBody>
            <a:bodyPr wrap="square">
              <a:spAutoFit/>
            </a:bodyPr>
            <a:lstStyle/>
            <a:p>
              <a:r>
                <a:rPr lang="en-US" altLang="zh-CN" sz="1600" dirty="0"/>
                <a:t>CC6</a:t>
              </a:r>
              <a:endParaRPr lang="en-US" altLang="zh-CN" sz="1600" dirty="0"/>
            </a:p>
          </p:txBody>
        </p:sp>
        <p:sp>
          <p:nvSpPr>
            <p:cNvPr id="33" name="矩形 32"/>
            <p:cNvSpPr/>
            <p:nvPr/>
          </p:nvSpPr>
          <p:spPr>
            <a:xfrm>
              <a:off x="6449677" y="1779711"/>
              <a:ext cx="784295" cy="338554"/>
            </a:xfrm>
            <a:prstGeom prst="rect">
              <a:avLst/>
            </a:prstGeom>
          </p:spPr>
          <p:txBody>
            <a:bodyPr wrap="square">
              <a:spAutoFit/>
            </a:bodyPr>
            <a:lstStyle/>
            <a:p>
              <a:r>
                <a:rPr lang="en-US" altLang="zh-CN" sz="1600" dirty="0"/>
                <a:t>CC7</a:t>
              </a:r>
              <a:endParaRPr lang="en-US" altLang="zh-CN" sz="1600" dirty="0"/>
            </a:p>
          </p:txBody>
        </p:sp>
        <p:sp>
          <p:nvSpPr>
            <p:cNvPr id="34" name="矩形 33"/>
            <p:cNvSpPr/>
            <p:nvPr/>
          </p:nvSpPr>
          <p:spPr>
            <a:xfrm>
              <a:off x="7281455" y="1779710"/>
              <a:ext cx="784295" cy="338554"/>
            </a:xfrm>
            <a:prstGeom prst="rect">
              <a:avLst/>
            </a:prstGeom>
          </p:spPr>
          <p:txBody>
            <a:bodyPr wrap="square">
              <a:spAutoFit/>
            </a:bodyPr>
            <a:lstStyle/>
            <a:p>
              <a:r>
                <a:rPr lang="en-US" altLang="zh-CN" sz="1600" dirty="0"/>
                <a:t>CC8</a:t>
              </a:r>
              <a:endParaRPr lang="en-US" altLang="zh-CN" sz="1600" dirty="0"/>
            </a:p>
          </p:txBody>
        </p:sp>
        <p:sp>
          <p:nvSpPr>
            <p:cNvPr id="35" name="矩形 34"/>
            <p:cNvSpPr/>
            <p:nvPr/>
          </p:nvSpPr>
          <p:spPr>
            <a:xfrm>
              <a:off x="8082102" y="1779709"/>
              <a:ext cx="784295" cy="338554"/>
            </a:xfrm>
            <a:prstGeom prst="rect">
              <a:avLst/>
            </a:prstGeom>
          </p:spPr>
          <p:txBody>
            <a:bodyPr wrap="square">
              <a:spAutoFit/>
            </a:bodyPr>
            <a:lstStyle/>
            <a:p>
              <a:r>
                <a:rPr lang="en-US" altLang="zh-CN" sz="1600" dirty="0"/>
                <a:t>CC9</a:t>
              </a:r>
              <a:endParaRPr lang="en-US" altLang="zh-CN" sz="1600" dirty="0"/>
            </a:p>
          </p:txBody>
        </p:sp>
        <p:cxnSp>
          <p:nvCxnSpPr>
            <p:cNvPr id="42" name="曲线连接符 12"/>
            <p:cNvCxnSpPr>
              <a:endCxn id="31" idx="1"/>
            </p:cNvCxnSpPr>
            <p:nvPr/>
          </p:nvCxnSpPr>
          <p:spPr bwMode="auto">
            <a:xfrm>
              <a:off x="4720733" y="2739891"/>
              <a:ext cx="240414" cy="2721230"/>
            </a:xfrm>
            <a:prstGeom prst="straightConnector1">
              <a:avLst/>
            </a:prstGeom>
            <a:solidFill>
              <a:schemeClr val="accent1"/>
            </a:solidFill>
            <a:ln w="19050" cap="flat" cmpd="sng" algn="ctr">
              <a:solidFill>
                <a:srgbClr val="00B050"/>
              </a:solidFill>
              <a:prstDash val="solid"/>
              <a:round/>
              <a:headEnd type="none" w="med" len="med"/>
              <a:tailEnd type="triangle"/>
            </a:ln>
            <a:effectLst/>
          </p:spPr>
        </p:cxnSp>
        <p:cxnSp>
          <p:nvCxnSpPr>
            <p:cNvPr id="43" name="直接连接符 42"/>
            <p:cNvCxnSpPr/>
            <p:nvPr/>
          </p:nvCxnSpPr>
          <p:spPr>
            <a:xfrm>
              <a:off x="2342111" y="1710657"/>
              <a:ext cx="15709" cy="4066752"/>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168806" y="1679247"/>
              <a:ext cx="15709" cy="4066752"/>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986785" y="1674024"/>
              <a:ext cx="15709" cy="4066752"/>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4827134" y="1709186"/>
              <a:ext cx="15709" cy="4066752"/>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617347" y="1694936"/>
              <a:ext cx="15709" cy="4066752"/>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457154" y="1694936"/>
              <a:ext cx="15709" cy="4066752"/>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283190" y="1752760"/>
              <a:ext cx="15709" cy="4066752"/>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137202" y="1752760"/>
              <a:ext cx="15709" cy="4066752"/>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76" name="曲线连接符 12"/>
          <p:cNvCxnSpPr/>
          <p:nvPr/>
        </p:nvCxnSpPr>
        <p:spPr bwMode="auto">
          <a:xfrm rot="5400000">
            <a:off x="823320" y="4266616"/>
            <a:ext cx="1309672" cy="908535"/>
          </a:xfrm>
          <a:prstGeom prst="bentConnector3">
            <a:avLst>
              <a:gd name="adj1" fmla="val 80192"/>
            </a:avLst>
          </a:prstGeom>
          <a:solidFill>
            <a:schemeClr val="accent1"/>
          </a:solidFill>
          <a:ln w="19050" cap="flat" cmpd="sng" algn="ctr">
            <a:solidFill>
              <a:srgbClr val="00B0F0"/>
            </a:solidFill>
            <a:prstDash val="solid"/>
            <a:round/>
            <a:headEnd type="none" w="med" len="med"/>
            <a:tailEnd type="triangle"/>
          </a:ln>
          <a:effectLst/>
        </p:spPr>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1894" y="1107832"/>
            <a:ext cx="8184958" cy="4668106"/>
          </a:xfrm>
        </p:spPr>
        <p:txBody>
          <a:bodyPr/>
          <a:lstStyle/>
          <a:p>
            <a:pPr marL="457200" indent="-457200">
              <a:buFont typeface="Wingdings" panose="05000000000000000000" pitchFamily="2" charset="2"/>
              <a:buChar char="Ø"/>
            </a:pPr>
            <a:r>
              <a:rPr lang="zh-CN" altLang="en-US" dirty="0"/>
              <a:t>分支结果在</a:t>
            </a:r>
            <a:r>
              <a:rPr lang="en-US" altLang="zh-CN" dirty="0"/>
              <a:t>MEM</a:t>
            </a:r>
            <a:r>
              <a:rPr lang="zh-CN" altLang="en-US" dirty="0"/>
              <a:t>级获得</a:t>
            </a:r>
            <a:endParaRPr lang="zh-CN" altLang="en-US" dirty="0"/>
          </a:p>
        </p:txBody>
      </p:sp>
      <p:sp>
        <p:nvSpPr>
          <p:cNvPr id="3" name="标题 2"/>
          <p:cNvSpPr>
            <a:spLocks noGrp="1"/>
          </p:cNvSpPr>
          <p:nvPr>
            <p:ph type="ctrTitle"/>
          </p:nvPr>
        </p:nvSpPr>
        <p:spPr/>
        <p:txBody>
          <a:bodyPr/>
          <a:lstStyle/>
          <a:p>
            <a:r>
              <a:rPr lang="zh-CN" altLang="en-US" dirty="0"/>
              <a:t>解决控制冒险</a:t>
            </a:r>
            <a:r>
              <a:rPr lang="en-US" altLang="zh-CN" dirty="0"/>
              <a:t>2</a:t>
            </a:r>
            <a:r>
              <a:rPr lang="zh-CN" altLang="en-US" dirty="0"/>
              <a:t>：等待分支结果</a:t>
            </a:r>
            <a:endParaRPr lang="zh-CN" altLang="en-US" dirty="0"/>
          </a:p>
        </p:txBody>
      </p:sp>
      <p:cxnSp>
        <p:nvCxnSpPr>
          <p:cNvPr id="5" name="直接连接符 4"/>
          <p:cNvCxnSpPr/>
          <p:nvPr/>
        </p:nvCxnSpPr>
        <p:spPr>
          <a:xfrm>
            <a:off x="1265218" y="1694936"/>
            <a:ext cx="7650068" cy="253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16518" y="2133634"/>
            <a:ext cx="691" cy="419089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309822" y="2484200"/>
            <a:ext cx="2041302" cy="3293209"/>
          </a:xfrm>
          <a:prstGeom prst="rect">
            <a:avLst/>
          </a:prstGeom>
        </p:spPr>
        <p:txBody>
          <a:bodyPr wrap="square">
            <a:spAutoFit/>
          </a:bodyPr>
          <a:lstStyle/>
          <a:p>
            <a:r>
              <a:rPr lang="en-US" altLang="zh-CN" sz="1600" b="1" dirty="0" err="1">
                <a:latin typeface="+mn-lt"/>
              </a:rPr>
              <a:t>beq</a:t>
            </a:r>
            <a:r>
              <a:rPr lang="en-US" altLang="zh-CN" sz="1600" b="1" dirty="0">
                <a:latin typeface="+mn-lt"/>
              </a:rPr>
              <a:t> </a:t>
            </a:r>
            <a:r>
              <a:rPr lang="en-US" altLang="zh-CN" sz="1600" dirty="0">
                <a:latin typeface="+mn-lt"/>
              </a:rPr>
              <a:t>$1,$3,28</a:t>
            </a:r>
            <a:endParaRPr lang="en-US" altLang="zh-CN" sz="1600" dirty="0">
              <a:latin typeface="+mn-lt"/>
            </a:endParaRPr>
          </a:p>
          <a:p>
            <a:endParaRPr lang="en-US" altLang="zh-CN" sz="1600" dirty="0">
              <a:latin typeface="+mn-lt"/>
            </a:endParaRPr>
          </a:p>
          <a:p>
            <a:br>
              <a:rPr lang="en-US" altLang="zh-CN" sz="1600" dirty="0">
                <a:latin typeface="+mn-lt"/>
              </a:rPr>
            </a:br>
            <a:r>
              <a:rPr lang="en-US" altLang="zh-CN" sz="1600" b="1" dirty="0">
                <a:solidFill>
                  <a:srgbClr val="C00000"/>
                </a:solidFill>
                <a:latin typeface="+mn-lt"/>
              </a:rPr>
              <a:t>flush</a:t>
            </a:r>
            <a:endParaRPr lang="en-US" altLang="zh-CN" sz="1600" b="1" dirty="0">
              <a:solidFill>
                <a:srgbClr val="C00000"/>
              </a:solidFill>
              <a:latin typeface="+mn-lt"/>
            </a:endParaRPr>
          </a:p>
          <a:p>
            <a:endParaRPr lang="en-US" altLang="zh-CN" sz="1600" dirty="0">
              <a:latin typeface="+mn-lt"/>
            </a:endParaRPr>
          </a:p>
          <a:p>
            <a:br>
              <a:rPr lang="en-US" altLang="zh-CN" sz="1600" dirty="0">
                <a:latin typeface="+mn-lt"/>
              </a:rPr>
            </a:br>
            <a:r>
              <a:rPr lang="en-US" altLang="zh-CN" sz="1600" b="1" dirty="0">
                <a:solidFill>
                  <a:srgbClr val="C00000"/>
                </a:solidFill>
              </a:rPr>
              <a:t>flush</a:t>
            </a:r>
            <a:endParaRPr lang="en-US" altLang="zh-CN" sz="1600" b="1" dirty="0">
              <a:solidFill>
                <a:srgbClr val="C00000"/>
              </a:solidFill>
            </a:endParaRPr>
          </a:p>
          <a:p>
            <a:endParaRPr lang="en-US" altLang="zh-CN" sz="1600" dirty="0">
              <a:latin typeface="+mn-lt"/>
            </a:endParaRPr>
          </a:p>
          <a:p>
            <a:br>
              <a:rPr lang="en-US" altLang="zh-CN" sz="1600" dirty="0">
                <a:latin typeface="+mn-lt"/>
              </a:rPr>
            </a:br>
            <a:r>
              <a:rPr lang="en-US" altLang="zh-CN" sz="1600" b="1" dirty="0">
                <a:solidFill>
                  <a:srgbClr val="C00000"/>
                </a:solidFill>
              </a:rPr>
              <a:t>flush</a:t>
            </a:r>
            <a:endParaRPr lang="en-US" altLang="zh-CN" sz="1600" b="1" dirty="0">
              <a:solidFill>
                <a:srgbClr val="C00000"/>
              </a:solidFill>
            </a:endParaRPr>
          </a:p>
          <a:p>
            <a:endParaRPr lang="en-US" altLang="zh-CN" sz="1600" dirty="0">
              <a:latin typeface="+mn-lt"/>
            </a:endParaRPr>
          </a:p>
          <a:p>
            <a:br>
              <a:rPr lang="en-US" altLang="zh-CN" sz="1600" dirty="0">
                <a:latin typeface="+mn-lt"/>
              </a:rPr>
            </a:br>
            <a:r>
              <a:rPr lang="en-US" altLang="zh-CN" sz="1600" b="1" dirty="0" err="1">
                <a:latin typeface="+mn-lt"/>
              </a:rPr>
              <a:t>lw</a:t>
            </a:r>
            <a:r>
              <a:rPr lang="en-US" altLang="zh-CN" sz="1600" b="1" dirty="0">
                <a:latin typeface="+mn-lt"/>
              </a:rPr>
              <a:t> </a:t>
            </a:r>
            <a:r>
              <a:rPr lang="en-US" altLang="zh-CN" sz="1600" dirty="0">
                <a:latin typeface="+mn-lt"/>
              </a:rPr>
              <a:t>$4,50($7)</a:t>
            </a:r>
            <a:endParaRPr lang="en-US" altLang="zh-CN" sz="1600" dirty="0">
              <a:latin typeface="+mn-lt"/>
            </a:endParaRPr>
          </a:p>
        </p:txBody>
      </p:sp>
      <p:cxnSp>
        <p:nvCxnSpPr>
          <p:cNvPr id="41" name="曲线连接符 12"/>
          <p:cNvCxnSpPr/>
          <p:nvPr/>
        </p:nvCxnSpPr>
        <p:spPr bwMode="auto">
          <a:xfrm rot="16200000" flipH="1">
            <a:off x="720908" y="3103130"/>
            <a:ext cx="1530122" cy="890904"/>
          </a:xfrm>
          <a:prstGeom prst="bentConnector3">
            <a:avLst>
              <a:gd name="adj1" fmla="val 21735"/>
            </a:avLst>
          </a:prstGeom>
          <a:solidFill>
            <a:schemeClr val="accent1"/>
          </a:solidFill>
          <a:ln w="19050" cap="flat" cmpd="sng" algn="ctr">
            <a:solidFill>
              <a:srgbClr val="00B0F0"/>
            </a:solidFill>
            <a:prstDash val="solid"/>
            <a:round/>
            <a:headEnd type="none" w="med" len="med"/>
            <a:tailEnd type="none" w="med" len="med"/>
          </a:ln>
          <a:effectLst/>
        </p:spPr>
      </p:cxnSp>
      <p:sp>
        <p:nvSpPr>
          <p:cNvPr id="57" name="矩形 56"/>
          <p:cNvSpPr/>
          <p:nvPr/>
        </p:nvSpPr>
        <p:spPr>
          <a:xfrm>
            <a:off x="5237658" y="5317322"/>
            <a:ext cx="224779" cy="282596"/>
          </a:xfrm>
          <a:prstGeom prst="rect">
            <a:avLst/>
          </a:prstGeom>
          <a:solidFill>
            <a:srgbClr val="00B05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55" name="矩形 54"/>
          <p:cNvSpPr/>
          <p:nvPr/>
        </p:nvSpPr>
        <p:spPr>
          <a:xfrm>
            <a:off x="8356515" y="5309764"/>
            <a:ext cx="224779" cy="28259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54" name="矩形 53"/>
          <p:cNvSpPr/>
          <p:nvPr/>
        </p:nvSpPr>
        <p:spPr>
          <a:xfrm>
            <a:off x="4462057" y="4613841"/>
            <a:ext cx="224779" cy="282596"/>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53" name="矩形 52"/>
          <p:cNvSpPr/>
          <p:nvPr/>
        </p:nvSpPr>
        <p:spPr>
          <a:xfrm>
            <a:off x="3631629" y="3958909"/>
            <a:ext cx="224779" cy="282596"/>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52" name="矩形 51"/>
          <p:cNvSpPr/>
          <p:nvPr/>
        </p:nvSpPr>
        <p:spPr>
          <a:xfrm>
            <a:off x="2782080" y="3265986"/>
            <a:ext cx="224779" cy="282596"/>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51" name="矩形 50"/>
          <p:cNvSpPr/>
          <p:nvPr/>
        </p:nvSpPr>
        <p:spPr>
          <a:xfrm>
            <a:off x="1979848" y="2577431"/>
            <a:ext cx="224779" cy="28259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8" name="矩形 7"/>
          <p:cNvSpPr/>
          <p:nvPr/>
        </p:nvSpPr>
        <p:spPr>
          <a:xfrm>
            <a:off x="1700091" y="1772695"/>
            <a:ext cx="784295" cy="338554"/>
          </a:xfrm>
          <a:prstGeom prst="rect">
            <a:avLst/>
          </a:prstGeom>
        </p:spPr>
        <p:txBody>
          <a:bodyPr wrap="square">
            <a:spAutoFit/>
          </a:bodyPr>
          <a:lstStyle/>
          <a:p>
            <a:r>
              <a:rPr lang="en-US" altLang="zh-CN" sz="1600" dirty="0"/>
              <a:t>CC1</a:t>
            </a:r>
            <a:endParaRPr lang="en-US" altLang="zh-CN" sz="1600" dirty="0"/>
          </a:p>
        </p:txBody>
      </p:sp>
      <p:sp>
        <p:nvSpPr>
          <p:cNvPr id="9" name="矩形 8"/>
          <p:cNvSpPr/>
          <p:nvPr/>
        </p:nvSpPr>
        <p:spPr>
          <a:xfrm>
            <a:off x="2484386" y="1772694"/>
            <a:ext cx="784295" cy="338554"/>
          </a:xfrm>
          <a:prstGeom prst="rect">
            <a:avLst/>
          </a:prstGeom>
        </p:spPr>
        <p:txBody>
          <a:bodyPr wrap="square">
            <a:spAutoFit/>
          </a:bodyPr>
          <a:lstStyle/>
          <a:p>
            <a:r>
              <a:rPr lang="en-US" altLang="zh-CN" sz="1600" dirty="0"/>
              <a:t>CC2</a:t>
            </a:r>
            <a:endParaRPr lang="en-US" altLang="zh-CN" sz="1600" dirty="0"/>
          </a:p>
        </p:txBody>
      </p:sp>
      <p:sp>
        <p:nvSpPr>
          <p:cNvPr id="10" name="矩形 9"/>
          <p:cNvSpPr/>
          <p:nvPr/>
        </p:nvSpPr>
        <p:spPr>
          <a:xfrm>
            <a:off x="3268681" y="1783537"/>
            <a:ext cx="784295" cy="338554"/>
          </a:xfrm>
          <a:prstGeom prst="rect">
            <a:avLst/>
          </a:prstGeom>
        </p:spPr>
        <p:txBody>
          <a:bodyPr wrap="square">
            <a:spAutoFit/>
          </a:bodyPr>
          <a:lstStyle/>
          <a:p>
            <a:r>
              <a:rPr lang="en-US" altLang="zh-CN" sz="1600" dirty="0"/>
              <a:t>CC3</a:t>
            </a:r>
            <a:endParaRPr lang="en-US" altLang="zh-CN" sz="1600" dirty="0"/>
          </a:p>
        </p:txBody>
      </p:sp>
      <p:sp>
        <p:nvSpPr>
          <p:cNvPr id="11" name="矩形 10"/>
          <p:cNvSpPr/>
          <p:nvPr/>
        </p:nvSpPr>
        <p:spPr>
          <a:xfrm>
            <a:off x="4030661" y="1779712"/>
            <a:ext cx="784295" cy="338554"/>
          </a:xfrm>
          <a:prstGeom prst="rect">
            <a:avLst/>
          </a:prstGeom>
        </p:spPr>
        <p:txBody>
          <a:bodyPr wrap="square">
            <a:spAutoFit/>
          </a:bodyPr>
          <a:lstStyle/>
          <a:p>
            <a:r>
              <a:rPr lang="en-US" altLang="zh-CN" sz="1600" dirty="0"/>
              <a:t>CC4</a:t>
            </a:r>
            <a:endParaRPr lang="en-US" altLang="zh-CN" sz="1600" dirty="0"/>
          </a:p>
        </p:txBody>
      </p:sp>
      <p:sp>
        <p:nvSpPr>
          <p:cNvPr id="12" name="矩形 11"/>
          <p:cNvSpPr/>
          <p:nvPr/>
        </p:nvSpPr>
        <p:spPr>
          <a:xfrm>
            <a:off x="4859179" y="1772693"/>
            <a:ext cx="784295" cy="338554"/>
          </a:xfrm>
          <a:prstGeom prst="rect">
            <a:avLst/>
          </a:prstGeom>
        </p:spPr>
        <p:txBody>
          <a:bodyPr wrap="square">
            <a:spAutoFit/>
          </a:bodyPr>
          <a:lstStyle/>
          <a:p>
            <a:r>
              <a:rPr lang="en-US" altLang="zh-CN" sz="1600" dirty="0"/>
              <a:t>CC5</a:t>
            </a:r>
            <a:endParaRPr lang="en-US" altLang="zh-CN" sz="1600" dirty="0"/>
          </a:p>
        </p:txBody>
      </p:sp>
      <p:sp>
        <p:nvSpPr>
          <p:cNvPr id="14" name="矩形 13"/>
          <p:cNvSpPr/>
          <p:nvPr/>
        </p:nvSpPr>
        <p:spPr>
          <a:xfrm>
            <a:off x="2783017" y="2581103"/>
            <a:ext cx="224779" cy="282596"/>
          </a:xfrm>
          <a:prstGeom prst="rect">
            <a:avLst/>
          </a:prstGeom>
          <a:solidFill>
            <a:schemeClr val="accent1">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pic>
        <p:nvPicPr>
          <p:cNvPr id="16" name="图片 15"/>
          <p:cNvPicPr>
            <a:picLocks noChangeAspect="1"/>
          </p:cNvPicPr>
          <p:nvPr/>
        </p:nvPicPr>
        <p:blipFill>
          <a:blip r:embed="rId1"/>
          <a:stretch>
            <a:fillRect/>
          </a:stretch>
        </p:blipFill>
        <p:spPr>
          <a:xfrm>
            <a:off x="1706176" y="2446250"/>
            <a:ext cx="3826130" cy="565192"/>
          </a:xfrm>
          <a:prstGeom prst="rect">
            <a:avLst/>
          </a:prstGeom>
        </p:spPr>
      </p:pic>
      <p:sp>
        <p:nvSpPr>
          <p:cNvPr id="18" name="矩形 17"/>
          <p:cNvSpPr/>
          <p:nvPr/>
        </p:nvSpPr>
        <p:spPr>
          <a:xfrm>
            <a:off x="5835392" y="3273964"/>
            <a:ext cx="224779" cy="274618"/>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19" name="矩形 18"/>
          <p:cNvSpPr/>
          <p:nvPr/>
        </p:nvSpPr>
        <p:spPr>
          <a:xfrm>
            <a:off x="3548931" y="3273964"/>
            <a:ext cx="265673" cy="287044"/>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pic>
        <p:nvPicPr>
          <p:cNvPr id="20" name="图片 19"/>
          <p:cNvPicPr>
            <a:picLocks noChangeAspect="1"/>
          </p:cNvPicPr>
          <p:nvPr/>
        </p:nvPicPr>
        <p:blipFill>
          <a:blip r:embed="rId1"/>
          <a:stretch>
            <a:fillRect/>
          </a:stretch>
        </p:blipFill>
        <p:spPr>
          <a:xfrm>
            <a:off x="2509743" y="3142703"/>
            <a:ext cx="3826130" cy="549236"/>
          </a:xfrm>
          <a:prstGeom prst="rect">
            <a:avLst/>
          </a:prstGeom>
          <a:noFill/>
        </p:spPr>
      </p:pic>
      <p:sp>
        <p:nvSpPr>
          <p:cNvPr id="22" name="矩形 21"/>
          <p:cNvSpPr/>
          <p:nvPr/>
        </p:nvSpPr>
        <p:spPr>
          <a:xfrm>
            <a:off x="6658373" y="3954461"/>
            <a:ext cx="224779" cy="274618"/>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23" name="矩形 22"/>
          <p:cNvSpPr/>
          <p:nvPr/>
        </p:nvSpPr>
        <p:spPr>
          <a:xfrm>
            <a:off x="4371912" y="3954461"/>
            <a:ext cx="265673" cy="287044"/>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pic>
        <p:nvPicPr>
          <p:cNvPr id="24" name="图片 23"/>
          <p:cNvPicPr>
            <a:picLocks noChangeAspect="1"/>
          </p:cNvPicPr>
          <p:nvPr/>
        </p:nvPicPr>
        <p:blipFill>
          <a:blip r:embed="rId1"/>
          <a:stretch>
            <a:fillRect/>
          </a:stretch>
        </p:blipFill>
        <p:spPr>
          <a:xfrm>
            <a:off x="3345525" y="3823200"/>
            <a:ext cx="3826130" cy="549236"/>
          </a:xfrm>
          <a:prstGeom prst="rect">
            <a:avLst/>
          </a:prstGeom>
          <a:noFill/>
        </p:spPr>
      </p:pic>
      <p:sp>
        <p:nvSpPr>
          <p:cNvPr id="26" name="矩形 25"/>
          <p:cNvSpPr/>
          <p:nvPr/>
        </p:nvSpPr>
        <p:spPr>
          <a:xfrm>
            <a:off x="7500324" y="4623878"/>
            <a:ext cx="224779" cy="274618"/>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27" name="矩形 26"/>
          <p:cNvSpPr/>
          <p:nvPr/>
        </p:nvSpPr>
        <p:spPr>
          <a:xfrm>
            <a:off x="5213863" y="4623878"/>
            <a:ext cx="265673" cy="287044"/>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pic>
        <p:nvPicPr>
          <p:cNvPr id="28" name="图片 27"/>
          <p:cNvPicPr>
            <a:picLocks noChangeAspect="1"/>
          </p:cNvPicPr>
          <p:nvPr/>
        </p:nvPicPr>
        <p:blipFill>
          <a:blip r:embed="rId1"/>
          <a:stretch>
            <a:fillRect/>
          </a:stretch>
        </p:blipFill>
        <p:spPr>
          <a:xfrm>
            <a:off x="4174675" y="4480521"/>
            <a:ext cx="3826130" cy="549236"/>
          </a:xfrm>
          <a:prstGeom prst="rect">
            <a:avLst/>
          </a:prstGeom>
          <a:noFill/>
        </p:spPr>
      </p:pic>
      <p:sp>
        <p:nvSpPr>
          <p:cNvPr id="29" name="矩形 28"/>
          <p:cNvSpPr/>
          <p:nvPr/>
        </p:nvSpPr>
        <p:spPr>
          <a:xfrm>
            <a:off x="7745675" y="5322324"/>
            <a:ext cx="228902" cy="277594"/>
          </a:xfrm>
          <a:prstGeom prst="rect">
            <a:avLst/>
          </a:prstGeom>
          <a:solidFill>
            <a:schemeClr val="accent1">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30" name="矩形 29"/>
          <p:cNvSpPr/>
          <p:nvPr/>
        </p:nvSpPr>
        <p:spPr>
          <a:xfrm>
            <a:off x="6009275" y="5304999"/>
            <a:ext cx="270546" cy="290154"/>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pic>
        <p:nvPicPr>
          <p:cNvPr id="31" name="图片 30"/>
          <p:cNvPicPr>
            <a:picLocks noChangeAspect="1"/>
          </p:cNvPicPr>
          <p:nvPr/>
        </p:nvPicPr>
        <p:blipFill>
          <a:blip r:embed="rId1"/>
          <a:stretch>
            <a:fillRect/>
          </a:stretch>
        </p:blipFill>
        <p:spPr>
          <a:xfrm>
            <a:off x="4961147" y="5181466"/>
            <a:ext cx="3896310" cy="559310"/>
          </a:xfrm>
          <a:prstGeom prst="rect">
            <a:avLst/>
          </a:prstGeom>
        </p:spPr>
      </p:pic>
      <p:sp>
        <p:nvSpPr>
          <p:cNvPr id="32" name="矩形 31"/>
          <p:cNvSpPr/>
          <p:nvPr/>
        </p:nvSpPr>
        <p:spPr>
          <a:xfrm>
            <a:off x="5683193" y="1771030"/>
            <a:ext cx="784295" cy="338554"/>
          </a:xfrm>
          <a:prstGeom prst="rect">
            <a:avLst/>
          </a:prstGeom>
        </p:spPr>
        <p:txBody>
          <a:bodyPr wrap="square">
            <a:spAutoFit/>
          </a:bodyPr>
          <a:lstStyle/>
          <a:p>
            <a:r>
              <a:rPr lang="en-US" altLang="zh-CN" sz="1600" dirty="0"/>
              <a:t>CC6</a:t>
            </a:r>
            <a:endParaRPr lang="en-US" altLang="zh-CN" sz="1600" dirty="0"/>
          </a:p>
        </p:txBody>
      </p:sp>
      <p:sp>
        <p:nvSpPr>
          <p:cNvPr id="33" name="矩形 32"/>
          <p:cNvSpPr/>
          <p:nvPr/>
        </p:nvSpPr>
        <p:spPr>
          <a:xfrm>
            <a:off x="6449677" y="1779711"/>
            <a:ext cx="784295" cy="338554"/>
          </a:xfrm>
          <a:prstGeom prst="rect">
            <a:avLst/>
          </a:prstGeom>
        </p:spPr>
        <p:txBody>
          <a:bodyPr wrap="square">
            <a:spAutoFit/>
          </a:bodyPr>
          <a:lstStyle/>
          <a:p>
            <a:r>
              <a:rPr lang="en-US" altLang="zh-CN" sz="1600" dirty="0"/>
              <a:t>CC7</a:t>
            </a:r>
            <a:endParaRPr lang="en-US" altLang="zh-CN" sz="1600" dirty="0"/>
          </a:p>
        </p:txBody>
      </p:sp>
      <p:sp>
        <p:nvSpPr>
          <p:cNvPr id="34" name="矩形 33"/>
          <p:cNvSpPr/>
          <p:nvPr/>
        </p:nvSpPr>
        <p:spPr>
          <a:xfrm>
            <a:off x="7281455" y="1779710"/>
            <a:ext cx="784295" cy="338554"/>
          </a:xfrm>
          <a:prstGeom prst="rect">
            <a:avLst/>
          </a:prstGeom>
        </p:spPr>
        <p:txBody>
          <a:bodyPr wrap="square">
            <a:spAutoFit/>
          </a:bodyPr>
          <a:lstStyle/>
          <a:p>
            <a:r>
              <a:rPr lang="en-US" altLang="zh-CN" sz="1600" dirty="0"/>
              <a:t>CC8</a:t>
            </a:r>
            <a:endParaRPr lang="en-US" altLang="zh-CN" sz="1600" dirty="0"/>
          </a:p>
        </p:txBody>
      </p:sp>
      <p:sp>
        <p:nvSpPr>
          <p:cNvPr id="35" name="矩形 34"/>
          <p:cNvSpPr/>
          <p:nvPr/>
        </p:nvSpPr>
        <p:spPr>
          <a:xfrm>
            <a:off x="8082102" y="1779709"/>
            <a:ext cx="784295" cy="338554"/>
          </a:xfrm>
          <a:prstGeom prst="rect">
            <a:avLst/>
          </a:prstGeom>
        </p:spPr>
        <p:txBody>
          <a:bodyPr wrap="square">
            <a:spAutoFit/>
          </a:bodyPr>
          <a:lstStyle/>
          <a:p>
            <a:r>
              <a:rPr lang="en-US" altLang="zh-CN" sz="1600" dirty="0"/>
              <a:t>CC9</a:t>
            </a:r>
            <a:endParaRPr lang="en-US" altLang="zh-CN" sz="1600" dirty="0"/>
          </a:p>
        </p:txBody>
      </p:sp>
      <p:cxnSp>
        <p:nvCxnSpPr>
          <p:cNvPr id="42" name="曲线连接符 12"/>
          <p:cNvCxnSpPr>
            <a:endCxn id="31" idx="1"/>
          </p:cNvCxnSpPr>
          <p:nvPr/>
        </p:nvCxnSpPr>
        <p:spPr bwMode="auto">
          <a:xfrm>
            <a:off x="4720733" y="2739891"/>
            <a:ext cx="240414" cy="2721230"/>
          </a:xfrm>
          <a:prstGeom prst="straightConnector1">
            <a:avLst/>
          </a:prstGeom>
          <a:solidFill>
            <a:schemeClr val="accent1"/>
          </a:solidFill>
          <a:ln w="19050" cap="flat" cmpd="sng" algn="ctr">
            <a:solidFill>
              <a:srgbClr val="00B050"/>
            </a:solidFill>
            <a:prstDash val="solid"/>
            <a:round/>
            <a:headEnd type="none" w="med" len="med"/>
            <a:tailEnd type="triangle"/>
          </a:ln>
          <a:effectLst/>
        </p:spPr>
      </p:cxnSp>
      <p:cxnSp>
        <p:nvCxnSpPr>
          <p:cNvPr id="43" name="直接连接符 42"/>
          <p:cNvCxnSpPr/>
          <p:nvPr/>
        </p:nvCxnSpPr>
        <p:spPr>
          <a:xfrm>
            <a:off x="2342111" y="1710657"/>
            <a:ext cx="15709" cy="4066752"/>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168806" y="1679247"/>
            <a:ext cx="15709" cy="4066752"/>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986785" y="1674024"/>
            <a:ext cx="15709" cy="4066752"/>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4827134" y="1709186"/>
            <a:ext cx="15709" cy="4066752"/>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617347" y="1694936"/>
            <a:ext cx="15709" cy="4066752"/>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457154" y="1694936"/>
            <a:ext cx="15709" cy="4066752"/>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283190" y="1752760"/>
            <a:ext cx="15709" cy="4066752"/>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137202" y="1752760"/>
            <a:ext cx="15709" cy="4066752"/>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曲线连接符 12"/>
          <p:cNvCxnSpPr/>
          <p:nvPr/>
        </p:nvCxnSpPr>
        <p:spPr bwMode="auto">
          <a:xfrm rot="5400000">
            <a:off x="823320" y="4277205"/>
            <a:ext cx="1309672" cy="908535"/>
          </a:xfrm>
          <a:prstGeom prst="bentConnector3">
            <a:avLst>
              <a:gd name="adj1" fmla="val 80192"/>
            </a:avLst>
          </a:prstGeom>
          <a:solidFill>
            <a:schemeClr val="accent1"/>
          </a:solidFill>
          <a:ln w="19050" cap="flat" cmpd="sng" algn="ctr">
            <a:solidFill>
              <a:srgbClr val="00B0F0"/>
            </a:solidFill>
            <a:prstDash val="solid"/>
            <a:round/>
            <a:headEnd type="none" w="med" len="med"/>
            <a:tailEnd type="triangle"/>
          </a:ln>
          <a:effectLst/>
        </p:spPr>
      </p:cxnSp>
      <p:sp>
        <p:nvSpPr>
          <p:cNvPr id="56" name="云形 55"/>
          <p:cNvSpPr/>
          <p:nvPr/>
        </p:nvSpPr>
        <p:spPr bwMode="auto">
          <a:xfrm>
            <a:off x="4862660" y="3112694"/>
            <a:ext cx="685782" cy="609584"/>
          </a:xfrm>
          <a:prstGeom prst="cloud">
            <a:avLst/>
          </a:prstGeom>
          <a:noFill/>
          <a:ln w="127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58" name="云形 57"/>
          <p:cNvSpPr/>
          <p:nvPr/>
        </p:nvSpPr>
        <p:spPr bwMode="auto">
          <a:xfrm>
            <a:off x="5763895" y="3087044"/>
            <a:ext cx="685782" cy="609584"/>
          </a:xfrm>
          <a:prstGeom prst="cloud">
            <a:avLst/>
          </a:prstGeom>
          <a:noFill/>
          <a:ln w="127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59" name="云形 58"/>
          <p:cNvSpPr/>
          <p:nvPr/>
        </p:nvSpPr>
        <p:spPr bwMode="auto">
          <a:xfrm>
            <a:off x="4883377" y="3815194"/>
            <a:ext cx="685782" cy="609584"/>
          </a:xfrm>
          <a:prstGeom prst="cloud">
            <a:avLst/>
          </a:prstGeom>
          <a:noFill/>
          <a:ln w="127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60" name="云形 59"/>
          <p:cNvSpPr/>
          <p:nvPr/>
        </p:nvSpPr>
        <p:spPr bwMode="auto">
          <a:xfrm>
            <a:off x="5707852" y="3835664"/>
            <a:ext cx="685782" cy="609584"/>
          </a:xfrm>
          <a:prstGeom prst="cloud">
            <a:avLst/>
          </a:prstGeom>
          <a:noFill/>
          <a:ln w="127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61" name="云形 60"/>
          <p:cNvSpPr/>
          <p:nvPr/>
        </p:nvSpPr>
        <p:spPr bwMode="auto">
          <a:xfrm>
            <a:off x="6548145" y="3786978"/>
            <a:ext cx="685782" cy="609584"/>
          </a:xfrm>
          <a:prstGeom prst="cloud">
            <a:avLst/>
          </a:prstGeom>
          <a:noFill/>
          <a:ln w="127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63" name="云形 62"/>
          <p:cNvSpPr/>
          <p:nvPr/>
        </p:nvSpPr>
        <p:spPr bwMode="auto">
          <a:xfrm>
            <a:off x="4921040" y="4407709"/>
            <a:ext cx="685782" cy="609584"/>
          </a:xfrm>
          <a:prstGeom prst="cloud">
            <a:avLst/>
          </a:prstGeom>
          <a:noFill/>
          <a:ln w="127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64" name="云形 63"/>
          <p:cNvSpPr/>
          <p:nvPr/>
        </p:nvSpPr>
        <p:spPr bwMode="auto">
          <a:xfrm>
            <a:off x="5717280" y="4462608"/>
            <a:ext cx="685782" cy="609584"/>
          </a:xfrm>
          <a:prstGeom prst="cloud">
            <a:avLst/>
          </a:prstGeom>
          <a:noFill/>
          <a:ln w="127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65" name="云形 64"/>
          <p:cNvSpPr/>
          <p:nvPr/>
        </p:nvSpPr>
        <p:spPr bwMode="auto">
          <a:xfrm>
            <a:off x="6571677" y="4445248"/>
            <a:ext cx="685782" cy="609584"/>
          </a:xfrm>
          <a:prstGeom prst="cloud">
            <a:avLst/>
          </a:prstGeom>
          <a:noFill/>
          <a:ln w="127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66" name="矩形 65"/>
          <p:cNvSpPr/>
          <p:nvPr/>
        </p:nvSpPr>
        <p:spPr>
          <a:xfrm>
            <a:off x="1178289" y="5930853"/>
            <a:ext cx="7017093" cy="523220"/>
          </a:xfrm>
          <a:prstGeom prst="rect">
            <a:avLst/>
          </a:prstGeom>
          <a:noFill/>
        </p:spPr>
        <p:txBody>
          <a:bodyPr wrap="square">
            <a:spAutoFit/>
          </a:bodyPr>
          <a:lstStyle/>
          <a:p>
            <a:pPr algn="ctr"/>
            <a:r>
              <a:rPr lang="zh-CN" altLang="en-US" sz="2800" b="1" dirty="0">
                <a:solidFill>
                  <a:srgbClr val="C00000"/>
                </a:solidFill>
              </a:rPr>
              <a:t>等待分支结果（</a:t>
            </a:r>
            <a:r>
              <a:rPr lang="en-US" altLang="zh-CN" sz="2800" b="1" dirty="0">
                <a:solidFill>
                  <a:srgbClr val="C00000"/>
                </a:solidFill>
              </a:rPr>
              <a:t>flush</a:t>
            </a:r>
            <a:r>
              <a:rPr lang="zh-CN" altLang="en-US" sz="2800" b="1" dirty="0">
                <a:solidFill>
                  <a:srgbClr val="C00000"/>
                </a:solidFill>
              </a:rPr>
              <a:t>）影响性能</a:t>
            </a:r>
            <a:endParaRPr lang="zh-CN" altLang="en-US" sz="2800" b="1" dirty="0">
              <a:solidFill>
                <a:srgbClr val="C00000"/>
              </a:solidFill>
            </a:endParaRPr>
          </a:p>
        </p:txBody>
      </p:sp>
      <p:sp>
        <p:nvSpPr>
          <p:cNvPr id="62" name="云形 61"/>
          <p:cNvSpPr/>
          <p:nvPr/>
        </p:nvSpPr>
        <p:spPr bwMode="auto">
          <a:xfrm>
            <a:off x="7405292" y="4445248"/>
            <a:ext cx="685782" cy="609584"/>
          </a:xfrm>
          <a:prstGeom prst="cloud">
            <a:avLst/>
          </a:prstGeom>
          <a:noFill/>
          <a:ln w="127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1894" y="1107832"/>
            <a:ext cx="8184958" cy="4668106"/>
          </a:xfrm>
        </p:spPr>
        <p:txBody>
          <a:bodyPr/>
          <a:lstStyle/>
          <a:p>
            <a:pPr marL="457200" indent="-457200">
              <a:buFont typeface="Wingdings" panose="05000000000000000000" pitchFamily="2" charset="2"/>
              <a:buChar char="Ø"/>
            </a:pPr>
            <a:r>
              <a:rPr lang="zh-CN" altLang="en-US" dirty="0"/>
              <a:t>将生成分支结果的硬件放在</a:t>
            </a:r>
            <a:r>
              <a:rPr lang="en-US" altLang="zh-CN" dirty="0"/>
              <a:t>ID</a:t>
            </a:r>
            <a:r>
              <a:rPr lang="zh-CN" altLang="en-US" dirty="0"/>
              <a:t>级</a:t>
            </a:r>
            <a:endParaRPr lang="en-US" altLang="zh-CN" dirty="0"/>
          </a:p>
          <a:p>
            <a:pPr lvl="1">
              <a:buFont typeface="Wingdings" panose="05000000000000000000" pitchFamily="2" charset="2"/>
              <a:buChar char="Ø"/>
            </a:pPr>
            <a:r>
              <a:rPr lang="zh-CN" altLang="en-US" sz="2400" dirty="0"/>
              <a:t>目的地址加法器</a:t>
            </a:r>
            <a:endParaRPr lang="en-US" altLang="zh-CN" sz="2400" dirty="0"/>
          </a:p>
          <a:p>
            <a:pPr lvl="1">
              <a:buFont typeface="Wingdings" panose="05000000000000000000" pitchFamily="2" charset="2"/>
              <a:buChar char="Ø"/>
            </a:pPr>
            <a:r>
              <a:rPr lang="zh-CN" altLang="en-US" sz="2400" dirty="0"/>
              <a:t>寄存器比较器</a:t>
            </a:r>
            <a:endParaRPr lang="en-US" altLang="zh-CN" sz="2400" dirty="0"/>
          </a:p>
        </p:txBody>
      </p:sp>
      <p:sp>
        <p:nvSpPr>
          <p:cNvPr id="3" name="标题 2"/>
          <p:cNvSpPr>
            <a:spLocks noGrp="1"/>
          </p:cNvSpPr>
          <p:nvPr>
            <p:ph type="ctrTitle"/>
          </p:nvPr>
        </p:nvSpPr>
        <p:spPr/>
        <p:txBody>
          <a:bodyPr/>
          <a:lstStyle/>
          <a:p>
            <a:r>
              <a:rPr lang="zh-CN" altLang="en-US" dirty="0"/>
              <a:t>解决控制冒险</a:t>
            </a:r>
            <a:r>
              <a:rPr lang="en-US" altLang="zh-CN" dirty="0"/>
              <a:t>2</a:t>
            </a:r>
            <a:r>
              <a:rPr lang="zh-CN" altLang="en-US" dirty="0"/>
              <a:t>：提前计算分支结果</a:t>
            </a:r>
            <a:endParaRPr lang="zh-CN" altLang="en-US" dirty="0"/>
          </a:p>
        </p:txBody>
      </p:sp>
      <p:grpSp>
        <p:nvGrpSpPr>
          <p:cNvPr id="69" name="组合 68"/>
          <p:cNvGrpSpPr/>
          <p:nvPr/>
        </p:nvGrpSpPr>
        <p:grpSpPr>
          <a:xfrm>
            <a:off x="384103" y="2438426"/>
            <a:ext cx="8605464" cy="3050342"/>
            <a:chOff x="309822" y="1674024"/>
            <a:chExt cx="8605464" cy="3050342"/>
          </a:xfrm>
        </p:grpSpPr>
        <p:cxnSp>
          <p:nvCxnSpPr>
            <p:cNvPr id="5" name="直接连接符 4"/>
            <p:cNvCxnSpPr/>
            <p:nvPr/>
          </p:nvCxnSpPr>
          <p:spPr>
            <a:xfrm>
              <a:off x="1265218" y="1694936"/>
              <a:ext cx="7650068" cy="253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16518" y="2133634"/>
              <a:ext cx="6757" cy="2590732"/>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309822" y="2484200"/>
              <a:ext cx="2041302" cy="1815882"/>
            </a:xfrm>
            <a:prstGeom prst="rect">
              <a:avLst/>
            </a:prstGeom>
          </p:spPr>
          <p:txBody>
            <a:bodyPr wrap="square">
              <a:spAutoFit/>
            </a:bodyPr>
            <a:lstStyle/>
            <a:p>
              <a:r>
                <a:rPr lang="en-US" altLang="zh-CN" sz="1600" b="1" dirty="0" err="1">
                  <a:latin typeface="+mn-lt"/>
                </a:rPr>
                <a:t>beq</a:t>
              </a:r>
              <a:r>
                <a:rPr lang="en-US" altLang="zh-CN" sz="1600" b="1" dirty="0">
                  <a:latin typeface="+mn-lt"/>
                </a:rPr>
                <a:t> </a:t>
              </a:r>
              <a:r>
                <a:rPr lang="en-US" altLang="zh-CN" sz="1600" dirty="0">
                  <a:latin typeface="+mn-lt"/>
                </a:rPr>
                <a:t>$1,$3,28</a:t>
              </a:r>
              <a:endParaRPr lang="en-US" altLang="zh-CN" sz="1600" dirty="0">
                <a:latin typeface="+mn-lt"/>
              </a:endParaRPr>
            </a:p>
            <a:p>
              <a:endParaRPr lang="en-US" altLang="zh-CN" sz="1600" dirty="0">
                <a:latin typeface="+mn-lt"/>
              </a:endParaRPr>
            </a:p>
            <a:p>
              <a:br>
                <a:rPr lang="en-US" altLang="zh-CN" sz="1600" dirty="0">
                  <a:latin typeface="+mn-lt"/>
                </a:rPr>
              </a:br>
              <a:r>
                <a:rPr lang="en-US" altLang="zh-CN" sz="1600" b="1" dirty="0">
                  <a:solidFill>
                    <a:srgbClr val="C00000"/>
                  </a:solidFill>
                  <a:latin typeface="+mn-lt"/>
                </a:rPr>
                <a:t>flush</a:t>
              </a:r>
              <a:endParaRPr lang="en-US" altLang="zh-CN" sz="1600" b="1" dirty="0">
                <a:solidFill>
                  <a:srgbClr val="C00000"/>
                </a:solidFill>
                <a:latin typeface="+mn-lt"/>
              </a:endParaRPr>
            </a:p>
            <a:p>
              <a:endParaRPr lang="en-US" altLang="zh-CN" sz="1600" dirty="0">
                <a:latin typeface="+mn-lt"/>
              </a:endParaRPr>
            </a:p>
            <a:p>
              <a:br>
                <a:rPr lang="en-US" altLang="zh-CN" sz="1600" dirty="0">
                  <a:latin typeface="+mn-lt"/>
                </a:rPr>
              </a:br>
              <a:r>
                <a:rPr lang="en-US" altLang="zh-CN" sz="1600" b="1" dirty="0" err="1">
                  <a:latin typeface="+mn-lt"/>
                </a:rPr>
                <a:t>lw</a:t>
              </a:r>
              <a:r>
                <a:rPr lang="en-US" altLang="zh-CN" sz="1600" b="1" dirty="0">
                  <a:latin typeface="+mn-lt"/>
                </a:rPr>
                <a:t> </a:t>
              </a:r>
              <a:r>
                <a:rPr lang="en-US" altLang="zh-CN" sz="1600" dirty="0">
                  <a:latin typeface="+mn-lt"/>
                </a:rPr>
                <a:t>$4,50($7)</a:t>
              </a:r>
              <a:endParaRPr lang="en-US" altLang="zh-CN" sz="1600" dirty="0">
                <a:latin typeface="+mn-lt"/>
              </a:endParaRPr>
            </a:p>
          </p:txBody>
        </p:sp>
        <p:sp>
          <p:nvSpPr>
            <p:cNvPr id="57" name="矩形 56"/>
            <p:cNvSpPr/>
            <p:nvPr/>
          </p:nvSpPr>
          <p:spPr>
            <a:xfrm>
              <a:off x="3601222" y="3942251"/>
              <a:ext cx="224779" cy="282596"/>
            </a:xfrm>
            <a:prstGeom prst="rect">
              <a:avLst/>
            </a:prstGeom>
            <a:solidFill>
              <a:srgbClr val="00B05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55" name="矩形 54"/>
            <p:cNvSpPr/>
            <p:nvPr/>
          </p:nvSpPr>
          <p:spPr>
            <a:xfrm>
              <a:off x="6720079" y="3934693"/>
              <a:ext cx="224779" cy="28259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52" name="矩形 51"/>
            <p:cNvSpPr/>
            <p:nvPr/>
          </p:nvSpPr>
          <p:spPr>
            <a:xfrm>
              <a:off x="2782080" y="3265986"/>
              <a:ext cx="224779" cy="282596"/>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51" name="矩形 50"/>
            <p:cNvSpPr/>
            <p:nvPr/>
          </p:nvSpPr>
          <p:spPr>
            <a:xfrm>
              <a:off x="1979848" y="2577431"/>
              <a:ext cx="224779" cy="282596"/>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8" name="矩形 7"/>
            <p:cNvSpPr/>
            <p:nvPr/>
          </p:nvSpPr>
          <p:spPr>
            <a:xfrm>
              <a:off x="1700091" y="1772695"/>
              <a:ext cx="784295" cy="338554"/>
            </a:xfrm>
            <a:prstGeom prst="rect">
              <a:avLst/>
            </a:prstGeom>
          </p:spPr>
          <p:txBody>
            <a:bodyPr wrap="square">
              <a:spAutoFit/>
            </a:bodyPr>
            <a:lstStyle/>
            <a:p>
              <a:r>
                <a:rPr lang="en-US" altLang="zh-CN" sz="1600" dirty="0"/>
                <a:t>CC1</a:t>
              </a:r>
              <a:endParaRPr lang="en-US" altLang="zh-CN" sz="1600" dirty="0"/>
            </a:p>
          </p:txBody>
        </p:sp>
        <p:sp>
          <p:nvSpPr>
            <p:cNvPr id="9" name="矩形 8"/>
            <p:cNvSpPr/>
            <p:nvPr/>
          </p:nvSpPr>
          <p:spPr>
            <a:xfrm>
              <a:off x="2484386" y="1772694"/>
              <a:ext cx="784295" cy="338554"/>
            </a:xfrm>
            <a:prstGeom prst="rect">
              <a:avLst/>
            </a:prstGeom>
          </p:spPr>
          <p:txBody>
            <a:bodyPr wrap="square">
              <a:spAutoFit/>
            </a:bodyPr>
            <a:lstStyle/>
            <a:p>
              <a:r>
                <a:rPr lang="en-US" altLang="zh-CN" sz="1600" dirty="0"/>
                <a:t>CC2</a:t>
              </a:r>
              <a:endParaRPr lang="en-US" altLang="zh-CN" sz="1600" dirty="0"/>
            </a:p>
          </p:txBody>
        </p:sp>
        <p:sp>
          <p:nvSpPr>
            <p:cNvPr id="10" name="矩形 9"/>
            <p:cNvSpPr/>
            <p:nvPr/>
          </p:nvSpPr>
          <p:spPr>
            <a:xfrm>
              <a:off x="3268681" y="1783537"/>
              <a:ext cx="784295" cy="338554"/>
            </a:xfrm>
            <a:prstGeom prst="rect">
              <a:avLst/>
            </a:prstGeom>
          </p:spPr>
          <p:txBody>
            <a:bodyPr wrap="square">
              <a:spAutoFit/>
            </a:bodyPr>
            <a:lstStyle/>
            <a:p>
              <a:r>
                <a:rPr lang="en-US" altLang="zh-CN" sz="1600" dirty="0"/>
                <a:t>CC3</a:t>
              </a:r>
              <a:endParaRPr lang="en-US" altLang="zh-CN" sz="1600" dirty="0"/>
            </a:p>
          </p:txBody>
        </p:sp>
        <p:sp>
          <p:nvSpPr>
            <p:cNvPr id="11" name="矩形 10"/>
            <p:cNvSpPr/>
            <p:nvPr/>
          </p:nvSpPr>
          <p:spPr>
            <a:xfrm>
              <a:off x="4030661" y="1779712"/>
              <a:ext cx="784295" cy="338554"/>
            </a:xfrm>
            <a:prstGeom prst="rect">
              <a:avLst/>
            </a:prstGeom>
          </p:spPr>
          <p:txBody>
            <a:bodyPr wrap="square">
              <a:spAutoFit/>
            </a:bodyPr>
            <a:lstStyle/>
            <a:p>
              <a:r>
                <a:rPr lang="en-US" altLang="zh-CN" sz="1600" dirty="0"/>
                <a:t>CC4</a:t>
              </a:r>
              <a:endParaRPr lang="en-US" altLang="zh-CN" sz="1600" dirty="0"/>
            </a:p>
          </p:txBody>
        </p:sp>
        <p:sp>
          <p:nvSpPr>
            <p:cNvPr id="12" name="矩形 11"/>
            <p:cNvSpPr/>
            <p:nvPr/>
          </p:nvSpPr>
          <p:spPr>
            <a:xfrm>
              <a:off x="4859179" y="1772693"/>
              <a:ext cx="784295" cy="338554"/>
            </a:xfrm>
            <a:prstGeom prst="rect">
              <a:avLst/>
            </a:prstGeom>
          </p:spPr>
          <p:txBody>
            <a:bodyPr wrap="square">
              <a:spAutoFit/>
            </a:bodyPr>
            <a:lstStyle/>
            <a:p>
              <a:r>
                <a:rPr lang="en-US" altLang="zh-CN" sz="1600" dirty="0"/>
                <a:t>CC5</a:t>
              </a:r>
              <a:endParaRPr lang="en-US" altLang="zh-CN" sz="1600" dirty="0"/>
            </a:p>
          </p:txBody>
        </p:sp>
        <p:sp>
          <p:nvSpPr>
            <p:cNvPr id="14" name="矩形 13"/>
            <p:cNvSpPr/>
            <p:nvPr/>
          </p:nvSpPr>
          <p:spPr>
            <a:xfrm>
              <a:off x="2783017" y="2581103"/>
              <a:ext cx="224779" cy="282596"/>
            </a:xfrm>
            <a:prstGeom prst="rect">
              <a:avLst/>
            </a:prstGeom>
            <a:solidFill>
              <a:schemeClr val="accent1">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pic>
          <p:nvPicPr>
            <p:cNvPr id="16" name="图片 15"/>
            <p:cNvPicPr>
              <a:picLocks noChangeAspect="1"/>
            </p:cNvPicPr>
            <p:nvPr/>
          </p:nvPicPr>
          <p:blipFill>
            <a:blip r:embed="rId1"/>
            <a:stretch>
              <a:fillRect/>
            </a:stretch>
          </p:blipFill>
          <p:spPr>
            <a:xfrm>
              <a:off x="1706176" y="2446250"/>
              <a:ext cx="3826130" cy="565192"/>
            </a:xfrm>
            <a:prstGeom prst="rect">
              <a:avLst/>
            </a:prstGeom>
          </p:spPr>
        </p:pic>
        <p:sp>
          <p:nvSpPr>
            <p:cNvPr id="18" name="矩形 17"/>
            <p:cNvSpPr/>
            <p:nvPr/>
          </p:nvSpPr>
          <p:spPr>
            <a:xfrm>
              <a:off x="5835392" y="3273964"/>
              <a:ext cx="224779" cy="274618"/>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19" name="矩形 18"/>
            <p:cNvSpPr/>
            <p:nvPr/>
          </p:nvSpPr>
          <p:spPr>
            <a:xfrm>
              <a:off x="3548931" y="3273964"/>
              <a:ext cx="265673" cy="287044"/>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pic>
          <p:nvPicPr>
            <p:cNvPr id="20" name="图片 19"/>
            <p:cNvPicPr>
              <a:picLocks noChangeAspect="1"/>
            </p:cNvPicPr>
            <p:nvPr/>
          </p:nvPicPr>
          <p:blipFill>
            <a:blip r:embed="rId1"/>
            <a:stretch>
              <a:fillRect/>
            </a:stretch>
          </p:blipFill>
          <p:spPr>
            <a:xfrm>
              <a:off x="2509743" y="3142703"/>
              <a:ext cx="3826130" cy="549236"/>
            </a:xfrm>
            <a:prstGeom prst="rect">
              <a:avLst/>
            </a:prstGeom>
            <a:noFill/>
          </p:spPr>
        </p:pic>
        <p:sp>
          <p:nvSpPr>
            <p:cNvPr id="29" name="矩形 28"/>
            <p:cNvSpPr/>
            <p:nvPr/>
          </p:nvSpPr>
          <p:spPr>
            <a:xfrm>
              <a:off x="6109239" y="3947253"/>
              <a:ext cx="228902" cy="277594"/>
            </a:xfrm>
            <a:prstGeom prst="rect">
              <a:avLst/>
            </a:prstGeom>
            <a:solidFill>
              <a:schemeClr val="accent1">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sp>
          <p:nvSpPr>
            <p:cNvPr id="30" name="矩形 29"/>
            <p:cNvSpPr/>
            <p:nvPr/>
          </p:nvSpPr>
          <p:spPr>
            <a:xfrm>
              <a:off x="4372839" y="3929928"/>
              <a:ext cx="270546" cy="290154"/>
            </a:xfrm>
            <a:prstGeom prst="rect">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ndParaRPr>
            </a:p>
          </p:txBody>
        </p:sp>
        <p:pic>
          <p:nvPicPr>
            <p:cNvPr id="31" name="图片 30"/>
            <p:cNvPicPr>
              <a:picLocks noChangeAspect="1"/>
            </p:cNvPicPr>
            <p:nvPr/>
          </p:nvPicPr>
          <p:blipFill>
            <a:blip r:embed="rId1"/>
            <a:stretch>
              <a:fillRect/>
            </a:stretch>
          </p:blipFill>
          <p:spPr>
            <a:xfrm>
              <a:off x="3324711" y="3806395"/>
              <a:ext cx="3896310" cy="559310"/>
            </a:xfrm>
            <a:prstGeom prst="rect">
              <a:avLst/>
            </a:prstGeom>
          </p:spPr>
        </p:pic>
        <p:sp>
          <p:nvSpPr>
            <p:cNvPr id="32" name="矩形 31"/>
            <p:cNvSpPr/>
            <p:nvPr/>
          </p:nvSpPr>
          <p:spPr>
            <a:xfrm>
              <a:off x="5683193" y="1771030"/>
              <a:ext cx="784295" cy="338554"/>
            </a:xfrm>
            <a:prstGeom prst="rect">
              <a:avLst/>
            </a:prstGeom>
          </p:spPr>
          <p:txBody>
            <a:bodyPr wrap="square">
              <a:spAutoFit/>
            </a:bodyPr>
            <a:lstStyle/>
            <a:p>
              <a:r>
                <a:rPr lang="en-US" altLang="zh-CN" sz="1600" dirty="0"/>
                <a:t>CC6</a:t>
              </a:r>
              <a:endParaRPr lang="en-US" altLang="zh-CN" sz="1600" dirty="0"/>
            </a:p>
          </p:txBody>
        </p:sp>
        <p:sp>
          <p:nvSpPr>
            <p:cNvPr id="33" name="矩形 32"/>
            <p:cNvSpPr/>
            <p:nvPr/>
          </p:nvSpPr>
          <p:spPr>
            <a:xfrm>
              <a:off x="6449677" y="1779711"/>
              <a:ext cx="784295" cy="338554"/>
            </a:xfrm>
            <a:prstGeom prst="rect">
              <a:avLst/>
            </a:prstGeom>
          </p:spPr>
          <p:txBody>
            <a:bodyPr wrap="square">
              <a:spAutoFit/>
            </a:bodyPr>
            <a:lstStyle/>
            <a:p>
              <a:r>
                <a:rPr lang="en-US" altLang="zh-CN" sz="1600" dirty="0"/>
                <a:t>CC7</a:t>
              </a:r>
              <a:endParaRPr lang="en-US" altLang="zh-CN" sz="1600" dirty="0"/>
            </a:p>
          </p:txBody>
        </p:sp>
        <p:sp>
          <p:nvSpPr>
            <p:cNvPr id="34" name="矩形 33"/>
            <p:cNvSpPr/>
            <p:nvPr/>
          </p:nvSpPr>
          <p:spPr>
            <a:xfrm>
              <a:off x="7281455" y="1779710"/>
              <a:ext cx="784295" cy="338554"/>
            </a:xfrm>
            <a:prstGeom prst="rect">
              <a:avLst/>
            </a:prstGeom>
          </p:spPr>
          <p:txBody>
            <a:bodyPr wrap="square">
              <a:spAutoFit/>
            </a:bodyPr>
            <a:lstStyle/>
            <a:p>
              <a:r>
                <a:rPr lang="en-US" altLang="zh-CN" sz="1600" dirty="0"/>
                <a:t>CC8</a:t>
              </a:r>
              <a:endParaRPr lang="en-US" altLang="zh-CN" sz="1600" dirty="0"/>
            </a:p>
          </p:txBody>
        </p:sp>
        <p:sp>
          <p:nvSpPr>
            <p:cNvPr id="35" name="矩形 34"/>
            <p:cNvSpPr/>
            <p:nvPr/>
          </p:nvSpPr>
          <p:spPr>
            <a:xfrm>
              <a:off x="8082102" y="1779709"/>
              <a:ext cx="784295" cy="338554"/>
            </a:xfrm>
            <a:prstGeom prst="rect">
              <a:avLst/>
            </a:prstGeom>
          </p:spPr>
          <p:txBody>
            <a:bodyPr wrap="square">
              <a:spAutoFit/>
            </a:bodyPr>
            <a:lstStyle/>
            <a:p>
              <a:r>
                <a:rPr lang="en-US" altLang="zh-CN" sz="1600" dirty="0"/>
                <a:t>CC9</a:t>
              </a:r>
              <a:endParaRPr lang="en-US" altLang="zh-CN" sz="1600" dirty="0"/>
            </a:p>
          </p:txBody>
        </p:sp>
        <p:cxnSp>
          <p:nvCxnSpPr>
            <p:cNvPr id="42" name="曲线连接符 12"/>
            <p:cNvCxnSpPr>
              <a:endCxn id="31" idx="1"/>
            </p:cNvCxnSpPr>
            <p:nvPr/>
          </p:nvCxnSpPr>
          <p:spPr bwMode="auto">
            <a:xfrm>
              <a:off x="3011574" y="2682663"/>
              <a:ext cx="313137" cy="1403387"/>
            </a:xfrm>
            <a:prstGeom prst="straightConnector1">
              <a:avLst/>
            </a:prstGeom>
            <a:solidFill>
              <a:schemeClr val="accent1"/>
            </a:solidFill>
            <a:ln w="19050" cap="flat" cmpd="sng" algn="ctr">
              <a:solidFill>
                <a:srgbClr val="00B050"/>
              </a:solidFill>
              <a:prstDash val="solid"/>
              <a:round/>
              <a:headEnd type="none" w="med" len="med"/>
              <a:tailEnd type="triangle"/>
            </a:ln>
            <a:effectLst/>
          </p:spPr>
        </p:cxnSp>
        <p:cxnSp>
          <p:nvCxnSpPr>
            <p:cNvPr id="43" name="直接连接符 42"/>
            <p:cNvCxnSpPr/>
            <p:nvPr/>
          </p:nvCxnSpPr>
          <p:spPr>
            <a:xfrm flipH="1">
              <a:off x="2330503" y="1710657"/>
              <a:ext cx="11608" cy="2861313"/>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3144811" y="1679247"/>
              <a:ext cx="23995" cy="2892723"/>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3962493" y="1674024"/>
              <a:ext cx="24292" cy="2897946"/>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4820240" y="1709186"/>
              <a:ext cx="6894" cy="2862784"/>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617347" y="1694936"/>
              <a:ext cx="47457" cy="2877034"/>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6457154" y="1694936"/>
              <a:ext cx="51878" cy="2877034"/>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283190" y="1752760"/>
              <a:ext cx="22234" cy="2819210"/>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8113233" y="1752760"/>
              <a:ext cx="23969" cy="2712418"/>
            </a:xfrm>
            <a:prstGeom prst="line">
              <a:avLst/>
            </a:prstGeom>
            <a:ln w="190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云形 55"/>
            <p:cNvSpPr/>
            <p:nvPr/>
          </p:nvSpPr>
          <p:spPr bwMode="auto">
            <a:xfrm>
              <a:off x="4862660" y="3112694"/>
              <a:ext cx="685782" cy="609584"/>
            </a:xfrm>
            <a:prstGeom prst="cloud">
              <a:avLst/>
            </a:prstGeom>
            <a:noFill/>
            <a:ln w="127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58" name="云形 57"/>
            <p:cNvSpPr/>
            <p:nvPr/>
          </p:nvSpPr>
          <p:spPr bwMode="auto">
            <a:xfrm>
              <a:off x="5763895" y="3087044"/>
              <a:ext cx="685782" cy="609584"/>
            </a:xfrm>
            <a:prstGeom prst="cloud">
              <a:avLst/>
            </a:prstGeom>
            <a:noFill/>
            <a:ln w="127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grpSp>
      <p:sp>
        <p:nvSpPr>
          <p:cNvPr id="40" name="云形 39"/>
          <p:cNvSpPr/>
          <p:nvPr/>
        </p:nvSpPr>
        <p:spPr bwMode="auto">
          <a:xfrm>
            <a:off x="4127257" y="3903324"/>
            <a:ext cx="685782" cy="609584"/>
          </a:xfrm>
          <a:prstGeom prst="cloud">
            <a:avLst/>
          </a:prstGeom>
          <a:noFill/>
          <a:ln w="127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41" name="云形 40"/>
          <p:cNvSpPr/>
          <p:nvPr/>
        </p:nvSpPr>
        <p:spPr bwMode="auto">
          <a:xfrm>
            <a:off x="3297039" y="3885611"/>
            <a:ext cx="685782" cy="609584"/>
          </a:xfrm>
          <a:prstGeom prst="cloud">
            <a:avLst/>
          </a:prstGeom>
          <a:noFill/>
          <a:ln w="12700"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dirty="0"/>
              <a:t>计算分支目标地址</a:t>
            </a:r>
            <a:endParaRPr lang="en-US" altLang="zh-CN" dirty="0"/>
          </a:p>
          <a:p>
            <a:pPr marL="342900" indent="-342900">
              <a:buFont typeface="Wingdings" panose="05000000000000000000" pitchFamily="2" charset="2"/>
              <a:buChar char="Ø"/>
            </a:pPr>
            <a:r>
              <a:rPr lang="zh-CN" altLang="en-US" sz="2400" dirty="0"/>
              <a:t>将分支地址计算电路从</a:t>
            </a:r>
            <a:r>
              <a:rPr lang="en-US" altLang="zh-CN" sz="2400" dirty="0"/>
              <a:t>EX</a:t>
            </a:r>
            <a:r>
              <a:rPr lang="zh-CN" altLang="en-US" sz="2400" dirty="0"/>
              <a:t>级移到</a:t>
            </a:r>
            <a:r>
              <a:rPr lang="en-US" altLang="zh-CN" sz="2400" dirty="0"/>
              <a:t>ID</a:t>
            </a:r>
            <a:r>
              <a:rPr lang="zh-CN" altLang="en-US" sz="2400" dirty="0"/>
              <a:t>级</a:t>
            </a:r>
            <a:endParaRPr lang="en-US" altLang="zh-CN" sz="2400" dirty="0"/>
          </a:p>
          <a:p>
            <a:r>
              <a:rPr lang="zh-CN" altLang="en-US" dirty="0"/>
              <a:t>判断分支条件</a:t>
            </a:r>
            <a:endParaRPr lang="en-US" altLang="zh-CN" dirty="0"/>
          </a:p>
          <a:p>
            <a:pPr marL="457200" indent="-457200">
              <a:buFont typeface="Wingdings" panose="05000000000000000000" pitchFamily="2" charset="2"/>
              <a:buChar char="Ø"/>
            </a:pPr>
            <a:r>
              <a:rPr lang="zh-CN" altLang="en-US" sz="2400" dirty="0"/>
              <a:t>决定是否将数据旁路到相等检测单元进行检测（</a:t>
            </a:r>
            <a:r>
              <a:rPr lang="en-US" altLang="zh-CN" sz="2400" dirty="0" err="1"/>
              <a:t>beq</a:t>
            </a:r>
            <a:r>
              <a:rPr lang="zh-CN" altLang="en-US" sz="2400" dirty="0"/>
              <a:t>、</a:t>
            </a:r>
            <a:r>
              <a:rPr lang="en-US" altLang="zh-CN" sz="2400" dirty="0" err="1"/>
              <a:t>bnq</a:t>
            </a:r>
            <a:r>
              <a:rPr lang="zh-CN" altLang="en-US" sz="2400" dirty="0"/>
              <a:t>）</a:t>
            </a:r>
            <a:endParaRPr lang="en-US" altLang="zh-CN" sz="2400" dirty="0"/>
          </a:p>
          <a:p>
            <a:pPr marL="457200" indent="-457200">
              <a:buFont typeface="Wingdings" panose="05000000000000000000" pitchFamily="2" charset="2"/>
              <a:buChar char="Ø"/>
            </a:pPr>
            <a:r>
              <a:rPr lang="zh-CN" altLang="en-US" sz="2400" dirty="0"/>
              <a:t>可能发生数据冒险，需要阻塞流水线</a:t>
            </a:r>
            <a:endParaRPr lang="en-US" altLang="zh-CN" sz="2400" dirty="0"/>
          </a:p>
          <a:p>
            <a:pPr marL="1200150" lvl="1" indent="-457200">
              <a:buFont typeface="Wingdings" panose="05000000000000000000" pitchFamily="2" charset="2"/>
              <a:buChar char="Ø"/>
            </a:pPr>
            <a:r>
              <a:rPr lang="zh-CN" altLang="en-US" sz="2000" dirty="0"/>
              <a:t>分支指令前是</a:t>
            </a:r>
            <a:r>
              <a:rPr lang="en-US" altLang="zh-CN" sz="2000" dirty="0"/>
              <a:t>R</a:t>
            </a:r>
            <a:r>
              <a:rPr lang="zh-CN" altLang="en-US" sz="2000" dirty="0"/>
              <a:t>型指令，计算的结果是分支指令的源操作数，发生一个阻塞</a:t>
            </a:r>
            <a:endParaRPr lang="en-US" altLang="zh-CN" sz="2000" dirty="0"/>
          </a:p>
          <a:p>
            <a:pPr marL="1200150" lvl="1" indent="-457200">
              <a:buFont typeface="Wingdings" panose="05000000000000000000" pitchFamily="2" charset="2"/>
              <a:buChar char="Ø"/>
            </a:pPr>
            <a:r>
              <a:rPr lang="zh-CN" altLang="en-US" sz="2000" dirty="0"/>
              <a:t>分支指令前是</a:t>
            </a:r>
            <a:r>
              <a:rPr lang="en-US" altLang="zh-CN" sz="2000" dirty="0" err="1"/>
              <a:t>lw</a:t>
            </a:r>
            <a:r>
              <a:rPr lang="zh-CN" altLang="en-US" sz="2000" dirty="0"/>
              <a:t>指令，载入的数据是分支指令的源操作数，发生两个阻塞</a:t>
            </a:r>
            <a:endParaRPr lang="en-US" altLang="zh-CN" sz="2000" dirty="0"/>
          </a:p>
          <a:p>
            <a:pPr marL="1200150" lvl="1" indent="-457200">
              <a:buFont typeface="Wingdings" panose="05000000000000000000" pitchFamily="2" charset="2"/>
              <a:buChar char="Ø"/>
            </a:pPr>
            <a:endParaRPr lang="zh-CN" altLang="en-US" sz="2000" dirty="0"/>
          </a:p>
        </p:txBody>
      </p:sp>
      <p:sp>
        <p:nvSpPr>
          <p:cNvPr id="3" name="标题 2"/>
          <p:cNvSpPr>
            <a:spLocks noGrp="1"/>
          </p:cNvSpPr>
          <p:nvPr>
            <p:ph type="ctrTitle"/>
          </p:nvPr>
        </p:nvSpPr>
        <p:spPr/>
        <p:txBody>
          <a:bodyPr/>
          <a:lstStyle/>
          <a:p>
            <a:r>
              <a:rPr lang="en-US" altLang="zh-CN" dirty="0"/>
              <a:t>ID</a:t>
            </a:r>
            <a:r>
              <a:rPr lang="zh-CN" altLang="en-US" dirty="0"/>
              <a:t>级生成分支结果</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1"/>
          </p:nvPr>
        </p:nvGraphicFramePr>
        <p:xfrm>
          <a:off x="2062405" y="2209832"/>
          <a:ext cx="3049705" cy="1854200"/>
        </p:xfrm>
        <a:graphic>
          <a:graphicData uri="http://schemas.openxmlformats.org/drawingml/2006/table">
            <a:tbl>
              <a:tblPr firstRow="1" bandRow="1">
                <a:tableStyleId>{5C22544A-7EE6-4342-B048-85BDC9FD1C3A}</a:tableStyleId>
              </a:tblPr>
              <a:tblGrid>
                <a:gridCol w="833654"/>
                <a:gridCol w="2216051"/>
              </a:tblGrid>
              <a:tr h="370840">
                <a:tc>
                  <a:txBody>
                    <a:bodyPr/>
                    <a:lstStyle/>
                    <a:p>
                      <a:r>
                        <a:rPr lang="en-US" altLang="zh-CN" b="0" dirty="0">
                          <a:solidFill>
                            <a:srgbClr val="C00000"/>
                          </a:solidFill>
                        </a:rPr>
                        <a:t>WB</a:t>
                      </a:r>
                      <a:endParaRPr lang="zh-CN" altLang="en-US" b="0" dirty="0">
                        <a:solidFill>
                          <a:srgbClr val="C00000"/>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r>
                        <a:rPr lang="en-US" altLang="zh-CN" b="0" dirty="0">
                          <a:solidFill>
                            <a:schemeClr val="tx1"/>
                          </a:solidFill>
                        </a:rPr>
                        <a:t>add3   </a:t>
                      </a:r>
                      <a:r>
                        <a:rPr lang="en-US" altLang="zh-CN" b="0" dirty="0">
                          <a:solidFill>
                            <a:srgbClr val="C00000"/>
                          </a:solidFill>
                        </a:rPr>
                        <a:t>$1</a:t>
                      </a:r>
                      <a:r>
                        <a:rPr lang="en-US" altLang="zh-CN" b="0" dirty="0">
                          <a:solidFill>
                            <a:schemeClr val="tx1"/>
                          </a:solidFill>
                        </a:rPr>
                        <a:t>,…</a:t>
                      </a:r>
                      <a:endParaRPr lang="zh-CN" altLang="en-US" b="0"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r>
              <a:tr h="370840">
                <a:tc>
                  <a:txBody>
                    <a:bodyPr/>
                    <a:lstStyle/>
                    <a:p>
                      <a:r>
                        <a:rPr lang="en-US" altLang="zh-CN" dirty="0"/>
                        <a:t>MEM</a:t>
                      </a:r>
                      <a:endParaRPr lang="zh-CN" altLang="en-US" dirty="0"/>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add2   $3,…</a:t>
                      </a:r>
                      <a:endParaRPr lang="zh-CN" altLang="en-US" dirty="0"/>
                    </a:p>
                  </a:txBody>
                  <a:tcPr>
                    <a:lnR w="12700" cap="flat" cmpd="sng" algn="ctr">
                      <a:solidFill>
                        <a:schemeClr val="tx1"/>
                      </a:solidFill>
                      <a:prstDash val="solid"/>
                      <a:round/>
                      <a:headEnd type="none" w="med" len="med"/>
                      <a:tailEnd type="none" w="med" len="med"/>
                    </a:lnR>
                    <a:noFill/>
                  </a:tcPr>
                </a:tc>
              </a:tr>
              <a:tr h="370840">
                <a:tc>
                  <a:txBody>
                    <a:bodyPr/>
                    <a:lstStyle/>
                    <a:p>
                      <a:r>
                        <a:rPr lang="en-US" altLang="zh-CN" dirty="0"/>
                        <a:t>EX</a:t>
                      </a:r>
                      <a:endParaRPr lang="zh-CN" altLang="en-US" dirty="0"/>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add3   $4,…</a:t>
                      </a:r>
                      <a:endParaRPr lang="zh-CN" altLang="en-US" dirty="0"/>
                    </a:p>
                  </a:txBody>
                  <a:tcPr>
                    <a:lnR w="12700" cap="flat" cmpd="sng" algn="ctr">
                      <a:solidFill>
                        <a:schemeClr val="tx1"/>
                      </a:solidFill>
                      <a:prstDash val="solid"/>
                      <a:round/>
                      <a:headEnd type="none" w="med" len="med"/>
                      <a:tailEnd type="none" w="med" len="med"/>
                    </a:lnR>
                    <a:noFill/>
                  </a:tcPr>
                </a:tc>
              </a:tr>
              <a:tr h="370840">
                <a:tc>
                  <a:txBody>
                    <a:bodyPr/>
                    <a:lstStyle/>
                    <a:p>
                      <a:r>
                        <a:rPr lang="en-US" altLang="zh-CN" dirty="0">
                          <a:solidFill>
                            <a:srgbClr val="C00000"/>
                          </a:solidFill>
                        </a:rPr>
                        <a:t>ID</a:t>
                      </a:r>
                      <a:endParaRPr lang="zh-CN" altLang="en-US" dirty="0">
                        <a:solidFill>
                          <a:srgbClr val="C00000"/>
                        </a:solidFill>
                      </a:endParaRPr>
                    </a:p>
                  </a:txBody>
                  <a:tcPr>
                    <a:lnL w="12700" cap="flat" cmpd="sng" algn="ctr">
                      <a:solidFill>
                        <a:schemeClr val="tx1"/>
                      </a:solidFill>
                      <a:prstDash val="solid"/>
                      <a:round/>
                      <a:headEnd type="none" w="med" len="med"/>
                      <a:tailEnd type="none" w="med" len="med"/>
                    </a:lnL>
                    <a:noFill/>
                  </a:tcPr>
                </a:tc>
                <a:tc>
                  <a:txBody>
                    <a:bodyPr/>
                    <a:lstStyle/>
                    <a:p>
                      <a:r>
                        <a:rPr lang="en-US" altLang="zh-CN" dirty="0" err="1"/>
                        <a:t>beq</a:t>
                      </a:r>
                      <a:r>
                        <a:rPr lang="en-US" altLang="zh-CN" dirty="0"/>
                        <a:t>     </a:t>
                      </a:r>
                      <a:r>
                        <a:rPr lang="en-US" altLang="zh-CN" dirty="0">
                          <a:solidFill>
                            <a:srgbClr val="C00000"/>
                          </a:solidFill>
                        </a:rPr>
                        <a:t>$1</a:t>
                      </a:r>
                      <a:r>
                        <a:rPr lang="en-US" altLang="zh-CN" dirty="0"/>
                        <a:t>,$2,Loop</a:t>
                      </a:r>
                      <a:endParaRPr lang="zh-CN" altLang="en-US" dirty="0"/>
                    </a:p>
                  </a:txBody>
                  <a:tcPr>
                    <a:lnR w="12700" cap="flat" cmpd="sng" algn="ctr">
                      <a:solidFill>
                        <a:schemeClr val="tx1"/>
                      </a:solidFill>
                      <a:prstDash val="solid"/>
                      <a:round/>
                      <a:headEnd type="none" w="med" len="med"/>
                      <a:tailEnd type="none" w="med" len="med"/>
                    </a:lnR>
                    <a:noFill/>
                  </a:tcPr>
                </a:tc>
              </a:tr>
              <a:tr h="370840">
                <a:tc>
                  <a:txBody>
                    <a:bodyPr/>
                    <a:lstStyle/>
                    <a:p>
                      <a:r>
                        <a:rPr lang="en-US" altLang="zh-CN" dirty="0"/>
                        <a:t>IF</a:t>
                      </a:r>
                      <a:endParaRPr lang="zh-CN" alt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r>
                        <a:rPr lang="en-US" altLang="zh-CN" dirty="0"/>
                        <a:t>…</a:t>
                      </a:r>
                      <a:endParaRPr lang="zh-CN" alt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r>
            </a:tbl>
          </a:graphicData>
        </a:graphic>
      </p:graphicFrame>
      <p:sp>
        <p:nvSpPr>
          <p:cNvPr id="3" name="标题 2"/>
          <p:cNvSpPr>
            <a:spLocks noGrp="1"/>
          </p:cNvSpPr>
          <p:nvPr>
            <p:ph type="ctrTitle"/>
          </p:nvPr>
        </p:nvSpPr>
        <p:spPr/>
        <p:txBody>
          <a:bodyPr/>
          <a:lstStyle/>
          <a:p>
            <a:r>
              <a:rPr lang="en-US" altLang="zh-CN" dirty="0"/>
              <a:t>ID</a:t>
            </a:r>
            <a:r>
              <a:rPr lang="zh-CN" altLang="en-US" dirty="0"/>
              <a:t>级分支旁路问题</a:t>
            </a:r>
            <a:endParaRPr lang="zh-CN" altLang="en-US" dirty="0"/>
          </a:p>
        </p:txBody>
      </p:sp>
      <p:graphicFrame>
        <p:nvGraphicFramePr>
          <p:cNvPr id="5" name="内容占位符 3"/>
          <p:cNvGraphicFramePr/>
          <p:nvPr/>
        </p:nvGraphicFramePr>
        <p:xfrm>
          <a:off x="2054391" y="4724366"/>
          <a:ext cx="3049705" cy="1854200"/>
        </p:xfrm>
        <a:graphic>
          <a:graphicData uri="http://schemas.openxmlformats.org/drawingml/2006/table">
            <a:tbl>
              <a:tblPr firstRow="1" bandRow="1">
                <a:tableStyleId>{5C22544A-7EE6-4342-B048-85BDC9FD1C3A}</a:tableStyleId>
              </a:tblPr>
              <a:tblGrid>
                <a:gridCol w="833654"/>
                <a:gridCol w="2216051"/>
              </a:tblGrid>
              <a:tr h="370840">
                <a:tc>
                  <a:txBody>
                    <a:bodyPr/>
                    <a:lstStyle/>
                    <a:p>
                      <a:r>
                        <a:rPr lang="en-US" altLang="zh-CN" b="0" dirty="0">
                          <a:solidFill>
                            <a:schemeClr val="tx1"/>
                          </a:solidFill>
                        </a:rPr>
                        <a:t>WB</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r>
                        <a:rPr lang="en-US" altLang="zh-CN" b="0" dirty="0">
                          <a:solidFill>
                            <a:schemeClr val="tx1"/>
                          </a:solidFill>
                        </a:rPr>
                        <a:t>add3   $3,…</a:t>
                      </a:r>
                      <a:endParaRPr lang="zh-CN" altLang="en-US" b="0" dirty="0">
                        <a:solidFill>
                          <a:schemeClr val="tx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r>
              <a:tr h="370840">
                <a:tc>
                  <a:txBody>
                    <a:bodyPr/>
                    <a:lstStyle/>
                    <a:p>
                      <a:r>
                        <a:rPr lang="en-US" altLang="zh-CN" dirty="0">
                          <a:solidFill>
                            <a:srgbClr val="C00000"/>
                          </a:solidFill>
                        </a:rPr>
                        <a:t>MEM</a:t>
                      </a:r>
                      <a:endParaRPr lang="zh-CN" altLang="en-US" dirty="0">
                        <a:solidFill>
                          <a:srgbClr val="C00000"/>
                        </a:solidFill>
                      </a:endParaRP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add2   </a:t>
                      </a:r>
                      <a:r>
                        <a:rPr lang="en-US" altLang="zh-CN" dirty="0">
                          <a:solidFill>
                            <a:srgbClr val="C00000"/>
                          </a:solidFill>
                        </a:rPr>
                        <a:t>$1</a:t>
                      </a:r>
                      <a:r>
                        <a:rPr lang="en-US" altLang="zh-CN" dirty="0"/>
                        <a:t>,…</a:t>
                      </a:r>
                      <a:endParaRPr lang="zh-CN" altLang="en-US" dirty="0"/>
                    </a:p>
                  </a:txBody>
                  <a:tcPr>
                    <a:lnR w="12700" cap="flat" cmpd="sng" algn="ctr">
                      <a:solidFill>
                        <a:schemeClr val="tx1"/>
                      </a:solidFill>
                      <a:prstDash val="solid"/>
                      <a:round/>
                      <a:headEnd type="none" w="med" len="med"/>
                      <a:tailEnd type="none" w="med" len="med"/>
                    </a:lnR>
                    <a:noFill/>
                  </a:tcPr>
                </a:tc>
              </a:tr>
              <a:tr h="370840">
                <a:tc>
                  <a:txBody>
                    <a:bodyPr/>
                    <a:lstStyle/>
                    <a:p>
                      <a:r>
                        <a:rPr lang="en-US" altLang="zh-CN" dirty="0"/>
                        <a:t>EX</a:t>
                      </a:r>
                      <a:endParaRPr lang="zh-CN" altLang="en-US" dirty="0"/>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add3   $4,…</a:t>
                      </a:r>
                      <a:endParaRPr lang="zh-CN" altLang="en-US" dirty="0"/>
                    </a:p>
                  </a:txBody>
                  <a:tcPr>
                    <a:lnR w="12700" cap="flat" cmpd="sng" algn="ctr">
                      <a:solidFill>
                        <a:schemeClr val="tx1"/>
                      </a:solidFill>
                      <a:prstDash val="solid"/>
                      <a:round/>
                      <a:headEnd type="none" w="med" len="med"/>
                      <a:tailEnd type="none" w="med" len="med"/>
                    </a:lnR>
                    <a:noFill/>
                  </a:tcPr>
                </a:tc>
              </a:tr>
              <a:tr h="370840">
                <a:tc>
                  <a:txBody>
                    <a:bodyPr/>
                    <a:lstStyle/>
                    <a:p>
                      <a:r>
                        <a:rPr lang="en-US" altLang="zh-CN" dirty="0">
                          <a:solidFill>
                            <a:srgbClr val="C00000"/>
                          </a:solidFill>
                        </a:rPr>
                        <a:t>ID</a:t>
                      </a:r>
                      <a:endParaRPr lang="zh-CN" altLang="en-US" dirty="0">
                        <a:solidFill>
                          <a:srgbClr val="C00000"/>
                        </a:solidFill>
                      </a:endParaRPr>
                    </a:p>
                  </a:txBody>
                  <a:tcPr>
                    <a:lnL w="12700" cap="flat" cmpd="sng" algn="ctr">
                      <a:solidFill>
                        <a:schemeClr val="tx1"/>
                      </a:solidFill>
                      <a:prstDash val="solid"/>
                      <a:round/>
                      <a:headEnd type="none" w="med" len="med"/>
                      <a:tailEnd type="none" w="med" len="med"/>
                    </a:lnL>
                    <a:noFill/>
                  </a:tcPr>
                </a:tc>
                <a:tc>
                  <a:txBody>
                    <a:bodyPr/>
                    <a:lstStyle/>
                    <a:p>
                      <a:r>
                        <a:rPr lang="en-US" altLang="zh-CN" dirty="0" err="1"/>
                        <a:t>beq</a:t>
                      </a:r>
                      <a:r>
                        <a:rPr lang="en-US" altLang="zh-CN" dirty="0"/>
                        <a:t>     </a:t>
                      </a:r>
                      <a:r>
                        <a:rPr lang="en-US" altLang="zh-CN" dirty="0">
                          <a:solidFill>
                            <a:srgbClr val="C00000"/>
                          </a:solidFill>
                        </a:rPr>
                        <a:t>$1</a:t>
                      </a:r>
                      <a:r>
                        <a:rPr lang="en-US" altLang="zh-CN" dirty="0"/>
                        <a:t>,$2,Loop</a:t>
                      </a:r>
                      <a:endParaRPr lang="zh-CN" altLang="en-US" dirty="0"/>
                    </a:p>
                  </a:txBody>
                  <a:tcPr>
                    <a:lnR w="12700" cap="flat" cmpd="sng" algn="ctr">
                      <a:solidFill>
                        <a:schemeClr val="tx1"/>
                      </a:solidFill>
                      <a:prstDash val="solid"/>
                      <a:round/>
                      <a:headEnd type="none" w="med" len="med"/>
                      <a:tailEnd type="none" w="med" len="med"/>
                    </a:lnR>
                    <a:noFill/>
                  </a:tcPr>
                </a:tc>
              </a:tr>
              <a:tr h="370840">
                <a:tc>
                  <a:txBody>
                    <a:bodyPr/>
                    <a:lstStyle/>
                    <a:p>
                      <a:r>
                        <a:rPr lang="en-US" altLang="zh-CN" dirty="0"/>
                        <a:t>IF</a:t>
                      </a:r>
                      <a:endParaRPr lang="zh-CN" alt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r>
                        <a:rPr lang="en-US" altLang="zh-CN" dirty="0"/>
                        <a:t>…</a:t>
                      </a:r>
                      <a:endParaRPr lang="zh-CN" alt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r>
            </a:tbl>
          </a:graphicData>
        </a:graphic>
      </p:graphicFrame>
      <p:sp>
        <p:nvSpPr>
          <p:cNvPr id="6" name="内容占位符 1"/>
          <p:cNvSpPr txBox="1"/>
          <p:nvPr/>
        </p:nvSpPr>
        <p:spPr>
          <a:xfrm>
            <a:off x="481893" y="1107832"/>
            <a:ext cx="8282781" cy="5369088"/>
          </a:xfrm>
          <a:prstGeom prst="rect">
            <a:avLst/>
          </a:prstGeom>
          <a:effectLst/>
        </p:spPr>
        <p:txBody>
          <a:bodyPr>
            <a:normAutofit/>
          </a:bodyPr>
          <a:lstStyle>
            <a:lvl1pPr marL="0" indent="0" algn="l" rtl="0" eaLnBrk="0" fontAlgn="base" hangingPunct="0">
              <a:spcBef>
                <a:spcPct val="20000"/>
              </a:spcBef>
              <a:spcAft>
                <a:spcPct val="0"/>
              </a:spcAft>
              <a:buNone/>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分支指令</a:t>
            </a:r>
            <a:r>
              <a:rPr lang="en-US" altLang="zh-CN" dirty="0" err="1"/>
              <a:t>beq</a:t>
            </a:r>
            <a:r>
              <a:rPr lang="zh-CN" altLang="en-US" dirty="0"/>
              <a:t>的操作数是需要写回的数据</a:t>
            </a:r>
            <a:endParaRPr lang="en-US" altLang="zh-CN" dirty="0"/>
          </a:p>
          <a:p>
            <a:pPr marL="342900" indent="-342900">
              <a:buFont typeface="Wingdings" panose="05000000000000000000" pitchFamily="2" charset="2"/>
              <a:buChar char="Ø"/>
            </a:pPr>
            <a:r>
              <a:rPr lang="zh-CN" altLang="en-US" sz="2400" dirty="0"/>
              <a:t>需要将</a:t>
            </a:r>
            <a:r>
              <a:rPr lang="en-US" altLang="zh-CN" sz="2400" dirty="0"/>
              <a:t>MEM/WB</a:t>
            </a:r>
            <a:r>
              <a:rPr lang="zh-CN" altLang="en-US" sz="2400" dirty="0"/>
              <a:t>寄存器的数据旁路到</a:t>
            </a:r>
            <a:r>
              <a:rPr lang="en-US" altLang="zh-CN" sz="2400" dirty="0"/>
              <a:t>ID</a:t>
            </a:r>
            <a:r>
              <a:rPr lang="zh-CN" altLang="en-US" sz="2400" dirty="0"/>
              <a:t>级的比较硬件</a:t>
            </a:r>
            <a:endParaRPr lang="en-US" altLang="zh-CN" sz="2400" dirty="0"/>
          </a:p>
          <a:p>
            <a:pPr marL="342900" indent="-342900">
              <a:buFont typeface="Wingdings" panose="05000000000000000000" pitchFamily="2" charset="2"/>
              <a:buChar char="Ø"/>
            </a:pPr>
            <a:endParaRPr lang="en-US" altLang="zh-CN" sz="2400" dirty="0"/>
          </a:p>
          <a:p>
            <a:pPr marL="342900" indent="-342900">
              <a:buFont typeface="Wingdings" panose="05000000000000000000" pitchFamily="2" charset="2"/>
              <a:buChar char="Ø"/>
            </a:pPr>
            <a:endParaRPr lang="en-US" altLang="zh-CN" sz="2400" dirty="0"/>
          </a:p>
          <a:p>
            <a:pPr marL="342900" indent="-342900">
              <a:buFont typeface="Wingdings" panose="05000000000000000000" pitchFamily="2" charset="2"/>
              <a:buChar char="Ø"/>
            </a:pPr>
            <a:endParaRPr lang="en-US" altLang="zh-CN" sz="2400" dirty="0"/>
          </a:p>
          <a:p>
            <a:pPr marL="342900" indent="-342900">
              <a:buFont typeface="Wingdings" panose="05000000000000000000" pitchFamily="2" charset="2"/>
              <a:buChar char="Ø"/>
            </a:pPr>
            <a:endParaRPr lang="en-US" altLang="zh-CN" sz="2400" dirty="0"/>
          </a:p>
          <a:p>
            <a:endParaRPr lang="en-US" altLang="zh-CN" sz="2400" dirty="0"/>
          </a:p>
          <a:p>
            <a:pPr marL="342900" indent="-342900">
              <a:buFont typeface="Wingdings" panose="05000000000000000000" pitchFamily="2" charset="2"/>
              <a:buChar char="Ø"/>
            </a:pPr>
            <a:r>
              <a:rPr lang="zh-CN" altLang="en-US" sz="2400" dirty="0"/>
              <a:t>需要将</a:t>
            </a:r>
            <a:r>
              <a:rPr lang="en-US" altLang="zh-CN" sz="2400" dirty="0"/>
              <a:t>EX/MEM</a:t>
            </a:r>
            <a:r>
              <a:rPr lang="zh-CN" altLang="en-US" sz="2400" dirty="0"/>
              <a:t>寄存器的数据旁路到</a:t>
            </a:r>
            <a:r>
              <a:rPr lang="en-US" altLang="zh-CN" sz="2400" dirty="0"/>
              <a:t>ID</a:t>
            </a:r>
            <a:r>
              <a:rPr lang="zh-CN" altLang="en-US" sz="2400" dirty="0"/>
              <a:t>级的比较硬件</a:t>
            </a:r>
            <a:endParaRPr lang="en-US" altLang="zh-CN" sz="2400" dirty="0"/>
          </a:p>
          <a:p>
            <a:pPr marL="342900" indent="-342900">
              <a:buFont typeface="Wingdings" panose="05000000000000000000" pitchFamily="2" charset="2"/>
              <a:buChar char="Ø"/>
            </a:pPr>
            <a:endParaRPr lang="en-US" altLang="zh-CN" sz="2400" dirty="0"/>
          </a:p>
          <a:p>
            <a:pPr lvl="1" indent="0">
              <a:buNone/>
            </a:pPr>
            <a:endParaRPr lang="zh-CN" altLang="en-US" sz="2000" dirty="0"/>
          </a:p>
        </p:txBody>
      </p:sp>
      <p:cxnSp>
        <p:nvCxnSpPr>
          <p:cNvPr id="21" name="直接箭头连接符 20"/>
          <p:cNvCxnSpPr/>
          <p:nvPr/>
        </p:nvCxnSpPr>
        <p:spPr bwMode="auto">
          <a:xfrm>
            <a:off x="3810020" y="2542943"/>
            <a:ext cx="0" cy="838178"/>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cxnSp>
        <p:nvCxnSpPr>
          <p:cNvPr id="22" name="直接箭头连接符 21"/>
          <p:cNvCxnSpPr/>
          <p:nvPr/>
        </p:nvCxnSpPr>
        <p:spPr bwMode="auto">
          <a:xfrm>
            <a:off x="3810020" y="5375465"/>
            <a:ext cx="0" cy="552001"/>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旁路条件</a:t>
            </a:r>
            <a:endParaRPr lang="zh-CN" altLang="en-US" dirty="0"/>
          </a:p>
        </p:txBody>
      </p:sp>
      <p:sp>
        <p:nvSpPr>
          <p:cNvPr id="4" name="内容占位符 1"/>
          <p:cNvSpPr>
            <a:spLocks noGrp="1"/>
          </p:cNvSpPr>
          <p:nvPr>
            <p:ph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sz="2400" b="1" dirty="0"/>
              <a:t>EX </a:t>
            </a:r>
            <a:r>
              <a:rPr lang="zh-CN" altLang="en-US" sz="2400" b="1" dirty="0"/>
              <a:t>冒险</a:t>
            </a:r>
            <a:endParaRPr lang="en-US" altLang="zh-CN" sz="2400" b="1" dirty="0"/>
          </a:p>
          <a:p>
            <a:pPr marL="628650" lvl="1" indent="-342900" eaLnBrk="1" hangingPunct="1">
              <a:lnSpc>
                <a:spcPct val="120000"/>
              </a:lnSpc>
              <a:buFont typeface="Wingdings" panose="05000000000000000000" pitchFamily="2" charset="2"/>
              <a:buChar char="Ø"/>
            </a:pPr>
            <a:r>
              <a:rPr lang="en-US" altLang="en-US" sz="2000" dirty="0">
                <a:solidFill>
                  <a:srgbClr val="000000"/>
                </a:solidFill>
              </a:rPr>
              <a:t>if (</a:t>
            </a:r>
            <a:r>
              <a:rPr lang="en-US" altLang="en-US" sz="2000" dirty="0" err="1">
                <a:solidFill>
                  <a:srgbClr val="000000"/>
                </a:solidFill>
              </a:rPr>
              <a:t>IDcontrol.Branch</a:t>
            </a:r>
            <a:r>
              <a:rPr lang="en-US" altLang="en-US" sz="2000" dirty="0">
                <a:solidFill>
                  <a:srgbClr val="000000"/>
                </a:solidFill>
              </a:rPr>
              <a:t>  and (EX/</a:t>
            </a:r>
            <a:r>
              <a:rPr lang="en-US" altLang="en-US" sz="2000" dirty="0" err="1">
                <a:solidFill>
                  <a:srgbClr val="000000"/>
                </a:solidFill>
              </a:rPr>
              <a:t>MEM.RegisterRd</a:t>
            </a:r>
            <a:r>
              <a:rPr lang="en-US" altLang="en-US" sz="2000" dirty="0">
                <a:solidFill>
                  <a:srgbClr val="000000"/>
                </a:solidFill>
              </a:rPr>
              <a:t> != 0)</a:t>
            </a:r>
            <a:endParaRPr lang="en-US" altLang="en-US" sz="2000" dirty="0">
              <a:solidFill>
                <a:srgbClr val="000000"/>
              </a:solidFill>
            </a:endParaRPr>
          </a:p>
          <a:p>
            <a:pPr marL="285750" lvl="1" indent="0" eaLnBrk="1" hangingPunct="1">
              <a:lnSpc>
                <a:spcPct val="120000"/>
              </a:lnSpc>
              <a:buNone/>
            </a:pPr>
            <a:r>
              <a:rPr lang="en-US" altLang="en-US" sz="2000" dirty="0">
                <a:solidFill>
                  <a:srgbClr val="000000"/>
                </a:solidFill>
              </a:rPr>
              <a:t>    and (EX/</a:t>
            </a:r>
            <a:r>
              <a:rPr lang="en-US" altLang="en-US" sz="2000" dirty="0" err="1">
                <a:solidFill>
                  <a:srgbClr val="000000"/>
                </a:solidFill>
              </a:rPr>
              <a:t>MEM.RegisterRd</a:t>
            </a:r>
            <a:r>
              <a:rPr lang="en-US" altLang="en-US" sz="2000" dirty="0">
                <a:solidFill>
                  <a:srgbClr val="000000"/>
                </a:solidFill>
              </a:rPr>
              <a:t> == IF/</a:t>
            </a:r>
            <a:r>
              <a:rPr lang="en-US" altLang="en-US" sz="2000" dirty="0" err="1">
                <a:solidFill>
                  <a:srgbClr val="000000"/>
                </a:solidFill>
              </a:rPr>
              <a:t>ID.RegisterRs</a:t>
            </a:r>
            <a:r>
              <a:rPr lang="en-US" altLang="en-US" sz="2000" dirty="0">
                <a:solidFill>
                  <a:srgbClr val="000000"/>
                </a:solidFill>
              </a:rPr>
              <a:t>)   </a:t>
            </a:r>
            <a:r>
              <a:rPr lang="en-AU" altLang="en-US" sz="2000" dirty="0">
                <a:solidFill>
                  <a:srgbClr val="000000"/>
                </a:solidFill>
              </a:rPr>
              <a:t>Forward</a:t>
            </a:r>
            <a:r>
              <a:rPr lang="en-US" altLang="zh-CN" sz="2000" dirty="0">
                <a:solidFill>
                  <a:srgbClr val="000000"/>
                </a:solidFill>
              </a:rPr>
              <a:t>C</a:t>
            </a:r>
            <a:r>
              <a:rPr lang="en-AU" altLang="en-US" sz="2000" dirty="0">
                <a:solidFill>
                  <a:srgbClr val="000000"/>
                </a:solidFill>
              </a:rPr>
              <a:t> = 10</a:t>
            </a:r>
            <a:endParaRPr lang="en-AU" altLang="en-US" sz="2000" dirty="0">
              <a:solidFill>
                <a:srgbClr val="000000"/>
              </a:solidFill>
            </a:endParaRPr>
          </a:p>
          <a:p>
            <a:pPr marL="628650" lvl="1" indent="-342900" eaLnBrk="1" hangingPunct="1">
              <a:lnSpc>
                <a:spcPct val="120000"/>
              </a:lnSpc>
              <a:buFont typeface="Wingdings" panose="05000000000000000000" pitchFamily="2" charset="2"/>
              <a:buChar char="Ø"/>
            </a:pPr>
            <a:r>
              <a:rPr lang="en-US" altLang="en-US" sz="2000" dirty="0">
                <a:solidFill>
                  <a:srgbClr val="000000"/>
                </a:solidFill>
              </a:rPr>
              <a:t>if (</a:t>
            </a:r>
            <a:r>
              <a:rPr lang="en-US" altLang="en-US" sz="2000" dirty="0" err="1">
                <a:solidFill>
                  <a:srgbClr val="000000"/>
                </a:solidFill>
              </a:rPr>
              <a:t>IDcontrol.Branch</a:t>
            </a:r>
            <a:r>
              <a:rPr lang="en-US" altLang="en-US" sz="2000" dirty="0">
                <a:solidFill>
                  <a:srgbClr val="000000"/>
                </a:solidFill>
              </a:rPr>
              <a:t> and (EX/</a:t>
            </a:r>
            <a:r>
              <a:rPr lang="en-US" altLang="en-US" sz="2000" dirty="0" err="1">
                <a:solidFill>
                  <a:srgbClr val="000000"/>
                </a:solidFill>
              </a:rPr>
              <a:t>MEM.RegisterRd</a:t>
            </a:r>
            <a:r>
              <a:rPr lang="en-US" altLang="en-US" sz="2000" dirty="0">
                <a:solidFill>
                  <a:srgbClr val="000000"/>
                </a:solidFill>
              </a:rPr>
              <a:t> != 0)</a:t>
            </a:r>
            <a:endParaRPr lang="en-US" altLang="en-US" sz="2000" dirty="0">
              <a:solidFill>
                <a:srgbClr val="000000"/>
              </a:solidFill>
            </a:endParaRPr>
          </a:p>
          <a:p>
            <a:pPr marL="285750" lvl="1" indent="0" eaLnBrk="1" hangingPunct="1">
              <a:lnSpc>
                <a:spcPct val="120000"/>
              </a:lnSpc>
              <a:buNone/>
            </a:pPr>
            <a:r>
              <a:rPr lang="en-US" altLang="en-US" sz="2000" dirty="0">
                <a:solidFill>
                  <a:srgbClr val="000000"/>
                </a:solidFill>
              </a:rPr>
              <a:t>    and (EX/</a:t>
            </a:r>
            <a:r>
              <a:rPr lang="en-US" altLang="en-US" sz="2000" dirty="0" err="1">
                <a:solidFill>
                  <a:srgbClr val="000000"/>
                </a:solidFill>
              </a:rPr>
              <a:t>MEM.RegisterRd</a:t>
            </a:r>
            <a:r>
              <a:rPr lang="en-US" altLang="en-US" sz="2000" dirty="0">
                <a:solidFill>
                  <a:srgbClr val="000000"/>
                </a:solidFill>
              </a:rPr>
              <a:t> == IF/</a:t>
            </a:r>
            <a:r>
              <a:rPr lang="en-US" altLang="en-US" sz="2000" dirty="0" err="1">
                <a:solidFill>
                  <a:srgbClr val="000000"/>
                </a:solidFill>
              </a:rPr>
              <a:t>ID.RegisterRt</a:t>
            </a:r>
            <a:r>
              <a:rPr lang="en-US" altLang="en-US" sz="2000" dirty="0">
                <a:solidFill>
                  <a:srgbClr val="000000"/>
                </a:solidFill>
              </a:rPr>
              <a:t>)    </a:t>
            </a:r>
            <a:r>
              <a:rPr lang="en-AU" altLang="en-US" sz="2000" dirty="0">
                <a:solidFill>
                  <a:srgbClr val="000000"/>
                </a:solidFill>
              </a:rPr>
              <a:t>Forward</a:t>
            </a:r>
            <a:r>
              <a:rPr lang="en-US" altLang="zh-CN" sz="2000" dirty="0">
                <a:solidFill>
                  <a:srgbClr val="000000"/>
                </a:solidFill>
              </a:rPr>
              <a:t>D</a:t>
            </a:r>
            <a:r>
              <a:rPr lang="en-AU" altLang="en-US" sz="2000" dirty="0">
                <a:solidFill>
                  <a:srgbClr val="000000"/>
                </a:solidFill>
              </a:rPr>
              <a:t> = 10</a:t>
            </a:r>
            <a:endParaRPr lang="en-AU" altLang="en-US" sz="2000" dirty="0">
              <a:solidFill>
                <a:srgbClr val="000000"/>
              </a:solidFill>
            </a:endParaRPr>
          </a:p>
          <a:p>
            <a:r>
              <a:rPr lang="en-US" altLang="zh-CN" sz="2400" b="1" dirty="0"/>
              <a:t>MEM </a:t>
            </a:r>
            <a:r>
              <a:rPr lang="zh-CN" altLang="en-US" sz="2400" b="1" dirty="0"/>
              <a:t>冒险</a:t>
            </a:r>
            <a:endParaRPr lang="en-US" altLang="zh-CN" sz="2400" b="1" dirty="0"/>
          </a:p>
          <a:p>
            <a:pPr marL="628650" lvl="1" indent="-342900" eaLnBrk="1" hangingPunct="1">
              <a:lnSpc>
                <a:spcPct val="120000"/>
              </a:lnSpc>
              <a:buFont typeface="Wingdings" panose="05000000000000000000" pitchFamily="2" charset="2"/>
              <a:buChar char="Ø"/>
            </a:pPr>
            <a:r>
              <a:rPr lang="en-US" altLang="en-US" sz="2000" dirty="0">
                <a:solidFill>
                  <a:srgbClr val="000000"/>
                </a:solidFill>
              </a:rPr>
              <a:t>if (</a:t>
            </a:r>
            <a:r>
              <a:rPr lang="en-US" altLang="en-US" sz="2000" dirty="0" err="1">
                <a:solidFill>
                  <a:srgbClr val="000000"/>
                </a:solidFill>
              </a:rPr>
              <a:t>IDcontrol.Branch</a:t>
            </a:r>
            <a:r>
              <a:rPr lang="en-US" altLang="en-US" sz="2000" dirty="0">
                <a:solidFill>
                  <a:srgbClr val="000000"/>
                </a:solidFill>
              </a:rPr>
              <a:t>  and </a:t>
            </a:r>
            <a:r>
              <a:rPr lang="en-US" altLang="en-US" sz="2000" dirty="0" smtClean="0">
                <a:solidFill>
                  <a:srgbClr val="000000"/>
                </a:solidFill>
              </a:rPr>
              <a:t>(MEM/</a:t>
            </a:r>
            <a:r>
              <a:rPr lang="en-US" altLang="en-US" sz="2000" dirty="0" err="1" smtClean="0">
                <a:solidFill>
                  <a:srgbClr val="000000"/>
                </a:solidFill>
              </a:rPr>
              <a:t>WB.RegisterRd</a:t>
            </a:r>
            <a:r>
              <a:rPr lang="en-US" altLang="en-US" sz="2000" dirty="0" smtClean="0">
                <a:solidFill>
                  <a:srgbClr val="000000"/>
                </a:solidFill>
              </a:rPr>
              <a:t> </a:t>
            </a:r>
            <a:r>
              <a:rPr lang="en-US" altLang="en-US" sz="2000" dirty="0">
                <a:solidFill>
                  <a:srgbClr val="000000"/>
                </a:solidFill>
              </a:rPr>
              <a:t>!= 0)</a:t>
            </a:r>
            <a:endParaRPr lang="en-US" altLang="en-US" sz="2000" dirty="0">
              <a:solidFill>
                <a:srgbClr val="000000"/>
              </a:solidFill>
            </a:endParaRPr>
          </a:p>
          <a:p>
            <a:pPr marL="285750" lvl="1" indent="0" eaLnBrk="1" hangingPunct="1">
              <a:lnSpc>
                <a:spcPct val="120000"/>
              </a:lnSpc>
              <a:buNone/>
            </a:pPr>
            <a:r>
              <a:rPr lang="en-US" altLang="en-US" sz="2000" dirty="0">
                <a:solidFill>
                  <a:srgbClr val="000000"/>
                </a:solidFill>
              </a:rPr>
              <a:t>    and (MEM/</a:t>
            </a:r>
            <a:r>
              <a:rPr lang="en-US" altLang="en-US" sz="2000" dirty="0" err="1">
                <a:solidFill>
                  <a:srgbClr val="000000"/>
                </a:solidFill>
              </a:rPr>
              <a:t>WB.RegisterRd</a:t>
            </a:r>
            <a:r>
              <a:rPr lang="en-US" altLang="en-US" sz="2000" dirty="0">
                <a:solidFill>
                  <a:srgbClr val="000000"/>
                </a:solidFill>
              </a:rPr>
              <a:t> == IF/</a:t>
            </a:r>
            <a:r>
              <a:rPr lang="en-US" altLang="en-US" sz="2000" dirty="0" err="1">
                <a:solidFill>
                  <a:srgbClr val="000000"/>
                </a:solidFill>
              </a:rPr>
              <a:t>ID.RegisterRs</a:t>
            </a:r>
            <a:r>
              <a:rPr lang="en-US" altLang="en-US" sz="2000" dirty="0">
                <a:solidFill>
                  <a:srgbClr val="000000"/>
                </a:solidFill>
              </a:rPr>
              <a:t>)   </a:t>
            </a:r>
            <a:r>
              <a:rPr lang="en-AU" altLang="en-US" sz="2000" dirty="0">
                <a:solidFill>
                  <a:srgbClr val="000000"/>
                </a:solidFill>
              </a:rPr>
              <a:t>Forward</a:t>
            </a:r>
            <a:r>
              <a:rPr lang="en-US" altLang="zh-CN" sz="2000" dirty="0">
                <a:solidFill>
                  <a:srgbClr val="000000"/>
                </a:solidFill>
              </a:rPr>
              <a:t>C</a:t>
            </a:r>
            <a:r>
              <a:rPr lang="en-AU" altLang="en-US" sz="2000" dirty="0">
                <a:solidFill>
                  <a:srgbClr val="000000"/>
                </a:solidFill>
              </a:rPr>
              <a:t> = </a:t>
            </a:r>
            <a:r>
              <a:rPr lang="en-US" altLang="zh-CN" sz="2000" dirty="0">
                <a:solidFill>
                  <a:srgbClr val="000000"/>
                </a:solidFill>
              </a:rPr>
              <a:t>01</a:t>
            </a:r>
            <a:endParaRPr lang="en-AU" altLang="en-US" sz="2000" dirty="0">
              <a:solidFill>
                <a:srgbClr val="000000"/>
              </a:solidFill>
            </a:endParaRPr>
          </a:p>
          <a:p>
            <a:pPr marL="628650" lvl="1" indent="-342900" eaLnBrk="1" hangingPunct="1">
              <a:lnSpc>
                <a:spcPct val="120000"/>
              </a:lnSpc>
              <a:buFont typeface="Wingdings" panose="05000000000000000000" pitchFamily="2" charset="2"/>
              <a:buChar char="Ø"/>
            </a:pPr>
            <a:r>
              <a:rPr lang="en-US" altLang="en-US" sz="2000" dirty="0">
                <a:solidFill>
                  <a:srgbClr val="000000"/>
                </a:solidFill>
              </a:rPr>
              <a:t>if (</a:t>
            </a:r>
            <a:r>
              <a:rPr lang="en-US" altLang="en-US" sz="2000" dirty="0" err="1">
                <a:solidFill>
                  <a:srgbClr val="000000"/>
                </a:solidFill>
              </a:rPr>
              <a:t>IDcontrol.Branch</a:t>
            </a:r>
            <a:r>
              <a:rPr lang="en-US" altLang="en-US" sz="2000" dirty="0">
                <a:solidFill>
                  <a:srgbClr val="000000"/>
                </a:solidFill>
              </a:rPr>
              <a:t> and </a:t>
            </a:r>
            <a:r>
              <a:rPr lang="en-US" altLang="en-US" sz="2000" dirty="0" smtClean="0">
                <a:solidFill>
                  <a:srgbClr val="000000"/>
                </a:solidFill>
              </a:rPr>
              <a:t>(MEM/</a:t>
            </a:r>
            <a:r>
              <a:rPr lang="en-US" altLang="en-US" sz="2000" dirty="0" err="1" smtClean="0">
                <a:solidFill>
                  <a:srgbClr val="000000"/>
                </a:solidFill>
              </a:rPr>
              <a:t>WB.RegisterRd</a:t>
            </a:r>
            <a:r>
              <a:rPr lang="en-US" altLang="en-US" sz="2000" dirty="0" smtClean="0">
                <a:solidFill>
                  <a:srgbClr val="000000"/>
                </a:solidFill>
              </a:rPr>
              <a:t> </a:t>
            </a:r>
            <a:r>
              <a:rPr lang="en-US" altLang="en-US" sz="2000" dirty="0">
                <a:solidFill>
                  <a:srgbClr val="000000"/>
                </a:solidFill>
              </a:rPr>
              <a:t>!= 0)</a:t>
            </a:r>
            <a:endParaRPr lang="en-US" altLang="en-US" sz="2000" dirty="0">
              <a:solidFill>
                <a:srgbClr val="000000"/>
              </a:solidFill>
            </a:endParaRPr>
          </a:p>
          <a:p>
            <a:pPr marL="285750" lvl="1" indent="0" eaLnBrk="1" hangingPunct="1">
              <a:lnSpc>
                <a:spcPct val="120000"/>
              </a:lnSpc>
              <a:buNone/>
            </a:pPr>
            <a:r>
              <a:rPr lang="en-US" altLang="en-US" sz="2000" dirty="0">
                <a:solidFill>
                  <a:srgbClr val="000000"/>
                </a:solidFill>
              </a:rPr>
              <a:t>    and (MEM/</a:t>
            </a:r>
            <a:r>
              <a:rPr lang="en-US" altLang="en-US" sz="2000" dirty="0" err="1">
                <a:solidFill>
                  <a:srgbClr val="000000"/>
                </a:solidFill>
              </a:rPr>
              <a:t>WB.RegisterRd</a:t>
            </a:r>
            <a:r>
              <a:rPr lang="en-US" altLang="en-US" sz="2000" dirty="0">
                <a:solidFill>
                  <a:srgbClr val="000000"/>
                </a:solidFill>
              </a:rPr>
              <a:t> == IF/</a:t>
            </a:r>
            <a:r>
              <a:rPr lang="en-US" altLang="en-US" sz="2000" dirty="0" err="1">
                <a:solidFill>
                  <a:srgbClr val="000000"/>
                </a:solidFill>
              </a:rPr>
              <a:t>ID.RegisterRt</a:t>
            </a:r>
            <a:r>
              <a:rPr lang="en-US" altLang="en-US" sz="2000" dirty="0">
                <a:solidFill>
                  <a:srgbClr val="000000"/>
                </a:solidFill>
              </a:rPr>
              <a:t>)    </a:t>
            </a:r>
            <a:r>
              <a:rPr lang="en-AU" altLang="en-US" sz="2000" dirty="0">
                <a:solidFill>
                  <a:srgbClr val="000000"/>
                </a:solidFill>
              </a:rPr>
              <a:t>Forward</a:t>
            </a:r>
            <a:r>
              <a:rPr lang="en-US" altLang="zh-CN" sz="2000" dirty="0">
                <a:solidFill>
                  <a:srgbClr val="000000"/>
                </a:solidFill>
              </a:rPr>
              <a:t>D</a:t>
            </a:r>
            <a:r>
              <a:rPr lang="en-AU" altLang="en-US" sz="2000" dirty="0">
                <a:solidFill>
                  <a:srgbClr val="000000"/>
                </a:solidFill>
              </a:rPr>
              <a:t> = </a:t>
            </a:r>
            <a:r>
              <a:rPr lang="en-US" altLang="zh-CN" sz="2000" dirty="0">
                <a:solidFill>
                  <a:srgbClr val="000000"/>
                </a:solidFill>
              </a:rPr>
              <a:t>01</a:t>
            </a:r>
            <a:endParaRPr lang="en-AU" altLang="en-US" sz="2000" dirty="0">
              <a:solidFill>
                <a:srgbClr val="00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支持</a:t>
            </a:r>
            <a:r>
              <a:rPr lang="en-US" altLang="zh-CN" dirty="0"/>
              <a:t>ID</a:t>
            </a:r>
            <a:r>
              <a:rPr lang="zh-CN" altLang="en-US" dirty="0"/>
              <a:t>级分支的数据通路</a:t>
            </a:r>
            <a:endParaRPr lang="zh-CN" altLang="en-US" dirty="0"/>
          </a:p>
        </p:txBody>
      </p:sp>
      <p:pic>
        <p:nvPicPr>
          <p:cNvPr id="6" name="内容占位符 5"/>
          <p:cNvPicPr>
            <a:picLocks noGrp="1" noChangeAspect="1"/>
          </p:cNvPicPr>
          <p:nvPr>
            <p:ph idx="11"/>
          </p:nvPr>
        </p:nvPicPr>
        <p:blipFill>
          <a:blip r:embed="rId1"/>
          <a:stretch>
            <a:fillRect/>
          </a:stretch>
        </p:blipFill>
        <p:spPr>
          <a:xfrm>
            <a:off x="727666" y="1143060"/>
            <a:ext cx="7993460" cy="5445125"/>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支持</a:t>
            </a:r>
            <a:r>
              <a:rPr lang="en-US" altLang="zh-CN" dirty="0"/>
              <a:t>ID</a:t>
            </a:r>
            <a:r>
              <a:rPr lang="zh-CN" altLang="en-US" dirty="0"/>
              <a:t>级分支的数据通路</a:t>
            </a:r>
            <a:endParaRPr lang="zh-CN" altLang="en-US" dirty="0"/>
          </a:p>
        </p:txBody>
      </p:sp>
      <p:pic>
        <p:nvPicPr>
          <p:cNvPr id="6" name="内容占位符 5"/>
          <p:cNvPicPr>
            <a:picLocks noGrp="1" noChangeAspect="1"/>
          </p:cNvPicPr>
          <p:nvPr>
            <p:ph idx="11"/>
          </p:nvPr>
        </p:nvPicPr>
        <p:blipFill>
          <a:blip r:embed="rId1"/>
          <a:stretch>
            <a:fillRect/>
          </a:stretch>
        </p:blipFill>
        <p:spPr>
          <a:xfrm>
            <a:off x="727666" y="1143060"/>
            <a:ext cx="7993460" cy="5445125"/>
          </a:xfrm>
          <a:prstGeom prst="rect">
            <a:avLst/>
          </a:prstGeom>
        </p:spPr>
      </p:pic>
      <p:sp>
        <p:nvSpPr>
          <p:cNvPr id="7" name="矩形 6"/>
          <p:cNvSpPr/>
          <p:nvPr/>
        </p:nvSpPr>
        <p:spPr bwMode="auto">
          <a:xfrm>
            <a:off x="2971842" y="3352802"/>
            <a:ext cx="2133544" cy="3235383"/>
          </a:xfrm>
          <a:prstGeom prst="rect">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2" name="矩形 1"/>
          <p:cNvSpPr/>
          <p:nvPr/>
        </p:nvSpPr>
        <p:spPr bwMode="auto">
          <a:xfrm>
            <a:off x="4916259" y="1143060"/>
            <a:ext cx="3962296" cy="4952870"/>
          </a:xfrm>
          <a:prstGeom prst="rect">
            <a:avLst/>
          </a:prstGeom>
          <a:solidFill>
            <a:schemeClr val="bg1">
              <a:lumMod val="95000"/>
            </a:schemeClr>
          </a:solidFill>
          <a:ln w="762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782" y="1223559"/>
            <a:ext cx="3127519" cy="4791871"/>
          </a:xfrm>
          <a:prstGeom prst="rect">
            <a:avLst/>
          </a:prstGeom>
        </p:spPr>
      </p:pic>
      <p:cxnSp>
        <p:nvCxnSpPr>
          <p:cNvPr id="9" name="直接连接符 8"/>
          <p:cNvCxnSpPr/>
          <p:nvPr/>
        </p:nvCxnSpPr>
        <p:spPr bwMode="auto">
          <a:xfrm flipV="1">
            <a:off x="2971842" y="1143060"/>
            <a:ext cx="1935122" cy="220974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0" name="直接连接符 9"/>
          <p:cNvCxnSpPr/>
          <p:nvPr/>
        </p:nvCxnSpPr>
        <p:spPr bwMode="auto">
          <a:xfrm flipV="1">
            <a:off x="2971842" y="6095930"/>
            <a:ext cx="1935122" cy="51282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1"/>
          <p:cNvSpPr>
            <a:spLocks noGrp="1"/>
          </p:cNvSpPr>
          <p:nvPr>
            <p:ph idx="11"/>
          </p:nvPr>
        </p:nvSpPr>
        <p:spPr bwMode="auto">
          <a:xfrm>
            <a:off x="482600" y="1108075"/>
            <a:ext cx="8183563" cy="544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五个阶段，每个阶段一个步骤</a:t>
            </a:r>
            <a:endParaRPr lang="en-US" altLang="zh-CN" dirty="0"/>
          </a:p>
          <a:p>
            <a:pPr lvl="1">
              <a:buFont typeface="Wingdings" panose="05000000000000000000" pitchFamily="2" charset="2"/>
              <a:buChar char="Ø"/>
            </a:pPr>
            <a:r>
              <a:rPr lang="en-US" altLang="zh-CN" sz="2400" dirty="0"/>
              <a:t>1. </a:t>
            </a:r>
            <a:r>
              <a:rPr lang="zh-CN" altLang="en-US" sz="2400" b="1" dirty="0">
                <a:solidFill>
                  <a:srgbClr val="C00000"/>
                </a:solidFill>
              </a:rPr>
              <a:t>取指</a:t>
            </a:r>
            <a:r>
              <a:rPr lang="en-US" altLang="zh-CN" sz="2400" b="1" dirty="0">
                <a:solidFill>
                  <a:srgbClr val="C00000"/>
                </a:solidFill>
              </a:rPr>
              <a:t>(IF)</a:t>
            </a:r>
            <a:r>
              <a:rPr lang="zh-CN" altLang="en-US" sz="2400" dirty="0"/>
              <a:t>：从指令存储器取指令</a:t>
            </a:r>
            <a:endParaRPr lang="en-US" altLang="zh-CN" sz="2400" dirty="0"/>
          </a:p>
          <a:p>
            <a:pPr lvl="1">
              <a:buFont typeface="Wingdings" panose="05000000000000000000" pitchFamily="2" charset="2"/>
              <a:buChar char="Ø"/>
            </a:pPr>
            <a:r>
              <a:rPr lang="en-US" altLang="zh-CN" sz="2400" dirty="0"/>
              <a:t>2. </a:t>
            </a:r>
            <a:r>
              <a:rPr lang="zh-CN" altLang="en-US" sz="2400" b="1" dirty="0">
                <a:solidFill>
                  <a:srgbClr val="C00000"/>
                </a:solidFill>
              </a:rPr>
              <a:t>译码</a:t>
            </a:r>
            <a:r>
              <a:rPr lang="en-US" altLang="zh-CN" sz="2400" b="1" dirty="0">
                <a:solidFill>
                  <a:srgbClr val="C00000"/>
                </a:solidFill>
              </a:rPr>
              <a:t>(ID)</a:t>
            </a:r>
            <a:r>
              <a:rPr lang="zh-CN" altLang="en-US" sz="2400" dirty="0"/>
              <a:t>：译码并读寄存器堆</a:t>
            </a:r>
            <a:endParaRPr lang="en-US" altLang="zh-CN" sz="2400" dirty="0"/>
          </a:p>
          <a:p>
            <a:pPr lvl="1">
              <a:buFont typeface="Wingdings" panose="05000000000000000000" pitchFamily="2" charset="2"/>
              <a:buChar char="Ø"/>
            </a:pPr>
            <a:r>
              <a:rPr lang="en-US" altLang="zh-CN" sz="2400" dirty="0"/>
              <a:t>3. </a:t>
            </a:r>
            <a:r>
              <a:rPr lang="zh-CN" altLang="en-US" sz="2400" b="1" dirty="0">
                <a:solidFill>
                  <a:srgbClr val="C00000"/>
                </a:solidFill>
              </a:rPr>
              <a:t>执行</a:t>
            </a:r>
            <a:r>
              <a:rPr lang="en-US" altLang="zh-CN" sz="2400" b="1" dirty="0">
                <a:solidFill>
                  <a:srgbClr val="C00000"/>
                </a:solidFill>
              </a:rPr>
              <a:t>(EX)</a:t>
            </a:r>
            <a:r>
              <a:rPr lang="zh-CN" altLang="en-US" sz="2400" dirty="0"/>
              <a:t>：执行运算或计算地址</a:t>
            </a:r>
            <a:endParaRPr lang="en-US" altLang="zh-CN" sz="2400" dirty="0"/>
          </a:p>
          <a:p>
            <a:pPr lvl="1">
              <a:buFont typeface="Wingdings" panose="05000000000000000000" pitchFamily="2" charset="2"/>
              <a:buChar char="Ø"/>
            </a:pPr>
            <a:r>
              <a:rPr lang="en-US" altLang="zh-CN" sz="2400" dirty="0"/>
              <a:t>4. </a:t>
            </a:r>
            <a:r>
              <a:rPr lang="zh-CN" altLang="en-US" sz="2400" b="1" dirty="0">
                <a:solidFill>
                  <a:srgbClr val="C00000"/>
                </a:solidFill>
              </a:rPr>
              <a:t>访存</a:t>
            </a:r>
            <a:r>
              <a:rPr lang="en-US" altLang="zh-CN" sz="2400" b="1" dirty="0">
                <a:solidFill>
                  <a:srgbClr val="C00000"/>
                </a:solidFill>
              </a:rPr>
              <a:t>(MEM)</a:t>
            </a:r>
            <a:r>
              <a:rPr lang="zh-CN" altLang="en-US" sz="2400" dirty="0"/>
              <a:t>：访问（读取</a:t>
            </a:r>
            <a:r>
              <a:rPr lang="en-US" altLang="zh-CN" sz="2400" dirty="0"/>
              <a:t>/</a:t>
            </a:r>
            <a:r>
              <a:rPr lang="zh-CN" altLang="en-US" sz="2400" dirty="0"/>
              <a:t>写数据）存储器</a:t>
            </a:r>
            <a:endParaRPr lang="en-US" altLang="zh-CN" sz="2400" dirty="0"/>
          </a:p>
          <a:p>
            <a:pPr lvl="1">
              <a:buFont typeface="Wingdings" panose="05000000000000000000" pitchFamily="2" charset="2"/>
              <a:buChar char="Ø"/>
            </a:pPr>
            <a:r>
              <a:rPr lang="en-US" altLang="zh-CN" sz="2400" dirty="0"/>
              <a:t>5. </a:t>
            </a:r>
            <a:r>
              <a:rPr lang="zh-CN" altLang="en-US" sz="2400" b="1" dirty="0">
                <a:solidFill>
                  <a:srgbClr val="C00000"/>
                </a:solidFill>
              </a:rPr>
              <a:t>写回</a:t>
            </a:r>
            <a:r>
              <a:rPr lang="en-US" altLang="zh-CN" sz="2400" b="1" dirty="0">
                <a:solidFill>
                  <a:srgbClr val="C00000"/>
                </a:solidFill>
              </a:rPr>
              <a:t>(WB)</a:t>
            </a:r>
            <a:r>
              <a:rPr lang="zh-CN" altLang="en-US" sz="2400" dirty="0"/>
              <a:t>：将结果写回寄存器堆</a:t>
            </a:r>
            <a:endParaRPr lang="zh-CN" altLang="en-US" sz="2400" dirty="0"/>
          </a:p>
        </p:txBody>
      </p:sp>
      <p:sp>
        <p:nvSpPr>
          <p:cNvPr id="64515"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en-US" altLang="zh-CN"/>
              <a:t>MIPS</a:t>
            </a:r>
            <a:r>
              <a:rPr lang="zh-CN" altLang="en-US"/>
              <a:t>流水线</a:t>
            </a:r>
            <a:endParaRPr lang="zh-CN" altLang="en-US"/>
          </a:p>
        </p:txBody>
      </p:sp>
      <p:grpSp>
        <p:nvGrpSpPr>
          <p:cNvPr id="30" name="组合 29"/>
          <p:cNvGrpSpPr/>
          <p:nvPr/>
        </p:nvGrpSpPr>
        <p:grpSpPr>
          <a:xfrm>
            <a:off x="1239666" y="4114782"/>
            <a:ext cx="6781622" cy="1254496"/>
            <a:chOff x="1239666" y="4114782"/>
            <a:chExt cx="6781622" cy="1254496"/>
          </a:xfrm>
        </p:grpSpPr>
        <p:grpSp>
          <p:nvGrpSpPr>
            <p:cNvPr id="23" name="组合 22"/>
            <p:cNvGrpSpPr/>
            <p:nvPr/>
          </p:nvGrpSpPr>
          <p:grpSpPr>
            <a:xfrm>
              <a:off x="1239666" y="4114782"/>
              <a:ext cx="6781622" cy="713101"/>
              <a:chOff x="838298" y="4107550"/>
              <a:chExt cx="6781622" cy="713101"/>
            </a:xfrm>
          </p:grpSpPr>
          <p:grpSp>
            <p:nvGrpSpPr>
              <p:cNvPr id="12" name="组合 11"/>
              <p:cNvGrpSpPr/>
              <p:nvPr/>
            </p:nvGrpSpPr>
            <p:grpSpPr>
              <a:xfrm>
                <a:off x="838298" y="4495772"/>
                <a:ext cx="6781622" cy="324879"/>
                <a:chOff x="685902" y="4343375"/>
                <a:chExt cx="5067086" cy="324879"/>
              </a:xfrm>
            </p:grpSpPr>
            <p:cxnSp>
              <p:nvCxnSpPr>
                <p:cNvPr id="3" name="肘形连接符 2"/>
                <p:cNvCxnSpPr/>
                <p:nvPr/>
              </p:nvCxnSpPr>
              <p:spPr bwMode="auto">
                <a:xfrm>
                  <a:off x="685902" y="4343376"/>
                  <a:ext cx="844515" cy="324877"/>
                </a:xfrm>
                <a:prstGeom prst="bentConnector3">
                  <a:avLst/>
                </a:prstGeom>
                <a:solidFill>
                  <a:schemeClr val="accent1"/>
                </a:solidFill>
                <a:ln w="19050" cap="flat" cmpd="sng" algn="ctr">
                  <a:solidFill>
                    <a:schemeClr val="tx1"/>
                  </a:solidFill>
                  <a:prstDash val="solid"/>
                  <a:round/>
                  <a:headEnd type="none" w="med" len="med"/>
                  <a:tailEnd type="none" w="med" len="med"/>
                </a:ln>
                <a:effectLst/>
              </p:spPr>
            </p:cxnSp>
            <p:cxnSp>
              <p:nvCxnSpPr>
                <p:cNvPr id="8" name="直接连接符 7"/>
                <p:cNvCxnSpPr/>
                <p:nvPr/>
              </p:nvCxnSpPr>
              <p:spPr bwMode="auto">
                <a:xfrm flipV="1">
                  <a:off x="1530417" y="4343376"/>
                  <a:ext cx="0" cy="32487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3" name="肘形连接符 12"/>
                <p:cNvCxnSpPr/>
                <p:nvPr/>
              </p:nvCxnSpPr>
              <p:spPr bwMode="auto">
                <a:xfrm>
                  <a:off x="1530417" y="4343376"/>
                  <a:ext cx="844515" cy="324877"/>
                </a:xfrm>
                <a:prstGeom prst="bentConnector3">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 name="直接连接符 14"/>
                <p:cNvCxnSpPr/>
                <p:nvPr/>
              </p:nvCxnSpPr>
              <p:spPr bwMode="auto">
                <a:xfrm flipV="1">
                  <a:off x="2374932" y="4343376"/>
                  <a:ext cx="0" cy="32487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 name="肘形连接符 15"/>
                <p:cNvCxnSpPr/>
                <p:nvPr/>
              </p:nvCxnSpPr>
              <p:spPr bwMode="auto">
                <a:xfrm>
                  <a:off x="2374931" y="4343376"/>
                  <a:ext cx="844515" cy="324877"/>
                </a:xfrm>
                <a:prstGeom prst="bentConnector3">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 name="直接连接符 16"/>
                <p:cNvCxnSpPr/>
                <p:nvPr/>
              </p:nvCxnSpPr>
              <p:spPr bwMode="auto">
                <a:xfrm flipV="1">
                  <a:off x="3219445" y="4343375"/>
                  <a:ext cx="0" cy="32487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肘形连接符 17"/>
                <p:cNvCxnSpPr/>
                <p:nvPr/>
              </p:nvCxnSpPr>
              <p:spPr bwMode="auto">
                <a:xfrm>
                  <a:off x="3219445" y="4343375"/>
                  <a:ext cx="844515" cy="324877"/>
                </a:xfrm>
                <a:prstGeom prst="bentConnector3">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 name="直接连接符 18"/>
                <p:cNvCxnSpPr/>
                <p:nvPr/>
              </p:nvCxnSpPr>
              <p:spPr bwMode="auto">
                <a:xfrm flipV="1">
                  <a:off x="4063960" y="4343375"/>
                  <a:ext cx="0" cy="32487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 name="肘形连接符 19"/>
                <p:cNvCxnSpPr/>
                <p:nvPr/>
              </p:nvCxnSpPr>
              <p:spPr bwMode="auto">
                <a:xfrm>
                  <a:off x="4063959" y="4343375"/>
                  <a:ext cx="844515" cy="324877"/>
                </a:xfrm>
                <a:prstGeom prst="bentConnector3">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 name="直接连接符 20"/>
                <p:cNvCxnSpPr/>
                <p:nvPr/>
              </p:nvCxnSpPr>
              <p:spPr bwMode="auto">
                <a:xfrm flipV="1">
                  <a:off x="4908474" y="4343375"/>
                  <a:ext cx="0" cy="32487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2" name="肘形连接符 21"/>
                <p:cNvCxnSpPr/>
                <p:nvPr/>
              </p:nvCxnSpPr>
              <p:spPr bwMode="auto">
                <a:xfrm>
                  <a:off x="4908473" y="4343375"/>
                  <a:ext cx="844515" cy="324877"/>
                </a:xfrm>
                <a:prstGeom prst="bentConnector3">
                  <a:avLst/>
                </a:prstGeom>
                <a:solidFill>
                  <a:schemeClr val="accent1"/>
                </a:solidFill>
                <a:ln w="19050" cap="flat" cmpd="sng" algn="ctr">
                  <a:solidFill>
                    <a:schemeClr val="tx1"/>
                  </a:solidFill>
                  <a:prstDash val="solid"/>
                  <a:round/>
                  <a:headEnd type="none" w="med" len="med"/>
                  <a:tailEnd type="none" w="med" len="med"/>
                </a:ln>
                <a:effectLst/>
              </p:spPr>
            </p:cxnSp>
          </p:grpSp>
          <p:cxnSp>
            <p:nvCxnSpPr>
              <p:cNvPr id="24" name="直接连接符 23"/>
              <p:cNvCxnSpPr/>
              <p:nvPr/>
            </p:nvCxnSpPr>
            <p:spPr bwMode="auto">
              <a:xfrm flipV="1">
                <a:off x="1403433" y="4170894"/>
                <a:ext cx="0" cy="324878"/>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25" name="直接连接符 24"/>
              <p:cNvCxnSpPr/>
              <p:nvPr/>
            </p:nvCxnSpPr>
            <p:spPr bwMode="auto">
              <a:xfrm flipV="1">
                <a:off x="2533704" y="4170894"/>
                <a:ext cx="0" cy="324878"/>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26" name="直接连接符 25"/>
              <p:cNvCxnSpPr/>
              <p:nvPr/>
            </p:nvCxnSpPr>
            <p:spPr bwMode="auto">
              <a:xfrm flipV="1">
                <a:off x="3663974" y="4152004"/>
                <a:ext cx="0" cy="324878"/>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27" name="直接连接符 26"/>
              <p:cNvCxnSpPr/>
              <p:nvPr/>
            </p:nvCxnSpPr>
            <p:spPr bwMode="auto">
              <a:xfrm flipV="1">
                <a:off x="4781159" y="4170894"/>
                <a:ext cx="0" cy="324878"/>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28" name="直接连接符 27"/>
              <p:cNvCxnSpPr/>
              <p:nvPr/>
            </p:nvCxnSpPr>
            <p:spPr bwMode="auto">
              <a:xfrm flipV="1">
                <a:off x="5924514" y="4170894"/>
                <a:ext cx="0" cy="324878"/>
              </a:xfrm>
              <a:prstGeom prst="line">
                <a:avLst/>
              </a:prstGeom>
              <a:solidFill>
                <a:schemeClr val="accent1"/>
              </a:solidFill>
              <a:ln w="19050" cap="flat" cmpd="sng" algn="ctr">
                <a:solidFill>
                  <a:schemeClr val="tx1"/>
                </a:solidFill>
                <a:prstDash val="sysDot"/>
                <a:round/>
                <a:headEnd type="none" w="med" len="med"/>
                <a:tailEnd type="none" w="med" len="med"/>
              </a:ln>
              <a:effectLst/>
            </p:spPr>
          </p:cxnSp>
          <p:cxnSp>
            <p:nvCxnSpPr>
              <p:cNvPr id="29" name="直接连接符 28"/>
              <p:cNvCxnSpPr/>
              <p:nvPr/>
            </p:nvCxnSpPr>
            <p:spPr bwMode="auto">
              <a:xfrm flipV="1">
                <a:off x="7054784" y="4170894"/>
                <a:ext cx="0" cy="324878"/>
              </a:xfrm>
              <a:prstGeom prst="line">
                <a:avLst/>
              </a:prstGeom>
              <a:solidFill>
                <a:schemeClr val="accent1"/>
              </a:solidFill>
              <a:ln w="19050" cap="flat" cmpd="sng" algn="ctr">
                <a:solidFill>
                  <a:schemeClr val="tx1"/>
                </a:solidFill>
                <a:prstDash val="sysDot"/>
                <a:round/>
                <a:headEnd type="none" w="med" len="med"/>
                <a:tailEnd type="none" w="med" len="med"/>
              </a:ln>
              <a:effectLst/>
            </p:spPr>
          </p:cxnSp>
          <p:sp>
            <p:nvSpPr>
              <p:cNvPr id="14" name="矩形 13"/>
              <p:cNvSpPr/>
              <p:nvPr/>
            </p:nvSpPr>
            <p:spPr>
              <a:xfrm>
                <a:off x="1517032" y="4107550"/>
                <a:ext cx="889987" cy="369332"/>
              </a:xfrm>
              <a:prstGeom prst="rect">
                <a:avLst/>
              </a:prstGeom>
            </p:spPr>
            <p:txBody>
              <a:bodyPr wrap="none">
                <a:spAutoFit/>
              </a:bodyPr>
              <a:lstStyle/>
              <a:p>
                <a:r>
                  <a:rPr lang="en-US" altLang="zh-CN" sz="1800" dirty="0"/>
                  <a:t>Cycle1</a:t>
                </a:r>
                <a:endParaRPr lang="zh-CN" altLang="en-US" sz="1800" dirty="0"/>
              </a:p>
            </p:txBody>
          </p:sp>
          <p:sp>
            <p:nvSpPr>
              <p:cNvPr id="31" name="矩形 30"/>
              <p:cNvSpPr/>
              <p:nvPr/>
            </p:nvSpPr>
            <p:spPr>
              <a:xfrm>
                <a:off x="2663851" y="4107550"/>
                <a:ext cx="889987" cy="369332"/>
              </a:xfrm>
              <a:prstGeom prst="rect">
                <a:avLst/>
              </a:prstGeom>
            </p:spPr>
            <p:txBody>
              <a:bodyPr wrap="none">
                <a:spAutoFit/>
              </a:bodyPr>
              <a:lstStyle/>
              <a:p>
                <a:r>
                  <a:rPr lang="en-US" altLang="zh-CN" sz="1800" dirty="0"/>
                  <a:t>Cycle2</a:t>
                </a:r>
                <a:endParaRPr lang="zh-CN" altLang="en-US" sz="1800" dirty="0"/>
              </a:p>
            </p:txBody>
          </p:sp>
          <p:sp>
            <p:nvSpPr>
              <p:cNvPr id="32" name="矩形 31"/>
              <p:cNvSpPr/>
              <p:nvPr/>
            </p:nvSpPr>
            <p:spPr>
              <a:xfrm>
                <a:off x="3810670" y="4116995"/>
                <a:ext cx="889987" cy="369332"/>
              </a:xfrm>
              <a:prstGeom prst="rect">
                <a:avLst/>
              </a:prstGeom>
            </p:spPr>
            <p:txBody>
              <a:bodyPr wrap="none">
                <a:spAutoFit/>
              </a:bodyPr>
              <a:lstStyle/>
              <a:p>
                <a:r>
                  <a:rPr lang="en-US" altLang="zh-CN" sz="1800" dirty="0"/>
                  <a:t>Cycle3</a:t>
                </a:r>
                <a:endParaRPr lang="zh-CN" altLang="en-US" sz="1800" dirty="0"/>
              </a:p>
            </p:txBody>
          </p:sp>
          <p:sp>
            <p:nvSpPr>
              <p:cNvPr id="33" name="矩形 32"/>
              <p:cNvSpPr/>
              <p:nvPr/>
            </p:nvSpPr>
            <p:spPr>
              <a:xfrm>
                <a:off x="4902004" y="4107550"/>
                <a:ext cx="889987" cy="369332"/>
              </a:xfrm>
              <a:prstGeom prst="rect">
                <a:avLst/>
              </a:prstGeom>
            </p:spPr>
            <p:txBody>
              <a:bodyPr wrap="none">
                <a:spAutoFit/>
              </a:bodyPr>
              <a:lstStyle/>
              <a:p>
                <a:r>
                  <a:rPr lang="en-US" altLang="zh-CN" sz="1800" dirty="0"/>
                  <a:t>Cycle4</a:t>
                </a:r>
                <a:endParaRPr lang="zh-CN" altLang="en-US" sz="1800" dirty="0"/>
              </a:p>
            </p:txBody>
          </p:sp>
          <p:sp>
            <p:nvSpPr>
              <p:cNvPr id="34" name="矩形 33"/>
              <p:cNvSpPr/>
              <p:nvPr/>
            </p:nvSpPr>
            <p:spPr>
              <a:xfrm>
                <a:off x="6058124" y="4107550"/>
                <a:ext cx="889987" cy="369332"/>
              </a:xfrm>
              <a:prstGeom prst="rect">
                <a:avLst/>
              </a:prstGeom>
            </p:spPr>
            <p:txBody>
              <a:bodyPr wrap="none">
                <a:spAutoFit/>
              </a:bodyPr>
              <a:lstStyle/>
              <a:p>
                <a:r>
                  <a:rPr lang="en-US" altLang="zh-CN" sz="1800" dirty="0"/>
                  <a:t>Cycle5</a:t>
                </a:r>
                <a:endParaRPr lang="zh-CN" altLang="en-US" sz="1800" dirty="0"/>
              </a:p>
            </p:txBody>
          </p:sp>
        </p:grpSp>
        <p:sp>
          <p:nvSpPr>
            <p:cNvPr id="36" name="矩形 35"/>
            <p:cNvSpPr/>
            <p:nvPr/>
          </p:nvSpPr>
          <p:spPr>
            <a:xfrm>
              <a:off x="1804801" y="4999946"/>
              <a:ext cx="1130271" cy="369332"/>
            </a:xfrm>
            <a:prstGeom prst="rect">
              <a:avLst/>
            </a:prstGeom>
            <a:ln w="28575">
              <a:solidFill>
                <a:srgbClr val="C00000"/>
              </a:solidFill>
            </a:ln>
          </p:spPr>
          <p:txBody>
            <a:bodyPr wrap="square">
              <a:spAutoFit/>
            </a:bodyPr>
            <a:lstStyle/>
            <a:p>
              <a:pPr algn="ctr"/>
              <a:r>
                <a:rPr lang="en-US" altLang="zh-CN" sz="1800" b="1" dirty="0">
                  <a:solidFill>
                    <a:srgbClr val="C00000"/>
                  </a:solidFill>
                </a:rPr>
                <a:t>IF</a:t>
              </a:r>
              <a:endParaRPr lang="zh-CN" altLang="en-US" sz="1800" b="1" dirty="0">
                <a:solidFill>
                  <a:srgbClr val="C00000"/>
                </a:solidFill>
              </a:endParaRPr>
            </a:p>
          </p:txBody>
        </p:sp>
        <p:sp>
          <p:nvSpPr>
            <p:cNvPr id="37" name="矩形 36"/>
            <p:cNvSpPr/>
            <p:nvPr/>
          </p:nvSpPr>
          <p:spPr>
            <a:xfrm>
              <a:off x="2935071" y="4999946"/>
              <a:ext cx="1130271" cy="369332"/>
            </a:xfrm>
            <a:prstGeom prst="rect">
              <a:avLst/>
            </a:prstGeom>
            <a:ln w="28575">
              <a:solidFill>
                <a:srgbClr val="C00000"/>
              </a:solidFill>
            </a:ln>
          </p:spPr>
          <p:txBody>
            <a:bodyPr wrap="square">
              <a:spAutoFit/>
            </a:bodyPr>
            <a:lstStyle/>
            <a:p>
              <a:pPr algn="ctr"/>
              <a:r>
                <a:rPr lang="en-US" altLang="zh-CN" sz="1800" b="1" dirty="0">
                  <a:solidFill>
                    <a:srgbClr val="C00000"/>
                  </a:solidFill>
                </a:rPr>
                <a:t>ID</a:t>
              </a:r>
              <a:endParaRPr lang="zh-CN" altLang="en-US" sz="1800" b="1" dirty="0">
                <a:solidFill>
                  <a:srgbClr val="C00000"/>
                </a:solidFill>
              </a:endParaRPr>
            </a:p>
          </p:txBody>
        </p:sp>
        <p:sp>
          <p:nvSpPr>
            <p:cNvPr id="38" name="矩形 37"/>
            <p:cNvSpPr/>
            <p:nvPr/>
          </p:nvSpPr>
          <p:spPr>
            <a:xfrm>
              <a:off x="4065341" y="4999114"/>
              <a:ext cx="1130271" cy="369332"/>
            </a:xfrm>
            <a:prstGeom prst="rect">
              <a:avLst/>
            </a:prstGeom>
            <a:ln w="28575">
              <a:solidFill>
                <a:srgbClr val="C00000"/>
              </a:solidFill>
            </a:ln>
          </p:spPr>
          <p:txBody>
            <a:bodyPr wrap="square">
              <a:spAutoFit/>
            </a:bodyPr>
            <a:lstStyle/>
            <a:p>
              <a:pPr algn="ctr"/>
              <a:r>
                <a:rPr lang="en-US" altLang="zh-CN" sz="1800" b="1" dirty="0">
                  <a:solidFill>
                    <a:srgbClr val="C00000"/>
                  </a:solidFill>
                </a:rPr>
                <a:t>EX</a:t>
              </a:r>
              <a:endParaRPr lang="zh-CN" altLang="en-US" sz="1800" b="1" dirty="0">
                <a:solidFill>
                  <a:srgbClr val="C00000"/>
                </a:solidFill>
              </a:endParaRPr>
            </a:p>
          </p:txBody>
        </p:sp>
        <p:sp>
          <p:nvSpPr>
            <p:cNvPr id="39" name="矩形 38"/>
            <p:cNvSpPr/>
            <p:nvPr/>
          </p:nvSpPr>
          <p:spPr>
            <a:xfrm>
              <a:off x="5195611" y="4999114"/>
              <a:ext cx="1130271" cy="369332"/>
            </a:xfrm>
            <a:prstGeom prst="rect">
              <a:avLst/>
            </a:prstGeom>
            <a:ln w="28575">
              <a:solidFill>
                <a:srgbClr val="C00000"/>
              </a:solidFill>
            </a:ln>
          </p:spPr>
          <p:txBody>
            <a:bodyPr wrap="square">
              <a:spAutoFit/>
            </a:bodyPr>
            <a:lstStyle/>
            <a:p>
              <a:pPr algn="ctr"/>
              <a:r>
                <a:rPr lang="en-US" altLang="zh-CN" sz="1800" b="1" dirty="0">
                  <a:solidFill>
                    <a:srgbClr val="C00000"/>
                  </a:solidFill>
                </a:rPr>
                <a:t>MEM</a:t>
              </a:r>
              <a:endParaRPr lang="zh-CN" altLang="en-US" sz="1800" b="1" dirty="0">
                <a:solidFill>
                  <a:srgbClr val="C00000"/>
                </a:solidFill>
              </a:endParaRPr>
            </a:p>
          </p:txBody>
        </p:sp>
        <p:sp>
          <p:nvSpPr>
            <p:cNvPr id="40" name="矩形 39"/>
            <p:cNvSpPr/>
            <p:nvPr/>
          </p:nvSpPr>
          <p:spPr>
            <a:xfrm>
              <a:off x="6339349" y="4999114"/>
              <a:ext cx="1130271" cy="369332"/>
            </a:xfrm>
            <a:prstGeom prst="rect">
              <a:avLst/>
            </a:prstGeom>
            <a:ln w="28575">
              <a:solidFill>
                <a:srgbClr val="C00000"/>
              </a:solidFill>
            </a:ln>
          </p:spPr>
          <p:txBody>
            <a:bodyPr wrap="square">
              <a:spAutoFit/>
            </a:bodyPr>
            <a:lstStyle/>
            <a:p>
              <a:pPr algn="ctr"/>
              <a:r>
                <a:rPr lang="en-US" altLang="zh-CN" sz="1800" b="1" dirty="0">
                  <a:solidFill>
                    <a:srgbClr val="C00000"/>
                  </a:solidFill>
                </a:rPr>
                <a:t>WB</a:t>
              </a:r>
              <a:endParaRPr lang="zh-CN" altLang="en-US" sz="1800" b="1" dirty="0">
                <a:solidFill>
                  <a:srgbClr val="C00000"/>
                </a:solidFill>
              </a:endParaRPr>
            </a:p>
          </p:txBody>
        </p:sp>
      </p:grpSp>
      <p:sp>
        <p:nvSpPr>
          <p:cNvPr id="35" name="矩形 34"/>
          <p:cNvSpPr/>
          <p:nvPr/>
        </p:nvSpPr>
        <p:spPr>
          <a:xfrm>
            <a:off x="609704" y="5729574"/>
            <a:ext cx="7619799" cy="523220"/>
          </a:xfrm>
          <a:prstGeom prst="rect">
            <a:avLst/>
          </a:prstGeom>
          <a:solidFill>
            <a:schemeClr val="accent1">
              <a:lumMod val="90000"/>
            </a:schemeClr>
          </a:solidFill>
        </p:spPr>
        <p:txBody>
          <a:bodyPr wrap="square">
            <a:spAutoFit/>
          </a:bodyPr>
          <a:lstStyle/>
          <a:p>
            <a:pPr algn="ctr"/>
            <a:r>
              <a:rPr lang="zh-CN" altLang="en-US" sz="2800" b="1" dirty="0">
                <a:solidFill>
                  <a:srgbClr val="C00000"/>
                </a:solidFill>
              </a:rPr>
              <a:t>最长的执行阶段决定时钟周期时间</a:t>
            </a:r>
            <a:endParaRPr lang="zh-CN" altLang="en-US" sz="2800" b="1" dirty="0">
              <a:solidFill>
                <a:srgbClr val="C0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编译器优化</a:t>
            </a:r>
            <a:r>
              <a:rPr lang="en-US" altLang="zh-CN" dirty="0"/>
              <a:t>:</a:t>
            </a:r>
            <a:r>
              <a:rPr lang="zh-CN" altLang="en-US" dirty="0"/>
              <a:t>延迟分支</a:t>
            </a:r>
            <a:endParaRPr lang="zh-CN" altLang="en-US" dirty="0"/>
          </a:p>
        </p:txBody>
      </p:sp>
      <p:graphicFrame>
        <p:nvGraphicFramePr>
          <p:cNvPr id="4" name="表格 3"/>
          <p:cNvGraphicFramePr>
            <a:graphicFrameLocks noGrp="1"/>
          </p:cNvGraphicFramePr>
          <p:nvPr/>
        </p:nvGraphicFramePr>
        <p:xfrm>
          <a:off x="516249" y="1066862"/>
          <a:ext cx="8175333" cy="1341120"/>
        </p:xfrm>
        <a:graphic>
          <a:graphicData uri="http://schemas.openxmlformats.org/drawingml/2006/table">
            <a:tbl>
              <a:tblPr firstRow="1" bandRow="1">
                <a:tableStyleId>{5C22544A-7EE6-4342-B048-85BDC9FD1C3A}</a:tableStyleId>
              </a:tblPr>
              <a:tblGrid>
                <a:gridCol w="8175333"/>
              </a:tblGrid>
              <a:tr h="457188">
                <a:tc>
                  <a:txBody>
                    <a:bodyPr/>
                    <a:lstStyle/>
                    <a:p>
                      <a:pPr algn="l"/>
                      <a:r>
                        <a:rPr lang="zh-CN" altLang="en-US" sz="2800" b="1" dirty="0">
                          <a:solidFill>
                            <a:srgbClr val="C00000"/>
                          </a:solidFill>
                        </a:rPr>
                        <a:t>延迟分支</a:t>
                      </a:r>
                      <a:endParaRPr lang="zh-CN" altLang="en-US" sz="2800" b="1" dirty="0">
                        <a:solidFill>
                          <a:srgbClr val="C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r>
              <a:tr h="602260">
                <a:tc>
                  <a:txBody>
                    <a:bodyPr/>
                    <a:lstStyle/>
                    <a:p>
                      <a:pPr marL="0" indent="0" algn="l">
                        <a:buFontTx/>
                        <a:buNone/>
                      </a:pPr>
                      <a:r>
                        <a:rPr lang="en-US" altLang="zh-CN" sz="2400" b="0" dirty="0">
                          <a:solidFill>
                            <a:schemeClr val="tx1"/>
                          </a:solidFill>
                        </a:rPr>
                        <a:t>MIPS</a:t>
                      </a:r>
                      <a:r>
                        <a:rPr lang="zh-CN" altLang="en-US" sz="2400" b="0" dirty="0">
                          <a:solidFill>
                            <a:schemeClr val="tx1"/>
                          </a:solidFill>
                        </a:rPr>
                        <a:t>编译器将一条指令</a:t>
                      </a:r>
                      <a:r>
                        <a:rPr lang="en-US" altLang="zh-CN" sz="2400" b="0" dirty="0">
                          <a:solidFill>
                            <a:schemeClr val="tx1"/>
                          </a:solidFill>
                        </a:rPr>
                        <a:t>I</a:t>
                      </a:r>
                      <a:r>
                        <a:rPr lang="zh-CN" altLang="en-US" sz="2400" b="0" dirty="0">
                          <a:solidFill>
                            <a:schemeClr val="tx1"/>
                          </a:solidFill>
                        </a:rPr>
                        <a:t>移到分支指令之后，可以延迟分支目的指令的执行，从而隐藏分支延迟</a:t>
                      </a:r>
                      <a:endParaRPr lang="zh-CN" altLang="en-US" sz="24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bl>
          </a:graphicData>
        </a:graphic>
      </p:graphicFrame>
      <p:sp>
        <p:nvSpPr>
          <p:cNvPr id="6" name="Text Box 4"/>
          <p:cNvSpPr txBox="1">
            <a:spLocks noChangeArrowheads="1"/>
          </p:cNvSpPr>
          <p:nvPr/>
        </p:nvSpPr>
        <p:spPr bwMode="auto">
          <a:xfrm>
            <a:off x="495509" y="2819416"/>
            <a:ext cx="2400135" cy="1631216"/>
          </a:xfrm>
          <a:prstGeom prst="rect">
            <a:avLst/>
          </a:prstGeom>
          <a:noFill/>
          <a:ln>
            <a:solidFill>
              <a:schemeClr val="tx1"/>
            </a:solidFill>
          </a:ln>
        </p:spPr>
        <p:txBody>
          <a:bodyPr wrap="square">
            <a:spAutoFit/>
          </a:bodyPr>
          <a:lstStyle>
            <a:lvl1pPr defTabSz="628650">
              <a:defRPr sz="2400">
                <a:solidFill>
                  <a:schemeClr val="tx1"/>
                </a:solidFill>
                <a:latin typeface="Arial" panose="020B0604020202020204" pitchFamily="34" charset="0"/>
                <a:ea typeface="宋体" panose="02010600030101010101" pitchFamily="2" charset="-122"/>
              </a:defRPr>
            </a:lvl1pPr>
            <a:lvl2pPr marL="742950" indent="-285750" defTabSz="628650">
              <a:defRPr sz="2400">
                <a:solidFill>
                  <a:schemeClr val="tx1"/>
                </a:solidFill>
                <a:latin typeface="Arial" panose="020B0604020202020204" pitchFamily="34" charset="0"/>
                <a:ea typeface="宋体" panose="02010600030101010101" pitchFamily="2" charset="-122"/>
              </a:defRPr>
            </a:lvl2pPr>
            <a:lvl3pPr marL="1143000" indent="-228600" defTabSz="628650">
              <a:defRPr sz="2400">
                <a:solidFill>
                  <a:schemeClr val="tx1"/>
                </a:solidFill>
                <a:latin typeface="Arial" panose="020B0604020202020204" pitchFamily="34" charset="0"/>
                <a:ea typeface="宋体" panose="02010600030101010101" pitchFamily="2" charset="-122"/>
              </a:defRPr>
            </a:lvl3pPr>
            <a:lvl4pPr marL="1600200" indent="-228600" defTabSz="628650">
              <a:defRPr sz="2400">
                <a:solidFill>
                  <a:schemeClr val="tx1"/>
                </a:solidFill>
                <a:latin typeface="Arial" panose="020B0604020202020204" pitchFamily="34" charset="0"/>
                <a:ea typeface="宋体" panose="02010600030101010101" pitchFamily="2" charset="-122"/>
              </a:defRPr>
            </a:lvl4pPr>
            <a:lvl5pPr marL="2057400" indent="-228600" defTabSz="628650">
              <a:defRPr sz="2400">
                <a:solidFill>
                  <a:schemeClr val="tx1"/>
                </a:solidFill>
                <a:latin typeface="Arial" panose="020B0604020202020204" pitchFamily="34" charset="0"/>
                <a:ea typeface="宋体" panose="02010600030101010101" pitchFamily="2" charset="-122"/>
              </a:defRPr>
            </a:lvl5pPr>
            <a:lvl6pPr marL="2514600" indent="-228600" defTabSz="62865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2865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2865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2865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en-US" altLang="zh-CN" sz="2000" b="1" dirty="0">
                <a:latin typeface="NimbusMonL-Regu"/>
              </a:rPr>
              <a:t>add  </a:t>
            </a:r>
            <a:r>
              <a:rPr lang="en-US" altLang="en-US" sz="2000" dirty="0">
                <a:latin typeface="NimbusMonL-Regu"/>
              </a:rPr>
              <a:t>$1,$</a:t>
            </a:r>
            <a:r>
              <a:rPr lang="en-US" altLang="zh-CN" sz="2000" dirty="0">
                <a:latin typeface="NimbusMonL-Regu"/>
              </a:rPr>
              <a:t>2,$3</a:t>
            </a:r>
            <a:endParaRPr lang="en-US" altLang="en-US" sz="2000" dirty="0">
              <a:latin typeface="NimbusMonL-Regu"/>
            </a:endParaRPr>
          </a:p>
          <a:p>
            <a:r>
              <a:rPr lang="en-US" altLang="zh-CN" sz="2000" b="1" dirty="0">
                <a:latin typeface="NimbusMonL-Regu"/>
              </a:rPr>
              <a:t>if </a:t>
            </a:r>
            <a:r>
              <a:rPr lang="en-US" altLang="en-US" sz="2000" dirty="0">
                <a:latin typeface="NimbusMonL-Regu"/>
              </a:rPr>
              <a:t>$2 = 0 then</a:t>
            </a:r>
            <a:endParaRPr lang="en-US" altLang="en-US" sz="2000" dirty="0">
              <a:latin typeface="NimbusMonL-Regu"/>
            </a:endParaRPr>
          </a:p>
          <a:p>
            <a:endParaRPr lang="en-US" altLang="en-US" sz="2000" b="1" dirty="0">
              <a:latin typeface="NimbusMonL-Regu"/>
            </a:endParaRPr>
          </a:p>
          <a:p>
            <a:r>
              <a:rPr lang="en-US" altLang="en-US" sz="2000" b="1" dirty="0">
                <a:latin typeface="NimbusMonL-Regu"/>
              </a:rPr>
              <a:t>  </a:t>
            </a:r>
            <a:endParaRPr lang="en-US" altLang="en-US" sz="2000" b="1" dirty="0">
              <a:latin typeface="NimbusMonL-Regu"/>
            </a:endParaRPr>
          </a:p>
          <a:p>
            <a:endParaRPr lang="en-US" altLang="en-US" sz="2000" b="1" dirty="0">
              <a:latin typeface="NimbusMonL-Regu"/>
            </a:endParaRPr>
          </a:p>
        </p:txBody>
      </p:sp>
      <p:cxnSp>
        <p:nvCxnSpPr>
          <p:cNvPr id="7" name="肘形连接符 6"/>
          <p:cNvCxnSpPr/>
          <p:nvPr/>
        </p:nvCxnSpPr>
        <p:spPr>
          <a:xfrm>
            <a:off x="2400459" y="3396187"/>
            <a:ext cx="12700" cy="737483"/>
          </a:xfrm>
          <a:prstGeom prst="bentConnector3">
            <a:avLst>
              <a:gd name="adj1" fmla="val 1800000"/>
            </a:avLst>
          </a:prstGeom>
          <a:noFill/>
          <a:ln w="19050" cap="flat" cmpd="sng" algn="ctr">
            <a:solidFill>
              <a:srgbClr val="000000"/>
            </a:solidFill>
            <a:prstDash val="solid"/>
            <a:miter lim="800000"/>
            <a:tailEnd type="triangle"/>
          </a:ln>
          <a:effectLst/>
        </p:spPr>
      </p:cxnSp>
      <p:sp>
        <p:nvSpPr>
          <p:cNvPr id="10" name="矩形 9"/>
          <p:cNvSpPr/>
          <p:nvPr/>
        </p:nvSpPr>
        <p:spPr>
          <a:xfrm>
            <a:off x="847256" y="3564873"/>
            <a:ext cx="1268296" cy="400110"/>
          </a:xfrm>
          <a:prstGeom prst="rect">
            <a:avLst/>
          </a:prstGeom>
          <a:solidFill>
            <a:schemeClr val="accent1"/>
          </a:solidFill>
        </p:spPr>
        <p:txBody>
          <a:bodyPr wrap="none" anchor="ctr">
            <a:spAutoFit/>
          </a:bodyPr>
          <a:lstStyle/>
          <a:p>
            <a:r>
              <a:rPr lang="en-US" altLang="zh-CN" sz="2000" dirty="0">
                <a:solidFill>
                  <a:srgbClr val="C00000"/>
                </a:solidFill>
                <a:latin typeface="+mn-lt"/>
              </a:rPr>
              <a:t>delay slot</a:t>
            </a:r>
            <a:endParaRPr lang="zh-CN" altLang="en-US" sz="2000" dirty="0">
              <a:solidFill>
                <a:srgbClr val="C00000"/>
              </a:solidFill>
              <a:latin typeface="+mn-lt"/>
            </a:endParaRPr>
          </a:p>
        </p:txBody>
      </p:sp>
      <p:sp>
        <p:nvSpPr>
          <p:cNvPr id="19" name="Text Box 4"/>
          <p:cNvSpPr txBox="1">
            <a:spLocks noChangeArrowheads="1"/>
          </p:cNvSpPr>
          <p:nvPr/>
        </p:nvSpPr>
        <p:spPr bwMode="auto">
          <a:xfrm>
            <a:off x="3286745" y="2824380"/>
            <a:ext cx="2400135" cy="1631216"/>
          </a:xfrm>
          <a:prstGeom prst="rect">
            <a:avLst/>
          </a:prstGeom>
          <a:noFill/>
          <a:ln>
            <a:solidFill>
              <a:schemeClr val="tx1"/>
            </a:solidFill>
          </a:ln>
        </p:spPr>
        <p:txBody>
          <a:bodyPr wrap="square">
            <a:spAutoFit/>
          </a:bodyPr>
          <a:lstStyle>
            <a:lvl1pPr defTabSz="628650">
              <a:defRPr sz="2400">
                <a:solidFill>
                  <a:schemeClr val="tx1"/>
                </a:solidFill>
                <a:latin typeface="Arial" panose="020B0604020202020204" pitchFamily="34" charset="0"/>
                <a:ea typeface="宋体" panose="02010600030101010101" pitchFamily="2" charset="-122"/>
              </a:defRPr>
            </a:lvl1pPr>
            <a:lvl2pPr marL="742950" indent="-285750" defTabSz="628650">
              <a:defRPr sz="2400">
                <a:solidFill>
                  <a:schemeClr val="tx1"/>
                </a:solidFill>
                <a:latin typeface="Arial" panose="020B0604020202020204" pitchFamily="34" charset="0"/>
                <a:ea typeface="宋体" panose="02010600030101010101" pitchFamily="2" charset="-122"/>
              </a:defRPr>
            </a:lvl2pPr>
            <a:lvl3pPr marL="1143000" indent="-228600" defTabSz="628650">
              <a:defRPr sz="2400">
                <a:solidFill>
                  <a:schemeClr val="tx1"/>
                </a:solidFill>
                <a:latin typeface="Arial" panose="020B0604020202020204" pitchFamily="34" charset="0"/>
                <a:ea typeface="宋体" panose="02010600030101010101" pitchFamily="2" charset="-122"/>
              </a:defRPr>
            </a:lvl3pPr>
            <a:lvl4pPr marL="1600200" indent="-228600" defTabSz="628650">
              <a:defRPr sz="2400">
                <a:solidFill>
                  <a:schemeClr val="tx1"/>
                </a:solidFill>
                <a:latin typeface="Arial" panose="020B0604020202020204" pitchFamily="34" charset="0"/>
                <a:ea typeface="宋体" panose="02010600030101010101" pitchFamily="2" charset="-122"/>
              </a:defRPr>
            </a:lvl4pPr>
            <a:lvl5pPr marL="2057400" indent="-228600" defTabSz="628650">
              <a:defRPr sz="2400">
                <a:solidFill>
                  <a:schemeClr val="tx1"/>
                </a:solidFill>
                <a:latin typeface="Arial" panose="020B0604020202020204" pitchFamily="34" charset="0"/>
                <a:ea typeface="宋体" panose="02010600030101010101" pitchFamily="2" charset="-122"/>
              </a:defRPr>
            </a:lvl5pPr>
            <a:lvl6pPr marL="2514600" indent="-228600" defTabSz="62865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2865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2865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2865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en-US" altLang="zh-CN" sz="2000" b="1" dirty="0">
                <a:latin typeface="NimbusMonL-Regu"/>
              </a:rPr>
              <a:t>sub  </a:t>
            </a:r>
            <a:r>
              <a:rPr lang="en-US" altLang="zh-CN" sz="2000" dirty="0">
                <a:latin typeface="NimbusMonL-Regu"/>
              </a:rPr>
              <a:t>$4,$5,$6</a:t>
            </a:r>
            <a:endParaRPr lang="en-US" altLang="zh-CN" sz="2000" dirty="0">
              <a:latin typeface="NimbusMonL-Regu"/>
            </a:endParaRPr>
          </a:p>
          <a:p>
            <a:endParaRPr lang="en-US" altLang="zh-CN" sz="2000" b="1" dirty="0">
              <a:latin typeface="NimbusMonL-Regu"/>
            </a:endParaRPr>
          </a:p>
          <a:p>
            <a:r>
              <a:rPr lang="en-US" altLang="zh-CN" sz="2000" b="1" dirty="0">
                <a:latin typeface="NimbusMonL-Regu"/>
              </a:rPr>
              <a:t>add  </a:t>
            </a:r>
            <a:r>
              <a:rPr lang="en-US" altLang="en-US" sz="2000" dirty="0">
                <a:latin typeface="NimbusMonL-Regu"/>
              </a:rPr>
              <a:t>$1,$</a:t>
            </a:r>
            <a:r>
              <a:rPr lang="en-US" altLang="zh-CN" sz="2000" dirty="0">
                <a:latin typeface="NimbusMonL-Regu"/>
              </a:rPr>
              <a:t>2,$3</a:t>
            </a:r>
            <a:endParaRPr lang="en-US" altLang="en-US" sz="2000" dirty="0">
              <a:latin typeface="NimbusMonL-Regu"/>
            </a:endParaRPr>
          </a:p>
          <a:p>
            <a:r>
              <a:rPr lang="en-US" altLang="zh-CN" sz="2000" b="1" dirty="0">
                <a:latin typeface="NimbusMonL-Regu"/>
              </a:rPr>
              <a:t>if </a:t>
            </a:r>
            <a:r>
              <a:rPr lang="en-US" altLang="en-US" sz="2000" dirty="0">
                <a:latin typeface="NimbusMonL-Regu"/>
              </a:rPr>
              <a:t>$</a:t>
            </a:r>
            <a:r>
              <a:rPr lang="en-US" altLang="zh-CN" sz="2000" dirty="0">
                <a:latin typeface="NimbusMonL-Regu"/>
              </a:rPr>
              <a:t>1</a:t>
            </a:r>
            <a:r>
              <a:rPr lang="en-US" altLang="en-US" sz="2000" dirty="0">
                <a:latin typeface="NimbusMonL-Regu"/>
              </a:rPr>
              <a:t> = 0 then</a:t>
            </a:r>
            <a:endParaRPr lang="en-US" altLang="en-US" sz="2000" dirty="0">
              <a:latin typeface="NimbusMonL-Regu"/>
            </a:endParaRPr>
          </a:p>
          <a:p>
            <a:endParaRPr lang="en-US" altLang="en-US" sz="2000" b="1" dirty="0">
              <a:latin typeface="NimbusMonL-Regu"/>
            </a:endParaRPr>
          </a:p>
        </p:txBody>
      </p:sp>
      <p:cxnSp>
        <p:nvCxnSpPr>
          <p:cNvPr id="20" name="肘形连接符 19"/>
          <p:cNvCxnSpPr/>
          <p:nvPr/>
        </p:nvCxnSpPr>
        <p:spPr>
          <a:xfrm flipH="1" flipV="1">
            <a:off x="5217539" y="3083508"/>
            <a:ext cx="21471" cy="861775"/>
          </a:xfrm>
          <a:prstGeom prst="bentConnector3">
            <a:avLst>
              <a:gd name="adj1" fmla="val -1064692"/>
            </a:avLst>
          </a:prstGeom>
          <a:noFill/>
          <a:ln w="19050" cap="flat" cmpd="sng" algn="ctr">
            <a:solidFill>
              <a:srgbClr val="000000"/>
            </a:solidFill>
            <a:prstDash val="solid"/>
            <a:miter lim="800000"/>
            <a:tailEnd type="triangle"/>
          </a:ln>
          <a:effectLst/>
        </p:spPr>
      </p:cxnSp>
      <p:sp>
        <p:nvSpPr>
          <p:cNvPr id="21" name="矩形 20"/>
          <p:cNvSpPr/>
          <p:nvPr/>
        </p:nvSpPr>
        <p:spPr>
          <a:xfrm>
            <a:off x="3335619" y="4050522"/>
            <a:ext cx="1268296" cy="400110"/>
          </a:xfrm>
          <a:prstGeom prst="rect">
            <a:avLst/>
          </a:prstGeom>
          <a:solidFill>
            <a:schemeClr val="accent1"/>
          </a:solidFill>
        </p:spPr>
        <p:txBody>
          <a:bodyPr wrap="none" anchor="ctr">
            <a:spAutoFit/>
          </a:bodyPr>
          <a:lstStyle/>
          <a:p>
            <a:r>
              <a:rPr lang="en-US" altLang="zh-CN" sz="2000" dirty="0">
                <a:solidFill>
                  <a:srgbClr val="C00000"/>
                </a:solidFill>
                <a:latin typeface="+mn-lt"/>
              </a:rPr>
              <a:t>delay slot</a:t>
            </a:r>
            <a:endParaRPr lang="zh-CN" altLang="en-US" sz="2000" dirty="0">
              <a:solidFill>
                <a:srgbClr val="C00000"/>
              </a:solidFill>
              <a:latin typeface="+mn-lt"/>
            </a:endParaRPr>
          </a:p>
        </p:txBody>
      </p:sp>
      <p:sp>
        <p:nvSpPr>
          <p:cNvPr id="22" name="Text Box 4"/>
          <p:cNvSpPr txBox="1">
            <a:spLocks noChangeArrowheads="1"/>
          </p:cNvSpPr>
          <p:nvPr/>
        </p:nvSpPr>
        <p:spPr bwMode="auto">
          <a:xfrm>
            <a:off x="6099774" y="2819416"/>
            <a:ext cx="2400135" cy="1631216"/>
          </a:xfrm>
          <a:prstGeom prst="rect">
            <a:avLst/>
          </a:prstGeom>
          <a:noFill/>
          <a:ln>
            <a:solidFill>
              <a:schemeClr val="tx1"/>
            </a:solidFill>
          </a:ln>
        </p:spPr>
        <p:txBody>
          <a:bodyPr wrap="square">
            <a:spAutoFit/>
          </a:bodyPr>
          <a:lstStyle>
            <a:lvl1pPr defTabSz="628650">
              <a:defRPr sz="2400">
                <a:solidFill>
                  <a:schemeClr val="tx1"/>
                </a:solidFill>
                <a:latin typeface="Arial" panose="020B0604020202020204" pitchFamily="34" charset="0"/>
                <a:ea typeface="宋体" panose="02010600030101010101" pitchFamily="2" charset="-122"/>
              </a:defRPr>
            </a:lvl1pPr>
            <a:lvl2pPr marL="742950" indent="-285750" defTabSz="628650">
              <a:defRPr sz="2400">
                <a:solidFill>
                  <a:schemeClr val="tx1"/>
                </a:solidFill>
                <a:latin typeface="Arial" panose="020B0604020202020204" pitchFamily="34" charset="0"/>
                <a:ea typeface="宋体" panose="02010600030101010101" pitchFamily="2" charset="-122"/>
              </a:defRPr>
            </a:lvl2pPr>
            <a:lvl3pPr marL="1143000" indent="-228600" defTabSz="628650">
              <a:defRPr sz="2400">
                <a:solidFill>
                  <a:schemeClr val="tx1"/>
                </a:solidFill>
                <a:latin typeface="Arial" panose="020B0604020202020204" pitchFamily="34" charset="0"/>
                <a:ea typeface="宋体" panose="02010600030101010101" pitchFamily="2" charset="-122"/>
              </a:defRPr>
            </a:lvl3pPr>
            <a:lvl4pPr marL="1600200" indent="-228600" defTabSz="628650">
              <a:defRPr sz="2400">
                <a:solidFill>
                  <a:schemeClr val="tx1"/>
                </a:solidFill>
                <a:latin typeface="Arial" panose="020B0604020202020204" pitchFamily="34" charset="0"/>
                <a:ea typeface="宋体" panose="02010600030101010101" pitchFamily="2" charset="-122"/>
              </a:defRPr>
            </a:lvl4pPr>
            <a:lvl5pPr marL="2057400" indent="-228600" defTabSz="628650">
              <a:defRPr sz="2400">
                <a:solidFill>
                  <a:schemeClr val="tx1"/>
                </a:solidFill>
                <a:latin typeface="Arial" panose="020B0604020202020204" pitchFamily="34" charset="0"/>
                <a:ea typeface="宋体" panose="02010600030101010101" pitchFamily="2" charset="-122"/>
              </a:defRPr>
            </a:lvl5pPr>
            <a:lvl6pPr marL="2514600" indent="-228600" defTabSz="62865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2865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2865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2865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en-US" altLang="zh-CN" sz="2000" b="1" dirty="0">
                <a:latin typeface="NimbusMonL-Regu"/>
              </a:rPr>
              <a:t>add  </a:t>
            </a:r>
            <a:r>
              <a:rPr lang="en-US" altLang="en-US" sz="2000" dirty="0">
                <a:latin typeface="NimbusMonL-Regu"/>
              </a:rPr>
              <a:t>$1, $</a:t>
            </a:r>
            <a:r>
              <a:rPr lang="en-US" altLang="zh-CN" sz="2000" dirty="0">
                <a:latin typeface="NimbusMonL-Regu"/>
              </a:rPr>
              <a:t>2</a:t>
            </a:r>
            <a:r>
              <a:rPr lang="zh-CN" altLang="en-US" sz="2000" dirty="0">
                <a:latin typeface="NimbusMonL-Regu"/>
              </a:rPr>
              <a:t>，</a:t>
            </a:r>
            <a:r>
              <a:rPr lang="en-US" altLang="zh-CN" sz="2000" dirty="0">
                <a:latin typeface="NimbusMonL-Regu"/>
              </a:rPr>
              <a:t>$3</a:t>
            </a:r>
            <a:endParaRPr lang="en-US" altLang="en-US" sz="2000" dirty="0">
              <a:latin typeface="NimbusMonL-Regu"/>
            </a:endParaRPr>
          </a:p>
          <a:p>
            <a:r>
              <a:rPr lang="en-US" altLang="zh-CN" sz="2000" b="1" dirty="0">
                <a:latin typeface="NimbusMonL-Regu"/>
              </a:rPr>
              <a:t>if </a:t>
            </a:r>
            <a:r>
              <a:rPr lang="en-US" altLang="en-US" sz="2000" dirty="0">
                <a:latin typeface="NimbusMonL-Regu"/>
              </a:rPr>
              <a:t>$</a:t>
            </a:r>
            <a:r>
              <a:rPr lang="en-US" altLang="zh-CN" sz="2000" dirty="0">
                <a:latin typeface="NimbusMonL-Regu"/>
              </a:rPr>
              <a:t>1</a:t>
            </a:r>
            <a:r>
              <a:rPr lang="en-US" altLang="en-US" sz="2000" dirty="0">
                <a:latin typeface="NimbusMonL-Regu"/>
              </a:rPr>
              <a:t> = 0 then</a:t>
            </a:r>
            <a:endParaRPr lang="en-US" altLang="en-US" sz="2000" dirty="0">
              <a:latin typeface="NimbusMonL-Regu"/>
            </a:endParaRPr>
          </a:p>
          <a:p>
            <a:endParaRPr lang="en-US" altLang="en-US" sz="2000" b="1" dirty="0">
              <a:latin typeface="NimbusMonL-Regu"/>
            </a:endParaRPr>
          </a:p>
          <a:p>
            <a:r>
              <a:rPr lang="en-US" altLang="en-US" sz="2000" b="1" dirty="0">
                <a:latin typeface="NimbusMonL-Regu"/>
              </a:rPr>
              <a:t>  </a:t>
            </a:r>
            <a:endParaRPr lang="en-US" altLang="en-US" sz="2000" b="1" dirty="0">
              <a:latin typeface="NimbusMonL-Regu"/>
            </a:endParaRPr>
          </a:p>
          <a:p>
            <a:r>
              <a:rPr lang="en-US" altLang="zh-CN" sz="2000" b="1" dirty="0">
                <a:latin typeface="NimbusMonL-Regu"/>
              </a:rPr>
              <a:t>sub  </a:t>
            </a:r>
            <a:r>
              <a:rPr lang="en-US" altLang="zh-CN" sz="2000" dirty="0">
                <a:latin typeface="NimbusMonL-Regu"/>
              </a:rPr>
              <a:t>$4,$5,$6</a:t>
            </a:r>
            <a:endParaRPr lang="en-US" altLang="zh-CN" sz="2000" dirty="0">
              <a:latin typeface="NimbusMonL-Regu"/>
            </a:endParaRPr>
          </a:p>
        </p:txBody>
      </p:sp>
      <p:cxnSp>
        <p:nvCxnSpPr>
          <p:cNvPr id="23" name="肘形连接符 22"/>
          <p:cNvCxnSpPr/>
          <p:nvPr/>
        </p:nvCxnSpPr>
        <p:spPr>
          <a:xfrm>
            <a:off x="8009218" y="3395133"/>
            <a:ext cx="3711" cy="855444"/>
          </a:xfrm>
          <a:prstGeom prst="bentConnector3">
            <a:avLst>
              <a:gd name="adj1" fmla="val 6260065"/>
            </a:avLst>
          </a:prstGeom>
          <a:noFill/>
          <a:ln w="19050" cap="flat" cmpd="sng" algn="ctr">
            <a:solidFill>
              <a:srgbClr val="000000"/>
            </a:solidFill>
            <a:prstDash val="solid"/>
            <a:miter lim="800000"/>
            <a:tailEnd type="triangle"/>
          </a:ln>
          <a:effectLst/>
        </p:spPr>
      </p:cxnSp>
      <p:sp>
        <p:nvSpPr>
          <p:cNvPr id="24" name="矩形 23"/>
          <p:cNvSpPr/>
          <p:nvPr/>
        </p:nvSpPr>
        <p:spPr>
          <a:xfrm>
            <a:off x="6253943" y="3523698"/>
            <a:ext cx="1268296" cy="400110"/>
          </a:xfrm>
          <a:prstGeom prst="rect">
            <a:avLst/>
          </a:prstGeom>
          <a:solidFill>
            <a:schemeClr val="accent1"/>
          </a:solidFill>
        </p:spPr>
        <p:txBody>
          <a:bodyPr wrap="none" anchor="ctr">
            <a:spAutoFit/>
          </a:bodyPr>
          <a:lstStyle/>
          <a:p>
            <a:r>
              <a:rPr lang="en-US" altLang="zh-CN" sz="2000" dirty="0">
                <a:solidFill>
                  <a:srgbClr val="C00000"/>
                </a:solidFill>
                <a:latin typeface="+mn-lt"/>
              </a:rPr>
              <a:t>delay slot</a:t>
            </a:r>
            <a:endParaRPr lang="zh-CN" altLang="en-US" sz="2000" dirty="0">
              <a:solidFill>
                <a:srgbClr val="C00000"/>
              </a:solidFill>
              <a:latin typeface="+mn-lt"/>
            </a:endParaRPr>
          </a:p>
        </p:txBody>
      </p:sp>
      <p:sp>
        <p:nvSpPr>
          <p:cNvPr id="25" name="Text Box 4"/>
          <p:cNvSpPr txBox="1">
            <a:spLocks noChangeArrowheads="1"/>
          </p:cNvSpPr>
          <p:nvPr/>
        </p:nvSpPr>
        <p:spPr bwMode="auto">
          <a:xfrm>
            <a:off x="495509" y="4710440"/>
            <a:ext cx="2400135" cy="1323439"/>
          </a:xfrm>
          <a:prstGeom prst="rect">
            <a:avLst/>
          </a:prstGeom>
          <a:noFill/>
          <a:ln>
            <a:solidFill>
              <a:schemeClr val="tx1"/>
            </a:solidFill>
          </a:ln>
        </p:spPr>
        <p:txBody>
          <a:bodyPr wrap="square">
            <a:spAutoFit/>
          </a:bodyPr>
          <a:lstStyle>
            <a:lvl1pPr defTabSz="628650">
              <a:defRPr sz="2400">
                <a:solidFill>
                  <a:schemeClr val="tx1"/>
                </a:solidFill>
                <a:latin typeface="Arial" panose="020B0604020202020204" pitchFamily="34" charset="0"/>
                <a:ea typeface="宋体" panose="02010600030101010101" pitchFamily="2" charset="-122"/>
              </a:defRPr>
            </a:lvl1pPr>
            <a:lvl2pPr marL="742950" indent="-285750" defTabSz="628650">
              <a:defRPr sz="2400">
                <a:solidFill>
                  <a:schemeClr val="tx1"/>
                </a:solidFill>
                <a:latin typeface="Arial" panose="020B0604020202020204" pitchFamily="34" charset="0"/>
                <a:ea typeface="宋体" panose="02010600030101010101" pitchFamily="2" charset="-122"/>
              </a:defRPr>
            </a:lvl2pPr>
            <a:lvl3pPr marL="1143000" indent="-228600" defTabSz="628650">
              <a:defRPr sz="2400">
                <a:solidFill>
                  <a:schemeClr val="tx1"/>
                </a:solidFill>
                <a:latin typeface="Arial" panose="020B0604020202020204" pitchFamily="34" charset="0"/>
                <a:ea typeface="宋体" panose="02010600030101010101" pitchFamily="2" charset="-122"/>
              </a:defRPr>
            </a:lvl3pPr>
            <a:lvl4pPr marL="1600200" indent="-228600" defTabSz="628650">
              <a:defRPr sz="2400">
                <a:solidFill>
                  <a:schemeClr val="tx1"/>
                </a:solidFill>
                <a:latin typeface="Arial" panose="020B0604020202020204" pitchFamily="34" charset="0"/>
                <a:ea typeface="宋体" panose="02010600030101010101" pitchFamily="2" charset="-122"/>
              </a:defRPr>
            </a:lvl4pPr>
            <a:lvl5pPr marL="2057400" indent="-228600" defTabSz="628650">
              <a:defRPr sz="2400">
                <a:solidFill>
                  <a:schemeClr val="tx1"/>
                </a:solidFill>
                <a:latin typeface="Arial" panose="020B0604020202020204" pitchFamily="34" charset="0"/>
                <a:ea typeface="宋体" panose="02010600030101010101" pitchFamily="2" charset="-122"/>
              </a:defRPr>
            </a:lvl5pPr>
            <a:lvl6pPr marL="2514600" indent="-228600" defTabSz="62865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2865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2865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2865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en-US" altLang="zh-CN" sz="2000" b="1" dirty="0">
                <a:latin typeface="NimbusMonL-Regu"/>
              </a:rPr>
              <a:t>if </a:t>
            </a:r>
            <a:r>
              <a:rPr lang="en-US" altLang="en-US" sz="2000" dirty="0">
                <a:latin typeface="NimbusMonL-Regu"/>
              </a:rPr>
              <a:t>$2 = 0 then</a:t>
            </a:r>
            <a:endParaRPr lang="en-US" altLang="en-US" sz="2000" dirty="0">
              <a:latin typeface="NimbusMonL-Regu"/>
            </a:endParaRPr>
          </a:p>
          <a:p>
            <a:endParaRPr lang="en-US" altLang="en-US" sz="2000" b="1" dirty="0">
              <a:latin typeface="NimbusMonL-Regu"/>
            </a:endParaRPr>
          </a:p>
          <a:p>
            <a:r>
              <a:rPr lang="en-US" altLang="en-US" sz="2000" b="1" dirty="0">
                <a:latin typeface="NimbusMonL-Regu"/>
              </a:rPr>
              <a:t>  </a:t>
            </a:r>
            <a:endParaRPr lang="en-US" altLang="en-US" sz="2000" b="1" dirty="0">
              <a:latin typeface="NimbusMonL-Regu"/>
            </a:endParaRPr>
          </a:p>
          <a:p>
            <a:endParaRPr lang="en-US" altLang="en-US" sz="2000" b="1" dirty="0">
              <a:latin typeface="NimbusMonL-Regu"/>
            </a:endParaRPr>
          </a:p>
        </p:txBody>
      </p:sp>
      <p:cxnSp>
        <p:nvCxnSpPr>
          <p:cNvPr id="26" name="肘形连接符 25"/>
          <p:cNvCxnSpPr/>
          <p:nvPr/>
        </p:nvCxnSpPr>
        <p:spPr>
          <a:xfrm>
            <a:off x="2413159" y="5027403"/>
            <a:ext cx="12700" cy="737483"/>
          </a:xfrm>
          <a:prstGeom prst="bentConnector3">
            <a:avLst>
              <a:gd name="adj1" fmla="val 1800000"/>
            </a:avLst>
          </a:prstGeom>
          <a:noFill/>
          <a:ln w="19050" cap="flat" cmpd="sng" algn="ctr">
            <a:solidFill>
              <a:srgbClr val="000000"/>
            </a:solidFill>
            <a:prstDash val="solid"/>
            <a:miter lim="800000"/>
            <a:tailEnd type="triangle"/>
          </a:ln>
          <a:effectLst/>
        </p:spPr>
      </p:cxnSp>
      <p:sp>
        <p:nvSpPr>
          <p:cNvPr id="28" name="矩形 27"/>
          <p:cNvSpPr/>
          <p:nvPr/>
        </p:nvSpPr>
        <p:spPr>
          <a:xfrm>
            <a:off x="609704" y="5128978"/>
            <a:ext cx="1821332" cy="400110"/>
          </a:xfrm>
          <a:prstGeom prst="rect">
            <a:avLst/>
          </a:prstGeom>
          <a:solidFill>
            <a:schemeClr val="accent1"/>
          </a:solidFill>
        </p:spPr>
        <p:txBody>
          <a:bodyPr wrap="none" anchor="ctr">
            <a:spAutoFit/>
          </a:bodyPr>
          <a:lstStyle/>
          <a:p>
            <a:r>
              <a:rPr lang="en-US" altLang="zh-CN" sz="2000" dirty="0">
                <a:solidFill>
                  <a:srgbClr val="C00000"/>
                </a:solidFill>
                <a:latin typeface="+mn-lt"/>
              </a:rPr>
              <a:t>add  $1, $2,$3</a:t>
            </a:r>
            <a:endParaRPr lang="en-US" altLang="zh-CN" sz="2000" dirty="0">
              <a:solidFill>
                <a:srgbClr val="C00000"/>
              </a:solidFill>
              <a:latin typeface="+mn-lt"/>
            </a:endParaRPr>
          </a:p>
        </p:txBody>
      </p:sp>
      <p:sp>
        <p:nvSpPr>
          <p:cNvPr id="34" name="Text Box 4"/>
          <p:cNvSpPr txBox="1">
            <a:spLocks noChangeArrowheads="1"/>
          </p:cNvSpPr>
          <p:nvPr/>
        </p:nvSpPr>
        <p:spPr bwMode="auto">
          <a:xfrm>
            <a:off x="3262970" y="4713480"/>
            <a:ext cx="2400135" cy="1323439"/>
          </a:xfrm>
          <a:prstGeom prst="rect">
            <a:avLst/>
          </a:prstGeom>
          <a:noFill/>
          <a:ln>
            <a:solidFill>
              <a:schemeClr val="tx1"/>
            </a:solidFill>
          </a:ln>
        </p:spPr>
        <p:txBody>
          <a:bodyPr wrap="square">
            <a:spAutoFit/>
          </a:bodyPr>
          <a:lstStyle>
            <a:lvl1pPr defTabSz="628650">
              <a:defRPr sz="2400">
                <a:solidFill>
                  <a:schemeClr val="tx1"/>
                </a:solidFill>
                <a:latin typeface="Arial" panose="020B0604020202020204" pitchFamily="34" charset="0"/>
                <a:ea typeface="宋体" panose="02010600030101010101" pitchFamily="2" charset="-122"/>
              </a:defRPr>
            </a:lvl1pPr>
            <a:lvl2pPr marL="742950" indent="-285750" defTabSz="628650">
              <a:defRPr sz="2400">
                <a:solidFill>
                  <a:schemeClr val="tx1"/>
                </a:solidFill>
                <a:latin typeface="Arial" panose="020B0604020202020204" pitchFamily="34" charset="0"/>
                <a:ea typeface="宋体" panose="02010600030101010101" pitchFamily="2" charset="-122"/>
              </a:defRPr>
            </a:lvl2pPr>
            <a:lvl3pPr marL="1143000" indent="-228600" defTabSz="628650">
              <a:defRPr sz="2400">
                <a:solidFill>
                  <a:schemeClr val="tx1"/>
                </a:solidFill>
                <a:latin typeface="Arial" panose="020B0604020202020204" pitchFamily="34" charset="0"/>
                <a:ea typeface="宋体" panose="02010600030101010101" pitchFamily="2" charset="-122"/>
              </a:defRPr>
            </a:lvl3pPr>
            <a:lvl4pPr marL="1600200" indent="-228600" defTabSz="628650">
              <a:defRPr sz="2400">
                <a:solidFill>
                  <a:schemeClr val="tx1"/>
                </a:solidFill>
                <a:latin typeface="Arial" panose="020B0604020202020204" pitchFamily="34" charset="0"/>
                <a:ea typeface="宋体" panose="02010600030101010101" pitchFamily="2" charset="-122"/>
              </a:defRPr>
            </a:lvl4pPr>
            <a:lvl5pPr marL="2057400" indent="-228600" defTabSz="628650">
              <a:defRPr sz="2400">
                <a:solidFill>
                  <a:schemeClr val="tx1"/>
                </a:solidFill>
                <a:latin typeface="Arial" panose="020B0604020202020204" pitchFamily="34" charset="0"/>
                <a:ea typeface="宋体" panose="02010600030101010101" pitchFamily="2" charset="-122"/>
              </a:defRPr>
            </a:lvl5pPr>
            <a:lvl6pPr marL="2514600" indent="-228600" defTabSz="62865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2865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2865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2865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endParaRPr lang="en-US" altLang="zh-CN" sz="2000" b="1" dirty="0">
              <a:latin typeface="NimbusMonL-Regu"/>
            </a:endParaRPr>
          </a:p>
          <a:p>
            <a:r>
              <a:rPr lang="en-US" altLang="zh-CN" sz="2000" b="1" dirty="0">
                <a:latin typeface="NimbusMonL-Regu"/>
              </a:rPr>
              <a:t>add  </a:t>
            </a:r>
            <a:r>
              <a:rPr lang="en-US" altLang="en-US" sz="2000" dirty="0">
                <a:latin typeface="NimbusMonL-Regu"/>
              </a:rPr>
              <a:t>$1,$</a:t>
            </a:r>
            <a:r>
              <a:rPr lang="en-US" altLang="zh-CN" sz="2000" dirty="0">
                <a:latin typeface="NimbusMonL-Regu"/>
              </a:rPr>
              <a:t>2,$3</a:t>
            </a:r>
            <a:endParaRPr lang="en-US" altLang="en-US" sz="2000" dirty="0">
              <a:latin typeface="NimbusMonL-Regu"/>
            </a:endParaRPr>
          </a:p>
          <a:p>
            <a:r>
              <a:rPr lang="en-US" altLang="zh-CN" sz="2000" b="1" dirty="0">
                <a:latin typeface="NimbusMonL-Regu"/>
              </a:rPr>
              <a:t>if </a:t>
            </a:r>
            <a:r>
              <a:rPr lang="en-US" altLang="en-US" sz="2000" dirty="0">
                <a:latin typeface="NimbusMonL-Regu"/>
              </a:rPr>
              <a:t>$</a:t>
            </a:r>
            <a:r>
              <a:rPr lang="en-US" altLang="zh-CN" sz="2000" dirty="0">
                <a:latin typeface="NimbusMonL-Regu"/>
              </a:rPr>
              <a:t>1</a:t>
            </a:r>
            <a:r>
              <a:rPr lang="en-US" altLang="en-US" sz="2000" dirty="0">
                <a:latin typeface="NimbusMonL-Regu"/>
              </a:rPr>
              <a:t> = 0 then</a:t>
            </a:r>
            <a:endParaRPr lang="en-US" altLang="en-US" sz="2000" dirty="0">
              <a:latin typeface="NimbusMonL-Regu"/>
            </a:endParaRPr>
          </a:p>
          <a:p>
            <a:endParaRPr lang="en-US" altLang="en-US" sz="2000" b="1" dirty="0">
              <a:latin typeface="NimbusMonL-Regu"/>
            </a:endParaRPr>
          </a:p>
        </p:txBody>
      </p:sp>
      <p:cxnSp>
        <p:nvCxnSpPr>
          <p:cNvPr id="35" name="肘形连接符 34"/>
          <p:cNvCxnSpPr/>
          <p:nvPr/>
        </p:nvCxnSpPr>
        <p:spPr>
          <a:xfrm flipV="1">
            <a:off x="5181584" y="4888997"/>
            <a:ext cx="3711" cy="662068"/>
          </a:xfrm>
          <a:prstGeom prst="bentConnector3">
            <a:avLst>
              <a:gd name="adj1" fmla="val 6260065"/>
            </a:avLst>
          </a:prstGeom>
          <a:noFill/>
          <a:ln w="19050" cap="flat" cmpd="sng" algn="ctr">
            <a:solidFill>
              <a:srgbClr val="000000"/>
            </a:solidFill>
            <a:prstDash val="solid"/>
            <a:miter lim="800000"/>
            <a:tailEnd type="triangle"/>
          </a:ln>
          <a:effectLst/>
        </p:spPr>
      </p:cxnSp>
      <p:sp>
        <p:nvSpPr>
          <p:cNvPr id="36" name="矩形 35"/>
          <p:cNvSpPr/>
          <p:nvPr/>
        </p:nvSpPr>
        <p:spPr>
          <a:xfrm>
            <a:off x="3335619" y="5634328"/>
            <a:ext cx="1736373" cy="400110"/>
          </a:xfrm>
          <a:prstGeom prst="rect">
            <a:avLst/>
          </a:prstGeom>
          <a:solidFill>
            <a:schemeClr val="accent1"/>
          </a:solidFill>
        </p:spPr>
        <p:txBody>
          <a:bodyPr wrap="none" anchor="ctr">
            <a:spAutoFit/>
          </a:bodyPr>
          <a:lstStyle/>
          <a:p>
            <a:r>
              <a:rPr lang="en-US" altLang="zh-CN" sz="2000" dirty="0">
                <a:solidFill>
                  <a:srgbClr val="C00000"/>
                </a:solidFill>
                <a:latin typeface="+mn-lt"/>
              </a:rPr>
              <a:t>sub  $4,$5,$6</a:t>
            </a:r>
            <a:endParaRPr lang="en-US" altLang="zh-CN" sz="2000" dirty="0">
              <a:solidFill>
                <a:srgbClr val="C00000"/>
              </a:solidFill>
              <a:latin typeface="+mn-lt"/>
            </a:endParaRPr>
          </a:p>
        </p:txBody>
      </p:sp>
      <p:sp>
        <p:nvSpPr>
          <p:cNvPr id="41" name="Text Box 4"/>
          <p:cNvSpPr txBox="1">
            <a:spLocks noChangeArrowheads="1"/>
          </p:cNvSpPr>
          <p:nvPr/>
        </p:nvSpPr>
        <p:spPr bwMode="auto">
          <a:xfrm>
            <a:off x="6099774" y="4696293"/>
            <a:ext cx="2400135" cy="1323439"/>
          </a:xfrm>
          <a:prstGeom prst="rect">
            <a:avLst/>
          </a:prstGeom>
          <a:noFill/>
          <a:ln>
            <a:solidFill>
              <a:schemeClr val="tx1"/>
            </a:solidFill>
          </a:ln>
        </p:spPr>
        <p:txBody>
          <a:bodyPr wrap="square">
            <a:spAutoFit/>
          </a:bodyPr>
          <a:lstStyle>
            <a:lvl1pPr defTabSz="628650">
              <a:defRPr sz="2400">
                <a:solidFill>
                  <a:schemeClr val="tx1"/>
                </a:solidFill>
                <a:latin typeface="Arial" panose="020B0604020202020204" pitchFamily="34" charset="0"/>
                <a:ea typeface="宋体" panose="02010600030101010101" pitchFamily="2" charset="-122"/>
              </a:defRPr>
            </a:lvl1pPr>
            <a:lvl2pPr marL="742950" indent="-285750" defTabSz="628650">
              <a:defRPr sz="2400">
                <a:solidFill>
                  <a:schemeClr val="tx1"/>
                </a:solidFill>
                <a:latin typeface="Arial" panose="020B0604020202020204" pitchFamily="34" charset="0"/>
                <a:ea typeface="宋体" panose="02010600030101010101" pitchFamily="2" charset="-122"/>
              </a:defRPr>
            </a:lvl2pPr>
            <a:lvl3pPr marL="1143000" indent="-228600" defTabSz="628650">
              <a:defRPr sz="2400">
                <a:solidFill>
                  <a:schemeClr val="tx1"/>
                </a:solidFill>
                <a:latin typeface="Arial" panose="020B0604020202020204" pitchFamily="34" charset="0"/>
                <a:ea typeface="宋体" panose="02010600030101010101" pitchFamily="2" charset="-122"/>
              </a:defRPr>
            </a:lvl3pPr>
            <a:lvl4pPr marL="1600200" indent="-228600" defTabSz="628650">
              <a:defRPr sz="2400">
                <a:solidFill>
                  <a:schemeClr val="tx1"/>
                </a:solidFill>
                <a:latin typeface="Arial" panose="020B0604020202020204" pitchFamily="34" charset="0"/>
                <a:ea typeface="宋体" panose="02010600030101010101" pitchFamily="2" charset="-122"/>
              </a:defRPr>
            </a:lvl4pPr>
            <a:lvl5pPr marL="2057400" indent="-228600" defTabSz="628650">
              <a:defRPr sz="2400">
                <a:solidFill>
                  <a:schemeClr val="tx1"/>
                </a:solidFill>
                <a:latin typeface="Arial" panose="020B0604020202020204" pitchFamily="34" charset="0"/>
                <a:ea typeface="宋体" panose="02010600030101010101" pitchFamily="2" charset="-122"/>
              </a:defRPr>
            </a:lvl5pPr>
            <a:lvl6pPr marL="2514600" indent="-228600" defTabSz="62865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62865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62865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62865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en-US" altLang="zh-CN" sz="2000" b="1" dirty="0">
                <a:latin typeface="NimbusMonL-Regu"/>
              </a:rPr>
              <a:t>add  </a:t>
            </a:r>
            <a:r>
              <a:rPr lang="en-US" altLang="en-US" sz="2000" dirty="0">
                <a:latin typeface="NimbusMonL-Regu"/>
              </a:rPr>
              <a:t>$1, $</a:t>
            </a:r>
            <a:r>
              <a:rPr lang="en-US" altLang="zh-CN" sz="2000" dirty="0">
                <a:latin typeface="NimbusMonL-Regu"/>
              </a:rPr>
              <a:t>2</a:t>
            </a:r>
            <a:r>
              <a:rPr lang="zh-CN" altLang="en-US" sz="2000" dirty="0">
                <a:latin typeface="NimbusMonL-Regu"/>
              </a:rPr>
              <a:t>，</a:t>
            </a:r>
            <a:r>
              <a:rPr lang="en-US" altLang="zh-CN" sz="2000" dirty="0">
                <a:latin typeface="NimbusMonL-Regu"/>
              </a:rPr>
              <a:t>$3</a:t>
            </a:r>
            <a:endParaRPr lang="en-US" altLang="en-US" sz="2000" dirty="0">
              <a:latin typeface="NimbusMonL-Regu"/>
            </a:endParaRPr>
          </a:p>
          <a:p>
            <a:r>
              <a:rPr lang="en-US" altLang="zh-CN" sz="2000" b="1" dirty="0">
                <a:latin typeface="NimbusMonL-Regu"/>
              </a:rPr>
              <a:t>if </a:t>
            </a:r>
            <a:r>
              <a:rPr lang="en-US" altLang="en-US" sz="2000" dirty="0">
                <a:latin typeface="NimbusMonL-Regu"/>
              </a:rPr>
              <a:t>$</a:t>
            </a:r>
            <a:r>
              <a:rPr lang="en-US" altLang="zh-CN" sz="2000" dirty="0">
                <a:latin typeface="NimbusMonL-Regu"/>
              </a:rPr>
              <a:t>1</a:t>
            </a:r>
            <a:r>
              <a:rPr lang="en-US" altLang="en-US" sz="2000" dirty="0">
                <a:latin typeface="NimbusMonL-Regu"/>
              </a:rPr>
              <a:t> = 0 then</a:t>
            </a:r>
            <a:endParaRPr lang="en-US" altLang="en-US" sz="2000" dirty="0">
              <a:latin typeface="NimbusMonL-Regu"/>
            </a:endParaRPr>
          </a:p>
          <a:p>
            <a:endParaRPr lang="en-US" altLang="en-US" sz="2000" b="1" dirty="0">
              <a:latin typeface="NimbusMonL-Regu"/>
            </a:endParaRPr>
          </a:p>
          <a:p>
            <a:r>
              <a:rPr lang="en-US" altLang="en-US" sz="2000" b="1" dirty="0">
                <a:latin typeface="NimbusMonL-Regu"/>
              </a:rPr>
              <a:t>  </a:t>
            </a:r>
            <a:endParaRPr lang="en-US" altLang="en-US" sz="2000" b="1" dirty="0">
              <a:latin typeface="NimbusMonL-Regu"/>
            </a:endParaRPr>
          </a:p>
        </p:txBody>
      </p:sp>
      <p:cxnSp>
        <p:nvCxnSpPr>
          <p:cNvPr id="42" name="肘形连接符 41"/>
          <p:cNvCxnSpPr/>
          <p:nvPr/>
        </p:nvCxnSpPr>
        <p:spPr>
          <a:xfrm flipH="1">
            <a:off x="7831281" y="5308738"/>
            <a:ext cx="258737" cy="548070"/>
          </a:xfrm>
          <a:prstGeom prst="bentConnector3">
            <a:avLst>
              <a:gd name="adj1" fmla="val -88352"/>
            </a:avLst>
          </a:prstGeom>
          <a:noFill/>
          <a:ln w="19050" cap="flat" cmpd="sng" algn="ctr">
            <a:solidFill>
              <a:srgbClr val="000000"/>
            </a:solidFill>
            <a:prstDash val="solid"/>
            <a:miter lim="800000"/>
            <a:tailEnd type="triangle"/>
          </a:ln>
          <a:effectLst/>
        </p:spPr>
      </p:cxnSp>
      <p:sp>
        <p:nvSpPr>
          <p:cNvPr id="43" name="矩形 42"/>
          <p:cNvSpPr/>
          <p:nvPr/>
        </p:nvSpPr>
        <p:spPr>
          <a:xfrm>
            <a:off x="6253943" y="5400575"/>
            <a:ext cx="1736373" cy="400110"/>
          </a:xfrm>
          <a:prstGeom prst="rect">
            <a:avLst/>
          </a:prstGeom>
          <a:solidFill>
            <a:schemeClr val="accent1"/>
          </a:solidFill>
        </p:spPr>
        <p:txBody>
          <a:bodyPr wrap="none" anchor="ctr">
            <a:spAutoFit/>
          </a:bodyPr>
          <a:lstStyle/>
          <a:p>
            <a:r>
              <a:rPr lang="en-US" altLang="zh-CN" sz="2000" dirty="0">
                <a:solidFill>
                  <a:srgbClr val="C00000"/>
                </a:solidFill>
                <a:latin typeface="+mn-lt"/>
              </a:rPr>
              <a:t>sub  $4,$5,$6</a:t>
            </a:r>
            <a:endParaRPr lang="en-US" altLang="zh-CN" sz="2000" dirty="0">
              <a:solidFill>
                <a:srgbClr val="C00000"/>
              </a:solidFill>
              <a:latin typeface="+mn-lt"/>
            </a:endParaRPr>
          </a:p>
        </p:txBody>
      </p:sp>
      <p:sp>
        <p:nvSpPr>
          <p:cNvPr id="46" name="矩形 45"/>
          <p:cNvSpPr/>
          <p:nvPr/>
        </p:nvSpPr>
        <p:spPr>
          <a:xfrm>
            <a:off x="437156" y="2427990"/>
            <a:ext cx="1694951" cy="400110"/>
          </a:xfrm>
          <a:prstGeom prst="rect">
            <a:avLst/>
          </a:prstGeom>
          <a:noFill/>
        </p:spPr>
        <p:txBody>
          <a:bodyPr wrap="none" anchor="ctr">
            <a:spAutoFit/>
          </a:bodyPr>
          <a:lstStyle/>
          <a:p>
            <a:r>
              <a:rPr lang="en-US" altLang="zh-CN" sz="2000" dirty="0">
                <a:latin typeface="+mn-lt"/>
              </a:rPr>
              <a:t>A </a:t>
            </a:r>
            <a:r>
              <a:rPr lang="zh-CN" altLang="en-US" sz="2000" dirty="0">
                <a:latin typeface="+mn-lt"/>
              </a:rPr>
              <a:t>从前面调度</a:t>
            </a:r>
            <a:endParaRPr lang="zh-CN" altLang="en-US" sz="2000" dirty="0">
              <a:latin typeface="+mn-lt"/>
            </a:endParaRPr>
          </a:p>
        </p:txBody>
      </p:sp>
      <p:sp>
        <p:nvSpPr>
          <p:cNvPr id="47" name="矩形 46"/>
          <p:cNvSpPr/>
          <p:nvPr/>
        </p:nvSpPr>
        <p:spPr>
          <a:xfrm>
            <a:off x="3227364" y="2440436"/>
            <a:ext cx="1965603" cy="400110"/>
          </a:xfrm>
          <a:prstGeom prst="rect">
            <a:avLst/>
          </a:prstGeom>
          <a:noFill/>
        </p:spPr>
        <p:txBody>
          <a:bodyPr wrap="none" anchor="ctr">
            <a:spAutoFit/>
          </a:bodyPr>
          <a:lstStyle/>
          <a:p>
            <a:r>
              <a:rPr lang="en-US" altLang="zh-CN" sz="2000" dirty="0">
                <a:latin typeface="+mn-lt"/>
              </a:rPr>
              <a:t>B </a:t>
            </a:r>
            <a:r>
              <a:rPr lang="zh-CN" altLang="en-US" sz="2000" dirty="0">
                <a:latin typeface="+mn-lt"/>
              </a:rPr>
              <a:t>从目标处调度</a:t>
            </a:r>
            <a:endParaRPr lang="zh-CN" altLang="en-US" sz="2000" dirty="0">
              <a:latin typeface="+mn-lt"/>
            </a:endParaRPr>
          </a:p>
        </p:txBody>
      </p:sp>
      <p:sp>
        <p:nvSpPr>
          <p:cNvPr id="49" name="矩形 48"/>
          <p:cNvSpPr/>
          <p:nvPr/>
        </p:nvSpPr>
        <p:spPr>
          <a:xfrm>
            <a:off x="5998042" y="2440436"/>
            <a:ext cx="2735044" cy="400110"/>
          </a:xfrm>
          <a:prstGeom prst="rect">
            <a:avLst/>
          </a:prstGeom>
          <a:noFill/>
        </p:spPr>
        <p:txBody>
          <a:bodyPr wrap="none" anchor="ctr">
            <a:spAutoFit/>
          </a:bodyPr>
          <a:lstStyle/>
          <a:p>
            <a:r>
              <a:rPr lang="en-US" altLang="zh-CN" sz="2000">
                <a:latin typeface="+mn-lt"/>
              </a:rPr>
              <a:t>C </a:t>
            </a:r>
            <a:r>
              <a:rPr lang="zh-CN" altLang="en-US" sz="2000" dirty="0">
                <a:latin typeface="+mn-lt"/>
              </a:rPr>
              <a:t>从不发生转移处调度</a:t>
            </a:r>
            <a:endParaRPr lang="zh-CN" altLang="en-US" sz="2000" dirty="0">
              <a:latin typeface="+mn-lt"/>
            </a:endParaRPr>
          </a:p>
        </p:txBody>
      </p:sp>
      <p:sp>
        <p:nvSpPr>
          <p:cNvPr id="50" name="下箭头 49"/>
          <p:cNvSpPr/>
          <p:nvPr/>
        </p:nvSpPr>
        <p:spPr bwMode="auto">
          <a:xfrm>
            <a:off x="1520370" y="4474642"/>
            <a:ext cx="247567" cy="234807"/>
          </a:xfrm>
          <a:prstGeom prst="down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51" name="下箭头 50"/>
          <p:cNvSpPr/>
          <p:nvPr/>
        </p:nvSpPr>
        <p:spPr bwMode="auto">
          <a:xfrm>
            <a:off x="4339253" y="4474642"/>
            <a:ext cx="247567" cy="234807"/>
          </a:xfrm>
          <a:prstGeom prst="down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52" name="下箭头 51"/>
          <p:cNvSpPr/>
          <p:nvPr/>
        </p:nvSpPr>
        <p:spPr bwMode="auto">
          <a:xfrm>
            <a:off x="7199834" y="4450632"/>
            <a:ext cx="247567" cy="234807"/>
          </a:xfrm>
          <a:prstGeom prst="down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29" name="矩形 28"/>
          <p:cNvSpPr/>
          <p:nvPr/>
        </p:nvSpPr>
        <p:spPr>
          <a:xfrm>
            <a:off x="453906" y="6053471"/>
            <a:ext cx="8046003" cy="707886"/>
          </a:xfrm>
          <a:prstGeom prst="rect">
            <a:avLst/>
          </a:prstGeom>
          <a:noFill/>
        </p:spPr>
        <p:txBody>
          <a:bodyPr wrap="square" anchor="ctr">
            <a:spAutoFit/>
          </a:bodyPr>
          <a:lstStyle/>
          <a:p>
            <a:pPr marL="342900" indent="-342900">
              <a:buFont typeface="Wingdings" panose="05000000000000000000" pitchFamily="2" charset="2"/>
              <a:buChar char="Ø"/>
            </a:pPr>
            <a:r>
              <a:rPr lang="zh-CN" altLang="en-US" sz="2000" dirty="0">
                <a:latin typeface="+mn-lt"/>
              </a:rPr>
              <a:t>方案</a:t>
            </a:r>
            <a:r>
              <a:rPr lang="en-US" altLang="zh-CN" sz="2000" dirty="0">
                <a:latin typeface="+mn-lt"/>
              </a:rPr>
              <a:t>A</a:t>
            </a:r>
            <a:r>
              <a:rPr lang="zh-CN" altLang="en-US" sz="2000" dirty="0">
                <a:latin typeface="+mn-lt"/>
              </a:rPr>
              <a:t>最佳，分支发生概率大时选择方案</a:t>
            </a:r>
            <a:r>
              <a:rPr lang="en-US" altLang="zh-CN" sz="2000" dirty="0">
                <a:latin typeface="+mn-lt"/>
              </a:rPr>
              <a:t>B</a:t>
            </a:r>
            <a:r>
              <a:rPr lang="zh-CN" altLang="en-US" sz="2000" dirty="0">
                <a:latin typeface="+mn-lt"/>
              </a:rPr>
              <a:t>（循环），分支不发生概率大时选择</a:t>
            </a:r>
            <a:r>
              <a:rPr lang="en-US" altLang="zh-CN" sz="2000" dirty="0">
                <a:latin typeface="+mn-lt"/>
              </a:rPr>
              <a:t>C </a:t>
            </a:r>
            <a:endParaRPr lang="zh-CN" altLang="en-US" sz="2000" dirty="0">
              <a:latin typeface="+mn-lt"/>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内容占位符 1"/>
          <p:cNvSpPr>
            <a:spLocks noGrp="1"/>
          </p:cNvSpPr>
          <p:nvPr>
            <p:ph idx="11"/>
          </p:nvPr>
        </p:nvSpPr>
        <p:spPr bwMode="auto">
          <a:xfrm>
            <a:off x="482600" y="1108075"/>
            <a:ext cx="8183563" cy="544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lnSpcReduction="10000"/>
          </a:bodyPr>
          <a:lstStyle/>
          <a:p>
            <a:pPr marL="457200" indent="-457200">
              <a:buFont typeface="Wingdings" panose="05000000000000000000" pitchFamily="2" charset="2"/>
              <a:buChar char="Ø"/>
            </a:pPr>
            <a:r>
              <a:rPr lang="zh-CN" altLang="en-US" dirty="0"/>
              <a:t>流水线级数的增加，预测错误的代价增加</a:t>
            </a:r>
            <a:endParaRPr lang="en-US" altLang="zh-CN" dirty="0"/>
          </a:p>
          <a:p>
            <a:pPr marL="457200" indent="-457200">
              <a:buFont typeface="Wingdings" panose="05000000000000000000" pitchFamily="2" charset="2"/>
              <a:buChar char="Ø"/>
            </a:pPr>
            <a:r>
              <a:rPr lang="zh-CN" altLang="en-US" dirty="0"/>
              <a:t>静态分支预测是粗略的预测方法</a:t>
            </a:r>
            <a:endParaRPr lang="en-US" altLang="zh-CN" dirty="0"/>
          </a:p>
          <a:p>
            <a:pPr marL="457200" indent="-457200">
              <a:buFont typeface="Wingdings" panose="05000000000000000000" pitchFamily="2" charset="2"/>
              <a:buChar char="Ø"/>
            </a:pPr>
            <a:r>
              <a:rPr lang="zh-CN" altLang="en-US" dirty="0"/>
              <a:t>动态分支预测</a:t>
            </a:r>
            <a:endParaRPr lang="en-US" altLang="zh-CN" dirty="0"/>
          </a:p>
          <a:p>
            <a:pPr lvl="1">
              <a:buFont typeface="Wingdings" panose="05000000000000000000" pitchFamily="2" charset="2"/>
              <a:buChar char="Ø"/>
            </a:pPr>
            <a:r>
              <a:rPr lang="zh-CN" altLang="en-US" sz="2400" dirty="0"/>
              <a:t>分支预测缓存（</a:t>
            </a:r>
            <a:r>
              <a:rPr lang="en-US" altLang="zh-CN" sz="2400" dirty="0"/>
              <a:t>Branch prediction buffer </a:t>
            </a:r>
            <a:r>
              <a:rPr lang="zh-CN" altLang="en-US" sz="2400" dirty="0"/>
              <a:t>）或分支历史记录表（</a:t>
            </a:r>
            <a:r>
              <a:rPr lang="en-US" altLang="zh-CN" sz="2400" dirty="0"/>
              <a:t>branch history table</a:t>
            </a:r>
            <a:r>
              <a:rPr lang="zh-CN" altLang="en-US" sz="2400" dirty="0"/>
              <a:t>）</a:t>
            </a:r>
            <a:endParaRPr lang="en-US" altLang="zh-CN" sz="2400" dirty="0"/>
          </a:p>
          <a:p>
            <a:pPr lvl="1">
              <a:buFont typeface="Wingdings" panose="05000000000000000000" pitchFamily="2" charset="2"/>
              <a:buChar char="Ø"/>
            </a:pPr>
            <a:r>
              <a:rPr lang="zh-CN" altLang="en-US" sz="2400" dirty="0"/>
              <a:t>分支指令的地址低位索引</a:t>
            </a:r>
            <a:endParaRPr lang="en-US" altLang="zh-CN" sz="2400" dirty="0"/>
          </a:p>
          <a:p>
            <a:pPr lvl="1">
              <a:buFont typeface="Wingdings" panose="05000000000000000000" pitchFamily="2" charset="2"/>
              <a:buChar char="Ø"/>
            </a:pPr>
            <a:r>
              <a:rPr lang="zh-CN" altLang="en-US" sz="2400" dirty="0"/>
              <a:t>存储分支结果（</a:t>
            </a:r>
            <a:r>
              <a:rPr lang="en-US" altLang="zh-CN" sz="2400" dirty="0"/>
              <a:t>taken/not taken</a:t>
            </a:r>
            <a:r>
              <a:rPr lang="zh-CN" altLang="en-US" sz="2400" dirty="0"/>
              <a:t>）</a:t>
            </a:r>
            <a:endParaRPr lang="en-US" altLang="zh-CN" sz="2400" dirty="0"/>
          </a:p>
          <a:p>
            <a:pPr marL="457200" indent="-457200">
              <a:buFont typeface="Wingdings" panose="05000000000000000000" pitchFamily="2" charset="2"/>
              <a:buChar char="Ø"/>
            </a:pPr>
            <a:r>
              <a:rPr lang="zh-CN" altLang="en-US" dirty="0"/>
              <a:t>执行分支</a:t>
            </a:r>
            <a:endParaRPr lang="en-US" altLang="zh-CN" dirty="0"/>
          </a:p>
          <a:p>
            <a:pPr lvl="1">
              <a:buFont typeface="Wingdings" panose="05000000000000000000" pitchFamily="2" charset="2"/>
              <a:buChar char="Ø"/>
            </a:pPr>
            <a:r>
              <a:rPr lang="zh-CN" altLang="en-US" sz="2400" dirty="0"/>
              <a:t>查表，预测的结果与上次分支结果一样</a:t>
            </a:r>
            <a:endParaRPr lang="en-US" altLang="zh-CN" sz="2400" dirty="0"/>
          </a:p>
          <a:p>
            <a:pPr lvl="1">
              <a:buFont typeface="Wingdings" panose="05000000000000000000" pitchFamily="2" charset="2"/>
              <a:buChar char="Ø"/>
            </a:pPr>
            <a:r>
              <a:rPr lang="zh-CN" altLang="en-US" sz="2400" dirty="0"/>
              <a:t>按照预测结果取指令</a:t>
            </a:r>
            <a:endParaRPr lang="en-US" altLang="zh-CN" sz="2400" dirty="0"/>
          </a:p>
          <a:p>
            <a:pPr lvl="1">
              <a:buFont typeface="Wingdings" panose="05000000000000000000" pitchFamily="2" charset="2"/>
              <a:buChar char="Ø"/>
            </a:pPr>
            <a:r>
              <a:rPr lang="zh-CN" altLang="en-US" sz="2400" dirty="0"/>
              <a:t>如果出错，清洗流水线并重新提取正确的指令</a:t>
            </a:r>
            <a:endParaRPr lang="en-US" altLang="zh-CN" sz="2400" dirty="0"/>
          </a:p>
          <a:p>
            <a:pPr lvl="1">
              <a:buFont typeface="Wingdings" panose="05000000000000000000" pitchFamily="2" charset="2"/>
              <a:buChar char="Ø"/>
            </a:pPr>
            <a:r>
              <a:rPr lang="zh-CN" altLang="en-US" sz="2400" dirty="0"/>
              <a:t>将表中预测结果取反</a:t>
            </a:r>
            <a:endParaRPr lang="en-US" altLang="zh-CN" sz="2400" dirty="0"/>
          </a:p>
          <a:p>
            <a:pPr lvl="2">
              <a:buFont typeface="Wingdings" panose="05000000000000000000" pitchFamily="2" charset="2"/>
              <a:buChar char="Ø"/>
            </a:pPr>
            <a:endParaRPr lang="zh-CN" altLang="en-US" dirty="0"/>
          </a:p>
        </p:txBody>
      </p:sp>
      <p:sp>
        <p:nvSpPr>
          <p:cNvPr id="143363"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dirty="0"/>
              <a:t>动态分支预测</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内容占位符 1"/>
          <p:cNvSpPr>
            <a:spLocks noGrp="1"/>
          </p:cNvSpPr>
          <p:nvPr>
            <p:ph idx="11"/>
          </p:nvPr>
        </p:nvSpPr>
        <p:spPr bwMode="auto">
          <a:xfrm>
            <a:off x="482600" y="3810000"/>
            <a:ext cx="8183563" cy="2743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marL="457200" indent="-457200">
              <a:buFont typeface="Wingdings" panose="05000000000000000000" pitchFamily="2" charset="2"/>
              <a:buChar char="Ø"/>
            </a:pPr>
            <a:r>
              <a:rPr lang="zh-CN" altLang="en-US" dirty="0"/>
              <a:t>内层循环至少两次预测错误</a:t>
            </a:r>
            <a:endParaRPr lang="en-US" altLang="zh-CN" dirty="0"/>
          </a:p>
          <a:p>
            <a:pPr lvl="1">
              <a:buFont typeface="Wingdings" panose="05000000000000000000" pitchFamily="2" charset="2"/>
              <a:buChar char="Ø"/>
            </a:pPr>
            <a:r>
              <a:rPr lang="zh-CN" altLang="en-US" sz="2400" dirty="0"/>
              <a:t>最后一次预测会出错：前面分支都是发生的，最后一次不发生</a:t>
            </a:r>
            <a:endParaRPr lang="en-US" altLang="zh-CN" sz="2400" dirty="0"/>
          </a:p>
          <a:p>
            <a:pPr lvl="1">
              <a:buFont typeface="Wingdings" panose="05000000000000000000" pitchFamily="2" charset="2"/>
              <a:buChar char="Ø"/>
            </a:pPr>
            <a:r>
              <a:rPr lang="zh-CN" altLang="en-US" sz="2400" dirty="0"/>
              <a:t>第一次预测会出错：上一次的预测不发生，跳出内层循环之后，再次进入内层循环也会预测不发生</a:t>
            </a:r>
            <a:endParaRPr lang="zh-CN" altLang="en-US" sz="2400" dirty="0"/>
          </a:p>
        </p:txBody>
      </p:sp>
      <p:sp>
        <p:nvSpPr>
          <p:cNvPr id="145411"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en-US" altLang="zh-CN"/>
              <a:t>1</a:t>
            </a:r>
            <a:r>
              <a:rPr lang="zh-CN" altLang="en-US"/>
              <a:t>位预测器</a:t>
            </a:r>
            <a:endParaRPr lang="zh-CN" altLang="en-US"/>
          </a:p>
        </p:txBody>
      </p:sp>
      <p:sp>
        <p:nvSpPr>
          <p:cNvPr id="145412" name="Rectangle 2"/>
          <p:cNvSpPr>
            <a:spLocks noChangeArrowheads="1"/>
          </p:cNvSpPr>
          <p:nvPr/>
        </p:nvSpPr>
        <p:spPr bwMode="auto">
          <a:xfrm>
            <a:off x="2911475" y="2422525"/>
            <a:ext cx="2447925" cy="431800"/>
          </a:xfrm>
          <a:prstGeom prst="rect">
            <a:avLst/>
          </a:prstGeom>
          <a:solidFill>
            <a:schemeClr val="accent1"/>
          </a:solidFill>
          <a:ln w="9525">
            <a:solidFill>
              <a:schemeClr val="tx1"/>
            </a:solidFill>
            <a:miter lim="800000"/>
          </a:ln>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a:endParaRPr lang="en-US" altLang="en-US" sz="1600"/>
          </a:p>
        </p:txBody>
      </p:sp>
      <p:sp>
        <p:nvSpPr>
          <p:cNvPr id="145413" name="Text Box 5"/>
          <p:cNvSpPr txBox="1">
            <a:spLocks noChangeArrowheads="1"/>
          </p:cNvSpPr>
          <p:nvPr/>
        </p:nvSpPr>
        <p:spPr bwMode="auto">
          <a:xfrm>
            <a:off x="1828800" y="1198563"/>
            <a:ext cx="3570288"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en-US" altLang="en-US" sz="2000">
                <a:latin typeface="Lucida Console" panose="020B0609040504020204" pitchFamily="49" charset="0"/>
              </a:rPr>
              <a:t>outer: …</a:t>
            </a:r>
            <a:br>
              <a:rPr lang="en-US" altLang="en-US" sz="2000">
                <a:latin typeface="Lucida Console" panose="020B0609040504020204" pitchFamily="49" charset="0"/>
              </a:rPr>
            </a:br>
            <a:r>
              <a:rPr lang="en-US" altLang="en-US" sz="2000">
                <a:latin typeface="Lucida Console" panose="020B0609040504020204" pitchFamily="49" charset="0"/>
              </a:rPr>
              <a:t>       …</a:t>
            </a:r>
            <a:br>
              <a:rPr lang="en-US" altLang="en-US" sz="2000">
                <a:latin typeface="Lucida Console" panose="020B0609040504020204" pitchFamily="49" charset="0"/>
              </a:rPr>
            </a:br>
            <a:r>
              <a:rPr lang="en-US" altLang="en-US" sz="2000">
                <a:latin typeface="Lucida Console" panose="020B0609040504020204" pitchFamily="49" charset="0"/>
              </a:rPr>
              <a:t>inner: …</a:t>
            </a:r>
            <a:endParaRPr lang="en-US" altLang="en-US" sz="2000">
              <a:latin typeface="Lucida Console" panose="020B0609040504020204" pitchFamily="49" charset="0"/>
            </a:endParaRPr>
          </a:p>
          <a:p>
            <a:r>
              <a:rPr lang="en-US" altLang="en-US" sz="2000">
                <a:latin typeface="Lucida Console" panose="020B0609040504020204" pitchFamily="49" charset="0"/>
              </a:rPr>
              <a:t>       …</a:t>
            </a:r>
            <a:endParaRPr lang="en-US" altLang="en-US" sz="2000">
              <a:latin typeface="Lucida Console" panose="020B0609040504020204" pitchFamily="49" charset="0"/>
            </a:endParaRPr>
          </a:p>
          <a:p>
            <a:r>
              <a:rPr lang="en-US" altLang="en-US" sz="2000">
                <a:latin typeface="Lucida Console" panose="020B0609040504020204" pitchFamily="49" charset="0"/>
              </a:rPr>
              <a:t>       </a:t>
            </a:r>
            <a:r>
              <a:rPr lang="en-US" altLang="zh-CN" sz="2000">
                <a:latin typeface="Lucida Console" panose="020B0609040504020204" pitchFamily="49" charset="0"/>
              </a:rPr>
              <a:t>beq</a:t>
            </a:r>
            <a:r>
              <a:rPr lang="en-US" altLang="en-US" sz="2000">
                <a:latin typeface="Lucida Console" panose="020B0609040504020204" pitchFamily="49" charset="0"/>
              </a:rPr>
              <a:t> …, …, inner</a:t>
            </a:r>
            <a:br>
              <a:rPr lang="en-US" altLang="en-US" sz="2000">
                <a:latin typeface="Lucida Console" panose="020B0609040504020204" pitchFamily="49" charset="0"/>
              </a:rPr>
            </a:br>
            <a:r>
              <a:rPr lang="en-US" altLang="en-US" sz="2000">
                <a:latin typeface="Lucida Console" panose="020B0609040504020204" pitchFamily="49" charset="0"/>
              </a:rPr>
              <a:t>       …</a:t>
            </a:r>
            <a:br>
              <a:rPr lang="en-US" altLang="en-US" sz="2000">
                <a:latin typeface="Lucida Console" panose="020B0609040504020204" pitchFamily="49" charset="0"/>
              </a:rPr>
            </a:br>
            <a:r>
              <a:rPr lang="en-US" altLang="en-US" sz="2000">
                <a:latin typeface="Lucida Console" panose="020B0609040504020204" pitchFamily="49" charset="0"/>
              </a:rPr>
              <a:t>       </a:t>
            </a:r>
            <a:r>
              <a:rPr lang="en-US" altLang="zh-CN" sz="2000">
                <a:latin typeface="Lucida Console" panose="020B0609040504020204" pitchFamily="49" charset="0"/>
              </a:rPr>
              <a:t>beq</a:t>
            </a:r>
            <a:r>
              <a:rPr lang="en-US" altLang="en-US" sz="2000">
                <a:latin typeface="Lucida Console" panose="020B0609040504020204" pitchFamily="49" charset="0"/>
              </a:rPr>
              <a:t> …, …, outer</a:t>
            </a:r>
            <a:endParaRPr lang="en-AU" altLang="en-US" sz="2000">
              <a:latin typeface="Lucida Console" panose="020B0609040504020204" pitchFamily="49" charset="0"/>
            </a:endParaRPr>
          </a:p>
        </p:txBody>
      </p:sp>
      <p:sp>
        <p:nvSpPr>
          <p:cNvPr id="145414" name="Line 6"/>
          <p:cNvSpPr>
            <a:spLocks noChangeShapeType="1"/>
          </p:cNvSpPr>
          <p:nvPr/>
        </p:nvSpPr>
        <p:spPr bwMode="auto">
          <a:xfrm>
            <a:off x="5430838" y="2660650"/>
            <a:ext cx="36036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5415" name="Line 7"/>
          <p:cNvSpPr>
            <a:spLocks noChangeShapeType="1"/>
          </p:cNvSpPr>
          <p:nvPr/>
        </p:nvSpPr>
        <p:spPr bwMode="auto">
          <a:xfrm flipV="1">
            <a:off x="5791200" y="2012950"/>
            <a:ext cx="0" cy="6477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5416" name="Line 8"/>
          <p:cNvSpPr>
            <a:spLocks noChangeShapeType="1"/>
          </p:cNvSpPr>
          <p:nvPr/>
        </p:nvSpPr>
        <p:spPr bwMode="auto">
          <a:xfrm flipH="1">
            <a:off x="4567238" y="2012950"/>
            <a:ext cx="122396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5417" name="Line 9"/>
          <p:cNvSpPr>
            <a:spLocks noChangeShapeType="1"/>
          </p:cNvSpPr>
          <p:nvPr/>
        </p:nvSpPr>
        <p:spPr bwMode="auto">
          <a:xfrm>
            <a:off x="5430838" y="3236913"/>
            <a:ext cx="72072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5418" name="Line 10"/>
          <p:cNvSpPr>
            <a:spLocks noChangeShapeType="1"/>
          </p:cNvSpPr>
          <p:nvPr/>
        </p:nvSpPr>
        <p:spPr bwMode="auto">
          <a:xfrm flipV="1">
            <a:off x="6151563" y="1365250"/>
            <a:ext cx="0" cy="18716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5419" name="Line 11"/>
          <p:cNvSpPr>
            <a:spLocks noChangeShapeType="1"/>
          </p:cNvSpPr>
          <p:nvPr/>
        </p:nvSpPr>
        <p:spPr bwMode="auto">
          <a:xfrm flipH="1">
            <a:off x="4567238" y="1365250"/>
            <a:ext cx="158432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内容占位符 1"/>
          <p:cNvSpPr>
            <a:spLocks noGrp="1"/>
          </p:cNvSpPr>
          <p:nvPr>
            <p:ph idx="11"/>
          </p:nvPr>
        </p:nvSpPr>
        <p:spPr bwMode="auto">
          <a:xfrm>
            <a:off x="533506" y="1143060"/>
            <a:ext cx="8183563" cy="1330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dirty="0"/>
              <a:t>只有连续两次预测错误时才会改变预测结果</a:t>
            </a:r>
            <a:endParaRPr lang="zh-CN" altLang="en-US" dirty="0"/>
          </a:p>
        </p:txBody>
      </p:sp>
      <p:sp>
        <p:nvSpPr>
          <p:cNvPr id="146435"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en-US" altLang="zh-CN"/>
              <a:t>2</a:t>
            </a:r>
            <a:r>
              <a:rPr lang="zh-CN" altLang="en-US"/>
              <a:t>位预测器</a:t>
            </a:r>
            <a:endParaRPr lang="zh-CN" altLang="en-US"/>
          </a:p>
        </p:txBody>
      </p:sp>
      <p:pic>
        <p:nvPicPr>
          <p:cNvPr id="146436" name="Picture 6" descr="f04-63-P37449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6375" y="2349500"/>
            <a:ext cx="6132513" cy="372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内容占位符 1"/>
          <p:cNvSpPr>
            <a:spLocks noGrp="1"/>
          </p:cNvSpPr>
          <p:nvPr>
            <p:ph idx="11"/>
          </p:nvPr>
        </p:nvSpPr>
        <p:spPr bwMode="auto">
          <a:xfrm>
            <a:off x="482600" y="1108075"/>
            <a:ext cx="8183563" cy="544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457200" indent="-457200">
              <a:buFont typeface="Wingdings" panose="05000000000000000000" pitchFamily="2" charset="2"/>
              <a:buChar char="Ø"/>
            </a:pPr>
            <a:r>
              <a:rPr lang="zh-CN" altLang="en-US" dirty="0"/>
              <a:t>结合分支预测器，需要计算分支目标地址</a:t>
            </a:r>
            <a:endParaRPr lang="en-US" altLang="zh-CN" dirty="0"/>
          </a:p>
          <a:p>
            <a:pPr lvl="1">
              <a:buFont typeface="Wingdings" panose="05000000000000000000" pitchFamily="2" charset="2"/>
              <a:buChar char="Ø"/>
            </a:pPr>
            <a:r>
              <a:rPr lang="zh-CN" altLang="en-US" sz="2400" dirty="0"/>
              <a:t>分支发生会产生</a:t>
            </a:r>
            <a:r>
              <a:rPr lang="en-US" altLang="zh-CN" sz="2400" dirty="0"/>
              <a:t>1</a:t>
            </a:r>
            <a:r>
              <a:rPr lang="zh-CN" altLang="en-US" sz="2400" dirty="0"/>
              <a:t>个时钟周期的开销</a:t>
            </a:r>
            <a:endParaRPr lang="en-US" altLang="zh-CN" sz="2400" dirty="0"/>
          </a:p>
          <a:p>
            <a:pPr marL="457200" indent="-457200">
              <a:buFont typeface="Wingdings" panose="05000000000000000000" pitchFamily="2" charset="2"/>
              <a:buChar char="Ø"/>
            </a:pPr>
            <a:r>
              <a:rPr lang="zh-CN" altLang="en-US" dirty="0"/>
              <a:t>延迟分支</a:t>
            </a:r>
            <a:endParaRPr lang="en-US" altLang="zh-CN" dirty="0"/>
          </a:p>
          <a:p>
            <a:pPr marL="457200" indent="-457200">
              <a:buFont typeface="Wingdings" panose="05000000000000000000" pitchFamily="2" charset="2"/>
              <a:buChar char="Ø"/>
            </a:pPr>
            <a:r>
              <a:rPr lang="zh-CN" altLang="en-US" dirty="0"/>
              <a:t>分支目标缓存（</a:t>
            </a:r>
            <a:r>
              <a:rPr lang="en-US" altLang="zh-CN" dirty="0"/>
              <a:t>Branch target buffer</a:t>
            </a:r>
            <a:r>
              <a:rPr lang="zh-CN" altLang="en-US" dirty="0"/>
              <a:t>）</a:t>
            </a:r>
            <a:endParaRPr lang="en-US" altLang="zh-CN" dirty="0"/>
          </a:p>
          <a:p>
            <a:pPr lvl="1">
              <a:buFont typeface="Wingdings" panose="05000000000000000000" pitchFamily="2" charset="2"/>
              <a:buChar char="Ø"/>
            </a:pPr>
            <a:r>
              <a:rPr lang="zh-CN" altLang="en-US" sz="2400" dirty="0"/>
              <a:t>缓存分支目标地址</a:t>
            </a:r>
            <a:endParaRPr lang="en-US" altLang="zh-CN" sz="2400" dirty="0"/>
          </a:p>
          <a:p>
            <a:pPr lvl="1">
              <a:buFont typeface="Wingdings" panose="05000000000000000000" pitchFamily="2" charset="2"/>
              <a:buChar char="Ø"/>
            </a:pPr>
            <a:r>
              <a:rPr lang="zh-CN" altLang="en-US" sz="2400" dirty="0"/>
              <a:t>取指令时，由</a:t>
            </a:r>
            <a:r>
              <a:rPr lang="en-US" altLang="zh-CN" sz="2400" dirty="0"/>
              <a:t>PC</a:t>
            </a:r>
            <a:r>
              <a:rPr lang="zh-CN" altLang="en-US" sz="2400" dirty="0"/>
              <a:t>中的地址索引</a:t>
            </a:r>
            <a:endParaRPr lang="en-US" altLang="zh-CN" sz="2400" dirty="0"/>
          </a:p>
          <a:p>
            <a:pPr lvl="2">
              <a:buFont typeface="Wingdings" panose="05000000000000000000" pitchFamily="2" charset="2"/>
              <a:buChar char="Ø"/>
            </a:pPr>
            <a:r>
              <a:rPr lang="zh-CN" altLang="en-US" sz="2000" dirty="0"/>
              <a:t>如果预测正确，并且分支指令发生，可以直接提取到分支目标地址</a:t>
            </a:r>
            <a:endParaRPr lang="zh-CN" altLang="en-US" sz="2000" dirty="0"/>
          </a:p>
        </p:txBody>
      </p:sp>
      <p:sp>
        <p:nvSpPr>
          <p:cNvPr id="148483"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t>计算分支目标地址</a:t>
            </a:r>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1219288" y="1107832"/>
            <a:ext cx="7447564" cy="5445286"/>
          </a:xfrm>
        </p:spPr>
        <p:txBody>
          <a:bodyPr>
            <a:normAutofit/>
          </a:bodyPr>
          <a:lstStyle/>
          <a:p>
            <a:pPr marL="342900" indent="-342900">
              <a:lnSpc>
                <a:spcPct val="200000"/>
              </a:lnSpc>
              <a:buFont typeface="Arial" panose="020B0604020202020204" pitchFamily="34" charset="0"/>
              <a:buChar char="֍"/>
            </a:pPr>
            <a:r>
              <a:rPr lang="zh-CN" altLang="en-US" b="1" dirty="0">
                <a:solidFill>
                  <a:schemeClr val="bg2">
                    <a:lumMod val="60000"/>
                    <a:lumOff val="40000"/>
                  </a:schemeClr>
                </a:solidFill>
              </a:rPr>
              <a:t>流水线概述</a:t>
            </a:r>
            <a:endParaRPr lang="en-US" altLang="zh-CN" sz="2800" b="1" dirty="0">
              <a:solidFill>
                <a:schemeClr val="bg2">
                  <a:lumMod val="60000"/>
                  <a:lumOff val="40000"/>
                </a:schemeClr>
              </a:solidFill>
            </a:endParaRPr>
          </a:p>
          <a:p>
            <a:pPr marL="342900" indent="-342900">
              <a:lnSpc>
                <a:spcPct val="200000"/>
              </a:lnSpc>
              <a:buFont typeface="Arial" panose="020B0604020202020204" pitchFamily="34" charset="0"/>
              <a:buChar char="֍"/>
            </a:pPr>
            <a:r>
              <a:rPr lang="zh-CN" altLang="en-US" sz="2800" b="1" dirty="0">
                <a:solidFill>
                  <a:schemeClr val="bg2">
                    <a:lumMod val="60000"/>
                    <a:lumOff val="40000"/>
                  </a:schemeClr>
                </a:solidFill>
              </a:rPr>
              <a:t>流水线数据通路及其控制</a:t>
            </a:r>
            <a:endParaRPr lang="en-US" altLang="zh-CN" sz="2800" b="1" dirty="0">
              <a:solidFill>
                <a:schemeClr val="bg2">
                  <a:lumMod val="60000"/>
                  <a:lumOff val="40000"/>
                </a:schemeClr>
              </a:solidFill>
            </a:endParaRPr>
          </a:p>
          <a:p>
            <a:pPr marL="342900" indent="-342900">
              <a:lnSpc>
                <a:spcPct val="200000"/>
              </a:lnSpc>
              <a:buFont typeface="Arial" panose="020B0604020202020204" pitchFamily="34" charset="0"/>
              <a:buChar char="֍"/>
            </a:pPr>
            <a:r>
              <a:rPr lang="zh-CN" altLang="en-US" sz="2800" b="1" dirty="0">
                <a:solidFill>
                  <a:schemeClr val="bg1">
                    <a:lumMod val="75000"/>
                  </a:schemeClr>
                </a:solidFill>
              </a:rPr>
              <a:t>流水线冒险</a:t>
            </a:r>
            <a:endParaRPr lang="en-US" altLang="zh-CN" sz="2800" b="1" dirty="0">
              <a:solidFill>
                <a:schemeClr val="bg1">
                  <a:lumMod val="75000"/>
                </a:schemeClr>
              </a:solidFill>
            </a:endParaRPr>
          </a:p>
          <a:p>
            <a:pPr marL="342900" indent="-342900">
              <a:lnSpc>
                <a:spcPct val="200000"/>
              </a:lnSpc>
              <a:buFont typeface="Arial" panose="020B0604020202020204" pitchFamily="34" charset="0"/>
              <a:buChar char="֍"/>
            </a:pPr>
            <a:r>
              <a:rPr lang="zh-CN" altLang="en-US" sz="2800" b="1" dirty="0">
                <a:solidFill>
                  <a:srgbClr val="C00000"/>
                </a:solidFill>
              </a:rPr>
              <a:t>异常</a:t>
            </a:r>
            <a:endParaRPr lang="en-US" altLang="zh-CN" sz="2800" b="1" dirty="0">
              <a:solidFill>
                <a:srgbClr val="C00000"/>
              </a:solidFill>
            </a:endParaRPr>
          </a:p>
          <a:p>
            <a:pPr marL="342900" indent="-342900">
              <a:lnSpc>
                <a:spcPct val="200000"/>
              </a:lnSpc>
              <a:buFont typeface="Arial" panose="020B0604020202020204" pitchFamily="34" charset="0"/>
              <a:buChar char="֍"/>
            </a:pPr>
            <a:r>
              <a:rPr lang="zh-CN" altLang="en-US" sz="2800" b="1" dirty="0">
                <a:solidFill>
                  <a:schemeClr val="bg2">
                    <a:lumMod val="60000"/>
                    <a:lumOff val="40000"/>
                  </a:schemeClr>
                </a:solidFill>
              </a:rPr>
              <a:t>小结</a:t>
            </a:r>
            <a:endParaRPr lang="zh-CN" altLang="en-US" sz="2800" b="1" dirty="0">
              <a:solidFill>
                <a:schemeClr val="bg2">
                  <a:lumMod val="60000"/>
                  <a:lumOff val="40000"/>
                </a:schemeClr>
              </a:solidFill>
            </a:endParaRPr>
          </a:p>
        </p:txBody>
      </p:sp>
      <p:sp>
        <p:nvSpPr>
          <p:cNvPr id="3" name="标题 2"/>
          <p:cNvSpPr>
            <a:spLocks noGrp="1"/>
          </p:cNvSpPr>
          <p:nvPr>
            <p:ph type="ctrTitle"/>
          </p:nvPr>
        </p:nvSpPr>
        <p:spPr/>
        <p:txBody>
          <a:bodyPr/>
          <a:lstStyle/>
          <a:p>
            <a:r>
              <a:rPr lang="zh-CN" altLang="en-US" dirty="0"/>
              <a:t>大纲</a:t>
            </a:r>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内容占位符 1"/>
          <p:cNvSpPr>
            <a:spLocks noGrp="1"/>
          </p:cNvSpPr>
          <p:nvPr>
            <p:ph idx="11"/>
          </p:nvPr>
        </p:nvSpPr>
        <p:spPr bwMode="auto">
          <a:xfrm>
            <a:off x="482600" y="2362228"/>
            <a:ext cx="8183563" cy="419097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marL="457200" indent="-457200">
              <a:buFont typeface="Wingdings" panose="05000000000000000000" pitchFamily="2" charset="2"/>
              <a:buChar char="Ø"/>
            </a:pPr>
            <a:r>
              <a:rPr lang="zh-CN" altLang="en-US" sz="2400" dirty="0"/>
              <a:t>异常（</a:t>
            </a:r>
            <a:r>
              <a:rPr lang="en-US" altLang="zh-CN" sz="2400" dirty="0"/>
              <a:t>exceptions</a:t>
            </a:r>
            <a:r>
              <a:rPr lang="zh-CN" altLang="en-US" sz="2400" dirty="0"/>
              <a:t>）</a:t>
            </a:r>
            <a:endParaRPr lang="zh-CN" altLang="en-US" sz="2400" dirty="0"/>
          </a:p>
          <a:p>
            <a:pPr marL="1200150" lvl="1" indent="-457200">
              <a:buFont typeface="Wingdings" panose="05000000000000000000" pitchFamily="2" charset="2"/>
              <a:buChar char="Ø"/>
            </a:pPr>
            <a:r>
              <a:rPr lang="zh-CN" altLang="en-US" sz="2000" dirty="0"/>
              <a:t>产生原因可能来自处理器内部或者外部</a:t>
            </a:r>
            <a:endParaRPr lang="zh-CN" altLang="en-US" sz="2000" dirty="0"/>
          </a:p>
          <a:p>
            <a:pPr marL="1200150" lvl="1" indent="-457200">
              <a:buFont typeface="Wingdings" panose="05000000000000000000" pitchFamily="2" charset="2"/>
              <a:buChar char="Ø"/>
            </a:pPr>
            <a:r>
              <a:rPr lang="zh-CN" altLang="en-US" sz="2000" dirty="0"/>
              <a:t>例如，使用未定义的指令，算术溢出，系统调用</a:t>
            </a:r>
            <a:endParaRPr lang="en-US" altLang="zh-CN" sz="2000" dirty="0"/>
          </a:p>
          <a:p>
            <a:pPr marL="1200150" lvl="1" indent="-457200">
              <a:buFont typeface="Wingdings" panose="05000000000000000000" pitchFamily="2" charset="2"/>
              <a:buChar char="Ø"/>
            </a:pPr>
            <a:r>
              <a:rPr lang="zh-CN" altLang="en-US" sz="2000" dirty="0"/>
              <a:t>与程序执行同步，必须停止随后的指令在流水线中运行</a:t>
            </a:r>
            <a:endParaRPr lang="en-US" altLang="zh-CN" sz="2000" dirty="0"/>
          </a:p>
          <a:p>
            <a:pPr marL="457200" indent="-457200">
              <a:buFont typeface="Wingdings" panose="05000000000000000000" pitchFamily="2" charset="2"/>
              <a:buChar char="Ø"/>
            </a:pPr>
            <a:r>
              <a:rPr lang="zh-CN" altLang="en-US" sz="2400" dirty="0"/>
              <a:t>中断（</a:t>
            </a:r>
            <a:r>
              <a:rPr lang="en-US" altLang="zh-CN" sz="2400" dirty="0"/>
              <a:t>Interrupt</a:t>
            </a:r>
            <a:r>
              <a:rPr lang="zh-CN" altLang="en-US" sz="2400" dirty="0"/>
              <a:t>）</a:t>
            </a:r>
            <a:endParaRPr lang="zh-CN" altLang="en-US" sz="2400" dirty="0"/>
          </a:p>
          <a:p>
            <a:pPr marL="1200150" lvl="1" indent="-457200">
              <a:buFont typeface="Wingdings" panose="05000000000000000000" pitchFamily="2" charset="2"/>
              <a:buChar char="Ø"/>
            </a:pPr>
            <a:r>
              <a:rPr lang="zh-CN" altLang="en-US" sz="2000" dirty="0"/>
              <a:t>由处理器外部引起的事件</a:t>
            </a:r>
            <a:endParaRPr lang="en-US" altLang="zh-CN" sz="2000" dirty="0"/>
          </a:p>
          <a:p>
            <a:pPr marL="1200150" lvl="1" indent="-457200">
              <a:buFont typeface="Wingdings" panose="05000000000000000000" pitchFamily="2" charset="2"/>
              <a:buChar char="Ø"/>
            </a:pPr>
            <a:r>
              <a:rPr lang="zh-CN" altLang="en-US" sz="2000" dirty="0"/>
              <a:t>例如</a:t>
            </a:r>
            <a:r>
              <a:rPr lang="en-US" altLang="zh-CN" sz="2000" dirty="0"/>
              <a:t>I/O</a:t>
            </a:r>
            <a:r>
              <a:rPr lang="zh-CN" altLang="en-US" sz="2000" dirty="0"/>
              <a:t>设备请求</a:t>
            </a:r>
            <a:endParaRPr lang="en-US" altLang="zh-CN" sz="2000" dirty="0"/>
          </a:p>
          <a:p>
            <a:pPr marL="1200150" lvl="1" indent="-457200">
              <a:buFont typeface="Wingdings" panose="05000000000000000000" pitchFamily="2" charset="2"/>
              <a:buChar char="Ø"/>
            </a:pPr>
            <a:r>
              <a:rPr lang="zh-CN" altLang="en-US" sz="2000" dirty="0"/>
              <a:t>与程序执行不同步，可以等流水线中指令执行结束再处理</a:t>
            </a:r>
            <a:endParaRPr lang="zh-CN" altLang="en-US" sz="2000" dirty="0"/>
          </a:p>
          <a:p>
            <a:pPr marL="457200" indent="-457200">
              <a:buFont typeface="Wingdings" panose="05000000000000000000" pitchFamily="2" charset="2"/>
              <a:buChar char="Ø"/>
            </a:pPr>
            <a:r>
              <a:rPr lang="zh-CN" altLang="en-US" sz="2400" dirty="0"/>
              <a:t>处理异常和中断会牺牲系统性能</a:t>
            </a:r>
            <a:endParaRPr lang="zh-CN" altLang="en-US" sz="2400" dirty="0"/>
          </a:p>
          <a:p>
            <a:pPr marL="457200" indent="-457200">
              <a:buFont typeface="Wingdings" panose="05000000000000000000" pitchFamily="2" charset="2"/>
              <a:buChar char="Ø"/>
            </a:pPr>
            <a:endParaRPr lang="en-US" altLang="zh-CN" sz="2400" dirty="0"/>
          </a:p>
          <a:p>
            <a:pPr marL="457200" indent="-457200">
              <a:buFont typeface="Wingdings" panose="05000000000000000000" pitchFamily="2" charset="2"/>
              <a:buChar char="Ø"/>
            </a:pPr>
            <a:endParaRPr lang="en-US" altLang="zh-CN" dirty="0"/>
          </a:p>
        </p:txBody>
      </p:sp>
      <p:sp>
        <p:nvSpPr>
          <p:cNvPr id="3" name="标题 2"/>
          <p:cNvSpPr>
            <a:spLocks noGrp="1"/>
          </p:cNvSpPr>
          <p:nvPr>
            <p:ph type="ctrTitle"/>
          </p:nvPr>
        </p:nvSpPr>
        <p:spPr>
          <a:xfrm>
            <a:off x="1249363" y="225425"/>
            <a:ext cx="7315200" cy="609600"/>
          </a:xfrm>
        </p:spPr>
        <p:txBody>
          <a:bodyPr vert="horz" wrap="square" lIns="91440" tIns="45720" rIns="91440" bIns="45720" numCol="1" anchorCtr="0" compatLnSpc="1"/>
          <a:lstStyle/>
          <a:p>
            <a:r>
              <a:rPr lang="zh-CN" altLang="en-US" sz="2900" dirty="0"/>
              <a:t>异常（</a:t>
            </a:r>
            <a:r>
              <a:rPr lang="en-US" altLang="zh-CN" sz="2900" dirty="0"/>
              <a:t>exceptions</a:t>
            </a:r>
            <a:r>
              <a:rPr lang="zh-CN" altLang="en-US" sz="2900" dirty="0"/>
              <a:t>）</a:t>
            </a:r>
            <a:endParaRPr lang="zh-CN" altLang="en-US" sz="2900" dirty="0"/>
          </a:p>
        </p:txBody>
      </p:sp>
      <p:graphicFrame>
        <p:nvGraphicFramePr>
          <p:cNvPr id="4" name="表格 3"/>
          <p:cNvGraphicFramePr>
            <a:graphicFrameLocks noGrp="1"/>
          </p:cNvGraphicFramePr>
          <p:nvPr/>
        </p:nvGraphicFramePr>
        <p:xfrm>
          <a:off x="490830" y="1143060"/>
          <a:ext cx="8175333" cy="1120420"/>
        </p:xfrm>
        <a:graphic>
          <a:graphicData uri="http://schemas.openxmlformats.org/drawingml/2006/table">
            <a:tbl>
              <a:tblPr firstRow="1" bandRow="1">
                <a:tableStyleId>{5C22544A-7EE6-4342-B048-85BDC9FD1C3A}</a:tableStyleId>
              </a:tblPr>
              <a:tblGrid>
                <a:gridCol w="8175333"/>
              </a:tblGrid>
              <a:tr h="457188">
                <a:tc>
                  <a:txBody>
                    <a:bodyPr/>
                    <a:lstStyle/>
                    <a:p>
                      <a:pPr algn="l"/>
                      <a:r>
                        <a:rPr lang="zh-CN" altLang="en-US" sz="2800" b="1" dirty="0">
                          <a:solidFill>
                            <a:srgbClr val="C00000"/>
                          </a:solidFill>
                        </a:rPr>
                        <a:t>异常</a:t>
                      </a:r>
                      <a:endParaRPr lang="zh-CN" altLang="en-US" sz="2800" b="1" dirty="0">
                        <a:solidFill>
                          <a:srgbClr val="C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r>
              <a:tr h="602260">
                <a:tc>
                  <a:txBody>
                    <a:bodyPr/>
                    <a:lstStyle/>
                    <a:p>
                      <a:pPr marL="0" indent="0" algn="l">
                        <a:buFontTx/>
                        <a:buNone/>
                      </a:pPr>
                      <a:r>
                        <a:rPr lang="zh-CN" altLang="en-US" sz="2400" b="0" dirty="0">
                          <a:solidFill>
                            <a:schemeClr val="tx1"/>
                          </a:solidFill>
                        </a:rPr>
                        <a:t>指打断程序正常执行的突发事件，会改变指令执行顺序</a:t>
                      </a:r>
                      <a:endParaRPr lang="zh-CN" altLang="en-US" sz="24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1"/>
          </p:nvPr>
        </p:nvGraphicFramePr>
        <p:xfrm>
          <a:off x="1371684" y="2369664"/>
          <a:ext cx="7010216" cy="2377440"/>
        </p:xfrm>
        <a:graphic>
          <a:graphicData uri="http://schemas.openxmlformats.org/drawingml/2006/table">
            <a:tbl>
              <a:tblPr firstRow="1" bandRow="1">
                <a:tableStyleId>{D27102A9-8310-4765-A935-A1911B00CA55}</a:tableStyleId>
              </a:tblPr>
              <a:tblGrid>
                <a:gridCol w="2610914"/>
                <a:gridCol w="2415096"/>
                <a:gridCol w="1984206"/>
              </a:tblGrid>
              <a:tr h="370840">
                <a:tc>
                  <a:txBody>
                    <a:bodyPr/>
                    <a:lstStyle/>
                    <a:p>
                      <a:endParaRPr lang="zh-CN" altLang="en-US" sz="2000" dirty="0"/>
                    </a:p>
                  </a:txBody>
                  <a:tcPr>
                    <a:solidFill>
                      <a:schemeClr val="bg2">
                        <a:lumMod val="20000"/>
                        <a:lumOff val="80000"/>
                      </a:schemeClr>
                    </a:solidFill>
                  </a:tcPr>
                </a:tc>
                <a:tc>
                  <a:txBody>
                    <a:bodyPr/>
                    <a:lstStyle/>
                    <a:p>
                      <a:pPr algn="ctr"/>
                      <a:r>
                        <a:rPr lang="zh-CN" altLang="en-US" sz="2000" dirty="0"/>
                        <a:t>发生的流水级</a:t>
                      </a:r>
                      <a:endParaRPr lang="zh-CN" altLang="en-US" sz="2000" dirty="0"/>
                    </a:p>
                  </a:txBody>
                  <a:tcPr>
                    <a:solidFill>
                      <a:schemeClr val="bg2">
                        <a:lumMod val="20000"/>
                        <a:lumOff val="80000"/>
                      </a:schemeClr>
                    </a:solidFill>
                  </a:tcPr>
                </a:tc>
                <a:tc>
                  <a:txBody>
                    <a:bodyPr/>
                    <a:lstStyle/>
                    <a:p>
                      <a:pPr algn="ctr"/>
                      <a:r>
                        <a:rPr lang="zh-CN" altLang="en-US" sz="2000" dirty="0"/>
                        <a:t>是否同步</a:t>
                      </a:r>
                      <a:endParaRPr lang="zh-CN" altLang="en-US" sz="2000" dirty="0"/>
                    </a:p>
                  </a:txBody>
                  <a:tcPr>
                    <a:solidFill>
                      <a:schemeClr val="bg2">
                        <a:lumMod val="20000"/>
                        <a:lumOff val="80000"/>
                      </a:schemeClr>
                    </a:solidFill>
                  </a:tcPr>
                </a:tc>
              </a:tr>
              <a:tr h="370840">
                <a:tc>
                  <a:txBody>
                    <a:bodyPr/>
                    <a:lstStyle/>
                    <a:p>
                      <a:r>
                        <a:rPr lang="zh-CN" altLang="en-US" sz="2000" dirty="0"/>
                        <a:t>算术溢出</a:t>
                      </a:r>
                      <a:endParaRPr lang="zh-CN" altLang="en-US" sz="2000" dirty="0"/>
                    </a:p>
                  </a:txBody>
                  <a:tcPr>
                    <a:noFill/>
                  </a:tcPr>
                </a:tc>
                <a:tc>
                  <a:txBody>
                    <a:bodyPr/>
                    <a:lstStyle/>
                    <a:p>
                      <a:pPr algn="ctr"/>
                      <a:r>
                        <a:rPr lang="en-US" altLang="zh-CN" sz="2000" dirty="0"/>
                        <a:t>EX</a:t>
                      </a:r>
                      <a:endParaRPr lang="zh-CN" altLang="en-US" sz="2000" dirty="0"/>
                    </a:p>
                  </a:txBody>
                  <a:tcPr>
                    <a:noFill/>
                  </a:tcPr>
                </a:tc>
                <a:tc>
                  <a:txBody>
                    <a:bodyPr/>
                    <a:lstStyle/>
                    <a:p>
                      <a:pPr algn="ctr"/>
                      <a:r>
                        <a:rPr lang="zh-CN" altLang="en-US" sz="2000" dirty="0"/>
                        <a:t>是</a:t>
                      </a:r>
                      <a:endParaRPr lang="zh-CN" altLang="en-US" sz="2000" dirty="0"/>
                    </a:p>
                  </a:txBody>
                  <a:tcPr>
                    <a:noFill/>
                  </a:tcPr>
                </a:tc>
              </a:tr>
              <a:tr h="370840">
                <a:tc>
                  <a:txBody>
                    <a:bodyPr/>
                    <a:lstStyle/>
                    <a:p>
                      <a:r>
                        <a:rPr lang="zh-CN" altLang="en-US" sz="2000" dirty="0"/>
                        <a:t>未定义的指令</a:t>
                      </a:r>
                      <a:endParaRPr lang="zh-CN" altLang="en-US" sz="2000" dirty="0"/>
                    </a:p>
                  </a:txBody>
                  <a:tcPr/>
                </a:tc>
                <a:tc>
                  <a:txBody>
                    <a:bodyPr/>
                    <a:lstStyle/>
                    <a:p>
                      <a:pPr algn="ctr"/>
                      <a:r>
                        <a:rPr lang="en-US" altLang="zh-CN" sz="2000" dirty="0"/>
                        <a:t>ID</a:t>
                      </a:r>
                      <a:endParaRPr lang="zh-CN" altLang="en-US" sz="2000" dirty="0"/>
                    </a:p>
                  </a:txBody>
                  <a:tcPr/>
                </a:tc>
                <a:tc>
                  <a:txBody>
                    <a:bodyPr/>
                    <a:lstStyle/>
                    <a:p>
                      <a:pPr algn="ctr"/>
                      <a:r>
                        <a:rPr lang="zh-CN" altLang="en-US" sz="2000" dirty="0"/>
                        <a:t>是</a:t>
                      </a:r>
                      <a:endParaRPr lang="zh-CN" altLang="en-US" sz="2000" dirty="0"/>
                    </a:p>
                  </a:txBody>
                  <a:tcPr/>
                </a:tc>
              </a:tr>
              <a:tr h="370840">
                <a:tc>
                  <a:txBody>
                    <a:bodyPr/>
                    <a:lstStyle/>
                    <a:p>
                      <a:r>
                        <a:rPr lang="en-US" altLang="zh-CN" sz="2000" dirty="0"/>
                        <a:t>TLB</a:t>
                      </a:r>
                      <a:r>
                        <a:rPr lang="zh-CN" altLang="en-US" sz="2000" dirty="0"/>
                        <a:t>或页缺失</a:t>
                      </a:r>
                      <a:endParaRPr lang="zh-CN" altLang="en-US" sz="2000" dirty="0"/>
                    </a:p>
                  </a:txBody>
                  <a:tcPr>
                    <a:noFill/>
                  </a:tcPr>
                </a:tc>
                <a:tc>
                  <a:txBody>
                    <a:bodyPr/>
                    <a:lstStyle/>
                    <a:p>
                      <a:pPr algn="ctr"/>
                      <a:r>
                        <a:rPr lang="en-US" altLang="zh-CN" sz="2000" dirty="0"/>
                        <a:t>IF</a:t>
                      </a:r>
                      <a:r>
                        <a:rPr lang="zh-CN" altLang="en-US" sz="2000" dirty="0"/>
                        <a:t>，</a:t>
                      </a:r>
                      <a:r>
                        <a:rPr lang="en-US" altLang="zh-CN" sz="2000" dirty="0"/>
                        <a:t>MEM</a:t>
                      </a:r>
                      <a:endParaRPr lang="zh-CN" altLang="en-US" sz="2000" dirty="0"/>
                    </a:p>
                  </a:txBody>
                  <a:tcPr>
                    <a:noFill/>
                  </a:tcPr>
                </a:tc>
                <a:tc>
                  <a:txBody>
                    <a:bodyPr/>
                    <a:lstStyle/>
                    <a:p>
                      <a:pPr algn="ctr"/>
                      <a:r>
                        <a:rPr lang="zh-CN" altLang="en-US" sz="2000" dirty="0"/>
                        <a:t>是</a:t>
                      </a:r>
                      <a:endParaRPr lang="zh-CN" altLang="en-US" sz="2000" dirty="0"/>
                    </a:p>
                  </a:txBody>
                  <a:tcPr>
                    <a:noFill/>
                  </a:tcPr>
                </a:tc>
              </a:tr>
              <a:tr h="370840">
                <a:tc>
                  <a:txBody>
                    <a:bodyPr/>
                    <a:lstStyle/>
                    <a:p>
                      <a:r>
                        <a:rPr lang="en-US" altLang="zh-CN" sz="2000" dirty="0"/>
                        <a:t>I/O</a:t>
                      </a:r>
                      <a:r>
                        <a:rPr lang="zh-CN" altLang="en-US" sz="2000" dirty="0"/>
                        <a:t>设备请求</a:t>
                      </a:r>
                      <a:endParaRPr lang="zh-CN" altLang="en-US" sz="2000" dirty="0"/>
                    </a:p>
                  </a:txBody>
                  <a:tcPr/>
                </a:tc>
                <a:tc>
                  <a:txBody>
                    <a:bodyPr/>
                    <a:lstStyle/>
                    <a:p>
                      <a:pPr algn="ctr"/>
                      <a:r>
                        <a:rPr lang="zh-CN" altLang="en-US" sz="2000" dirty="0"/>
                        <a:t>全部</a:t>
                      </a:r>
                      <a:endParaRPr lang="zh-CN" altLang="en-US" sz="2000" dirty="0"/>
                    </a:p>
                  </a:txBody>
                  <a:tcPr/>
                </a:tc>
                <a:tc>
                  <a:txBody>
                    <a:bodyPr/>
                    <a:lstStyle/>
                    <a:p>
                      <a:pPr algn="ctr"/>
                      <a:r>
                        <a:rPr lang="zh-CN" altLang="en-US" sz="2000" dirty="0"/>
                        <a:t>否</a:t>
                      </a:r>
                      <a:endParaRPr lang="zh-CN" altLang="en-US" sz="2000" dirty="0"/>
                    </a:p>
                  </a:txBody>
                  <a:tcPr/>
                </a:tc>
              </a:tr>
              <a:tr h="370840">
                <a:tc>
                  <a:txBody>
                    <a:bodyPr/>
                    <a:lstStyle/>
                    <a:p>
                      <a:r>
                        <a:rPr lang="zh-CN" altLang="en-US" sz="2000" dirty="0"/>
                        <a:t>硬件故障</a:t>
                      </a:r>
                      <a:endParaRPr lang="zh-CN" altLang="en-US" sz="2000" dirty="0"/>
                    </a:p>
                  </a:txBody>
                  <a:tcPr>
                    <a:noFill/>
                  </a:tcPr>
                </a:tc>
                <a:tc>
                  <a:txBody>
                    <a:bodyPr/>
                    <a:lstStyle/>
                    <a:p>
                      <a:pPr algn="ctr"/>
                      <a:r>
                        <a:rPr lang="zh-CN" altLang="en-US" sz="2000" dirty="0"/>
                        <a:t>全部</a:t>
                      </a:r>
                      <a:endParaRPr lang="zh-CN" altLang="en-US" sz="2000" dirty="0"/>
                    </a:p>
                  </a:txBody>
                  <a:tcPr>
                    <a:noFill/>
                  </a:tcPr>
                </a:tc>
                <a:tc>
                  <a:txBody>
                    <a:bodyPr/>
                    <a:lstStyle/>
                    <a:p>
                      <a:pPr algn="ctr"/>
                      <a:r>
                        <a:rPr lang="zh-CN" altLang="en-US" sz="2000" dirty="0"/>
                        <a:t>否</a:t>
                      </a:r>
                      <a:endParaRPr lang="zh-CN" altLang="en-US" sz="2000" dirty="0"/>
                    </a:p>
                  </a:txBody>
                  <a:tcPr>
                    <a:noFill/>
                  </a:tcPr>
                </a:tc>
              </a:tr>
            </a:tbl>
          </a:graphicData>
        </a:graphic>
      </p:graphicFrame>
      <p:sp>
        <p:nvSpPr>
          <p:cNvPr id="3" name="标题 2"/>
          <p:cNvSpPr>
            <a:spLocks noGrp="1"/>
          </p:cNvSpPr>
          <p:nvPr>
            <p:ph type="ctrTitle"/>
          </p:nvPr>
        </p:nvSpPr>
        <p:spPr/>
        <p:txBody>
          <a:bodyPr/>
          <a:lstStyle/>
          <a:p>
            <a:r>
              <a:rPr lang="zh-CN" altLang="en-US" dirty="0"/>
              <a:t>流水线中的异常</a:t>
            </a:r>
            <a:endParaRPr lang="zh-CN" altLang="en-US" dirty="0"/>
          </a:p>
        </p:txBody>
      </p:sp>
      <p:pic>
        <p:nvPicPr>
          <p:cNvPr id="4" name="图片 3"/>
          <p:cNvPicPr>
            <a:picLocks noChangeAspect="1"/>
          </p:cNvPicPr>
          <p:nvPr/>
        </p:nvPicPr>
        <p:blipFill>
          <a:blip r:embed="rId1"/>
          <a:stretch>
            <a:fillRect/>
          </a:stretch>
        </p:blipFill>
        <p:spPr>
          <a:xfrm>
            <a:off x="1981268" y="1219258"/>
            <a:ext cx="4877526" cy="765501"/>
          </a:xfrm>
          <a:prstGeom prst="rect">
            <a:avLst/>
          </a:prstGeom>
        </p:spPr>
      </p:pic>
      <p:sp>
        <p:nvSpPr>
          <p:cNvPr id="7" name="矩形 6"/>
          <p:cNvSpPr/>
          <p:nvPr/>
        </p:nvSpPr>
        <p:spPr>
          <a:xfrm>
            <a:off x="1143090" y="5132009"/>
            <a:ext cx="7017093" cy="523220"/>
          </a:xfrm>
          <a:prstGeom prst="rect">
            <a:avLst/>
          </a:prstGeom>
          <a:solidFill>
            <a:schemeClr val="accent1"/>
          </a:solidFill>
        </p:spPr>
        <p:txBody>
          <a:bodyPr wrap="square">
            <a:spAutoFit/>
          </a:bodyPr>
          <a:lstStyle/>
          <a:p>
            <a:pPr algn="ctr"/>
            <a:r>
              <a:rPr lang="zh-CN" altLang="en-US" sz="2800" b="1" dirty="0">
                <a:solidFill>
                  <a:srgbClr val="C00000"/>
                </a:solidFill>
              </a:rPr>
              <a:t>多种异常可能同时发生</a:t>
            </a:r>
            <a:endParaRPr lang="zh-CN" altLang="en-US" sz="28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内容占位符 1"/>
          <p:cNvSpPr>
            <a:spLocks noGrp="1"/>
          </p:cNvSpPr>
          <p:nvPr>
            <p:ph idx="11"/>
          </p:nvPr>
        </p:nvSpPr>
        <p:spPr bwMode="auto">
          <a:xfrm>
            <a:off x="482600" y="1108075"/>
            <a:ext cx="8183563" cy="544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457200" indent="-457200">
              <a:buFont typeface="Wingdings" panose="05000000000000000000" pitchFamily="2" charset="2"/>
              <a:buChar char="Ø"/>
            </a:pPr>
            <a:r>
              <a:rPr lang="zh-CN" altLang="en-US" dirty="0"/>
              <a:t>保存出错指令的地址</a:t>
            </a:r>
            <a:endParaRPr lang="en-US" altLang="zh-CN" dirty="0"/>
          </a:p>
          <a:p>
            <a:pPr lvl="1">
              <a:buFont typeface="Wingdings" panose="05000000000000000000" pitchFamily="2" charset="2"/>
              <a:buChar char="Ø"/>
            </a:pPr>
            <a:r>
              <a:rPr lang="zh-CN" altLang="en-US" sz="2400" dirty="0"/>
              <a:t>异常程序计数器</a:t>
            </a:r>
            <a:r>
              <a:rPr lang="en-US" altLang="zh-CN" sz="2400" dirty="0"/>
              <a:t>(Exception Program Counter</a:t>
            </a:r>
            <a:r>
              <a:rPr lang="zh-CN" altLang="en-US" sz="2400" dirty="0"/>
              <a:t>，</a:t>
            </a:r>
            <a:r>
              <a:rPr lang="en-US" altLang="zh-CN" sz="2400" dirty="0"/>
              <a:t>EPC)</a:t>
            </a:r>
            <a:endParaRPr lang="en-US" altLang="zh-CN" sz="2400" dirty="0"/>
          </a:p>
          <a:p>
            <a:pPr marL="457200" indent="-457200">
              <a:buFont typeface="Wingdings" panose="05000000000000000000" pitchFamily="2" charset="2"/>
              <a:buChar char="Ø"/>
            </a:pPr>
            <a:r>
              <a:rPr lang="zh-CN" altLang="en-US" dirty="0"/>
              <a:t>保存引起异常的原因</a:t>
            </a:r>
            <a:endParaRPr lang="en-US" altLang="zh-CN" dirty="0"/>
          </a:p>
          <a:p>
            <a:pPr lvl="1">
              <a:buFont typeface="Wingdings" panose="05000000000000000000" pitchFamily="2" charset="2"/>
              <a:buChar char="Ø"/>
            </a:pPr>
            <a:r>
              <a:rPr lang="zh-CN" altLang="en-US" sz="2400" dirty="0"/>
              <a:t>状态寄存器（</a:t>
            </a:r>
            <a:r>
              <a:rPr lang="en-US" altLang="zh-CN" sz="2400" dirty="0"/>
              <a:t>Cause</a:t>
            </a:r>
            <a:r>
              <a:rPr lang="zh-CN" altLang="en-US" sz="2400" dirty="0"/>
              <a:t>寄存器）</a:t>
            </a:r>
            <a:endParaRPr lang="en-US" altLang="zh-CN" sz="2400" dirty="0"/>
          </a:p>
          <a:p>
            <a:pPr lvl="2">
              <a:buFont typeface="Wingdings" panose="05000000000000000000" pitchFamily="2" charset="2"/>
              <a:buChar char="Ø"/>
            </a:pPr>
            <a:r>
              <a:rPr lang="en-US" altLang="zh-CN" sz="2000" dirty="0"/>
              <a:t>MIPS</a:t>
            </a:r>
            <a:r>
              <a:rPr lang="zh-CN" altLang="en-US" sz="2000" dirty="0"/>
              <a:t>体系结构中是</a:t>
            </a:r>
            <a:r>
              <a:rPr lang="en-US" altLang="zh-CN" sz="2000" dirty="0"/>
              <a:t>32 bits</a:t>
            </a:r>
            <a:endParaRPr lang="en-US" altLang="zh-CN" sz="2000" dirty="0"/>
          </a:p>
          <a:p>
            <a:pPr lvl="2">
              <a:buFont typeface="Wingdings" panose="05000000000000000000" pitchFamily="2" charset="2"/>
              <a:buChar char="Ø"/>
            </a:pPr>
            <a:r>
              <a:rPr lang="zh-CN" altLang="en-US" sz="2000" dirty="0"/>
              <a:t>一个字段用于记录异常产生的原因，例如未定义指令</a:t>
            </a:r>
            <a:r>
              <a:rPr lang="en-US" altLang="zh-CN" sz="2000" dirty="0"/>
              <a:t>=10</a:t>
            </a:r>
            <a:r>
              <a:rPr lang="zh-CN" altLang="en-US" sz="2000" dirty="0"/>
              <a:t>，算术溢出</a:t>
            </a:r>
            <a:r>
              <a:rPr lang="en-US" altLang="zh-CN" sz="2000" dirty="0"/>
              <a:t>=12</a:t>
            </a:r>
            <a:endParaRPr lang="en-US" altLang="zh-CN" sz="2000" dirty="0"/>
          </a:p>
          <a:p>
            <a:pPr lvl="1">
              <a:buFont typeface="Wingdings" panose="05000000000000000000" pitchFamily="2" charset="2"/>
              <a:buChar char="Ø"/>
            </a:pPr>
            <a:r>
              <a:rPr lang="zh-CN" altLang="en-US" sz="2400" dirty="0"/>
              <a:t>向量中断（</a:t>
            </a:r>
            <a:r>
              <a:rPr lang="en-US" altLang="zh-CN" sz="2400" dirty="0"/>
              <a:t>vectored interrupt</a:t>
            </a:r>
            <a:r>
              <a:rPr lang="zh-CN" altLang="en-US" sz="2400" dirty="0"/>
              <a:t>）</a:t>
            </a:r>
            <a:endParaRPr lang="en-US" altLang="zh-CN" sz="2400" dirty="0"/>
          </a:p>
          <a:p>
            <a:pPr lvl="2">
              <a:buFont typeface="Wingdings" panose="05000000000000000000" pitchFamily="2" charset="2"/>
              <a:buChar char="Ø"/>
            </a:pPr>
            <a:r>
              <a:rPr lang="zh-CN" altLang="en-US" sz="2000" dirty="0"/>
              <a:t>未定义指令</a:t>
            </a:r>
            <a:r>
              <a:rPr lang="en-US" altLang="zh-CN" sz="2000" dirty="0"/>
              <a:t>-&gt;8000 0000</a:t>
            </a:r>
            <a:r>
              <a:rPr lang="en-US" altLang="zh-CN" sz="2000" baseline="-25000" dirty="0"/>
              <a:t>16</a:t>
            </a:r>
            <a:r>
              <a:rPr lang="zh-CN" altLang="en-US" sz="2000" dirty="0"/>
              <a:t>，算术溢出</a:t>
            </a:r>
            <a:r>
              <a:rPr lang="en-US" altLang="zh-CN" sz="2000" dirty="0"/>
              <a:t>-&gt;8000 0180</a:t>
            </a:r>
            <a:r>
              <a:rPr lang="en-US" altLang="zh-CN" sz="2000" baseline="-25000" dirty="0"/>
              <a:t>16</a:t>
            </a:r>
            <a:endParaRPr lang="zh-CN" altLang="en-US" sz="2000" dirty="0"/>
          </a:p>
        </p:txBody>
      </p:sp>
      <p:sp>
        <p:nvSpPr>
          <p:cNvPr id="151555"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t>异常处理</a:t>
            </a:r>
            <a:endParaRPr lang="zh-CN" altLang="en-US"/>
          </a:p>
        </p:txBody>
      </p:sp>
      <p:graphicFrame>
        <p:nvGraphicFramePr>
          <p:cNvPr id="6" name="表格 5"/>
          <p:cNvGraphicFramePr>
            <a:graphicFrameLocks noGrp="1"/>
          </p:cNvGraphicFramePr>
          <p:nvPr/>
        </p:nvGraphicFramePr>
        <p:xfrm>
          <a:off x="609704" y="5029158"/>
          <a:ext cx="8175333" cy="990574"/>
        </p:xfrm>
        <a:graphic>
          <a:graphicData uri="http://schemas.openxmlformats.org/drawingml/2006/table">
            <a:tbl>
              <a:tblPr firstRow="1" bandRow="1">
                <a:tableStyleId>{5C22544A-7EE6-4342-B048-85BDC9FD1C3A}</a:tableStyleId>
              </a:tblPr>
              <a:tblGrid>
                <a:gridCol w="8175333"/>
              </a:tblGrid>
              <a:tr h="458110">
                <a:tc>
                  <a:txBody>
                    <a:bodyPr/>
                    <a:lstStyle/>
                    <a:p>
                      <a:pPr algn="l"/>
                      <a:r>
                        <a:rPr lang="zh-CN" altLang="en-US" sz="2400" b="1" dirty="0">
                          <a:solidFill>
                            <a:srgbClr val="C00000"/>
                          </a:solidFill>
                        </a:rPr>
                        <a:t>向量中断</a:t>
                      </a:r>
                      <a:endParaRPr lang="zh-CN" altLang="en-US" sz="2400" b="1" dirty="0">
                        <a:solidFill>
                          <a:srgbClr val="C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90000"/>
                      </a:schemeClr>
                    </a:solidFill>
                  </a:tcPr>
                </a:tc>
              </a:tr>
              <a:tr h="532464">
                <a:tc>
                  <a:txBody>
                    <a:bodyPr/>
                    <a:lstStyle/>
                    <a:p>
                      <a:pPr marL="0" indent="0" algn="l">
                        <a:buFontTx/>
                        <a:buNone/>
                      </a:pPr>
                      <a:r>
                        <a:rPr lang="zh-CN" altLang="en-US" sz="2000" b="0" dirty="0">
                          <a:solidFill>
                            <a:schemeClr val="tx1"/>
                          </a:solidFill>
                        </a:rPr>
                        <a:t>由异常原因决定中断控制转移地址的中断</a:t>
                      </a:r>
                      <a:endParaRPr lang="zh-CN" altLang="en-US" sz="20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内容占位符 1"/>
          <p:cNvSpPr>
            <a:spLocks noGrp="1"/>
          </p:cNvSpPr>
          <p:nvPr>
            <p:ph idx="11"/>
          </p:nvPr>
        </p:nvSpPr>
        <p:spPr bwMode="auto">
          <a:xfrm>
            <a:off x="482600" y="1108075"/>
            <a:ext cx="8183563" cy="544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457200" indent="-457200">
              <a:buFont typeface="Wingdings" panose="05000000000000000000" pitchFamily="2" charset="2"/>
              <a:buChar char="Ø"/>
            </a:pPr>
            <a:r>
              <a:rPr lang="zh-CN" altLang="en-US" dirty="0"/>
              <a:t>读取异常或中断原因，找到相应的处理程序</a:t>
            </a:r>
            <a:endParaRPr lang="en-US" altLang="zh-CN" dirty="0"/>
          </a:p>
          <a:p>
            <a:pPr marL="457200" indent="-457200">
              <a:buFont typeface="Wingdings" panose="05000000000000000000" pitchFamily="2" charset="2"/>
              <a:buChar char="Ø"/>
            </a:pPr>
            <a:r>
              <a:rPr lang="zh-CN" altLang="en-US" dirty="0"/>
              <a:t>决定需要的处理操作</a:t>
            </a:r>
            <a:endParaRPr lang="en-US" altLang="zh-CN" dirty="0"/>
          </a:p>
          <a:p>
            <a:pPr marL="457200" indent="-457200">
              <a:buFont typeface="Wingdings" panose="05000000000000000000" pitchFamily="2" charset="2"/>
              <a:buChar char="Ø"/>
            </a:pPr>
            <a:r>
              <a:rPr lang="zh-CN" altLang="en-US" dirty="0"/>
              <a:t>如果可以处理，最后要重新启动程序</a:t>
            </a:r>
            <a:endParaRPr lang="en-US" altLang="zh-CN" dirty="0"/>
          </a:p>
          <a:p>
            <a:pPr lvl="1">
              <a:buFont typeface="Wingdings" panose="05000000000000000000" pitchFamily="2" charset="2"/>
              <a:buChar char="Ø"/>
            </a:pPr>
            <a:r>
              <a:rPr lang="zh-CN" altLang="en-US" sz="2400" dirty="0"/>
              <a:t>执行相应处理操作</a:t>
            </a:r>
            <a:endParaRPr lang="en-US" altLang="zh-CN" sz="2400" dirty="0"/>
          </a:p>
          <a:p>
            <a:pPr lvl="1">
              <a:buFont typeface="Wingdings" panose="05000000000000000000" pitchFamily="2" charset="2"/>
              <a:buChar char="Ø"/>
            </a:pPr>
            <a:r>
              <a:rPr lang="zh-CN" altLang="en-US" sz="2400" dirty="0"/>
              <a:t>使用</a:t>
            </a:r>
            <a:r>
              <a:rPr lang="en-US" altLang="zh-CN" sz="2400" dirty="0"/>
              <a:t>EPC</a:t>
            </a:r>
            <a:r>
              <a:rPr lang="zh-CN" altLang="en-US" sz="2400" dirty="0"/>
              <a:t>返回程序继续执行</a:t>
            </a:r>
            <a:endParaRPr lang="en-US" altLang="zh-CN" sz="2400" dirty="0"/>
          </a:p>
          <a:p>
            <a:pPr marL="457200" indent="-457200">
              <a:buFont typeface="Wingdings" panose="05000000000000000000" pitchFamily="2" charset="2"/>
              <a:buChar char="Ø"/>
            </a:pPr>
            <a:r>
              <a:rPr lang="zh-CN" altLang="en-US" dirty="0"/>
              <a:t>如果不能处理</a:t>
            </a:r>
            <a:endParaRPr lang="en-US" altLang="zh-CN" dirty="0"/>
          </a:p>
          <a:p>
            <a:pPr lvl="1">
              <a:buFont typeface="Wingdings" panose="05000000000000000000" pitchFamily="2" charset="2"/>
              <a:buChar char="Ø"/>
            </a:pPr>
            <a:r>
              <a:rPr lang="zh-CN" altLang="en-US" sz="2400" dirty="0"/>
              <a:t>结束程序</a:t>
            </a:r>
            <a:endParaRPr lang="en-US" altLang="zh-CN" sz="2400" dirty="0"/>
          </a:p>
          <a:p>
            <a:pPr lvl="1">
              <a:buFont typeface="Wingdings" panose="05000000000000000000" pitchFamily="2" charset="2"/>
              <a:buChar char="Ø"/>
            </a:pPr>
            <a:r>
              <a:rPr lang="zh-CN" altLang="en-US" sz="2400" dirty="0"/>
              <a:t>用</a:t>
            </a:r>
            <a:r>
              <a:rPr lang="en-US" altLang="zh-CN" sz="2400" dirty="0"/>
              <a:t>EPC</a:t>
            </a:r>
            <a:r>
              <a:rPr lang="zh-CN" altLang="en-US" sz="2400" dirty="0"/>
              <a:t>和</a:t>
            </a:r>
            <a:r>
              <a:rPr lang="en-US" altLang="zh-CN" sz="2400" dirty="0"/>
              <a:t>cause</a:t>
            </a:r>
            <a:r>
              <a:rPr lang="zh-CN" altLang="en-US" sz="2400" dirty="0"/>
              <a:t>寄存器报告错误</a:t>
            </a:r>
            <a:endParaRPr lang="zh-CN" altLang="en-US" sz="2400" dirty="0"/>
          </a:p>
        </p:txBody>
      </p:sp>
      <p:sp>
        <p:nvSpPr>
          <p:cNvPr id="153603"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t>异常处理操作</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1"/>
          <p:cNvSpPr>
            <a:spLocks noGrp="1"/>
          </p:cNvSpPr>
          <p:nvPr>
            <p:ph idx="11"/>
          </p:nvPr>
        </p:nvSpPr>
        <p:spPr bwMode="auto">
          <a:xfrm>
            <a:off x="482600" y="1108075"/>
            <a:ext cx="8183563" cy="544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457200" indent="-457200">
              <a:buFont typeface="Wingdings" panose="05000000000000000000" pitchFamily="2" charset="2"/>
              <a:buChar char="Ø"/>
            </a:pPr>
            <a:r>
              <a:rPr lang="zh-CN" altLang="en-US" dirty="0"/>
              <a:t>假设每个阶段的执行时间</a:t>
            </a:r>
            <a:endParaRPr lang="en-US" altLang="zh-CN" dirty="0"/>
          </a:p>
          <a:p>
            <a:pPr lvl="1">
              <a:buFont typeface="Wingdings" panose="05000000000000000000" pitchFamily="2" charset="2"/>
              <a:buChar char="Ø"/>
            </a:pPr>
            <a:r>
              <a:rPr lang="zh-CN" altLang="en-US" sz="2400" dirty="0"/>
              <a:t>读写寄存器堆：</a:t>
            </a:r>
            <a:r>
              <a:rPr lang="en-US" altLang="zh-CN" sz="2400" dirty="0"/>
              <a:t>100ps</a:t>
            </a:r>
            <a:endParaRPr lang="en-US" altLang="zh-CN" sz="2400" dirty="0"/>
          </a:p>
          <a:p>
            <a:pPr lvl="1">
              <a:buFont typeface="Wingdings" panose="05000000000000000000" pitchFamily="2" charset="2"/>
              <a:buChar char="Ø"/>
            </a:pPr>
            <a:r>
              <a:rPr lang="zh-CN" altLang="en-US" sz="2400" dirty="0"/>
              <a:t>其他阶段：</a:t>
            </a:r>
            <a:r>
              <a:rPr lang="en-US" altLang="zh-CN" sz="2400" dirty="0"/>
              <a:t>200ps</a:t>
            </a:r>
            <a:endParaRPr lang="en-US" altLang="zh-CN" sz="2400" dirty="0"/>
          </a:p>
          <a:p>
            <a:pPr marL="342900" indent="-342900">
              <a:buFont typeface="Wingdings" panose="05000000000000000000" pitchFamily="2" charset="2"/>
              <a:buChar char="Ø"/>
            </a:pPr>
            <a:r>
              <a:rPr lang="zh-CN" altLang="en-US" dirty="0"/>
              <a:t>比较流水线指令执行与单周期指令执行</a:t>
            </a:r>
            <a:endParaRPr lang="zh-CN" altLang="en-US" dirty="0"/>
          </a:p>
        </p:txBody>
      </p:sp>
      <p:sp>
        <p:nvSpPr>
          <p:cNvPr id="65539"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t>流水线性能</a:t>
            </a:r>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2600" y="1108075"/>
            <a:ext cx="8183563" cy="5445125"/>
          </a:xfrm>
        </p:spPr>
        <p:txBody>
          <a:bodyPr vert="horz" wrap="square" lIns="91440" tIns="45720" rIns="91440" bIns="45720" numCol="1" anchor="t" anchorCtr="0" compatLnSpc="1"/>
          <a:lstStyle/>
          <a:p>
            <a:pPr marL="457200" indent="-457200">
              <a:buFont typeface="Wingdings" panose="05000000000000000000" pitchFamily="2" charset="2"/>
              <a:buChar char="Ø"/>
            </a:pPr>
            <a:r>
              <a:rPr lang="zh-CN" altLang="en-US" dirty="0"/>
              <a:t>另一种形式的控制冒险</a:t>
            </a:r>
            <a:endParaRPr lang="en-US" altLang="zh-CN" dirty="0"/>
          </a:p>
          <a:p>
            <a:pPr marL="457200" indent="-457200">
              <a:buFont typeface="Wingdings" panose="05000000000000000000" pitchFamily="2" charset="2"/>
              <a:buChar char="Ø"/>
            </a:pPr>
            <a:r>
              <a:rPr lang="zh-CN" altLang="en-US" dirty="0"/>
              <a:t>在</a:t>
            </a:r>
            <a:r>
              <a:rPr lang="en-US" altLang="zh-CN" dirty="0"/>
              <a:t>EX</a:t>
            </a:r>
            <a:r>
              <a:rPr lang="zh-CN" altLang="en-US" dirty="0"/>
              <a:t>级加法出现算术溢出</a:t>
            </a:r>
            <a:endParaRPr lang="en-US" altLang="zh-CN" dirty="0"/>
          </a:p>
          <a:p>
            <a:pPr lvl="1">
              <a:buFont typeface="Wingdings" panose="05000000000000000000" pitchFamily="2" charset="2"/>
              <a:buChar char="Ø"/>
            </a:pPr>
            <a:r>
              <a:rPr lang="en-US" altLang="zh-CN" sz="2400" dirty="0"/>
              <a:t>add $1, $2, $1</a:t>
            </a:r>
            <a:endParaRPr lang="en-US" altLang="zh-CN" sz="2400" dirty="0"/>
          </a:p>
          <a:p>
            <a:pPr lvl="1">
              <a:buFont typeface="Wingdings" panose="05000000000000000000" pitchFamily="2" charset="2"/>
              <a:buChar char="Ø"/>
            </a:pPr>
            <a:r>
              <a:rPr lang="zh-CN" altLang="en-US" sz="2400" dirty="0"/>
              <a:t>停止运行</a:t>
            </a:r>
            <a:r>
              <a:rPr lang="en-US" altLang="zh-CN" sz="2400" dirty="0"/>
              <a:t>add</a:t>
            </a:r>
            <a:r>
              <a:rPr lang="zh-CN" altLang="en-US" sz="2400" dirty="0"/>
              <a:t>指令</a:t>
            </a:r>
            <a:endParaRPr lang="en-US" altLang="zh-CN" sz="2400" dirty="0"/>
          </a:p>
          <a:p>
            <a:pPr lvl="1">
              <a:buFont typeface="Wingdings" panose="05000000000000000000" pitchFamily="2" charset="2"/>
              <a:buChar char="Ø"/>
            </a:pPr>
            <a:r>
              <a:rPr lang="en-US" altLang="zh-CN" sz="2400" dirty="0"/>
              <a:t>add</a:t>
            </a:r>
            <a:r>
              <a:rPr lang="zh-CN" altLang="en-US" sz="2400" dirty="0"/>
              <a:t>之前的指令可以正常运行</a:t>
            </a:r>
            <a:endParaRPr lang="en-US" altLang="zh-CN" sz="2400" dirty="0"/>
          </a:p>
          <a:p>
            <a:pPr lvl="1">
              <a:buFont typeface="Wingdings" panose="05000000000000000000" pitchFamily="2" charset="2"/>
              <a:buChar char="Ø"/>
            </a:pPr>
            <a:r>
              <a:rPr lang="zh-CN" altLang="en-US" sz="2400" dirty="0"/>
              <a:t>清空</a:t>
            </a:r>
            <a:r>
              <a:rPr lang="en-US" altLang="zh-CN" sz="2400" dirty="0"/>
              <a:t>add</a:t>
            </a:r>
            <a:r>
              <a:rPr lang="zh-CN" altLang="en-US" sz="2400" dirty="0"/>
              <a:t>及其之后的指令</a:t>
            </a:r>
            <a:endParaRPr lang="en-US" altLang="zh-CN" sz="2400" dirty="0"/>
          </a:p>
          <a:p>
            <a:pPr lvl="1">
              <a:buFont typeface="Wingdings" panose="05000000000000000000" pitchFamily="2" charset="2"/>
              <a:buChar char="Ø"/>
            </a:pPr>
            <a:r>
              <a:rPr lang="zh-CN" altLang="en-US" sz="2400" dirty="0"/>
              <a:t>设置</a:t>
            </a:r>
            <a:r>
              <a:rPr lang="en-US" altLang="zh-CN" sz="2400" dirty="0"/>
              <a:t>EPC</a:t>
            </a:r>
            <a:r>
              <a:rPr lang="zh-CN" altLang="en-US" sz="2400" dirty="0"/>
              <a:t>和</a:t>
            </a:r>
            <a:r>
              <a:rPr lang="en-US" altLang="zh-CN" sz="2400" dirty="0"/>
              <a:t>cause</a:t>
            </a:r>
            <a:r>
              <a:rPr lang="zh-CN" altLang="en-US" sz="2400" dirty="0"/>
              <a:t>的值</a:t>
            </a:r>
            <a:endParaRPr lang="en-US" altLang="zh-CN" sz="2400" dirty="0"/>
          </a:p>
          <a:p>
            <a:pPr lvl="1">
              <a:buFont typeface="Wingdings" panose="05000000000000000000" pitchFamily="2" charset="2"/>
              <a:buChar char="Ø"/>
            </a:pPr>
            <a:r>
              <a:rPr lang="zh-CN" altLang="en-US" sz="2400" dirty="0"/>
              <a:t>将控制权交给处理程序</a:t>
            </a:r>
            <a:endParaRPr lang="en-US" altLang="zh-CN" sz="2400" dirty="0"/>
          </a:p>
          <a:p>
            <a:pPr marL="457200" indent="-457200">
              <a:buFont typeface="Wingdings" panose="05000000000000000000" pitchFamily="2" charset="2"/>
              <a:buChar char="Ø"/>
            </a:pPr>
            <a:r>
              <a:rPr lang="zh-CN" altLang="en-US" dirty="0"/>
              <a:t>与处理分支预测错误相似</a:t>
            </a:r>
            <a:endParaRPr lang="en-US" altLang="zh-CN" dirty="0"/>
          </a:p>
          <a:p>
            <a:pPr lvl="1">
              <a:buFont typeface="Wingdings" panose="05000000000000000000" pitchFamily="2" charset="2"/>
              <a:buNone/>
            </a:pPr>
            <a:endParaRPr lang="zh-CN" altLang="en-US" dirty="0"/>
          </a:p>
        </p:txBody>
      </p:sp>
      <p:sp>
        <p:nvSpPr>
          <p:cNvPr id="154627"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t>流水线实现中的异常</a:t>
            </a:r>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b="0"/>
              <a:t>处理异常的数据通路与控制</a:t>
            </a:r>
            <a:endParaRPr lang="zh-CN" altLang="en-US"/>
          </a:p>
        </p:txBody>
      </p:sp>
      <p:pic>
        <p:nvPicPr>
          <p:cNvPr id="3" name="图片 2"/>
          <p:cNvPicPr>
            <a:picLocks noChangeAspect="1"/>
          </p:cNvPicPr>
          <p:nvPr/>
        </p:nvPicPr>
        <p:blipFill>
          <a:blip r:embed="rId1"/>
          <a:stretch>
            <a:fillRect/>
          </a:stretch>
        </p:blipFill>
        <p:spPr>
          <a:xfrm>
            <a:off x="457308" y="1066861"/>
            <a:ext cx="8381780" cy="5705245"/>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内容占位符 1"/>
          <p:cNvSpPr>
            <a:spLocks noGrp="1"/>
          </p:cNvSpPr>
          <p:nvPr>
            <p:ph idx="11"/>
          </p:nvPr>
        </p:nvSpPr>
        <p:spPr bwMode="auto">
          <a:xfrm>
            <a:off x="482600" y="1108075"/>
            <a:ext cx="8183563" cy="544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457200" indent="-457200">
              <a:buFont typeface="Wingdings" panose="05000000000000000000" pitchFamily="2" charset="2"/>
              <a:buChar char="Ø"/>
            </a:pPr>
            <a:r>
              <a:rPr lang="zh-CN" altLang="en-US" dirty="0"/>
              <a:t>异常发生在</a:t>
            </a:r>
            <a:r>
              <a:rPr lang="en-US" altLang="zh-CN" dirty="0"/>
              <a:t>add</a:t>
            </a:r>
            <a:endParaRPr lang="en-US" altLang="zh-CN" dirty="0"/>
          </a:p>
          <a:p>
            <a:pPr>
              <a:lnSpc>
                <a:spcPct val="100000"/>
              </a:lnSpc>
              <a:buFont typeface="Wingdings" panose="05000000000000000000" pitchFamily="2" charset="2"/>
              <a:buNone/>
            </a:pPr>
            <a:r>
              <a:rPr lang="en-AU" altLang="en-US" sz="2000" dirty="0">
                <a:latin typeface="Lucida Console" panose="020B0609040504020204" pitchFamily="49" charset="0"/>
              </a:rPr>
              <a:t>40	sub  $11, $2, $4</a:t>
            </a:r>
            <a:br>
              <a:rPr lang="en-AU" altLang="en-US" sz="2000" dirty="0">
                <a:latin typeface="Lucida Console" panose="020B0609040504020204" pitchFamily="49" charset="0"/>
              </a:rPr>
            </a:br>
            <a:r>
              <a:rPr lang="en-AU" altLang="en-US" sz="2000" dirty="0">
                <a:latin typeface="Lucida Console" panose="020B0609040504020204" pitchFamily="49" charset="0"/>
              </a:rPr>
              <a:t>44	and  $12, $2, $5</a:t>
            </a:r>
            <a:br>
              <a:rPr lang="en-AU" altLang="en-US" sz="2000" dirty="0">
                <a:latin typeface="Lucida Console" panose="020B0609040504020204" pitchFamily="49" charset="0"/>
              </a:rPr>
            </a:br>
            <a:r>
              <a:rPr lang="en-AU" altLang="en-US" sz="2000" dirty="0">
                <a:latin typeface="Lucida Console" panose="020B0609040504020204" pitchFamily="49" charset="0"/>
              </a:rPr>
              <a:t>48	or   $13, $2, $6</a:t>
            </a:r>
            <a:br>
              <a:rPr lang="en-AU" altLang="en-US" sz="2000" dirty="0">
                <a:latin typeface="Lucida Console" panose="020B0609040504020204" pitchFamily="49" charset="0"/>
              </a:rPr>
            </a:br>
            <a:r>
              <a:rPr lang="en-AU" altLang="en-US" sz="2000" dirty="0">
                <a:solidFill>
                  <a:srgbClr val="C00000"/>
                </a:solidFill>
                <a:latin typeface="Lucida Console" panose="020B0609040504020204" pitchFamily="49" charset="0"/>
              </a:rPr>
              <a:t>4C	add  $1,  $2, $1</a:t>
            </a:r>
            <a:br>
              <a:rPr lang="en-AU" altLang="en-US" sz="2000" dirty="0">
                <a:solidFill>
                  <a:srgbClr val="C00000"/>
                </a:solidFill>
                <a:latin typeface="Lucida Console" panose="020B0609040504020204" pitchFamily="49" charset="0"/>
              </a:rPr>
            </a:br>
            <a:r>
              <a:rPr lang="en-AU" altLang="en-US" sz="2000" dirty="0">
                <a:latin typeface="Lucida Console" panose="020B0609040504020204" pitchFamily="49" charset="0"/>
              </a:rPr>
              <a:t>50	</a:t>
            </a:r>
            <a:r>
              <a:rPr lang="en-AU" altLang="en-US" sz="2000" dirty="0" err="1">
                <a:latin typeface="Lucida Console" panose="020B0609040504020204" pitchFamily="49" charset="0"/>
              </a:rPr>
              <a:t>slt</a:t>
            </a:r>
            <a:r>
              <a:rPr lang="en-AU" altLang="en-US" sz="2000" dirty="0">
                <a:latin typeface="Lucida Console" panose="020B0609040504020204" pitchFamily="49" charset="0"/>
              </a:rPr>
              <a:t>  $15, $6, $7</a:t>
            </a:r>
            <a:br>
              <a:rPr lang="en-AU" altLang="en-US" sz="2000" dirty="0">
                <a:latin typeface="Lucida Console" panose="020B0609040504020204" pitchFamily="49" charset="0"/>
              </a:rPr>
            </a:br>
            <a:r>
              <a:rPr lang="en-AU" altLang="en-US" sz="2000" dirty="0">
                <a:latin typeface="Lucida Console" panose="020B0609040504020204" pitchFamily="49" charset="0"/>
              </a:rPr>
              <a:t>54	</a:t>
            </a:r>
            <a:r>
              <a:rPr lang="en-AU" altLang="en-US" sz="2000" dirty="0" err="1">
                <a:latin typeface="Lucida Console" panose="020B0609040504020204" pitchFamily="49" charset="0"/>
              </a:rPr>
              <a:t>lw</a:t>
            </a:r>
            <a:r>
              <a:rPr lang="en-AU" altLang="en-US" sz="2000" dirty="0">
                <a:latin typeface="Lucida Console" panose="020B0609040504020204" pitchFamily="49" charset="0"/>
              </a:rPr>
              <a:t>   $16, 50($7)</a:t>
            </a:r>
            <a:br>
              <a:rPr lang="en-AU" altLang="en-US" sz="2000" dirty="0">
                <a:latin typeface="Lucida Console" panose="020B0609040504020204" pitchFamily="49" charset="0"/>
              </a:rPr>
            </a:br>
            <a:r>
              <a:rPr lang="en-AU" altLang="en-US" sz="2000" dirty="0">
                <a:latin typeface="Lucida Console" panose="020B0609040504020204" pitchFamily="49" charset="0"/>
              </a:rPr>
              <a:t>…</a:t>
            </a:r>
            <a:endParaRPr lang="en-AU" altLang="en-US" sz="2000" dirty="0">
              <a:latin typeface="Lucida Console" panose="020B0609040504020204" pitchFamily="49" charset="0"/>
            </a:endParaRPr>
          </a:p>
          <a:p>
            <a:pPr marL="457200" indent="-457200">
              <a:buFont typeface="Wingdings" panose="05000000000000000000" pitchFamily="2" charset="2"/>
              <a:buChar char="Ø"/>
            </a:pPr>
            <a:r>
              <a:rPr lang="zh-CN" altLang="en-US" dirty="0"/>
              <a:t>异常处理程序</a:t>
            </a:r>
            <a:r>
              <a:rPr lang="en-US" altLang="zh-CN" dirty="0"/>
              <a:t>:</a:t>
            </a:r>
            <a:endParaRPr lang="en-US" altLang="zh-CN" dirty="0"/>
          </a:p>
          <a:p>
            <a:pPr>
              <a:lnSpc>
                <a:spcPct val="100000"/>
              </a:lnSpc>
              <a:buFont typeface="Wingdings" panose="05000000000000000000" pitchFamily="2" charset="2"/>
              <a:buNone/>
            </a:pPr>
            <a:r>
              <a:rPr lang="en-AU" altLang="en-US" sz="2000" dirty="0">
                <a:latin typeface="Lucida Console" panose="020B0609040504020204" pitchFamily="49" charset="0"/>
              </a:rPr>
              <a:t>80000180	</a:t>
            </a:r>
            <a:r>
              <a:rPr lang="en-AU" altLang="en-US" sz="2000" dirty="0" err="1">
                <a:latin typeface="Lucida Console" panose="020B0609040504020204" pitchFamily="49" charset="0"/>
              </a:rPr>
              <a:t>sw</a:t>
            </a:r>
            <a:r>
              <a:rPr lang="en-AU" altLang="en-US" sz="2000" dirty="0">
                <a:latin typeface="Lucida Console" panose="020B0609040504020204" pitchFamily="49" charset="0"/>
              </a:rPr>
              <a:t> $26, 1000($0)</a:t>
            </a:r>
            <a:br>
              <a:rPr lang="en-AU" altLang="en-US" sz="2000" dirty="0">
                <a:latin typeface="Lucida Console" panose="020B0609040504020204" pitchFamily="49" charset="0"/>
              </a:rPr>
            </a:br>
            <a:r>
              <a:rPr lang="en-AU" altLang="en-US" sz="2000" dirty="0">
                <a:latin typeface="Lucida Console" panose="020B0609040504020204" pitchFamily="49" charset="0"/>
              </a:rPr>
              <a:t>80000184    </a:t>
            </a:r>
            <a:r>
              <a:rPr lang="en-AU" altLang="en-US" sz="2000" dirty="0" err="1">
                <a:latin typeface="Lucida Console" panose="020B0609040504020204" pitchFamily="49" charset="0"/>
              </a:rPr>
              <a:t>sw</a:t>
            </a:r>
            <a:r>
              <a:rPr lang="en-AU" altLang="en-US" sz="2000" dirty="0">
                <a:latin typeface="Lucida Console" panose="020B0609040504020204" pitchFamily="49" charset="0"/>
              </a:rPr>
              <a:t> $27, 1004($0)</a:t>
            </a:r>
            <a:br>
              <a:rPr lang="en-AU" altLang="en-US" sz="2000" dirty="0">
                <a:latin typeface="Lucida Console" panose="020B0609040504020204" pitchFamily="49" charset="0"/>
              </a:rPr>
            </a:br>
            <a:r>
              <a:rPr lang="en-AU" altLang="en-US" sz="2000" dirty="0">
                <a:latin typeface="Lucida Console" panose="020B0609040504020204" pitchFamily="49" charset="0"/>
              </a:rPr>
              <a:t>…</a:t>
            </a:r>
            <a:endParaRPr lang="en-AU" altLang="en-US" sz="2000" dirty="0">
              <a:latin typeface="Lucida Console" panose="020B0609040504020204" pitchFamily="49" charset="0"/>
            </a:endParaRPr>
          </a:p>
          <a:p>
            <a:pPr marL="457200" indent="-457200">
              <a:buFont typeface="Wingdings" panose="05000000000000000000" pitchFamily="2" charset="2"/>
              <a:buChar char="Ø"/>
            </a:pPr>
            <a:r>
              <a:rPr lang="zh-CN" altLang="en-US" dirty="0"/>
              <a:t>给出</a:t>
            </a:r>
            <a:r>
              <a:rPr lang="en-US" altLang="zh-CN" dirty="0"/>
              <a:t>add </a:t>
            </a:r>
            <a:r>
              <a:rPr lang="zh-CN" altLang="en-US" dirty="0"/>
              <a:t>指令发生溢出异常时流水线的情况</a:t>
            </a:r>
            <a:endParaRPr lang="zh-CN" altLang="en-US" dirty="0"/>
          </a:p>
        </p:txBody>
      </p:sp>
      <p:sp>
        <p:nvSpPr>
          <p:cNvPr id="158723"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t>例子</a:t>
            </a:r>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746" name="内容占位符 3"/>
          <p:cNvPicPr>
            <a:picLocks noGrp="1" noChangeAspect="1"/>
          </p:cNvPicPr>
          <p:nvPr>
            <p:ph idx="11"/>
          </p:nvPr>
        </p:nvPicPr>
        <p:blipFill>
          <a:blip r:embed="rId1">
            <a:extLst>
              <a:ext uri="{28A0092B-C50C-407E-A947-70E740481C1C}">
                <a14:useLocalDpi xmlns:a14="http://schemas.microsoft.com/office/drawing/2010/main" val="0"/>
              </a:ext>
            </a:extLst>
          </a:blip>
          <a:srcRect/>
          <a:stretch>
            <a:fillRect/>
          </a:stretch>
        </p:blipFill>
        <p:spPr bwMode="auto">
          <a:xfrm>
            <a:off x="482600" y="1347788"/>
            <a:ext cx="8183563" cy="4965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747"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t>算术溢出异常例子</a:t>
            </a:r>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4" name="内容占位符 3"/>
          <p:cNvPicPr>
            <a:picLocks noGrp="1" noChangeAspect="1"/>
          </p:cNvPicPr>
          <p:nvPr>
            <p:ph idx="11"/>
          </p:nvPr>
        </p:nvPicPr>
        <p:blipFill>
          <a:blip r:embed="rId1">
            <a:extLst>
              <a:ext uri="{28A0092B-C50C-407E-A947-70E740481C1C}">
                <a14:useLocalDpi xmlns:a14="http://schemas.microsoft.com/office/drawing/2010/main" val="0"/>
              </a:ext>
            </a:extLst>
          </a:blip>
          <a:srcRect/>
          <a:stretch>
            <a:fillRect/>
          </a:stretch>
        </p:blipFill>
        <p:spPr bwMode="auto">
          <a:xfrm>
            <a:off x="482600" y="1431925"/>
            <a:ext cx="8183563" cy="4797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795"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t>算术溢出异常例子</a:t>
            </a:r>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内容占位符 1"/>
          <p:cNvSpPr>
            <a:spLocks noGrp="1"/>
          </p:cNvSpPr>
          <p:nvPr>
            <p:ph idx="11"/>
          </p:nvPr>
        </p:nvSpPr>
        <p:spPr bwMode="auto">
          <a:xfrm>
            <a:off x="482600" y="1108075"/>
            <a:ext cx="8183563" cy="544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457200" indent="-457200">
              <a:buFont typeface="Wingdings" panose="05000000000000000000" pitchFamily="2" charset="2"/>
              <a:buChar char="Ø"/>
            </a:pPr>
            <a:r>
              <a:rPr lang="zh-CN" altLang="en-US" dirty="0"/>
              <a:t>流水线各级都可能发生异常</a:t>
            </a:r>
            <a:endParaRPr lang="en-US" altLang="zh-CN" dirty="0"/>
          </a:p>
          <a:p>
            <a:pPr lvl="1">
              <a:buFont typeface="Wingdings" panose="05000000000000000000" pitchFamily="2" charset="2"/>
              <a:buChar char="Ø"/>
            </a:pPr>
            <a:r>
              <a:rPr lang="en-US" altLang="zh-CN" sz="2400" dirty="0"/>
              <a:t>5</a:t>
            </a:r>
            <a:r>
              <a:rPr lang="zh-CN" altLang="en-US" sz="2400" dirty="0"/>
              <a:t>级流水线可能同时发生异常</a:t>
            </a:r>
            <a:endParaRPr lang="en-US" altLang="zh-CN" sz="2400" dirty="0"/>
          </a:p>
          <a:p>
            <a:pPr marL="457200" indent="-457200">
              <a:buFont typeface="Wingdings" panose="05000000000000000000" pitchFamily="2" charset="2"/>
              <a:buChar char="Ø"/>
            </a:pPr>
            <a:r>
              <a:rPr lang="zh-CN" altLang="en-US" dirty="0"/>
              <a:t>处理最早最先发生异常的指令</a:t>
            </a:r>
            <a:endParaRPr lang="en-US" altLang="zh-CN" dirty="0"/>
          </a:p>
          <a:p>
            <a:pPr lvl="1">
              <a:buFont typeface="Wingdings" panose="05000000000000000000" pitchFamily="2" charset="2"/>
              <a:buChar char="Ø"/>
            </a:pPr>
            <a:r>
              <a:rPr lang="zh-CN" altLang="en-US" sz="2400" dirty="0"/>
              <a:t>清洗掉接下来的所有指令</a:t>
            </a:r>
            <a:endParaRPr lang="en-US" altLang="zh-CN" sz="2400" dirty="0"/>
          </a:p>
          <a:p>
            <a:pPr lvl="1">
              <a:buFont typeface="Wingdings" panose="05000000000000000000" pitchFamily="2" charset="2"/>
              <a:buChar char="Ø"/>
            </a:pPr>
            <a:r>
              <a:rPr lang="zh-CN" altLang="en-US" sz="2400" dirty="0"/>
              <a:t>精确（</a:t>
            </a:r>
            <a:r>
              <a:rPr lang="en-US" altLang="zh-CN" sz="2400" dirty="0"/>
              <a:t>precise</a:t>
            </a:r>
            <a:r>
              <a:rPr lang="zh-CN" altLang="en-US" sz="2400" dirty="0"/>
              <a:t>）异常</a:t>
            </a:r>
            <a:endParaRPr lang="en-US" altLang="zh-CN" sz="2400" dirty="0"/>
          </a:p>
          <a:p>
            <a:pPr marL="457200" indent="-457200">
              <a:buFont typeface="Wingdings" panose="05000000000000000000" pitchFamily="2" charset="2"/>
              <a:buChar char="Ø"/>
            </a:pPr>
            <a:r>
              <a:rPr lang="zh-CN" altLang="en-US" dirty="0"/>
              <a:t>在更复杂的流水线中</a:t>
            </a:r>
            <a:endParaRPr lang="en-US" altLang="zh-CN" dirty="0"/>
          </a:p>
          <a:p>
            <a:pPr lvl="1">
              <a:buFont typeface="Wingdings" panose="05000000000000000000" pitchFamily="2" charset="2"/>
              <a:buChar char="Ø"/>
            </a:pPr>
            <a:r>
              <a:rPr lang="zh-CN" altLang="en-US" sz="2400" dirty="0"/>
              <a:t>每个时钟周期处理多条指令</a:t>
            </a:r>
            <a:endParaRPr lang="en-US" altLang="zh-CN" sz="2400" dirty="0"/>
          </a:p>
          <a:p>
            <a:pPr lvl="1">
              <a:buFont typeface="Wingdings" panose="05000000000000000000" pitchFamily="2" charset="2"/>
              <a:buChar char="Ø"/>
            </a:pPr>
            <a:r>
              <a:rPr lang="zh-CN" altLang="en-US" sz="2400" dirty="0"/>
              <a:t>指令乱序执行</a:t>
            </a:r>
            <a:endParaRPr lang="en-US" altLang="zh-CN" sz="2400" dirty="0"/>
          </a:p>
          <a:p>
            <a:pPr lvl="1">
              <a:buFont typeface="Wingdings" panose="05000000000000000000" pitchFamily="2" charset="2"/>
              <a:buChar char="Ø"/>
            </a:pPr>
            <a:r>
              <a:rPr lang="zh-CN" altLang="en-US" sz="2400" dirty="0"/>
              <a:t>保持精确异常非常困难</a:t>
            </a:r>
            <a:endParaRPr lang="zh-CN" altLang="en-US" sz="2400" dirty="0"/>
          </a:p>
        </p:txBody>
      </p:sp>
      <p:sp>
        <p:nvSpPr>
          <p:cNvPr id="163843"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t>多个异常</a:t>
            </a:r>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内容占位符 1"/>
          <p:cNvSpPr>
            <a:spLocks noGrp="1"/>
          </p:cNvSpPr>
          <p:nvPr>
            <p:ph idx="11"/>
          </p:nvPr>
        </p:nvSpPr>
        <p:spPr bwMode="auto">
          <a:xfrm>
            <a:off x="482600" y="1108075"/>
            <a:ext cx="8183563" cy="544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457200" indent="-457200">
              <a:buFont typeface="Wingdings" panose="05000000000000000000" pitchFamily="2" charset="2"/>
              <a:buChar char="Ø"/>
            </a:pPr>
            <a:r>
              <a:rPr lang="zh-CN" altLang="en-US" dirty="0"/>
              <a:t>停止流水线并保存状态</a:t>
            </a:r>
            <a:endParaRPr lang="en-US" altLang="zh-CN" dirty="0"/>
          </a:p>
          <a:p>
            <a:pPr lvl="1">
              <a:buFont typeface="Wingdings" panose="05000000000000000000" pitchFamily="2" charset="2"/>
              <a:buChar char="Ø"/>
            </a:pPr>
            <a:r>
              <a:rPr lang="zh-CN" altLang="en-US" sz="2400" dirty="0"/>
              <a:t>包括异常发生的原因</a:t>
            </a:r>
            <a:endParaRPr lang="en-US" altLang="zh-CN" sz="2400" dirty="0"/>
          </a:p>
          <a:p>
            <a:pPr marL="457200" indent="-457200">
              <a:buFont typeface="Wingdings" panose="05000000000000000000" pitchFamily="2" charset="2"/>
              <a:buChar char="Ø"/>
            </a:pPr>
            <a:r>
              <a:rPr lang="zh-CN" altLang="en-US" dirty="0"/>
              <a:t>让处理程序去完成</a:t>
            </a:r>
            <a:endParaRPr lang="en-US" altLang="zh-CN" dirty="0"/>
          </a:p>
          <a:p>
            <a:pPr lvl="1">
              <a:buFont typeface="Wingdings" panose="05000000000000000000" pitchFamily="2" charset="2"/>
              <a:buChar char="Ø"/>
            </a:pPr>
            <a:r>
              <a:rPr lang="zh-CN" altLang="en-US" sz="2400" dirty="0"/>
              <a:t>确定是哪条指令发生了异常</a:t>
            </a:r>
            <a:endParaRPr lang="en-US" altLang="zh-CN" sz="2400" dirty="0"/>
          </a:p>
          <a:p>
            <a:pPr lvl="1">
              <a:buFont typeface="Wingdings" panose="05000000000000000000" pitchFamily="2" charset="2"/>
              <a:buChar char="Ø"/>
            </a:pPr>
            <a:r>
              <a:rPr lang="zh-CN" altLang="en-US" sz="2400" dirty="0"/>
              <a:t>哪条指令可以完成，哪条需要清洗</a:t>
            </a:r>
            <a:endParaRPr lang="en-US" altLang="zh-CN" sz="2400" dirty="0"/>
          </a:p>
          <a:p>
            <a:pPr marL="457200" indent="-457200">
              <a:buFont typeface="Wingdings" panose="05000000000000000000" pitchFamily="2" charset="2"/>
              <a:buChar char="Ø"/>
            </a:pPr>
            <a:r>
              <a:rPr lang="zh-CN" altLang="en-US" dirty="0"/>
              <a:t>简化硬件设计，但是处理程序将变得更加复杂</a:t>
            </a:r>
            <a:endParaRPr lang="en-US" altLang="zh-CN" dirty="0"/>
          </a:p>
          <a:p>
            <a:pPr marL="457200" indent="-457200">
              <a:buFont typeface="Wingdings" panose="05000000000000000000" pitchFamily="2" charset="2"/>
              <a:buChar char="Ø"/>
            </a:pPr>
            <a:r>
              <a:rPr lang="zh-CN" altLang="en-US" dirty="0"/>
              <a:t>对于复杂多发射乱序执行流水线不适用</a:t>
            </a:r>
            <a:endParaRPr lang="zh-CN" altLang="en-US" dirty="0"/>
          </a:p>
        </p:txBody>
      </p:sp>
      <p:sp>
        <p:nvSpPr>
          <p:cNvPr id="164867"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t>非精确异常</a:t>
            </a:r>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1219288" y="1107832"/>
            <a:ext cx="7447564" cy="5445286"/>
          </a:xfrm>
        </p:spPr>
        <p:txBody>
          <a:bodyPr>
            <a:normAutofit/>
          </a:bodyPr>
          <a:lstStyle/>
          <a:p>
            <a:pPr marL="342900" indent="-342900">
              <a:lnSpc>
                <a:spcPct val="200000"/>
              </a:lnSpc>
              <a:buFont typeface="Arial" panose="020B0604020202020204" pitchFamily="34" charset="0"/>
              <a:buChar char="֍"/>
            </a:pPr>
            <a:r>
              <a:rPr lang="zh-CN" altLang="en-US" b="1" dirty="0">
                <a:solidFill>
                  <a:schemeClr val="bg2">
                    <a:lumMod val="60000"/>
                    <a:lumOff val="40000"/>
                  </a:schemeClr>
                </a:solidFill>
              </a:rPr>
              <a:t>流水线概述</a:t>
            </a:r>
            <a:endParaRPr lang="en-US" altLang="zh-CN" sz="2800" b="1" dirty="0">
              <a:solidFill>
                <a:schemeClr val="bg2">
                  <a:lumMod val="60000"/>
                  <a:lumOff val="40000"/>
                </a:schemeClr>
              </a:solidFill>
            </a:endParaRPr>
          </a:p>
          <a:p>
            <a:pPr marL="342900" indent="-342900">
              <a:lnSpc>
                <a:spcPct val="200000"/>
              </a:lnSpc>
              <a:buFont typeface="Arial" panose="020B0604020202020204" pitchFamily="34" charset="0"/>
              <a:buChar char="֍"/>
            </a:pPr>
            <a:r>
              <a:rPr lang="zh-CN" altLang="en-US" sz="2800" b="1" dirty="0">
                <a:solidFill>
                  <a:schemeClr val="bg2">
                    <a:lumMod val="60000"/>
                    <a:lumOff val="40000"/>
                  </a:schemeClr>
                </a:solidFill>
              </a:rPr>
              <a:t>流水线数据通路及其控制</a:t>
            </a:r>
            <a:endParaRPr lang="en-US" altLang="zh-CN" sz="2800" b="1" dirty="0">
              <a:solidFill>
                <a:schemeClr val="bg2">
                  <a:lumMod val="60000"/>
                  <a:lumOff val="40000"/>
                </a:schemeClr>
              </a:solidFill>
            </a:endParaRPr>
          </a:p>
          <a:p>
            <a:pPr marL="342900" indent="-342900">
              <a:lnSpc>
                <a:spcPct val="200000"/>
              </a:lnSpc>
              <a:buFont typeface="Arial" panose="020B0604020202020204" pitchFamily="34" charset="0"/>
              <a:buChar char="֍"/>
            </a:pPr>
            <a:r>
              <a:rPr lang="zh-CN" altLang="en-US" sz="2800" b="1" dirty="0">
                <a:solidFill>
                  <a:schemeClr val="bg1">
                    <a:lumMod val="75000"/>
                  </a:schemeClr>
                </a:solidFill>
              </a:rPr>
              <a:t>流水线冒险</a:t>
            </a:r>
            <a:endParaRPr lang="en-US" altLang="zh-CN" sz="2800" b="1" dirty="0">
              <a:solidFill>
                <a:schemeClr val="bg1">
                  <a:lumMod val="75000"/>
                </a:schemeClr>
              </a:solidFill>
            </a:endParaRPr>
          </a:p>
          <a:p>
            <a:pPr marL="342900" indent="-342900">
              <a:lnSpc>
                <a:spcPct val="200000"/>
              </a:lnSpc>
              <a:buFont typeface="Arial" panose="020B0604020202020204" pitchFamily="34" charset="0"/>
              <a:buChar char="֍"/>
            </a:pPr>
            <a:r>
              <a:rPr lang="zh-CN" altLang="en-US" sz="2800" b="1" dirty="0">
                <a:solidFill>
                  <a:schemeClr val="bg1">
                    <a:lumMod val="75000"/>
                  </a:schemeClr>
                </a:solidFill>
              </a:rPr>
              <a:t>异常</a:t>
            </a:r>
            <a:endParaRPr lang="en-US" altLang="zh-CN" sz="2800" b="1" dirty="0">
              <a:solidFill>
                <a:schemeClr val="bg1">
                  <a:lumMod val="75000"/>
                </a:schemeClr>
              </a:solidFill>
            </a:endParaRPr>
          </a:p>
          <a:p>
            <a:pPr marL="342900" indent="-342900">
              <a:lnSpc>
                <a:spcPct val="200000"/>
              </a:lnSpc>
              <a:buFont typeface="Arial" panose="020B0604020202020204" pitchFamily="34" charset="0"/>
              <a:buChar char="֍"/>
            </a:pPr>
            <a:r>
              <a:rPr lang="zh-CN" altLang="en-US" sz="2800" b="1" dirty="0">
                <a:solidFill>
                  <a:srgbClr val="C00000"/>
                </a:solidFill>
              </a:rPr>
              <a:t>小结</a:t>
            </a:r>
            <a:endParaRPr lang="zh-CN" altLang="en-US" sz="2800" b="1" dirty="0">
              <a:solidFill>
                <a:srgbClr val="C00000"/>
              </a:solidFill>
            </a:endParaRPr>
          </a:p>
        </p:txBody>
      </p:sp>
      <p:sp>
        <p:nvSpPr>
          <p:cNvPr id="3" name="标题 2"/>
          <p:cNvSpPr>
            <a:spLocks noGrp="1"/>
          </p:cNvSpPr>
          <p:nvPr>
            <p:ph type="ctrTitle"/>
          </p:nvPr>
        </p:nvSpPr>
        <p:spPr/>
        <p:txBody>
          <a:bodyPr/>
          <a:lstStyle/>
          <a:p>
            <a:r>
              <a:rPr lang="zh-CN" altLang="en-US" dirty="0"/>
              <a:t>大纲</a:t>
            </a:r>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pPr marL="457200" indent="-457200">
              <a:buFont typeface="Wingdings" panose="05000000000000000000" pitchFamily="2" charset="2"/>
              <a:buChar char="Ø"/>
            </a:pPr>
            <a:r>
              <a:rPr lang="zh-CN" altLang="en-US" dirty="0"/>
              <a:t>所有现代处理器都采用流水线设计</a:t>
            </a:r>
            <a:endParaRPr lang="en-US" altLang="zh-CN" dirty="0"/>
          </a:p>
          <a:p>
            <a:pPr marL="457200" indent="-457200">
              <a:buFont typeface="Wingdings" panose="05000000000000000000" pitchFamily="2" charset="2"/>
              <a:buChar char="Ø"/>
            </a:pPr>
            <a:r>
              <a:rPr lang="zh-CN" altLang="en-US" dirty="0"/>
              <a:t>流水线时钟频率由最慢的流水线阶段决定</a:t>
            </a:r>
            <a:r>
              <a:rPr lang="en-US" altLang="zh-CN" dirty="0"/>
              <a:t>——</a:t>
            </a:r>
            <a:r>
              <a:rPr lang="zh-CN" altLang="en-US" dirty="0"/>
              <a:t>流水线各阶段的划分很重要</a:t>
            </a:r>
            <a:endParaRPr lang="en-US" altLang="zh-CN" dirty="0"/>
          </a:p>
          <a:p>
            <a:pPr marL="457200" indent="-457200">
              <a:buFont typeface="Wingdings" panose="05000000000000000000" pitchFamily="2" charset="2"/>
              <a:buChar char="Ø"/>
            </a:pPr>
            <a:r>
              <a:rPr lang="zh-CN" altLang="en-US" dirty="0"/>
              <a:t>流水线正确运行必须能够检测并解决各类冒险</a:t>
            </a:r>
            <a:endParaRPr lang="en-US" altLang="zh-CN" dirty="0"/>
          </a:p>
          <a:p>
            <a:pPr marL="1200150" lvl="1" indent="-457200">
              <a:buFont typeface="Wingdings" panose="05000000000000000000" pitchFamily="2" charset="2"/>
              <a:buChar char="Ø"/>
            </a:pPr>
            <a:r>
              <a:rPr lang="zh-CN" altLang="en-US" sz="2400" dirty="0"/>
              <a:t>结构冒险：流水线设计阶段</a:t>
            </a:r>
            <a:endParaRPr lang="en-US" altLang="zh-CN" sz="2400" dirty="0"/>
          </a:p>
          <a:p>
            <a:pPr marL="1200150" lvl="1" indent="-457200">
              <a:buFont typeface="Wingdings" panose="05000000000000000000" pitchFamily="2" charset="2"/>
              <a:buChar char="Ø"/>
            </a:pPr>
            <a:r>
              <a:rPr lang="zh-CN" altLang="en-US" sz="2400" dirty="0"/>
              <a:t>数据冒险：旁路和阻塞</a:t>
            </a:r>
            <a:endParaRPr lang="en-US" altLang="zh-CN" sz="2400" dirty="0"/>
          </a:p>
          <a:p>
            <a:pPr marL="1200150" lvl="1" indent="-457200">
              <a:buFont typeface="Wingdings" panose="05000000000000000000" pitchFamily="2" charset="2"/>
              <a:buChar char="Ø"/>
            </a:pPr>
            <a:r>
              <a:rPr lang="zh-CN" altLang="en-US" sz="2400"/>
              <a:t>控制冒险：阻塞、延迟分支决策、静态分支预测和动态分支预测</a:t>
            </a:r>
            <a:endParaRPr lang="en-US" altLang="zh-CN" sz="2400" dirty="0"/>
          </a:p>
          <a:p>
            <a:pPr marL="457200" indent="-457200">
              <a:buFont typeface="Wingdings" panose="05000000000000000000" pitchFamily="2" charset="2"/>
              <a:buChar char="Ø"/>
            </a:pPr>
            <a:r>
              <a:rPr lang="zh-CN" altLang="en-US" dirty="0"/>
              <a:t>流水线复杂的异常处理</a:t>
            </a:r>
            <a:endParaRPr lang="zh-CN" altLang="en-US" dirty="0"/>
          </a:p>
        </p:txBody>
      </p:sp>
      <p:sp>
        <p:nvSpPr>
          <p:cNvPr id="3" name="标题 2"/>
          <p:cNvSpPr>
            <a:spLocks noGrp="1"/>
          </p:cNvSpPr>
          <p:nvPr>
            <p:ph type="ctrTitle"/>
          </p:nvPr>
        </p:nvSpPr>
        <p:spPr/>
        <p:txBody>
          <a:bodyPr/>
          <a:lstStyle/>
          <a:p>
            <a:r>
              <a:rPr lang="zh-CN" altLang="en-US" dirty="0"/>
              <a:t>小结</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t>流水线性能</a:t>
            </a:r>
            <a:endParaRPr lang="zh-CN" altLang="en-US"/>
          </a:p>
        </p:txBody>
      </p:sp>
      <p:pic>
        <p:nvPicPr>
          <p:cNvPr id="66563" name="Picture 1"/>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800" y="1379538"/>
            <a:ext cx="7532688"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Text Box 4"/>
          <p:cNvSpPr txBox="1">
            <a:spLocks noChangeArrowheads="1"/>
          </p:cNvSpPr>
          <p:nvPr/>
        </p:nvSpPr>
        <p:spPr bwMode="auto">
          <a:xfrm>
            <a:off x="3132138" y="1196975"/>
            <a:ext cx="2676525" cy="376238"/>
          </a:xfrm>
          <a:prstGeom prst="rect">
            <a:avLst/>
          </a:prstGeom>
          <a:solidFill>
            <a:schemeClr val="accent1"/>
          </a:solidFill>
          <a:ln w="9525">
            <a:solidFill>
              <a:schemeClr val="tx1"/>
            </a:solidFill>
            <a:miter lim="800000"/>
          </a:ln>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en-US" altLang="en-US" sz="1800"/>
              <a:t>Single-cycle (T</a:t>
            </a:r>
            <a:r>
              <a:rPr lang="en-US" altLang="en-US" sz="1800" baseline="-25000"/>
              <a:t>c</a:t>
            </a:r>
            <a:r>
              <a:rPr lang="en-US" altLang="en-US" sz="1800"/>
              <a:t>= 800ps)</a:t>
            </a:r>
            <a:endParaRPr lang="en-AU" altLang="en-US" sz="1800"/>
          </a:p>
        </p:txBody>
      </p:sp>
      <p:sp>
        <p:nvSpPr>
          <p:cNvPr id="66565" name="Text Box 5"/>
          <p:cNvSpPr txBox="1">
            <a:spLocks noChangeArrowheads="1"/>
          </p:cNvSpPr>
          <p:nvPr/>
        </p:nvSpPr>
        <p:spPr bwMode="auto">
          <a:xfrm>
            <a:off x="3276600" y="3644900"/>
            <a:ext cx="2384425" cy="376238"/>
          </a:xfrm>
          <a:prstGeom prst="rect">
            <a:avLst/>
          </a:prstGeom>
          <a:solidFill>
            <a:schemeClr val="accent1"/>
          </a:solidFill>
          <a:ln w="9525">
            <a:solidFill>
              <a:schemeClr val="tx1"/>
            </a:solidFill>
            <a:miter lim="800000"/>
          </a:ln>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r>
              <a:rPr lang="en-US" altLang="en-US" sz="1800"/>
              <a:t>Pipelined (T</a:t>
            </a:r>
            <a:r>
              <a:rPr lang="en-US" altLang="en-US" sz="1800" baseline="-25000"/>
              <a:t>c</a:t>
            </a:r>
            <a:r>
              <a:rPr lang="en-US" altLang="en-US" sz="1800"/>
              <a:t>= 200ps)</a:t>
            </a:r>
            <a:endParaRPr lang="en-AU" altLang="en-US" sz="1800"/>
          </a:p>
        </p:txBody>
      </p:sp>
    </p:spTree>
  </p:cSld>
  <p:clrMapOvr>
    <a:masterClrMapping/>
  </p:clrMapOvr>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chemeClr val="tx1"/>
            </a:solidFill>
            <a:effectLst/>
            <a:latin typeface="Times"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chemeClr val="tx1"/>
            </a:solidFill>
            <a:effectLst/>
            <a:latin typeface="Times" panose="02020603050405020304" pitchFamily="18"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chemeClr val="tx1"/>
            </a:solidFill>
            <a:effectLst/>
            <a:latin typeface="Times"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chemeClr val="tx1"/>
            </a:solidFill>
            <a:effectLst/>
            <a:latin typeface="Times" panose="02020603050405020304" pitchFamily="18"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HD:Microsoft Office 98:Templates:Presentation Designs:Sparkle</Template>
  <TotalTime>0</TotalTime>
  <Words>9866</Words>
  <Application>WPS 演示</Application>
  <PresentationFormat>全屏显示(4:3)</PresentationFormat>
  <Paragraphs>1416</Paragraphs>
  <Slides>88</Slides>
  <Notes>16</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88</vt:i4>
      </vt:variant>
    </vt:vector>
  </HeadingPairs>
  <TitlesOfParts>
    <vt:vector size="102" baseType="lpstr">
      <vt:lpstr>Arial</vt:lpstr>
      <vt:lpstr>宋体</vt:lpstr>
      <vt:lpstr>Wingdings</vt:lpstr>
      <vt:lpstr>Times</vt:lpstr>
      <vt:lpstr>Times New Roman</vt:lpstr>
      <vt:lpstr>黑体</vt:lpstr>
      <vt:lpstr>Calibri</vt:lpstr>
      <vt:lpstr>微软雅黑</vt:lpstr>
      <vt:lpstr>Arial Unicode MS</vt:lpstr>
      <vt:lpstr>NimbusMonL-Regu</vt:lpstr>
      <vt:lpstr>Segoe Print</vt:lpstr>
      <vt:lpstr>Lucida Console</vt:lpstr>
      <vt:lpstr>自定义设计方案</vt:lpstr>
      <vt:lpstr>1_自定义设计方案</vt:lpstr>
      <vt:lpstr>计算机组成与实践  </vt:lpstr>
      <vt:lpstr>大纲</vt:lpstr>
      <vt:lpstr>大纲</vt:lpstr>
      <vt:lpstr>回顾：单时钟周期实现</vt:lpstr>
      <vt:lpstr>单时钟周期设计的优缺点</vt:lpstr>
      <vt:lpstr>流水线概述</vt:lpstr>
      <vt:lpstr>MIPS流水线</vt:lpstr>
      <vt:lpstr>流水线性能</vt:lpstr>
      <vt:lpstr>流水线性能</vt:lpstr>
      <vt:lpstr>面向流水线的指令集设计</vt:lpstr>
      <vt:lpstr>大纲</vt:lpstr>
      <vt:lpstr>流水线数据通路</vt:lpstr>
      <vt:lpstr>流水线数据通路</vt:lpstr>
      <vt:lpstr>流水线数据通路</vt:lpstr>
      <vt:lpstr>流水线数据通路</vt:lpstr>
      <vt:lpstr>流水线中的指令执行（0 CC）</vt:lpstr>
      <vt:lpstr>流水线中的指令执行（1 CC）</vt:lpstr>
      <vt:lpstr>流水线中的指令执行（2 CC）</vt:lpstr>
      <vt:lpstr>流水线中的指令执行（3 CC）</vt:lpstr>
      <vt:lpstr>流水线中的指令执行（4 CC）</vt:lpstr>
      <vt:lpstr>流水线中的指令执行（5 CC）</vt:lpstr>
      <vt:lpstr>正确的流水线数据通路</vt:lpstr>
      <vt:lpstr>流水线控制</vt:lpstr>
      <vt:lpstr>流水线控制</vt:lpstr>
      <vt:lpstr>流水线控制</vt:lpstr>
      <vt:lpstr>流水线操作</vt:lpstr>
      <vt:lpstr>单时钟周期流水线图</vt:lpstr>
      <vt:lpstr>多时钟周期流水线图</vt:lpstr>
      <vt:lpstr>大纲</vt:lpstr>
      <vt:lpstr>流水线冒险</vt:lpstr>
      <vt:lpstr>流水线冒险大纲</vt:lpstr>
      <vt:lpstr>流水线冒险大纲</vt:lpstr>
      <vt:lpstr>结构冒险</vt:lpstr>
      <vt:lpstr>解决结构冒险1</vt:lpstr>
      <vt:lpstr>解决结构冒险2</vt:lpstr>
      <vt:lpstr>流水线冒险大纲</vt:lpstr>
      <vt:lpstr>数据冒险</vt:lpstr>
      <vt:lpstr>流水线冒险大纲</vt:lpstr>
      <vt:lpstr>解决数据冒险1：旁路</vt:lpstr>
      <vt:lpstr>数据依赖</vt:lpstr>
      <vt:lpstr>数据依赖与旁路</vt:lpstr>
      <vt:lpstr>检测数据冒险</vt:lpstr>
      <vt:lpstr>检测数据冒险</vt:lpstr>
      <vt:lpstr>旁路的数据通路</vt:lpstr>
      <vt:lpstr>旁路多选器的控制信号</vt:lpstr>
      <vt:lpstr>旁路条件</vt:lpstr>
      <vt:lpstr>两种冒险</vt:lpstr>
      <vt:lpstr>潜在数据冒险</vt:lpstr>
      <vt:lpstr>更改后的旁路条件</vt:lpstr>
      <vt:lpstr>流水线冒险大纲</vt:lpstr>
      <vt:lpstr>解决数据冒险2：阻塞</vt:lpstr>
      <vt:lpstr>空指令</vt:lpstr>
      <vt:lpstr>取数使用型数据冒险检测</vt:lpstr>
      <vt:lpstr>如何阻塞流水线</vt:lpstr>
      <vt:lpstr>冒险检测的数据通路</vt:lpstr>
      <vt:lpstr>阻塞与性能</vt:lpstr>
      <vt:lpstr>编译器优化：指令调度避免阻塞</vt:lpstr>
      <vt:lpstr>流水线冒险大纲</vt:lpstr>
      <vt:lpstr>控制冒险</vt:lpstr>
      <vt:lpstr>控制冒险1：跳转</vt:lpstr>
      <vt:lpstr>支持ID级跳转的数据通路</vt:lpstr>
      <vt:lpstr>控制冒险2：条件分支</vt:lpstr>
      <vt:lpstr>解决控制冒险2：等待分支结果</vt:lpstr>
      <vt:lpstr>解决控制冒险2：提前计算分支结果</vt:lpstr>
      <vt:lpstr>ID级生成分支结果</vt:lpstr>
      <vt:lpstr>ID级分支旁路问题</vt:lpstr>
      <vt:lpstr>旁路条件</vt:lpstr>
      <vt:lpstr>支持ID级分支的数据通路</vt:lpstr>
      <vt:lpstr>支持ID级分支的数据通路</vt:lpstr>
      <vt:lpstr>编译器优化:延迟分支</vt:lpstr>
      <vt:lpstr>动态分支预测</vt:lpstr>
      <vt:lpstr>1位预测器</vt:lpstr>
      <vt:lpstr>2位预测器</vt:lpstr>
      <vt:lpstr>计算分支目标地址</vt:lpstr>
      <vt:lpstr>大纲</vt:lpstr>
      <vt:lpstr>异常（exceptions）</vt:lpstr>
      <vt:lpstr>流水线中的异常</vt:lpstr>
      <vt:lpstr>异常处理</vt:lpstr>
      <vt:lpstr>异常处理操作</vt:lpstr>
      <vt:lpstr>流水线实现中的异常</vt:lpstr>
      <vt:lpstr>处理异常的数据通路与控制</vt:lpstr>
      <vt:lpstr>例子</vt:lpstr>
      <vt:lpstr>算术溢出异常例子</vt:lpstr>
      <vt:lpstr>算术溢出异常例子</vt:lpstr>
      <vt:lpstr>多个异常</vt:lpstr>
      <vt:lpstr>非精确异常</vt:lpstr>
      <vt:lpstr>大纲</vt:lpstr>
      <vt:lpstr>小结</vt:lpstr>
    </vt:vector>
  </TitlesOfParts>
  <Company>SSU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工程中心建设报告</dc:title>
  <dc:creator>YXCHEN-PC</dc:creator>
  <cp:lastModifiedBy>谷守珍</cp:lastModifiedBy>
  <cp:revision>880</cp:revision>
  <dcterms:created xsi:type="dcterms:W3CDTF">2001-06-30T15:45:00Z</dcterms:created>
  <dcterms:modified xsi:type="dcterms:W3CDTF">2025-04-08T00:50:00Z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2715DB50A0CB46D88CAA3B60CB894C4F_12</vt:lpwstr>
  </property>
</Properties>
</file>