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  <p:sldMasterId id="2147483661" r:id="rId3"/>
  </p:sldMasterIdLst>
  <p:notesMasterIdLst>
    <p:notesMasterId r:id="rId5"/>
  </p:notesMasterIdLst>
  <p:sldIdLst>
    <p:sldId id="258" r:id="rId4"/>
    <p:sldId id="257" r:id="rId6"/>
    <p:sldId id="275" r:id="rId7"/>
    <p:sldId id="260" r:id="rId8"/>
    <p:sldId id="261" r:id="rId9"/>
    <p:sldId id="276" r:id="rId10"/>
    <p:sldId id="277" r:id="rId11"/>
    <p:sldId id="278" r:id="rId12"/>
    <p:sldId id="281" r:id="rId13"/>
    <p:sldId id="282" r:id="rId14"/>
    <p:sldId id="283" r:id="rId15"/>
    <p:sldId id="263" r:id="rId16"/>
    <p:sldId id="284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5" r:id="rId26"/>
    <p:sldId id="272" r:id="rId27"/>
    <p:sldId id="286" r:id="rId28"/>
    <p:sldId id="287" r:id="rId29"/>
    <p:sldId id="274" r:id="rId30"/>
    <p:sldId id="273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4" autoAdjust="0"/>
    <p:restoredTop sz="88835" autoAdjust="0"/>
  </p:normalViewPr>
  <p:slideViewPr>
    <p:cSldViewPr showGuides="1">
      <p:cViewPr varScale="1">
        <p:scale>
          <a:sx n="96" d="100"/>
          <a:sy n="96" d="100"/>
        </p:scale>
        <p:origin x="450" y="90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66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6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93982-0B9E-0F4D-9526-072307A16208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751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51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785F05-8148-6B4C-9A33-F1AE1D242C7D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1832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33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1DA731-3EEE-AF4C-92E4-E6E7611A2116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 hasCustomPrompt="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/>
          </a:bodyPr>
          <a:lstStyle/>
          <a:p>
            <a:r>
              <a:rPr lang="zh-CN" altLang="en-US" sz="4400" dirty="0"/>
              <a:t>计算机组成与实践  </a:t>
            </a:r>
            <a:endParaRPr lang="zh-CN" altLang="en-US" sz="4400" dirty="0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3600" b="1" dirty="0">
                <a:solidFill>
                  <a:srgbClr val="C00000"/>
                </a:solidFill>
              </a:rPr>
              <a:t>指令级并行（</a:t>
            </a:r>
            <a:r>
              <a:rPr lang="en-US" altLang="zh-CN" sz="3600" b="1" dirty="0">
                <a:solidFill>
                  <a:srgbClr val="C00000"/>
                </a:solidFill>
              </a:rPr>
              <a:t>ILP</a:t>
            </a:r>
            <a:r>
              <a:rPr lang="zh-CN" altLang="en-US" sz="3600" b="1" dirty="0">
                <a:solidFill>
                  <a:srgbClr val="C00000"/>
                </a:solidFill>
              </a:rPr>
              <a:t>）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917832"/>
            <a:ext cx="8184958" cy="179710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硬件通过从空闲寄存器池中分配一个寄存器进行重命名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数据使用之后将寄存器释放回空闲寄存器池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解决存储冲突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寄存器重命名（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Register Renaming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处理器重新命名指令中的寄存器标识符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990694" y="236222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7782" y="236222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R3b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latin typeface="NimbusMonL-Regu"/>
                <a:ea typeface="宋体" panose="02010600030101010101" pitchFamily="2" charset="-122"/>
              </a:rPr>
              <a:t>R3a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R5a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R4a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R3b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latin typeface="NimbusMonL-Regu"/>
                <a:ea typeface="宋体" panose="02010600030101010101" pitchFamily="2" charset="-122"/>
              </a:rPr>
              <a:t>R3c 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= R5a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47882" y="2438426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57485" y="3140030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178297" y="2783857"/>
            <a:ext cx="792152" cy="356173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606100"/>
            <a:ext cx="8184958" cy="394701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必须有以下机制支持推测技术：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检测推测是否正确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如果正确，完成操作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</a:rPr>
              <a:t>如果错误，返回到该指令并执行正确的结果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</a:rPr>
              <a:t>如果推测错误，必须能够恢复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推测可以由编译器或硬件来完成</a:t>
            </a:r>
            <a:endParaRPr lang="zh-CN" altLang="en-US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通常在静态和动态多发射中使用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解决过程依赖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推测（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Speculation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为了使依赖于该指令的其他指令尽快运行，推测一条指令的结果：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推测分支结果：如果错误则返回去执行正确指令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推测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指令不依赖与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store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指令：如果错误，返回重新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load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数据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编译器推测可以调整指令执行顺序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例如，将</a:t>
            </a:r>
            <a:r>
              <a:rPr lang="en-US" altLang="zh-CN" sz="2400" dirty="0"/>
              <a:t>load</a:t>
            </a:r>
            <a:r>
              <a:rPr lang="zh-CN" altLang="en-US" sz="2400" dirty="0"/>
              <a:t>放到分支之前执行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插入额外指令检测正确性，并为推测错误提供修复程序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硬件推测可以提前执行指令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缓存推测的结果直至推测的结果得到确认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如果推测正确，将缓存的结果写回到寄存器和存储器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如果推测错误，硬件清除缓存并重新执行正确指令</a:t>
            </a:r>
            <a:endParaRPr lang="zh-CN" altLang="en-US" sz="2400" dirty="0"/>
          </a:p>
        </p:txBody>
      </p:sp>
      <p:sp>
        <p:nvSpPr>
          <p:cNvPr id="16998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编译器推测和硬件推测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静态多发射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编译器封装多条指令并处理冒险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将可以在同一时钟周期执行的指令封装成发射包（</a:t>
            </a:r>
            <a:r>
              <a:rPr lang="en-US" altLang="zh-CN" sz="2400" dirty="0"/>
              <a:t>issue packet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由流水线的资源数量所决定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一条执行多个操作的长指令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指定多个并发操作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超长指令字（</a:t>
            </a:r>
            <a:r>
              <a:rPr lang="en-US" altLang="en-US" sz="2400" dirty="0"/>
              <a:t> very long instruction </a:t>
            </a:r>
            <a:r>
              <a:rPr lang="en-US" altLang="zh-CN" sz="2400" dirty="0"/>
              <a:t>word</a:t>
            </a:r>
            <a:r>
              <a:rPr lang="zh-CN" altLang="en-US" sz="2400" dirty="0"/>
              <a:t>，</a:t>
            </a:r>
            <a:r>
              <a:rPr lang="en-US" altLang="zh-CN" sz="2400" dirty="0"/>
              <a:t>VLIW</a:t>
            </a:r>
            <a:r>
              <a:rPr lang="zh-CN" altLang="en-US" sz="2400" dirty="0"/>
              <a:t>）</a:t>
            </a:r>
            <a:endParaRPr lang="en-US" altLang="en-US" sz="2400" dirty="0"/>
          </a:p>
        </p:txBody>
      </p:sp>
      <p:sp>
        <p:nvSpPr>
          <p:cNvPr id="17101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静态多发射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编译器处理数据冒险和控制冒险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调度代码，封装发射包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发射包内指令间不能存在依赖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发射包间可以存在指令间依赖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如果需要可以封装</a:t>
            </a:r>
            <a:r>
              <a:rPr lang="en-US" altLang="zh-CN" sz="2400" dirty="0" err="1"/>
              <a:t>nop</a:t>
            </a:r>
            <a:r>
              <a:rPr lang="zh-CN" altLang="en-US" sz="2400" dirty="0"/>
              <a:t>操作</a:t>
            </a:r>
            <a:endParaRPr lang="en-US" altLang="zh-CN" sz="2400" dirty="0"/>
          </a:p>
        </p:txBody>
      </p:sp>
      <p:sp>
        <p:nvSpPr>
          <p:cNvPr id="17203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调度静态多发射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双发射包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一条</a:t>
            </a:r>
            <a:r>
              <a:rPr lang="en-US" altLang="zh-CN" sz="2400" dirty="0"/>
              <a:t>ALU </a:t>
            </a:r>
            <a:r>
              <a:rPr lang="zh-CN" altLang="en-US" sz="2400" dirty="0"/>
              <a:t>指令或分支指令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一条</a:t>
            </a:r>
            <a:r>
              <a:rPr lang="en-US" altLang="zh-CN" sz="2400" dirty="0"/>
              <a:t>load</a:t>
            </a:r>
            <a:r>
              <a:rPr lang="zh-CN" altLang="en-US" sz="2400" dirty="0"/>
              <a:t>或</a:t>
            </a:r>
            <a:r>
              <a:rPr lang="en-US" altLang="zh-CN" sz="2400" dirty="0"/>
              <a:t>store</a:t>
            </a:r>
            <a:r>
              <a:rPr lang="zh-CN" altLang="en-US" sz="2400" dirty="0"/>
              <a:t>指令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两条指令成对存放在</a:t>
            </a:r>
            <a:r>
              <a:rPr lang="en-US" altLang="zh-CN" sz="2400" dirty="0"/>
              <a:t>64</a:t>
            </a:r>
            <a:r>
              <a:rPr lang="zh-CN" altLang="en-US" sz="2400" dirty="0"/>
              <a:t>位对齐的存储区域</a:t>
            </a:r>
            <a:endParaRPr lang="en-US" altLang="zh-CN" sz="2400" dirty="0"/>
          </a:p>
          <a:p>
            <a:pPr lvl="2"/>
            <a:endParaRPr lang="zh-CN" altLang="en-US" dirty="0"/>
          </a:p>
        </p:txBody>
      </p:sp>
      <p:sp>
        <p:nvSpPr>
          <p:cNvPr id="17305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静态双发射例子</a:t>
            </a:r>
            <a:endParaRPr lang="zh-CN" altLang="en-US"/>
          </a:p>
        </p:txBody>
      </p:sp>
      <p:graphicFrame>
        <p:nvGraphicFramePr>
          <p:cNvPr id="4" name="Group 88"/>
          <p:cNvGraphicFramePr>
            <a:graphicFrameLocks noGrp="1"/>
          </p:cNvGraphicFramePr>
          <p:nvPr/>
        </p:nvGraphicFramePr>
        <p:xfrm>
          <a:off x="482600" y="3429000"/>
          <a:ext cx="7847011" cy="2438401"/>
        </p:xfrm>
        <a:graphic>
          <a:graphicData uri="http://schemas.openxmlformats.org/drawingml/2006/table">
            <a:tbl>
              <a:tblPr/>
              <a:tblGrid>
                <a:gridCol w="1016408"/>
                <a:gridCol w="1679656"/>
                <a:gridCol w="735604"/>
                <a:gridCol w="735603"/>
                <a:gridCol w="737326"/>
                <a:gridCol w="735604"/>
                <a:gridCol w="735603"/>
                <a:gridCol w="735604"/>
                <a:gridCol w="735603"/>
              </a:tblGrid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Instruction type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Pipeline Stages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+ 4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+ 8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+ 12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+ 16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834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 + 20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MEM</a:t>
                      </a:r>
                      <a:endParaRPr kumimoji="0" lang="en-AU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AU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24" marR="9142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内容占位符 3"/>
          <p:cNvPicPr>
            <a:picLocks noGrp="1" noChangeAspect="1"/>
          </p:cNvPicPr>
          <p:nvPr>
            <p:ph idx="1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09" y="1066862"/>
            <a:ext cx="8183563" cy="5049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静态双发射数据通路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EX</a:t>
            </a:r>
            <a:r>
              <a:rPr lang="zh-CN" altLang="en-US" dirty="0"/>
              <a:t>级发射数据冒险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单个发射通路中出现数据冒险，采用旁路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发射包中指令间存在的数据冒险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/>
              <a:t>add  $0,$0,$1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 err="1"/>
              <a:t>lw</a:t>
            </a:r>
            <a:r>
              <a:rPr lang="en-US" altLang="zh-CN" sz="2000" dirty="0"/>
              <a:t>     $2,0($0)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将这两条指令封装进不同的发射包中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取数使用型数据冒险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阻塞一个时钟周期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需要编译器技术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指令调度（</a:t>
            </a:r>
            <a:r>
              <a:rPr lang="en-US" altLang="zh-CN" sz="2400" dirty="0"/>
              <a:t>instruction Scheduling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循环展开（</a:t>
            </a:r>
            <a:r>
              <a:rPr lang="en-US" altLang="zh-CN" sz="2400" dirty="0"/>
              <a:t>Loop Unrolling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7613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双发射中的冒险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79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面向双发射调度下列代码</a:t>
            </a:r>
            <a:endParaRPr lang="zh-CN" altLang="en-US" dirty="0"/>
          </a:p>
        </p:txBody>
      </p:sp>
      <p:sp>
        <p:nvSpPr>
          <p:cNvPr id="177155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指令调度示例</a:t>
            </a:r>
            <a:endParaRPr lang="zh-CN" altLang="en-US" dirty="0"/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095375" y="1752600"/>
            <a:ext cx="75723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AU" altLang="en-US" sz="2000" dirty="0">
                <a:latin typeface="Lucida Console" panose="020B0609040504020204" pitchFamily="49" charset="0"/>
              </a:rPr>
              <a:t>Loop: </a:t>
            </a:r>
            <a:r>
              <a:rPr lang="en-AU" altLang="en-US" sz="2000" dirty="0" err="1">
                <a:latin typeface="Lucida Console" panose="020B0609040504020204" pitchFamily="49" charset="0"/>
              </a:rPr>
              <a:t>lw</a:t>
            </a:r>
            <a:r>
              <a:rPr lang="en-AU" altLang="en-US" sz="2000" dirty="0">
                <a:latin typeface="Lucida Console" panose="020B0609040504020204" pitchFamily="49" charset="0"/>
              </a:rPr>
              <a:t>   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 // $t0=array element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addu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</a:t>
            </a:r>
            <a:r>
              <a:rPr lang="en-AU" altLang="en-US" sz="2000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,$s2    // add scalar in $s2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sw</a:t>
            </a:r>
            <a:r>
              <a:rPr lang="en-AU" altLang="en-US" sz="2000" dirty="0">
                <a:latin typeface="Lucida Console" panose="020B0609040504020204" pitchFamily="49" charset="0"/>
              </a:rPr>
              <a:t>    </a:t>
            </a:r>
            <a:r>
              <a:rPr lang="en-AU" altLang="en-US" sz="2000" dirty="0">
                <a:solidFill>
                  <a:srgbClr val="009900"/>
                </a:solidFill>
                <a:latin typeface="Lucida Console" panose="020B0609040504020204" pitchFamily="49" charset="0"/>
              </a:rPr>
              <a:t>$t0</a:t>
            </a:r>
            <a:r>
              <a:rPr lang="en-AU" altLang="en-US" sz="2000" dirty="0">
                <a:latin typeface="Lucida Console" panose="020B0609040504020204" pitchFamily="49" charset="0"/>
              </a:rPr>
              <a:t>, 0($s1)    // store result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addi</a:t>
            </a:r>
            <a:r>
              <a:rPr lang="en-AU" altLang="en-US" sz="2000" dirty="0">
                <a:latin typeface="Lucida Console" panose="020B0609040504020204" pitchFamily="49" charset="0"/>
              </a:rPr>
              <a:t>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$s1, -4   // decrement pointer</a:t>
            </a:r>
            <a:br>
              <a:rPr lang="en-AU" altLang="en-US" sz="2000" dirty="0">
                <a:latin typeface="Lucida Console" panose="020B0609040504020204" pitchFamily="49" charset="0"/>
              </a:rPr>
            </a:br>
            <a:r>
              <a:rPr lang="en-AU" altLang="en-US" sz="2000" dirty="0">
                <a:latin typeface="Lucida Console" panose="020B0609040504020204" pitchFamily="49" charset="0"/>
              </a:rPr>
              <a:t>      </a:t>
            </a:r>
            <a:r>
              <a:rPr lang="en-AU" altLang="en-US" sz="2000" dirty="0" err="1">
                <a:latin typeface="Lucida Console" panose="020B0609040504020204" pitchFamily="49" charset="0"/>
              </a:rPr>
              <a:t>bne</a:t>
            </a:r>
            <a:r>
              <a:rPr lang="en-AU" altLang="en-US" sz="2000" dirty="0">
                <a:latin typeface="Lucida Console" panose="020B0609040504020204" pitchFamily="49" charset="0"/>
              </a:rPr>
              <a:t>   </a:t>
            </a:r>
            <a:r>
              <a:rPr lang="en-AU" altLang="en-US" sz="2000" dirty="0">
                <a:solidFill>
                  <a:srgbClr val="A47B38"/>
                </a:solidFill>
                <a:latin typeface="Lucida Console" panose="020B0609040504020204" pitchFamily="49" charset="0"/>
              </a:rPr>
              <a:t>$s1</a:t>
            </a:r>
            <a:r>
              <a:rPr lang="en-AU" altLang="en-US" sz="2000" dirty="0">
                <a:latin typeface="Lucida Console" panose="020B0609040504020204" pitchFamily="49" charset="0"/>
              </a:rPr>
              <a:t>, $zero, Loop // branch $s1!=0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  <p:graphicFrame>
        <p:nvGraphicFramePr>
          <p:cNvPr id="5" name="Group 42"/>
          <p:cNvGraphicFramePr>
            <a:graphicFrameLocks noGrp="1"/>
          </p:cNvGraphicFramePr>
          <p:nvPr/>
        </p:nvGraphicFramePr>
        <p:xfrm>
          <a:off x="938213" y="3581400"/>
          <a:ext cx="7272338" cy="1676400"/>
        </p:xfrm>
        <a:graphic>
          <a:graphicData uri="http://schemas.openxmlformats.org/drawingml/2006/table">
            <a:tbl>
              <a:tblPr/>
              <a:tblGrid>
                <a:gridCol w="817563"/>
                <a:gridCol w="3044827"/>
                <a:gridCol w="2562223"/>
                <a:gridCol w="847725"/>
              </a:tblGrid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cycle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Loop: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0($s1)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$s1, -4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$zero, Loop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sw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4($s1)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7189" name="矩形 5"/>
          <p:cNvSpPr>
            <a:spLocks noChangeArrowheads="1"/>
          </p:cNvSpPr>
          <p:nvPr/>
        </p:nvSpPr>
        <p:spPr bwMode="auto">
          <a:xfrm>
            <a:off x="1282700" y="5513388"/>
            <a:ext cx="6413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lang="en-US" altLang="en-US" dirty="0"/>
              <a:t>IPC = 7/6 = 1.17 (c.f. peak IPC = 2)</a:t>
            </a:r>
            <a:endParaRPr lang="en-AU" altLang="en-US"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ILP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依赖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静态多发射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动态多发射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复制多个循环体获得更高的并行度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减少循环控制开销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在多个循环中使用不同寄存器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也称为寄存器重命名（</a:t>
            </a:r>
            <a:r>
              <a:rPr lang="en-US" altLang="zh-CN" sz="2400" dirty="0"/>
              <a:t>register renaming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保持循环间的依赖关系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17817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循环展开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内容占位符 1"/>
          <p:cNvSpPr>
            <a:spLocks noGrp="1"/>
          </p:cNvSpPr>
          <p:nvPr>
            <p:ph idx="11"/>
          </p:nvPr>
        </p:nvSpPr>
        <p:spPr bwMode="auto">
          <a:xfrm>
            <a:off x="2514654" y="4468782"/>
            <a:ext cx="5156172" cy="865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en-US" dirty="0"/>
              <a:t>IPC = 15/8 = 1.875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179203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循环展开示例</a:t>
            </a:r>
            <a:endParaRPr lang="zh-CN" altLang="en-US"/>
          </a:p>
        </p:txBody>
      </p:sp>
      <p:graphicFrame>
        <p:nvGraphicFramePr>
          <p:cNvPr id="4" name="Group 59"/>
          <p:cNvGraphicFramePr>
            <a:graphicFrameLocks noGrp="1"/>
          </p:cNvGraphicFramePr>
          <p:nvPr/>
        </p:nvGraphicFramePr>
        <p:xfrm>
          <a:off x="914400" y="1143000"/>
          <a:ext cx="7272338" cy="3017835"/>
        </p:xfrm>
        <a:graphic>
          <a:graphicData uri="http://schemas.openxmlformats.org/drawingml/2006/table">
            <a:tbl>
              <a:tblPr/>
              <a:tblGrid>
                <a:gridCol w="817563"/>
                <a:gridCol w="3068535"/>
                <a:gridCol w="2538515"/>
                <a:gridCol w="847725"/>
              </a:tblGrid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ALU/branch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Load/store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cycle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Loop: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$s1, -16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0($s1)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C0C0C0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rgbClr val="C0C0C0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12($s1)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8($s1)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4($s1)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$t2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sw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$t0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16($s1)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addu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AU" altLang="en-US" sz="1600" dirty="0">
                          <a:solidFill>
                            <a:srgbClr val="009900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</a:t>
                      </a:r>
                      <a:r>
                        <a:rPr lang="en-AU" altLang="en-US" sz="1600" dirty="0">
                          <a:solidFill>
                            <a:schemeClr val="hlink"/>
                          </a:solidFill>
                          <a:latin typeface="Lucida Console" panose="020B0609040504020204" pitchFamily="49" charset="0"/>
                        </a:rPr>
                        <a:t>$t3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,$s2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$t1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, 12($s1)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nop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$t2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宋体" panose="02010600030101010101" pitchFamily="2" charset="-122"/>
                          <a:cs typeface="+mn-cs"/>
                        </a:rPr>
                        <a:t>, 8($s1)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AU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AU" altLang="en-US" sz="160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   </a:t>
                      </a:r>
                      <a:r>
                        <a:rPr lang="en-AU" altLang="en-US" sz="1600" dirty="0">
                          <a:solidFill>
                            <a:srgbClr val="A47B38"/>
                          </a:solidFill>
                          <a:latin typeface="Lucida Console" panose="020B0609040504020204" pitchFamily="49" charset="0"/>
                        </a:rPr>
                        <a:t>$s1</a:t>
                      </a:r>
                      <a:r>
                        <a:rPr lang="en-AU" altLang="en-US" sz="1600" dirty="0">
                          <a:latin typeface="Lucida Console" panose="020B0609040504020204" pitchFamily="49" charset="0"/>
                        </a:rPr>
                        <a:t>, $zero, Loop 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AU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sw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$t3</a:t>
                      </a:r>
                      <a:r>
                        <a:rPr kumimoji="0" lang="en-AU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, 4($s1) </a:t>
                      </a:r>
                      <a:endParaRPr kumimoji="0" lang="en-AU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AU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宋体" panose="02010600030101010101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动态多发射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2437754"/>
            <a:ext cx="8183563" cy="41154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超标量处理器运行机制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取指令与发射：取指令、译码并发射到功能单元，等待执行（顺序取指令）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指令执行：一旦所需的功能单元、源操作数准备就绪，就可以执行指令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提交：当可以写回数据时，就将结果写回到寄存器或存储器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每个周期</a:t>
            </a:r>
            <a:r>
              <a:rPr lang="en-US" altLang="zh-CN" sz="2400" dirty="0"/>
              <a:t>CPU</a:t>
            </a:r>
            <a:r>
              <a:rPr lang="zh-CN" altLang="en-US" sz="2400" dirty="0"/>
              <a:t>决定是发射</a:t>
            </a:r>
            <a:r>
              <a:rPr lang="en-US" altLang="zh-CN" sz="2400" dirty="0"/>
              <a:t>0 </a:t>
            </a:r>
            <a:r>
              <a:rPr lang="zh-CN" altLang="en-US" sz="2400" dirty="0"/>
              <a:t>条、</a:t>
            </a:r>
            <a:r>
              <a:rPr lang="en-US" altLang="zh-CN" sz="2400" dirty="0"/>
              <a:t>1 </a:t>
            </a:r>
            <a:r>
              <a:rPr lang="zh-CN" altLang="en-US" sz="2400" dirty="0"/>
              <a:t>条，还是多条指令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硬件保证执行的正确性</a:t>
            </a:r>
            <a:endParaRPr lang="zh-CN" altLang="en-US" sz="2400" dirty="0"/>
          </a:p>
        </p:txBody>
      </p:sp>
      <p:sp>
        <p:nvSpPr>
          <p:cNvPr id="180227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动态多发射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超标量（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Superscalar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硬件在运行时动态决定哪些指令同时发射和执行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505198"/>
            <a:ext cx="8184958" cy="304792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一旦发生异常，只有引发异常的指令之前的指令可以更新寄存器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如果分支预测错误，分支指令之后的指令不会改变存器状态，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使用认证单元实现错误推测的恢复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按序（</a:t>
            </a:r>
            <a:r>
              <a:rPr lang="en-US" altLang="zh-CN" dirty="0"/>
              <a:t>In-Order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143060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指令提取与译码单元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需要按指令顺序取指令并译码，如此才能保持依赖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3517" y="2362228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提交单元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需要按照取指令的顺序进行指令结果的写回（写回寄存器或存储器）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流水线的前端（取指令、译码、发射）和后端（认证）按序运行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在指令执行时，一旦某条指令所需的源数据和功能单元准备就绪，就可以执行该指令</a:t>
            </a:r>
            <a:r>
              <a:rPr lang="en-US" altLang="zh-CN" dirty="0"/>
              <a:t>——</a:t>
            </a:r>
            <a:r>
              <a:rPr lang="zh-CN" altLang="en-US" dirty="0"/>
              <a:t>指令执行时乱序的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乱序执行的机制增加了指令级并行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乱序（</a:t>
            </a:r>
            <a:r>
              <a:rPr lang="en-US" altLang="zh-CN" dirty="0"/>
              <a:t>Out-of-Order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按序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乱序</a:t>
            </a:r>
            <a:endParaRPr lang="zh-CN" altLang="en-US" dirty="0"/>
          </a:p>
        </p:txBody>
      </p:sp>
      <p:sp>
        <p:nvSpPr>
          <p:cNvPr id="182275" name="Freeform 9"/>
          <p:cNvSpPr/>
          <p:nvPr/>
        </p:nvSpPr>
        <p:spPr bwMode="auto">
          <a:xfrm>
            <a:off x="5295900" y="3194050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6" name="Freeform 13"/>
          <p:cNvSpPr/>
          <p:nvPr/>
        </p:nvSpPr>
        <p:spPr bwMode="auto">
          <a:xfrm>
            <a:off x="4257675" y="3041650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7" name="Rectangle 14"/>
          <p:cNvSpPr>
            <a:spLocks noChangeArrowheads="1"/>
          </p:cNvSpPr>
          <p:nvPr/>
        </p:nvSpPr>
        <p:spPr bwMode="auto">
          <a:xfrm>
            <a:off x="5580063" y="3717925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en-US" sz="1600"/>
          </a:p>
        </p:txBody>
      </p:sp>
      <p:pic>
        <p:nvPicPr>
          <p:cNvPr id="182278" name="Picture 4" descr="f04-72-P37449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279" name="AutoShape 11"/>
          <p:cNvSpPr/>
          <p:nvPr/>
        </p:nvSpPr>
        <p:spPr bwMode="auto">
          <a:xfrm>
            <a:off x="7235825" y="4292600"/>
            <a:ext cx="1727200" cy="936625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Results also sent to any waiting reservation stations</a:t>
            </a:r>
            <a:endParaRPr lang="en-AU" altLang="en-US" sz="1400"/>
          </a:p>
        </p:txBody>
      </p:sp>
      <p:sp>
        <p:nvSpPr>
          <p:cNvPr id="182280" name="AutoShape 12"/>
          <p:cNvSpPr/>
          <p:nvPr/>
        </p:nvSpPr>
        <p:spPr bwMode="auto">
          <a:xfrm>
            <a:off x="323850" y="5229225"/>
            <a:ext cx="1692275" cy="649288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Reorders buffer for register writes</a:t>
            </a:r>
            <a:endParaRPr lang="en-AU" altLang="en-US" sz="1400"/>
          </a:p>
        </p:txBody>
      </p:sp>
      <p:sp>
        <p:nvSpPr>
          <p:cNvPr id="182281" name="AutoShape 15"/>
          <p:cNvSpPr/>
          <p:nvPr/>
        </p:nvSpPr>
        <p:spPr bwMode="auto">
          <a:xfrm>
            <a:off x="5003800" y="5589588"/>
            <a:ext cx="1692275" cy="792162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Can supply operands for issued instructions</a:t>
            </a:r>
            <a:endParaRPr lang="en-AU" altLang="en-US" sz="1400"/>
          </a:p>
        </p:txBody>
      </p:sp>
      <p:sp>
        <p:nvSpPr>
          <p:cNvPr id="182282" name="AutoShape 16"/>
          <p:cNvSpPr/>
          <p:nvPr/>
        </p:nvSpPr>
        <p:spPr bwMode="auto">
          <a:xfrm>
            <a:off x="7235825" y="1268413"/>
            <a:ext cx="1404938" cy="649287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Preserves dependencies</a:t>
            </a:r>
            <a:endParaRPr lang="en-AU" altLang="en-US" sz="1400"/>
          </a:p>
        </p:txBody>
      </p:sp>
      <p:sp>
        <p:nvSpPr>
          <p:cNvPr id="182283" name="AutoShape 17"/>
          <p:cNvSpPr/>
          <p:nvPr/>
        </p:nvSpPr>
        <p:spPr bwMode="auto">
          <a:xfrm>
            <a:off x="7235825" y="2565400"/>
            <a:ext cx="1404938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tailEnd type="triangle" w="med" len="med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AU" altLang="en-US" sz="1400"/>
              <a:t>Hold pending operands</a:t>
            </a:r>
            <a:endParaRPr lang="en-AU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允许</a:t>
            </a:r>
            <a:r>
              <a:rPr lang="en-US" altLang="zh-CN" dirty="0"/>
              <a:t>CPU</a:t>
            </a:r>
            <a:r>
              <a:rPr lang="zh-CN" altLang="en-US" dirty="0"/>
              <a:t>乱序执行指令来避免阻塞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但是按照指令顺序写回寄存器</a:t>
            </a:r>
            <a:endParaRPr lang="en-US" altLang="zh-CN" sz="2400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>
                <a:latin typeface="Lucida Console" panose="020B0609040504020204" pitchFamily="49" charset="0"/>
              </a:rPr>
              <a:t>lw</a:t>
            </a:r>
            <a:r>
              <a:rPr lang="en-US" altLang="zh-CN" dirty="0">
                <a:latin typeface="Lucida Console" panose="020B0609040504020204" pitchFamily="49" charset="0"/>
              </a:rPr>
              <a:t>  </a:t>
            </a:r>
            <a:r>
              <a:rPr lang="fr-FR" altLang="en-US" dirty="0">
                <a:latin typeface="Lucida Console" panose="020B0609040504020204" pitchFamily="49" charset="0"/>
              </a:rPr>
              <a:t>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0</a:t>
            </a:r>
            <a:r>
              <a:rPr lang="fr-FR" altLang="en-US" dirty="0">
                <a:latin typeface="Lucida Console" panose="020B0609040504020204" pitchFamily="49" charset="0"/>
              </a:rPr>
              <a:t>,20($s2)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addu $t1,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$t0</a:t>
            </a:r>
            <a:r>
              <a:rPr lang="fr-FR" altLang="en-US" dirty="0">
                <a:latin typeface="Lucida Console" panose="020B0609040504020204" pitchFamily="49" charset="0"/>
              </a:rPr>
              <a:t>, $t2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sub  $s4, $s4, $t3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>
                <a:latin typeface="Lucida Console" panose="020B0609040504020204" pitchFamily="49" charset="0"/>
              </a:rPr>
              <a:t>slti $t5, $s4, 20</a:t>
            </a:r>
            <a:endParaRPr lang="fr-FR" altLang="en-US" dirty="0">
              <a:latin typeface="Lucida Console" panose="020B0609040504020204" pitchFamily="49" charset="0"/>
            </a:endParaRPr>
          </a:p>
          <a:p>
            <a:r>
              <a:rPr lang="zh-CN" altLang="en-US" dirty="0"/>
              <a:t>在</a:t>
            </a:r>
            <a:r>
              <a:rPr lang="en-US" altLang="zh-CN" dirty="0" err="1"/>
              <a:t>addu</a:t>
            </a:r>
            <a:r>
              <a:rPr lang="zh-CN" altLang="en-US" dirty="0"/>
              <a:t>等待</a:t>
            </a:r>
            <a:r>
              <a:rPr lang="en-US" altLang="zh-CN" dirty="0" err="1"/>
              <a:t>lw</a:t>
            </a:r>
            <a:r>
              <a:rPr lang="zh-CN" altLang="en-US" dirty="0"/>
              <a:t>的时候，可以开始执行</a:t>
            </a:r>
            <a:r>
              <a:rPr lang="en-US" altLang="zh-CN" dirty="0"/>
              <a:t>sub</a:t>
            </a:r>
            <a:endParaRPr lang="zh-CN" altLang="en-US" dirty="0"/>
          </a:p>
        </p:txBody>
      </p:sp>
      <p:sp>
        <p:nvSpPr>
          <p:cNvPr id="18125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动态流水线调度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采用机器并行和指令级并行提高处理器性能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超流水线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静态多发射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动态多发射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ILP</a:t>
            </a: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依赖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49116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流水线：并行执行多条指令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提高指令级并行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超级流水线（</a:t>
            </a:r>
            <a:r>
              <a:rPr lang="en-US" altLang="zh-CN" sz="2400" dirty="0"/>
              <a:t>Super pipelining</a:t>
            </a:r>
            <a:r>
              <a:rPr lang="zh-CN" altLang="en-US" sz="2400" dirty="0"/>
              <a:t>）：增加流水级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每级任务变少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时钟周期缩短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多发射（</a:t>
            </a:r>
            <a:r>
              <a:rPr lang="en-US" altLang="zh-CN" sz="2400" dirty="0"/>
              <a:t>multiple issue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/>
              <a:t>复制流水线的各级</a:t>
            </a:r>
            <a:r>
              <a:rPr lang="en-US" altLang="en-US" sz="2000" dirty="0">
                <a:sym typeface="Symbol" panose="05050102010706020507" pitchFamily="2" charset="2"/>
              </a:rPr>
              <a:t> </a:t>
            </a:r>
            <a:r>
              <a:rPr lang="zh-CN" altLang="en-US" sz="2000" dirty="0">
                <a:sym typeface="Symbol" panose="05050102010706020507" pitchFamily="2" charset="2"/>
              </a:rPr>
              <a:t>多条流水线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每个时钟周期提取多条指令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Symbol" panose="05050102010706020507" pitchFamily="2" charset="2"/>
              </a:rPr>
              <a:t>CPI&lt;1</a:t>
            </a:r>
            <a:r>
              <a:rPr lang="zh-CN" altLang="en-US" sz="2000" dirty="0">
                <a:sym typeface="Symbol" panose="05050102010706020507" pitchFamily="2" charset="2"/>
              </a:rPr>
              <a:t>，采用</a:t>
            </a:r>
            <a:r>
              <a:rPr lang="en-US" altLang="zh-CN" sz="2000" dirty="0">
                <a:sym typeface="Symbol" panose="05050102010706020507" pitchFamily="2" charset="2"/>
              </a:rPr>
              <a:t>IPC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例如，</a:t>
            </a:r>
            <a:r>
              <a:rPr lang="en-US" altLang="zh-CN" sz="2000" dirty="0">
                <a:sym typeface="Symbol" panose="05050102010706020507" pitchFamily="2" charset="2"/>
              </a:rPr>
              <a:t>4GHz 4</a:t>
            </a:r>
            <a:r>
              <a:rPr lang="zh-CN" altLang="en-US" sz="2000" dirty="0">
                <a:sym typeface="Symbol" panose="05050102010706020507" pitchFamily="2" charset="2"/>
              </a:rPr>
              <a:t>路多发射：</a:t>
            </a:r>
            <a:r>
              <a:rPr lang="en-US" altLang="zh-CN" sz="2000" dirty="0">
                <a:sym typeface="Symbol" panose="05050102010706020507" pitchFamily="2" charset="2"/>
              </a:rPr>
              <a:t>160 BIPS</a:t>
            </a:r>
            <a:r>
              <a:rPr lang="zh-CN" altLang="en-US" sz="2000" dirty="0">
                <a:sym typeface="Symbol" panose="05050102010706020507" pitchFamily="2" charset="2"/>
              </a:rPr>
              <a:t>，峰值</a:t>
            </a:r>
            <a:r>
              <a:rPr lang="en-US" altLang="zh-CN" sz="2000" dirty="0">
                <a:sym typeface="Symbol" panose="05050102010706020507" pitchFamily="2" charset="2"/>
              </a:rPr>
              <a:t>CPI=0.25</a:t>
            </a:r>
            <a:r>
              <a:rPr lang="zh-CN" altLang="en-US" sz="2000" dirty="0">
                <a:sym typeface="Symbol" panose="05050102010706020507" pitchFamily="2" charset="2"/>
              </a:rPr>
              <a:t>，峰值</a:t>
            </a:r>
            <a:r>
              <a:rPr lang="en-US" altLang="zh-CN" sz="2000" dirty="0">
                <a:sym typeface="Symbol" panose="05050102010706020507" pitchFamily="2" charset="2"/>
              </a:rPr>
              <a:t>IPC=4</a:t>
            </a:r>
            <a:endParaRPr lang="en-US" altLang="zh-CN" sz="2000" dirty="0">
              <a:sym typeface="Symbol" panose="05050102010706020507" pitchFamily="2" charset="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000" dirty="0">
                <a:sym typeface="Symbol" panose="05050102010706020507" pitchFamily="2" charset="2"/>
              </a:rPr>
              <a:t>实际上，依赖关系减少了</a:t>
            </a:r>
            <a:r>
              <a:rPr lang="en-US" altLang="zh-CN" sz="2000" dirty="0">
                <a:sym typeface="Symbol" panose="05050102010706020507" pitchFamily="2" charset="2"/>
              </a:rPr>
              <a:t>IPC</a:t>
            </a:r>
            <a:endParaRPr lang="en-US" altLang="zh-CN" sz="2000" dirty="0">
              <a:sym typeface="Symbol" panose="05050102010706020507" pitchFamily="2" charset="2"/>
            </a:endParaRPr>
          </a:p>
        </p:txBody>
      </p:sp>
      <p:sp>
        <p:nvSpPr>
          <p:cNvPr id="16589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normAutofit fontScale="90000"/>
          </a:bodyPr>
          <a:lstStyle/>
          <a:p>
            <a:r>
              <a:rPr lang="zh-CN" altLang="en-US" dirty="0"/>
              <a:t>指令级并行（</a:t>
            </a:r>
            <a:r>
              <a:rPr lang="en-US" altLang="zh-CN" dirty="0"/>
              <a:t>Instruction Level Parallel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静态多发射（</a:t>
            </a:r>
            <a:r>
              <a:rPr lang="en-US" altLang="zh-CN" dirty="0"/>
              <a:t>VLIW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编译器阶段选择哪些指令为一组进行多发射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将这组指令放入发射槽（</a:t>
            </a:r>
            <a:r>
              <a:rPr lang="en-US" altLang="zh-CN" sz="2400" dirty="0"/>
              <a:t>issue slots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编译器检测并避免冒险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动态多发射（</a:t>
            </a:r>
            <a:r>
              <a:rPr lang="en-US" altLang="zh-CN" dirty="0"/>
              <a:t>Superscalar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CPU</a:t>
            </a:r>
            <a:r>
              <a:rPr lang="zh-CN" altLang="en-US" sz="2400" dirty="0"/>
              <a:t>执行指令并选择哪些指令可以进行多发射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/>
              <a:t>编译器可以帮助调整指令执行顺序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CPU</a:t>
            </a:r>
            <a:r>
              <a:rPr lang="zh-CN" altLang="en-US" sz="2400" dirty="0"/>
              <a:t>在运行时解决冒险</a:t>
            </a:r>
            <a:endParaRPr lang="zh-CN" altLang="en-US" sz="2400" dirty="0"/>
          </a:p>
        </p:txBody>
      </p:sp>
      <p:sp>
        <p:nvSpPr>
          <p:cNvPr id="167939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 dirty="0"/>
              <a:t>多发射（</a:t>
            </a:r>
            <a:r>
              <a:rPr lang="en-US" altLang="zh-CN" dirty="0"/>
              <a:t>Multiple Issue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ILP</a:t>
            </a: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依赖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</a:rPr>
              <a:t>静态多发射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动态多发射</a:t>
            </a:r>
            <a:endParaRPr lang="en-US" altLang="zh-CN" sz="2800" b="1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1">
                    <a:lumMod val="75000"/>
                  </a:schemeClr>
                </a:solidFill>
              </a:rPr>
              <a:t>小结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188822"/>
            <a:ext cx="8184958" cy="136429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通过软硬件结合的方式来缓解依赖带来的影响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依赖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1894" y="1066862"/>
          <a:ext cx="8184958" cy="163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63164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结构冒险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资源冲突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968516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多发射处理器会出现很多资源冲突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资源冲突可以通过加入更多硬件资源或流水线执行来消除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81894" y="2828898"/>
          <a:ext cx="8184958" cy="952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3428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数据冒险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数据（存储）依赖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95375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在多发射处理器中极大的限制了其指令级并行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3297" y="3906028"/>
          <a:ext cx="81849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3428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控制冒险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——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</a:rPr>
                        <a:t>过程依赖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495375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在多发射处理器中更严峻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采用动态分支预测可以缓解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14812" y="1209737"/>
            <a:ext cx="4018654" cy="153348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写后读（</a:t>
            </a:r>
            <a:r>
              <a:rPr lang="en-US" altLang="zh-CN" sz="2400" b="1" dirty="0">
                <a:solidFill>
                  <a:srgbClr val="00B0F0"/>
                </a:solidFill>
              </a:rPr>
              <a:t>RAW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读后写（</a:t>
            </a:r>
            <a:r>
              <a:rPr lang="en-US" altLang="zh-CN" sz="2400" b="1" dirty="0">
                <a:solidFill>
                  <a:srgbClr val="C00000"/>
                </a:solidFill>
              </a:rPr>
              <a:t>WAR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写后写（</a:t>
            </a:r>
            <a:r>
              <a:rPr lang="en-US" altLang="zh-CN" sz="2400" b="1" dirty="0">
                <a:solidFill>
                  <a:srgbClr val="00B050"/>
                </a:solidFill>
              </a:rPr>
              <a:t>WAW</a:t>
            </a:r>
            <a:r>
              <a:rPr lang="zh-CN" altLang="en-US" sz="2400" b="1" dirty="0">
                <a:solidFill>
                  <a:srgbClr val="00B050"/>
                </a:solidFill>
              </a:rPr>
              <a:t>）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数据冒险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2100" y="121925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49364" y="1295455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9364" y="2057437"/>
            <a:ext cx="427112" cy="34543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308" y="2790903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RAW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（真相关）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当前指令使用的数据是前面指令更新的数据，必须保持指令执行的顺序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308" y="3977844"/>
          <a:ext cx="818495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WAR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（反相关）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当前指令需要更新数据，而前面的指令使用的是原来的数据，必须保持指令执行的顺序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66837" y="5336366"/>
          <a:ext cx="8184958" cy="986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958"/>
              </a:tblGrid>
              <a:tr h="4134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WAW</a:t>
                      </a:r>
                      <a:r>
                        <a:rPr lang="zh-CN" altLang="en-US" sz="2400" b="1">
                          <a:solidFill>
                            <a:srgbClr val="C00000"/>
                          </a:solidFill>
                        </a:rPr>
                        <a:t>（输出相关）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2945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两条指令会相继更新数据，必须保持指令执行的顺序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114812" y="1209737"/>
            <a:ext cx="4018654" cy="1533481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写后读（</a:t>
            </a:r>
            <a:r>
              <a:rPr lang="en-US" altLang="zh-CN" sz="2400" b="1" dirty="0">
                <a:solidFill>
                  <a:srgbClr val="00B0F0"/>
                </a:solidFill>
              </a:rPr>
              <a:t>RAW</a:t>
            </a:r>
            <a:r>
              <a:rPr lang="zh-CN" altLang="en-US" sz="2400" b="1" dirty="0">
                <a:solidFill>
                  <a:srgbClr val="00B0F0"/>
                </a:solidFill>
              </a:rPr>
              <a:t>）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读后写（</a:t>
            </a:r>
            <a:r>
              <a:rPr lang="en-US" altLang="zh-CN" sz="2400" b="1" dirty="0">
                <a:solidFill>
                  <a:srgbClr val="C00000"/>
                </a:solidFill>
              </a:rPr>
              <a:t>WAR</a:t>
            </a:r>
            <a:r>
              <a:rPr lang="zh-CN" altLang="en-US" sz="2400" b="1" dirty="0">
                <a:solidFill>
                  <a:srgbClr val="C00000"/>
                </a:solidFill>
              </a:rPr>
              <a:t>）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00B050"/>
                </a:solidFill>
              </a:rPr>
              <a:t>写后写（</a:t>
            </a:r>
            <a:r>
              <a:rPr lang="en-US" altLang="zh-CN" sz="2400" b="1" dirty="0">
                <a:solidFill>
                  <a:srgbClr val="00B050"/>
                </a:solidFill>
              </a:rPr>
              <a:t>WAW</a:t>
            </a:r>
            <a:r>
              <a:rPr lang="zh-CN" altLang="en-US" sz="2400" b="1" dirty="0">
                <a:solidFill>
                  <a:srgbClr val="00B050"/>
                </a:solidFill>
              </a:rPr>
              <a:t>）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数据冒险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762100" y="1219258"/>
            <a:ext cx="2971722" cy="1295366"/>
          </a:xfrm>
          <a:prstGeom prst="rect">
            <a:avLst/>
          </a:prstGeom>
          <a:solidFill>
            <a:srgbClr val="C6E6A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1" algn="just">
              <a:defRPr/>
            </a:pP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</a:t>
            </a: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* R5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R4 = </a:t>
            </a:r>
            <a:r>
              <a:rPr lang="en-US" altLang="zh-CN" dirty="0">
                <a:solidFill>
                  <a:srgbClr val="00B0F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+1</a:t>
            </a:r>
            <a:endParaRPr lang="en-US" altLang="zh-CN" dirty="0">
              <a:solidFill>
                <a:srgbClr val="000000"/>
              </a:solidFill>
              <a:latin typeface="NimbusMonL-Regu"/>
              <a:ea typeface="宋体" panose="02010600030101010101" pitchFamily="2" charset="-122"/>
            </a:endParaRPr>
          </a:p>
          <a:p>
            <a:pPr lvl="1" algn="just">
              <a:defRPr/>
            </a:pPr>
            <a:r>
              <a:rPr lang="en-US" altLang="zh-CN" dirty="0">
                <a:solidFill>
                  <a:srgbClr val="C00000"/>
                </a:solidFill>
                <a:latin typeface="NimbusMonL-Regu"/>
                <a:ea typeface="宋体" panose="02010600030101010101" pitchFamily="2" charset="-122"/>
              </a:rPr>
              <a:t>R3</a:t>
            </a:r>
            <a:r>
              <a:rPr lang="en-US" altLang="zh-CN" dirty="0">
                <a:solidFill>
                  <a:srgbClr val="000000"/>
                </a:solidFill>
                <a:latin typeface="NimbusMonL-Regu"/>
                <a:ea typeface="宋体" panose="02010600030101010101" pitchFamily="2" charset="-122"/>
              </a:rPr>
              <a:t> = R5 +1</a:t>
            </a:r>
            <a:endParaRPr lang="en-US" altLang="zh-CN" dirty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249364" y="1295455"/>
            <a:ext cx="427112" cy="345431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49364" y="2057437"/>
            <a:ext cx="427112" cy="34543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内容占位符 1"/>
          <p:cNvSpPr txBox="1"/>
          <p:nvPr/>
        </p:nvSpPr>
        <p:spPr bwMode="auto">
          <a:xfrm>
            <a:off x="482600" y="2590821"/>
            <a:ext cx="8183563" cy="39623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RAW</a:t>
            </a:r>
            <a:r>
              <a:rPr lang="zh-CN" altLang="en-US" sz="2400" dirty="0"/>
              <a:t>表示程序中数据流，即数据处理的顺序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WAR</a:t>
            </a:r>
            <a:r>
              <a:rPr lang="zh-CN" altLang="en-US" sz="2400" dirty="0"/>
              <a:t>和</a:t>
            </a:r>
            <a:r>
              <a:rPr lang="en-US" altLang="zh-CN" sz="2400" dirty="0"/>
              <a:t>WAW</a:t>
            </a:r>
            <a:r>
              <a:rPr lang="zh-CN" altLang="en-US" sz="2400" dirty="0"/>
              <a:t>两种依赖因为寄存器数量有限（存储冲突）而产生的，即不得不重复使用同一个寄存器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存储冲突可以减少：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增加存储资源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提供额外的寄存器，重新建立寄存器与数值之间的对应关系</a:t>
            </a:r>
            <a:endParaRPr lang="en-US" altLang="zh-CN" sz="20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超标量处理器使用硬件动态分配寄存器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3820</Words>
  <Application>WPS 演示</Application>
  <PresentationFormat>全屏显示(4:3)</PresentationFormat>
  <Paragraphs>496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Symbol</vt:lpstr>
      <vt:lpstr>NimbusMonL-Regu</vt:lpstr>
      <vt:lpstr>Segoe Print</vt:lpstr>
      <vt:lpstr>Arial</vt:lpstr>
      <vt:lpstr>微软雅黑</vt:lpstr>
      <vt:lpstr>Arial Unicode MS</vt:lpstr>
      <vt:lpstr>Lucida Console</vt:lpstr>
      <vt:lpstr>自定义设计方案</vt:lpstr>
      <vt:lpstr>1_自定义设计方案</vt:lpstr>
      <vt:lpstr>计算机组成与实践  </vt:lpstr>
      <vt:lpstr>大纲</vt:lpstr>
      <vt:lpstr>大纲</vt:lpstr>
      <vt:lpstr>指令级并行（Instruction Level Parallel）</vt:lpstr>
      <vt:lpstr>多发射（Multiple Issue）</vt:lpstr>
      <vt:lpstr>大纲</vt:lpstr>
      <vt:lpstr>依赖</vt:lpstr>
      <vt:lpstr>数据冒险</vt:lpstr>
      <vt:lpstr>数据冒险</vt:lpstr>
      <vt:lpstr>解决存储冲突</vt:lpstr>
      <vt:lpstr>解决过程依赖</vt:lpstr>
      <vt:lpstr>编译器推测和硬件推测</vt:lpstr>
      <vt:lpstr>大纲</vt:lpstr>
      <vt:lpstr>静态多发射</vt:lpstr>
      <vt:lpstr>调度静态多发射</vt:lpstr>
      <vt:lpstr>静态双发射例子</vt:lpstr>
      <vt:lpstr>静态双发射数据通路</vt:lpstr>
      <vt:lpstr>双发射中的冒险</vt:lpstr>
      <vt:lpstr>指令调度示例</vt:lpstr>
      <vt:lpstr>循环展开</vt:lpstr>
      <vt:lpstr>循环展开示例</vt:lpstr>
      <vt:lpstr>大纲</vt:lpstr>
      <vt:lpstr>动态多发射</vt:lpstr>
      <vt:lpstr>按序（In-Order）</vt:lpstr>
      <vt:lpstr>乱序（Out-of-Order）</vt:lpstr>
      <vt:lpstr>按序 v.s. 乱序</vt:lpstr>
      <vt:lpstr>动态流水线调度</vt:lpstr>
      <vt:lpstr>大纲</vt:lpstr>
      <vt:lpstr>小结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745</cp:revision>
  <dcterms:created xsi:type="dcterms:W3CDTF">2001-06-30T15:45:00Z</dcterms:created>
  <dcterms:modified xsi:type="dcterms:W3CDTF">2025-04-16T01:23:24Z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689B5013866D46AAA733A0AB6D285638_12</vt:lpwstr>
  </property>
</Properties>
</file>