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</p:sldMasterIdLst>
  <p:notesMasterIdLst>
    <p:notesMasterId r:id="rId53"/>
  </p:notesMasterIdLst>
  <p:sldIdLst>
    <p:sldId id="258" r:id="rId3"/>
    <p:sldId id="257" r:id="rId4"/>
    <p:sldId id="272" r:id="rId5"/>
    <p:sldId id="259" r:id="rId6"/>
    <p:sldId id="260" r:id="rId7"/>
    <p:sldId id="261" r:id="rId8"/>
    <p:sldId id="262" r:id="rId9"/>
    <p:sldId id="263" r:id="rId10"/>
    <p:sldId id="317" r:id="rId11"/>
    <p:sldId id="264" r:id="rId12"/>
    <p:sldId id="267" r:id="rId13"/>
    <p:sldId id="268" r:id="rId14"/>
    <p:sldId id="265" r:id="rId15"/>
    <p:sldId id="266" r:id="rId16"/>
    <p:sldId id="269" r:id="rId17"/>
    <p:sldId id="270" r:id="rId18"/>
    <p:sldId id="271" r:id="rId19"/>
    <p:sldId id="273" r:id="rId20"/>
    <p:sldId id="274" r:id="rId21"/>
    <p:sldId id="275" r:id="rId22"/>
    <p:sldId id="277" r:id="rId23"/>
    <p:sldId id="319" r:id="rId24"/>
    <p:sldId id="318" r:id="rId25"/>
    <p:sldId id="321" r:id="rId26"/>
    <p:sldId id="320" r:id="rId27"/>
    <p:sldId id="278" r:id="rId28"/>
    <p:sldId id="283" r:id="rId29"/>
    <p:sldId id="284" r:id="rId30"/>
    <p:sldId id="292" r:id="rId31"/>
    <p:sldId id="294" r:id="rId32"/>
    <p:sldId id="295" r:id="rId33"/>
    <p:sldId id="297" r:id="rId34"/>
    <p:sldId id="299" r:id="rId35"/>
    <p:sldId id="301" r:id="rId36"/>
    <p:sldId id="300" r:id="rId37"/>
    <p:sldId id="296" r:id="rId38"/>
    <p:sldId id="302" r:id="rId39"/>
    <p:sldId id="303" r:id="rId40"/>
    <p:sldId id="304" r:id="rId41"/>
    <p:sldId id="305" r:id="rId42"/>
    <p:sldId id="307" r:id="rId43"/>
    <p:sldId id="306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EEB0"/>
    <a:srgbClr val="CDCDCD"/>
    <a:srgbClr val="BFBFBF"/>
    <a:srgbClr val="FFCC66"/>
    <a:srgbClr val="F69200"/>
    <a:srgbClr val="FF9999"/>
    <a:srgbClr val="7F7F7F"/>
    <a:srgbClr val="F2F2F2"/>
    <a:srgbClr val="92D050"/>
    <a:srgbClr val="C4F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4" autoAdjust="0"/>
    <p:restoredTop sz="83374" autoAdjust="0"/>
  </p:normalViewPr>
  <p:slideViewPr>
    <p:cSldViewPr showGuides="1">
      <p:cViewPr varScale="1">
        <p:scale>
          <a:sx n="92" d="100"/>
          <a:sy n="92" d="100"/>
        </p:scale>
        <p:origin x="1756" y="56"/>
      </p:cViewPr>
      <p:guideLst>
        <p:guide orient="horz" pos="2152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t>2025/5/14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9D1E5F-E59E-B44D-911D-BB3F317A2586}" type="slidenum">
              <a:rPr lang="zh-CN" altLang="en-US" sz="1300" smtClean="0">
                <a:latin typeface="Times" panose="02020603050405020304" pitchFamily="18" charset="0"/>
              </a:rPr>
              <a:t>12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B0283B-713D-9046-8CFE-D7B378DDFF18}" type="slidenum">
              <a:rPr lang="zh-CN" altLang="en-US" sz="1300" smtClean="0">
                <a:latin typeface="Times" panose="02020603050405020304" pitchFamily="18" charset="0"/>
              </a:rPr>
              <a:t>31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FF5176B-FC75-394C-B735-4CDE17CAACCA}" type="slidenum">
              <a:rPr lang="zh-CN" altLang="en-US" sz="1300" smtClean="0">
                <a:latin typeface="Times" panose="02020603050405020304" pitchFamily="18" charset="0"/>
              </a:rPr>
              <a:t>33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ilibili.com/video/av19939336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存储体系结构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处理器的运行速度远快于存储访问速度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小容量访问速度快，大容量访问速度慢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设计缓存存储常用数据加速存储访问速度</a:t>
            </a:r>
            <a:endParaRPr lang="en-US" altLang="zh-CN" sz="2400" dirty="0"/>
          </a:p>
          <a:p>
            <a:r>
              <a:rPr lang="zh-CN" altLang="en-US" dirty="0"/>
              <a:t>内存容量有限：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使用虚拟存储器增加内存容量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内存管理单元（</a:t>
            </a:r>
            <a:r>
              <a:rPr lang="en-US" altLang="zh-CN" sz="2400" dirty="0"/>
              <a:t>memory management unit</a:t>
            </a:r>
            <a:r>
              <a:rPr lang="zh-CN" altLang="en-US" sz="2400" dirty="0"/>
              <a:t>，</a:t>
            </a:r>
            <a:r>
              <a:rPr lang="en-US" altLang="zh-CN" sz="2400" dirty="0"/>
              <a:t>MMU</a:t>
            </a:r>
            <a:r>
              <a:rPr lang="zh-CN" altLang="en-US" sz="2400" dirty="0"/>
              <a:t>）进行虚拟地址与物理地址之间的转换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存储系统设计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r>
              <a:rPr lang="zh-CN" altLang="en-US" dirty="0"/>
              <a:t>程序局部性的访问地址空间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</a:t>
            </a:r>
            <a:r>
              <a:rPr lang="en-US" altLang="zh-CN" sz="2400" dirty="0"/>
              <a:t>loop</a:t>
            </a:r>
            <a:r>
              <a:rPr lang="zh-CN" altLang="en-US" sz="2400" dirty="0"/>
              <a:t>循环中的指令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例如，顺序的指令执行，数组数据等</a:t>
            </a:r>
          </a:p>
        </p:txBody>
      </p:sp>
      <p:sp>
        <p:nvSpPr>
          <p:cNvPr id="819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局部性原理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8808" y="1600248"/>
          <a:ext cx="818495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时间局部性（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Temporal locality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en-US" altLang="zh-CN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如果某个数据项被访问，那么在不久的将来它可能再次被访问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4997" y="3830637"/>
          <a:ext cx="818495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空间局部性（</a:t>
                      </a:r>
                      <a:r>
                        <a:rPr lang="en-US" altLang="zh-CN" sz="2800" dirty="0">
                          <a:solidFill>
                            <a:srgbClr val="C00000"/>
                          </a:solidFill>
                        </a:rPr>
                        <a:t>Spatial locality</a:t>
                      </a:r>
                      <a:r>
                        <a:rPr lang="zh-CN" altLang="en-US" sz="2800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dirty="0"/>
                        <a:t>如果某个数据项被询问，与它地址相邻的数据项可能很快也将被访问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存储层次结构（</a:t>
            </a:r>
            <a:r>
              <a:rPr lang="en-US" altLang="zh-CN" dirty="0"/>
              <a:t>Memory hierarchy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所有数据存储在磁盘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最近访问的数据（相邻数据）从磁盘拷贝到较小的</a:t>
            </a:r>
            <a:r>
              <a:rPr lang="en-US" altLang="zh-CN" dirty="0"/>
              <a:t>DRAM</a:t>
            </a:r>
            <a:r>
              <a:rPr lang="zh-CN" altLang="en-US" dirty="0"/>
              <a:t>存储器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主存（</a:t>
            </a:r>
            <a:r>
              <a:rPr lang="en-US" altLang="zh-CN" sz="2400" dirty="0"/>
              <a:t>Main memory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最近经常访问的数据（相邻数据）从</a:t>
            </a:r>
            <a:r>
              <a:rPr lang="en-US" altLang="zh-CN" dirty="0"/>
              <a:t>DRAM</a:t>
            </a:r>
            <a:r>
              <a:rPr lang="zh-CN" altLang="en-US" dirty="0"/>
              <a:t>拷贝到更小的</a:t>
            </a:r>
            <a:r>
              <a:rPr lang="en-US" altLang="zh-CN" dirty="0"/>
              <a:t>SRAM</a:t>
            </a:r>
            <a:r>
              <a:rPr lang="zh-CN" altLang="en-US" dirty="0"/>
              <a:t>存储器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缓存（</a:t>
            </a:r>
            <a:r>
              <a:rPr lang="en-US" altLang="zh-CN" sz="2400" dirty="0"/>
              <a:t>Cache</a:t>
            </a:r>
            <a:r>
              <a:rPr lang="zh-CN" altLang="en-US" sz="2400" dirty="0"/>
              <a:t>）</a:t>
            </a:r>
          </a:p>
        </p:txBody>
      </p:sp>
      <p:sp>
        <p:nvSpPr>
          <p:cNvPr id="921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利用局部性原理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存储体系结构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89300" y="1460500"/>
            <a:ext cx="1193800" cy="431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a typeface="MS PGothic" panose="020B0600070205080204" pitchFamily="34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365500" y="1549400"/>
            <a:ext cx="825547" cy="286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1800" b="1" dirty="0">
                <a:ea typeface="MS PGothic" panose="020B0600070205080204" pitchFamily="34" charset="-128"/>
              </a:rPr>
              <a:t>寄存器</a:t>
            </a:r>
            <a:endParaRPr lang="en-US" altLang="zh-CN" b="1" dirty="0">
              <a:ea typeface="MS PGothic" panose="020B0600070205080204" pitchFamily="34" charset="-128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65500" y="2540000"/>
            <a:ext cx="745397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b="1" dirty="0">
                <a:ea typeface="MS PGothic" panose="020B0600070205080204" pitchFamily="34" charset="-128"/>
              </a:rPr>
              <a:t>缓存</a:t>
            </a:r>
            <a:endParaRPr lang="en-US" altLang="zh-CN" b="1" dirty="0">
              <a:ea typeface="MS PGothic" panose="020B0600070205080204" pitchFamily="34" charset="-128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441700" y="3606800"/>
            <a:ext cx="74699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b="1" dirty="0">
                <a:ea typeface="MS PGothic" panose="020B0600070205080204" pitchFamily="34" charset="-128"/>
              </a:rPr>
              <a:t>内存</a:t>
            </a:r>
            <a:endParaRPr lang="en-US" altLang="zh-CN" b="1" dirty="0">
              <a:ea typeface="MS PGothic" panose="020B0600070205080204" pitchFamily="34" charset="-128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441700" y="4673600"/>
            <a:ext cx="745397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b="1" dirty="0">
                <a:ea typeface="MS PGothic" panose="020B0600070205080204" pitchFamily="34" charset="-128"/>
              </a:rPr>
              <a:t>硬盘</a:t>
            </a:r>
            <a:endParaRPr lang="en-US" altLang="zh-CN" b="1" dirty="0">
              <a:ea typeface="MS PGothic" panose="020B0600070205080204" pitchFamily="34" charset="-128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517900" y="5816600"/>
            <a:ext cx="746999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b="1" dirty="0">
                <a:ea typeface="MS PGothic" panose="020B0600070205080204" pitchFamily="34" charset="-128"/>
              </a:rPr>
              <a:t>外存</a:t>
            </a:r>
            <a:endParaRPr lang="en-US" altLang="zh-CN" b="1" dirty="0">
              <a:ea typeface="MS PGothic" panose="020B0600070205080204" pitchFamily="34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924175" y="2430463"/>
            <a:ext cx="1955800" cy="508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C00000"/>
              </a:solidFill>
              <a:ea typeface="MS PGothic" panose="020B0600070205080204" pitchFamily="34" charset="-128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603500" y="3517900"/>
            <a:ext cx="2870200" cy="508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C00000"/>
              </a:solidFill>
              <a:ea typeface="MS PGothic" panose="020B0600070205080204" pitchFamily="34" charset="-128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70100" y="4584700"/>
            <a:ext cx="3937000" cy="508000"/>
          </a:xfrm>
          <a:prstGeom prst="rect">
            <a:avLst/>
          </a:prstGeom>
          <a:noFill/>
          <a:ln w="25400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a typeface="MS PGothic" panose="020B0600070205080204" pitchFamily="34" charset="-128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65300" y="5651500"/>
            <a:ext cx="469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ea typeface="MS PGothic" panose="020B0600070205080204" pitchFamily="34" charset="-128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886200" y="19050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886200" y="2971800"/>
            <a:ext cx="0" cy="533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3886200" y="4038600"/>
            <a:ext cx="0" cy="533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3886200" y="51054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975100" y="2006600"/>
            <a:ext cx="17018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Instr. Operands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975100" y="3073400"/>
            <a:ext cx="8001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dirty="0">
                <a:ea typeface="MS PGothic" panose="020B0600070205080204" pitchFamily="34" charset="-128"/>
              </a:rPr>
              <a:t>Blocks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975100" y="4140200"/>
            <a:ext cx="7747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>
                <a:ea typeface="MS PGothic" panose="020B0600070205080204" pitchFamily="34" charset="-128"/>
              </a:rPr>
              <a:t>Pages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975100" y="5207000"/>
            <a:ext cx="6096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>
                <a:ea typeface="MS PGothic" panose="020B0600070205080204" pitchFamily="34" charset="-128"/>
              </a:rPr>
              <a:t>Files</a:t>
            </a: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419851" y="1966913"/>
            <a:ext cx="973023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4-8 bytes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306037" y="2936952"/>
            <a:ext cx="1200650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8-128 bytes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6296025" y="3989388"/>
            <a:ext cx="1336904" cy="27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600" dirty="0">
                <a:ea typeface="MS PGothic" panose="020B0600070205080204" pitchFamily="34" charset="-128"/>
              </a:rPr>
              <a:t>512-4K bytes</a:t>
            </a: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6299200" y="5064125"/>
            <a:ext cx="793487" cy="245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1400" b="1" dirty="0">
                <a:ea typeface="MS PGothic" panose="020B0600070205080204" pitchFamily="34" charset="-128"/>
              </a:rPr>
              <a:t>M bytes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161213" y="1220788"/>
            <a:ext cx="1890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b="1">
                <a:solidFill>
                  <a:srgbClr val="C00000"/>
                </a:solidFill>
                <a:ea typeface="MS PGothic" panose="020B0600070205080204" pitchFamily="34" charset="-128"/>
              </a:rPr>
              <a:t>Upper Level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067550" y="5730875"/>
            <a:ext cx="1906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zh-CN" b="1" dirty="0">
                <a:solidFill>
                  <a:srgbClr val="C00000"/>
                </a:solidFill>
                <a:ea typeface="MS PGothic" panose="020B0600070205080204" pitchFamily="34" charset="-128"/>
              </a:rPr>
              <a:t>Lower Level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7607300" y="1676400"/>
            <a:ext cx="0" cy="396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29497" y="1548770"/>
            <a:ext cx="1051570" cy="67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zh-CN" altLang="en-US" dirty="0">
                <a:ea typeface="MS PGothic" panose="020B0600070205080204" pitchFamily="34" charset="-128"/>
              </a:rPr>
              <a:t>访问</a:t>
            </a:r>
            <a:endParaRPr lang="en-US" altLang="zh-CN" dirty="0">
              <a:ea typeface="MS PGothic" panose="020B0600070205080204" pitchFamily="34" charset="-128"/>
            </a:endParaRPr>
          </a:p>
          <a:p>
            <a:pPr algn="ctr" eaLnBrk="1" hangingPunct="1">
              <a:lnSpc>
                <a:spcPct val="85000"/>
              </a:lnSpc>
            </a:pPr>
            <a:r>
              <a:rPr lang="zh-CN" altLang="en-US" dirty="0">
                <a:ea typeface="MS PGothic" panose="020B0600070205080204" pitchFamily="34" charset="-128"/>
              </a:rPr>
              <a:t>速度快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>
            <a:off x="736600" y="2146300"/>
            <a:ext cx="0" cy="3124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11150" y="5275263"/>
            <a:ext cx="1086836" cy="36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dirty="0">
                <a:ea typeface="MS PGothic" panose="020B0600070205080204" pitchFamily="34" charset="-128"/>
              </a:rPr>
              <a:t>容量大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计算机的存储器是如何运作的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1"/>
          </p:nvPr>
        </p:nvSpPr>
        <p:spPr>
          <a:xfrm>
            <a:off x="914496" y="5562544"/>
            <a:ext cx="7391206" cy="721010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https://www.bilibili.com/video/av19939336/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96" y="1219258"/>
            <a:ext cx="7332196" cy="41146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相关术语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3506" y="1121053"/>
          <a:ext cx="8184958" cy="154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13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随机访问存储器（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Random Access Memory, RAM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83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根据地址访问存储空间中的单元</a:t>
                      </a:r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存储空间中的任意地址的访问时间相同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33506" y="3109288"/>
          <a:ext cx="8184958" cy="1096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06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块（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Block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62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缓存中数据交换的最小单元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命中率（</a:t>
            </a:r>
            <a:r>
              <a:rPr lang="en-US" altLang="zh-CN" sz="2400" dirty="0">
                <a:solidFill>
                  <a:srgbClr val="C00000"/>
                </a:solidFill>
              </a:rPr>
              <a:t>Hit Rate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：在高层存储器中找到目标数据的存储访问比例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缺失率（</a:t>
            </a:r>
            <a:r>
              <a:rPr lang="en-US" altLang="zh-CN" sz="2400" dirty="0">
                <a:solidFill>
                  <a:srgbClr val="C00000"/>
                </a:solidFill>
              </a:rPr>
              <a:t>Miss Rate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zh-CN" altLang="en-US" sz="2400" dirty="0"/>
              <a:t>：在高层存储器中不能找到目标数据的存储访问比例，</a:t>
            </a:r>
            <a:r>
              <a:rPr lang="en-US" altLang="zh-CN" sz="2400" dirty="0"/>
              <a:t>Miss Rate = 1 - Hit Rate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命中时间 </a:t>
            </a:r>
            <a:r>
              <a:rPr lang="en-US" altLang="zh-CN" sz="2400" dirty="0"/>
              <a:t>&lt;&lt; </a:t>
            </a:r>
            <a:r>
              <a:rPr lang="zh-CN" altLang="en-US" sz="2400" dirty="0"/>
              <a:t>缺失代价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相关术语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2718563"/>
          <a:ext cx="8184958" cy="12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6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命中时间（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Hit Time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2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访问某存储器层次结构所需的时间，包括了判断当前访问是命中还是缺失所需的时间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4114782"/>
          <a:ext cx="8184958" cy="1649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6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缺失代价（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Miss Penalty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2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将相应的块从低层存储器器替换到高层存储器所需的时间，包括访问块、将数据逐层传输、将数据插入缺失的层和将目标块传递给请求者的时间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带宽（</a:t>
            </a:r>
            <a:r>
              <a:rPr lang="en-US" altLang="zh-CN" dirty="0"/>
              <a:t>Bandwidth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描述数据传输时每秒传输的数据量（</a:t>
            </a:r>
            <a:r>
              <a:rPr lang="en-US" altLang="zh-CN" sz="2400" dirty="0"/>
              <a:t>bits or bytes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延迟（</a:t>
            </a:r>
            <a:r>
              <a:rPr lang="en-US" altLang="zh-CN" dirty="0"/>
              <a:t>Latency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发出访问信号到开始传输第一个字的时间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以时钟周期为单位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带宽和延迟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寄存器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BFBFBF"/>
                </a:solidFill>
              </a:rPr>
              <a:t>随机访问存储器（</a:t>
            </a:r>
            <a:r>
              <a:rPr lang="en-US" altLang="zh-CN" sz="2800" b="1" dirty="0">
                <a:solidFill>
                  <a:srgbClr val="BFBFBF"/>
                </a:solidFill>
              </a:rPr>
              <a:t>RAM</a:t>
            </a:r>
            <a:r>
              <a:rPr lang="zh-CN" altLang="en-US" sz="2800" b="1" dirty="0">
                <a:solidFill>
                  <a:srgbClr val="BFBFBF"/>
                </a:solidFill>
              </a:rPr>
              <a:t>）</a:t>
            </a:r>
            <a:endParaRPr lang="en-US" altLang="zh-CN" sz="2800" b="1" dirty="0">
              <a:solidFill>
                <a:srgbClr val="BFBFBF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交叉存取（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Interleaving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二级存取器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49119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给两个反相器加上反馈信号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通常称为交叉耦合反相器（</a:t>
            </a:r>
            <a:r>
              <a:rPr lang="en-US" altLang="zh-CN" sz="2400" dirty="0"/>
              <a:t>Cross-coupled Inverter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稳定存储</a:t>
            </a:r>
            <a:r>
              <a:rPr lang="en-US" altLang="zh-CN" sz="2400" dirty="0"/>
              <a:t>1 bit</a:t>
            </a:r>
            <a:r>
              <a:rPr lang="zh-CN" altLang="en-US" sz="2400" dirty="0"/>
              <a:t>数据的方式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基于反馈的存储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2971842" y="1828842"/>
            <a:ext cx="2287603" cy="647684"/>
            <a:chOff x="2932080" y="1828842"/>
            <a:chExt cx="2287603" cy="647684"/>
          </a:xfrm>
        </p:grpSpPr>
        <p:grpSp>
          <p:nvGrpSpPr>
            <p:cNvPr id="6" name="组合 5"/>
            <p:cNvGrpSpPr/>
            <p:nvPr/>
          </p:nvGrpSpPr>
          <p:grpSpPr>
            <a:xfrm>
              <a:off x="4419604" y="1828842"/>
              <a:ext cx="800079" cy="647683"/>
              <a:chOff x="2933742" y="1943138"/>
              <a:chExt cx="800079" cy="647683"/>
            </a:xfrm>
          </p:grpSpPr>
          <p:sp>
            <p:nvSpPr>
              <p:cNvPr id="4" name="等腰三角形 3"/>
              <p:cNvSpPr/>
              <p:nvPr/>
            </p:nvSpPr>
            <p:spPr bwMode="auto">
              <a:xfrm rot="5400000">
                <a:off x="2971841" y="1905039"/>
                <a:ext cx="647683" cy="723881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 bwMode="auto">
              <a:xfrm>
                <a:off x="3581424" y="2190781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8" name="直接箭头连接符 7"/>
            <p:cNvCxnSpPr/>
            <p:nvPr/>
          </p:nvCxnSpPr>
          <p:spPr bwMode="auto">
            <a:xfrm>
              <a:off x="3733822" y="2158984"/>
              <a:ext cx="685782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0" name="组合 9"/>
            <p:cNvGrpSpPr/>
            <p:nvPr/>
          </p:nvGrpSpPr>
          <p:grpSpPr>
            <a:xfrm>
              <a:off x="2932080" y="1828843"/>
              <a:ext cx="800079" cy="647683"/>
              <a:chOff x="2933742" y="1943138"/>
              <a:chExt cx="800079" cy="647683"/>
            </a:xfrm>
          </p:grpSpPr>
          <p:sp>
            <p:nvSpPr>
              <p:cNvPr id="11" name="等腰三角形 10"/>
              <p:cNvSpPr/>
              <p:nvPr/>
            </p:nvSpPr>
            <p:spPr bwMode="auto">
              <a:xfrm rot="5400000">
                <a:off x="2971841" y="1905039"/>
                <a:ext cx="647683" cy="723881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 bwMode="auto">
              <a:xfrm>
                <a:off x="3581424" y="2190781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3" name="直接箭头连接符 12"/>
            <p:cNvCxnSpPr>
              <a:stCxn id="5" idx="6"/>
              <a:endCxn id="11" idx="3"/>
            </p:cNvCxnSpPr>
            <p:nvPr/>
          </p:nvCxnSpPr>
          <p:spPr bwMode="auto">
            <a:xfrm flipH="1">
              <a:off x="2932080" y="2152683"/>
              <a:ext cx="2287603" cy="2"/>
            </a:xfrm>
            <a:prstGeom prst="bentConnector5">
              <a:avLst>
                <a:gd name="adj1" fmla="val -9993"/>
                <a:gd name="adj2" fmla="val 29527100000"/>
                <a:gd name="adj3" fmla="val 12502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文本框 17"/>
          <p:cNvSpPr txBox="1"/>
          <p:nvPr/>
        </p:nvSpPr>
        <p:spPr>
          <a:xfrm>
            <a:off x="2532873" y="1738140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96083" y="1738139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24456" y="1738138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005689" y="4216077"/>
            <a:ext cx="2633083" cy="2042853"/>
            <a:chOff x="3005689" y="4216077"/>
            <a:chExt cx="2633083" cy="2042853"/>
          </a:xfrm>
        </p:grpSpPr>
        <p:grpSp>
          <p:nvGrpSpPr>
            <p:cNvPr id="22" name="组合 21"/>
            <p:cNvGrpSpPr/>
            <p:nvPr/>
          </p:nvGrpSpPr>
          <p:grpSpPr>
            <a:xfrm>
              <a:off x="3695721" y="5611247"/>
              <a:ext cx="800079" cy="647683"/>
              <a:chOff x="2933742" y="1943138"/>
              <a:chExt cx="800079" cy="647683"/>
            </a:xfrm>
          </p:grpSpPr>
          <p:sp>
            <p:nvSpPr>
              <p:cNvPr id="28" name="等腰三角形 27"/>
              <p:cNvSpPr/>
              <p:nvPr/>
            </p:nvSpPr>
            <p:spPr bwMode="auto">
              <a:xfrm rot="5400000">
                <a:off x="2971841" y="1905039"/>
                <a:ext cx="647683" cy="723881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 bwMode="auto">
              <a:xfrm>
                <a:off x="3581424" y="2190781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 bwMode="auto">
            <a:xfrm>
              <a:off x="4497464" y="4533616"/>
              <a:ext cx="114130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4" name="组合 23"/>
            <p:cNvGrpSpPr/>
            <p:nvPr/>
          </p:nvGrpSpPr>
          <p:grpSpPr>
            <a:xfrm>
              <a:off x="3695721" y="4216077"/>
              <a:ext cx="800079" cy="647683"/>
              <a:chOff x="2933742" y="1943138"/>
              <a:chExt cx="800079" cy="647683"/>
            </a:xfrm>
          </p:grpSpPr>
          <p:sp>
            <p:nvSpPr>
              <p:cNvPr id="26" name="等腰三角形 25"/>
              <p:cNvSpPr/>
              <p:nvPr/>
            </p:nvSpPr>
            <p:spPr bwMode="auto">
              <a:xfrm rot="5400000">
                <a:off x="2971841" y="1905039"/>
                <a:ext cx="647683" cy="723881"/>
              </a:xfrm>
              <a:prstGeom prst="triangl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3581424" y="2190781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0" name="直接箭头连接符 29"/>
            <p:cNvCxnSpPr/>
            <p:nvPr/>
          </p:nvCxnSpPr>
          <p:spPr bwMode="auto">
            <a:xfrm flipV="1">
              <a:off x="4507095" y="5935086"/>
              <a:ext cx="1131677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3031585" y="4533616"/>
              <a:ext cx="685782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3007814" y="5935086"/>
              <a:ext cx="685782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箭头连接符 40"/>
            <p:cNvCxnSpPr/>
            <p:nvPr/>
          </p:nvCxnSpPr>
          <p:spPr bwMode="auto">
            <a:xfrm flipH="1" flipV="1">
              <a:off x="3048040" y="4533616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 flipV="1">
              <a:off x="3005689" y="5590041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4803735" y="5589493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 flipV="1">
              <a:off x="4803316" y="4533616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H="1" flipV="1">
              <a:off x="3039604" y="4884314"/>
              <a:ext cx="1763712" cy="72573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V="1">
              <a:off x="3005689" y="4876217"/>
              <a:ext cx="1797208" cy="7338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文本框 58"/>
          <p:cNvSpPr txBox="1"/>
          <p:nvPr/>
        </p:nvSpPr>
        <p:spPr>
          <a:xfrm>
            <a:off x="3198310" y="4101949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906964" y="5508574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895839" y="4096085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198310" y="5526213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4757969" y="4486261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4757968" y="5897872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寄存器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随机访问存储器（</a:t>
            </a:r>
            <a:r>
              <a:rPr lang="en-US" altLang="zh-CN" sz="2800" b="1" dirty="0">
                <a:solidFill>
                  <a:srgbClr val="C00000"/>
                </a:solidFill>
              </a:rPr>
              <a:t>RAM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交叉存取（</a:t>
            </a:r>
            <a:r>
              <a:rPr lang="en-US" altLang="zh-CN" b="1" dirty="0">
                <a:solidFill>
                  <a:srgbClr val="C00000"/>
                </a:solidFill>
              </a:rPr>
              <a:t>Interleaving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二级存取器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用或非门替换反相器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S-R</a:t>
            </a:r>
            <a:r>
              <a:rPr lang="zh-CN" altLang="en-US" sz="2400" dirty="0">
                <a:solidFill>
                  <a:srgbClr val="C00000"/>
                </a:solidFill>
              </a:rPr>
              <a:t>锁存器（</a:t>
            </a:r>
            <a:r>
              <a:rPr lang="en-US" altLang="zh-CN" sz="2400" dirty="0">
                <a:solidFill>
                  <a:srgbClr val="C00000"/>
                </a:solidFill>
              </a:rPr>
              <a:t>set-reset Latch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S-R</a:t>
            </a:r>
            <a:r>
              <a:rPr lang="zh-CN" altLang="en-US" dirty="0"/>
              <a:t>锁存器（</a:t>
            </a:r>
            <a:r>
              <a:rPr lang="en-US" altLang="zh-CN" dirty="0"/>
              <a:t>latch</a:t>
            </a:r>
            <a:r>
              <a:rPr lang="zh-CN" altLang="en-US" dirty="0"/>
              <a:t>）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514654" y="3719913"/>
            <a:ext cx="3026832" cy="2452215"/>
            <a:chOff x="4491406" y="2681592"/>
            <a:chExt cx="3026832" cy="2452215"/>
          </a:xfrm>
        </p:grpSpPr>
        <p:cxnSp>
          <p:nvCxnSpPr>
            <p:cNvPr id="27" name="直接箭头连接符 26"/>
            <p:cNvCxnSpPr/>
            <p:nvPr/>
          </p:nvCxnSpPr>
          <p:spPr bwMode="auto">
            <a:xfrm>
              <a:off x="6345336" y="3109270"/>
              <a:ext cx="114130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V="1">
              <a:off x="6319645" y="4802920"/>
              <a:ext cx="1131677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箭头连接符 29"/>
            <p:cNvCxnSpPr/>
            <p:nvPr/>
          </p:nvCxnSpPr>
          <p:spPr bwMode="auto">
            <a:xfrm flipV="1">
              <a:off x="4843580" y="3257051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>
              <a:off x="4810425" y="4648500"/>
              <a:ext cx="791634" cy="6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H="1" flipV="1">
              <a:off x="4847020" y="3243479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 flipV="1">
              <a:off x="4813329" y="4297560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6622071" y="4451535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6607901" y="3123149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 flipV="1">
              <a:off x="4847245" y="3591834"/>
              <a:ext cx="1774826" cy="8655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V="1">
              <a:off x="4813329" y="3460082"/>
              <a:ext cx="1794572" cy="857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6969921" y="4383790"/>
                  <a:ext cx="495286" cy="46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921" y="4383790"/>
                  <a:ext cx="495286" cy="462434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7022952" y="2681592"/>
                  <a:ext cx="495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Ǫ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952" y="2681592"/>
                  <a:ext cx="495286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/>
            <p:cNvSpPr txBox="1"/>
            <p:nvPr/>
          </p:nvSpPr>
          <p:spPr>
            <a:xfrm>
              <a:off x="4491406" y="4672142"/>
              <a:ext cx="49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S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530676" y="2843072"/>
              <a:ext cx="814660" cy="534666"/>
              <a:chOff x="5424539" y="5272308"/>
              <a:chExt cx="814660" cy="534666"/>
            </a:xfrm>
          </p:grpSpPr>
          <p:sp>
            <p:nvSpPr>
              <p:cNvPr id="47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522881" y="4538427"/>
              <a:ext cx="814660" cy="534666"/>
              <a:chOff x="5424539" y="5272308"/>
              <a:chExt cx="814660" cy="534666"/>
            </a:xfrm>
          </p:grpSpPr>
          <p:sp>
            <p:nvSpPr>
              <p:cNvPr id="51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58" name="直接箭头连接符 57"/>
            <p:cNvCxnSpPr/>
            <p:nvPr/>
          </p:nvCxnSpPr>
          <p:spPr bwMode="auto">
            <a:xfrm flipV="1">
              <a:off x="4830933" y="2970000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V="1">
              <a:off x="4813959" y="4921950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文本框 59"/>
            <p:cNvSpPr txBox="1"/>
            <p:nvPr/>
          </p:nvSpPr>
          <p:spPr>
            <a:xfrm>
              <a:off x="4499800" y="2721357"/>
              <a:ext cx="49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211766" y="5296658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79521" y="2085009"/>
          <a:ext cx="8184958" cy="1289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06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锁存器（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latch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22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一种存储元件，它的输出与内部存储的状态一致，并且当时钟有效时，只要输入发生变化，存储状态就会随之发生变化。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" name="椭圆 53"/>
          <p:cNvSpPr/>
          <p:nvPr/>
        </p:nvSpPr>
        <p:spPr bwMode="auto">
          <a:xfrm>
            <a:off x="4589210" y="4115060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586221" y="5789837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根据不同的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zh-CN" altLang="en-US" sz="2400" dirty="0"/>
              <a:t>输入，</a:t>
            </a:r>
            <a:r>
              <a:rPr lang="en-US" altLang="zh-CN" sz="2400" dirty="0"/>
              <a:t>Q</a:t>
            </a:r>
            <a:r>
              <a:rPr lang="zh-CN" altLang="en-US" sz="2400" dirty="0"/>
              <a:t>的值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R=S=0</a:t>
            </a:r>
            <a:r>
              <a:rPr lang="zh-CN" altLang="en-US" sz="2400" dirty="0"/>
              <a:t>：</a:t>
            </a:r>
            <a:r>
              <a:rPr lang="en-US" altLang="zh-CN" sz="2400" dirty="0"/>
              <a:t>Q=1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S=0</a:t>
            </a:r>
            <a:r>
              <a:rPr lang="zh-CN" altLang="en-US" sz="2400" dirty="0"/>
              <a:t>，</a:t>
            </a:r>
            <a:r>
              <a:rPr lang="en-US" altLang="zh-CN" sz="2400" dirty="0"/>
              <a:t>R=1</a:t>
            </a:r>
            <a:r>
              <a:rPr lang="zh-CN" altLang="en-US" sz="2400" dirty="0"/>
              <a:t>：</a:t>
            </a:r>
            <a:r>
              <a:rPr lang="en-US" altLang="zh-CN" sz="2400" dirty="0"/>
              <a:t>Q=0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S=1</a:t>
            </a:r>
            <a:r>
              <a:rPr lang="zh-CN" altLang="en-US" sz="2400" dirty="0"/>
              <a:t>，</a:t>
            </a:r>
            <a:r>
              <a:rPr lang="en-US" altLang="zh-CN" sz="2400" dirty="0"/>
              <a:t>R=0</a:t>
            </a:r>
            <a:r>
              <a:rPr lang="zh-CN" altLang="en-US" sz="2400" dirty="0"/>
              <a:t>：</a:t>
            </a:r>
            <a:r>
              <a:rPr lang="en-US" altLang="zh-CN" sz="2400" dirty="0"/>
              <a:t>Q=1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R=S=1</a:t>
            </a:r>
            <a:r>
              <a:rPr lang="zh-CN" altLang="en-US" sz="2400" dirty="0"/>
              <a:t>：亚稳定状态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S-R</a:t>
            </a:r>
            <a:r>
              <a:rPr lang="zh-CN" altLang="en-US" dirty="0"/>
              <a:t>锁存器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表格 26"/>
              <p:cNvGraphicFramePr>
                <a:graphicFrameLocks noGrp="1"/>
              </p:cNvGraphicFramePr>
              <p:nvPr/>
            </p:nvGraphicFramePr>
            <p:xfrm>
              <a:off x="4692148" y="1542564"/>
              <a:ext cx="346861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6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620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562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输入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输出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表格 26"/>
              <p:cNvGraphicFramePr>
                <a:graphicFrameLocks noGrp="1"/>
              </p:cNvGraphicFramePr>
              <p:nvPr/>
            </p:nvGraphicFramePr>
            <p:xfrm>
              <a:off x="4692148" y="1542564"/>
              <a:ext cx="346861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6205"/>
                    <a:gridCol w="1156205"/>
                    <a:gridCol w="1156205"/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输入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tx1"/>
                              </a:solidFill>
                            </a:rPr>
                            <a:t>输出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9" name="组合 28"/>
          <p:cNvGrpSpPr/>
          <p:nvPr/>
        </p:nvGrpSpPr>
        <p:grpSpPr>
          <a:xfrm>
            <a:off x="1371684" y="1447852"/>
            <a:ext cx="3026832" cy="2452215"/>
            <a:chOff x="4491406" y="2681592"/>
            <a:chExt cx="3026832" cy="2452215"/>
          </a:xfrm>
        </p:grpSpPr>
        <p:cxnSp>
          <p:nvCxnSpPr>
            <p:cNvPr id="30" name="直接箭头连接符 29"/>
            <p:cNvCxnSpPr/>
            <p:nvPr/>
          </p:nvCxnSpPr>
          <p:spPr bwMode="auto">
            <a:xfrm>
              <a:off x="6345336" y="3109270"/>
              <a:ext cx="114130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6319645" y="4802920"/>
              <a:ext cx="1131677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4843580" y="3257051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4810425" y="4648500"/>
              <a:ext cx="791634" cy="64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 flipV="1">
              <a:off x="4847020" y="3243479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 flipH="1" flipV="1">
              <a:off x="4813329" y="4297560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 flipH="1" flipV="1">
              <a:off x="6622071" y="4451535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6607901" y="3123149"/>
              <a:ext cx="419" cy="35333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flipH="1" flipV="1">
              <a:off x="4847245" y="3591834"/>
              <a:ext cx="1774826" cy="86553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813329" y="3460082"/>
              <a:ext cx="1794572" cy="85748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6969921" y="4383790"/>
                  <a:ext cx="495286" cy="462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921" y="4383790"/>
                  <a:ext cx="495286" cy="46243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/>
                <p:cNvSpPr txBox="1"/>
                <p:nvPr/>
              </p:nvSpPr>
              <p:spPr>
                <a:xfrm>
                  <a:off x="7022952" y="2681592"/>
                  <a:ext cx="4952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Ǫ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952" y="2681592"/>
                  <a:ext cx="495286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文本框 41"/>
            <p:cNvSpPr txBox="1"/>
            <p:nvPr/>
          </p:nvSpPr>
          <p:spPr>
            <a:xfrm>
              <a:off x="4491406" y="4672142"/>
              <a:ext cx="49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S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530676" y="2843072"/>
              <a:ext cx="814660" cy="534666"/>
              <a:chOff x="5424539" y="5272308"/>
              <a:chExt cx="814660" cy="534666"/>
            </a:xfrm>
          </p:grpSpPr>
          <p:sp>
            <p:nvSpPr>
              <p:cNvPr id="50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5522881" y="4538427"/>
              <a:ext cx="814660" cy="534666"/>
              <a:chOff x="5424539" y="5272308"/>
              <a:chExt cx="814660" cy="534666"/>
            </a:xfrm>
          </p:grpSpPr>
          <p:sp>
            <p:nvSpPr>
              <p:cNvPr id="48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 bwMode="auto">
            <a:xfrm flipV="1">
              <a:off x="4830933" y="2970000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V="1">
              <a:off x="4813959" y="4921950"/>
              <a:ext cx="788100" cy="384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7" name="文本框 46"/>
            <p:cNvSpPr txBox="1"/>
            <p:nvPr/>
          </p:nvSpPr>
          <p:spPr>
            <a:xfrm>
              <a:off x="4499800" y="2721357"/>
              <a:ext cx="495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3068796" y="3024597"/>
            <a:ext cx="49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 bwMode="auto">
          <a:xfrm>
            <a:off x="3446240" y="1842999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3443251" y="3517776"/>
            <a:ext cx="89855" cy="94708"/>
          </a:xfrm>
          <a:prstGeom prst="ellipse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1"/>
              </p:nvPr>
            </p:nvSpPr>
            <p:spPr>
              <a:xfrm>
                <a:off x="481894" y="1102910"/>
                <a:ext cx="8184958" cy="37513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D</a:t>
                </a:r>
                <a:r>
                  <a:rPr lang="zh-CN" altLang="en-US" sz="2400" dirty="0"/>
                  <a:t>锁存器：</a:t>
                </a:r>
                <a:endParaRPr lang="en-US" altLang="zh-CN" sz="2400" dirty="0"/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两个输入：要存储的数据</a:t>
                </a:r>
                <a:r>
                  <a:rPr lang="en-US" altLang="zh-CN" sz="2000" dirty="0"/>
                  <a:t>D</a:t>
                </a:r>
                <a:r>
                  <a:rPr lang="zh-CN" altLang="en-US" sz="2000" dirty="0"/>
                  <a:t>，时钟信号</a:t>
                </a:r>
                <a:r>
                  <a:rPr lang="en-US" altLang="zh-CN" sz="2000" dirty="0"/>
                  <a:t>C</a:t>
                </a: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两个输出：输出信号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，其反向信号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当输入时钟</a:t>
                </a:r>
                <a:r>
                  <a:rPr lang="en-US" altLang="zh-CN" sz="2000" dirty="0"/>
                  <a:t>C</a:t>
                </a:r>
                <a:r>
                  <a:rPr lang="zh-CN" altLang="en-US" sz="2000" dirty="0"/>
                  <a:t>有效时，锁存器称为打开状态，此时输出信号</a:t>
                </a:r>
                <a:r>
                  <a:rPr lang="en-US" altLang="zh-CN" sz="2000" dirty="0"/>
                  <a:t>Q </a:t>
                </a:r>
                <a:r>
                  <a:rPr lang="zh-CN" altLang="en-US" sz="2000" dirty="0"/>
                  <a:t>的值为输入信号</a:t>
                </a:r>
                <a:r>
                  <a:rPr lang="en-US" altLang="zh-CN" sz="2000" dirty="0"/>
                  <a:t>D </a:t>
                </a:r>
                <a:r>
                  <a:rPr lang="zh-CN" altLang="en-US" sz="2000" dirty="0"/>
                  <a:t>的值。</a:t>
                </a:r>
                <a:endParaRPr lang="en-US" altLang="zh-CN" sz="2000" dirty="0"/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当输入时钟无效时，锁存器处于关闭状态，输出信号</a:t>
                </a:r>
                <a:r>
                  <a:rPr lang="en-US" altLang="zh-CN" sz="2000" dirty="0"/>
                  <a:t>Q </a:t>
                </a:r>
                <a:r>
                  <a:rPr lang="zh-CN" altLang="en-US" sz="2000" dirty="0"/>
                  <a:t>等于锁存器最后一次打开时所存储的数据。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481894" y="1102910"/>
                <a:ext cx="8184958" cy="3751324"/>
              </a:xfrm>
              <a:blipFill rotWithShape="1">
                <a:blip r:embed="rId3"/>
                <a:stretch>
                  <a:fillRect l="-7" t="-15" r="5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90852" y="3657594"/>
            <a:ext cx="3245836" cy="1819556"/>
            <a:chOff x="2723371" y="4823547"/>
            <a:chExt cx="3245836" cy="1819556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4947216" y="5218747"/>
              <a:ext cx="672928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 flipV="1">
              <a:off x="4932068" y="6271287"/>
              <a:ext cx="667249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 flipV="1">
              <a:off x="4061764" y="5310587"/>
              <a:ext cx="464673" cy="23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4042215" y="6175321"/>
              <a:ext cx="466756" cy="39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箭头连接符 9"/>
            <p:cNvCxnSpPr/>
            <p:nvPr/>
          </p:nvCxnSpPr>
          <p:spPr bwMode="auto">
            <a:xfrm flipH="1" flipV="1">
              <a:off x="4063792" y="5302153"/>
              <a:ext cx="247" cy="2195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 flipV="1">
              <a:off x="4043927" y="5957225"/>
              <a:ext cx="247" cy="2195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 flipV="1">
              <a:off x="5110382" y="6052914"/>
              <a:ext cx="247" cy="2195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箭头连接符 12"/>
            <p:cNvCxnSpPr/>
            <p:nvPr/>
          </p:nvCxnSpPr>
          <p:spPr bwMode="auto">
            <a:xfrm flipH="1" flipV="1">
              <a:off x="5102027" y="5227372"/>
              <a:ext cx="247" cy="2195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4063925" y="5518642"/>
              <a:ext cx="1046457" cy="5378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4043927" y="5436764"/>
              <a:ext cx="1058100" cy="53289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77181" y="6001776"/>
                  <a:ext cx="292026" cy="2873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181" y="6001776"/>
                  <a:ext cx="292026" cy="28738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5677181" y="4977673"/>
                  <a:ext cx="292026" cy="2869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Ǫ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181" y="4977673"/>
                  <a:ext cx="292026" cy="286908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2723371" y="6181438"/>
              <a:ext cx="29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D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466883" y="5053315"/>
              <a:ext cx="480333" cy="332275"/>
              <a:chOff x="5424539" y="5272308"/>
              <a:chExt cx="814660" cy="534666"/>
            </a:xfrm>
          </p:grpSpPr>
          <p:sp>
            <p:nvSpPr>
              <p:cNvPr id="26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462287" y="6106915"/>
              <a:ext cx="480333" cy="332275"/>
              <a:chOff x="5424539" y="5272308"/>
              <a:chExt cx="814660" cy="534666"/>
            </a:xfrm>
          </p:grpSpPr>
          <p:sp>
            <p:nvSpPr>
              <p:cNvPr id="24" name="流程图: 存储数据 46"/>
              <p:cNvSpPr/>
              <p:nvPr/>
            </p:nvSpPr>
            <p:spPr bwMode="auto">
              <a:xfrm rot="10800000">
                <a:off x="5424539" y="5272308"/>
                <a:ext cx="698342" cy="534666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-1" fmla="*/ 1737 w 10070"/>
                  <a:gd name="connsiteY0-2" fmla="*/ 0 h 10000"/>
                  <a:gd name="connsiteX1-3" fmla="*/ 10070 w 10070"/>
                  <a:gd name="connsiteY1-4" fmla="*/ 0 h 10000"/>
                  <a:gd name="connsiteX2-5" fmla="*/ 8403 w 10070"/>
                  <a:gd name="connsiteY2-6" fmla="*/ 5000 h 10000"/>
                  <a:gd name="connsiteX3-7" fmla="*/ 10070 w 10070"/>
                  <a:gd name="connsiteY3-8" fmla="*/ 10000 h 10000"/>
                  <a:gd name="connsiteX4-9" fmla="*/ 3903 w 10070"/>
                  <a:gd name="connsiteY4-10" fmla="*/ 8711 h 10000"/>
                  <a:gd name="connsiteX5-11" fmla="*/ 70 w 10070"/>
                  <a:gd name="connsiteY5-12" fmla="*/ 5000 h 10000"/>
                  <a:gd name="connsiteX6-13" fmla="*/ 1737 w 10070"/>
                  <a:gd name="connsiteY6-14" fmla="*/ 0 h 10000"/>
                  <a:gd name="connsiteX0-15" fmla="*/ 1737 w 10070"/>
                  <a:gd name="connsiteY0-16" fmla="*/ 0 h 10000"/>
                  <a:gd name="connsiteX1-17" fmla="*/ 10070 w 10070"/>
                  <a:gd name="connsiteY1-18" fmla="*/ 0 h 10000"/>
                  <a:gd name="connsiteX2-19" fmla="*/ 8403 w 10070"/>
                  <a:gd name="connsiteY2-20" fmla="*/ 5000 h 10000"/>
                  <a:gd name="connsiteX3-21" fmla="*/ 10070 w 10070"/>
                  <a:gd name="connsiteY3-22" fmla="*/ 10000 h 10000"/>
                  <a:gd name="connsiteX4-23" fmla="*/ 3903 w 10070"/>
                  <a:gd name="connsiteY4-24" fmla="*/ 8711 h 10000"/>
                  <a:gd name="connsiteX5-25" fmla="*/ 70 w 10070"/>
                  <a:gd name="connsiteY5-26" fmla="*/ 5000 h 10000"/>
                  <a:gd name="connsiteX6-27" fmla="*/ 1737 w 10070"/>
                  <a:gd name="connsiteY6-28" fmla="*/ 0 h 10000"/>
                  <a:gd name="connsiteX0-29" fmla="*/ 3933 w 10001"/>
                  <a:gd name="connsiteY0-30" fmla="*/ 1289 h 10000"/>
                  <a:gd name="connsiteX1-31" fmla="*/ 10001 w 10001"/>
                  <a:gd name="connsiteY1-32" fmla="*/ 0 h 10000"/>
                  <a:gd name="connsiteX2-33" fmla="*/ 8334 w 10001"/>
                  <a:gd name="connsiteY2-34" fmla="*/ 5000 h 10000"/>
                  <a:gd name="connsiteX3-35" fmla="*/ 10001 w 10001"/>
                  <a:gd name="connsiteY3-36" fmla="*/ 10000 h 10000"/>
                  <a:gd name="connsiteX4-37" fmla="*/ 3834 w 10001"/>
                  <a:gd name="connsiteY4-38" fmla="*/ 8711 h 10000"/>
                  <a:gd name="connsiteX5-39" fmla="*/ 1 w 10001"/>
                  <a:gd name="connsiteY5-40" fmla="*/ 5000 h 10000"/>
                  <a:gd name="connsiteX6-41" fmla="*/ 3933 w 10001"/>
                  <a:gd name="connsiteY6-42" fmla="*/ 1289 h 10000"/>
                  <a:gd name="connsiteX0-43" fmla="*/ 3933 w 10001"/>
                  <a:gd name="connsiteY0-44" fmla="*/ 1289 h 10024"/>
                  <a:gd name="connsiteX1-45" fmla="*/ 10001 w 10001"/>
                  <a:gd name="connsiteY1-46" fmla="*/ 0 h 10024"/>
                  <a:gd name="connsiteX2-47" fmla="*/ 8334 w 10001"/>
                  <a:gd name="connsiteY2-48" fmla="*/ 5000 h 10024"/>
                  <a:gd name="connsiteX3-49" fmla="*/ 10001 w 10001"/>
                  <a:gd name="connsiteY3-50" fmla="*/ 10000 h 10024"/>
                  <a:gd name="connsiteX4-51" fmla="*/ 3637 w 10001"/>
                  <a:gd name="connsiteY4-52" fmla="*/ 9098 h 10024"/>
                  <a:gd name="connsiteX5-53" fmla="*/ 1 w 10001"/>
                  <a:gd name="connsiteY5-54" fmla="*/ 5000 h 10024"/>
                  <a:gd name="connsiteX6-55" fmla="*/ 3933 w 10001"/>
                  <a:gd name="connsiteY6-56" fmla="*/ 1289 h 10024"/>
                  <a:gd name="connsiteX0-57" fmla="*/ 3736 w 10001"/>
                  <a:gd name="connsiteY0-58" fmla="*/ 1031 h 10024"/>
                  <a:gd name="connsiteX1-59" fmla="*/ 10001 w 10001"/>
                  <a:gd name="connsiteY1-60" fmla="*/ 0 h 10024"/>
                  <a:gd name="connsiteX2-61" fmla="*/ 8334 w 10001"/>
                  <a:gd name="connsiteY2-62" fmla="*/ 5000 h 10024"/>
                  <a:gd name="connsiteX3-63" fmla="*/ 10001 w 10001"/>
                  <a:gd name="connsiteY3-64" fmla="*/ 10000 h 10024"/>
                  <a:gd name="connsiteX4-65" fmla="*/ 3637 w 10001"/>
                  <a:gd name="connsiteY4-66" fmla="*/ 9098 h 10024"/>
                  <a:gd name="connsiteX5-67" fmla="*/ 1 w 10001"/>
                  <a:gd name="connsiteY5-68" fmla="*/ 5000 h 10024"/>
                  <a:gd name="connsiteX6-69" fmla="*/ 3736 w 10001"/>
                  <a:gd name="connsiteY6-70" fmla="*/ 1031 h 10024"/>
                  <a:gd name="connsiteX0-71" fmla="*/ 3736 w 10001"/>
                  <a:gd name="connsiteY0-72" fmla="*/ 1031 h 10024"/>
                  <a:gd name="connsiteX1-73" fmla="*/ 10001 w 10001"/>
                  <a:gd name="connsiteY1-74" fmla="*/ 0 h 10024"/>
                  <a:gd name="connsiteX2-75" fmla="*/ 8334 w 10001"/>
                  <a:gd name="connsiteY2-76" fmla="*/ 5000 h 10024"/>
                  <a:gd name="connsiteX3-77" fmla="*/ 10001 w 10001"/>
                  <a:gd name="connsiteY3-78" fmla="*/ 10000 h 10024"/>
                  <a:gd name="connsiteX4-79" fmla="*/ 3637 w 10001"/>
                  <a:gd name="connsiteY4-80" fmla="*/ 9098 h 10024"/>
                  <a:gd name="connsiteX5-81" fmla="*/ 1 w 10001"/>
                  <a:gd name="connsiteY5-82" fmla="*/ 5000 h 10024"/>
                  <a:gd name="connsiteX6-83" fmla="*/ 3736 w 10001"/>
                  <a:gd name="connsiteY6-84" fmla="*/ 1031 h 10024"/>
                  <a:gd name="connsiteX0-85" fmla="*/ 3736 w 10001"/>
                  <a:gd name="connsiteY0-86" fmla="*/ 1031 h 10024"/>
                  <a:gd name="connsiteX1-87" fmla="*/ 10001 w 10001"/>
                  <a:gd name="connsiteY1-88" fmla="*/ 0 h 10024"/>
                  <a:gd name="connsiteX2-89" fmla="*/ 8334 w 10001"/>
                  <a:gd name="connsiteY2-90" fmla="*/ 5000 h 10024"/>
                  <a:gd name="connsiteX3-91" fmla="*/ 10001 w 10001"/>
                  <a:gd name="connsiteY3-92" fmla="*/ 10000 h 10024"/>
                  <a:gd name="connsiteX4-93" fmla="*/ 3637 w 10001"/>
                  <a:gd name="connsiteY4-94" fmla="*/ 9098 h 10024"/>
                  <a:gd name="connsiteX5-95" fmla="*/ 1 w 10001"/>
                  <a:gd name="connsiteY5-96" fmla="*/ 5000 h 10024"/>
                  <a:gd name="connsiteX6-97" fmla="*/ 3736 w 10001"/>
                  <a:gd name="connsiteY6-98" fmla="*/ 1031 h 1002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0001" h="10024">
                    <a:moveTo>
                      <a:pt x="3736" y="1031"/>
                    </a:moveTo>
                    <a:cubicBezTo>
                      <a:pt x="5922" y="43"/>
                      <a:pt x="7913" y="344"/>
                      <a:pt x="10001" y="0"/>
                    </a:cubicBezTo>
                    <a:cubicBezTo>
                      <a:pt x="9080" y="0"/>
                      <a:pt x="8334" y="2239"/>
                      <a:pt x="8334" y="5000"/>
                    </a:cubicBezTo>
                    <a:cubicBezTo>
                      <a:pt x="8334" y="7761"/>
                      <a:pt x="9080" y="10000"/>
                      <a:pt x="10001" y="10000"/>
                    </a:cubicBezTo>
                    <a:cubicBezTo>
                      <a:pt x="7223" y="10000"/>
                      <a:pt x="5332" y="10258"/>
                      <a:pt x="3637" y="9098"/>
                    </a:cubicBezTo>
                    <a:cubicBezTo>
                      <a:pt x="2716" y="9098"/>
                      <a:pt x="-15" y="6344"/>
                      <a:pt x="1" y="5000"/>
                    </a:cubicBezTo>
                    <a:cubicBezTo>
                      <a:pt x="17" y="3656"/>
                      <a:pt x="2618" y="1675"/>
                      <a:pt x="3736" y="1031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 bwMode="auto">
              <a:xfrm>
                <a:off x="6086802" y="5463443"/>
                <a:ext cx="152397" cy="152396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 bwMode="auto">
            <a:xfrm flipV="1">
              <a:off x="4054307" y="5132196"/>
              <a:ext cx="464673" cy="23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4044299" y="6345260"/>
              <a:ext cx="464673" cy="239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文本框 22"/>
            <p:cNvSpPr txBox="1"/>
            <p:nvPr/>
          </p:nvSpPr>
          <p:spPr>
            <a:xfrm>
              <a:off x="2735966" y="4823547"/>
              <a:ext cx="292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</a:rPr>
                <a:t>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8" name="流程图: 延期 27"/>
            <p:cNvSpPr/>
            <p:nvPr/>
          </p:nvSpPr>
          <p:spPr bwMode="auto">
            <a:xfrm>
              <a:off x="3656571" y="4988742"/>
              <a:ext cx="380990" cy="286908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567769" y="5163044"/>
              <a:ext cx="89855" cy="947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流程图: 延期 29"/>
            <p:cNvSpPr/>
            <p:nvPr/>
          </p:nvSpPr>
          <p:spPr bwMode="auto">
            <a:xfrm>
              <a:off x="3656571" y="6201806"/>
              <a:ext cx="380990" cy="286908"/>
            </a:xfrm>
            <a:prstGeom prst="flowChartDelay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>
              <a:off x="3440620" y="5210397"/>
              <a:ext cx="11713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>
              <a:off x="3146854" y="5053315"/>
              <a:ext cx="50971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3352832" y="6269605"/>
              <a:ext cx="30373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3440620" y="5199066"/>
              <a:ext cx="0" cy="12401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3146853" y="6439191"/>
              <a:ext cx="50971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3352832" y="5049036"/>
              <a:ext cx="0" cy="12401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椭圆 44"/>
            <p:cNvSpPr/>
            <p:nvPr/>
          </p:nvSpPr>
          <p:spPr bwMode="auto">
            <a:xfrm>
              <a:off x="3420227" y="6424242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 bwMode="auto">
            <a:xfrm>
              <a:off x="3329972" y="5026176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/>
            <p:cNvSpPr/>
            <p:nvPr/>
          </p:nvSpPr>
          <p:spPr bwMode="auto">
            <a:xfrm>
              <a:off x="5079167" y="6246692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/>
            <p:cNvSpPr/>
            <p:nvPr/>
          </p:nvSpPr>
          <p:spPr bwMode="auto">
            <a:xfrm>
              <a:off x="5083414" y="5204367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 bwMode="auto">
            <a:xfrm>
              <a:off x="3276634" y="4854233"/>
              <a:ext cx="1992835" cy="177899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209832"/>
            <a:ext cx="8184958" cy="203217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下降沿触发的</a:t>
            </a:r>
            <a:r>
              <a:rPr lang="en-US" altLang="zh-CN" sz="2400" dirty="0"/>
              <a:t>D</a:t>
            </a:r>
            <a:r>
              <a:rPr lang="zh-CN" altLang="en-US" sz="2400" dirty="0"/>
              <a:t>触发器</a:t>
            </a:r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第一个锁存器称为主锁存器，第二个锁存器称为从锁存器</a:t>
            </a:r>
            <a:endParaRPr lang="en-US" altLang="zh-CN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当输入时钟</a:t>
            </a:r>
            <a:r>
              <a:rPr lang="en-US" altLang="zh-CN" sz="2000" dirty="0"/>
              <a:t>C</a:t>
            </a:r>
            <a:r>
              <a:rPr lang="zh-CN" altLang="en-US" sz="2000" dirty="0"/>
              <a:t>有效时，主锁存器打开，输入数据</a:t>
            </a:r>
            <a:r>
              <a:rPr lang="en-US" altLang="zh-CN" sz="2000" dirty="0"/>
              <a:t>D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当输入时钟</a:t>
            </a:r>
            <a:r>
              <a:rPr lang="en-US" altLang="zh-CN" sz="2000" dirty="0"/>
              <a:t>C</a:t>
            </a:r>
            <a:r>
              <a:rPr lang="zh-CN" altLang="en-US" sz="2000" dirty="0"/>
              <a:t>被拉低时，主锁存器关闭，但第二个锁存器打开，并且主锁存器的输出作为第二个锁存器的输入信号。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触发器（</a:t>
            </a:r>
            <a:r>
              <a:rPr lang="en-US" altLang="zh-CN" dirty="0"/>
              <a:t>flip-flop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9521" y="1033143"/>
          <a:ext cx="8184958" cy="1180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64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触发器（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flip-flop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967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一种存储元件，它的输出与内部存储的状态一致，并且内部状态只在时钟的边沿发生变化。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0" name="组合 79"/>
          <p:cNvGrpSpPr/>
          <p:nvPr/>
        </p:nvGrpSpPr>
        <p:grpSpPr>
          <a:xfrm>
            <a:off x="289663" y="4552176"/>
            <a:ext cx="4343155" cy="1447762"/>
            <a:chOff x="1503973" y="3657595"/>
            <a:chExt cx="5811024" cy="2057344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V="1">
              <a:off x="3204788" y="5431421"/>
              <a:ext cx="1222378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4420177" y="4630024"/>
              <a:ext cx="37235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5677182" y="4439995"/>
                  <a:ext cx="292026" cy="394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1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182" y="4439995"/>
                  <a:ext cx="292026" cy="394177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022971" y="3792407"/>
                  <a:ext cx="292026" cy="481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Ǫ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2971" y="3792407"/>
                  <a:ext cx="292026" cy="48110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1503973" y="3792407"/>
              <a:ext cx="292026" cy="48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</a:rPr>
                <a:t>D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12001" y="5193342"/>
              <a:ext cx="292026" cy="48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C00000"/>
                  </a:solidFill>
                </a:rPr>
                <a:t>C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3114933" y="5383965"/>
              <a:ext cx="89855" cy="94708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3985343" y="4081986"/>
              <a:ext cx="78861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箭头连接符 34"/>
            <p:cNvCxnSpPr/>
            <p:nvPr/>
          </p:nvCxnSpPr>
          <p:spPr bwMode="auto">
            <a:xfrm>
              <a:off x="5955406" y="4081986"/>
              <a:ext cx="9787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箭头连接符 38"/>
            <p:cNvCxnSpPr/>
            <p:nvPr/>
          </p:nvCxnSpPr>
          <p:spPr bwMode="auto">
            <a:xfrm flipV="1">
              <a:off x="4420177" y="4615272"/>
              <a:ext cx="0" cy="80890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箭头连接符 42"/>
            <p:cNvCxnSpPr/>
            <p:nvPr/>
          </p:nvCxnSpPr>
          <p:spPr bwMode="auto">
            <a:xfrm>
              <a:off x="2514654" y="4587158"/>
              <a:ext cx="30342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矩形 48"/>
            <p:cNvSpPr/>
            <p:nvPr/>
          </p:nvSpPr>
          <p:spPr bwMode="auto">
            <a:xfrm>
              <a:off x="2818078" y="3906488"/>
              <a:ext cx="1167265" cy="89750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锁存器</a:t>
              </a: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2767589" y="4425061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767589" y="3897321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</a:t>
              </a:r>
              <a:endParaRPr lang="zh-CN" altLang="en-US" sz="1200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701053" y="3904405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Q</a:t>
              </a:r>
              <a:endParaRPr lang="zh-CN" altLang="en-US" sz="1200" dirty="0"/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1981268" y="4081986"/>
              <a:ext cx="83681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1981268" y="5436764"/>
              <a:ext cx="83681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2529926" y="4590335"/>
              <a:ext cx="0" cy="84642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椭圆 58"/>
            <p:cNvSpPr/>
            <p:nvPr/>
          </p:nvSpPr>
          <p:spPr bwMode="auto">
            <a:xfrm>
              <a:off x="2507066" y="5417135"/>
              <a:ext cx="45719" cy="45719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等腰三角形 59"/>
            <p:cNvSpPr/>
            <p:nvPr/>
          </p:nvSpPr>
          <p:spPr bwMode="auto">
            <a:xfrm rot="5400000">
              <a:off x="2828600" y="5280177"/>
              <a:ext cx="292019" cy="295655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4788141" y="3908337"/>
              <a:ext cx="1167265" cy="89750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锁存器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737653" y="4426910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</a:t>
              </a: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4737653" y="3899169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D</a:t>
              </a:r>
              <a:endParaRPr lang="zh-CN" altLang="en-US" sz="1200" dirty="0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671117" y="3906253"/>
              <a:ext cx="292026" cy="393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Q</a:t>
              </a:r>
              <a:endParaRPr lang="zh-CN" altLang="en-US" sz="1200" dirty="0"/>
            </a:p>
          </p:txBody>
        </p:sp>
        <p:cxnSp>
          <p:nvCxnSpPr>
            <p:cNvPr id="77" name="直接箭头连接符 76"/>
            <p:cNvCxnSpPr/>
            <p:nvPr/>
          </p:nvCxnSpPr>
          <p:spPr bwMode="auto">
            <a:xfrm>
              <a:off x="5963142" y="4592444"/>
              <a:ext cx="97873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7012202" y="4422213"/>
                  <a:ext cx="292026" cy="481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acc>
                      </m:oMath>
                    </m:oMathPara>
                  </a14:m>
                  <a:endParaRPr lang="zh-CN" altLang="en-US" sz="16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202" y="4422213"/>
                  <a:ext cx="292026" cy="481924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矩形 78"/>
            <p:cNvSpPr/>
            <p:nvPr/>
          </p:nvSpPr>
          <p:spPr bwMode="auto">
            <a:xfrm>
              <a:off x="2286060" y="3657595"/>
              <a:ext cx="4207212" cy="205734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658800" y="4627220"/>
            <a:ext cx="2681925" cy="1008299"/>
            <a:chOff x="2499659" y="5714940"/>
            <a:chExt cx="2681925" cy="1008299"/>
          </a:xfrm>
        </p:grpSpPr>
        <p:cxnSp>
          <p:nvCxnSpPr>
            <p:cNvPr id="81" name="直接箭头连接符 80"/>
            <p:cNvCxnSpPr/>
            <p:nvPr/>
          </p:nvCxnSpPr>
          <p:spPr bwMode="auto">
            <a:xfrm>
              <a:off x="2777310" y="5714941"/>
              <a:ext cx="97137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>
              <a:off x="2538666" y="5953719"/>
              <a:ext cx="2386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2777310" y="571494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箭头连接符 87"/>
            <p:cNvCxnSpPr/>
            <p:nvPr/>
          </p:nvCxnSpPr>
          <p:spPr bwMode="auto">
            <a:xfrm flipV="1">
              <a:off x="3748684" y="5960091"/>
              <a:ext cx="1432900" cy="124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3748684" y="571494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箭头连接符 90"/>
            <p:cNvCxnSpPr/>
            <p:nvPr/>
          </p:nvCxnSpPr>
          <p:spPr bwMode="auto">
            <a:xfrm>
              <a:off x="2889596" y="6095931"/>
              <a:ext cx="58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2897543" y="6095931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箭头连接符 92"/>
            <p:cNvCxnSpPr/>
            <p:nvPr/>
          </p:nvCxnSpPr>
          <p:spPr bwMode="auto">
            <a:xfrm flipV="1">
              <a:off x="3479009" y="609593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箭头连接符 94"/>
            <p:cNvCxnSpPr/>
            <p:nvPr/>
          </p:nvCxnSpPr>
          <p:spPr bwMode="auto">
            <a:xfrm>
              <a:off x="4068422" y="6095930"/>
              <a:ext cx="58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箭头连接符 95"/>
            <p:cNvCxnSpPr/>
            <p:nvPr/>
          </p:nvCxnSpPr>
          <p:spPr bwMode="auto">
            <a:xfrm flipV="1">
              <a:off x="4076369" y="609593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箭头连接符 96"/>
            <p:cNvCxnSpPr/>
            <p:nvPr/>
          </p:nvCxnSpPr>
          <p:spPr bwMode="auto">
            <a:xfrm flipV="1">
              <a:off x="4657835" y="6095929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>
              <a:off x="3479009" y="6333388"/>
              <a:ext cx="58941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箭头连接符 98"/>
            <p:cNvCxnSpPr/>
            <p:nvPr/>
          </p:nvCxnSpPr>
          <p:spPr bwMode="auto">
            <a:xfrm>
              <a:off x="2509552" y="6333388"/>
              <a:ext cx="38004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4657835" y="6333388"/>
              <a:ext cx="5237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3" name="直接箭头连接符 102"/>
            <p:cNvCxnSpPr/>
            <p:nvPr/>
          </p:nvCxnSpPr>
          <p:spPr bwMode="auto">
            <a:xfrm>
              <a:off x="2499659" y="6705514"/>
              <a:ext cx="9793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>
              <a:off x="3479008" y="6476920"/>
              <a:ext cx="118578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直接箭头连接符 105"/>
            <p:cNvCxnSpPr/>
            <p:nvPr/>
          </p:nvCxnSpPr>
          <p:spPr bwMode="auto">
            <a:xfrm flipV="1">
              <a:off x="3486955" y="647692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4664796" y="6476920"/>
              <a:ext cx="0" cy="24515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4657835" y="6723239"/>
              <a:ext cx="52374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1" name="文本框 110"/>
          <p:cNvSpPr txBox="1"/>
          <p:nvPr/>
        </p:nvSpPr>
        <p:spPr>
          <a:xfrm>
            <a:off x="5366444" y="4690483"/>
            <a:ext cx="21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D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5350195" y="5084083"/>
            <a:ext cx="21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C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/>
              <p:cNvSpPr txBox="1"/>
              <p:nvPr/>
            </p:nvSpPr>
            <p:spPr>
              <a:xfrm>
                <a:off x="5371520" y="5453602"/>
                <a:ext cx="2182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Ǫ</m:t>
                      </m:r>
                    </m:oMath>
                  </m:oMathPara>
                </a14:m>
                <a:endParaRPr lang="zh-CN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3" name="文本框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20" y="5453602"/>
                <a:ext cx="21826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5" t="-66" r="-267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79521" y="1143060"/>
            <a:ext cx="8184958" cy="62038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D</a:t>
            </a:r>
            <a:r>
              <a:rPr lang="zh-CN" altLang="en-US" sz="2400" dirty="0"/>
              <a:t>触发器构造寄存器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533506" y="2282761"/>
            <a:ext cx="7749983" cy="2292477"/>
            <a:chOff x="876370" y="1538748"/>
            <a:chExt cx="6541697" cy="1506487"/>
          </a:xfrm>
        </p:grpSpPr>
        <p:sp>
          <p:nvSpPr>
            <p:cNvPr id="4" name="矩形 3"/>
            <p:cNvSpPr/>
            <p:nvPr/>
          </p:nvSpPr>
          <p:spPr bwMode="auto">
            <a:xfrm>
              <a:off x="2209862" y="1981238"/>
              <a:ext cx="761980" cy="457188"/>
            </a:xfrm>
            <a:prstGeom prst="rect">
              <a:avLst/>
            </a:prstGeom>
            <a:solidFill>
              <a:srgbClr val="D6EEB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触发器</a:t>
              </a: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3429030" y="1981272"/>
              <a:ext cx="761980" cy="457188"/>
            </a:xfrm>
            <a:prstGeom prst="rect">
              <a:avLst/>
            </a:prstGeom>
            <a:solidFill>
              <a:srgbClr val="D6EEB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触发器</a:t>
              </a:r>
            </a:p>
          </p:txBody>
        </p:sp>
        <p:sp>
          <p:nvSpPr>
            <p:cNvPr id="6" name="矩形 5"/>
            <p:cNvSpPr/>
            <p:nvPr/>
          </p:nvSpPr>
          <p:spPr bwMode="auto">
            <a:xfrm>
              <a:off x="5333980" y="1981238"/>
              <a:ext cx="761980" cy="457188"/>
            </a:xfrm>
            <a:prstGeom prst="rect">
              <a:avLst/>
            </a:prstGeom>
            <a:solidFill>
              <a:srgbClr val="D6EEB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触发器</a:t>
              </a: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6553148" y="1981238"/>
              <a:ext cx="761980" cy="457188"/>
            </a:xfrm>
            <a:prstGeom prst="rect">
              <a:avLst/>
            </a:prstGeom>
            <a:solidFill>
              <a:srgbClr val="D6EEB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触发器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 bwMode="auto">
            <a:xfrm>
              <a:off x="1981268" y="2971812"/>
              <a:ext cx="510526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箭头连接符 11"/>
            <p:cNvCxnSpPr/>
            <p:nvPr/>
          </p:nvCxnSpPr>
          <p:spPr bwMode="auto">
            <a:xfrm flipV="1">
              <a:off x="7086534" y="2438426"/>
              <a:ext cx="0" cy="5333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V="1">
              <a:off x="5867366" y="2438426"/>
              <a:ext cx="0" cy="5333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V="1">
              <a:off x="3962416" y="2438426"/>
              <a:ext cx="0" cy="5333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 flipV="1">
              <a:off x="2743248" y="2438426"/>
              <a:ext cx="0" cy="5333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4419544" y="1900562"/>
              <a:ext cx="914436" cy="343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/>
                <a:t>……</a:t>
              </a:r>
              <a:endParaRPr lang="zh-CN" altLang="en-US" sz="28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76370" y="2802531"/>
              <a:ext cx="1181095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/>
                <a:t>时钟信号</a:t>
              </a:r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flipV="1">
              <a:off x="2438456" y="2438426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V="1">
              <a:off x="3657624" y="2438426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V="1">
              <a:off x="5562574" y="2438450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V="1">
              <a:off x="6781742" y="2438426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文本框 25"/>
            <p:cNvSpPr txBox="1"/>
            <p:nvPr/>
          </p:nvSpPr>
          <p:spPr>
            <a:xfrm>
              <a:off x="2209862" y="2514624"/>
              <a:ext cx="514308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 err="1"/>
                <a:t>D</a:t>
              </a:r>
              <a:r>
                <a:rPr lang="en-US" altLang="zh-CN" sz="1800" baseline="-25000" dirty="0" err="1"/>
                <a:t>n</a:t>
              </a:r>
              <a:endParaRPr lang="zh-CN" altLang="en-US" sz="1800" baseline="-25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09952" y="2506181"/>
              <a:ext cx="685782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D</a:t>
              </a:r>
              <a:r>
                <a:rPr lang="en-US" altLang="zh-CN" sz="1800" baseline="-25000" dirty="0"/>
                <a:t>n-1</a:t>
              </a:r>
              <a:endParaRPr lang="zh-CN" altLang="en-US" sz="1800" baseline="-25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314901" y="2481708"/>
              <a:ext cx="514308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D</a:t>
              </a:r>
              <a:r>
                <a:rPr lang="en-US" altLang="zh-CN" sz="1800" baseline="-25000" dirty="0"/>
                <a:t>1</a:t>
              </a:r>
              <a:endParaRPr lang="zh-CN" altLang="en-US" sz="1800" baseline="-25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522715" y="2481708"/>
              <a:ext cx="514308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D</a:t>
              </a:r>
              <a:r>
                <a:rPr lang="en-US" altLang="zh-CN" sz="1800" baseline="-25000" dirty="0"/>
                <a:t>0</a:t>
              </a:r>
              <a:endParaRPr lang="zh-CN" altLang="en-US" sz="1800" baseline="-25000" dirty="0"/>
            </a:p>
          </p:txBody>
        </p:sp>
        <p:cxnSp>
          <p:nvCxnSpPr>
            <p:cNvPr id="30" name="直接箭头连接符 29"/>
            <p:cNvCxnSpPr/>
            <p:nvPr/>
          </p:nvCxnSpPr>
          <p:spPr bwMode="auto">
            <a:xfrm flipV="1">
              <a:off x="6934138" y="1828842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箭头连接符 30"/>
            <p:cNvCxnSpPr/>
            <p:nvPr/>
          </p:nvCxnSpPr>
          <p:spPr bwMode="auto">
            <a:xfrm flipV="1">
              <a:off x="5722528" y="1824364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V="1">
              <a:off x="3810020" y="1824363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V="1">
              <a:off x="2590852" y="1824362"/>
              <a:ext cx="0" cy="15239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文本框 33"/>
            <p:cNvSpPr txBox="1"/>
            <p:nvPr/>
          </p:nvSpPr>
          <p:spPr>
            <a:xfrm>
              <a:off x="2381279" y="1554909"/>
              <a:ext cx="685782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 err="1"/>
                <a:t>Q</a:t>
              </a:r>
              <a:r>
                <a:rPr lang="en-US" altLang="zh-CN" sz="1800" baseline="-25000" dirty="0" err="1"/>
                <a:t>n</a:t>
              </a:r>
              <a:endParaRPr lang="zh-CN" altLang="en-US" sz="1800" baseline="-25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592888" y="1554909"/>
              <a:ext cx="685782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Q</a:t>
              </a:r>
              <a:r>
                <a:rPr lang="en-US" altLang="zh-CN" sz="1800" baseline="-25000" dirty="0"/>
                <a:t>n-1</a:t>
              </a:r>
              <a:endParaRPr lang="zh-CN" altLang="en-US" sz="1800" baseline="-250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24475" y="1538748"/>
              <a:ext cx="685782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Q</a:t>
              </a:r>
              <a:r>
                <a:rPr lang="en-US" altLang="zh-CN" sz="1800" baseline="-25000" dirty="0"/>
                <a:t>1</a:t>
              </a:r>
              <a:endParaRPr lang="zh-CN" altLang="en-US" sz="1800" baseline="-25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732285" y="1547586"/>
              <a:ext cx="685782" cy="2427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Q</a:t>
              </a:r>
              <a:r>
                <a:rPr lang="en-US" altLang="zh-CN" sz="1800" baseline="-25000" dirty="0"/>
                <a:t>0</a:t>
              </a:r>
              <a:endParaRPr lang="zh-CN" altLang="en-US" sz="1800" baseline="-25000" dirty="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DCDCD"/>
                </a:solidFill>
              </a:rPr>
              <a:t>寄存器</a:t>
            </a:r>
            <a:endParaRPr lang="en-US" altLang="zh-CN" sz="2800" b="1" dirty="0">
              <a:solidFill>
                <a:srgbClr val="CDCDCD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随机访问存储器（</a:t>
            </a:r>
            <a:r>
              <a:rPr lang="en-US" altLang="zh-CN" sz="2800" b="1" dirty="0">
                <a:solidFill>
                  <a:srgbClr val="C00000"/>
                </a:solidFill>
              </a:rPr>
              <a:t>RAM</a:t>
            </a:r>
            <a:r>
              <a:rPr lang="zh-CN" altLang="en-US" sz="2800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交叉存取（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Interleaving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二级存取器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</a:t>
            </a:r>
            <a:r>
              <a:rPr lang="en-US" altLang="zh-CN" sz="2400" dirty="0"/>
              <a:t>1 bit</a:t>
            </a:r>
            <a:r>
              <a:rPr lang="zh-CN" altLang="en-US" sz="2400" dirty="0"/>
              <a:t>数据需要</a:t>
            </a:r>
            <a:r>
              <a:rPr lang="en-US" altLang="zh-CN" sz="2400" dirty="0">
                <a:solidFill>
                  <a:srgbClr val="C00000"/>
                </a:solidFill>
              </a:rPr>
              <a:t>6</a:t>
            </a:r>
            <a:r>
              <a:rPr lang="zh-CN" altLang="en-US" sz="2400" dirty="0"/>
              <a:t>个晶体管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大多数芯片使用</a:t>
            </a:r>
            <a:r>
              <a:rPr lang="en-US" altLang="zh-CN" sz="2400" dirty="0"/>
              <a:t>SRAM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一对弱交叉耦合反相器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数据存储在交叉耦合反相器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静态随机存储器（</a:t>
            </a:r>
            <a:r>
              <a:rPr lang="en-US" altLang="zh-CN" dirty="0"/>
              <a:t>SRAM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4" y="2971692"/>
            <a:ext cx="2524125" cy="35623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263855" y="3505198"/>
            <a:ext cx="40349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X</a:t>
            </a:r>
            <a:r>
              <a:rPr lang="zh-CN" altLang="en-US" sz="2000" dirty="0"/>
              <a:t>地址译码线（行选通）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Y</a:t>
            </a:r>
            <a:r>
              <a:rPr lang="zh-CN" altLang="en-US" sz="2000" dirty="0"/>
              <a:t>地址译码线（列选通）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T1</a:t>
            </a:r>
            <a:r>
              <a:rPr lang="zh-CN" altLang="en-US" sz="2000" dirty="0"/>
              <a:t>、</a:t>
            </a:r>
            <a:r>
              <a:rPr lang="en-US" altLang="zh-CN" sz="2000" dirty="0"/>
              <a:t>T2</a:t>
            </a:r>
            <a:r>
              <a:rPr lang="zh-CN" altLang="en-US" sz="2000" dirty="0"/>
              <a:t>保存数据；</a:t>
            </a:r>
            <a:br>
              <a:rPr lang="en-US" altLang="zh-CN" sz="2000" dirty="0"/>
            </a:br>
            <a:r>
              <a:rPr lang="en-US" altLang="zh-CN" sz="2000" dirty="0"/>
              <a:t>T3</a:t>
            </a:r>
            <a:r>
              <a:rPr lang="zh-CN" altLang="en-US" sz="2000" dirty="0"/>
              <a:t>、</a:t>
            </a:r>
            <a:r>
              <a:rPr lang="en-US" altLang="zh-CN" sz="2000" dirty="0"/>
              <a:t>T4</a:t>
            </a:r>
            <a:r>
              <a:rPr lang="zh-CN" altLang="en-US" sz="2000" dirty="0"/>
              <a:t>补充电荷；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/>
              <a:t>T5</a:t>
            </a:r>
            <a:r>
              <a:rPr lang="zh-CN" altLang="en-US" sz="2000" dirty="0"/>
              <a:t>、</a:t>
            </a:r>
            <a:r>
              <a:rPr lang="en-US" altLang="zh-CN" sz="2000" dirty="0"/>
              <a:t>T6</a:t>
            </a:r>
            <a:r>
              <a:rPr lang="zh-CN" altLang="en-US" sz="2000" dirty="0"/>
              <a:t>、</a:t>
            </a:r>
            <a:r>
              <a:rPr lang="en-US" altLang="zh-CN" sz="2000" dirty="0"/>
              <a:t>T7</a:t>
            </a:r>
            <a:r>
              <a:rPr lang="zh-CN" altLang="en-US" sz="2000" dirty="0"/>
              <a:t>、</a:t>
            </a:r>
            <a:r>
              <a:rPr lang="en-US" altLang="zh-CN" sz="2000" dirty="0"/>
              <a:t>T8</a:t>
            </a:r>
            <a:r>
              <a:rPr lang="zh-CN" altLang="en-US" sz="2000" dirty="0"/>
              <a:t>开关作用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246232"/>
            <a:ext cx="8184958" cy="13259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N</a:t>
            </a:r>
            <a:r>
              <a:rPr lang="zh-CN" altLang="en-US" sz="2400" dirty="0"/>
              <a:t>位地址，寻址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个存储单元，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n/2+1</a:t>
            </a:r>
            <a:r>
              <a:rPr lang="zh-CN" altLang="en-US" sz="2400" dirty="0"/>
              <a:t>根译码线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一行存储</a:t>
            </a:r>
            <a:r>
              <a:rPr lang="en-US" altLang="zh-CN" sz="2400" dirty="0"/>
              <a:t>1 block</a:t>
            </a:r>
            <a:r>
              <a:rPr lang="zh-CN" altLang="en-US" sz="2400" dirty="0"/>
              <a:t>数据（</a:t>
            </a:r>
            <a:r>
              <a:rPr lang="en-US" altLang="zh-CN" sz="2400" dirty="0"/>
              <a:t>word line</a:t>
            </a:r>
            <a:r>
              <a:rPr lang="zh-CN" altLang="en-US" sz="2400" dirty="0"/>
              <a:t>），列地址（</a:t>
            </a:r>
            <a:r>
              <a:rPr lang="en-US" altLang="zh-CN" sz="2400" dirty="0"/>
              <a:t>bit line</a:t>
            </a:r>
            <a:r>
              <a:rPr lang="zh-CN" altLang="en-US" sz="2400" dirty="0"/>
              <a:t>）选择请求访问的字节或字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静态存储器结构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68470" y="1447852"/>
            <a:ext cx="712798" cy="297172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67050" y="4419574"/>
            <a:ext cx="3657504" cy="6857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275" y="1964217"/>
            <a:ext cx="457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zh-CN" altLang="en-US" b="1" dirty="0"/>
              <a:t>地址译码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71842" y="4531632"/>
            <a:ext cx="314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r>
              <a:rPr lang="zh-CN" altLang="en-US" b="1" dirty="0"/>
              <a:t>地址译码（列地址）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667050" y="1371654"/>
            <a:ext cx="3657504" cy="2971722"/>
          </a:xfrm>
          <a:prstGeom prst="rect">
            <a:avLst/>
          </a:prstGeom>
          <a:solidFill>
            <a:srgbClr val="D6EEB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981268" y="1600248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1981268" y="1828842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>
            <a:off x="1981268" y="2057436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>
            <a:off x="1981268" y="2286030"/>
            <a:ext cx="434328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>
            <a:off x="1981268" y="2514624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1981268" y="2743218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1981268" y="2971812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1981268" y="3200406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1981268" y="3429000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1981268" y="3657594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1981268" y="3886188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1981268" y="4114782"/>
            <a:ext cx="434328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2819446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V="1">
            <a:off x="3048040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V="1">
            <a:off x="3276634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V="1">
            <a:off x="3505228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3733822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3962416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V="1">
            <a:off x="4191010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4419604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V="1">
            <a:off x="4648198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V="1">
            <a:off x="4876792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5105386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5333980" y="1375570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5562574" y="1371654"/>
            <a:ext cx="0" cy="30440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5791168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6019762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6248356" y="1371654"/>
            <a:ext cx="0" cy="304400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41"/>
          <p:cNvSpPr txBox="1"/>
          <p:nvPr/>
        </p:nvSpPr>
        <p:spPr>
          <a:xfrm>
            <a:off x="6534097" y="1274329"/>
            <a:ext cx="203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bit 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line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495902" y="3903209"/>
            <a:ext cx="220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word </a:t>
            </a:r>
            <a:r>
              <a:rPr lang="zh-CN" altLang="en-US" sz="2000" dirty="0"/>
              <a:t>（</a:t>
            </a:r>
            <a:r>
              <a:rPr lang="en-US" altLang="zh-CN" sz="2000" dirty="0"/>
              <a:t>row</a:t>
            </a:r>
            <a:r>
              <a:rPr lang="zh-CN" altLang="en-US" sz="2000" dirty="0"/>
              <a:t>）</a:t>
            </a:r>
            <a:r>
              <a:rPr lang="en-US" altLang="zh-CN" sz="2000" dirty="0"/>
              <a:t>line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534097" y="2004369"/>
            <a:ext cx="20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交叉节点表示</a:t>
            </a:r>
            <a:r>
              <a:rPr lang="en-US" altLang="zh-CN" sz="2000" dirty="0"/>
              <a:t>6T SRAM</a:t>
            </a:r>
            <a:r>
              <a:rPr lang="zh-CN" altLang="en-US" sz="2000" dirty="0"/>
              <a:t>存储单元</a:t>
            </a:r>
          </a:p>
        </p:txBody>
      </p:sp>
      <p:cxnSp>
        <p:nvCxnSpPr>
          <p:cNvPr id="45" name="直接连接符 44"/>
          <p:cNvCxnSpPr/>
          <p:nvPr/>
        </p:nvCxnSpPr>
        <p:spPr bwMode="auto">
          <a:xfrm flipV="1">
            <a:off x="5603046" y="2209832"/>
            <a:ext cx="1026300" cy="551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6248356" y="1568774"/>
            <a:ext cx="380990" cy="3832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endCxn id="43" idx="1"/>
          </p:cNvCxnSpPr>
          <p:nvPr/>
        </p:nvCxnSpPr>
        <p:spPr bwMode="auto">
          <a:xfrm>
            <a:off x="6116196" y="3886188"/>
            <a:ext cx="379706" cy="21707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静态存储器结构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08" y="1371654"/>
            <a:ext cx="8183563" cy="4341101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 bwMode="auto">
          <a:xfrm>
            <a:off x="6172158" y="1905040"/>
            <a:ext cx="2133544" cy="26669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1-T DRAM</a:t>
            </a:r>
            <a:r>
              <a:rPr lang="zh-CN" altLang="en-US" dirty="0"/>
              <a:t>存储单元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648572" y="1143060"/>
            <a:ext cx="5193651" cy="5026201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1</a:t>
            </a:r>
            <a:r>
              <a:rPr lang="zh-CN" altLang="en-US" sz="2400" dirty="0"/>
              <a:t>个晶体管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需要一个存储电容（</a:t>
            </a:r>
            <a:r>
              <a:rPr lang="en-US" altLang="zh-CN" sz="2400" dirty="0"/>
              <a:t>Capacitor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提高存储密度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电容存储数据，有电荷为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，否则是</a:t>
            </a:r>
            <a:r>
              <a:rPr lang="en-US" altLang="zh-CN" sz="2400" dirty="0"/>
              <a:t>0</a:t>
            </a:r>
          </a:p>
          <a:p>
            <a:endParaRPr lang="en-US" altLang="zh-CN" sz="2400" dirty="0"/>
          </a:p>
          <a:p>
            <a:pPr marL="1085850" lvl="1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5867366" y="2209832"/>
            <a:ext cx="274312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 flipV="1">
            <a:off x="6324554" y="1752644"/>
            <a:ext cx="0" cy="350510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 bwMode="auto">
          <a:xfrm flipH="1">
            <a:off x="7086534" y="2819416"/>
            <a:ext cx="533386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 flipH="1" flipV="1">
            <a:off x="7200829" y="2667021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7353227" y="2209832"/>
            <a:ext cx="0" cy="4571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 bwMode="auto">
          <a:xfrm flipV="1">
            <a:off x="6324554" y="2819416"/>
            <a:ext cx="876275" cy="457188"/>
          </a:xfrm>
          <a:prstGeom prst="bentConnector3">
            <a:avLst>
              <a:gd name="adj1" fmla="val 100726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0" name="直接连接符 24"/>
          <p:cNvCxnSpPr/>
          <p:nvPr/>
        </p:nvCxnSpPr>
        <p:spPr bwMode="auto">
          <a:xfrm rot="16200000" flipV="1">
            <a:off x="7324649" y="3019434"/>
            <a:ext cx="838182" cy="438137"/>
          </a:xfrm>
          <a:prstGeom prst="bentConnector3">
            <a:avLst>
              <a:gd name="adj1" fmla="val 4393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7810411" y="3657590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7810411" y="3809990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 flipV="1">
            <a:off x="7810411" y="4246691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H="1">
            <a:off x="7848510" y="4322895"/>
            <a:ext cx="22859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H="1" flipV="1">
            <a:off x="7886607" y="4411768"/>
            <a:ext cx="152401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24"/>
          <p:cNvCxnSpPr/>
          <p:nvPr/>
        </p:nvCxnSpPr>
        <p:spPr bwMode="auto">
          <a:xfrm flipV="1">
            <a:off x="7962807" y="3809990"/>
            <a:ext cx="0" cy="436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24"/>
          <p:cNvCxnSpPr/>
          <p:nvPr/>
        </p:nvCxnSpPr>
        <p:spPr bwMode="auto">
          <a:xfrm rot="10800000" flipV="1">
            <a:off x="5714968" y="4667183"/>
            <a:ext cx="609586" cy="419088"/>
          </a:xfrm>
          <a:prstGeom prst="bentConnector3">
            <a:avLst>
              <a:gd name="adj1" fmla="val 9791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flipH="1" flipV="1">
            <a:off x="5549787" y="5105352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 flipV="1">
            <a:off x="5549787" y="5257752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H="1" flipV="1">
            <a:off x="5549787" y="5694453"/>
            <a:ext cx="304796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flipH="1">
            <a:off x="5587886" y="5770657"/>
            <a:ext cx="22859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/>
          <p:nvPr/>
        </p:nvCxnSpPr>
        <p:spPr bwMode="auto">
          <a:xfrm flipH="1" flipV="1">
            <a:off x="5625983" y="5859530"/>
            <a:ext cx="152401" cy="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24"/>
          <p:cNvCxnSpPr/>
          <p:nvPr/>
        </p:nvCxnSpPr>
        <p:spPr bwMode="auto">
          <a:xfrm flipV="1">
            <a:off x="5702183" y="5257752"/>
            <a:ext cx="0" cy="436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6324554" y="1424295"/>
            <a:ext cx="498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BL</a:t>
            </a:r>
            <a:endParaRPr lang="zh-CN" altLang="en-US" sz="2000" dirty="0"/>
          </a:p>
        </p:txBody>
      </p:sp>
      <p:sp>
        <p:nvSpPr>
          <p:cNvPr id="61" name="矩形 60"/>
          <p:cNvSpPr/>
          <p:nvPr/>
        </p:nvSpPr>
        <p:spPr>
          <a:xfrm>
            <a:off x="5334657" y="1899855"/>
            <a:ext cx="5693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WL</a:t>
            </a:r>
            <a:endParaRPr lang="zh-CN" altLang="en-US" sz="2000" dirty="0"/>
          </a:p>
        </p:txBody>
      </p:sp>
      <p:sp>
        <p:nvSpPr>
          <p:cNvPr id="62" name="矩形 61"/>
          <p:cNvSpPr/>
          <p:nvPr/>
        </p:nvSpPr>
        <p:spPr>
          <a:xfrm>
            <a:off x="7619920" y="2477406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M</a:t>
            </a:r>
            <a:r>
              <a:rPr lang="en-US" altLang="zh-CN" sz="2000" baseline="-25000" dirty="0"/>
              <a:t>1</a:t>
            </a:r>
            <a:endParaRPr lang="zh-CN" altLang="en-US" sz="2000" baseline="-25000" dirty="0"/>
          </a:p>
        </p:txBody>
      </p:sp>
      <p:sp>
        <p:nvSpPr>
          <p:cNvPr id="63" name="矩形 62"/>
          <p:cNvSpPr/>
          <p:nvPr/>
        </p:nvSpPr>
        <p:spPr>
          <a:xfrm>
            <a:off x="7364082" y="3548093"/>
            <a:ext cx="484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</a:t>
            </a:r>
            <a:r>
              <a:rPr lang="en-US" altLang="zh-CN" sz="2000" baseline="-25000" dirty="0"/>
              <a:t>S</a:t>
            </a:r>
            <a:endParaRPr lang="zh-CN" altLang="en-US" sz="2000" baseline="-25000" dirty="0"/>
          </a:p>
        </p:txBody>
      </p:sp>
      <p:sp>
        <p:nvSpPr>
          <p:cNvPr id="64" name="矩形 63"/>
          <p:cNvSpPr/>
          <p:nvPr/>
        </p:nvSpPr>
        <p:spPr>
          <a:xfrm>
            <a:off x="5211178" y="4629042"/>
            <a:ext cx="579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C</a:t>
            </a:r>
            <a:r>
              <a:rPr lang="en-US" altLang="zh-CN" sz="2000" baseline="-25000" dirty="0"/>
              <a:t>BL</a:t>
            </a:r>
            <a:endParaRPr lang="zh-CN" altLang="en-US" sz="2000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寄存器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随机访问存储器（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RAM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交叉存取（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Interleaving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二级存取器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286061" y="1460770"/>
            <a:ext cx="4343286" cy="3047920"/>
            <a:chOff x="1981268" y="1371654"/>
            <a:chExt cx="4343286" cy="3047920"/>
          </a:xfrm>
        </p:grpSpPr>
        <p:sp>
          <p:nvSpPr>
            <p:cNvPr id="47" name="矩形 46"/>
            <p:cNvSpPr/>
            <p:nvPr/>
          </p:nvSpPr>
          <p:spPr bwMode="auto">
            <a:xfrm>
              <a:off x="2667050" y="1371654"/>
              <a:ext cx="3657504" cy="29717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>
              <a:off x="1981268" y="160024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>
              <a:off x="1981268" y="182884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1981268" y="2057436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>
              <a:off x="1981268" y="2286030"/>
              <a:ext cx="434328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/>
            <p:nvPr/>
          </p:nvCxnSpPr>
          <p:spPr bwMode="auto">
            <a:xfrm>
              <a:off x="1981268" y="2514624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1981268" y="274321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>
              <a:off x="1981268" y="297181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1981268" y="3200406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 bwMode="auto">
            <a:xfrm>
              <a:off x="1981268" y="3429000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1981268" y="3657594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1981268" y="388618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981268" y="411478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2819446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 flipV="1">
              <a:off x="3048040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276634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505228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3733822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962416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4191010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4419604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4648198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4876792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 flipV="1">
              <a:off x="5105386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flipV="1">
              <a:off x="5333980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5562574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 flipV="1">
              <a:off x="5791168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6019762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6248356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动态存储器结构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68470" y="1962211"/>
            <a:ext cx="712798" cy="297172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67050" y="4933933"/>
            <a:ext cx="3657504" cy="685782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275" y="2478576"/>
            <a:ext cx="457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</a:t>
            </a:r>
            <a:r>
              <a:rPr lang="zh-CN" altLang="en-US" b="1" dirty="0"/>
              <a:t>地址译码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981268" y="1886013"/>
            <a:ext cx="4343286" cy="3047920"/>
            <a:chOff x="1981268" y="1371654"/>
            <a:chExt cx="4343286" cy="3047920"/>
          </a:xfrm>
        </p:grpSpPr>
        <p:sp>
          <p:nvSpPr>
            <p:cNvPr id="8" name="矩形 7"/>
            <p:cNvSpPr/>
            <p:nvPr/>
          </p:nvSpPr>
          <p:spPr bwMode="auto">
            <a:xfrm>
              <a:off x="2667050" y="1371654"/>
              <a:ext cx="3657504" cy="2971722"/>
            </a:xfrm>
            <a:prstGeom prst="rect">
              <a:avLst/>
            </a:prstGeom>
            <a:solidFill>
              <a:srgbClr val="D6EEB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1981268" y="160024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981268" y="182884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1981268" y="2057436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981268" y="2286030"/>
              <a:ext cx="434328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1981268" y="2514624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1981268" y="274321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直接连接符 17"/>
            <p:cNvCxnSpPr/>
            <p:nvPr/>
          </p:nvCxnSpPr>
          <p:spPr bwMode="auto">
            <a:xfrm>
              <a:off x="1981268" y="297181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1981268" y="3200406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 bwMode="auto">
            <a:xfrm>
              <a:off x="1981268" y="3429000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 bwMode="auto">
            <a:xfrm>
              <a:off x="1981268" y="3657594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 bwMode="auto">
            <a:xfrm>
              <a:off x="1981268" y="3886188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1981268" y="4114782"/>
              <a:ext cx="434328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 flipV="1">
              <a:off x="2819446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 flipV="1">
              <a:off x="3048040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V="1">
              <a:off x="3276634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505228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V="1">
              <a:off x="3733822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V="1">
              <a:off x="3962416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4191010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 flipV="1">
              <a:off x="4419604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4648198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 flipV="1">
              <a:off x="4876792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5105386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 flipV="1">
              <a:off x="5333980" y="1375570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 flipV="1">
              <a:off x="5562574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5791168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/>
            <p:nvPr/>
          </p:nvCxnSpPr>
          <p:spPr bwMode="auto">
            <a:xfrm flipV="1">
              <a:off x="6019762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 flipV="1">
              <a:off x="6248356" y="1371654"/>
              <a:ext cx="0" cy="30440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文本框 41"/>
          <p:cNvSpPr txBox="1"/>
          <p:nvPr/>
        </p:nvSpPr>
        <p:spPr>
          <a:xfrm>
            <a:off x="6724596" y="1783190"/>
            <a:ext cx="2030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bit </a:t>
            </a:r>
            <a:r>
              <a:rPr lang="zh-CN" altLang="en-US" sz="2000" dirty="0"/>
              <a:t>（</a:t>
            </a:r>
            <a:r>
              <a:rPr lang="en-US" altLang="zh-CN" sz="2000" dirty="0"/>
              <a:t>data</a:t>
            </a:r>
            <a:r>
              <a:rPr lang="zh-CN" altLang="en-US" sz="2000" dirty="0"/>
              <a:t>）</a:t>
            </a:r>
            <a:r>
              <a:rPr lang="en-US" altLang="zh-CN" sz="2000" dirty="0"/>
              <a:t>line</a:t>
            </a:r>
            <a:endParaRPr lang="zh-CN" altLang="en-US" sz="2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761507" y="4287441"/>
            <a:ext cx="2200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word </a:t>
            </a:r>
            <a:r>
              <a:rPr lang="zh-CN" altLang="en-US" sz="2000" dirty="0"/>
              <a:t>（</a:t>
            </a:r>
            <a:r>
              <a:rPr lang="en-US" altLang="zh-CN" sz="2000" dirty="0"/>
              <a:t>row</a:t>
            </a:r>
            <a:r>
              <a:rPr lang="zh-CN" altLang="en-US" sz="2000" dirty="0"/>
              <a:t>）</a:t>
            </a:r>
            <a:r>
              <a:rPr lang="en-US" altLang="zh-CN" sz="2000" dirty="0"/>
              <a:t>line</a:t>
            </a:r>
            <a:endParaRPr lang="zh-CN" altLang="en-US" sz="2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6742809" y="2504856"/>
            <a:ext cx="2030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交叉节点表示</a:t>
            </a:r>
            <a:r>
              <a:rPr lang="en-US" altLang="zh-CN" sz="2000" dirty="0"/>
              <a:t>1T DRAM</a:t>
            </a:r>
            <a:r>
              <a:rPr lang="zh-CN" altLang="en-US" sz="2000" dirty="0"/>
              <a:t>存储单元</a:t>
            </a:r>
          </a:p>
        </p:txBody>
      </p:sp>
      <p:cxnSp>
        <p:nvCxnSpPr>
          <p:cNvPr id="45" name="直接连接符 44"/>
          <p:cNvCxnSpPr/>
          <p:nvPr/>
        </p:nvCxnSpPr>
        <p:spPr bwMode="auto">
          <a:xfrm flipV="1">
            <a:off x="5638773" y="2659499"/>
            <a:ext cx="1155117" cy="1284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V="1">
            <a:off x="6248356" y="2083133"/>
            <a:ext cx="380990" cy="3832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6110816" y="4203898"/>
            <a:ext cx="683074" cy="2816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9" name="平行四边形 8"/>
          <p:cNvSpPr/>
          <p:nvPr/>
        </p:nvSpPr>
        <p:spPr bwMode="auto">
          <a:xfrm>
            <a:off x="1268471" y="1581221"/>
            <a:ext cx="998537" cy="380990"/>
          </a:xfrm>
          <a:prstGeom prst="parallelogram">
            <a:avLst>
              <a:gd name="adj" fmla="val 72501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 rot="19090528">
            <a:off x="1962147" y="1546622"/>
            <a:ext cx="66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79" name="平行四边形 78"/>
          <p:cNvSpPr/>
          <p:nvPr/>
        </p:nvSpPr>
        <p:spPr bwMode="auto">
          <a:xfrm rot="8622056">
            <a:off x="6074115" y="4844663"/>
            <a:ext cx="998537" cy="541970"/>
          </a:xfrm>
          <a:prstGeom prst="parallelogram">
            <a:avLst>
              <a:gd name="adj" fmla="val 746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 rot="19090528">
            <a:off x="6164375" y="4364944"/>
            <a:ext cx="666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83" name="文本框 82"/>
          <p:cNvSpPr txBox="1"/>
          <p:nvPr/>
        </p:nvSpPr>
        <p:spPr>
          <a:xfrm>
            <a:off x="3604866" y="5006215"/>
            <a:ext cx="1724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Y</a:t>
            </a:r>
            <a:r>
              <a:rPr lang="zh-CN" altLang="en-US" b="1" dirty="0"/>
              <a:t>地址译码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254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存储单元使用电容保存电荷的方式来存储数据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使用一个晶体管对电容进行访问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必须周期性的刷新才能保持数据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读出内容再写回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dirty="0"/>
              <a:t>对一整行数据进行刷新</a:t>
            </a:r>
          </a:p>
        </p:txBody>
      </p:sp>
      <p:sp>
        <p:nvSpPr>
          <p:cNvPr id="1536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/>
              <a:t>DRAM</a:t>
            </a:r>
            <a:r>
              <a:rPr lang="zh-CN" altLang="en-US" dirty="0"/>
              <a:t>技术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581396"/>
            <a:ext cx="78374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DRAM</a:t>
            </a:r>
            <a:r>
              <a:rPr lang="zh-CN" altLang="en-US" dirty="0"/>
              <a:t>中的</a:t>
            </a:r>
            <a:r>
              <a:rPr lang="en-US" altLang="zh-CN" dirty="0"/>
              <a:t>bit</a:t>
            </a:r>
            <a:r>
              <a:rPr lang="zh-CN" altLang="en-US" dirty="0"/>
              <a:t>以矩形数组的结构组织排列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DRAM</a:t>
            </a:r>
            <a:r>
              <a:rPr lang="zh-CN" altLang="en-US" sz="2400" dirty="0"/>
              <a:t>访问一整行数据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突发模式（</a:t>
            </a:r>
            <a:r>
              <a:rPr lang="en-US" altLang="zh-CN" sz="2400" dirty="0"/>
              <a:t>burst mode</a:t>
            </a:r>
            <a:r>
              <a:rPr lang="zh-CN" altLang="en-US" sz="2400" dirty="0"/>
              <a:t>）：减少从行中连续访问字的开销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双倍数据速率（</a:t>
            </a:r>
            <a:r>
              <a:rPr lang="en-US" altLang="zh-CN" dirty="0"/>
              <a:t>Double data rate, DDR</a:t>
            </a:r>
            <a:r>
              <a:rPr lang="zh-CN" altLang="en-US" dirty="0"/>
              <a:t>）</a:t>
            </a:r>
            <a:r>
              <a:rPr lang="en-US" altLang="zh-CN" dirty="0"/>
              <a:t>DRAM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在时钟的上升沿和下降沿传输数据，以获得双倍的数据带宽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四倍数据速率（</a:t>
            </a:r>
            <a:r>
              <a:rPr lang="en-US" altLang="zh-CN" dirty="0"/>
              <a:t>Quad data rate, QDR</a:t>
            </a:r>
            <a:r>
              <a:rPr lang="zh-CN" altLang="en-US" dirty="0"/>
              <a:t>）</a:t>
            </a:r>
            <a:r>
              <a:rPr lang="en-US" altLang="zh-CN" dirty="0"/>
              <a:t>DRAM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</a:t>
            </a:r>
            <a:r>
              <a:rPr lang="en-US" altLang="zh-CN" sz="2400" dirty="0"/>
              <a:t>DDR</a:t>
            </a:r>
            <a:r>
              <a:rPr lang="zh-CN" altLang="en-US" sz="2400" dirty="0"/>
              <a:t>的传输数据线路分为输入和输出，以获得四倍的数据带宽</a:t>
            </a:r>
          </a:p>
        </p:txBody>
      </p:sp>
      <p:sp>
        <p:nvSpPr>
          <p:cNvPr id="1741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/>
              <a:t>DRAM</a:t>
            </a:r>
            <a:r>
              <a:rPr lang="zh-CN" altLang="en-US"/>
              <a:t>的优化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行缓冲器（</a:t>
            </a:r>
            <a:r>
              <a:rPr lang="en-US" altLang="zh-CN" dirty="0"/>
              <a:t>Row buffer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允许同时访问和刷新多个字的数据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同步</a:t>
            </a:r>
            <a:r>
              <a:rPr lang="en-US" altLang="zh-CN" dirty="0"/>
              <a:t>DRAM</a:t>
            </a:r>
            <a:r>
              <a:rPr lang="zh-CN" altLang="en-US" dirty="0"/>
              <a:t>（</a:t>
            </a:r>
            <a:r>
              <a:rPr lang="en-US" altLang="en-US" dirty="0"/>
              <a:t>Synchronous DRAM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以突发方式连续访问数据时，不需要发送所有字的地址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增加带宽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DRAM</a:t>
            </a:r>
            <a:r>
              <a:rPr lang="zh-CN" altLang="en-US" dirty="0"/>
              <a:t>划分存储块（</a:t>
            </a:r>
            <a:r>
              <a:rPr lang="en-US" altLang="zh-CN" dirty="0"/>
              <a:t>banking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支持多个存储块的并发访问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增加带宽</a:t>
            </a:r>
          </a:p>
        </p:txBody>
      </p:sp>
      <p:sp>
        <p:nvSpPr>
          <p:cNvPr id="2048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影响</a:t>
            </a:r>
            <a:r>
              <a:rPr lang="en-US" altLang="zh-CN"/>
              <a:t>DRAM</a:t>
            </a:r>
            <a:r>
              <a:rPr lang="zh-CN" altLang="en-US"/>
              <a:t>性能的因素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1371684" y="1371654"/>
          <a:ext cx="6546852" cy="29667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3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内存规格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时钟频率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数据传输率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数据传输带宽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SDRAM-133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133MHz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133MT/s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1.06GB/s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DDR-266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266MT/s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2.1GB/s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DDR2-533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133MHz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533MT/s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4.2GB/s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DDR3-1066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1066MT/s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8.5GB/s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DDR3-1600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200MHz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1600MT/s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12.8GB/s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DDR4-2133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133MHz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2133MT/s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21.3GB/s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DDR4-3200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200MHz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3200MT/s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25.6GB/s</a:t>
                      </a:r>
                      <a:endParaRPr lang="zh-CN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4</a:t>
            </a:r>
            <a:r>
              <a:rPr lang="zh-CN" altLang="en-US" dirty="0"/>
              <a:t>代内存规格变化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寄存器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随机访问存储器（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RAM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交叉存取（</a:t>
            </a:r>
            <a:r>
              <a:rPr lang="en-US" altLang="zh-CN" b="1" dirty="0">
                <a:solidFill>
                  <a:srgbClr val="C00000"/>
                </a:solidFill>
              </a:rPr>
              <a:t>Interleaving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二级存取器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14458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控制处理器与存储器间交互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DRAM</a:t>
            </a:r>
            <a:r>
              <a:rPr lang="zh-CN" altLang="en-US" sz="2400" dirty="0"/>
              <a:t>需要频繁刷新， 并且使用时分复用信号减少引脚数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SRAM</a:t>
            </a:r>
            <a:r>
              <a:rPr lang="zh-CN" altLang="en-US" sz="2400" dirty="0"/>
              <a:t>管理简单，通常不需要存储控制器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存储控制器（</a:t>
            </a:r>
            <a:r>
              <a:rPr lang="en-US" altLang="zh-CN" dirty="0"/>
              <a:t>Memory Controller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838298" y="3200406"/>
            <a:ext cx="1170016" cy="281932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286198" y="3163002"/>
            <a:ext cx="1181140" cy="278053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903" y="3253627"/>
            <a:ext cx="121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处理器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00512" y="3219860"/>
            <a:ext cx="121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存储器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2018795" y="3469886"/>
            <a:ext cx="2051411" cy="290257"/>
          </a:xfrm>
          <a:prstGeom prst="rightArrow">
            <a:avLst>
              <a:gd name="adj1" fmla="val 28521"/>
              <a:gd name="adj2" fmla="val 3210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右箭头 11"/>
          <p:cNvSpPr/>
          <p:nvPr/>
        </p:nvSpPr>
        <p:spPr bwMode="auto">
          <a:xfrm>
            <a:off x="1997929" y="5562012"/>
            <a:ext cx="5260722" cy="323976"/>
          </a:xfrm>
          <a:prstGeom prst="leftRightArrow">
            <a:avLst>
              <a:gd name="adj1" fmla="val 30757"/>
              <a:gd name="adj2" fmla="val 50000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696191" y="3163002"/>
            <a:ext cx="977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地址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79326" y="5756837"/>
            <a:ext cx="12671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数据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4085284" y="3221978"/>
            <a:ext cx="1570082" cy="2207677"/>
          </a:xfrm>
          <a:prstGeom prst="rect">
            <a:avLst/>
          </a:prstGeom>
          <a:solidFill>
            <a:srgbClr val="D6EEB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9720" y="3324026"/>
            <a:ext cx="129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存储</a:t>
            </a:r>
            <a:endParaRPr lang="en-US" altLang="zh-CN" b="1" dirty="0"/>
          </a:p>
          <a:p>
            <a:pPr algn="ctr"/>
            <a:r>
              <a:rPr lang="zh-CN" altLang="en-US" b="1" dirty="0"/>
              <a:t>控制器</a:t>
            </a:r>
          </a:p>
        </p:txBody>
      </p:sp>
      <p:sp>
        <p:nvSpPr>
          <p:cNvPr id="20" name="右箭头 19"/>
          <p:cNvSpPr/>
          <p:nvPr/>
        </p:nvSpPr>
        <p:spPr bwMode="auto">
          <a:xfrm>
            <a:off x="5665594" y="3252417"/>
            <a:ext cx="1634918" cy="290257"/>
          </a:xfrm>
          <a:prstGeom prst="rightArrow">
            <a:avLst>
              <a:gd name="adj1" fmla="val 28521"/>
              <a:gd name="adj2" fmla="val 32101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09773" y="2962947"/>
            <a:ext cx="14764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行</a:t>
            </a:r>
            <a:r>
              <a:rPr lang="en-US" altLang="zh-CN" sz="2000" dirty="0"/>
              <a:t>/</a:t>
            </a:r>
            <a:r>
              <a:rPr lang="zh-CN" altLang="en-US" sz="2000" dirty="0"/>
              <a:t>列地址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2018795" y="4000373"/>
            <a:ext cx="206648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2573893" y="3626960"/>
                <a:ext cx="9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93" y="3626960"/>
                <a:ext cx="9297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6" t="-119" r="35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 bwMode="auto">
          <a:xfrm>
            <a:off x="5677697" y="3782098"/>
            <a:ext cx="16349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>
            <a:off x="5677697" y="4140976"/>
            <a:ext cx="16349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>
            <a:off x="5677697" y="4495772"/>
            <a:ext cx="16349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5677697" y="4876762"/>
            <a:ext cx="16349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>
            <a:off x="5677697" y="5257752"/>
            <a:ext cx="163491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>
            <a:off x="2018795" y="4495772"/>
            <a:ext cx="206648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>
            <a:off x="2018795" y="5029158"/>
            <a:ext cx="206648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35" name="文本框 34"/>
          <p:cNvSpPr txBox="1"/>
          <p:nvPr/>
        </p:nvSpPr>
        <p:spPr>
          <a:xfrm>
            <a:off x="2696191" y="4143471"/>
            <a:ext cx="977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请求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725430" y="4647785"/>
            <a:ext cx="977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Clock</a:t>
            </a:r>
            <a:endParaRPr lang="zh-CN" altLang="en-US" sz="2000" dirty="0"/>
          </a:p>
        </p:txBody>
      </p:sp>
      <p:sp>
        <p:nvSpPr>
          <p:cNvPr id="37" name="文本框 36"/>
          <p:cNvSpPr txBox="1"/>
          <p:nvPr/>
        </p:nvSpPr>
        <p:spPr>
          <a:xfrm>
            <a:off x="6006575" y="4904257"/>
            <a:ext cx="97716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Clock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937239" y="4113598"/>
                <a:ext cx="9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acc>
                        <m:accPr>
                          <m:chr m:val="̅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39" y="4113598"/>
                <a:ext cx="929724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67" t="-17" r="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5937239" y="4527564"/>
                <a:ext cx="9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CS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239" y="4527564"/>
                <a:ext cx="929724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67" t="-3" r="8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005920" y="3401700"/>
                <a:ext cx="9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RAS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20" y="3401700"/>
                <a:ext cx="929724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0" t="-1" r="19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030294" y="3793630"/>
                <a:ext cx="9297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  <m:t>CAS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294" y="3793630"/>
                <a:ext cx="92972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36" t="-35" r="4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1905070" y="6209917"/>
            <a:ext cx="632443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RAS</a:t>
            </a:r>
            <a:r>
              <a:rPr lang="zh-CN" altLang="en-US" sz="2000" dirty="0"/>
              <a:t>（</a:t>
            </a:r>
            <a:r>
              <a:rPr lang="en-US" altLang="zh-CN" sz="2000" dirty="0"/>
              <a:t>CAS</a:t>
            </a:r>
            <a:r>
              <a:rPr lang="zh-CN" altLang="en-US" sz="2000" dirty="0"/>
              <a:t>）：行（列）地址选通，</a:t>
            </a:r>
            <a:r>
              <a:rPr lang="en-US" altLang="zh-CN" sz="2000" dirty="0"/>
              <a:t>CS</a:t>
            </a:r>
            <a:r>
              <a:rPr lang="zh-CN" altLang="en-US" sz="2000" dirty="0"/>
              <a:t>：片选信号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存储控制器接收处理器发送的访问地址和</a:t>
            </a:r>
            <a:r>
              <a:rPr lang="en-US" altLang="zh-CN" sz="2400" dirty="0"/>
              <a:t>R/W</a:t>
            </a:r>
            <a:r>
              <a:rPr lang="zh-CN" altLang="en-US" sz="2400" dirty="0"/>
              <a:t>信号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生成</a:t>
            </a:r>
            <a:r>
              <a:rPr lang="en-US" altLang="zh-CN" sz="2400" dirty="0"/>
              <a:t>RAS</a:t>
            </a:r>
            <a:r>
              <a:rPr lang="zh-CN" altLang="en-US" sz="2400" dirty="0"/>
              <a:t>和</a:t>
            </a:r>
            <a:r>
              <a:rPr lang="en-US" altLang="zh-CN" sz="2400" dirty="0"/>
              <a:t>CAS</a:t>
            </a:r>
            <a:r>
              <a:rPr lang="zh-CN" altLang="en-US" sz="2400" dirty="0"/>
              <a:t>信号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RAS</a:t>
            </a:r>
            <a:r>
              <a:rPr lang="zh-CN" altLang="en-US" sz="2400" dirty="0"/>
              <a:t>信号的控制下，部分高位地址作为行地址，选通存储结构中的某一行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在</a:t>
            </a:r>
            <a:r>
              <a:rPr lang="en-US" altLang="zh-CN" sz="2400" dirty="0"/>
              <a:t>CAS</a:t>
            </a:r>
            <a:r>
              <a:rPr lang="zh-CN" altLang="en-US" sz="2400" dirty="0"/>
              <a:t>信号的控制下，部分低位地址作为列地址，在选通的某一行存储结构中的选通某一列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根据地址选中相应的存储模块后，建立处理器与存储器间的数据线路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DRAM</a:t>
            </a:r>
            <a:r>
              <a:rPr lang="zh-CN" altLang="en-US" sz="2400" dirty="0"/>
              <a:t>需要频繁刷新，但是刷新开销少于总存储访问时间的</a:t>
            </a:r>
            <a:r>
              <a:rPr lang="en-US" altLang="zh-CN" sz="2400" dirty="0"/>
              <a:t>1%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存储控制器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处理器和缓存访问速度快，内存访问慢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可以通过交叉访问几个存储模块来隐藏访问延迟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每个存储模块都有自己的地址缓冲寄存器（</a:t>
            </a:r>
            <a:r>
              <a:rPr lang="en-US" altLang="zh-CN" sz="2400" dirty="0"/>
              <a:t>Address Buffer Register</a:t>
            </a:r>
            <a:r>
              <a:rPr lang="zh-CN" altLang="en-US" sz="2400" dirty="0"/>
              <a:t>，</a:t>
            </a:r>
            <a:r>
              <a:rPr lang="en-US" altLang="zh-CN" sz="2400" dirty="0"/>
              <a:t>ABR</a:t>
            </a:r>
            <a:r>
              <a:rPr lang="zh-CN" altLang="en-US" sz="2400" dirty="0"/>
              <a:t>）和数据缓冲寄存器（</a:t>
            </a:r>
            <a:r>
              <a:rPr lang="en-US" altLang="zh-CN" sz="2400" dirty="0"/>
              <a:t>Data Buffer Register</a:t>
            </a:r>
            <a:r>
              <a:rPr lang="zh-CN" altLang="en-US" sz="2400" dirty="0"/>
              <a:t>，</a:t>
            </a:r>
            <a:r>
              <a:rPr lang="en-US" altLang="zh-CN" sz="2400" dirty="0"/>
              <a:t>DBR</a:t>
            </a:r>
            <a:r>
              <a:rPr lang="zh-CN" altLang="en-US" sz="2400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存储模块交叉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处理器和缓存访问速度快，内存访问慢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可以通过交叉访问几个存储模块来隐藏访问延迟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每个存储模块都有自己的地址缓冲寄存器（</a:t>
            </a:r>
            <a:r>
              <a:rPr lang="en-US" altLang="zh-CN" sz="2400" dirty="0"/>
              <a:t>Address Buffer Register</a:t>
            </a:r>
            <a:r>
              <a:rPr lang="zh-CN" altLang="en-US" sz="2400" dirty="0"/>
              <a:t>，</a:t>
            </a:r>
            <a:r>
              <a:rPr lang="en-US" altLang="zh-CN" sz="2400" dirty="0"/>
              <a:t>ABR</a:t>
            </a:r>
            <a:r>
              <a:rPr lang="zh-CN" altLang="en-US" sz="2400" dirty="0"/>
              <a:t>）和数据缓冲寄存器（</a:t>
            </a:r>
            <a:r>
              <a:rPr lang="en-US" altLang="zh-CN" sz="2400" dirty="0"/>
              <a:t>Data Buffer Register</a:t>
            </a:r>
            <a:r>
              <a:rPr lang="zh-CN" altLang="en-US" sz="2400" dirty="0"/>
              <a:t>，</a:t>
            </a:r>
            <a:r>
              <a:rPr lang="en-US" altLang="zh-CN" sz="2400" dirty="0"/>
              <a:t>DBR</a:t>
            </a:r>
            <a:r>
              <a:rPr lang="zh-CN" altLang="en-US" sz="2400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存储模块交叉存取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" y="3093017"/>
            <a:ext cx="4320309" cy="26295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37" y="3093017"/>
            <a:ext cx="4343446" cy="26295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194" y="5722532"/>
            <a:ext cx="38207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a</a:t>
            </a:r>
            <a:r>
              <a:rPr lang="zh-CN" altLang="en-US" sz="2000" dirty="0"/>
              <a:t>）一个模块中存储连续的字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4459" y="5722532"/>
            <a:ext cx="449580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b</a:t>
            </a:r>
            <a:r>
              <a:rPr lang="zh-CN" altLang="en-US" sz="2000" dirty="0"/>
              <a:t>）连续的字在多个模块中交叉存储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8823" y="6212063"/>
            <a:ext cx="7514250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哪种策略更好？后者！因为后者可以并行访问多个字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 flipV="1">
            <a:off x="481894" y="6553118"/>
            <a:ext cx="8184958" cy="79002"/>
          </a:xfrm>
        </p:spPr>
        <p:txBody>
          <a:bodyPr>
            <a:normAutofit fontScale="25000" lnSpcReduction="20000"/>
          </a:bodyPr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计算机主要组成部件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729613" y="1295456"/>
            <a:ext cx="6354702" cy="3505108"/>
            <a:chOff x="2209862" y="2286030"/>
            <a:chExt cx="6354702" cy="3505108"/>
          </a:xfrm>
        </p:grpSpPr>
        <p:sp>
          <p:nvSpPr>
            <p:cNvPr id="5" name="矩形 4"/>
            <p:cNvSpPr/>
            <p:nvPr/>
          </p:nvSpPr>
          <p:spPr bwMode="auto">
            <a:xfrm>
              <a:off x="2209862" y="2286030"/>
              <a:ext cx="6354702" cy="350510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4572000" y="2438426"/>
              <a:ext cx="3886098" cy="1295366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572000" y="3809990"/>
              <a:ext cx="3886098" cy="1904950"/>
            </a:xfrm>
            <a:prstGeom prst="roundRect">
              <a:avLst>
                <a:gd name="adj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2362258" y="2438426"/>
              <a:ext cx="1951068" cy="323841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499614" y="3163728"/>
              <a:ext cx="1676356" cy="722460"/>
            </a:xfrm>
            <a:prstGeom prst="roundRect">
              <a:avLst>
                <a:gd name="adj" fmla="val 81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 bwMode="auto">
            <a:xfrm>
              <a:off x="2499614" y="3986048"/>
              <a:ext cx="1676356" cy="753106"/>
            </a:xfrm>
            <a:prstGeom prst="roundRect">
              <a:avLst>
                <a:gd name="adj" fmla="val 81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 bwMode="auto">
            <a:xfrm>
              <a:off x="2499614" y="4831209"/>
              <a:ext cx="1676356" cy="745945"/>
            </a:xfrm>
            <a:prstGeom prst="roundRect">
              <a:avLst>
                <a:gd name="adj" fmla="val 81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24475" y="2362228"/>
              <a:ext cx="198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Processor</a:t>
              </a:r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517528" y="3720303"/>
              <a:ext cx="198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C00000"/>
                  </a:solidFill>
                </a:rPr>
                <a:t>Memory</a:t>
              </a:r>
              <a:endParaRPr lang="zh-CN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347218" y="2478176"/>
              <a:ext cx="198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Devices</a:t>
              </a:r>
              <a:endParaRPr lang="zh-CN" altLang="en-US" sz="20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255792" y="3301534"/>
              <a:ext cx="2042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Network</a:t>
              </a:r>
              <a:endParaRPr lang="zh-CN" altLang="en-US" sz="20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55792" y="4201249"/>
              <a:ext cx="2042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Input</a:t>
              </a:r>
              <a:endParaRPr lang="zh-CN" altLang="en-US" sz="2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271242" y="5050435"/>
              <a:ext cx="2042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Output</a:t>
              </a:r>
              <a:endParaRPr lang="zh-CN" altLang="en-US" sz="2000" dirty="0"/>
            </a:p>
          </p:txBody>
        </p:sp>
        <p:sp>
          <p:nvSpPr>
            <p:cNvPr id="18" name="圆角矩形 17"/>
            <p:cNvSpPr/>
            <p:nvPr/>
          </p:nvSpPr>
          <p:spPr bwMode="auto">
            <a:xfrm>
              <a:off x="4670846" y="2678231"/>
              <a:ext cx="3711053" cy="445977"/>
            </a:xfrm>
            <a:prstGeom prst="roundRect">
              <a:avLst>
                <a:gd name="adj" fmla="val 81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4670846" y="3195267"/>
              <a:ext cx="3711053" cy="445977"/>
            </a:xfrm>
            <a:prstGeom prst="roundRect">
              <a:avLst>
                <a:gd name="adj" fmla="val 8146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17528" y="2590822"/>
              <a:ext cx="198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Control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535798" y="3124208"/>
              <a:ext cx="19811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Datapath</a:t>
              </a:r>
              <a:endParaRPr lang="zh-CN" altLang="en-US" sz="2000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343406" y="3171972"/>
            <a:ext cx="342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</a:rPr>
              <a:t>缓存（</a:t>
            </a:r>
            <a:r>
              <a:rPr lang="en-US" altLang="zh-CN" sz="2000" b="1" dirty="0">
                <a:solidFill>
                  <a:srgbClr val="C00000"/>
                </a:solidFill>
              </a:rPr>
              <a:t>Cache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内存（</a:t>
            </a:r>
            <a:r>
              <a:rPr lang="en-US" altLang="zh-CN" sz="2000" b="1" dirty="0">
                <a:solidFill>
                  <a:srgbClr val="C00000"/>
                </a:solidFill>
              </a:rPr>
              <a:t>Main Memory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硬盘（</a:t>
            </a:r>
            <a:r>
              <a:rPr lang="en-US" altLang="zh-CN" sz="2000" b="1" dirty="0">
                <a:solidFill>
                  <a:srgbClr val="C00000"/>
                </a:solidFill>
              </a:rPr>
              <a:t>Disk</a:t>
            </a:r>
            <a:r>
              <a:rPr lang="zh-CN" altLang="en-US" sz="2000" b="1" dirty="0">
                <a:solidFill>
                  <a:srgbClr val="C00000"/>
                </a:solidFill>
              </a:rPr>
              <a:t>）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两个或多个兼容的存储模块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在一个存储模块中，采用多个并行访问的片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交叉存储可以在类似双通道内存架构中实现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存储模块交叉存取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2057436"/>
          <a:ext cx="8184958" cy="107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例如：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72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个存储模块，每个模块有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个片，实现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8×8=64 bit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的存储器总线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3962386"/>
            <a:ext cx="4157798" cy="23058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非交叉存储</a:t>
            </a:r>
            <a:r>
              <a:rPr lang="en-US" altLang="zh-CN" dirty="0"/>
              <a:t>V.S.</a:t>
            </a:r>
            <a:r>
              <a:rPr lang="zh-CN" altLang="en-US" dirty="0"/>
              <a:t>交叉存储</a:t>
            </a:r>
          </a:p>
        </p:txBody>
      </p:sp>
      <p:pic>
        <p:nvPicPr>
          <p:cNvPr id="22532" name="Picture 6" descr="f05-11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52514"/>
            <a:ext cx="7272352" cy="5500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假设指令访问数据缓存发生</a:t>
            </a:r>
            <a:r>
              <a:rPr lang="en-US" altLang="zh-CN" sz="2400" dirty="0"/>
              <a:t>read miss</a:t>
            </a:r>
            <a:r>
              <a:rPr lang="zh-CN" altLang="en-US" sz="2400" dirty="0"/>
              <a:t>，需要从内存将数据读入缓存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缓存块大小为</a:t>
            </a:r>
            <a:r>
              <a:rPr lang="en-US" altLang="zh-CN" sz="2400" dirty="0"/>
              <a:t>8</a:t>
            </a:r>
            <a:r>
              <a:rPr lang="zh-CN" altLang="en-US" sz="2400" dirty="0"/>
              <a:t> </a:t>
            </a:r>
            <a:r>
              <a:rPr lang="en-US" altLang="zh-CN" sz="2400" dirty="0"/>
              <a:t>bytes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假设发送地址到内存花费</a:t>
            </a:r>
            <a:r>
              <a:rPr lang="en-US" altLang="zh-CN" sz="2400" dirty="0"/>
              <a:t>1 </a:t>
            </a:r>
            <a:r>
              <a:rPr lang="zh-CN" altLang="en-US" sz="2400" dirty="0"/>
              <a:t>个时钟周期，从内存发送数据花费</a:t>
            </a:r>
            <a:r>
              <a:rPr lang="en-US" altLang="zh-CN" sz="2400" dirty="0"/>
              <a:t>1</a:t>
            </a:r>
            <a:r>
              <a:rPr lang="zh-CN" altLang="en-US" sz="2400" dirty="0"/>
              <a:t>个时钟周期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此外，内存的访问延迟为</a:t>
            </a:r>
            <a:r>
              <a:rPr lang="en-US" altLang="zh-CN" sz="2400" dirty="0"/>
              <a:t>6</a:t>
            </a:r>
            <a:r>
              <a:rPr lang="zh-CN" altLang="en-US" sz="2400" dirty="0"/>
              <a:t>个时钟周期，即从接收到地址到发送第一个字节需要</a:t>
            </a:r>
            <a:r>
              <a:rPr lang="en-US" altLang="zh-CN" sz="2400" dirty="0"/>
              <a:t>6</a:t>
            </a:r>
            <a:r>
              <a:rPr lang="zh-CN" altLang="en-US" sz="2400" dirty="0"/>
              <a:t>个时钟周期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访问相同行的字节的延迟为</a:t>
            </a:r>
            <a:r>
              <a:rPr lang="en-US" altLang="zh-CN" sz="2400" dirty="0"/>
              <a:t>4</a:t>
            </a:r>
            <a:r>
              <a:rPr lang="zh-CN" altLang="en-US" sz="2400" dirty="0"/>
              <a:t>个时钟周期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交叉存取例子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0685" y="4648168"/>
          <a:ext cx="8184958" cy="1510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读内存中单个字节的时间：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1+6+1= 8 cycles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7585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 bwMode="auto">
          <a:xfrm>
            <a:off x="3352832" y="5403653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982197" y="5403653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607653" y="5402137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733792"/>
            <a:ext cx="8184958" cy="16001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访问第一个字节需要</a:t>
            </a:r>
            <a:r>
              <a:rPr lang="en-US" altLang="zh-CN" sz="2400" dirty="0"/>
              <a:t>6 cycles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假设所有随后的字节都在同一行，每个需要</a:t>
            </a:r>
            <a:r>
              <a:rPr lang="en-US" altLang="zh-CN" sz="2400" dirty="0"/>
              <a:t>4 cycles</a:t>
            </a:r>
          </a:p>
          <a:p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非交叉存取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402803" y="1333113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32168" y="1333113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57624" y="1331597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657624" y="1732972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86989" y="1732972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257782" y="1732972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57782" y="2132831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87147" y="2132831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857940" y="2132831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709935" y="3276604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339300" y="3276604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310093" y="3276604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65497" y="255347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50685" y="4648169"/>
          <a:ext cx="8184958" cy="11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非交叉存取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1+6+7×4+1= 36 cycles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个模块交叉存取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402803" y="1333113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32168" y="1333113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657624" y="1331597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3438" y="1712587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02803" y="1712587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28259" y="1711071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54428" y="2090545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783793" y="2090545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4409249" y="2089029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556170" y="2468503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185535" y="2468503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810991" y="2466987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591823" y="2848413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21188" y="2848413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191981" y="2848413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972765" y="3225291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602130" y="3225291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572923" y="3225291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353671" y="3605201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3983036" y="3605201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953829" y="3605201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745034" y="3982079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374399" y="3982079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345192" y="3982079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50685" y="4648169"/>
          <a:ext cx="8184958" cy="11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478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交叉存取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1+6+1×8= 15 cycles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如果只有</a:t>
            </a:r>
            <a:r>
              <a:rPr lang="en-US" altLang="zh-CN" dirty="0"/>
              <a:t>2</a:t>
            </a:r>
            <a:r>
              <a:rPr lang="zh-CN" altLang="en-US"/>
              <a:t>个</a:t>
            </a:r>
            <a:r>
              <a:rPr lang="zh-CN" altLang="en-US" dirty="0"/>
              <a:t>模块交叉存取，传输</a:t>
            </a:r>
            <a:r>
              <a:rPr lang="en-US" altLang="zh-CN" dirty="0"/>
              <a:t>8 bytes</a:t>
            </a:r>
            <a:r>
              <a:rPr lang="zh-CN" altLang="en-US" dirty="0"/>
              <a:t>数据，需要多少个时钟周期？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990694" y="2209832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20059" y="2209832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45515" y="2208316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61329" y="2589306"/>
            <a:ext cx="2265176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6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90694" y="2589306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616150" y="2587790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197061" y="2967264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826426" y="2967264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97219" y="2967264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578003" y="3344142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7368" y="3344142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178161" y="3344142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48669" y="3717988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378034" y="3717988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348827" y="3717988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129611" y="4094866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58976" y="4094866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729769" y="4094866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332461" y="4475856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961826" y="4475856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932619" y="4475856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713403" y="4852734"/>
            <a:ext cx="1600158" cy="3809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4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342768" y="4852734"/>
            <a:ext cx="380990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313561" y="4852734"/>
            <a:ext cx="380990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09593" y="5400427"/>
          <a:ext cx="8184958" cy="1169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03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交叉存取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3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1+6+2×3+1×8= 21 cycles</a:t>
                      </a:r>
                      <a:endParaRPr lang="zh-CN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寄存器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随机访问存储器（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RAM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交叉存取（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Interleaving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二级存取器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长期的非易失性存储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存储体系结构的底层：访问速度慢、容量大、便宜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带有磁性图层的可旋转的圆盘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通过可移动的读</a:t>
            </a:r>
            <a:r>
              <a:rPr lang="en-US" altLang="zh-CN" sz="2400" dirty="0"/>
              <a:t>/</a:t>
            </a:r>
            <a:r>
              <a:rPr lang="zh-CN" altLang="en-US" sz="2400" dirty="0"/>
              <a:t>写头来访问数据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磁盘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68" y="3124208"/>
            <a:ext cx="5524500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磁盘替代者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固态硬盘（</a:t>
            </a:r>
            <a:r>
              <a:rPr lang="en-US" altLang="zh-CN" sz="2400" dirty="0"/>
              <a:t>SSD</a:t>
            </a:r>
            <a:r>
              <a:rPr lang="zh-CN" altLang="en-US" sz="2400" dirty="0"/>
              <a:t>）：基于闪存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非易失性，比磁盘快</a:t>
            </a:r>
            <a:r>
              <a:rPr lang="en-US" altLang="zh-CN" sz="2400" dirty="0"/>
              <a:t>100~1000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磨损问题：采用磨损均衡技术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闪存（</a:t>
            </a:r>
            <a:r>
              <a:rPr lang="en-US" altLang="zh-CN" dirty="0"/>
              <a:t>Flash Storage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9" r="4003" b="24002"/>
          <a:stretch>
            <a:fillRect/>
          </a:stretch>
        </p:blipFill>
        <p:spPr>
          <a:xfrm>
            <a:off x="1524080" y="3581396"/>
            <a:ext cx="5486256" cy="198114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随机访问存储器（</a:t>
            </a: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RAM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交叉存取（</a:t>
            </a:r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Interleaving</a:t>
            </a: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）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二级存取器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96" y="1219258"/>
            <a:ext cx="7440735" cy="4724276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存储“墙”问题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处理器速度与存储器的访问速度间不匹配问题</a:t>
            </a:r>
            <a:r>
              <a:rPr lang="en-US" altLang="zh-CN" dirty="0"/>
              <a:t>——</a:t>
            </a:r>
            <a:r>
              <a:rPr lang="zh-CN" altLang="en-US" dirty="0"/>
              <a:t>存储墙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通用</a:t>
            </a:r>
            <a:r>
              <a:rPr lang="en-US" altLang="zh-CN" dirty="0"/>
              <a:t>RAM</a:t>
            </a:r>
            <a:r>
              <a:rPr lang="zh-CN" altLang="en-US" dirty="0"/>
              <a:t>类型：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SRAM</a:t>
            </a:r>
            <a:r>
              <a:rPr lang="zh-CN" altLang="en-US" sz="2400" dirty="0"/>
              <a:t>、</a:t>
            </a:r>
            <a:r>
              <a:rPr lang="en-US" altLang="zh-CN" sz="2400" dirty="0"/>
              <a:t>DRAM</a:t>
            </a:r>
            <a:r>
              <a:rPr lang="zh-CN" altLang="en-US" sz="2400" dirty="0"/>
              <a:t>、</a:t>
            </a:r>
            <a:r>
              <a:rPr lang="en-US" altLang="zh-CN" sz="2400" dirty="0"/>
              <a:t>SDRAM</a:t>
            </a:r>
            <a:r>
              <a:rPr lang="zh-CN" altLang="en-US" sz="2400" dirty="0"/>
              <a:t>、</a:t>
            </a:r>
            <a:r>
              <a:rPr lang="en-US" altLang="zh-CN" sz="2400" dirty="0"/>
              <a:t>DDR SDRAM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局部性原理：时间局部性和空间局部性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存储体系结构：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寄存器</a:t>
            </a:r>
            <a:r>
              <a:rPr lang="en-US" altLang="zh-CN" sz="2400" dirty="0"/>
              <a:t>-&gt;</a:t>
            </a:r>
            <a:r>
              <a:rPr lang="zh-CN" altLang="en-US" sz="2400" dirty="0"/>
              <a:t>缓存</a:t>
            </a:r>
            <a:r>
              <a:rPr lang="en-US" altLang="zh-CN" sz="2400" dirty="0"/>
              <a:t>-&gt;</a:t>
            </a:r>
            <a:r>
              <a:rPr lang="zh-CN" altLang="en-US" sz="2400" dirty="0"/>
              <a:t>内存</a:t>
            </a:r>
            <a:r>
              <a:rPr lang="en-US" altLang="zh-CN" sz="2400" dirty="0"/>
              <a:t>-&gt;</a:t>
            </a:r>
            <a:r>
              <a:rPr lang="zh-CN" altLang="en-US" sz="2400" dirty="0"/>
              <a:t>磁盘</a:t>
            </a:r>
            <a:r>
              <a:rPr lang="en-US" altLang="zh-CN" sz="2400" dirty="0"/>
              <a:t>-&gt;</a:t>
            </a:r>
            <a:r>
              <a:rPr lang="zh-CN" altLang="en-US" sz="2400" dirty="0"/>
              <a:t>磁带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存储器发展</a:t>
            </a:r>
          </a:p>
        </p:txBody>
      </p:sp>
      <p:pic>
        <p:nvPicPr>
          <p:cNvPr id="4" name="Picture 13" descr="dram3.png"/>
          <p:cNvPicPr>
            <a:picLocks noGrp="1" noChangeAspect="1"/>
          </p:cNvPicPr>
          <p:nvPr>
            <p:ph idx="11"/>
          </p:nvPr>
        </p:nvPicPr>
        <p:blipFill>
          <a:blip r:embed="rId2" cstate="print"/>
          <a:stretch>
            <a:fillRect/>
          </a:stretch>
        </p:blipFill>
        <p:spPr>
          <a:xfrm>
            <a:off x="381001" y="1600248"/>
            <a:ext cx="8183563" cy="34677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存储器容量由寻址策略决定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大多数存储器是字节可寻址（</a:t>
            </a:r>
            <a:r>
              <a:rPr lang="en-US" altLang="zh-CN" sz="2400" dirty="0"/>
              <a:t>byte-addressable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每个存储单元的大小为</a:t>
            </a:r>
            <a:r>
              <a:rPr lang="en-US" altLang="zh-CN" sz="2400" dirty="0"/>
              <a:t>1</a:t>
            </a:r>
            <a:r>
              <a:rPr lang="zh-CN" altLang="en-US" sz="2400" dirty="0"/>
              <a:t>字节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大多数计算机以字为单位（</a:t>
            </a:r>
            <a:r>
              <a:rPr lang="en-US" altLang="zh-CN" sz="2400" dirty="0"/>
              <a:t>word</a:t>
            </a:r>
            <a:r>
              <a:rPr lang="zh-CN" altLang="en-US" sz="2400" dirty="0"/>
              <a:t>）检索或存储数据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常用缩写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000" dirty="0"/>
              <a:t>1K </a:t>
            </a:r>
            <a:r>
              <a:rPr lang="zh-CN" altLang="en-US" sz="2000" dirty="0"/>
              <a:t>≈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10</a:t>
            </a:r>
            <a:r>
              <a:rPr lang="zh-CN" altLang="en-US" sz="2000" dirty="0"/>
              <a:t>（</a:t>
            </a:r>
            <a:r>
              <a:rPr lang="en-US" altLang="zh-CN" sz="2000" dirty="0"/>
              <a:t>Kilo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000" dirty="0"/>
              <a:t>1M </a:t>
            </a:r>
            <a:r>
              <a:rPr lang="zh-CN" altLang="en-US" sz="2000" dirty="0"/>
              <a:t>≈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20</a:t>
            </a:r>
            <a:r>
              <a:rPr lang="zh-CN" altLang="en-US" sz="2000" dirty="0"/>
              <a:t>（</a:t>
            </a:r>
            <a:r>
              <a:rPr lang="en-US" altLang="zh-CN" sz="2000" dirty="0"/>
              <a:t>Mega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000" dirty="0"/>
              <a:t>1G </a:t>
            </a:r>
            <a:r>
              <a:rPr lang="zh-CN" altLang="en-US" sz="2000" dirty="0"/>
              <a:t>≈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30</a:t>
            </a:r>
            <a:r>
              <a:rPr lang="zh-CN" altLang="en-US" sz="2000" dirty="0"/>
              <a:t>（</a:t>
            </a:r>
            <a:r>
              <a:rPr lang="en-US" altLang="zh-CN" sz="2000" dirty="0"/>
              <a:t>Giga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000" dirty="0"/>
              <a:t>1T </a:t>
            </a:r>
            <a:r>
              <a:rPr lang="zh-CN" altLang="en-US" sz="2000" dirty="0"/>
              <a:t>≈ 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40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Tera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indent="0">
              <a:buNone/>
            </a:pP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1894" y="1600248"/>
          <a:ext cx="8184958" cy="107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例如：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C7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372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采用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位地址，寻址空间大小为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400" b="0" baseline="30000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=65536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存储单元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48357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数据传输通过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MAR</a:t>
            </a:r>
            <a:r>
              <a:rPr lang="zh-CN" altLang="en-US" sz="2400" dirty="0"/>
              <a:t>：地址寄存器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C00000"/>
                </a:solidFill>
              </a:rPr>
              <a:t>MDR</a:t>
            </a:r>
            <a:r>
              <a:rPr lang="zh-CN" altLang="en-US" sz="2400" dirty="0"/>
              <a:t>：数据寄存器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主存访问模式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49364" y="2667020"/>
            <a:ext cx="1570082" cy="281932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00594" y="2667020"/>
            <a:ext cx="3505108" cy="289552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4821" y="2676547"/>
            <a:ext cx="121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处理器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943564" y="2726426"/>
            <a:ext cx="121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49429" y="3242949"/>
            <a:ext cx="769952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MAR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1649429" y="3888339"/>
            <a:ext cx="769952" cy="40011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MDR</a:t>
            </a:r>
            <a:endParaRPr lang="zh-CN" altLang="en-US" sz="2000" dirty="0"/>
          </a:p>
        </p:txBody>
      </p:sp>
      <p:sp>
        <p:nvSpPr>
          <p:cNvPr id="10" name="右箭头 9"/>
          <p:cNvSpPr/>
          <p:nvPr/>
        </p:nvSpPr>
        <p:spPr bwMode="auto">
          <a:xfrm>
            <a:off x="2419381" y="3287868"/>
            <a:ext cx="2381213" cy="29025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右箭头 10"/>
          <p:cNvSpPr/>
          <p:nvPr/>
        </p:nvSpPr>
        <p:spPr bwMode="auto">
          <a:xfrm>
            <a:off x="2419380" y="3944827"/>
            <a:ext cx="2381213" cy="295232"/>
          </a:xfrm>
          <a:prstGeom prst="left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35355" y="2951074"/>
            <a:ext cx="19811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k-bit</a:t>
            </a:r>
            <a:r>
              <a:rPr lang="zh-CN" altLang="en-US" sz="2000" dirty="0"/>
              <a:t>地址总线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46493" y="3634613"/>
            <a:ext cx="19811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n-bit</a:t>
            </a:r>
            <a:r>
              <a:rPr lang="zh-CN" altLang="en-US" sz="2000" dirty="0"/>
              <a:t>数据总线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417499" y="4893810"/>
            <a:ext cx="12671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控制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345375" y="3178015"/>
            <a:ext cx="2496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r>
              <a:rPr lang="en-US" altLang="zh-CN" sz="2000" baseline="30000" dirty="0"/>
              <a:t>k</a:t>
            </a:r>
            <a:r>
              <a:rPr lang="zh-CN" altLang="en-US" sz="2000" dirty="0"/>
              <a:t>个可寻址存储单元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489830" y="3888339"/>
            <a:ext cx="24965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字长为</a:t>
            </a:r>
            <a:r>
              <a:rPr lang="en-US" altLang="zh-CN" sz="2000" dirty="0"/>
              <a:t>n bits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2819446" y="5692590"/>
            <a:ext cx="29899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与主存间的交互</a:t>
            </a:r>
          </a:p>
        </p:txBody>
      </p:sp>
      <p:sp>
        <p:nvSpPr>
          <p:cNvPr id="19" name="右箭头 18"/>
          <p:cNvSpPr/>
          <p:nvPr/>
        </p:nvSpPr>
        <p:spPr bwMode="auto">
          <a:xfrm>
            <a:off x="2819446" y="4651943"/>
            <a:ext cx="1958076" cy="29025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主存的基本结构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066891" y="1114740"/>
            <a:ext cx="4921449" cy="4234633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8428" y="4894326"/>
            <a:ext cx="896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主存</a:t>
            </a:r>
          </a:p>
        </p:txBody>
      </p:sp>
      <p:sp>
        <p:nvSpPr>
          <p:cNvPr id="10" name="右箭头 9"/>
          <p:cNvSpPr/>
          <p:nvPr/>
        </p:nvSpPr>
        <p:spPr bwMode="auto">
          <a:xfrm rot="16200000">
            <a:off x="2037047" y="6165314"/>
            <a:ext cx="487369" cy="29025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右箭头 10"/>
          <p:cNvSpPr/>
          <p:nvPr/>
        </p:nvSpPr>
        <p:spPr bwMode="auto">
          <a:xfrm>
            <a:off x="6958965" y="2001342"/>
            <a:ext cx="1085654" cy="295232"/>
          </a:xfrm>
          <a:prstGeom prst="left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25860" y="6184224"/>
            <a:ext cx="198114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k-bit</a:t>
            </a:r>
            <a:r>
              <a:rPr lang="zh-CN" altLang="en-US" sz="2000" dirty="0"/>
              <a:t>地址总线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229984" y="990518"/>
            <a:ext cx="91425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n-bit</a:t>
            </a:r>
            <a:r>
              <a:rPr lang="zh-CN" altLang="en-US" sz="2000" b="1" dirty="0"/>
              <a:t>数据总线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1261286" y="1221570"/>
            <a:ext cx="1991546" cy="18091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8097" y="1770716"/>
            <a:ext cx="158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存储单元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261286" y="3414200"/>
            <a:ext cx="1991546" cy="530942"/>
          </a:xfrm>
          <a:prstGeom prst="rect">
            <a:avLst/>
          </a:prstGeom>
          <a:solidFill>
            <a:srgbClr val="D6EEB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74483" y="3477484"/>
            <a:ext cx="11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驱动器</a:t>
            </a:r>
          </a:p>
        </p:txBody>
      </p:sp>
      <p:sp>
        <p:nvSpPr>
          <p:cNvPr id="22" name="矩形 21"/>
          <p:cNvSpPr/>
          <p:nvPr/>
        </p:nvSpPr>
        <p:spPr bwMode="auto">
          <a:xfrm>
            <a:off x="1249363" y="4342024"/>
            <a:ext cx="1991546" cy="530942"/>
          </a:xfrm>
          <a:prstGeom prst="rect">
            <a:avLst/>
          </a:prstGeom>
          <a:solidFill>
            <a:srgbClr val="D6EEB0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662560" y="4405308"/>
            <a:ext cx="1165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译码器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1249363" y="5520546"/>
            <a:ext cx="1933951" cy="530942"/>
          </a:xfrm>
          <a:prstGeom prst="rect">
            <a:avLst/>
          </a:prstGeom>
          <a:solidFill>
            <a:srgbClr val="F2F2F2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280691" y="1334571"/>
            <a:ext cx="656943" cy="1474144"/>
          </a:xfrm>
          <a:prstGeom prst="rect">
            <a:avLst/>
          </a:prstGeom>
          <a:solidFill>
            <a:srgbClr val="F2F2F2"/>
          </a:solidFill>
          <a:ln w="285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5756" y="5588094"/>
            <a:ext cx="7699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MAR</a:t>
            </a:r>
            <a:endParaRPr lang="zh-CN" altLang="en-US" sz="2000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3240909" y="1600248"/>
            <a:ext cx="10482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29" name="矩形 28"/>
          <p:cNvSpPr/>
          <p:nvPr/>
        </p:nvSpPr>
        <p:spPr bwMode="auto">
          <a:xfrm>
            <a:off x="4331382" y="1297347"/>
            <a:ext cx="888178" cy="1511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21787" y="1268201"/>
            <a:ext cx="6381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读写电路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251349" y="1801493"/>
            <a:ext cx="76783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MDR</a:t>
            </a:r>
            <a:endParaRPr lang="zh-CN" altLang="en-US" sz="2000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3252832" y="2438426"/>
            <a:ext cx="10482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35" name="直接箭头连接符 34"/>
          <p:cNvCxnSpPr/>
          <p:nvPr/>
        </p:nvCxnSpPr>
        <p:spPr bwMode="auto">
          <a:xfrm>
            <a:off x="5211124" y="1600248"/>
            <a:ext cx="10482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36" name="直接箭头连接符 35"/>
          <p:cNvCxnSpPr/>
          <p:nvPr/>
        </p:nvCxnSpPr>
        <p:spPr bwMode="auto">
          <a:xfrm>
            <a:off x="5211124" y="2438426"/>
            <a:ext cx="104823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38" name="直接箭头连接符 37"/>
          <p:cNvCxnSpPr/>
          <p:nvPr/>
        </p:nvCxnSpPr>
        <p:spPr bwMode="auto">
          <a:xfrm flipV="1">
            <a:off x="1662560" y="4866973"/>
            <a:ext cx="0" cy="6535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5" name="直接箭头连接符 44"/>
          <p:cNvCxnSpPr/>
          <p:nvPr/>
        </p:nvCxnSpPr>
        <p:spPr bwMode="auto">
          <a:xfrm flipV="1">
            <a:off x="2651868" y="4866973"/>
            <a:ext cx="0" cy="6535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46" name="直接箭头连接符 45"/>
          <p:cNvCxnSpPr/>
          <p:nvPr/>
        </p:nvCxnSpPr>
        <p:spPr bwMode="auto">
          <a:xfrm flipH="1" flipV="1">
            <a:off x="1658914" y="3010222"/>
            <a:ext cx="3646" cy="38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2648222" y="3017318"/>
            <a:ext cx="3646" cy="38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51" name="直接箭头连接符 50"/>
          <p:cNvCxnSpPr/>
          <p:nvPr/>
        </p:nvCxnSpPr>
        <p:spPr bwMode="auto">
          <a:xfrm flipH="1" flipV="1">
            <a:off x="1658914" y="3939149"/>
            <a:ext cx="3646" cy="38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2662062" y="3951866"/>
            <a:ext cx="3646" cy="383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53" name="矩形 52"/>
          <p:cNvSpPr/>
          <p:nvPr/>
        </p:nvSpPr>
        <p:spPr bwMode="auto">
          <a:xfrm>
            <a:off x="4125760" y="3753453"/>
            <a:ext cx="1444486" cy="530942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rgbClr val="F692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4125760" y="3799398"/>
            <a:ext cx="14444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控制电路</a:t>
            </a:r>
          </a:p>
        </p:txBody>
      </p:sp>
      <p:sp>
        <p:nvSpPr>
          <p:cNvPr id="55" name="右箭头 54"/>
          <p:cNvSpPr/>
          <p:nvPr/>
        </p:nvSpPr>
        <p:spPr bwMode="auto">
          <a:xfrm rot="16200000">
            <a:off x="4390207" y="3150527"/>
            <a:ext cx="915592" cy="29025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536112" y="5751121"/>
            <a:ext cx="126718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控制</a:t>
            </a:r>
          </a:p>
        </p:txBody>
      </p:sp>
      <p:sp>
        <p:nvSpPr>
          <p:cNvPr id="58" name="右箭头 57"/>
          <p:cNvSpPr/>
          <p:nvPr/>
        </p:nvSpPr>
        <p:spPr bwMode="auto">
          <a:xfrm rot="16200000">
            <a:off x="4121068" y="4890979"/>
            <a:ext cx="1430024" cy="290257"/>
          </a:xfrm>
          <a:prstGeom prst="rightArrow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122</TotalTime>
  <Words>2307</Words>
  <Application>Microsoft Office PowerPoint</Application>
  <PresentationFormat>全屏显示(4:3)</PresentationFormat>
  <Paragraphs>560</Paragraphs>
  <Slides>50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MS PGothic</vt:lpstr>
      <vt:lpstr>黑体</vt:lpstr>
      <vt:lpstr>Arial</vt:lpstr>
      <vt:lpstr>Calibri</vt:lpstr>
      <vt:lpstr>Cambria Math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计算机主要组成部件</vt:lpstr>
      <vt:lpstr>存储“墙”问题</vt:lpstr>
      <vt:lpstr>存储器发展</vt:lpstr>
      <vt:lpstr>存储系统</vt:lpstr>
      <vt:lpstr>主存访问模式</vt:lpstr>
      <vt:lpstr>主存的基本结构</vt:lpstr>
      <vt:lpstr>存储系统设计</vt:lpstr>
      <vt:lpstr>局部性原理</vt:lpstr>
      <vt:lpstr>利用局部性原理</vt:lpstr>
      <vt:lpstr>存储体系结构</vt:lpstr>
      <vt:lpstr>计算机的存储器是如何运作的</vt:lpstr>
      <vt:lpstr>相关术语</vt:lpstr>
      <vt:lpstr>相关术语</vt:lpstr>
      <vt:lpstr>带宽和延迟</vt:lpstr>
      <vt:lpstr>大纲</vt:lpstr>
      <vt:lpstr>基于反馈的存储</vt:lpstr>
      <vt:lpstr>S-R锁存器（latch）</vt:lpstr>
      <vt:lpstr>S-R锁存器</vt:lpstr>
      <vt:lpstr>D锁存器</vt:lpstr>
      <vt:lpstr>D触发器（flip-flop）</vt:lpstr>
      <vt:lpstr>寄存器</vt:lpstr>
      <vt:lpstr>大纲</vt:lpstr>
      <vt:lpstr>静态随机存储器（SRAM） </vt:lpstr>
      <vt:lpstr>静态存储器结构</vt:lpstr>
      <vt:lpstr>静态存储器结构</vt:lpstr>
      <vt:lpstr>1-T DRAM存储单元</vt:lpstr>
      <vt:lpstr>动态存储器结构</vt:lpstr>
      <vt:lpstr>DRAM技术</vt:lpstr>
      <vt:lpstr>DRAM的优化</vt:lpstr>
      <vt:lpstr>影响DRAM性能的因素</vt:lpstr>
      <vt:lpstr>1到4代内存规格变化</vt:lpstr>
      <vt:lpstr>大纲</vt:lpstr>
      <vt:lpstr>存储控制器（Memory Controller）</vt:lpstr>
      <vt:lpstr>存储控制器</vt:lpstr>
      <vt:lpstr>存储模块交叉</vt:lpstr>
      <vt:lpstr>存储模块交叉存取</vt:lpstr>
      <vt:lpstr>存储模块交叉存取</vt:lpstr>
      <vt:lpstr>非交叉存储V.S.交叉存储</vt:lpstr>
      <vt:lpstr>交叉存取例子</vt:lpstr>
      <vt:lpstr>非交叉存取</vt:lpstr>
      <vt:lpstr>4个模块交叉存取</vt:lpstr>
      <vt:lpstr>思考</vt:lpstr>
      <vt:lpstr>大纲</vt:lpstr>
      <vt:lpstr>磁盘</vt:lpstr>
      <vt:lpstr>闪存（Flash Storage）</vt:lpstr>
      <vt:lpstr>大纲</vt:lpstr>
      <vt:lpstr>小结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iiii yyyy</cp:lastModifiedBy>
  <cp:revision>850</cp:revision>
  <dcterms:created xsi:type="dcterms:W3CDTF">2001-06-30T15:45:00Z</dcterms:created>
  <dcterms:modified xsi:type="dcterms:W3CDTF">2025-05-14T02:49:57Z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16E12B0263D1452EA0E39A1041512A7E_12</vt:lpwstr>
  </property>
</Properties>
</file>