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  <p:sldMasterId id="2147484050" r:id="rId2"/>
  </p:sldMasterIdLst>
  <p:notesMasterIdLst>
    <p:notesMasterId r:id="rId44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6" r:id="rId23"/>
    <p:sldId id="275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93523" autoAdjust="0"/>
  </p:normalViewPr>
  <p:slideViewPr>
    <p:cSldViewPr>
      <p:cViewPr varScale="1">
        <p:scale>
          <a:sx n="103" d="100"/>
          <a:sy n="103" d="100"/>
        </p:scale>
        <p:origin x="1440" y="64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228373-D093-EF4F-ACA3-6E94CC557C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FA26B2-79C2-E547-81DB-E564E8C14E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pPr>
                <a:defRPr/>
              </a:pPr>
              <a:t>2025/5/27</a:t>
            </a:fld>
            <a:endParaRPr lang="zh-C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FF36C7-E8E8-1148-A0A0-A828CA88793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151A73-C1C6-6444-A080-73686EEE5A2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EF47EAC-513F-F845-A64E-DFD1042AD4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72A4C0C-A311-BD41-AC62-D62870A6C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A3597A8-CA89-B347-BCE3-FAFF9385E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B5AF6CDD-3D67-2B4E-9762-FBDC9B98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2F6CE463-9861-3640-8541-BCC6D28D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itchFamily="2" charset="0"/>
              </a:rPr>
              <a:pPr/>
              <a:t>1</a:t>
            </a:fld>
            <a:endParaRPr lang="en-US" altLang="zh-CN" sz="13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6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7DA3F-3AA6-D044-8937-843B4C129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988F57DA-AFD9-C340-88A8-D376E0426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74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22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48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2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C5A03-523F-E543-A553-2DA0654CF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2D359BE7-B0DA-324B-81FE-EB397A4B9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351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770DEEE4-C7A8-E94B-85F3-11C3169D455C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1571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6C5FC7-C2F3-3A4E-941A-2092D784D7C9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3D5879C4-94BE-CF4D-AD1A-3895310F7A36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2089A979-0099-9349-AF61-A27A6BD76862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AD47EAD8-42AF-C94E-B745-FDF762D6D50B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129474CC-1F08-4F4D-AA59-19C55E6C3A7B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8A79E4CF-1D3F-9644-8B6A-C9DCBACE057E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15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127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99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56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372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FBE82143-AA8C-DF42-9BC8-638A12645992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731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6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1921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9100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3131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91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C6D1DE-239D-294A-8DF4-FD557C2BF225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D4448070-B9B1-7244-B4B1-39DC928F3E80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08FA3B65-EEC6-C74E-8684-D2609F9B86C3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C11DA118-76E1-5E44-BDEF-B06F90EF52A3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88EBDBEE-2CE2-4448-8B67-D54528E6E064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E22E049A-6104-264F-824B-91E839C4BE01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27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6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81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47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11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8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18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6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70D5CB0-1884-C145-9674-0579349E3D9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400" dirty="0"/>
              <a:t>计算机组成与实践  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8D76E370-F1DA-F84A-BB05-38EED545A8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缓存（</a:t>
            </a:r>
            <a:r>
              <a:rPr lang="en-US" altLang="zh-CN" sz="3600" b="1" dirty="0">
                <a:solidFill>
                  <a:srgbClr val="C00000"/>
                </a:solidFill>
              </a:rPr>
              <a:t>Cache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2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17690" y="3200406"/>
            <a:ext cx="8184958" cy="198114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例如：给出地址（</a:t>
            </a:r>
            <a:r>
              <a:rPr lang="en-US" altLang="zh-CN" sz="2400" dirty="0" err="1">
                <a:solidFill>
                  <a:srgbClr val="C00000"/>
                </a:solidFill>
              </a:rPr>
              <a:t>t</a:t>
            </a:r>
            <a:r>
              <a:rPr lang="en-US" altLang="zh-CN" sz="2400" dirty="0" err="1"/>
              <a:t>,</a:t>
            </a:r>
            <a:r>
              <a:rPr lang="en-US" altLang="zh-CN" sz="2400" dirty="0" err="1">
                <a:solidFill>
                  <a:srgbClr val="00B050"/>
                </a:solidFill>
              </a:rPr>
              <a:t>b</a:t>
            </a:r>
            <a:r>
              <a:rPr lang="en-US" altLang="zh-CN" sz="2400" dirty="0" err="1"/>
              <a:t>,</a:t>
            </a:r>
            <a:r>
              <a:rPr lang="en-US" altLang="zh-CN" sz="2400" dirty="0" err="1">
                <a:solidFill>
                  <a:srgbClr val="FFC000"/>
                </a:solidFill>
              </a:rPr>
              <a:t>w</a:t>
            </a:r>
            <a:r>
              <a:rPr lang="zh-CN" altLang="en-US" sz="2400" dirty="0"/>
              <a:t>）</a:t>
            </a:r>
            <a:r>
              <a:rPr lang="en-US" altLang="zh-CN" sz="2400" dirty="0"/>
              <a:t>(16-bit)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、用</a:t>
            </a: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zh-CN" altLang="en-US" sz="2400" dirty="0"/>
              <a:t>与缓存块</a:t>
            </a:r>
            <a:r>
              <a:rPr lang="en-US" altLang="zh-CN" sz="2400" dirty="0">
                <a:solidFill>
                  <a:srgbClr val="00B050"/>
                </a:solidFill>
              </a:rPr>
              <a:t>b</a:t>
            </a:r>
            <a:r>
              <a:rPr lang="zh-CN" altLang="en-US" sz="2400" dirty="0"/>
              <a:t>中的</a:t>
            </a:r>
            <a:r>
              <a:rPr lang="en-US" altLang="zh-CN" sz="2400" dirty="0"/>
              <a:t>tag</a:t>
            </a:r>
            <a:r>
              <a:rPr lang="zh-CN" altLang="en-US" sz="2400" dirty="0"/>
              <a:t>作比较，确定该数据是否在缓存中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、如果不相同，缓存缺失（</a:t>
            </a:r>
            <a:r>
              <a:rPr lang="en-US" altLang="zh-CN" sz="2400" dirty="0"/>
              <a:t>Cache miss</a:t>
            </a:r>
            <a:r>
              <a:rPr lang="zh-CN" altLang="en-US" sz="2400" dirty="0"/>
              <a:t>），用内存块（</a:t>
            </a:r>
            <a:r>
              <a:rPr lang="en-US" altLang="zh-CN" sz="2400" dirty="0" err="1">
                <a:solidFill>
                  <a:srgbClr val="C00000"/>
                </a:solidFill>
              </a:rPr>
              <a:t>t</a:t>
            </a:r>
            <a:r>
              <a:rPr lang="en-US" altLang="zh-CN" sz="2400" dirty="0" err="1"/>
              <a:t>,</a:t>
            </a:r>
            <a:r>
              <a:rPr lang="en-US" altLang="zh-CN" sz="2400" dirty="0" err="1">
                <a:solidFill>
                  <a:srgbClr val="00B050"/>
                </a:solidFill>
              </a:rPr>
              <a:t>b</a:t>
            </a:r>
            <a:r>
              <a:rPr lang="zh-CN" altLang="en-US" sz="2400" dirty="0"/>
              <a:t>）</a:t>
            </a:r>
            <a:r>
              <a:rPr lang="en-US" altLang="zh-CN" sz="2400" dirty="0"/>
              <a:t>(12-bit)</a:t>
            </a:r>
            <a:r>
              <a:rPr lang="zh-CN" altLang="en-US" sz="2400" dirty="0"/>
              <a:t>替换缓存块</a:t>
            </a:r>
            <a:r>
              <a:rPr lang="en-US" altLang="zh-CN" sz="2400" dirty="0">
                <a:solidFill>
                  <a:srgbClr val="00B050"/>
                </a:solidFill>
              </a:rPr>
              <a:t>b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直接映射（</a:t>
            </a:r>
            <a:r>
              <a:rPr lang="en-US" altLang="zh-CN" dirty="0"/>
              <a:t>Direct Mapping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86683"/>
              </p:ext>
            </p:extLst>
          </p:nvPr>
        </p:nvGraphicFramePr>
        <p:xfrm>
          <a:off x="379606" y="1143061"/>
          <a:ext cx="8184958" cy="1897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33385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地址分为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个字段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1364584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dirty="0">
                          <a:solidFill>
                            <a:srgbClr val="00B050"/>
                          </a:solidFill>
                        </a:rPr>
                        <a:t>块号</a:t>
                      </a:r>
                      <a:r>
                        <a:rPr lang="zh-CN" altLang="en-US" sz="2000" dirty="0"/>
                        <a:t>字段决定存储在内存的哪个块</a:t>
                      </a:r>
                      <a:endParaRPr lang="en-US" altLang="zh-CN" sz="20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rgbClr val="C00000"/>
                          </a:solidFill>
                        </a:rPr>
                        <a:t>标签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字段用于区分不同的内存块（内存块到缓存块是多对一的关系）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rgbClr val="FFC000"/>
                          </a:solidFill>
                        </a:rPr>
                        <a:t>字节偏移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字段用于选择需要访问的数据（字或字节等）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75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66892" y="1044758"/>
            <a:ext cx="6172038" cy="139366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800296"/>
            <a:ext cx="8184958" cy="375282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需要访问数据，其地址为</a:t>
            </a:r>
            <a:r>
              <a:rPr lang="en-US" altLang="zh-CN" sz="2400" dirty="0"/>
              <a:t>[A7B4]=</a:t>
            </a:r>
            <a:r>
              <a:rPr lang="en-US" altLang="zh-CN" sz="2400" dirty="0">
                <a:solidFill>
                  <a:srgbClr val="C00000"/>
                </a:solidFill>
              </a:rPr>
              <a:t>10100</a:t>
            </a:r>
            <a:r>
              <a:rPr lang="en-US" altLang="zh-CN" sz="2400" dirty="0">
                <a:solidFill>
                  <a:srgbClr val="00B050"/>
                </a:solidFill>
              </a:rPr>
              <a:t>1111011</a:t>
            </a:r>
            <a:r>
              <a:rPr lang="en-US" altLang="zh-CN" sz="2400" dirty="0">
                <a:solidFill>
                  <a:srgbClr val="FFC000"/>
                </a:solidFill>
              </a:rPr>
              <a:t>0100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、检索缓存块</a:t>
            </a:r>
            <a:r>
              <a:rPr lang="en-US" altLang="zh-CN" sz="2400" dirty="0">
                <a:solidFill>
                  <a:srgbClr val="00B050"/>
                </a:solidFill>
              </a:rPr>
              <a:t>1111011</a:t>
            </a:r>
            <a:r>
              <a:rPr lang="zh-CN" altLang="en-US" sz="2400" dirty="0"/>
              <a:t>，查看其</a:t>
            </a:r>
            <a:r>
              <a:rPr lang="en-US" altLang="zh-CN" sz="2400" dirty="0"/>
              <a:t>tag</a:t>
            </a:r>
            <a:r>
              <a:rPr lang="zh-CN" altLang="en-US" sz="2400" dirty="0"/>
              <a:t>是否为</a:t>
            </a:r>
            <a:r>
              <a:rPr lang="en-US" altLang="zh-CN" sz="2400" dirty="0">
                <a:solidFill>
                  <a:srgbClr val="C00000"/>
                </a:solidFill>
              </a:rPr>
              <a:t>10100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、如果是，命中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、如果不是，从内存读取该块到缓存块</a:t>
            </a:r>
            <a:r>
              <a:rPr lang="en-US" altLang="zh-CN" sz="2400" dirty="0">
                <a:solidFill>
                  <a:srgbClr val="00B050"/>
                </a:solidFill>
              </a:rPr>
              <a:t>1111011</a:t>
            </a:r>
            <a:r>
              <a:rPr lang="zh-CN" altLang="en-US" sz="2400" dirty="0"/>
              <a:t>中，并更新</a:t>
            </a:r>
            <a:r>
              <a:rPr lang="en-US" altLang="zh-CN" sz="2400" dirty="0"/>
              <a:t>tag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10100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直接映射例子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034553" y="1752644"/>
            <a:ext cx="1219164" cy="38099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72573" y="1752644"/>
            <a:ext cx="761980" cy="380990"/>
          </a:xfrm>
          <a:prstGeom prst="rect">
            <a:avLst/>
          </a:prstGeom>
          <a:solidFill>
            <a:srgbClr val="FF9B9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53717" y="1752644"/>
            <a:ext cx="609584" cy="38099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826" y="1352534"/>
            <a:ext cx="194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标签（</a:t>
            </a:r>
            <a:r>
              <a:rPr lang="en-US" altLang="zh-CN" sz="2000" b="1" dirty="0">
                <a:solidFill>
                  <a:srgbClr val="C00000"/>
                </a:solidFill>
              </a:rPr>
              <a:t>tag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34557" y="990664"/>
            <a:ext cx="230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块号（</a:t>
            </a:r>
            <a:r>
              <a:rPr lang="en-US" altLang="zh-CN" sz="2000" b="1" dirty="0">
                <a:solidFill>
                  <a:srgbClr val="00B050"/>
                </a:solidFill>
              </a:rPr>
              <a:t>#block</a:t>
            </a:r>
            <a:r>
              <a:rPr lang="zh-CN" altLang="en-US" sz="2000" b="1" dirty="0">
                <a:solidFill>
                  <a:srgbClr val="00B050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10134" y="1044758"/>
            <a:ext cx="236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字节偏移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zh-CN" altLang="en-US" sz="2000" b="1" dirty="0">
                <a:solidFill>
                  <a:srgbClr val="FFC000"/>
                </a:solidFill>
              </a:rPr>
              <a:t>（</a:t>
            </a:r>
            <a:r>
              <a:rPr lang="en-US" altLang="zh-CN" sz="2000" b="1" dirty="0">
                <a:solidFill>
                  <a:srgbClr val="FFC000"/>
                </a:solidFill>
              </a:rPr>
              <a:t>Byte offset</a:t>
            </a:r>
            <a:r>
              <a:rPr lang="zh-CN" altLang="en-US" sz="2000" b="1" dirty="0">
                <a:solidFill>
                  <a:srgbClr val="FFC000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40157" y="1762994"/>
            <a:ext cx="23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16-bit</a:t>
            </a:r>
            <a:r>
              <a:rPr lang="zh-CN" altLang="en-US" sz="2000" b="1" dirty="0"/>
              <a:t>内存地址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2551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假设缓存有</a:t>
            </a:r>
            <a:r>
              <a:rPr lang="en-US" altLang="zh-CN" dirty="0"/>
              <a:t>4</a:t>
            </a:r>
            <a:r>
              <a:rPr lang="zh-CN" altLang="en-US" dirty="0"/>
              <a:t>个块，每个缓存块大小为</a:t>
            </a:r>
            <a:r>
              <a:rPr lang="en-US" altLang="zh-CN" dirty="0"/>
              <a:t>1 word</a:t>
            </a:r>
            <a:r>
              <a:rPr lang="zh-CN" altLang="en-US" dirty="0"/>
              <a:t>，初始时为空，给出以下内存字地址：</a:t>
            </a:r>
            <a:r>
              <a:rPr lang="en-US" altLang="zh-CN" dirty="0"/>
              <a:t>0,1,2,3,4,3,4,15</a:t>
            </a:r>
            <a:r>
              <a:rPr lang="zh-CN" altLang="en-US" dirty="0"/>
              <a:t>，计算缓存命中率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课题练习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09855"/>
              </p:ext>
            </p:extLst>
          </p:nvPr>
        </p:nvGraphicFramePr>
        <p:xfrm>
          <a:off x="3048040" y="3413829"/>
          <a:ext cx="2512242" cy="1463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56121">
                  <a:extLst>
                    <a:ext uri="{9D8B030D-6E8A-4147-A177-3AD203B41FA5}">
                      <a16:colId xmlns:a16="http://schemas.microsoft.com/office/drawing/2014/main" val="3592940590"/>
                    </a:ext>
                  </a:extLst>
                </a:gridCol>
                <a:gridCol w="1256121">
                  <a:extLst>
                    <a:ext uri="{9D8B030D-6E8A-4147-A177-3AD203B41FA5}">
                      <a16:colId xmlns:a16="http://schemas.microsoft.com/office/drawing/2014/main" val="2007217602"/>
                    </a:ext>
                  </a:extLst>
                </a:gridCol>
              </a:tblGrid>
              <a:tr h="3466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66044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116837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72821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3798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52674" y="2880443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Index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436" y="2870952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tag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7287" y="2870951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57857" y="3329239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5239" y="3739943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B050"/>
                </a:solidFill>
              </a:rPr>
              <a:t>01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3930" y="4115619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B050"/>
                </a:solidFill>
              </a:rPr>
              <a:t>10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4083" y="4491295"/>
            <a:ext cx="50488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B050"/>
                </a:solidFill>
              </a:rPr>
              <a:t>11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8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952960"/>
            <a:ext cx="8184958" cy="1600158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次访问，</a:t>
            </a:r>
            <a:r>
              <a:rPr lang="en-US" altLang="zh-CN" dirty="0"/>
              <a:t>2</a:t>
            </a:r>
            <a:r>
              <a:rPr lang="zh-CN" altLang="en-US" dirty="0"/>
              <a:t>次命中，命中率为</a:t>
            </a:r>
            <a:r>
              <a:rPr lang="en-US" altLang="zh-CN" dirty="0"/>
              <a:t>25%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课题练习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1066862"/>
            <a:ext cx="8335850" cy="36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中的直接映射缓存</a:t>
            </a:r>
          </a:p>
        </p:txBody>
      </p:sp>
      <p:sp>
        <p:nvSpPr>
          <p:cNvPr id="5" name="矩形 4"/>
          <p:cNvSpPr/>
          <p:nvPr/>
        </p:nvSpPr>
        <p:spPr>
          <a:xfrm>
            <a:off x="2049539" y="6172128"/>
            <a:ext cx="5714850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缓存块大小为</a:t>
            </a:r>
            <a:r>
              <a:rPr lang="en-US" altLang="zh-CN" dirty="0">
                <a:solidFill>
                  <a:srgbClr val="C00000"/>
                </a:solidFill>
              </a:rPr>
              <a:t>1 word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4 bytes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4" y="1066862"/>
            <a:ext cx="7467404" cy="51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9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1219258"/>
            <a:ext cx="8183563" cy="4665657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中的直接映射缓存</a:t>
            </a:r>
          </a:p>
        </p:txBody>
      </p:sp>
      <p:sp>
        <p:nvSpPr>
          <p:cNvPr id="5" name="矩形 4"/>
          <p:cNvSpPr/>
          <p:nvPr/>
        </p:nvSpPr>
        <p:spPr>
          <a:xfrm>
            <a:off x="2049539" y="6172128"/>
            <a:ext cx="5714850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缓存块大小为</a:t>
            </a:r>
            <a:r>
              <a:rPr lang="en-US" altLang="zh-CN" dirty="0">
                <a:solidFill>
                  <a:srgbClr val="C00000"/>
                </a:solidFill>
              </a:rPr>
              <a:t>4 word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16 bytes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76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假设缓存有</a:t>
            </a:r>
            <a:r>
              <a:rPr lang="en-US" altLang="zh-CN" dirty="0"/>
              <a:t>2</a:t>
            </a:r>
            <a:r>
              <a:rPr lang="zh-CN" altLang="en-US" dirty="0"/>
              <a:t>个块，每个缓存块大小为</a:t>
            </a:r>
            <a:r>
              <a:rPr lang="en-US" altLang="zh-CN" dirty="0"/>
              <a:t>2-word</a:t>
            </a:r>
            <a:r>
              <a:rPr lang="zh-CN" altLang="en-US" dirty="0"/>
              <a:t>，初始时为空，给出以下内存字地址：</a:t>
            </a:r>
            <a:r>
              <a:rPr lang="en-US" altLang="zh-CN" dirty="0"/>
              <a:t>0,1,2,3,4,3,4,15</a:t>
            </a:r>
            <a:r>
              <a:rPr lang="zh-CN" altLang="en-US" dirty="0"/>
              <a:t>，计算缓存命中率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27555"/>
              </p:ext>
            </p:extLst>
          </p:nvPr>
        </p:nvGraphicFramePr>
        <p:xfrm>
          <a:off x="3048040" y="3413829"/>
          <a:ext cx="3505107" cy="731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68369">
                  <a:extLst>
                    <a:ext uri="{9D8B030D-6E8A-4147-A177-3AD203B41FA5}">
                      <a16:colId xmlns:a16="http://schemas.microsoft.com/office/drawing/2014/main" val="3592940590"/>
                    </a:ext>
                  </a:extLst>
                </a:gridCol>
                <a:gridCol w="1168369">
                  <a:extLst>
                    <a:ext uri="{9D8B030D-6E8A-4147-A177-3AD203B41FA5}">
                      <a16:colId xmlns:a16="http://schemas.microsoft.com/office/drawing/2014/main" val="2007217602"/>
                    </a:ext>
                  </a:extLst>
                </a:gridCol>
                <a:gridCol w="1168369">
                  <a:extLst>
                    <a:ext uri="{9D8B030D-6E8A-4147-A177-3AD203B41FA5}">
                      <a16:colId xmlns:a16="http://schemas.microsoft.com/office/drawing/2014/main" val="2902454179"/>
                    </a:ext>
                  </a:extLst>
                </a:gridCol>
              </a:tblGrid>
              <a:tr h="3466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66044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11683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52674" y="2880443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Index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0436" y="2870952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tag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6964" y="2880443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57857" y="3329239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00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5239" y="3739943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B050"/>
                </a:solidFill>
              </a:rPr>
              <a:t>01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9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1295456"/>
            <a:ext cx="8183563" cy="3865272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课题练习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81894" y="5160728"/>
            <a:ext cx="8184958" cy="139239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</a:t>
            </a:r>
            <a:r>
              <a:rPr lang="zh-CN" altLang="en-US" dirty="0"/>
              <a:t>次访问，</a:t>
            </a:r>
            <a:r>
              <a:rPr lang="en-US" altLang="zh-CN" dirty="0"/>
              <a:t>4</a:t>
            </a:r>
            <a:r>
              <a:rPr lang="zh-CN" altLang="en-US" dirty="0"/>
              <a:t>次命中，命中率为</a:t>
            </a:r>
            <a:r>
              <a:rPr lang="en-US" altLang="zh-CN" dirty="0"/>
              <a:t>50%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70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缓存需要存储数据以及与其对应的标签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个块的直接映射缓存，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bit</a:t>
            </a:r>
            <a:r>
              <a:rPr lang="zh-CN" altLang="en-US" sz="2400" dirty="0"/>
              <a:t>用于索引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大小为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m</a:t>
            </a:r>
            <a:r>
              <a:rPr lang="zh-CN" altLang="en-US" sz="2400" dirty="0"/>
              <a:t>个字（</a:t>
            </a:r>
            <a:r>
              <a:rPr lang="en-US" altLang="zh-CN" sz="2400" dirty="0"/>
              <a:t> 2</a:t>
            </a:r>
            <a:r>
              <a:rPr lang="en-US" altLang="zh-CN" sz="2400" baseline="30000" dirty="0"/>
              <a:t>m+2 </a:t>
            </a:r>
            <a:r>
              <a:rPr lang="zh-CN" altLang="en-US" sz="2400" dirty="0"/>
              <a:t>个字节）的缓存块，</a:t>
            </a:r>
            <a:r>
              <a:rPr lang="en-US" altLang="zh-CN" sz="2400" dirty="0"/>
              <a:t>m</a:t>
            </a:r>
            <a:r>
              <a:rPr lang="zh-CN" altLang="en-US" sz="2400" dirty="0"/>
              <a:t>个</a:t>
            </a:r>
            <a:r>
              <a:rPr lang="en-US" altLang="zh-CN" sz="2400" dirty="0"/>
              <a:t>bit</a:t>
            </a:r>
            <a:r>
              <a:rPr lang="zh-CN" altLang="en-US" sz="2400" dirty="0"/>
              <a:t>用于寻址块中的字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2 bit</a:t>
            </a:r>
            <a:r>
              <a:rPr lang="zh-CN" altLang="en-US" sz="2400" dirty="0"/>
              <a:t>用于寻址一个字中的字节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缓存设计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76989"/>
              </p:ext>
            </p:extLst>
          </p:nvPr>
        </p:nvGraphicFramePr>
        <p:xfrm>
          <a:off x="481894" y="3352803"/>
          <a:ext cx="8184958" cy="105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31526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标签字段的大小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59911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/>
                        <a:t>32 -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n + m + 2</a:t>
                      </a:r>
                      <a:r>
                        <a:rPr lang="zh-CN" altLang="en-US" sz="2000" dirty="0"/>
                        <a:t>）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30974"/>
              </p:ext>
            </p:extLst>
          </p:nvPr>
        </p:nvGraphicFramePr>
        <p:xfrm>
          <a:off x="481894" y="4571970"/>
          <a:ext cx="8184958" cy="105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31526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直接映射缓存中存储的总的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bit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59911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/>
                        <a:t>2</a:t>
                      </a:r>
                      <a:r>
                        <a:rPr lang="en-US" altLang="zh-CN" sz="2000" baseline="30000" dirty="0"/>
                        <a:t>n</a:t>
                      </a:r>
                      <a:r>
                        <a:rPr lang="en-US" altLang="zh-CN" sz="2000" dirty="0"/>
                        <a:t> ×</a:t>
                      </a:r>
                      <a:r>
                        <a:rPr lang="zh-CN" altLang="en-US" sz="2000" dirty="0"/>
                        <a:t>（块大小</a:t>
                      </a:r>
                      <a:r>
                        <a:rPr lang="en-US" altLang="zh-CN" sz="2000" baseline="0" dirty="0"/>
                        <a:t> + </a:t>
                      </a:r>
                      <a:r>
                        <a:rPr lang="zh-CN" altLang="en-US" sz="2000" baseline="0" dirty="0"/>
                        <a:t>标签字段大小 </a:t>
                      </a:r>
                      <a:r>
                        <a:rPr lang="en-US" altLang="zh-CN" sz="2000" baseline="0" dirty="0"/>
                        <a:t>+ </a:t>
                      </a:r>
                      <a:r>
                        <a:rPr lang="zh-CN" altLang="en-US" sz="2000" baseline="0" dirty="0"/>
                        <a:t>有效位大小</a:t>
                      </a:r>
                      <a:r>
                        <a:rPr lang="zh-CN" altLang="en-US" sz="2000" dirty="0"/>
                        <a:t>）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假设一个直接映射的</a:t>
            </a:r>
            <a:r>
              <a:rPr lang="en-US" altLang="zh-CN" dirty="0"/>
              <a:t>cache</a:t>
            </a:r>
            <a:r>
              <a:rPr lang="zh-CN" altLang="en-US" dirty="0"/>
              <a:t>，有</a:t>
            </a:r>
            <a:r>
              <a:rPr lang="en-US" altLang="zh-CN" dirty="0"/>
              <a:t>16 KB</a:t>
            </a:r>
            <a:r>
              <a:rPr lang="zh-CN" altLang="en-US" dirty="0"/>
              <a:t>的数据，块大小为</a:t>
            </a:r>
            <a:r>
              <a:rPr lang="en-US" altLang="zh-CN" dirty="0"/>
              <a:t>4 words</a:t>
            </a:r>
            <a:r>
              <a:rPr lang="zh-CN" altLang="en-US" dirty="0"/>
              <a:t>，地址为</a:t>
            </a:r>
            <a:r>
              <a:rPr lang="en-US" altLang="zh-CN" dirty="0"/>
              <a:t>32 bits</a:t>
            </a:r>
            <a:r>
              <a:rPr lang="zh-CN" altLang="en-US" dirty="0"/>
              <a:t>，那么该</a:t>
            </a:r>
            <a:r>
              <a:rPr lang="en-US" altLang="zh-CN" dirty="0"/>
              <a:t>cache</a:t>
            </a:r>
            <a:r>
              <a:rPr lang="zh-CN" altLang="en-US" dirty="0"/>
              <a:t>总共需要多少位？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课题练习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58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直接映射（</a:t>
            </a:r>
            <a:r>
              <a:rPr lang="en-US" altLang="zh-CN" sz="2800" b="1" dirty="0">
                <a:solidFill>
                  <a:srgbClr val="C00000"/>
                </a:solidFill>
              </a:rPr>
              <a:t>Direct Mapping</a:t>
            </a:r>
            <a:r>
              <a:rPr lang="zh-CN" altLang="en-US" sz="2800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组相联映射（</a:t>
            </a:r>
            <a:r>
              <a:rPr lang="en-US" altLang="zh-CN" sz="2800" b="1" dirty="0">
                <a:solidFill>
                  <a:srgbClr val="C00000"/>
                </a:solidFill>
              </a:rPr>
              <a:t>Associative Mapping</a:t>
            </a:r>
            <a:r>
              <a:rPr lang="zh-CN" altLang="en-US" sz="2800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替换策略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12746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940178"/>
          </a:xfrm>
        </p:spPr>
        <p:txBody>
          <a:bodyPr/>
          <a:lstStyle/>
          <a:p>
            <a:r>
              <a:rPr lang="zh-CN" altLang="en-US" dirty="0"/>
              <a:t>假设一个直接映射的</a:t>
            </a:r>
            <a:r>
              <a:rPr lang="en-US" altLang="zh-CN" dirty="0"/>
              <a:t>cache</a:t>
            </a:r>
            <a:r>
              <a:rPr lang="zh-CN" altLang="en-US" dirty="0"/>
              <a:t>，有</a:t>
            </a:r>
            <a:r>
              <a:rPr lang="en-US" altLang="zh-CN" dirty="0"/>
              <a:t>16 KB</a:t>
            </a:r>
            <a:r>
              <a:rPr lang="zh-CN" altLang="en-US" dirty="0"/>
              <a:t>的数据，块大小为</a:t>
            </a:r>
            <a:r>
              <a:rPr lang="en-US" altLang="zh-CN" dirty="0"/>
              <a:t>4 words</a:t>
            </a:r>
            <a:r>
              <a:rPr lang="zh-CN" altLang="en-US" dirty="0"/>
              <a:t>，地址为</a:t>
            </a:r>
            <a:r>
              <a:rPr lang="en-US" altLang="zh-CN" dirty="0"/>
              <a:t>32 bits</a:t>
            </a:r>
            <a:r>
              <a:rPr lang="zh-CN" altLang="en-US" dirty="0"/>
              <a:t>，那么该</a:t>
            </a:r>
            <a:r>
              <a:rPr lang="en-US" altLang="zh-CN" dirty="0"/>
              <a:t>cache</a:t>
            </a:r>
            <a:r>
              <a:rPr lang="zh-CN" altLang="en-US" dirty="0"/>
              <a:t>总共需要多少位？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课题练习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704" y="2859824"/>
            <a:ext cx="8057148" cy="304698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答案：</a:t>
            </a:r>
            <a:endParaRPr lang="en-US" altLang="zh-CN" dirty="0"/>
          </a:p>
          <a:p>
            <a:r>
              <a:rPr lang="en-US" altLang="zh-CN" dirty="0"/>
              <a:t>16 KB = 4096 words</a:t>
            </a:r>
          </a:p>
          <a:p>
            <a:r>
              <a:rPr lang="zh-CN" altLang="en-US" dirty="0"/>
              <a:t>根据块大小，则有</a:t>
            </a:r>
            <a:r>
              <a:rPr lang="en-US" altLang="zh-CN" dirty="0"/>
              <a:t>4096/4=1024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zh-CN" altLang="en-US" dirty="0"/>
              <a:t>）个块</a:t>
            </a:r>
            <a:endParaRPr lang="en-US" altLang="zh-CN" dirty="0"/>
          </a:p>
          <a:p>
            <a:r>
              <a:rPr lang="zh-CN" altLang="en-US" dirty="0"/>
              <a:t>每个块有</a:t>
            </a:r>
            <a:r>
              <a:rPr lang="en-US" altLang="zh-CN" dirty="0"/>
              <a:t>4 × 32 = 128 bits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标签字段大小为 </a:t>
            </a:r>
            <a:r>
              <a:rPr lang="en-US" altLang="zh-CN" dirty="0"/>
              <a:t>32-</a:t>
            </a:r>
            <a:r>
              <a:rPr lang="zh-CN" altLang="en-US" dirty="0"/>
              <a:t>（</a:t>
            </a:r>
            <a:r>
              <a:rPr lang="en-US" altLang="zh-CN" dirty="0"/>
              <a:t>10+2+2</a:t>
            </a:r>
            <a:r>
              <a:rPr lang="zh-CN" altLang="en-US" dirty="0"/>
              <a:t>）</a:t>
            </a:r>
            <a:r>
              <a:rPr lang="en-US" altLang="zh-CN" dirty="0"/>
              <a:t>=18 bits</a:t>
            </a:r>
          </a:p>
          <a:p>
            <a:r>
              <a:rPr lang="zh-CN" altLang="en-US" dirty="0"/>
              <a:t>每个块都有</a:t>
            </a:r>
            <a:r>
              <a:rPr lang="en-US" altLang="zh-CN" dirty="0"/>
              <a:t>1 bit</a:t>
            </a:r>
            <a:r>
              <a:rPr lang="zh-CN" altLang="en-US" dirty="0"/>
              <a:t>有效位</a:t>
            </a:r>
            <a:endParaRPr lang="en-US" altLang="zh-CN" dirty="0"/>
          </a:p>
          <a:p>
            <a:r>
              <a:rPr lang="zh-CN" altLang="en-US" dirty="0"/>
              <a:t>总的</a:t>
            </a:r>
            <a:r>
              <a:rPr lang="en-US" altLang="zh-CN" dirty="0"/>
              <a:t>cache</a:t>
            </a:r>
            <a:r>
              <a:rPr lang="zh-CN" altLang="en-US" dirty="0"/>
              <a:t>大小是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30000" dirty="0"/>
              <a:t>10 </a:t>
            </a:r>
            <a:r>
              <a:rPr lang="en-US" altLang="zh-CN" dirty="0"/>
              <a:t>×</a:t>
            </a:r>
            <a:r>
              <a:rPr lang="zh-CN" altLang="en-US" dirty="0"/>
              <a:t>（</a:t>
            </a:r>
            <a:r>
              <a:rPr lang="en-US" altLang="zh-CN" dirty="0"/>
              <a:t>128+ 18 +1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00000"/>
                </a:solidFill>
              </a:rPr>
              <a:t>147 Kb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7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直接映射（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Direct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组相联映射（</a:t>
            </a:r>
            <a:r>
              <a:rPr lang="en-US" altLang="zh-CN" sz="2800" b="1" dirty="0">
                <a:solidFill>
                  <a:srgbClr val="C00000"/>
                </a:solidFill>
              </a:rPr>
              <a:t>Associative Mapping</a:t>
            </a:r>
            <a:r>
              <a:rPr lang="zh-CN" altLang="en-US" sz="2800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替换策略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36666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50" y="1424023"/>
            <a:ext cx="4571188" cy="4462780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全相联映射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33506" y="1107832"/>
            <a:ext cx="6172038" cy="139366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39187" y="1815718"/>
            <a:ext cx="1981144" cy="380990"/>
          </a:xfrm>
          <a:prstGeom prst="rect">
            <a:avLst/>
          </a:prstGeom>
          <a:solidFill>
            <a:srgbClr val="FF9B9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12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20331" y="1815718"/>
            <a:ext cx="609584" cy="38099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3110" y="1404556"/>
            <a:ext cx="194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标签（</a:t>
            </a:r>
            <a:r>
              <a:rPr lang="en-US" altLang="zh-CN" sz="2000" b="1" dirty="0">
                <a:solidFill>
                  <a:srgbClr val="C00000"/>
                </a:solidFill>
              </a:rPr>
              <a:t>tag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76748" y="1107832"/>
            <a:ext cx="236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字节偏移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zh-CN" altLang="en-US" sz="2000" b="1" dirty="0">
                <a:solidFill>
                  <a:srgbClr val="FFC000"/>
                </a:solidFill>
              </a:rPr>
              <a:t>（</a:t>
            </a:r>
            <a:r>
              <a:rPr lang="en-US" altLang="zh-CN" sz="2000" b="1" dirty="0">
                <a:solidFill>
                  <a:srgbClr val="FFC000"/>
                </a:solidFill>
              </a:rPr>
              <a:t>Byte offset</a:t>
            </a:r>
            <a:r>
              <a:rPr lang="zh-CN" altLang="en-US" sz="2000" b="1" dirty="0">
                <a:solidFill>
                  <a:srgbClr val="FFC000"/>
                </a:solidFill>
              </a:rPr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06771" y="1826068"/>
            <a:ext cx="23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16-bit</a:t>
            </a:r>
            <a:r>
              <a:rPr lang="zh-CN" altLang="en-US" sz="2000" b="1" dirty="0"/>
              <a:t>内存地址</a:t>
            </a:r>
            <a:endParaRPr lang="en-US" altLang="zh-CN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552709" y="5047238"/>
            <a:ext cx="6991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内存块可以映射到任意的缓存块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128</a:t>
            </a:r>
            <a:r>
              <a:rPr lang="zh-CN" altLang="en-US" dirty="0"/>
              <a:t>个缓存块的标签需要与地址的标签位进行并行的比较（硬件实现）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33506" y="3232890"/>
            <a:ext cx="4354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每个缓存块中有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en-US" altLang="zh-CN" dirty="0"/>
              <a:t>=16 bytes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128</a:t>
            </a:r>
            <a:r>
              <a:rPr lang="zh-CN" altLang="en-US" dirty="0"/>
              <a:t>个缓存块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en-US" altLang="zh-CN" dirty="0"/>
              <a:t>=4096</a:t>
            </a:r>
            <a:r>
              <a:rPr lang="zh-CN" altLang="en-US" dirty="0"/>
              <a:t>个内存块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790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168416"/>
            <a:ext cx="8184958" cy="338470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需要访问数据，其地址为</a:t>
            </a:r>
            <a:r>
              <a:rPr lang="en-US" altLang="zh-CN" sz="2400" dirty="0"/>
              <a:t>[A7B4]=</a:t>
            </a:r>
            <a:r>
              <a:rPr lang="en-US" altLang="zh-CN" sz="2400" dirty="0">
                <a:solidFill>
                  <a:srgbClr val="C00000"/>
                </a:solidFill>
              </a:rPr>
              <a:t>101001111011</a:t>
            </a:r>
            <a:r>
              <a:rPr lang="en-US" altLang="zh-CN" sz="2400" dirty="0">
                <a:solidFill>
                  <a:srgbClr val="FFC000"/>
                </a:solidFill>
              </a:rPr>
              <a:t>0100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、查看其</a:t>
            </a:r>
            <a:r>
              <a:rPr lang="en-US" altLang="zh-CN" sz="2400" dirty="0"/>
              <a:t>tag</a:t>
            </a:r>
            <a:r>
              <a:rPr lang="zh-CN" altLang="en-US" sz="2400" dirty="0"/>
              <a:t>是否为</a:t>
            </a:r>
            <a:r>
              <a:rPr lang="en-US" altLang="zh-CN" sz="2400" dirty="0">
                <a:solidFill>
                  <a:srgbClr val="C00000"/>
                </a:solidFill>
              </a:rPr>
              <a:t>101001111011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、如果是，命中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、如果不是，从内存读取该块到任意空闲缓存块（如果没有空闲缓存块，就采用缓存替换策略进行替换），并更新</a:t>
            </a:r>
            <a:r>
              <a:rPr lang="en-US" altLang="zh-CN" sz="2400" dirty="0"/>
              <a:t>tag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101001111011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全相联映射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485946" y="1371654"/>
            <a:ext cx="6172038" cy="139366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91627" y="2079540"/>
            <a:ext cx="1981144" cy="380990"/>
          </a:xfrm>
          <a:prstGeom prst="rect">
            <a:avLst/>
          </a:prstGeom>
          <a:solidFill>
            <a:srgbClr val="FF9B9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12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672771" y="2079540"/>
            <a:ext cx="609584" cy="38099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5550" y="1668378"/>
            <a:ext cx="194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标签（</a:t>
            </a:r>
            <a:r>
              <a:rPr lang="en-US" altLang="zh-CN" sz="2000" b="1" dirty="0">
                <a:solidFill>
                  <a:srgbClr val="C00000"/>
                </a:solidFill>
              </a:rPr>
              <a:t>tag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29188" y="1371654"/>
            <a:ext cx="236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字节偏移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zh-CN" altLang="en-US" sz="2000" b="1" dirty="0">
                <a:solidFill>
                  <a:srgbClr val="FFC000"/>
                </a:solidFill>
              </a:rPr>
              <a:t>（</a:t>
            </a:r>
            <a:r>
              <a:rPr lang="en-US" altLang="zh-CN" sz="2000" b="1" dirty="0">
                <a:solidFill>
                  <a:srgbClr val="FFC000"/>
                </a:solidFill>
              </a:rPr>
              <a:t>Byte offset</a:t>
            </a:r>
            <a:r>
              <a:rPr lang="zh-CN" altLang="en-US" sz="2000" b="1" dirty="0">
                <a:solidFill>
                  <a:srgbClr val="FFC000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59211" y="2089890"/>
            <a:ext cx="23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16-bit</a:t>
            </a:r>
            <a:r>
              <a:rPr lang="zh-CN" altLang="en-US" sz="2000" b="1" dirty="0"/>
              <a:t>内存地址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733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74" y="1256444"/>
            <a:ext cx="4208068" cy="5334772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77792" y="5218114"/>
            <a:ext cx="6324434" cy="1542377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100" dirty="0"/>
              <a:t>结合了直接映射与全相联映射的特点</a:t>
            </a:r>
            <a:endParaRPr lang="en-US" altLang="zh-CN" sz="31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100" dirty="0"/>
              <a:t>缓存组号</a:t>
            </a:r>
            <a:r>
              <a:rPr lang="en-US" altLang="zh-CN" sz="3100" dirty="0"/>
              <a:t>=</a:t>
            </a:r>
            <a:r>
              <a:rPr lang="zh-CN" altLang="en-US" sz="3100" dirty="0"/>
              <a:t>（内存块地址）</a:t>
            </a:r>
            <a:r>
              <a:rPr lang="en-US" altLang="zh-CN" sz="3100" dirty="0"/>
              <a:t>mod</a:t>
            </a:r>
            <a:r>
              <a:rPr lang="zh-CN" altLang="en-US" sz="3100" dirty="0"/>
              <a:t>（缓存中组总数）；</a:t>
            </a:r>
            <a:r>
              <a:rPr lang="zh-CN" altLang="en-US" dirty="0"/>
              <a:t>内存块</a:t>
            </a:r>
            <a:r>
              <a:rPr lang="en-US" altLang="zh-CN" dirty="0"/>
              <a:t>j</a:t>
            </a:r>
            <a:r>
              <a:rPr lang="zh-CN" altLang="en-US" dirty="0"/>
              <a:t>映射到 （</a:t>
            </a:r>
            <a:r>
              <a:rPr lang="en-US" altLang="zh-CN" dirty="0"/>
              <a:t>j mod 64</a:t>
            </a:r>
            <a:r>
              <a:rPr lang="zh-CN" altLang="en-US" dirty="0"/>
              <a:t>）缓存组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100" dirty="0"/>
              <a:t>每组有</a:t>
            </a:r>
            <a:r>
              <a:rPr lang="en-US" altLang="zh-CN" sz="3100" dirty="0"/>
              <a:t>K</a:t>
            </a:r>
            <a:r>
              <a:rPr lang="zh-CN" altLang="en-US" sz="3100" dirty="0"/>
              <a:t>个块称为</a:t>
            </a:r>
            <a:r>
              <a:rPr lang="en-US" altLang="zh-CN" sz="3100" dirty="0"/>
              <a:t>K</a:t>
            </a:r>
            <a:r>
              <a:rPr lang="zh-CN" altLang="en-US" sz="3100" dirty="0"/>
              <a:t>路组相联缓存</a:t>
            </a:r>
            <a:endParaRPr lang="en-US" altLang="zh-CN" sz="31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组相联映射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066892" y="1044758"/>
            <a:ext cx="6172038" cy="139366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76633" y="1752644"/>
            <a:ext cx="977083" cy="38099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72572" y="1752644"/>
            <a:ext cx="1004059" cy="380990"/>
          </a:xfrm>
          <a:prstGeom prst="rect">
            <a:avLst/>
          </a:prstGeom>
          <a:solidFill>
            <a:srgbClr val="FF9B9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53717" y="1752644"/>
            <a:ext cx="609584" cy="38099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4826" y="1352534"/>
            <a:ext cx="194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标签（</a:t>
            </a:r>
            <a:r>
              <a:rPr lang="en-US" altLang="zh-CN" sz="2000" b="1" dirty="0">
                <a:solidFill>
                  <a:srgbClr val="C00000"/>
                </a:solidFill>
              </a:rPr>
              <a:t>tag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15280" y="988241"/>
            <a:ext cx="1708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组号（</a:t>
            </a:r>
            <a:r>
              <a:rPr lang="en-US" altLang="zh-CN" sz="2000" b="1" dirty="0">
                <a:solidFill>
                  <a:srgbClr val="00B0F0"/>
                </a:solidFill>
              </a:rPr>
              <a:t>Set Number</a:t>
            </a:r>
            <a:r>
              <a:rPr lang="zh-CN" altLang="en-US" sz="2000" b="1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10134" y="1044758"/>
            <a:ext cx="236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字节偏移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zh-CN" altLang="en-US" sz="2000" b="1" dirty="0">
                <a:solidFill>
                  <a:srgbClr val="FFC000"/>
                </a:solidFill>
              </a:rPr>
              <a:t>（</a:t>
            </a:r>
            <a:r>
              <a:rPr lang="en-US" altLang="zh-CN" sz="2000" b="1" dirty="0">
                <a:solidFill>
                  <a:srgbClr val="FFC000"/>
                </a:solidFill>
              </a:rPr>
              <a:t>Byte offset</a:t>
            </a:r>
            <a:r>
              <a:rPr lang="zh-CN" altLang="en-US" sz="2000" b="1" dirty="0">
                <a:solidFill>
                  <a:srgbClr val="FFC000"/>
                </a:solidFill>
              </a:rPr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40157" y="1762994"/>
            <a:ext cx="23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16-bit</a:t>
            </a:r>
            <a:r>
              <a:rPr lang="zh-CN" altLang="en-US" sz="2000" b="1" dirty="0"/>
              <a:t>内存地址</a:t>
            </a:r>
            <a:endParaRPr lang="en-US" altLang="zh-CN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533506" y="3232890"/>
            <a:ext cx="4354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每个缓存块中有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en-US" altLang="zh-CN" dirty="0"/>
              <a:t>=16 bytes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128</a:t>
            </a:r>
            <a:r>
              <a:rPr lang="zh-CN" altLang="en-US" dirty="0"/>
              <a:t>个缓存块分为</a:t>
            </a:r>
            <a:r>
              <a:rPr lang="en-US" altLang="zh-CN" dirty="0"/>
              <a:t>2</a:t>
            </a:r>
            <a:r>
              <a:rPr lang="en-US" altLang="zh-CN" baseline="30000" dirty="0"/>
              <a:t>6</a:t>
            </a:r>
            <a:r>
              <a:rPr lang="en-US" altLang="zh-CN" dirty="0"/>
              <a:t>=64</a:t>
            </a:r>
            <a:r>
              <a:rPr lang="zh-CN" altLang="en-US" dirty="0"/>
              <a:t>个组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en-US" altLang="zh-CN" dirty="0"/>
              <a:t>=4096</a:t>
            </a:r>
            <a:r>
              <a:rPr lang="zh-CN" altLang="en-US" dirty="0"/>
              <a:t>个内存块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56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784442"/>
            <a:ext cx="8184958" cy="392107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路组相联（</a:t>
            </a:r>
            <a:r>
              <a:rPr lang="en-US" altLang="zh-CN" sz="2400" dirty="0"/>
              <a:t>2-way set associative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r>
              <a:rPr lang="en-US" altLang="zh-CN" sz="2400" dirty="0"/>
              <a:t>CPU</a:t>
            </a:r>
            <a:r>
              <a:rPr lang="zh-CN" altLang="en-US" sz="2400" dirty="0"/>
              <a:t>需要访问数据，其地址为</a:t>
            </a:r>
            <a:r>
              <a:rPr lang="en-US" altLang="zh-CN" sz="2400" dirty="0"/>
              <a:t>[A7B4]=</a:t>
            </a:r>
            <a:r>
              <a:rPr lang="en-US" altLang="zh-CN" sz="2400" dirty="0">
                <a:solidFill>
                  <a:srgbClr val="C00000"/>
                </a:solidFill>
              </a:rPr>
              <a:t>101001</a:t>
            </a:r>
            <a:r>
              <a:rPr lang="en-US" altLang="zh-CN" sz="2400" dirty="0">
                <a:solidFill>
                  <a:srgbClr val="00B0F0"/>
                </a:solidFill>
              </a:rPr>
              <a:t>111011</a:t>
            </a:r>
            <a:r>
              <a:rPr lang="en-US" altLang="zh-CN" sz="2400" dirty="0">
                <a:solidFill>
                  <a:srgbClr val="FFC000"/>
                </a:solidFill>
              </a:rPr>
              <a:t>0100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、检测缓存组</a:t>
            </a:r>
            <a:r>
              <a:rPr lang="en-US" altLang="zh-CN" sz="2400" dirty="0">
                <a:solidFill>
                  <a:srgbClr val="00B0F0"/>
                </a:solidFill>
              </a:rPr>
              <a:t>111011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缓存块</a:t>
            </a:r>
            <a:r>
              <a:rPr lang="en-US" altLang="zh-CN" sz="2000" dirty="0">
                <a:solidFill>
                  <a:srgbClr val="00B0F0"/>
                </a:solidFill>
              </a:rPr>
              <a:t>111011</a:t>
            </a:r>
            <a:r>
              <a:rPr lang="en-US" altLang="zh-CN" sz="2000" dirty="0"/>
              <a:t>0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缓存块</a:t>
            </a:r>
            <a:r>
              <a:rPr lang="en-US" altLang="zh-CN" sz="2000" dirty="0">
                <a:solidFill>
                  <a:srgbClr val="00B0F0"/>
                </a:solidFill>
              </a:rPr>
              <a:t>111011</a:t>
            </a:r>
            <a:r>
              <a:rPr lang="en-US" altLang="zh-CN" sz="2000" dirty="0"/>
              <a:t>1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、检测缓存组中是否其中一个缓存块的标签为</a:t>
            </a:r>
            <a:r>
              <a:rPr lang="en-US" altLang="zh-CN" sz="2400" dirty="0">
                <a:solidFill>
                  <a:srgbClr val="C00000"/>
                </a:solidFill>
              </a:rPr>
              <a:t>101001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、如果是，命中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、如果不是，从内存读取该块到缓存组</a:t>
            </a:r>
            <a:r>
              <a:rPr lang="en-US" altLang="zh-CN" sz="2400" dirty="0">
                <a:solidFill>
                  <a:srgbClr val="00B0F0"/>
                </a:solidFill>
              </a:rPr>
              <a:t>111011</a:t>
            </a:r>
            <a:r>
              <a:rPr lang="zh-CN" altLang="en-US" sz="2400" dirty="0"/>
              <a:t>中空闲的缓存块（如果没有空闲缓存块，就采用缓存替换策略进行替换），并更新</a:t>
            </a:r>
            <a:r>
              <a:rPr lang="en-US" altLang="zh-CN" sz="2400" dirty="0"/>
              <a:t>tag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C00000"/>
                </a:solidFill>
              </a:rPr>
              <a:t>101001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路相联映射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600278" y="1295456"/>
            <a:ext cx="6172038" cy="139366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810019" y="2003342"/>
            <a:ext cx="977083" cy="380990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05958" y="2003342"/>
            <a:ext cx="1004059" cy="380990"/>
          </a:xfrm>
          <a:prstGeom prst="rect">
            <a:avLst/>
          </a:prstGeom>
          <a:solidFill>
            <a:srgbClr val="FF9B9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87103" y="2003342"/>
            <a:ext cx="609584" cy="38099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8212" y="1603232"/>
            <a:ext cx="194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标签（</a:t>
            </a:r>
            <a:r>
              <a:rPr lang="en-US" altLang="zh-CN" sz="2000" b="1" dirty="0">
                <a:solidFill>
                  <a:srgbClr val="C00000"/>
                </a:solidFill>
              </a:rPr>
              <a:t>tag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48666" y="1238939"/>
            <a:ext cx="1708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组号（</a:t>
            </a:r>
            <a:r>
              <a:rPr lang="en-US" altLang="zh-CN" sz="2000" b="1" dirty="0">
                <a:solidFill>
                  <a:srgbClr val="00B0F0"/>
                </a:solidFill>
              </a:rPr>
              <a:t>Set Number</a:t>
            </a:r>
            <a:r>
              <a:rPr lang="zh-CN" altLang="en-US" sz="2000" b="1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3520" y="1295456"/>
            <a:ext cx="236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字节偏移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zh-CN" altLang="en-US" sz="2000" b="1" dirty="0">
                <a:solidFill>
                  <a:srgbClr val="FFC000"/>
                </a:solidFill>
              </a:rPr>
              <a:t>（</a:t>
            </a:r>
            <a:r>
              <a:rPr lang="en-US" altLang="zh-CN" sz="2000" b="1" dirty="0">
                <a:solidFill>
                  <a:srgbClr val="FFC000"/>
                </a:solidFill>
              </a:rPr>
              <a:t>Byte offset</a:t>
            </a:r>
            <a:r>
              <a:rPr lang="zh-CN" altLang="en-US" sz="2000" b="1" dirty="0">
                <a:solidFill>
                  <a:srgbClr val="FFC000"/>
                </a:solidFill>
              </a:rPr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3543" y="2013692"/>
            <a:ext cx="23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16-bit</a:t>
            </a:r>
            <a:r>
              <a:rPr lang="zh-CN" altLang="en-US" sz="2000" b="1" dirty="0"/>
              <a:t>内存地址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6465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" y="1108075"/>
            <a:ext cx="8137955" cy="5445125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中的组相联映射缓存</a:t>
            </a:r>
          </a:p>
        </p:txBody>
      </p:sp>
    </p:spTree>
    <p:extLst>
      <p:ext uri="{BB962C8B-B14F-4D97-AF65-F5344CB8AC3E}">
        <p14:creationId xmlns:p14="http://schemas.microsoft.com/office/powerpoint/2010/main" val="305444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直接映射（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Direct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组相联映射（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Associative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替换策略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62333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适用于</a:t>
            </a:r>
            <a:r>
              <a:rPr lang="en-US" altLang="zh-CN" dirty="0"/>
              <a:t>I cache</a:t>
            </a:r>
            <a:r>
              <a:rPr lang="zh-CN" altLang="en-US" dirty="0"/>
              <a:t>和</a:t>
            </a:r>
            <a:r>
              <a:rPr lang="en-US" altLang="zh-CN" dirty="0"/>
              <a:t>D cache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命中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顺利读取数据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缺失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阻塞流水线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从下层存储层级获取请求的数据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数据保存至缓存，读取请求的字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恢复流水线运行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处理缓存的读请求</a:t>
            </a:r>
          </a:p>
        </p:txBody>
      </p:sp>
    </p:spTree>
    <p:extLst>
      <p:ext uri="{BB962C8B-B14F-4D97-AF65-F5344CB8AC3E}">
        <p14:creationId xmlns:p14="http://schemas.microsoft.com/office/powerpoint/2010/main" val="367387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D cache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处理缓存写命中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35900"/>
              </p:ext>
            </p:extLst>
          </p:nvPr>
        </p:nvGraphicFramePr>
        <p:xfrm>
          <a:off x="481894" y="1676446"/>
          <a:ext cx="8184958" cy="224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33386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策略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：写直达（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Write-Through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170820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保持缓存和内存数据的一致性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将数据同时写回到缓存和下层存储层级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加入写缓缓冲（</a:t>
                      </a:r>
                      <a:r>
                        <a:rPr lang="en-US" altLang="zh-CN" sz="2400" dirty="0"/>
                        <a:t>write buffer</a:t>
                      </a:r>
                      <a:r>
                        <a:rPr lang="zh-CN" altLang="en-US" sz="2400" dirty="0"/>
                        <a:t>），只有写缓冲满时才停止写回缓存</a:t>
                      </a:r>
                      <a:endParaRPr lang="en-US" altLang="zh-C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01278"/>
              </p:ext>
            </p:extLst>
          </p:nvPr>
        </p:nvGraphicFramePr>
        <p:xfrm>
          <a:off x="491383" y="4114782"/>
          <a:ext cx="8184958" cy="224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33386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策略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：写回（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Write-Back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170820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只将数据写回到缓存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只有需要将缓存块驱逐（</a:t>
                      </a:r>
                      <a:r>
                        <a:rPr lang="en-US" altLang="zh-CN" sz="2400" dirty="0"/>
                        <a:t>evicted</a:t>
                      </a:r>
                      <a:r>
                        <a:rPr lang="zh-CN" altLang="en-US" sz="2400" dirty="0"/>
                        <a:t>）时，才写回到下层存储层级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每个缓存块需要</a:t>
                      </a:r>
                      <a:r>
                        <a:rPr lang="en-US" altLang="zh-CN" sz="2400" dirty="0"/>
                        <a:t>1 bit</a:t>
                      </a:r>
                      <a:r>
                        <a:rPr lang="zh-CN" altLang="en-US" sz="2400" baseline="0" dirty="0"/>
                        <a:t> 脏块（</a:t>
                      </a:r>
                      <a:r>
                        <a:rPr lang="en-US" altLang="zh-CN" sz="2400" baseline="0" dirty="0"/>
                        <a:t>dirty</a:t>
                      </a:r>
                      <a:r>
                        <a:rPr lang="zh-CN" altLang="en-US" sz="2400" baseline="0" dirty="0"/>
                        <a:t>）标记</a:t>
                      </a:r>
                      <a:endParaRPr lang="en-US" altLang="zh-C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84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直接映射（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Direct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组相联映射（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Associative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替换策略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72301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处理缓存写缺失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88317"/>
              </p:ext>
            </p:extLst>
          </p:nvPr>
        </p:nvGraphicFramePr>
        <p:xfrm>
          <a:off x="481894" y="1219258"/>
          <a:ext cx="8184958" cy="243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80201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策略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：带写缓冲的写直达缓存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1858135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没有写分配（</a:t>
                      </a:r>
                      <a:r>
                        <a:rPr lang="en-US" altLang="zh-CN" sz="2400" dirty="0"/>
                        <a:t>No-write allocate</a:t>
                      </a:r>
                      <a:r>
                        <a:rPr lang="zh-CN" altLang="en-US" sz="2400" dirty="0"/>
                        <a:t>）：内存块更新后，不重新载入缓存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跳过缓存更新，但是需要将该缓存块置位无效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将写回数据写入写缓冲</a:t>
                      </a:r>
                      <a:endParaRPr lang="en-US" altLang="zh-C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21098"/>
              </p:ext>
            </p:extLst>
          </p:nvPr>
        </p:nvGraphicFramePr>
        <p:xfrm>
          <a:off x="481894" y="3886188"/>
          <a:ext cx="8184958" cy="214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07676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策略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：写回缓存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1625868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写分配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更新缓存中的数据，包括标签和数据</a:t>
                      </a:r>
                      <a:endParaRPr lang="en-US" altLang="zh-CN" sz="240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dirty="0"/>
                        <a:t>不需要写命中检测</a:t>
                      </a:r>
                      <a:endParaRPr lang="en-US" altLang="zh-CN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32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56" y="990664"/>
            <a:ext cx="4419484" cy="5734436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没有写分配的写直达缓存</a:t>
            </a:r>
          </a:p>
        </p:txBody>
      </p:sp>
    </p:spTree>
    <p:extLst>
      <p:ext uri="{BB962C8B-B14F-4D97-AF65-F5344CB8AC3E}">
        <p14:creationId xmlns:p14="http://schemas.microsoft.com/office/powerpoint/2010/main" val="359890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62" y="990664"/>
            <a:ext cx="4745019" cy="5785662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有写分配的写回缓存</a:t>
            </a:r>
          </a:p>
        </p:txBody>
      </p:sp>
    </p:spTree>
    <p:extLst>
      <p:ext uri="{BB962C8B-B14F-4D97-AF65-F5344CB8AC3E}">
        <p14:creationId xmlns:p14="http://schemas.microsoft.com/office/powerpoint/2010/main" val="2516949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直接映射：不需要选择替换的块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组相联映射：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首先映射到有效位为</a:t>
            </a:r>
            <a:r>
              <a:rPr lang="en-US" altLang="zh-CN" sz="2400" dirty="0"/>
              <a:t>0</a:t>
            </a:r>
            <a:r>
              <a:rPr lang="zh-CN" altLang="en-US" sz="2400" dirty="0"/>
              <a:t>的项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如果没有，在该组的项中挑选一个项替换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最近最少使用（</a:t>
            </a:r>
            <a:r>
              <a:rPr lang="en-US" altLang="en-US" dirty="0"/>
              <a:t>Least-recently used</a:t>
            </a:r>
            <a:r>
              <a:rPr lang="zh-CN" altLang="en-US" dirty="0"/>
              <a:t>，</a:t>
            </a:r>
            <a:r>
              <a:rPr lang="en-US" altLang="en-US" dirty="0"/>
              <a:t>LRU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替换很长时间没有使用的块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不适用于超过</a:t>
            </a:r>
            <a:r>
              <a:rPr lang="en-US" altLang="zh-CN" sz="2400" dirty="0"/>
              <a:t>4</a:t>
            </a:r>
            <a:r>
              <a:rPr lang="zh-CN" altLang="en-US" sz="2400" dirty="0"/>
              <a:t>路的组相联映射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随机替换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当相联度较高时，与</a:t>
            </a:r>
            <a:r>
              <a:rPr lang="en-US" altLang="zh-CN" sz="2400" dirty="0"/>
              <a:t>LRU</a:t>
            </a:r>
            <a:r>
              <a:rPr lang="zh-CN" altLang="en-US" sz="2400" dirty="0"/>
              <a:t>性能类似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替换算法</a:t>
            </a:r>
          </a:p>
        </p:txBody>
      </p:sp>
    </p:spTree>
    <p:extLst>
      <p:ext uri="{BB962C8B-B14F-4D97-AF65-F5344CB8AC3E}">
        <p14:creationId xmlns:p14="http://schemas.microsoft.com/office/powerpoint/2010/main" val="1682344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343406" y="1107832"/>
            <a:ext cx="4323446" cy="544528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数据缓存大小为</a:t>
            </a:r>
            <a:r>
              <a:rPr lang="en-US" altLang="zh-CN" sz="2400" dirty="0"/>
              <a:t>8 </a:t>
            </a:r>
            <a:r>
              <a:rPr lang="zh-CN" altLang="en-US" sz="2400" dirty="0"/>
              <a:t>块，每块大小为</a:t>
            </a:r>
            <a:r>
              <a:rPr lang="en-US" altLang="zh-CN" sz="2400" dirty="0"/>
              <a:t>1</a:t>
            </a:r>
            <a:r>
              <a:rPr lang="zh-CN" altLang="en-US" sz="2400" dirty="0"/>
              <a:t>个字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A[10][4]</a:t>
            </a:r>
            <a:r>
              <a:rPr lang="zh-CN" altLang="en-US" sz="2400" dirty="0"/>
              <a:t>存储地址空间为</a:t>
            </a:r>
            <a:r>
              <a:rPr lang="en-US" altLang="zh-CN" sz="2400" dirty="0"/>
              <a:t>7A00-7A27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缓存例子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72399" y="1107832"/>
            <a:ext cx="3794809" cy="4378514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sz="2000" b="1" dirty="0">
                <a:latin typeface="NimbusMonL-Regu"/>
              </a:rPr>
              <a:t>short </a:t>
            </a:r>
            <a:r>
              <a:rPr lang="en-US" altLang="zh-CN" sz="2000" dirty="0">
                <a:latin typeface="NimbusMonL-Regu"/>
              </a:rPr>
              <a:t>A[10][4];</a:t>
            </a:r>
          </a:p>
          <a:p>
            <a:r>
              <a:rPr lang="en-US" altLang="zh-CN" sz="2000" b="1" dirty="0" err="1">
                <a:latin typeface="NimbusMonL-Regu"/>
              </a:rPr>
              <a:t>int</a:t>
            </a:r>
            <a:r>
              <a:rPr lang="en-US" altLang="zh-CN" sz="2000" b="1" dirty="0">
                <a:latin typeface="NimbusMonL-Regu"/>
              </a:rPr>
              <a:t>   </a:t>
            </a:r>
            <a:r>
              <a:rPr lang="en-US" altLang="zh-CN" sz="2000" dirty="0">
                <a:latin typeface="NimbusMonL-Regu"/>
              </a:rPr>
              <a:t>sum=0;</a:t>
            </a:r>
          </a:p>
          <a:p>
            <a:r>
              <a:rPr lang="en-US" altLang="zh-CN" sz="2000" b="1" dirty="0" err="1">
                <a:latin typeface="NimbusMonL-Regu"/>
              </a:rPr>
              <a:t>int</a:t>
            </a:r>
            <a:r>
              <a:rPr lang="en-US" altLang="zh-CN" sz="2000" b="1" dirty="0">
                <a:latin typeface="NimbusMonL-Regu"/>
              </a:rPr>
              <a:t>   </a:t>
            </a:r>
            <a:r>
              <a:rPr lang="en-US" altLang="zh-CN" sz="2000" dirty="0" err="1">
                <a:latin typeface="NimbusMonL-Regu"/>
              </a:rPr>
              <a:t>j,i</a:t>
            </a:r>
            <a:r>
              <a:rPr lang="en-US" altLang="zh-CN" sz="2000" dirty="0">
                <a:latin typeface="NimbusMonL-Regu"/>
              </a:rPr>
              <a:t>;</a:t>
            </a:r>
          </a:p>
          <a:p>
            <a:r>
              <a:rPr lang="en-US" altLang="zh-CN" sz="2000" b="1" dirty="0">
                <a:latin typeface="NimbusMonL-Regu"/>
              </a:rPr>
              <a:t>double </a:t>
            </a:r>
            <a:r>
              <a:rPr lang="en-US" altLang="zh-CN" sz="2000" dirty="0">
                <a:latin typeface="NimbusMonL-Regu"/>
              </a:rPr>
              <a:t>mean;</a:t>
            </a:r>
          </a:p>
          <a:p>
            <a:endParaRPr lang="en-US" altLang="zh-CN" sz="2000" b="1" dirty="0">
              <a:latin typeface="NimbusMonL-Regu"/>
            </a:endParaRPr>
          </a:p>
          <a:p>
            <a:r>
              <a:rPr lang="en-US" altLang="zh-CN" sz="2000" dirty="0">
                <a:latin typeface="NimbusMonL-Regu"/>
              </a:rPr>
              <a:t>//forward loop</a:t>
            </a:r>
          </a:p>
          <a:p>
            <a:r>
              <a:rPr lang="en-US" altLang="zh-CN" sz="2000" b="1" dirty="0">
                <a:latin typeface="NimbusMonL-Regu"/>
              </a:rPr>
              <a:t>for </a:t>
            </a:r>
            <a:r>
              <a:rPr lang="en-US" altLang="zh-CN" sz="2000" dirty="0">
                <a:latin typeface="NimbusMonL-Regu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NimbusMonL-Regu"/>
              </a:rPr>
              <a:t>j=0;j&lt;=9;j++</a:t>
            </a:r>
            <a:r>
              <a:rPr lang="en-US" altLang="zh-CN" sz="2000" dirty="0">
                <a:latin typeface="NimbusMonL-Regu"/>
              </a:rPr>
              <a:t>)</a:t>
            </a:r>
          </a:p>
          <a:p>
            <a:r>
              <a:rPr lang="en-US" altLang="zh-CN" sz="2000" b="1" dirty="0">
                <a:latin typeface="NimbusMonL-Regu"/>
              </a:rPr>
              <a:t>     </a:t>
            </a:r>
            <a:r>
              <a:rPr lang="en-US" altLang="zh-CN" sz="2000" dirty="0">
                <a:latin typeface="NimbusMonL-Regu"/>
              </a:rPr>
              <a:t>sum +=A[j][0];</a:t>
            </a:r>
          </a:p>
          <a:p>
            <a:r>
              <a:rPr lang="en-US" altLang="zh-CN" sz="2000" dirty="0">
                <a:latin typeface="NimbusMonL-Regu"/>
              </a:rPr>
              <a:t>//backward loop</a:t>
            </a:r>
          </a:p>
          <a:p>
            <a:r>
              <a:rPr lang="en-US" altLang="zh-CN" sz="2000" b="1" dirty="0">
                <a:latin typeface="NimbusMonL-Regu"/>
              </a:rPr>
              <a:t>for </a:t>
            </a:r>
            <a:r>
              <a:rPr lang="en-US" altLang="zh-CN" sz="2000" dirty="0">
                <a:latin typeface="NimbusMonL-Regu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NimbusMonL-Regu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NimbusMonL-Regu"/>
              </a:rPr>
              <a:t>=9;i&gt;=0;i--</a:t>
            </a:r>
            <a:r>
              <a:rPr lang="en-US" altLang="zh-CN" sz="2000" dirty="0">
                <a:latin typeface="NimbusMonL-Regu"/>
              </a:rPr>
              <a:t>)</a:t>
            </a:r>
          </a:p>
          <a:p>
            <a:r>
              <a:rPr lang="en-US" altLang="zh-CN" sz="2000" b="1" dirty="0">
                <a:latin typeface="NimbusMonL-Regu"/>
              </a:rPr>
              <a:t>     </a:t>
            </a:r>
            <a:r>
              <a:rPr lang="en-US" altLang="zh-CN" sz="2000" dirty="0">
                <a:latin typeface="NimbusMonL-Regu"/>
              </a:rPr>
              <a:t>A[</a:t>
            </a:r>
            <a:r>
              <a:rPr lang="en-US" altLang="zh-CN" sz="2000" dirty="0" err="1">
                <a:latin typeface="NimbusMonL-Regu"/>
              </a:rPr>
              <a:t>i</a:t>
            </a:r>
            <a:r>
              <a:rPr lang="en-US" altLang="zh-CN" sz="2000" dirty="0">
                <a:latin typeface="NimbusMonL-Regu"/>
              </a:rPr>
              <a:t>][0]=A[</a:t>
            </a:r>
            <a:r>
              <a:rPr lang="en-US" altLang="zh-CN" sz="2000" dirty="0" err="1">
                <a:latin typeface="NimbusMonL-Regu"/>
              </a:rPr>
              <a:t>i</a:t>
            </a:r>
            <a:r>
              <a:rPr lang="en-US" altLang="zh-CN" sz="2000" dirty="0">
                <a:latin typeface="NimbusMonL-Regu"/>
              </a:rPr>
              <a:t>][0]/mean;</a:t>
            </a:r>
          </a:p>
        </p:txBody>
      </p:sp>
    </p:spTree>
    <p:extLst>
      <p:ext uri="{BB962C8B-B14F-4D97-AF65-F5344CB8AC3E}">
        <p14:creationId xmlns:p14="http://schemas.microsoft.com/office/powerpoint/2010/main" val="3139961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缓存例子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>
          <a:xfrm>
            <a:off x="379606" y="3993235"/>
            <a:ext cx="6021146" cy="225509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假设采用</a:t>
            </a:r>
            <a:r>
              <a:rPr lang="en-US" altLang="zh-CN" sz="2400" dirty="0"/>
              <a:t>16 bit</a:t>
            </a:r>
            <a:r>
              <a:rPr lang="zh-CN" altLang="en-US" sz="2400" dirty="0"/>
              <a:t>地址，并且</a:t>
            </a:r>
            <a:r>
              <a:rPr lang="en-US" altLang="zh-CN" sz="2400" dirty="0"/>
              <a:t>1 </a:t>
            </a:r>
            <a:r>
              <a:rPr lang="zh-CN" altLang="en-US" sz="2400" dirty="0"/>
              <a:t>字大小为</a:t>
            </a:r>
            <a:r>
              <a:rPr lang="en-US" altLang="zh-CN" sz="2400" dirty="0"/>
              <a:t>2 byte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直接映射：</a:t>
            </a:r>
            <a:r>
              <a:rPr lang="en-US" altLang="zh-CN" sz="2400" dirty="0"/>
              <a:t>13 bits </a:t>
            </a:r>
            <a:r>
              <a:rPr lang="zh-CN" altLang="en-US" sz="2400" dirty="0"/>
              <a:t>标签，</a:t>
            </a:r>
            <a:r>
              <a:rPr lang="en-US" altLang="zh-CN" sz="2400" dirty="0"/>
              <a:t>3 bits </a:t>
            </a:r>
            <a:r>
              <a:rPr lang="zh-CN" altLang="en-US" sz="2400" dirty="0"/>
              <a:t>块号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4</a:t>
            </a:r>
            <a:r>
              <a:rPr lang="zh-CN" altLang="en-US" sz="2400" dirty="0"/>
              <a:t>路组相联：</a:t>
            </a:r>
            <a:r>
              <a:rPr lang="en-US" altLang="zh-CN" sz="2400" dirty="0"/>
              <a:t>15 bits </a:t>
            </a:r>
            <a:r>
              <a:rPr lang="zh-CN" altLang="en-US" sz="2400" dirty="0"/>
              <a:t>标签，</a:t>
            </a:r>
            <a:r>
              <a:rPr lang="en-US" altLang="zh-CN" sz="2400" dirty="0"/>
              <a:t>1 bit</a:t>
            </a:r>
            <a:r>
              <a:rPr lang="zh-CN" altLang="en-US" sz="2400" dirty="0"/>
              <a:t>组号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全相联：</a:t>
            </a:r>
            <a:r>
              <a:rPr lang="en-US" altLang="zh-CN" sz="2400" dirty="0"/>
              <a:t>16 bits</a:t>
            </a:r>
            <a:r>
              <a:rPr lang="zh-CN" altLang="en-US" sz="2400" dirty="0"/>
              <a:t>标签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56" y="1219258"/>
            <a:ext cx="2590732" cy="416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" y="1097452"/>
            <a:ext cx="5943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57308" y="4632983"/>
            <a:ext cx="8184958" cy="121916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只有两个缓存块被使用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缓存利用率低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直接映射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1295456"/>
            <a:ext cx="8679351" cy="28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1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33506" y="5507682"/>
            <a:ext cx="8184958" cy="68578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LRU</a:t>
            </a:r>
            <a:r>
              <a:rPr lang="zh-CN" altLang="en-US" dirty="0"/>
              <a:t>替换策略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全相联映射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" y="1447852"/>
            <a:ext cx="8839088" cy="37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55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730448" y="4655000"/>
            <a:ext cx="8184958" cy="136473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A[0][0]</a:t>
            </a:r>
            <a:r>
              <a:rPr lang="zh-CN" altLang="en-US" dirty="0"/>
              <a:t>、</a:t>
            </a:r>
            <a:r>
              <a:rPr lang="en-US" altLang="zh-CN" dirty="0"/>
              <a:t>A[1][0]…</a:t>
            </a:r>
            <a:r>
              <a:rPr lang="zh-CN" altLang="en-US" dirty="0"/>
              <a:t>地址为</a:t>
            </a:r>
            <a:r>
              <a:rPr lang="en-US" altLang="zh-CN" dirty="0"/>
              <a:t>7A00</a:t>
            </a:r>
            <a:r>
              <a:rPr lang="zh-CN" altLang="en-US" dirty="0"/>
              <a:t>、</a:t>
            </a:r>
            <a:r>
              <a:rPr lang="en-US" altLang="zh-CN" dirty="0"/>
              <a:t>7A04…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只有一半的缓存块被使用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路</a:t>
            </a:r>
            <a:r>
              <a:rPr lang="zh-CN" altLang="en-US" dirty="0"/>
              <a:t>组相联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8" y="1219258"/>
            <a:ext cx="8762890" cy="30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0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全相联映射缓存最好，组相联缓存次之，直接映射缓存最差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通常情况使用组相联映射，并采用</a:t>
            </a:r>
            <a:r>
              <a:rPr lang="en-US" altLang="zh-CN" dirty="0"/>
              <a:t>LRU</a:t>
            </a:r>
            <a:r>
              <a:rPr lang="zh-CN" altLang="en-US" dirty="0"/>
              <a:t>替换策略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较大的</a:t>
            </a:r>
            <a:r>
              <a:rPr lang="en-US" altLang="zh-CN" dirty="0"/>
              <a:t>cache </a:t>
            </a:r>
            <a:r>
              <a:rPr lang="zh-CN" altLang="en-US" dirty="0"/>
              <a:t>块能更好地利用空间局部性以降低缺失率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在固定块大小的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较大块</a:t>
            </a:r>
            <a:r>
              <a:rPr lang="en-US" altLang="en-US" sz="2400" dirty="0">
                <a:sym typeface="Symbol" pitchFamily="2" charset="2"/>
              </a:rPr>
              <a:t></a:t>
            </a:r>
            <a:r>
              <a:rPr lang="zh-CN" altLang="en-US" sz="2400" dirty="0">
                <a:sym typeface="Symbol" pitchFamily="2" charset="2"/>
              </a:rPr>
              <a:t>块的数量减少</a:t>
            </a:r>
            <a:endParaRPr lang="en-US" altLang="zh-CN" sz="2400" dirty="0">
              <a:sym typeface="Symbol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Symbol" pitchFamily="2" charset="2"/>
              </a:rPr>
              <a:t>地址映射的竞争增大</a:t>
            </a:r>
            <a:r>
              <a:rPr lang="en-US" altLang="en-US" sz="2400" dirty="0">
                <a:sym typeface="Symbol" pitchFamily="2" charset="2"/>
              </a:rPr>
              <a:t></a:t>
            </a:r>
            <a:r>
              <a:rPr lang="zh-CN" altLang="en-US" sz="2400" dirty="0">
                <a:sym typeface="Symbol" pitchFamily="2" charset="2"/>
              </a:rPr>
              <a:t>增加缺失率</a:t>
            </a:r>
            <a:endParaRPr lang="en-US" altLang="zh-CN" sz="2400" dirty="0">
              <a:sym typeface="Symbol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Symbol" pitchFamily="2" charset="2"/>
              </a:rPr>
              <a:t>较大块</a:t>
            </a:r>
            <a:r>
              <a:rPr lang="en-US" altLang="en-US" sz="2400" dirty="0">
                <a:sym typeface="Symbol" pitchFamily="2" charset="2"/>
              </a:rPr>
              <a:t></a:t>
            </a:r>
            <a:r>
              <a:rPr lang="zh-CN" altLang="en-US" sz="2400" dirty="0">
                <a:sym typeface="Symbol" pitchFamily="2" charset="2"/>
              </a:rPr>
              <a:t>空间局部性降低</a:t>
            </a:r>
            <a:endParaRPr lang="en-US" altLang="zh-CN" sz="2400" dirty="0">
              <a:sym typeface="Symbol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62336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57308" y="4413222"/>
            <a:ext cx="8184958" cy="119724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缓存是基于局部性原理设计的存储器体系层次，能够有效的提升数据访问速度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FDF4986C-8FF0-7342-8AA1-BCF28BE6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6" y="1772816"/>
            <a:ext cx="1395172" cy="1726231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F522D7C3-908A-F54C-ABEC-2A4D6D2C1FDE}"/>
              </a:ext>
            </a:extLst>
          </p:cNvPr>
          <p:cNvSpPr/>
          <p:nvPr/>
        </p:nvSpPr>
        <p:spPr>
          <a:xfrm>
            <a:off x="4749547" y="2276789"/>
            <a:ext cx="1346413" cy="967405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内存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Memory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</p:txBody>
      </p:sp>
      <p:sp>
        <p:nvSpPr>
          <p:cNvPr id="6" name="终止符 4">
            <a:extLst>
              <a:ext uri="{FF2B5EF4-FFF2-40B4-BE49-F238E27FC236}">
                <a16:creationId xmlns:a16="http://schemas.microsoft.com/office/drawing/2014/main" id="{2FDD87D5-7353-D244-B155-2023C609BA19}"/>
              </a:ext>
            </a:extLst>
          </p:cNvPr>
          <p:cNvSpPr/>
          <p:nvPr/>
        </p:nvSpPr>
        <p:spPr>
          <a:xfrm>
            <a:off x="7238930" y="2483822"/>
            <a:ext cx="1224136" cy="620263"/>
          </a:xfrm>
          <a:prstGeom prst="flowChartTerminator">
            <a:avLst/>
          </a:prstGeom>
          <a:solidFill>
            <a:srgbClr val="DD171A"/>
          </a:solidFill>
          <a:ln w="12700" cap="flat" cmpd="sng" algn="ctr">
            <a:solidFill>
              <a:srgbClr val="DD17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缓存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Cache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3263B8-FE88-204F-A163-CBF7678D2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53" y="2049403"/>
            <a:ext cx="1395172" cy="13951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A4EE97-FD11-8C42-A9D6-94DD9CD64614}"/>
              </a:ext>
            </a:extLst>
          </p:cNvPr>
          <p:cNvSpPr txBox="1"/>
          <p:nvPr/>
        </p:nvSpPr>
        <p:spPr>
          <a:xfrm>
            <a:off x="2219670" y="216226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借书</a:t>
            </a:r>
            <a:endParaRPr kumimoji="1" lang="en-US" altLang="zh-CN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endParaRPr kumimoji="1" lang="en-US" altLang="zh-CN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r>
              <a:rPr kumimoji="1" lang="zh-CN" altLang="en-US" sz="1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还书</a:t>
            </a:r>
          </a:p>
        </p:txBody>
      </p:sp>
      <p:cxnSp>
        <p:nvCxnSpPr>
          <p:cNvPr id="9" name="直线箭头连接符 19">
            <a:extLst>
              <a:ext uri="{FF2B5EF4-FFF2-40B4-BE49-F238E27FC236}">
                <a16:creationId xmlns:a16="http://schemas.microsoft.com/office/drawing/2014/main" id="{EA5B1BF4-26E5-274A-89E5-A862F86B6998}"/>
              </a:ext>
            </a:extLst>
          </p:cNvPr>
          <p:cNvCxnSpPr>
            <a:cxnSpLocks/>
          </p:cNvCxnSpPr>
          <p:nvPr/>
        </p:nvCxnSpPr>
        <p:spPr>
          <a:xfrm flipV="1">
            <a:off x="2098348" y="2514624"/>
            <a:ext cx="797296" cy="1026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0" name="直线箭头连接符 20">
            <a:extLst>
              <a:ext uri="{FF2B5EF4-FFF2-40B4-BE49-F238E27FC236}">
                <a16:creationId xmlns:a16="http://schemas.microsoft.com/office/drawing/2014/main" id="{A3D44930-41F5-5345-A6E7-EB680278DD71}"/>
              </a:ext>
            </a:extLst>
          </p:cNvPr>
          <p:cNvCxnSpPr>
            <a:cxnSpLocks/>
          </p:cNvCxnSpPr>
          <p:nvPr/>
        </p:nvCxnSpPr>
        <p:spPr>
          <a:xfrm flipV="1">
            <a:off x="2102840" y="2667020"/>
            <a:ext cx="792804" cy="1026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cxnSp>
        <p:nvCxnSpPr>
          <p:cNvPr id="11" name="直线箭头连接符 21">
            <a:extLst>
              <a:ext uri="{FF2B5EF4-FFF2-40B4-BE49-F238E27FC236}">
                <a16:creationId xmlns:a16="http://schemas.microsoft.com/office/drawing/2014/main" id="{78D6E993-2412-8F45-B298-F68DD7778CD8}"/>
              </a:ext>
            </a:extLst>
          </p:cNvPr>
          <p:cNvCxnSpPr>
            <a:cxnSpLocks/>
          </p:cNvCxnSpPr>
          <p:nvPr/>
        </p:nvCxnSpPr>
        <p:spPr>
          <a:xfrm>
            <a:off x="6097154" y="2793954"/>
            <a:ext cx="1141776" cy="0"/>
          </a:xfrm>
          <a:prstGeom prst="straightConnector1">
            <a:avLst/>
          </a:prstGeom>
          <a:noFill/>
          <a:ln w="57150" cap="flat" cmpd="sng" algn="ctr">
            <a:solidFill>
              <a:srgbClr val="0070C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8A285FA-823F-834A-BEFD-539963884FA6}"/>
              </a:ext>
            </a:extLst>
          </p:cNvPr>
          <p:cNvSpPr txBox="1"/>
          <p:nvPr/>
        </p:nvSpPr>
        <p:spPr>
          <a:xfrm>
            <a:off x="6312534" y="2332289"/>
            <a:ext cx="144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kumimoji="1" lang="zh-CN" altLang="en-US" sz="18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</a:t>
            </a:r>
            <a:endParaRPr kumimoji="1" lang="en-US" altLang="zh-CN" sz="1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endParaRPr kumimoji="1" lang="en-US" altLang="zh-CN" sz="1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r>
              <a:rPr kumimoji="1" lang="zh-CN" altLang="en-US" sz="18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37A150-4384-2347-8150-68E36E9E3AEA}"/>
              </a:ext>
            </a:extLst>
          </p:cNvPr>
          <p:cNvSpPr txBox="1"/>
          <p:nvPr/>
        </p:nvSpPr>
        <p:spPr>
          <a:xfrm>
            <a:off x="731775" y="3593516"/>
            <a:ext cx="3008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1"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图书馆看书时会将一摞书拿到书桌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202D2B-5E51-E342-AE1F-51C3EF7B5E96}"/>
              </a:ext>
            </a:extLst>
          </p:cNvPr>
          <p:cNvSpPr txBox="1"/>
          <p:nvPr/>
        </p:nvSpPr>
        <p:spPr>
          <a:xfrm>
            <a:off x="5211703" y="3508642"/>
            <a:ext cx="3251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kumimoji="1"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计算机进行存储访问时会将一块数据放入缓存</a:t>
            </a:r>
          </a:p>
        </p:txBody>
      </p:sp>
    </p:spTree>
    <p:extLst>
      <p:ext uri="{BB962C8B-B14F-4D97-AF65-F5344CB8AC3E}">
        <p14:creationId xmlns:p14="http://schemas.microsoft.com/office/powerpoint/2010/main" val="353425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直接映射（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Direct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组相联映射（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Associative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替换策略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228152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缓存结构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直接映射、全相联映射、组相联映射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替换策略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随机替换、</a:t>
            </a:r>
            <a:r>
              <a:rPr lang="en-US" altLang="zh-CN" sz="2400" dirty="0"/>
              <a:t>LRU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缓存命中与缺失代价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34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178198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麒麟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芯片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sz="2000" dirty="0"/>
              <a:t>8</a:t>
            </a:r>
            <a:r>
              <a:rPr kumimoji="1" lang="zh-CN" altLang="en-US" sz="2000" dirty="0"/>
              <a:t>核：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</a:t>
            </a:r>
            <a:r>
              <a:rPr kumimoji="1" lang="en-US" altLang="zh-CN" sz="2000" dirty="0"/>
              <a:t>Cortex-A76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2.86GHz</a:t>
            </a:r>
            <a:r>
              <a:rPr kumimoji="1" lang="zh-CN" altLang="en-US" sz="2000" dirty="0"/>
              <a:t>），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</a:t>
            </a:r>
            <a:r>
              <a:rPr kumimoji="1" lang="en-US" altLang="zh-CN" sz="2000" dirty="0"/>
              <a:t>Cortex-A76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2.36GHz</a:t>
            </a:r>
            <a:r>
              <a:rPr kumimoji="1" lang="zh-CN" altLang="en-US" sz="2000" dirty="0"/>
              <a:t>），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个</a:t>
            </a:r>
            <a:r>
              <a:rPr kumimoji="1" lang="en-US" altLang="zh-CN" sz="2000" dirty="0"/>
              <a:t>Cortex-A55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1.95GHz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处理器中的缓存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AB790A-CBB3-F34F-82A0-FE22BC81F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91" t="18655" r="595" b="15656"/>
          <a:stretch/>
        </p:blipFill>
        <p:spPr>
          <a:xfrm>
            <a:off x="3500386" y="2196476"/>
            <a:ext cx="5308562" cy="3419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39" y="2507546"/>
            <a:ext cx="3243147" cy="27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4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200406"/>
            <a:ext cx="8184958" cy="33527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内存单元到缓存行间的对于关系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缓存行（</a:t>
            </a:r>
            <a:r>
              <a:rPr lang="en-US" altLang="zh-CN" sz="2400" dirty="0"/>
              <a:t>Cache line</a:t>
            </a:r>
            <a:r>
              <a:rPr lang="zh-CN" altLang="en-US" sz="2400" dirty="0"/>
              <a:t>）</a:t>
            </a:r>
            <a:r>
              <a:rPr lang="en-US" altLang="zh-CN" sz="2400" dirty="0"/>
              <a:t>=</a:t>
            </a:r>
            <a:r>
              <a:rPr lang="zh-CN" altLang="en-US" sz="2400" dirty="0"/>
              <a:t>缓存块（</a:t>
            </a:r>
            <a:r>
              <a:rPr lang="en-US" altLang="zh-CN" sz="2400" dirty="0"/>
              <a:t>Cache block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设计点：</a:t>
            </a:r>
            <a:endParaRPr lang="en-US" altLang="zh-CN" sz="24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可以快速判断缓存命中或缺失</a:t>
            </a:r>
            <a:endParaRPr lang="en-US" altLang="zh-CN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充分利用容量有限的缓存，提高命中率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r>
              <a:rPr lang="en-US" altLang="zh-CN" dirty="0"/>
              <a:t>-</a:t>
            </a:r>
            <a:r>
              <a:rPr lang="zh-CN" altLang="en-US" dirty="0"/>
              <a:t>内存映射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C024B3-A254-844E-AEA7-326A45BA4130}"/>
              </a:ext>
            </a:extLst>
          </p:cNvPr>
          <p:cNvSpPr/>
          <p:nvPr/>
        </p:nvSpPr>
        <p:spPr>
          <a:xfrm>
            <a:off x="1672894" y="1240036"/>
            <a:ext cx="1746194" cy="967405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内存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Memory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</p:txBody>
      </p:sp>
      <p:sp>
        <p:nvSpPr>
          <p:cNvPr id="5" name="终止符 12">
            <a:extLst>
              <a:ext uri="{FF2B5EF4-FFF2-40B4-BE49-F238E27FC236}">
                <a16:creationId xmlns:a16="http://schemas.microsoft.com/office/drawing/2014/main" id="{B3AC30F4-B8C3-6D4F-AFF4-CD9EC5FE0C66}"/>
              </a:ext>
            </a:extLst>
          </p:cNvPr>
          <p:cNvSpPr/>
          <p:nvPr/>
        </p:nvSpPr>
        <p:spPr>
          <a:xfrm>
            <a:off x="5241799" y="1441623"/>
            <a:ext cx="1224136" cy="620263"/>
          </a:xfrm>
          <a:prstGeom prst="flowChartTerminator">
            <a:avLst/>
          </a:prstGeom>
          <a:solidFill>
            <a:srgbClr val="DD171A"/>
          </a:solidFill>
          <a:ln w="12700" cap="flat" cmpd="sng" algn="ctr">
            <a:solidFill>
              <a:srgbClr val="DD17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缓存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ntinghei SC Demibold" panose="02000000000000000000" pitchFamily="2" charset="-122"/>
                <a:ea typeface="Lantinghei SC Demibold" panose="02000000000000000000" pitchFamily="2" charset="-122"/>
                <a:cs typeface="+mn-cs"/>
              </a:rPr>
              <a:t>Cache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ntinghei SC Demibold" panose="02000000000000000000" pitchFamily="2" charset="-122"/>
              <a:ea typeface="Lantinghei SC Demibold" panose="02000000000000000000" pitchFamily="2" charset="-122"/>
              <a:cs typeface="+mn-cs"/>
            </a:endParaRPr>
          </a:p>
        </p:txBody>
      </p:sp>
      <p:cxnSp>
        <p:nvCxnSpPr>
          <p:cNvPr id="6" name="直线箭头连接符 13">
            <a:extLst>
              <a:ext uri="{FF2B5EF4-FFF2-40B4-BE49-F238E27FC236}">
                <a16:creationId xmlns:a16="http://schemas.microsoft.com/office/drawing/2014/main" id="{C594AD2F-BF54-6C45-9CA9-D63F0F5EED52}"/>
              </a:ext>
            </a:extLst>
          </p:cNvPr>
          <p:cNvCxnSpPr>
            <a:cxnSpLocks/>
          </p:cNvCxnSpPr>
          <p:nvPr/>
        </p:nvCxnSpPr>
        <p:spPr>
          <a:xfrm>
            <a:off x="3419089" y="1770244"/>
            <a:ext cx="1822711" cy="1731"/>
          </a:xfrm>
          <a:prstGeom prst="straightConnector1">
            <a:avLst/>
          </a:prstGeom>
          <a:noFill/>
          <a:ln w="57150" cap="flat" cmpd="sng" algn="ctr">
            <a:solidFill>
              <a:srgbClr val="0070C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0AD00C3-0462-C04F-969A-3FE6DF7DDCE7}"/>
              </a:ext>
            </a:extLst>
          </p:cNvPr>
          <p:cNvSpPr txBox="1"/>
          <p:nvPr/>
        </p:nvSpPr>
        <p:spPr>
          <a:xfrm>
            <a:off x="3820544" y="1262412"/>
            <a:ext cx="1507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</a:t>
            </a:r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926C2C-BB75-F249-AF5D-A7F778F988C2}"/>
              </a:ext>
            </a:extLst>
          </p:cNvPr>
          <p:cNvSpPr txBox="1"/>
          <p:nvPr/>
        </p:nvSpPr>
        <p:spPr>
          <a:xfrm>
            <a:off x="2001439" y="2368317"/>
            <a:ext cx="150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16GB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DCD788-C495-4E4B-9D1B-5086ACC34241}"/>
              </a:ext>
            </a:extLst>
          </p:cNvPr>
          <p:cNvSpPr txBox="1"/>
          <p:nvPr/>
        </p:nvSpPr>
        <p:spPr>
          <a:xfrm>
            <a:off x="5533203" y="2368317"/>
            <a:ext cx="93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4MB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0313"/>
              </p:ext>
            </p:extLst>
          </p:nvPr>
        </p:nvGraphicFramePr>
        <p:xfrm>
          <a:off x="481894" y="5333950"/>
          <a:ext cx="81849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342802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硬件设计需要解决的问题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495375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、如何判断数据是否在缓存中</a:t>
                      </a:r>
                      <a:endParaRPr lang="en-US" altLang="zh-CN" sz="2000" dirty="0"/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、如果在缓存中，如何找到该数据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082670" cy="544528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缓存容量远小于内存容量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多对一映射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缓存行</a:t>
            </a:r>
          </a:p>
        </p:txBody>
      </p:sp>
      <p:graphicFrame>
        <p:nvGraphicFramePr>
          <p:cNvPr id="4" name="内容占位符 7">
            <a:extLst>
              <a:ext uri="{FF2B5EF4-FFF2-40B4-BE49-F238E27FC236}">
                <a16:creationId xmlns:a16="http://schemas.microsoft.com/office/drawing/2014/main" id="{832CA8A6-84A4-ED45-9DB6-30978AC7B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067344"/>
              </p:ext>
            </p:extLst>
          </p:nvPr>
        </p:nvGraphicFramePr>
        <p:xfrm>
          <a:off x="1447882" y="2667020"/>
          <a:ext cx="670306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>
                  <a:extLst>
                    <a:ext uri="{9D8B030D-6E8A-4147-A177-3AD203B41FA5}">
                      <a16:colId xmlns:a16="http://schemas.microsoft.com/office/drawing/2014/main" val="28851831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562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448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4633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9492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50693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3824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671745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6473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835074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66480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92154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3144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2697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41066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6620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0416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33798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49285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15336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2909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834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08232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50067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34197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157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1026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6150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421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2619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5697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81352757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7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71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7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71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7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71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7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71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5533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8C9498-C049-E945-A8C9-48A83156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55619"/>
              </p:ext>
            </p:extLst>
          </p:nvPr>
        </p:nvGraphicFramePr>
        <p:xfrm>
          <a:off x="3941078" y="4323204"/>
          <a:ext cx="1678568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1">
                  <a:extLst>
                    <a:ext uri="{9D8B030D-6E8A-4147-A177-3AD203B41FA5}">
                      <a16:colId xmlns:a16="http://schemas.microsoft.com/office/drawing/2014/main" val="2248219488"/>
                    </a:ext>
                  </a:extLst>
                </a:gridCol>
                <a:gridCol w="209821">
                  <a:extLst>
                    <a:ext uri="{9D8B030D-6E8A-4147-A177-3AD203B41FA5}">
                      <a16:colId xmlns:a16="http://schemas.microsoft.com/office/drawing/2014/main" val="4025858192"/>
                    </a:ext>
                  </a:extLst>
                </a:gridCol>
                <a:gridCol w="209821">
                  <a:extLst>
                    <a:ext uri="{9D8B030D-6E8A-4147-A177-3AD203B41FA5}">
                      <a16:colId xmlns:a16="http://schemas.microsoft.com/office/drawing/2014/main" val="1587645628"/>
                    </a:ext>
                  </a:extLst>
                </a:gridCol>
                <a:gridCol w="209821">
                  <a:extLst>
                    <a:ext uri="{9D8B030D-6E8A-4147-A177-3AD203B41FA5}">
                      <a16:colId xmlns:a16="http://schemas.microsoft.com/office/drawing/2014/main" val="622473375"/>
                    </a:ext>
                  </a:extLst>
                </a:gridCol>
                <a:gridCol w="209821">
                  <a:extLst>
                    <a:ext uri="{9D8B030D-6E8A-4147-A177-3AD203B41FA5}">
                      <a16:colId xmlns:a16="http://schemas.microsoft.com/office/drawing/2014/main" val="2968254015"/>
                    </a:ext>
                  </a:extLst>
                </a:gridCol>
                <a:gridCol w="209821">
                  <a:extLst>
                    <a:ext uri="{9D8B030D-6E8A-4147-A177-3AD203B41FA5}">
                      <a16:colId xmlns:a16="http://schemas.microsoft.com/office/drawing/2014/main" val="1021453634"/>
                    </a:ext>
                  </a:extLst>
                </a:gridCol>
                <a:gridCol w="209821">
                  <a:extLst>
                    <a:ext uri="{9D8B030D-6E8A-4147-A177-3AD203B41FA5}">
                      <a16:colId xmlns:a16="http://schemas.microsoft.com/office/drawing/2014/main" val="1311301796"/>
                    </a:ext>
                  </a:extLst>
                </a:gridCol>
                <a:gridCol w="209821">
                  <a:extLst>
                    <a:ext uri="{9D8B030D-6E8A-4147-A177-3AD203B41FA5}">
                      <a16:colId xmlns:a16="http://schemas.microsoft.com/office/drawing/2014/main" val="3589742626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C7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71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6504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F7D08A2-5A5E-824B-951E-DFFF59122D80}"/>
              </a:ext>
            </a:extLst>
          </p:cNvPr>
          <p:cNvSpPr txBox="1"/>
          <p:nvPr/>
        </p:nvSpPr>
        <p:spPr>
          <a:xfrm>
            <a:off x="304912" y="2914402"/>
            <a:ext cx="116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n-ea"/>
                <a:ea typeface="+mn-ea"/>
              </a:rPr>
              <a:t>存储器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27F629-1920-A24A-9544-12B4F3138DE1}"/>
              </a:ext>
            </a:extLst>
          </p:cNvPr>
          <p:cNvSpPr txBox="1"/>
          <p:nvPr/>
        </p:nvSpPr>
        <p:spPr>
          <a:xfrm>
            <a:off x="3011880" y="471460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n-ea"/>
                <a:ea typeface="+mn-ea"/>
              </a:rPr>
              <a:t>缓存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7839380-361D-264D-AC8C-0E7CC954EDD0}"/>
              </a:ext>
            </a:extLst>
          </p:cNvPr>
          <p:cNvCxnSpPr>
            <a:cxnSpLocks/>
          </p:cNvCxnSpPr>
          <p:nvPr/>
        </p:nvCxnSpPr>
        <p:spPr>
          <a:xfrm>
            <a:off x="1828034" y="3171076"/>
            <a:ext cx="2376264" cy="1728192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C9607C7-1CFF-2C44-87FF-D43C79BBABC9}"/>
              </a:ext>
            </a:extLst>
          </p:cNvPr>
          <p:cNvCxnSpPr>
            <a:cxnSpLocks/>
          </p:cNvCxnSpPr>
          <p:nvPr/>
        </p:nvCxnSpPr>
        <p:spPr>
          <a:xfrm>
            <a:off x="3484218" y="3171076"/>
            <a:ext cx="720080" cy="1656184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B8732CE-A2EE-AE41-BCE1-F1A02D1C1707}"/>
              </a:ext>
            </a:extLst>
          </p:cNvPr>
          <p:cNvCxnSpPr>
            <a:cxnSpLocks/>
          </p:cNvCxnSpPr>
          <p:nvPr/>
        </p:nvCxnSpPr>
        <p:spPr>
          <a:xfrm flipH="1">
            <a:off x="4276306" y="3171076"/>
            <a:ext cx="864096" cy="1656184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FF43BB9-9E45-6C4C-927F-AA9A7D65F4C9}"/>
              </a:ext>
            </a:extLst>
          </p:cNvPr>
          <p:cNvCxnSpPr>
            <a:cxnSpLocks/>
          </p:cNvCxnSpPr>
          <p:nvPr/>
        </p:nvCxnSpPr>
        <p:spPr>
          <a:xfrm flipH="1">
            <a:off x="4276306" y="3171076"/>
            <a:ext cx="2520280" cy="1728192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9CDB4C8-B345-0C4D-A6D8-1E9BA2F3AC55}"/>
              </a:ext>
            </a:extLst>
          </p:cNvPr>
          <p:cNvCxnSpPr>
            <a:cxnSpLocks/>
          </p:cNvCxnSpPr>
          <p:nvPr/>
        </p:nvCxnSpPr>
        <p:spPr>
          <a:xfrm>
            <a:off x="2639172" y="3171077"/>
            <a:ext cx="2380812" cy="1656183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D866C9E-D6C9-4948-A03C-D56A316FBF0B}"/>
              </a:ext>
            </a:extLst>
          </p:cNvPr>
          <p:cNvCxnSpPr>
            <a:cxnSpLocks/>
          </p:cNvCxnSpPr>
          <p:nvPr/>
        </p:nvCxnSpPr>
        <p:spPr>
          <a:xfrm>
            <a:off x="4276306" y="3171076"/>
            <a:ext cx="743678" cy="1543526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ADDEE1B-8A53-6B4D-AB33-6483BDB51BE5}"/>
              </a:ext>
            </a:extLst>
          </p:cNvPr>
          <p:cNvCxnSpPr>
            <a:cxnSpLocks/>
          </p:cNvCxnSpPr>
          <p:nvPr/>
        </p:nvCxnSpPr>
        <p:spPr>
          <a:xfrm flipH="1">
            <a:off x="5087444" y="3167299"/>
            <a:ext cx="864096" cy="1656184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2778793-4C16-854B-9FE1-B33627AC4D63}"/>
              </a:ext>
            </a:extLst>
          </p:cNvPr>
          <p:cNvCxnSpPr>
            <a:cxnSpLocks/>
          </p:cNvCxnSpPr>
          <p:nvPr/>
        </p:nvCxnSpPr>
        <p:spPr>
          <a:xfrm flipH="1">
            <a:off x="5134700" y="3178271"/>
            <a:ext cx="2473025" cy="1683079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7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直接映射（</a:t>
            </a:r>
            <a:r>
              <a:rPr lang="en-US" altLang="zh-CN" sz="2800" b="1" dirty="0">
                <a:solidFill>
                  <a:srgbClr val="C00000"/>
                </a:solidFill>
              </a:rPr>
              <a:t>Direct Mapping</a:t>
            </a:r>
            <a:r>
              <a:rPr lang="zh-CN" altLang="en-US" sz="2800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组相联映射（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Associative Mapping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替换策略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62784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31" y="1063387"/>
            <a:ext cx="4229265" cy="5440511"/>
          </a:xfrm>
        </p:spPr>
      </p:pic>
      <p:sp>
        <p:nvSpPr>
          <p:cNvPr id="14" name="矩形 13"/>
          <p:cNvSpPr/>
          <p:nvPr/>
        </p:nvSpPr>
        <p:spPr bwMode="auto">
          <a:xfrm>
            <a:off x="1066892" y="1044758"/>
            <a:ext cx="6172038" cy="139366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直接映射（</a:t>
            </a:r>
            <a:r>
              <a:rPr lang="en-US" altLang="zh-CN" dirty="0"/>
              <a:t>Direct Mapping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034553" y="1752644"/>
            <a:ext cx="1219164" cy="38099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272573" y="1752644"/>
            <a:ext cx="761980" cy="380990"/>
          </a:xfrm>
          <a:prstGeom prst="rect">
            <a:avLst/>
          </a:prstGeom>
          <a:solidFill>
            <a:srgbClr val="FF9B9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53717" y="1752644"/>
            <a:ext cx="609584" cy="38099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4826" y="1352534"/>
            <a:ext cx="194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标签（</a:t>
            </a:r>
            <a:r>
              <a:rPr lang="en-US" altLang="zh-CN" sz="2000" b="1" dirty="0">
                <a:solidFill>
                  <a:srgbClr val="C00000"/>
                </a:solidFill>
              </a:rPr>
              <a:t>tag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34557" y="990664"/>
            <a:ext cx="230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块号（</a:t>
            </a:r>
            <a:r>
              <a:rPr lang="en-US" altLang="zh-CN" sz="2000" b="1" dirty="0">
                <a:solidFill>
                  <a:srgbClr val="00B050"/>
                </a:solidFill>
              </a:rPr>
              <a:t>#block</a:t>
            </a:r>
            <a:r>
              <a:rPr lang="zh-CN" altLang="en-US" sz="2000" b="1" dirty="0">
                <a:solidFill>
                  <a:srgbClr val="00B050"/>
                </a:solidFill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10134" y="1044758"/>
            <a:ext cx="2362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字节偏移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r>
              <a:rPr lang="zh-CN" altLang="en-US" sz="2000" b="1" dirty="0">
                <a:solidFill>
                  <a:srgbClr val="FFC000"/>
                </a:solidFill>
              </a:rPr>
              <a:t>（</a:t>
            </a:r>
            <a:r>
              <a:rPr lang="en-US" altLang="zh-CN" sz="2000" b="1" dirty="0">
                <a:solidFill>
                  <a:srgbClr val="FFC000"/>
                </a:solidFill>
              </a:rPr>
              <a:t>Byte offset</a:t>
            </a:r>
            <a:r>
              <a:rPr lang="zh-CN" altLang="en-US" sz="2000" b="1" dirty="0">
                <a:solidFill>
                  <a:srgbClr val="FFC000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40157" y="1762994"/>
            <a:ext cx="23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16-bit</a:t>
            </a:r>
            <a:r>
              <a:rPr lang="zh-CN" altLang="en-US" sz="2000" b="1" dirty="0"/>
              <a:t>内存地址</a:t>
            </a:r>
            <a:endParaRPr lang="en-US" altLang="zh-CN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559182" y="3429000"/>
            <a:ext cx="4354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每个缓存块中有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en-US" altLang="zh-CN" dirty="0"/>
              <a:t>=16 bytes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en-US" altLang="zh-CN" baseline="30000" dirty="0"/>
              <a:t>7</a:t>
            </a:r>
            <a:r>
              <a:rPr lang="en-US" altLang="zh-CN" dirty="0"/>
              <a:t>=128</a:t>
            </a:r>
            <a:r>
              <a:rPr lang="zh-CN" altLang="en-US" dirty="0"/>
              <a:t>个缓存块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2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7+5</a:t>
            </a:r>
            <a:r>
              <a:rPr lang="zh-CN" altLang="en-US" baseline="30000" dirty="0"/>
              <a:t>）</a:t>
            </a:r>
            <a:r>
              <a:rPr lang="en-US" altLang="zh-CN" dirty="0"/>
              <a:t>=4096</a:t>
            </a:r>
            <a:r>
              <a:rPr lang="zh-CN" altLang="en-US" dirty="0"/>
              <a:t>个内存块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59182" y="5181554"/>
            <a:ext cx="71369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缓存块号</a:t>
            </a:r>
            <a:r>
              <a:rPr lang="en-US" altLang="zh-CN" dirty="0"/>
              <a:t>=</a:t>
            </a:r>
            <a:r>
              <a:rPr lang="zh-CN" altLang="en-US" dirty="0"/>
              <a:t>（内存块地址）</a:t>
            </a:r>
            <a:r>
              <a:rPr lang="en-US" altLang="zh-CN" dirty="0"/>
              <a:t>mod</a:t>
            </a:r>
            <a:r>
              <a:rPr lang="zh-CN" altLang="en-US" dirty="0"/>
              <a:t>（缓存中块总数）</a:t>
            </a:r>
            <a:endParaRPr lang="en-US" altLang="zh-CN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内存块</a:t>
            </a:r>
            <a:r>
              <a:rPr lang="en-US" altLang="zh-CN" sz="2000" dirty="0"/>
              <a:t>j</a:t>
            </a:r>
            <a:r>
              <a:rPr lang="zh-CN" altLang="en-US" sz="2000" dirty="0"/>
              <a:t>映射到 （</a:t>
            </a:r>
            <a:r>
              <a:rPr lang="en-US" altLang="zh-CN" sz="2000" dirty="0"/>
              <a:t>j mod 128</a:t>
            </a:r>
            <a:r>
              <a:rPr lang="zh-CN" altLang="en-US" sz="2000" dirty="0"/>
              <a:t>）缓存块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如果标签相同，则缓存命中</a:t>
            </a:r>
          </a:p>
        </p:txBody>
      </p:sp>
    </p:spTree>
    <p:extLst>
      <p:ext uri="{BB962C8B-B14F-4D97-AF65-F5344CB8AC3E}">
        <p14:creationId xmlns:p14="http://schemas.microsoft.com/office/powerpoint/2010/main" val="2399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6977</TotalTime>
  <Pages>0</Pages>
  <Words>1833</Words>
  <Characters>0</Characters>
  <Application>Microsoft Office PowerPoint</Application>
  <DocSecurity>0</DocSecurity>
  <PresentationFormat>全屏显示(4:3)</PresentationFormat>
  <Lines>0</Lines>
  <Paragraphs>298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Lantinghei SC Demibold</vt:lpstr>
      <vt:lpstr>NimbusMonL-Regu</vt:lpstr>
      <vt:lpstr>黑体</vt:lpstr>
      <vt:lpstr>微软雅黑</vt:lpstr>
      <vt:lpstr>Arial</vt:lpstr>
      <vt:lpstr>Calibri</vt:lpstr>
      <vt:lpstr>Symbol</vt:lpstr>
      <vt:lpstr>Times</vt:lpstr>
      <vt:lpstr>Wingdings</vt:lpstr>
      <vt:lpstr>自定义设计方案</vt:lpstr>
      <vt:lpstr>1_自定义设计方案</vt:lpstr>
      <vt:lpstr>计算机组成与实践  </vt:lpstr>
      <vt:lpstr>大纲</vt:lpstr>
      <vt:lpstr>大纲</vt:lpstr>
      <vt:lpstr>引言</vt:lpstr>
      <vt:lpstr>处理器中的缓存</vt:lpstr>
      <vt:lpstr>缓存-内存映射</vt:lpstr>
      <vt:lpstr>缓存行</vt:lpstr>
      <vt:lpstr>大纲</vt:lpstr>
      <vt:lpstr>直接映射（Direct Mapping）</vt:lpstr>
      <vt:lpstr>直接映射（Direct Mapping）</vt:lpstr>
      <vt:lpstr>直接映射例子</vt:lpstr>
      <vt:lpstr>课题练习1</vt:lpstr>
      <vt:lpstr>课题练习1</vt:lpstr>
      <vt:lpstr>MIPS中的直接映射缓存</vt:lpstr>
      <vt:lpstr>MIPS中的直接映射缓存</vt:lpstr>
      <vt:lpstr>例子</vt:lpstr>
      <vt:lpstr>课题练习2</vt:lpstr>
      <vt:lpstr>MIPS缓存设计</vt:lpstr>
      <vt:lpstr>课题练习2</vt:lpstr>
      <vt:lpstr>课题练习2</vt:lpstr>
      <vt:lpstr>大纲</vt:lpstr>
      <vt:lpstr>全相联映射</vt:lpstr>
      <vt:lpstr>全相联映射</vt:lpstr>
      <vt:lpstr>组相联映射</vt:lpstr>
      <vt:lpstr>2路相联映射</vt:lpstr>
      <vt:lpstr>MIPS中的组相联映射缓存</vt:lpstr>
      <vt:lpstr>大纲</vt:lpstr>
      <vt:lpstr>处理缓存的读请求</vt:lpstr>
      <vt:lpstr>处理缓存写命中</vt:lpstr>
      <vt:lpstr>处理缓存写缺失</vt:lpstr>
      <vt:lpstr>没有写分配的写直达缓存</vt:lpstr>
      <vt:lpstr>有写分配的写回缓存</vt:lpstr>
      <vt:lpstr>替换算法</vt:lpstr>
      <vt:lpstr>缓存例子</vt:lpstr>
      <vt:lpstr>缓存例子</vt:lpstr>
      <vt:lpstr>直接映射</vt:lpstr>
      <vt:lpstr>全相联映射</vt:lpstr>
      <vt:lpstr>4路组相联</vt:lpstr>
      <vt:lpstr>分析</vt:lpstr>
      <vt:lpstr>大纲</vt:lpstr>
      <vt:lpstr>小结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iiii yyyy</cp:lastModifiedBy>
  <cp:revision>783</cp:revision>
  <dcterms:created xsi:type="dcterms:W3CDTF">2001-06-30T15:45:14Z</dcterms:created>
  <dcterms:modified xsi:type="dcterms:W3CDTF">2025-05-28T02:48:25Z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