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  <p:sldMasterId id="2147484050" r:id="rId2"/>
  </p:sldMasterIdLst>
  <p:notesMasterIdLst>
    <p:notesMasterId r:id="rId29"/>
  </p:notes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F3D9"/>
    <a:srgbClr val="E3FAD2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 autoAdjust="0"/>
    <p:restoredTop sz="93523" autoAdjust="0"/>
  </p:normalViewPr>
  <p:slideViewPr>
    <p:cSldViewPr>
      <p:cViewPr varScale="1">
        <p:scale>
          <a:sx n="99" d="100"/>
          <a:sy n="99" d="100"/>
        </p:scale>
        <p:origin x="360" y="90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228373-D093-EF4F-ACA3-6E94CC557C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FA26B2-79C2-E547-81DB-E564E8C14E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  <a:pPr>
                <a:defRPr/>
              </a:pPr>
              <a:t>2024/6/7</a:t>
            </a:fld>
            <a:endParaRPr lang="zh-CN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EFF36C7-E8E8-1148-A0A0-A828CA88793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5151A73-C1C6-6444-A080-73686EEE5A2B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EF47EAC-513F-F845-A64E-DFD1042AD4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72A4C0C-A311-BD41-AC62-D62870A6C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A3597A8-CA89-B347-BCE3-FAFF9385EA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B5AF6CDD-3D67-2B4E-9762-FBDC9B98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2F6CE463-9861-3640-8541-BCC6D28D4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itchFamily="2" charset="0"/>
              </a:rPr>
              <a:pPr/>
              <a:t>1</a:t>
            </a:fld>
            <a:endParaRPr lang="en-US" altLang="zh-CN" sz="130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6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84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95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7DF7DA3F-3AA6-D044-8937-843B4C129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988F57DA-AFD9-C340-88A8-D376E0426003}"/>
              </a:ext>
            </a:extLst>
          </p:cNvPr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874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22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748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42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7DFC5A03-523F-E543-A553-2DA0654CF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2D359BE7-B0DA-324B-81FE-EB397A4B9003}"/>
              </a:ext>
            </a:extLst>
          </p:cNvPr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351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>
            <a:extLst>
              <a:ext uri="{FF2B5EF4-FFF2-40B4-BE49-F238E27FC236}">
                <a16:creationId xmlns:a16="http://schemas.microsoft.com/office/drawing/2014/main" id="{770DEEE4-C7A8-E94B-85F3-11C3169D455C}"/>
              </a:ext>
            </a:extLst>
          </p:cNvPr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1571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6C5FC7-C2F3-3A4E-941A-2092D784D7C9}"/>
              </a:ext>
            </a:extLst>
          </p:cNvPr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>
            <a:extLst>
              <a:ext uri="{FF2B5EF4-FFF2-40B4-BE49-F238E27FC236}">
                <a16:creationId xmlns:a16="http://schemas.microsoft.com/office/drawing/2014/main" id="{3D5879C4-94BE-CF4D-AD1A-3895310F7A36}"/>
              </a:ext>
            </a:extLst>
          </p:cNvPr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>
            <a:extLst>
              <a:ext uri="{FF2B5EF4-FFF2-40B4-BE49-F238E27FC236}">
                <a16:creationId xmlns:a16="http://schemas.microsoft.com/office/drawing/2014/main" id="{2089A979-0099-9349-AF61-A27A6BD76862}"/>
              </a:ext>
            </a:extLst>
          </p:cNvPr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>
            <a:extLst>
              <a:ext uri="{FF2B5EF4-FFF2-40B4-BE49-F238E27FC236}">
                <a16:creationId xmlns:a16="http://schemas.microsoft.com/office/drawing/2014/main" id="{AD47EAD8-42AF-C94E-B745-FDF762D6D50B}"/>
              </a:ext>
            </a:extLst>
          </p:cNvPr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>
            <a:extLst>
              <a:ext uri="{FF2B5EF4-FFF2-40B4-BE49-F238E27FC236}">
                <a16:creationId xmlns:a16="http://schemas.microsoft.com/office/drawing/2014/main" id="{129474CC-1F08-4F4D-AA59-19C55E6C3A7B}"/>
              </a:ext>
            </a:extLst>
          </p:cNvPr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>
            <a:extLst>
              <a:ext uri="{FF2B5EF4-FFF2-40B4-BE49-F238E27FC236}">
                <a16:creationId xmlns:a16="http://schemas.microsoft.com/office/drawing/2014/main" id="{8A79E4CF-1D3F-9644-8B6A-C9DCBACE057E}"/>
              </a:ext>
            </a:extLst>
          </p:cNvPr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515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127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996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56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372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>
            <a:extLst>
              <a:ext uri="{FF2B5EF4-FFF2-40B4-BE49-F238E27FC236}">
                <a16:creationId xmlns:a16="http://schemas.microsoft.com/office/drawing/2014/main" id="{FBE82143-AA8C-DF42-9BC8-638A12645992}"/>
              </a:ext>
            </a:extLst>
          </p:cNvPr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8731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261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1921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9100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31310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91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C6D1DE-239D-294A-8DF4-FD557C2BF225}"/>
              </a:ext>
            </a:extLst>
          </p:cNvPr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>
            <a:extLst>
              <a:ext uri="{FF2B5EF4-FFF2-40B4-BE49-F238E27FC236}">
                <a16:creationId xmlns:a16="http://schemas.microsoft.com/office/drawing/2014/main" id="{D4448070-B9B1-7244-B4B1-39DC928F3E80}"/>
              </a:ext>
            </a:extLst>
          </p:cNvPr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>
            <a:extLst>
              <a:ext uri="{FF2B5EF4-FFF2-40B4-BE49-F238E27FC236}">
                <a16:creationId xmlns:a16="http://schemas.microsoft.com/office/drawing/2014/main" id="{08FA3B65-EEC6-C74E-8684-D2609F9B86C3}"/>
              </a:ext>
            </a:extLst>
          </p:cNvPr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>
            <a:extLst>
              <a:ext uri="{FF2B5EF4-FFF2-40B4-BE49-F238E27FC236}">
                <a16:creationId xmlns:a16="http://schemas.microsoft.com/office/drawing/2014/main" id="{C11DA118-76E1-5E44-BDEF-B06F90EF52A3}"/>
              </a:ext>
            </a:extLst>
          </p:cNvPr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>
            <a:extLst>
              <a:ext uri="{FF2B5EF4-FFF2-40B4-BE49-F238E27FC236}">
                <a16:creationId xmlns:a16="http://schemas.microsoft.com/office/drawing/2014/main" id="{88EBDBEE-2CE2-4448-8B67-D54528E6E064}"/>
              </a:ext>
            </a:extLst>
          </p:cNvPr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>
            <a:extLst>
              <a:ext uri="{FF2B5EF4-FFF2-40B4-BE49-F238E27FC236}">
                <a16:creationId xmlns:a16="http://schemas.microsoft.com/office/drawing/2014/main" id="{E22E049A-6104-264F-824B-91E839C4BE01}"/>
              </a:ext>
            </a:extLst>
          </p:cNvPr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27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60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81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47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11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85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18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6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70D5CB0-1884-C145-9674-0579349E3D9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4400" dirty="0"/>
              <a:t>计算机组成与实践  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8D76E370-F1DA-F84A-BB05-38EED545A8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虚拟存储器（</a:t>
            </a:r>
            <a:r>
              <a:rPr lang="en-US" altLang="zh-CN" sz="3600" b="1" dirty="0">
                <a:solidFill>
                  <a:srgbClr val="C00000"/>
                </a:solidFill>
              </a:rPr>
              <a:t>Virtual Memory</a:t>
            </a:r>
            <a:r>
              <a:rPr lang="zh-CN" altLang="en-US" sz="3600" b="1" dirty="0">
                <a:solidFill>
                  <a:srgbClr val="C00000"/>
                </a:solidFill>
              </a:rPr>
              <a:t>）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2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存储器的数据传输单元为页（</a:t>
            </a:r>
            <a:r>
              <a:rPr lang="en-US" altLang="zh-CN" dirty="0"/>
              <a:t>page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页大小：</a:t>
            </a:r>
            <a:r>
              <a:rPr lang="en-US" altLang="zh-CN" sz="2400" dirty="0"/>
              <a:t>4KB ~ 16 KB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与缓存块大小设计类似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页太小：花费较长时间在磁盘寻址页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页太大：页中部分存储空间空闲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在磁盘中寻址数据需要花费较长时间，一旦找到数据，能以每秒几</a:t>
            </a:r>
            <a:r>
              <a:rPr lang="en-US" altLang="zh-CN" dirty="0"/>
              <a:t>MB</a:t>
            </a:r>
            <a:r>
              <a:rPr lang="zh-CN" altLang="en-US" dirty="0"/>
              <a:t>的速度进行数据传输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如果页太大，页中部分存储空间空闲，造成内存中很大一部分存储空间的浪费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地址转换</a:t>
            </a:r>
          </a:p>
        </p:txBody>
      </p:sp>
    </p:spTree>
    <p:extLst>
      <p:ext uri="{BB962C8B-B14F-4D97-AF65-F5344CB8AC3E}">
        <p14:creationId xmlns:p14="http://schemas.microsoft.com/office/powerpoint/2010/main" val="162917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虚拟地址到物理地址的转换由软硬件协同完成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存储访问请求首先需要进行地址转换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处理器请求的虚拟地址：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高位字段代表虚拟页号（</a:t>
            </a:r>
            <a:r>
              <a:rPr lang="en-US" altLang="zh-CN" sz="2400" dirty="0"/>
              <a:t>virtual page number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低位字段代表页偏移（</a:t>
            </a:r>
            <a:r>
              <a:rPr lang="en-US" altLang="zh-CN" sz="2400" dirty="0"/>
              <a:t>page offset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地址转换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6" y="3733792"/>
            <a:ext cx="7315008" cy="24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4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页表映射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B6FBA5-53BE-2F41-98CB-96617CFE0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54" y="3124208"/>
            <a:ext cx="4648174" cy="356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63745"/>
              </p:ext>
            </p:extLst>
          </p:nvPr>
        </p:nvGraphicFramePr>
        <p:xfrm>
          <a:off x="609704" y="1008741"/>
          <a:ext cx="810235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351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43207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页表（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Page Table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1607197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保存着虚拟地址和物理地址之间转换关系的表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以虚拟页号为索引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指向页表首地址的寄存器：页表寄存器（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page table register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页在内存中：页表中的对应项将包含虚页对应的物理页号及状态信息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页不在内存中：页表可以指向磁盘的交换区（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swap space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）中的地址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42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1418347" y="1108075"/>
            <a:ext cx="6312069" cy="544512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采用页表进行地址转换</a:t>
            </a:r>
          </a:p>
        </p:txBody>
      </p:sp>
    </p:spTree>
    <p:extLst>
      <p:ext uri="{BB962C8B-B14F-4D97-AF65-F5344CB8AC3E}">
        <p14:creationId xmlns:p14="http://schemas.microsoft.com/office/powerpoint/2010/main" val="66894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缺页时需要从磁盘提取页到内存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一次缺页处理将花费数百万个时钟周期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由</a:t>
            </a:r>
            <a:r>
              <a:rPr lang="en-US" altLang="zh-CN" sz="2400" dirty="0"/>
              <a:t>OS</a:t>
            </a:r>
            <a:r>
              <a:rPr lang="zh-CN" altLang="en-US" sz="2400" dirty="0"/>
              <a:t>代码处理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缺页处理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用发生缺页的虚拟地址找到</a:t>
            </a:r>
            <a:r>
              <a:rPr lang="en-US" altLang="zh-CN" sz="2000" dirty="0"/>
              <a:t>PTE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在磁盘中定位该页的位置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在页表中选择一页进行替换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如果选择的页为脏页，则先写回磁盘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将该页读入内存，并更新页表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恢复程序运行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最小化缺页率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采用全相联映射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优化的替换算法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缺页（</a:t>
            </a:r>
            <a:r>
              <a:rPr lang="en-US" altLang="zh-CN" dirty="0"/>
              <a:t>page fault</a:t>
            </a:r>
            <a:r>
              <a:rPr lang="zh-CN" altLang="en-US" dirty="0"/>
              <a:t>）代价</a:t>
            </a:r>
          </a:p>
        </p:txBody>
      </p:sp>
    </p:spTree>
    <p:extLst>
      <p:ext uri="{BB962C8B-B14F-4D97-AF65-F5344CB8AC3E}">
        <p14:creationId xmlns:p14="http://schemas.microsoft.com/office/powerpoint/2010/main" val="403532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降低缺页率，可以采用</a:t>
            </a:r>
            <a:r>
              <a:rPr lang="en-US" altLang="zh-CN" dirty="0"/>
              <a:t>LRU</a:t>
            </a:r>
            <a:r>
              <a:rPr lang="zh-CN" altLang="en-US" dirty="0"/>
              <a:t>替换策略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采用引用位（</a:t>
            </a:r>
            <a:r>
              <a:rPr lang="en-US" altLang="zh-CN" sz="2400" dirty="0"/>
              <a:t>Reference bit</a:t>
            </a:r>
            <a:r>
              <a:rPr lang="zh-CN" altLang="en-US" sz="2400" dirty="0"/>
              <a:t>）或者使用位（</a:t>
            </a:r>
            <a:r>
              <a:rPr lang="en-US" altLang="zh-CN" sz="2400" dirty="0"/>
              <a:t>use bit</a:t>
            </a:r>
            <a:r>
              <a:rPr lang="zh-CN" altLang="en-US" sz="2400" dirty="0"/>
              <a:t>）表示对某一页的访问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引用位由</a:t>
            </a:r>
            <a:r>
              <a:rPr lang="en-US" altLang="zh-CN" sz="2400" dirty="0"/>
              <a:t>OS</a:t>
            </a:r>
            <a:r>
              <a:rPr lang="zh-CN" altLang="en-US" sz="2400" dirty="0"/>
              <a:t>周期性的置</a:t>
            </a:r>
            <a:r>
              <a:rPr lang="en-US" altLang="zh-CN" sz="2400" dirty="0"/>
              <a:t>0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引用位为</a:t>
            </a:r>
            <a:r>
              <a:rPr lang="en-US" altLang="zh-CN" sz="2400" dirty="0"/>
              <a:t>0</a:t>
            </a:r>
            <a:r>
              <a:rPr lang="zh-CN" altLang="en-US" sz="2400" dirty="0"/>
              <a:t>表示该页最近没有使用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写磁盘需要百万个时钟周期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采用写回机制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页被写后脏页位置</a:t>
            </a:r>
            <a:r>
              <a:rPr lang="en-US" altLang="zh-CN" sz="2400" dirty="0"/>
              <a:t>1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页替换与写</a:t>
            </a:r>
          </a:p>
        </p:txBody>
      </p:sp>
    </p:spTree>
    <p:extLst>
      <p:ext uri="{BB962C8B-B14F-4D97-AF65-F5344CB8AC3E}">
        <p14:creationId xmlns:p14="http://schemas.microsoft.com/office/powerpoint/2010/main" val="3954396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8639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程序每次访存至少需要两次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获得物理地址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获得数据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虚拟存储下的数据访问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8" y="3429000"/>
            <a:ext cx="7086414" cy="18708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1766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加快地址转换：</a:t>
            </a:r>
            <a:r>
              <a:rPr lang="en-US" altLang="zh-CN" dirty="0"/>
              <a:t>TLB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27" y="3092897"/>
            <a:ext cx="6870743" cy="2590732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1"/>
          </p:nvPr>
        </p:nvSpPr>
        <p:spPr>
          <a:xfrm>
            <a:off x="481894" y="1107833"/>
            <a:ext cx="8184958" cy="171158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CPU</a:t>
            </a:r>
            <a:r>
              <a:rPr lang="zh-CN" altLang="en-US" dirty="0"/>
              <a:t>中特殊的地址转换</a:t>
            </a:r>
            <a:r>
              <a:rPr lang="en-US" altLang="zh-CN" dirty="0"/>
              <a:t>Cache</a:t>
            </a:r>
            <a:r>
              <a:rPr lang="zh-CN" altLang="en-US" dirty="0"/>
              <a:t>：快表（</a:t>
            </a:r>
            <a:r>
              <a:rPr lang="en-US" altLang="zh-CN" dirty="0"/>
              <a:t>Translation Look-aside Buffer</a:t>
            </a:r>
            <a:r>
              <a:rPr lang="zh-CN" altLang="en-US" dirty="0"/>
              <a:t>，</a:t>
            </a:r>
            <a:r>
              <a:rPr lang="en-US" altLang="zh-CN" dirty="0"/>
              <a:t>TLB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减少页表访问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516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加快地址转换：</a:t>
            </a:r>
            <a:r>
              <a:rPr lang="en-US" altLang="zh-CN" dirty="0"/>
              <a:t>TLB</a:t>
            </a:r>
            <a:endParaRPr lang="zh-CN" altLang="en-US" dirty="0"/>
          </a:p>
        </p:txBody>
      </p:sp>
      <p:pic>
        <p:nvPicPr>
          <p:cNvPr id="4" name="Picture 5" descr="f05-23-P374493">
            <a:extLst>
              <a:ext uri="{FF2B5EF4-FFF2-40B4-BE49-F238E27FC236}">
                <a16:creationId xmlns:a16="http://schemas.microsoft.com/office/drawing/2014/main" id="{9D39C560-16E9-B74A-8000-E466D1633570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84" y="1066862"/>
            <a:ext cx="6699372" cy="472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57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与</a:t>
            </a:r>
            <a:r>
              <a:rPr lang="en-US" altLang="zh-CN" sz="2400" dirty="0"/>
              <a:t>cache</a:t>
            </a:r>
            <a:r>
              <a:rPr lang="zh-CN" altLang="en-US" sz="2400" dirty="0"/>
              <a:t>设计类似，可以是全相联、组相联、直接映射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容量比</a:t>
            </a:r>
            <a:r>
              <a:rPr lang="en-US" altLang="zh-CN" sz="2400" dirty="0"/>
              <a:t>cache</a:t>
            </a:r>
            <a:r>
              <a:rPr lang="zh-CN" altLang="en-US" sz="2400" dirty="0"/>
              <a:t>小，因此访问速度比</a:t>
            </a:r>
            <a:r>
              <a:rPr lang="en-US" altLang="zh-CN" sz="2400" dirty="0"/>
              <a:t>cache </a:t>
            </a:r>
            <a:r>
              <a:rPr lang="zh-CN" altLang="en-US" sz="2400" dirty="0"/>
              <a:t>块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一般不超过</a:t>
            </a:r>
            <a:r>
              <a:rPr lang="en-US" altLang="zh-CN" sz="2400" dirty="0"/>
              <a:t>512</a:t>
            </a:r>
            <a:r>
              <a:rPr lang="zh-CN" altLang="en-US" sz="2400" dirty="0"/>
              <a:t>表项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TLB</a:t>
            </a:r>
            <a:r>
              <a:rPr lang="zh-CN" altLang="en-US" sz="2400" dirty="0"/>
              <a:t>缺失</a:t>
            </a:r>
            <a:endParaRPr lang="en-US" altLang="zh-CN" sz="2400" dirty="0"/>
          </a:p>
          <a:p>
            <a:pPr marL="120015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00"/>
                </a:solidFill>
              </a:rPr>
              <a:t>如果页在内存中，缺失可以处理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</a:rPr>
              <a:t>从内存中提取</a:t>
            </a:r>
            <a:r>
              <a:rPr lang="en-US" altLang="zh-CN" sz="2000" dirty="0">
                <a:solidFill>
                  <a:srgbClr val="000000"/>
                </a:solidFill>
              </a:rPr>
              <a:t>PTE</a:t>
            </a:r>
            <a:r>
              <a:rPr lang="zh-CN" altLang="en-US" sz="2000" dirty="0">
                <a:solidFill>
                  <a:srgbClr val="000000"/>
                </a:solidFill>
              </a:rPr>
              <a:t>到</a:t>
            </a:r>
            <a:r>
              <a:rPr lang="en-US" altLang="zh-CN" sz="2000" dirty="0">
                <a:solidFill>
                  <a:srgbClr val="000000"/>
                </a:solidFill>
              </a:rPr>
              <a:t>TLB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</a:rPr>
              <a:t>可以由硬件处理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</a:rPr>
              <a:t>更复杂的页表结构</a:t>
            </a:r>
            <a:endParaRPr lang="en-US" altLang="zh-CN" sz="19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</a:rPr>
              <a:t>或者由软件处理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rgbClr val="000000"/>
                </a:solidFill>
              </a:rPr>
              <a:t>采用特殊的异常处理程序</a:t>
            </a:r>
            <a:endParaRPr lang="en-US" altLang="zh-CN" sz="1900" dirty="0">
              <a:solidFill>
                <a:srgbClr val="000000"/>
              </a:solidFill>
            </a:endParaRPr>
          </a:p>
          <a:p>
            <a:pPr marL="1200150" lvl="1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00"/>
                </a:solidFill>
              </a:rPr>
              <a:t>如果页不在内存中，发生缺页（</a:t>
            </a:r>
            <a:r>
              <a:rPr lang="en-US" altLang="zh-CN" sz="2200" dirty="0">
                <a:solidFill>
                  <a:srgbClr val="000000"/>
                </a:solidFill>
              </a:rPr>
              <a:t>page fault</a:t>
            </a:r>
            <a:r>
              <a:rPr lang="zh-CN" altLang="en-US" sz="2200" dirty="0">
                <a:solidFill>
                  <a:srgbClr val="000000"/>
                </a:solidFill>
              </a:rPr>
              <a:t>）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6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14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虚拟存储器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1085850" lvl="1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虚拟地址到物理地址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085850" lvl="1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>
                <a:solidFill>
                  <a:srgbClr val="C00000"/>
                </a:solidFill>
              </a:rPr>
              <a:t>TLB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12746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与</a:t>
            </a:r>
            <a:r>
              <a:rPr lang="en-US" altLang="zh-CN" dirty="0"/>
              <a:t>Cache</a:t>
            </a:r>
            <a:endParaRPr lang="zh-CN" altLang="en-US" dirty="0"/>
          </a:p>
        </p:txBody>
      </p:sp>
      <p:pic>
        <p:nvPicPr>
          <p:cNvPr id="4" name="Picture 5" descr="f05-24-P374493">
            <a:extLst>
              <a:ext uri="{FF2B5EF4-FFF2-40B4-BE49-F238E27FC236}">
                <a16:creationId xmlns:a16="http://schemas.microsoft.com/office/drawing/2014/main" id="{38FED265-5CB5-334F-ADA5-F9EFDAB1E8C5}"/>
              </a:ext>
            </a:extLst>
          </p:cNvPr>
          <p:cNvPicPr>
            <a:picLocks noGrp="1" noChangeAspect="1" noChangeArrowheads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84" y="1053735"/>
            <a:ext cx="5638652" cy="578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4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80" y="990664"/>
            <a:ext cx="6248236" cy="5615793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与</a:t>
            </a:r>
            <a:r>
              <a:rPr lang="en-US" altLang="zh-CN" dirty="0"/>
              <a:t>Cache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08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102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TLB/Cache</a:t>
            </a:r>
            <a:r>
              <a:rPr lang="zh-CN" altLang="en-US" dirty="0"/>
              <a:t>缺失：页</a:t>
            </a:r>
            <a:r>
              <a:rPr lang="en-US" altLang="zh-CN" dirty="0"/>
              <a:t>/</a:t>
            </a:r>
            <a:r>
              <a:rPr lang="zh-CN" altLang="en-US" dirty="0"/>
              <a:t>块不在“缓存”中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缺页：页不在内存中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TLB</a:t>
            </a:r>
            <a:r>
              <a:rPr lang="zh-CN" altLang="en-US" dirty="0"/>
              <a:t>的事件组合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74135"/>
              </p:ext>
            </p:extLst>
          </p:nvPr>
        </p:nvGraphicFramePr>
        <p:xfrm>
          <a:off x="228714" y="2209832"/>
          <a:ext cx="8509590" cy="430710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7750">
                  <a:extLst>
                    <a:ext uri="{9D8B030D-6E8A-4147-A177-3AD203B41FA5}">
                      <a16:colId xmlns:a16="http://schemas.microsoft.com/office/drawing/2014/main" val="1012824814"/>
                    </a:ext>
                  </a:extLst>
                </a:gridCol>
                <a:gridCol w="1566028">
                  <a:extLst>
                    <a:ext uri="{9D8B030D-6E8A-4147-A177-3AD203B41FA5}">
                      <a16:colId xmlns:a16="http://schemas.microsoft.com/office/drawing/2014/main" val="639821331"/>
                    </a:ext>
                  </a:extLst>
                </a:gridCol>
                <a:gridCol w="939617">
                  <a:extLst>
                    <a:ext uri="{9D8B030D-6E8A-4147-A177-3AD203B41FA5}">
                      <a16:colId xmlns:a16="http://schemas.microsoft.com/office/drawing/2014/main" val="3216846538"/>
                    </a:ext>
                  </a:extLst>
                </a:gridCol>
                <a:gridCol w="5246195">
                  <a:extLst>
                    <a:ext uri="{9D8B030D-6E8A-4147-A177-3AD203B41FA5}">
                      <a16:colId xmlns:a16="http://schemas.microsoft.com/office/drawing/2014/main" val="411104033"/>
                    </a:ext>
                  </a:extLst>
                </a:gridCol>
              </a:tblGrid>
              <a:tr h="523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TLB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Page Table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Cache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是否可能发生？何种情况下发生？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527746"/>
                  </a:ext>
                </a:extLst>
              </a:tr>
              <a:tr h="523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Hit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Hit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Hit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是，全部命中是最好的情况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622235"/>
                  </a:ext>
                </a:extLst>
              </a:tr>
              <a:tr h="523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是，查找</a:t>
                      </a:r>
                      <a:r>
                        <a:rPr lang="en-US" altLang="zh-CN" dirty="0"/>
                        <a:t>TLB</a:t>
                      </a:r>
                      <a:r>
                        <a:rPr lang="zh-CN" altLang="en-US" dirty="0"/>
                        <a:t>找到物理地址后，缓存缺失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26143"/>
                  </a:ext>
                </a:extLst>
              </a:tr>
              <a:tr h="523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Hit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Hit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是，</a:t>
                      </a:r>
                      <a:r>
                        <a:rPr lang="en-US" altLang="zh-CN" dirty="0"/>
                        <a:t>TLB</a:t>
                      </a:r>
                      <a:r>
                        <a:rPr lang="zh-CN" altLang="en-US" dirty="0"/>
                        <a:t>缺失但能从页表找到物理地址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874773"/>
                  </a:ext>
                </a:extLst>
              </a:tr>
              <a:tr h="523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是，</a:t>
                      </a:r>
                      <a:r>
                        <a:rPr lang="en-US" altLang="zh-CN" dirty="0"/>
                        <a:t>TLB</a:t>
                      </a:r>
                      <a:r>
                        <a:rPr lang="zh-CN" altLang="en-US" dirty="0"/>
                        <a:t>缺失但能从页表找到物理地址，缓存缺失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789679"/>
                  </a:ext>
                </a:extLst>
              </a:tr>
              <a:tr h="523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是，缺页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958555"/>
                  </a:ext>
                </a:extLst>
              </a:tr>
              <a:tr h="523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Miss/</a:t>
                      </a:r>
                    </a:p>
                    <a:p>
                      <a:pPr algn="ctr"/>
                      <a:r>
                        <a:rPr lang="en-US" altLang="zh-CN" dirty="0"/>
                        <a:t>Hit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否，</a:t>
                      </a:r>
                      <a:r>
                        <a:rPr lang="en-US" altLang="zh-CN" dirty="0"/>
                        <a:t>TLB</a:t>
                      </a:r>
                      <a:r>
                        <a:rPr lang="zh-CN" altLang="en-US" dirty="0"/>
                        <a:t>保存了页表的部分表项，不存在表项在</a:t>
                      </a:r>
                      <a:r>
                        <a:rPr lang="en-US" altLang="zh-CN" dirty="0"/>
                        <a:t>TLB</a:t>
                      </a:r>
                      <a:r>
                        <a:rPr lang="zh-CN" altLang="en-US" dirty="0"/>
                        <a:t>而不在页表的情况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386043"/>
                  </a:ext>
                </a:extLst>
              </a:tr>
              <a:tr h="523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Miss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Hit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否，如果缺页，数据不在内存，因此不可能在缓存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58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5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虚拟存储器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1085850" lvl="1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虚拟地址到物理地址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1085850" lvl="1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TLB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54265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存储器层次结构共用许多原理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每个存储层次需要解决以下问题：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数据放置问题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如何查找数据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发生缺失时的替换策略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写操作机制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存储器层次结构</a:t>
            </a:r>
          </a:p>
        </p:txBody>
      </p:sp>
    </p:spTree>
    <p:extLst>
      <p:ext uri="{BB962C8B-B14F-4D97-AF65-F5344CB8AC3E}">
        <p14:creationId xmlns:p14="http://schemas.microsoft.com/office/powerpoint/2010/main" val="2784064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程序可以共享部分虚拟地址空间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需要防止非法修改和访问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需要</a:t>
            </a:r>
            <a:r>
              <a:rPr lang="en-US" altLang="zh-CN" sz="2400" dirty="0"/>
              <a:t>OS</a:t>
            </a:r>
            <a:r>
              <a:rPr lang="zh-CN" altLang="en-US" sz="2400" dirty="0"/>
              <a:t>支撑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需要硬件支撑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支撑两种模式：用户态和内核态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内核态指令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页表和其他状态信息只能在内核态访问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系统调用提供两种模式间的切换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虚拟地址保护</a:t>
            </a:r>
          </a:p>
        </p:txBody>
      </p:sp>
    </p:spTree>
    <p:extLst>
      <p:ext uri="{BB962C8B-B14F-4D97-AF65-F5344CB8AC3E}">
        <p14:creationId xmlns:p14="http://schemas.microsoft.com/office/powerpoint/2010/main" val="320423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虚拟存储器是管理主存和磁盘之间数据缓存的一级存储器层次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允许单个程序在主存有限的容量内扩展地址空间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支持多个活跃的进程共享主存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/>
              <a:t>需要将虚拟地址转换成物理地址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3995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虚拟存储器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1085850" lvl="1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虚拟地址到物理地址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1085850" lvl="1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TLB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27175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609704" y="2514624"/>
            <a:ext cx="7954860" cy="1315851"/>
          </a:xfrm>
          <a:prstGeom prst="rect">
            <a:avLst/>
          </a:prstGeom>
          <a:solidFill>
            <a:srgbClr val="DAF3D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存储器的存储容量可能小于可寻址空间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32-bit</a:t>
            </a:r>
            <a:r>
              <a:rPr lang="zh-CN" altLang="en-US" sz="2400" dirty="0"/>
              <a:t>地址可以寻址</a:t>
            </a:r>
            <a:r>
              <a:rPr lang="en-US" altLang="zh-CN" sz="2400" dirty="0"/>
              <a:t>4GB</a:t>
            </a:r>
            <a:r>
              <a:rPr lang="zh-CN" altLang="en-US" sz="2400" dirty="0"/>
              <a:t>空间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内存地址可能只有</a:t>
            </a:r>
            <a:r>
              <a:rPr lang="en-US" altLang="zh-CN" sz="2400" dirty="0"/>
              <a:t>1GB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术语：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运行的程序称为一个进程（</a:t>
            </a:r>
            <a:r>
              <a:rPr lang="en-US" altLang="zh-CN" sz="2400" dirty="0"/>
              <a:t>process</a:t>
            </a:r>
            <a:r>
              <a:rPr lang="zh-CN" altLang="en-US" sz="2400" dirty="0"/>
              <a:t>）或线程（</a:t>
            </a:r>
            <a:r>
              <a:rPr lang="en-US" altLang="zh-CN" sz="2400" dirty="0"/>
              <a:t>thread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操作系统控制进程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2572" y="2743218"/>
            <a:ext cx="7543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系统可以同时运行多个程序，如果这些程序运行所需的存储空间大于实际内存容量，系统该如何运行？</a:t>
            </a:r>
          </a:p>
        </p:txBody>
      </p:sp>
    </p:spTree>
    <p:extLst>
      <p:ext uri="{BB962C8B-B14F-4D97-AF65-F5344CB8AC3E}">
        <p14:creationId xmlns:p14="http://schemas.microsoft.com/office/powerpoint/2010/main" val="283757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将主存用作辅助存储器的高速缓存的技术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程序拥有自己的虚拟地址空间，存储频繁访问的代码与数据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根据局部性原理而设计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虚拟存储器（</a:t>
            </a:r>
            <a:r>
              <a:rPr lang="en-US" altLang="zh-CN" dirty="0"/>
              <a:t>Virtual Memory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81894" y="3581396"/>
            <a:ext cx="8069909" cy="2895524"/>
          </a:xfrm>
          <a:prstGeom prst="rect">
            <a:avLst/>
          </a:prstGeom>
          <a:solidFill>
            <a:srgbClr val="DAF3D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1894" y="3592346"/>
            <a:ext cx="782306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/>
              <a:t>虚拟存储器优势：</a:t>
            </a:r>
            <a:endParaRPr lang="en-US" altLang="zh-CN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运行时，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OS</a:t>
            </a:r>
            <a:r>
              <a:rPr lang="zh-CN" altLang="en-US" dirty="0"/>
              <a:t>将虚拟地址（</a:t>
            </a:r>
            <a:r>
              <a:rPr lang="en-US" altLang="zh-CN" dirty="0"/>
              <a:t>Virtual Address</a:t>
            </a:r>
            <a:r>
              <a:rPr lang="zh-CN" altLang="en-US" dirty="0"/>
              <a:t>）转换成物理地址（</a:t>
            </a:r>
            <a:r>
              <a:rPr lang="en-US" altLang="zh-CN" dirty="0"/>
              <a:t>Physical Address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实现多个程序共享存储器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允许运行超过主存容量的程序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代码重定位（</a:t>
            </a:r>
            <a:r>
              <a:rPr lang="en-US" altLang="zh-CN" dirty="0"/>
              <a:t>Code Relocation</a:t>
            </a:r>
            <a:r>
              <a:rPr lang="zh-CN" altLang="en-US" dirty="0"/>
              <a:t>）：代码可以加载进内存的任何地方</a:t>
            </a:r>
          </a:p>
        </p:txBody>
      </p:sp>
    </p:spTree>
    <p:extLst>
      <p:ext uri="{BB962C8B-B14F-4D97-AF65-F5344CB8AC3E}">
        <p14:creationId xmlns:p14="http://schemas.microsoft.com/office/powerpoint/2010/main" val="381461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假设内存容量为</a:t>
            </a:r>
            <a:r>
              <a:rPr lang="en-US" altLang="zh-CN" sz="2400" dirty="0"/>
              <a:t>1GB</a:t>
            </a:r>
            <a:r>
              <a:rPr lang="zh-CN" altLang="en-US" sz="2400" dirty="0"/>
              <a:t>，此时已经使用了</a:t>
            </a:r>
            <a:r>
              <a:rPr lang="en-US" altLang="zh-CN" sz="2400" dirty="0"/>
              <a:t>1GB</a:t>
            </a:r>
            <a:r>
              <a:rPr lang="zh-CN" altLang="en-US" sz="2400" dirty="0"/>
              <a:t>容量，在程序运行时需要额外的存储空间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把内存中的一块数据（</a:t>
            </a:r>
            <a:r>
              <a:rPr lang="en-US" altLang="zh-CN" sz="2400" dirty="0"/>
              <a:t>100MB</a:t>
            </a:r>
            <a:r>
              <a:rPr lang="zh-CN" altLang="en-US" sz="2400" dirty="0"/>
              <a:t>）移出到硬盘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此时，内存有</a:t>
            </a:r>
            <a:r>
              <a:rPr lang="en-US" altLang="zh-CN" sz="2400" dirty="0"/>
              <a:t>100MB</a:t>
            </a:r>
            <a:r>
              <a:rPr lang="zh-CN" altLang="en-US" sz="2400" dirty="0"/>
              <a:t>的空闲（</a:t>
            </a:r>
            <a:r>
              <a:rPr lang="en-US" altLang="zh-CN" sz="2400" dirty="0"/>
              <a:t>free</a:t>
            </a:r>
            <a:r>
              <a:rPr lang="zh-CN" altLang="en-US" sz="2400" dirty="0"/>
              <a:t>）存储空间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如果稍后，需要使用被替换出去那块数据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需要把内存中其他的数据块移出到硬盘，以获得</a:t>
            </a:r>
            <a:r>
              <a:rPr lang="en-US" altLang="zh-CN" sz="2400" dirty="0"/>
              <a:t>100MB</a:t>
            </a:r>
            <a:r>
              <a:rPr lang="zh-CN" altLang="en-US" sz="2400" dirty="0"/>
              <a:t>的空闲存储空间将原来的数据载入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例子：从存储层次结构来看</a:t>
            </a:r>
          </a:p>
        </p:txBody>
      </p:sp>
    </p:spTree>
    <p:extLst>
      <p:ext uri="{BB962C8B-B14F-4D97-AF65-F5344CB8AC3E}">
        <p14:creationId xmlns:p14="http://schemas.microsoft.com/office/powerpoint/2010/main" val="150380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程序的地址空间被划分成页（</a:t>
            </a:r>
            <a:r>
              <a:rPr lang="en-US" altLang="zh-CN" sz="2400" dirty="0"/>
              <a:t>pages</a:t>
            </a:r>
            <a:r>
              <a:rPr lang="zh-CN" altLang="en-US" sz="2400" dirty="0"/>
              <a:t>）或片段（</a:t>
            </a:r>
            <a:r>
              <a:rPr lang="en-US" altLang="zh-CN" sz="2400" dirty="0"/>
              <a:t>segments</a:t>
            </a:r>
            <a:r>
              <a:rPr lang="zh-CN" altLang="en-US" sz="2400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两个程序共享物理存储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10" y="2014562"/>
            <a:ext cx="7894636" cy="36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4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3" y="1107832"/>
            <a:ext cx="4806061" cy="544528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部分进程临时存放在硬盘，一旦需要运行就载入内存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载入由操作系统执行，应用程序不需要知道虚拟存储器的存在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存储管理单元（</a:t>
            </a:r>
            <a:r>
              <a:rPr lang="en-US" altLang="zh-CN" sz="2400" dirty="0"/>
              <a:t>MMU</a:t>
            </a:r>
            <a:r>
              <a:rPr lang="zh-CN" altLang="en-US" sz="2400" dirty="0"/>
              <a:t>）将虚拟地址转换成物理地址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虚拟存储器架构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5867366" y="1069786"/>
            <a:ext cx="2362138" cy="492416"/>
          </a:xfrm>
          <a:prstGeom prst="round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Processor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867366" y="3321415"/>
            <a:ext cx="2362138" cy="492416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Cache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867366" y="4495772"/>
            <a:ext cx="2362138" cy="492416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Main Memory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867366" y="5597666"/>
            <a:ext cx="2362138" cy="492416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Disk Storage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6248356" y="1562202"/>
            <a:ext cx="0" cy="17592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6248356" y="3812668"/>
            <a:ext cx="0" cy="683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 bwMode="auto">
          <a:xfrm>
            <a:off x="7048435" y="4988188"/>
            <a:ext cx="0" cy="6094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5" name="圆角矩形 14"/>
          <p:cNvSpPr/>
          <p:nvPr/>
        </p:nvSpPr>
        <p:spPr bwMode="auto">
          <a:xfrm>
            <a:off x="6705544" y="2147058"/>
            <a:ext cx="1752554" cy="492416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Times" panose="02020603050405020304" pitchFamily="18" charset="0"/>
                <a:ea typeface="宋体" pitchFamily="2" charset="-122"/>
              </a:rPr>
              <a:t>MMU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endCxn id="15" idx="0"/>
          </p:cNvCxnSpPr>
          <p:nvPr/>
        </p:nvCxnSpPr>
        <p:spPr bwMode="auto">
          <a:xfrm>
            <a:off x="7581821" y="1562202"/>
            <a:ext cx="0" cy="5848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7581821" y="2639474"/>
            <a:ext cx="0" cy="6819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7572217" y="3812668"/>
            <a:ext cx="9604" cy="6831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6" name="文本框 25"/>
          <p:cNvSpPr txBox="1"/>
          <p:nvPr/>
        </p:nvSpPr>
        <p:spPr>
          <a:xfrm>
            <a:off x="5464935" y="2216715"/>
            <a:ext cx="96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604162" y="1623797"/>
            <a:ext cx="146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虚拟地址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604162" y="2782778"/>
            <a:ext cx="146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64935" y="3930893"/>
            <a:ext cx="960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604162" y="3953015"/>
            <a:ext cx="146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053225" y="5067884"/>
            <a:ext cx="94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30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虚拟存储器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1085850" lvl="1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虚拟地址到物理地址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085850" lvl="1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>
                <a:solidFill>
                  <a:srgbClr val="C00000"/>
                </a:solidFill>
              </a:rPr>
              <a:t>TLB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518479820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5546</TotalTime>
  <Pages>0</Pages>
  <Words>1118</Words>
  <Characters>0</Characters>
  <Application>Microsoft Office PowerPoint</Application>
  <DocSecurity>0</DocSecurity>
  <PresentationFormat>全屏显示(4:3)</PresentationFormat>
  <Lines>0</Lines>
  <Paragraphs>196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黑体</vt:lpstr>
      <vt:lpstr>宋体</vt:lpstr>
      <vt:lpstr>Arial</vt:lpstr>
      <vt:lpstr>Calibri</vt:lpstr>
      <vt:lpstr>Times</vt:lpstr>
      <vt:lpstr>Wingdings</vt:lpstr>
      <vt:lpstr>自定义设计方案</vt:lpstr>
      <vt:lpstr>1_自定义设计方案</vt:lpstr>
      <vt:lpstr>计算机组成与实践  </vt:lpstr>
      <vt:lpstr>大纲</vt:lpstr>
      <vt:lpstr>大纲</vt:lpstr>
      <vt:lpstr>背景</vt:lpstr>
      <vt:lpstr>虚拟存储器（Virtual Memory）</vt:lpstr>
      <vt:lpstr>例子：从存储层次结构来看</vt:lpstr>
      <vt:lpstr>两个程序共享物理存储</vt:lpstr>
      <vt:lpstr>虚拟存储器架构</vt:lpstr>
      <vt:lpstr>大纲</vt:lpstr>
      <vt:lpstr>地址转换</vt:lpstr>
      <vt:lpstr>地址转换</vt:lpstr>
      <vt:lpstr>页表映射</vt:lpstr>
      <vt:lpstr>采用页表进行地址转换</vt:lpstr>
      <vt:lpstr>缺页（page fault）代价</vt:lpstr>
      <vt:lpstr>页替换与写</vt:lpstr>
      <vt:lpstr>虚拟存储下的数据访问</vt:lpstr>
      <vt:lpstr>加快地址转换：TLB</vt:lpstr>
      <vt:lpstr>加快地址转换：TLB</vt:lpstr>
      <vt:lpstr>TLB</vt:lpstr>
      <vt:lpstr>TLB与Cache</vt:lpstr>
      <vt:lpstr>TLB与Cache</vt:lpstr>
      <vt:lpstr>结合TLB的事件组合</vt:lpstr>
      <vt:lpstr>大纲</vt:lpstr>
      <vt:lpstr>存储器层次结构</vt:lpstr>
      <vt:lpstr>虚拟地址保护</vt:lpstr>
      <vt:lpstr>小结</vt:lpstr>
    </vt:vector>
  </TitlesOfParts>
  <Manager/>
  <Company>SSU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subject/>
  <dc:creator>YXCHEN-PC</dc:creator>
  <cp:keywords/>
  <dc:description/>
  <cp:lastModifiedBy>Gu Shannon</cp:lastModifiedBy>
  <cp:revision>758</cp:revision>
  <dcterms:created xsi:type="dcterms:W3CDTF">2001-06-30T15:45:14Z</dcterms:created>
  <dcterms:modified xsi:type="dcterms:W3CDTF">2024-06-07T00:49:09Z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