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  <p:sldMasterId id="2147484050" r:id="rId2"/>
  </p:sldMasterIdLst>
  <p:notesMasterIdLst>
    <p:notesMasterId r:id="rId46"/>
  </p:notesMasterIdLst>
  <p:sldIdLst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69" r:id="rId15"/>
    <p:sldId id="268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6" r:id="rId31"/>
    <p:sldId id="287" r:id="rId32"/>
    <p:sldId id="289" r:id="rId33"/>
    <p:sldId id="290" r:id="rId34"/>
    <p:sldId id="297" r:id="rId35"/>
    <p:sldId id="288" r:id="rId36"/>
    <p:sldId id="292" r:id="rId37"/>
    <p:sldId id="293" r:id="rId38"/>
    <p:sldId id="295" r:id="rId39"/>
    <p:sldId id="296" r:id="rId40"/>
    <p:sldId id="291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 autoAdjust="0"/>
    <p:restoredTop sz="93523" autoAdjust="0"/>
  </p:normalViewPr>
  <p:slideViewPr>
    <p:cSldViewPr>
      <p:cViewPr varScale="1">
        <p:scale>
          <a:sx n="95" d="100"/>
          <a:sy n="95" d="100"/>
        </p:scale>
        <p:origin x="416" y="72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228373-D093-EF4F-ACA3-6E94CC557C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FA26B2-79C2-E547-81DB-E564E8C14E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pPr>
                <a:defRPr/>
              </a:pPr>
              <a:t>2022/5/31</a:t>
            </a:fld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FF36C7-E8E8-1148-A0A0-A828CA88793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151A73-C1C6-6444-A080-73686EEE5A2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EF47EAC-513F-F845-A64E-DFD1042AD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2A4C0C-A311-BD41-AC62-D62870A6C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A3597A8-CA89-B347-BCE3-FAFF9385E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B5AF6CDD-3D67-2B4E-9762-FBDC9B98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2F6CE463-9861-3640-8541-BCC6D28D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itchFamily="2" charset="0"/>
              </a:rPr>
              <a:pPr/>
              <a:t>1</a:t>
            </a:fld>
            <a:endParaRPr lang="en-US" altLang="zh-CN" sz="130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6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7DA3F-3AA6-D044-8937-843B4C129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988F57DA-AFD9-C340-88A8-D376E0426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7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22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4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2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C5A03-523F-E543-A553-2DA0654CF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2D359BE7-B0DA-324B-81FE-EB397A4B9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33515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770DEEE4-C7A8-E94B-85F3-11C3169D455C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15715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E6C5FC7-C2F3-3A4E-941A-2092D784D7C9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3D5879C4-94BE-CF4D-AD1A-3895310F7A36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2089A979-0099-9349-AF61-A27A6BD76862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AD47EAD8-42AF-C94E-B745-FDF762D6D50B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129474CC-1F08-4F4D-AA59-19C55E6C3A7B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8A79E4CF-1D3F-9644-8B6A-C9DCBACE057E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457200" indent="-457200">
              <a:lnSpc>
                <a:spcPts val="4000"/>
              </a:lnSpc>
              <a:buFont typeface="Wingdings" panose="05000000000000000000" pitchFamily="2" charset="2"/>
              <a:buChar char="Ø"/>
              <a:defRPr sz="2800"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2400"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800"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 sz="18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157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1272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99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568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4372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FBE82143-AA8C-DF42-9BC8-638A12645992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731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42615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19215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9100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31310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919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C6D1DE-239D-294A-8DF4-FD557C2BF225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D4448070-B9B1-7244-B4B1-39DC928F3E80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08FA3B65-EEC6-C74E-8684-D2609F9B86C3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C11DA118-76E1-5E44-BDEF-B06F90EF52A3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88EBDBEE-2CE2-4448-8B67-D54528E6E064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E22E049A-6104-264F-824B-91E839C4BE01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27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6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81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7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1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18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65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  <p:sldLayoutId id="2147484062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70D5CB0-1884-C145-9674-0579349E3D9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 dirty="0"/>
              <a:t>计算机组成与实践  </a:t>
            </a:r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8D76E370-F1DA-F84A-BB05-38EED545A8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3600" b="1">
                <a:solidFill>
                  <a:srgbClr val="C00000"/>
                </a:solidFill>
              </a:rPr>
              <a:t>多核处理器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2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287408" y="1295456"/>
            <a:ext cx="6539173" cy="4495682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69586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执行两个加法：一个加法是</a:t>
            </a:r>
            <a:r>
              <a:rPr lang="en-US" altLang="zh-CN" dirty="0"/>
              <a:t>10</a:t>
            </a:r>
            <a:r>
              <a:rPr lang="zh-CN" altLang="en-US" dirty="0"/>
              <a:t>个标量的求和，另一个加法是一对</a:t>
            </a:r>
            <a:r>
              <a:rPr lang="en-US" altLang="zh-CN" dirty="0"/>
              <a:t>10×10</a:t>
            </a:r>
            <a:r>
              <a:rPr lang="zh-CN" altLang="en-US" dirty="0"/>
              <a:t>二维矩阵的求和。假设目前只有矩阵求和可以并行，使用</a:t>
            </a:r>
            <a:r>
              <a:rPr lang="en-US" altLang="zh-CN" dirty="0"/>
              <a:t>10</a:t>
            </a:r>
            <a:r>
              <a:rPr lang="zh-CN" altLang="en-US" dirty="0"/>
              <a:t>个和</a:t>
            </a:r>
            <a:r>
              <a:rPr lang="en-US" altLang="zh-CN" dirty="0"/>
              <a:t>40</a:t>
            </a:r>
            <a:r>
              <a:rPr lang="zh-CN" altLang="en-US" dirty="0"/>
              <a:t>个处理器达到的加速比分别是多少？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573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81894" y="3352802"/>
            <a:ext cx="8069909" cy="1123872"/>
          </a:xfrm>
          <a:prstGeom prst="rect">
            <a:avLst/>
          </a:prstGeom>
          <a:solidFill>
            <a:srgbClr val="DAF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执行两个加法：一个加法是</a:t>
            </a:r>
            <a:r>
              <a:rPr lang="en-US" altLang="zh-CN" dirty="0"/>
              <a:t>10</a:t>
            </a:r>
            <a:r>
              <a:rPr lang="zh-CN" altLang="en-US" dirty="0"/>
              <a:t>个标量的求和，另一个加法是一对</a:t>
            </a:r>
            <a:r>
              <a:rPr lang="en-US" altLang="zh-CN" dirty="0"/>
              <a:t>10×10</a:t>
            </a:r>
            <a:r>
              <a:rPr lang="zh-CN" altLang="en-US" dirty="0"/>
              <a:t>二维矩阵的求和。假设目前只有矩阵求和可以并行，使用</a:t>
            </a:r>
            <a:r>
              <a:rPr lang="en-US" altLang="zh-CN" dirty="0"/>
              <a:t>10</a:t>
            </a:r>
            <a:r>
              <a:rPr lang="zh-CN" altLang="en-US" dirty="0"/>
              <a:t>个和</a:t>
            </a:r>
            <a:r>
              <a:rPr lang="en-US" altLang="zh-CN" dirty="0"/>
              <a:t>40</a:t>
            </a:r>
            <a:r>
              <a:rPr lang="zh-CN" altLang="en-US" dirty="0"/>
              <a:t>个处理器达到的加速比分别是多少？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答：</a:t>
            </a:r>
            <a:r>
              <a:rPr lang="en-US" altLang="zh-CN" sz="2400" dirty="0"/>
              <a:t>10</a:t>
            </a:r>
            <a:r>
              <a:rPr lang="zh-CN" altLang="en-US" sz="2400" dirty="0"/>
              <a:t>个处理器加速比是</a:t>
            </a:r>
            <a:r>
              <a:rPr lang="en-US" altLang="zh-CN" sz="2400" dirty="0"/>
              <a:t>110t/20t=5.5</a:t>
            </a:r>
          </a:p>
          <a:p>
            <a:r>
              <a:rPr lang="en-US" altLang="zh-CN" sz="2400" dirty="0"/>
              <a:t>        40</a:t>
            </a:r>
            <a:r>
              <a:rPr lang="zh-CN" altLang="en-US" sz="2400" dirty="0"/>
              <a:t>个处理器加速比是</a:t>
            </a:r>
            <a:r>
              <a:rPr lang="en-US" altLang="zh-CN" sz="2400" dirty="0"/>
              <a:t>110t/12.5t=8.8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27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Amdahl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线程级并行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多核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343336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510379" y="2895614"/>
            <a:ext cx="8069909" cy="1066772"/>
          </a:xfrm>
          <a:prstGeom prst="rect">
            <a:avLst/>
          </a:prstGeom>
          <a:solidFill>
            <a:srgbClr val="DAF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继续进行指令级并行（</a:t>
            </a:r>
            <a:r>
              <a:rPr lang="en-US" altLang="zh-CN" dirty="0"/>
              <a:t>ILP</a:t>
            </a:r>
            <a:r>
              <a:rPr lang="zh-CN" altLang="en-US" dirty="0"/>
              <a:t>）变得越来越复杂和困难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探索线程级并行（</a:t>
            </a:r>
            <a:r>
              <a:rPr lang="en-US" altLang="zh-CN" dirty="0"/>
              <a:t>Thread-level parallelism</a:t>
            </a:r>
            <a:r>
              <a:rPr lang="zh-CN" altLang="en-US" dirty="0"/>
              <a:t>，</a:t>
            </a:r>
            <a:r>
              <a:rPr lang="en-US" altLang="zh-CN" dirty="0"/>
              <a:t>TLP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多道程序间的</a:t>
            </a:r>
            <a:r>
              <a:rPr lang="en-US" altLang="zh-CN" sz="2400" dirty="0"/>
              <a:t>TLP</a:t>
            </a:r>
            <a:r>
              <a:rPr lang="zh-CN" altLang="en-US" sz="2400" dirty="0"/>
              <a:t>（独立运行的串行程序）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多线程应用的</a:t>
            </a:r>
            <a:r>
              <a:rPr lang="en-US" altLang="zh-CN" sz="2400" dirty="0"/>
              <a:t>TLP</a:t>
            </a:r>
            <a:r>
              <a:rPr lang="zh-CN" altLang="en-US" sz="2400" dirty="0"/>
              <a:t>（程序运行采用多线程）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多线程利用线程级并行提高单个处理器的效率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多线程</a:t>
            </a:r>
          </a:p>
        </p:txBody>
      </p:sp>
    </p:spTree>
    <p:extLst>
      <p:ext uri="{BB962C8B-B14F-4D97-AF65-F5344CB8AC3E}">
        <p14:creationId xmlns:p14="http://schemas.microsoft.com/office/powerpoint/2010/main" val="3558281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浏览器软件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一个线程显示图片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一个线程从网络中检索数据</a:t>
            </a:r>
            <a:endParaRPr lang="en-US" altLang="zh-CN" sz="2400" dirty="0"/>
          </a:p>
          <a:p>
            <a:r>
              <a:rPr lang="zh-CN" altLang="en-US" dirty="0"/>
              <a:t>文字处理软件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一个线程显示图形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一个线程读取键盘输入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一个线程进行拼写检查</a:t>
            </a:r>
            <a:endParaRPr lang="en-US" altLang="zh-CN" sz="2400" dirty="0"/>
          </a:p>
          <a:p>
            <a:r>
              <a:rPr lang="en-US" altLang="zh-CN" dirty="0"/>
              <a:t>web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一个线程接收访问请求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接收到请求后，创建一个线程提供服务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多个线程处理成千上万的用户请求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线程例子</a:t>
            </a:r>
          </a:p>
        </p:txBody>
      </p:sp>
    </p:spTree>
    <p:extLst>
      <p:ext uri="{BB962C8B-B14F-4D97-AF65-F5344CB8AC3E}">
        <p14:creationId xmlns:p14="http://schemas.microsoft.com/office/powerpoint/2010/main" val="34091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450366"/>
            <a:ext cx="8184958" cy="410275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通过执行与造成阻塞的指令不相关的指令来隐藏阻塞开销的方法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处理器必须为每个线程复制独立的状态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000" dirty="0"/>
              <a:t>寄存器文件、</a:t>
            </a:r>
            <a:r>
              <a:rPr lang="en-US" altLang="zh-CN" sz="2000" dirty="0"/>
              <a:t>PC</a:t>
            </a:r>
            <a:r>
              <a:rPr lang="zh-CN" altLang="en-US" sz="2000" dirty="0"/>
              <a:t>、指令缓存等</a:t>
            </a: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缓存、</a:t>
            </a:r>
            <a:r>
              <a:rPr lang="en-US" altLang="zh-CN" sz="2400" dirty="0"/>
              <a:t>TLBs</a:t>
            </a:r>
            <a:r>
              <a:rPr lang="zh-CN" altLang="en-US" sz="2400" dirty="0"/>
              <a:t>、</a:t>
            </a:r>
            <a:r>
              <a:rPr lang="en-US" altLang="zh-CN" sz="2400" dirty="0"/>
              <a:t>BHT</a:t>
            </a:r>
            <a:r>
              <a:rPr lang="zh-CN" altLang="en-US" sz="2400" dirty="0"/>
              <a:t>、</a:t>
            </a:r>
            <a:r>
              <a:rPr lang="en-US" altLang="zh-CN" sz="2400" dirty="0"/>
              <a:t>BTB</a:t>
            </a:r>
            <a:r>
              <a:rPr lang="zh-CN" altLang="en-US" sz="2400" dirty="0"/>
              <a:t>等可以共享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存储器自身可以通过虚拟存储器机制实现共享</a:t>
            </a:r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硬件必须支持高效的线程切换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硬件多线程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9269"/>
              </p:ext>
            </p:extLst>
          </p:nvPr>
        </p:nvGraphicFramePr>
        <p:xfrm>
          <a:off x="609704" y="1008741"/>
          <a:ext cx="8102351" cy="126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9150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硬件多线程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675730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在线程阻塞时处理器可以切换到另一个线程的实现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12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133634"/>
            <a:ext cx="8184958" cy="197196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多线程直接交叉执行，交叉以循环方式进行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处理器能够在每个时钟周期进行切换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</a:rPr>
              <a:t>☺</a:t>
            </a:r>
            <a:r>
              <a:rPr lang="zh-CN" altLang="en-US" sz="2400" dirty="0"/>
              <a:t>可同时隐藏由短阻塞和长阻塞引起的吞吐量损失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☹</a:t>
            </a:r>
            <a:r>
              <a:rPr lang="zh-CN" altLang="en-US" sz="2400" dirty="0"/>
              <a:t>降低了单个线程的执行速度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硬件多线程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11188"/>
              </p:ext>
            </p:extLst>
          </p:nvPr>
        </p:nvGraphicFramePr>
        <p:xfrm>
          <a:off x="609704" y="1008740"/>
          <a:ext cx="8102351" cy="104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127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细粒度多线程（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fine-grained</a:t>
                      </a:r>
                      <a:r>
                        <a:rPr lang="en-US" altLang="zh-CN" sz="2400" b="1" baseline="0" dirty="0">
                          <a:solidFill>
                            <a:srgbClr val="C00000"/>
                          </a:solidFill>
                        </a:rPr>
                        <a:t> multithreading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en-US" altLang="zh-CN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535973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每条指令之后都进行线程切换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2" y="4105594"/>
            <a:ext cx="4000472" cy="25522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112267" y="4319890"/>
            <a:ext cx="34522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Sun’s Niagara</a:t>
            </a:r>
          </a:p>
          <a:p>
            <a:r>
              <a:rPr lang="en-US" altLang="zh-CN" sz="2000" dirty="0"/>
              <a:t>8</a:t>
            </a:r>
            <a:r>
              <a:rPr lang="zh-CN" altLang="en-US" sz="2000" dirty="0"/>
              <a:t>个细粒度多线程单发射核心</a:t>
            </a:r>
          </a:p>
        </p:txBody>
      </p:sp>
    </p:spTree>
    <p:extLst>
      <p:ext uri="{BB962C8B-B14F-4D97-AF65-F5344CB8AC3E}">
        <p14:creationId xmlns:p14="http://schemas.microsoft.com/office/powerpoint/2010/main" val="2512768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1524050"/>
            <a:ext cx="7731823" cy="4485362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Niagara</a:t>
            </a:r>
            <a:r>
              <a:rPr lang="zh-CN" altLang="en-US" dirty="0"/>
              <a:t>整数流水线</a:t>
            </a:r>
          </a:p>
        </p:txBody>
      </p:sp>
    </p:spTree>
    <p:extLst>
      <p:ext uri="{BB962C8B-B14F-4D97-AF65-F5344CB8AC3E}">
        <p14:creationId xmlns:p14="http://schemas.microsoft.com/office/powerpoint/2010/main" val="295898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231822"/>
            <a:ext cx="8184958" cy="4321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B050"/>
                </a:solidFill>
              </a:rPr>
              <a:t>☺</a:t>
            </a:r>
            <a:r>
              <a:rPr lang="zh-CN" altLang="en-US" sz="2400" dirty="0"/>
              <a:t>几乎不会降低单个线程的执行速度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☹</a:t>
            </a:r>
            <a:r>
              <a:rPr lang="zh-CN" altLang="en-US" sz="2400" dirty="0"/>
              <a:t>隐藏吞吐量损失能力受限，特别是短阻塞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C00000"/>
                </a:solidFill>
              </a:rPr>
              <a:t>☹</a:t>
            </a:r>
            <a:r>
              <a:rPr lang="zh-CN" altLang="en-US" sz="2400" dirty="0"/>
              <a:t>线程切换时，必须清空流水线，并填充流水线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适合用来降低高开销阻塞带来的性能损失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硬件多线程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34043"/>
              </p:ext>
            </p:extLst>
          </p:nvPr>
        </p:nvGraphicFramePr>
        <p:xfrm>
          <a:off x="609704" y="1008740"/>
          <a:ext cx="8102351" cy="104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127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粗粒度多线程（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coarse-grained</a:t>
                      </a:r>
                      <a:r>
                        <a:rPr lang="en-US" altLang="zh-CN" sz="2400" b="1" baseline="0" dirty="0">
                          <a:solidFill>
                            <a:srgbClr val="C00000"/>
                          </a:solidFill>
                        </a:rPr>
                        <a:t> multithreading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en-US" altLang="zh-CN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535973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仅在高开销阻塞时进行线程切换，如最后一级缓存缺失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99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Amdahl</a:t>
            </a:r>
            <a:r>
              <a:rPr lang="zh-CN" altLang="en-US" sz="2800" b="1" dirty="0">
                <a:solidFill>
                  <a:srgbClr val="C00000"/>
                </a:solidFill>
              </a:rPr>
              <a:t>定律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线程级并行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多核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12746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521397"/>
            <a:ext cx="8184958" cy="403172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多发射处理器中通常有单线程难以充分利用的多个并行功能单元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借助于寄存器重命名和动态调度，不需要考虑相关性，即可以发射来自不同线程的多条指令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每个线程需要单独的重命名表（</a:t>
            </a:r>
            <a:r>
              <a:rPr lang="en-US" altLang="zh-CN" sz="2400" dirty="0"/>
              <a:t>RUUs</a:t>
            </a:r>
            <a:r>
              <a:rPr lang="zh-CN" altLang="en-US" sz="2400" dirty="0"/>
              <a:t>），或者需要指明一个表项属于哪个线程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Intel Pentium 4</a:t>
            </a:r>
            <a:r>
              <a:rPr lang="zh-CN" altLang="en-US" sz="2400" dirty="0"/>
              <a:t>的</a:t>
            </a:r>
            <a:r>
              <a:rPr lang="en-US" altLang="zh-CN" sz="2400" dirty="0"/>
              <a:t>SMT</a:t>
            </a:r>
            <a:r>
              <a:rPr lang="zh-CN" altLang="en-US" sz="2400" dirty="0"/>
              <a:t>称为超线程（</a:t>
            </a:r>
            <a:r>
              <a:rPr lang="en-US" altLang="zh-CN" sz="2400" dirty="0" err="1"/>
              <a:t>hyperthreading</a:t>
            </a:r>
            <a:r>
              <a:rPr lang="zh-CN" altLang="en-US" sz="2400" dirty="0"/>
              <a:t>）：支持两个线程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同时多线程（</a:t>
            </a:r>
            <a:r>
              <a:rPr lang="en-US" altLang="zh-CN" dirty="0"/>
              <a:t>SMT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486791"/>
              </p:ext>
            </p:extLst>
          </p:nvPr>
        </p:nvGraphicFramePr>
        <p:xfrm>
          <a:off x="609704" y="1008740"/>
          <a:ext cx="8102351" cy="133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1531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同时多线程（</a:t>
                      </a:r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simultaneous</a:t>
                      </a:r>
                      <a:r>
                        <a:rPr lang="en-US" altLang="zh-CN" sz="2400" b="1" baseline="0" dirty="0">
                          <a:solidFill>
                            <a:srgbClr val="C00000"/>
                          </a:solidFill>
                        </a:rPr>
                        <a:t> multithreading</a:t>
                      </a:r>
                      <a:r>
                        <a:rPr lang="zh-CN" altLang="en-US" sz="2400" b="1" baseline="0" dirty="0">
                          <a:solidFill>
                            <a:srgbClr val="C00000"/>
                          </a:solidFill>
                        </a:rPr>
                        <a:t>，</a:t>
                      </a:r>
                      <a:r>
                        <a:rPr lang="en-US" altLang="zh-CN" sz="2400" b="1" baseline="0" dirty="0">
                          <a:solidFill>
                            <a:srgbClr val="C00000"/>
                          </a:solidFill>
                        </a:rPr>
                        <a:t>SMT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en-US" altLang="zh-CN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808579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硬件多线程的变种，使用多发射动态调度流水线处理器的资源来挖掘线程级并行，并同时保持指令级并行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4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1143060"/>
            <a:ext cx="7019925" cy="468630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个线程运行在超标量处理器（</a:t>
            </a:r>
            <a:r>
              <a:rPr lang="en-US" altLang="zh-CN" dirty="0"/>
              <a:t>4</a:t>
            </a:r>
            <a:r>
              <a:rPr lang="zh-CN" altLang="en-US" dirty="0"/>
              <a:t>路）</a:t>
            </a:r>
          </a:p>
        </p:txBody>
      </p:sp>
    </p:spTree>
    <p:extLst>
      <p:ext uri="{BB962C8B-B14F-4D97-AF65-F5344CB8AC3E}">
        <p14:creationId xmlns:p14="http://schemas.microsoft.com/office/powerpoint/2010/main" val="4246966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2" y="1219258"/>
            <a:ext cx="6953250" cy="523875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个线程运行在超标量处理器（</a:t>
            </a:r>
            <a:r>
              <a:rPr lang="en-US" altLang="zh-CN" dirty="0"/>
              <a:t>4</a:t>
            </a:r>
            <a:r>
              <a:rPr lang="zh-CN" altLang="en-US" dirty="0"/>
              <a:t>路）</a:t>
            </a:r>
          </a:p>
        </p:txBody>
      </p:sp>
    </p:spTree>
    <p:extLst>
      <p:ext uri="{BB962C8B-B14F-4D97-AF65-F5344CB8AC3E}">
        <p14:creationId xmlns:p14="http://schemas.microsoft.com/office/powerpoint/2010/main" val="3362119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2" y="1219258"/>
            <a:ext cx="6905625" cy="523875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个线程运行在超标量处理器（</a:t>
            </a:r>
            <a:r>
              <a:rPr lang="en-US" altLang="zh-CN" dirty="0"/>
              <a:t>4</a:t>
            </a:r>
            <a:r>
              <a:rPr lang="zh-CN" altLang="en-US" dirty="0"/>
              <a:t>路）</a:t>
            </a:r>
          </a:p>
        </p:txBody>
      </p:sp>
    </p:spTree>
    <p:extLst>
      <p:ext uri="{BB962C8B-B14F-4D97-AF65-F5344CB8AC3E}">
        <p14:creationId xmlns:p14="http://schemas.microsoft.com/office/powerpoint/2010/main" val="27679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44" y="1182687"/>
            <a:ext cx="7000875" cy="5295900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个线程运行在超标量处理器（</a:t>
            </a:r>
            <a:r>
              <a:rPr lang="en-US" altLang="zh-CN" dirty="0"/>
              <a:t>4</a:t>
            </a:r>
            <a:r>
              <a:rPr lang="zh-CN" altLang="en-US" dirty="0"/>
              <a:t>路）</a:t>
            </a:r>
          </a:p>
        </p:txBody>
      </p:sp>
    </p:spTree>
    <p:extLst>
      <p:ext uri="{BB962C8B-B14F-4D97-AF65-F5344CB8AC3E}">
        <p14:creationId xmlns:p14="http://schemas.microsoft.com/office/powerpoint/2010/main" val="199322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Amdahl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线程级并行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rgbClr val="C00000"/>
                </a:solidFill>
              </a:rPr>
              <a:t>多核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2937721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72" y="2231822"/>
            <a:ext cx="5096982" cy="2590732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多核处理器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28482"/>
              </p:ext>
            </p:extLst>
          </p:nvPr>
        </p:nvGraphicFramePr>
        <p:xfrm>
          <a:off x="609704" y="1008740"/>
          <a:ext cx="8102351" cy="104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1272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多处理器</a:t>
                      </a:r>
                      <a:endParaRPr lang="en-US" altLang="zh-CN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535973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至少两个处理器的计算机系统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  <p:sp>
        <p:nvSpPr>
          <p:cNvPr id="7" name="内容占位符 1"/>
          <p:cNvSpPr txBox="1">
            <a:spLocks/>
          </p:cNvSpPr>
          <p:nvPr/>
        </p:nvSpPr>
        <p:spPr>
          <a:xfrm>
            <a:off x="481894" y="4876762"/>
            <a:ext cx="8184958" cy="167635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通过任务级并行（</a:t>
            </a:r>
            <a:r>
              <a:rPr lang="en-US" altLang="zh-CN" sz="2400" dirty="0"/>
              <a:t>task-level parallelism</a:t>
            </a:r>
            <a:r>
              <a:rPr lang="zh-CN" altLang="en-US" sz="2400" dirty="0"/>
              <a:t>）或进程级并行实现高吞吐量（</a:t>
            </a:r>
            <a:r>
              <a:rPr lang="en-US" altLang="zh-CN" sz="2400" dirty="0"/>
              <a:t>process-level parallelism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将单个程序运行在多个处理器上实现性能的提升，并行处理程序（</a:t>
            </a:r>
            <a:r>
              <a:rPr lang="en-US" altLang="zh-CN" sz="2400" dirty="0"/>
              <a:t>parallel processing program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941750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很多科学问题需要更快速的计算机，可以通过集群（</a:t>
            </a:r>
            <a:r>
              <a:rPr lang="en-US" altLang="zh-CN" dirty="0"/>
              <a:t>cluster</a:t>
            </a:r>
            <a:r>
              <a:rPr lang="zh-CN" altLang="en-US" dirty="0"/>
              <a:t>）完成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集群：通过局域网连接的一组计算机，其作用等同于一个大型的多处理器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例如搜索引擎、</a:t>
            </a:r>
            <a:r>
              <a:rPr lang="en-US" altLang="zh-CN" dirty="0"/>
              <a:t>web</a:t>
            </a:r>
            <a:r>
              <a:rPr lang="zh-CN" altLang="en-US" dirty="0"/>
              <a:t>服务器、电子邮件服务器和数据库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多核处理器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96934"/>
              </p:ext>
            </p:extLst>
          </p:nvPr>
        </p:nvGraphicFramePr>
        <p:xfrm>
          <a:off x="523197" y="4038584"/>
          <a:ext cx="8102351" cy="131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主要挑战</a:t>
                      </a:r>
                      <a:endParaRPr lang="en-US" altLang="zh-CN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778874">
                <a:tc>
                  <a:txBody>
                    <a:bodyPr/>
                    <a:lstStyle/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如何构建易于正确编写并行处理程序的软硬件系统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125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 bwMode="auto">
          <a:xfrm>
            <a:off x="539417" y="3242769"/>
            <a:ext cx="8069909" cy="49102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39418" y="2209832"/>
            <a:ext cx="8069909" cy="4571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539417" y="1143060"/>
            <a:ext cx="8069909" cy="469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6376046" cy="5445286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sz="2400" dirty="0"/>
              <a:t>如何共享数据？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sz="2400" dirty="0"/>
              <a:t>如何合作处理任务？</a:t>
            </a:r>
            <a:endParaRPr lang="en-US" altLang="zh-CN" sz="2400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sz="2400" dirty="0"/>
              <a:t>、架构的可扩展性如何？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需要解决的关键问题</a:t>
            </a:r>
          </a:p>
        </p:txBody>
      </p:sp>
    </p:spTree>
    <p:extLst>
      <p:ext uri="{BB962C8B-B14F-4D97-AF65-F5344CB8AC3E}">
        <p14:creationId xmlns:p14="http://schemas.microsoft.com/office/powerpoint/2010/main" val="88239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0" y="3505198"/>
            <a:ext cx="8184958" cy="247138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通过同步机制访问共享数据，最多一个处理器进行访问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共享内存多核处理器（</a:t>
            </a:r>
            <a:r>
              <a:rPr lang="en-US" altLang="zh-CN" dirty="0"/>
              <a:t>SMP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78859"/>
              </p:ext>
            </p:extLst>
          </p:nvPr>
        </p:nvGraphicFramePr>
        <p:xfrm>
          <a:off x="539416" y="1219258"/>
          <a:ext cx="8069909" cy="9349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69909">
                  <a:extLst>
                    <a:ext uri="{9D8B030D-6E8A-4147-A177-3AD203B41FA5}">
                      <a16:colId xmlns:a16="http://schemas.microsoft.com/office/drawing/2014/main" val="3210394098"/>
                    </a:ext>
                  </a:extLst>
                </a:gridCol>
              </a:tblGrid>
              <a:tr h="457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、如何共享数据？</a:t>
                      </a:r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63231"/>
                  </a:ext>
                </a:extLst>
              </a:tr>
              <a:tr h="47775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多处理器共享一个物理地址空间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7534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87600"/>
              </p:ext>
            </p:extLst>
          </p:nvPr>
        </p:nvGraphicFramePr>
        <p:xfrm>
          <a:off x="539415" y="2470277"/>
          <a:ext cx="8069909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69909">
                  <a:extLst>
                    <a:ext uri="{9D8B030D-6E8A-4147-A177-3AD203B41FA5}">
                      <a16:colId xmlns:a16="http://schemas.microsoft.com/office/drawing/2014/main" val="321039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、如何合作处理任务？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处理器通过存储器中的共享变量进行通信（</a:t>
                      </a:r>
                      <a:r>
                        <a:rPr lang="en-US" altLang="zh-CN" sz="2400" dirty="0"/>
                        <a:t>load</a:t>
                      </a:r>
                      <a:r>
                        <a:rPr lang="zh-CN" altLang="en-US" sz="2400" dirty="0"/>
                        <a:t>、</a:t>
                      </a:r>
                      <a:r>
                        <a:rPr lang="en-US" altLang="zh-CN" sz="2400" dirty="0"/>
                        <a:t>store</a:t>
                      </a:r>
                      <a:r>
                        <a:rPr lang="zh-CN" altLang="en-US" sz="2400" dirty="0"/>
                        <a:t>）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7534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644239"/>
              </p:ext>
            </p:extLst>
          </p:nvPr>
        </p:nvGraphicFramePr>
        <p:xfrm>
          <a:off x="539415" y="4495772"/>
          <a:ext cx="8102351" cy="135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33386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两种类型</a:t>
                      </a:r>
                      <a:endParaRPr lang="en-US" altLang="zh-CN" sz="24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778874">
                <a:tc>
                  <a:txBody>
                    <a:bodyPr/>
                    <a:lstStyle/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统一存储访问（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Uniform Memory</a:t>
                      </a:r>
                      <a:r>
                        <a:rPr lang="en-US" altLang="zh-CN" sz="2400" b="0" baseline="0" dirty="0">
                          <a:solidFill>
                            <a:schemeClr val="tx1"/>
                          </a:solidFill>
                        </a:rPr>
                        <a:t> Access, UMA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非统一存储访问（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Non-uniform Memory Access, NUMA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610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简介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Amdahl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线程级并行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多核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80368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10</a:t>
            </a:r>
            <a:r>
              <a:rPr lang="zh-CN" altLang="en-US" dirty="0"/>
              <a:t>个处理器求和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简单并行处理程序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4" y="1828842"/>
            <a:ext cx="8205691" cy="411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5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通过多进程合作完成一项任务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使用锁变量（信号量）实现进程合作与同步，需要架构提供仲裁机制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仲裁机制决定哪个处理器获得锁变量的访问权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单总线提供仲裁机制，只能通过单总线访问存储器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处理器获得总线，共享数据需要加锁，可以通过原子交换实现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进程同步</a:t>
            </a:r>
          </a:p>
        </p:txBody>
      </p:sp>
    </p:spTree>
    <p:extLst>
      <p:ext uri="{BB962C8B-B14F-4D97-AF65-F5344CB8AC3E}">
        <p14:creationId xmlns:p14="http://schemas.microsoft.com/office/powerpoint/2010/main" val="274379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一个处理器成功获得锁变量表示成功将</a:t>
            </a:r>
            <a:r>
              <a:rPr lang="en-US" altLang="zh-CN" dirty="0"/>
              <a:t>1</a:t>
            </a:r>
            <a:r>
              <a:rPr lang="zh-CN" altLang="en-US" dirty="0"/>
              <a:t>写入锁变量，其他处理器获得返回值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自旋锁同步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608" y="2057436"/>
            <a:ext cx="614553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1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18" y="2559509"/>
            <a:ext cx="8069909" cy="16314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78198"/>
          </a:xfrm>
        </p:spPr>
        <p:txBody>
          <a:bodyPr/>
          <a:lstStyle/>
          <a:p>
            <a:r>
              <a:rPr lang="zh-CN" altLang="en-US" dirty="0"/>
              <a:t>假设对</a:t>
            </a:r>
            <a:r>
              <a:rPr lang="en-US" altLang="zh-CN" dirty="0"/>
              <a:t>100000</a:t>
            </a:r>
            <a:r>
              <a:rPr lang="zh-CN" altLang="en-US" dirty="0"/>
              <a:t>个数字进行求和，运行在</a:t>
            </a:r>
            <a:r>
              <a:rPr lang="en-US" altLang="zh-CN" dirty="0"/>
              <a:t>100</a:t>
            </a:r>
            <a:r>
              <a:rPr lang="zh-CN" altLang="en-US" dirty="0"/>
              <a:t>个处理器上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066892" y="2819416"/>
            <a:ext cx="7238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sum[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 = 0;</a:t>
            </a:r>
            <a:b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for (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= 1000*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;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&lt;1000*(Pn+1);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=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+ 1)</a:t>
            </a:r>
            <a:b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sum[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 = sum[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 + A[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198050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18" y="2057436"/>
            <a:ext cx="8069909" cy="342890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78198"/>
          </a:xfrm>
        </p:spPr>
        <p:txBody>
          <a:bodyPr/>
          <a:lstStyle/>
          <a:p>
            <a:r>
              <a:rPr lang="zh-CN" altLang="en-US" dirty="0"/>
              <a:t>假设对</a:t>
            </a:r>
            <a:r>
              <a:rPr lang="en-US" altLang="zh-CN" dirty="0"/>
              <a:t>100000</a:t>
            </a:r>
            <a:r>
              <a:rPr lang="zh-CN" altLang="en-US" dirty="0"/>
              <a:t>个数字进行求和，运行在</a:t>
            </a:r>
            <a:r>
              <a:rPr lang="en-US" altLang="zh-CN" dirty="0"/>
              <a:t>100</a:t>
            </a:r>
            <a:r>
              <a:rPr lang="zh-CN" altLang="en-US" dirty="0"/>
              <a:t>个处理器上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838298" y="2133634"/>
            <a:ext cx="746740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Repeat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synch(); //synchronize first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if (half%2 != 0 &amp;&amp;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== 0)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     sum[0] = sum[0] + sum[half-1];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half = half/2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if (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&lt;half)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     sum[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 = sum[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 + sum[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Pn+half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}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until (half == 1); //final sum in sum[0]</a:t>
            </a:r>
          </a:p>
        </p:txBody>
      </p:sp>
    </p:spTree>
    <p:extLst>
      <p:ext uri="{BB962C8B-B14F-4D97-AF65-F5344CB8AC3E}">
        <p14:creationId xmlns:p14="http://schemas.microsoft.com/office/powerpoint/2010/main" val="341732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dirty="0"/>
              <a:t>Synch()</a:t>
            </a:r>
            <a:r>
              <a:rPr lang="zh-CN" altLang="en-US" dirty="0"/>
              <a:t>：生产者</a:t>
            </a:r>
            <a:r>
              <a:rPr lang="en-US" altLang="zh-CN" dirty="0"/>
              <a:t>-</a:t>
            </a:r>
            <a:r>
              <a:rPr lang="zh-CN" altLang="en-US" dirty="0"/>
              <a:t>消费者模型下，消费者处理器在提取数据之前必须先同步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路障同步（</a:t>
            </a:r>
            <a:r>
              <a:rPr lang="en-US" altLang="zh-CN" dirty="0"/>
              <a:t>Barrier</a:t>
            </a:r>
            <a:r>
              <a:rPr lang="zh-CN" altLang="en-US" dirty="0"/>
              <a:t>）：处理器需要在路障处</a:t>
            </a:r>
            <a:r>
              <a:rPr lang="zh-CN" altLang="en-US"/>
              <a:t>等待</a:t>
            </a:r>
            <a:r>
              <a:rPr lang="zh-CN" altLang="en-US" smtClean="0"/>
              <a:t>，</a:t>
            </a:r>
            <a:r>
              <a:rPr lang="zh-CN" altLang="en-US"/>
              <a:t>直到</a:t>
            </a:r>
            <a:r>
              <a:rPr lang="zh-CN" altLang="en-US" smtClean="0"/>
              <a:t>满足</a:t>
            </a:r>
            <a:r>
              <a:rPr lang="zh-CN" altLang="en-US" dirty="0"/>
              <a:t>条件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Synch()</a:t>
            </a:r>
            <a:r>
              <a:rPr lang="zh-CN" altLang="en-US" dirty="0"/>
              <a:t>例子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2971812"/>
            <a:ext cx="8153186" cy="259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86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18" y="1962775"/>
            <a:ext cx="8069909" cy="481893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arrive</a:t>
            </a:r>
            <a:r>
              <a:rPr lang="zh-CN" altLang="en-US" sz="2400" dirty="0"/>
              <a:t>、</a:t>
            </a:r>
            <a:r>
              <a:rPr lang="en-US" altLang="zh-CN" sz="2400" dirty="0"/>
              <a:t>depart</a:t>
            </a:r>
            <a:r>
              <a:rPr lang="zh-CN" altLang="en-US" sz="2400" dirty="0"/>
              <a:t>是自旋锁，</a:t>
            </a:r>
            <a:r>
              <a:rPr lang="en-US" altLang="zh-CN" sz="2400" dirty="0"/>
              <a:t>arrive</a:t>
            </a:r>
            <a:r>
              <a:rPr lang="zh-CN" altLang="en-US" sz="2400" dirty="0"/>
              <a:t>初始化未锁定，</a:t>
            </a:r>
            <a:r>
              <a:rPr lang="en-US" altLang="zh-CN" sz="2400" dirty="0"/>
              <a:t>depart</a:t>
            </a:r>
            <a:r>
              <a:rPr lang="zh-CN" altLang="en-US" sz="2400" dirty="0"/>
              <a:t>初始化锁定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自旋锁实现路障</a:t>
            </a:r>
          </a:p>
        </p:txBody>
      </p:sp>
      <p:sp>
        <p:nvSpPr>
          <p:cNvPr id="4" name="矩形 3"/>
          <p:cNvSpPr/>
          <p:nvPr/>
        </p:nvSpPr>
        <p:spPr>
          <a:xfrm>
            <a:off x="685902" y="1905040"/>
            <a:ext cx="7619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procedure synch() { </a:t>
            </a:r>
          </a:p>
          <a:p>
            <a:r>
              <a:rPr lang="en-US" altLang="zh-CN" sz="2000" dirty="0"/>
              <a:t>    lock(arrive); </a:t>
            </a:r>
          </a:p>
          <a:p>
            <a:r>
              <a:rPr lang="en-US" altLang="zh-CN" sz="2000" dirty="0"/>
              <a:t>    count = count + 1; // count the processors as</a:t>
            </a:r>
          </a:p>
          <a:p>
            <a:r>
              <a:rPr lang="en-US" altLang="zh-CN" sz="2000" dirty="0"/>
              <a:t>    if (count &lt; n) { // they arrive at barrier </a:t>
            </a:r>
          </a:p>
          <a:p>
            <a:r>
              <a:rPr lang="en-US" altLang="zh-CN" sz="2000" dirty="0"/>
              <a:t>           unlock(arrive) </a:t>
            </a:r>
          </a:p>
          <a:p>
            <a:r>
              <a:rPr lang="en-US" altLang="zh-CN" sz="2000" dirty="0"/>
              <a:t>    } else {</a:t>
            </a:r>
          </a:p>
          <a:p>
            <a:r>
              <a:rPr lang="en-US" altLang="zh-CN" sz="2000" dirty="0"/>
              <a:t>           unlock(depart);</a:t>
            </a:r>
          </a:p>
          <a:p>
            <a:r>
              <a:rPr lang="en-US" altLang="zh-CN" sz="2000" dirty="0"/>
              <a:t>    } </a:t>
            </a:r>
          </a:p>
          <a:p>
            <a:r>
              <a:rPr lang="en-US" altLang="zh-CN" sz="2000" dirty="0"/>
              <a:t>    lock(depart); </a:t>
            </a:r>
          </a:p>
          <a:p>
            <a:r>
              <a:rPr lang="en-US" altLang="zh-CN" sz="2000" dirty="0"/>
              <a:t>    count = count - 1; // count the processors as </a:t>
            </a:r>
          </a:p>
          <a:p>
            <a:r>
              <a:rPr lang="en-US" altLang="zh-CN" sz="2000" dirty="0"/>
              <a:t>    if (count &gt; 0) { // they leave barrier </a:t>
            </a:r>
          </a:p>
          <a:p>
            <a:r>
              <a:rPr lang="en-US" altLang="zh-CN" sz="2000" dirty="0"/>
              <a:t>          unlock(depart) </a:t>
            </a:r>
          </a:p>
          <a:p>
            <a:r>
              <a:rPr lang="en-US" altLang="zh-CN" sz="2000" dirty="0"/>
              <a:t>    } else { </a:t>
            </a:r>
          </a:p>
          <a:p>
            <a:r>
              <a:rPr lang="en-US" altLang="zh-CN" sz="2000" dirty="0"/>
              <a:t>          unlock(arrive); </a:t>
            </a:r>
          </a:p>
          <a:p>
            <a:r>
              <a:rPr lang="en-US" altLang="zh-CN" sz="2000" dirty="0"/>
              <a:t>    }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880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消息传递多核处理器（</a:t>
            </a:r>
            <a:r>
              <a:rPr lang="en-US" altLang="zh-CN" dirty="0"/>
              <a:t>MPP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35880"/>
              </p:ext>
            </p:extLst>
          </p:nvPr>
        </p:nvGraphicFramePr>
        <p:xfrm>
          <a:off x="539416" y="1219258"/>
          <a:ext cx="8069909" cy="9349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69909">
                  <a:extLst>
                    <a:ext uri="{9D8B030D-6E8A-4147-A177-3AD203B41FA5}">
                      <a16:colId xmlns:a16="http://schemas.microsoft.com/office/drawing/2014/main" val="3210394098"/>
                    </a:ext>
                  </a:extLst>
                </a:gridCol>
              </a:tblGrid>
              <a:tr h="457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</a:rPr>
                        <a:t>、如何共享数据？</a:t>
                      </a:r>
                      <a:endParaRPr lang="en-US" altLang="zh-C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63231"/>
                  </a:ext>
                </a:extLst>
              </a:tr>
              <a:tr h="477757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多处理器通过相互传递消息实现数据共享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7534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56938"/>
              </p:ext>
            </p:extLst>
          </p:nvPr>
        </p:nvGraphicFramePr>
        <p:xfrm>
          <a:off x="539415" y="2470277"/>
          <a:ext cx="8069909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8069909">
                  <a:extLst>
                    <a:ext uri="{9D8B030D-6E8A-4147-A177-3AD203B41FA5}">
                      <a16:colId xmlns:a16="http://schemas.microsoft.com/office/drawing/2014/main" val="3210394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zh-CN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、如何合作处理任务？</a:t>
                      </a:r>
                      <a:endPara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56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/>
                        <a:t>通过消息传递（</a:t>
                      </a:r>
                      <a:r>
                        <a:rPr lang="en-US" altLang="zh-CN" sz="2400" dirty="0"/>
                        <a:t>send</a:t>
                      </a:r>
                      <a:r>
                        <a:rPr lang="zh-CN" altLang="en-US" sz="2400" dirty="0"/>
                        <a:t>和</a:t>
                      </a:r>
                      <a:r>
                        <a:rPr lang="en-US" altLang="zh-CN" sz="2400" dirty="0"/>
                        <a:t>receive</a:t>
                      </a:r>
                      <a:r>
                        <a:rPr lang="zh-CN" altLang="en-US" sz="2400" dirty="0"/>
                        <a:t>）实现处理器间合作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75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834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1600248"/>
            <a:ext cx="7880455" cy="3882636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消息传递多核处理器（</a:t>
            </a:r>
            <a:r>
              <a:rPr lang="en-US" altLang="zh-CN" dirty="0"/>
              <a:t>MPP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52792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18" y="2559509"/>
            <a:ext cx="8069909" cy="1631471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78198"/>
          </a:xfrm>
        </p:spPr>
        <p:txBody>
          <a:bodyPr/>
          <a:lstStyle/>
          <a:p>
            <a:r>
              <a:rPr lang="zh-CN" altLang="en-US" dirty="0"/>
              <a:t>给每个处理器分配</a:t>
            </a:r>
            <a:r>
              <a:rPr lang="en-US" altLang="zh-CN" dirty="0"/>
              <a:t>1000</a:t>
            </a:r>
            <a:r>
              <a:rPr lang="zh-CN" altLang="en-US" dirty="0"/>
              <a:t>个数据进行求和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1066892" y="2819416"/>
            <a:ext cx="7238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Sum = 0;</a:t>
            </a:r>
            <a:b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for (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= 0;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&lt;1000;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= 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+ 1)</a:t>
            </a:r>
            <a:b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</a:b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sum = sum + A[</a:t>
            </a:r>
            <a:r>
              <a:rPr lang="en-AU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</a:t>
            </a:r>
            <a:r>
              <a:rPr lang="en-AU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7179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23554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将每个时钟周期处理</a:t>
            </a:r>
            <a:r>
              <a:rPr lang="en-US" altLang="zh-CN" dirty="0"/>
              <a:t>3~6</a:t>
            </a:r>
            <a:r>
              <a:rPr lang="zh-CN" altLang="en-US" dirty="0"/>
              <a:t>条指令的处理器提升一倍的性能，即每个时钟周期处理</a:t>
            </a:r>
            <a:r>
              <a:rPr lang="en-US" altLang="zh-CN" dirty="0"/>
              <a:t>6~12</a:t>
            </a:r>
            <a:r>
              <a:rPr lang="zh-CN" altLang="en-US" dirty="0"/>
              <a:t>条指令，需要该处理器每个时钟周期完成：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处理</a:t>
            </a:r>
            <a:r>
              <a:rPr lang="en-US" altLang="zh-CN" sz="2400" dirty="0"/>
              <a:t>3~4</a:t>
            </a:r>
            <a:r>
              <a:rPr lang="zh-CN" altLang="en-US" sz="2400" dirty="0"/>
              <a:t>个存储访问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决策</a:t>
            </a:r>
            <a:r>
              <a:rPr lang="en-US" altLang="zh-CN" sz="2400" dirty="0"/>
              <a:t>2~3</a:t>
            </a:r>
            <a:r>
              <a:rPr lang="zh-CN" altLang="en-US" sz="2400" dirty="0"/>
              <a:t>个分支指令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重命名并访问</a:t>
            </a:r>
            <a:r>
              <a:rPr lang="en-US" altLang="zh-CN" sz="2400" dirty="0"/>
              <a:t>20</a:t>
            </a:r>
            <a:r>
              <a:rPr lang="zh-CN" altLang="en-US" sz="2400" dirty="0"/>
              <a:t>多个寄存器</a:t>
            </a:r>
            <a:endParaRPr lang="en-US" altLang="zh-CN" sz="2400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提取</a:t>
            </a:r>
            <a:r>
              <a:rPr lang="en-US" altLang="zh-CN" sz="2400" dirty="0"/>
              <a:t>12~24</a:t>
            </a:r>
            <a:r>
              <a:rPr lang="zh-CN" altLang="en-US" sz="2400" dirty="0"/>
              <a:t>条指令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指令级并行的局限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481894" y="4645394"/>
            <a:ext cx="8069909" cy="764754"/>
          </a:xfrm>
          <a:prstGeom prst="rect">
            <a:avLst/>
          </a:prstGeom>
          <a:solidFill>
            <a:srgbClr val="DAF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0694" y="4796938"/>
            <a:ext cx="7366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实现上述性能的复杂度可能意味着牺牲最高时钟频率</a:t>
            </a:r>
          </a:p>
        </p:txBody>
      </p:sp>
    </p:spTree>
    <p:extLst>
      <p:ext uri="{BB962C8B-B14F-4D97-AF65-F5344CB8AC3E}">
        <p14:creationId xmlns:p14="http://schemas.microsoft.com/office/powerpoint/2010/main" val="1987867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539418" y="2057437"/>
            <a:ext cx="8069909" cy="297172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17819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将所有处理器计算结果相加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send(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/>
              <a:t>将数据</a:t>
            </a:r>
            <a:r>
              <a:rPr lang="en-US" altLang="zh-CN" sz="2400" dirty="0"/>
              <a:t>y</a:t>
            </a:r>
            <a:r>
              <a:rPr lang="zh-CN" altLang="en-US" sz="2400" dirty="0"/>
              <a:t>发送给处理器</a:t>
            </a:r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矩形 3"/>
          <p:cNvSpPr/>
          <p:nvPr/>
        </p:nvSpPr>
        <p:spPr>
          <a:xfrm>
            <a:off x="838297" y="2133634"/>
            <a:ext cx="777102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half = 100; 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imit</a:t>
            </a: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= 100;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repeat {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 half = (half+1)/2; //dividing line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 if (</a:t>
            </a:r>
            <a:r>
              <a:rPr lang="en-US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&gt;= half &amp;&amp; </a:t>
            </a:r>
            <a:r>
              <a:rPr lang="en-US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&lt;limit) send(</a:t>
            </a:r>
            <a:r>
              <a:rPr lang="en-US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Pn-half,sum</a:t>
            </a: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 if (</a:t>
            </a:r>
            <a:r>
              <a:rPr lang="en-US" altLang="en-US" sz="2000" dirty="0" err="1">
                <a:latin typeface="Lucida Console" panose="020B0609040504020204" pitchFamily="49" charset="0"/>
                <a:cs typeface="Arial" panose="020B0604020202020204" pitchFamily="34" charset="0"/>
              </a:rPr>
              <a:t>Pn</a:t>
            </a: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&lt;(limit/2)) sum = sum + receive();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    limit = half;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  <a:cs typeface="Arial" panose="020B0604020202020204" pitchFamily="34" charset="0"/>
              </a:rPr>
              <a:t>} until (half == 1); //final sum in P0’s sum</a:t>
            </a:r>
          </a:p>
        </p:txBody>
      </p:sp>
    </p:spTree>
    <p:extLst>
      <p:ext uri="{BB962C8B-B14F-4D97-AF65-F5344CB8AC3E}">
        <p14:creationId xmlns:p14="http://schemas.microsoft.com/office/powerpoint/2010/main" val="2628173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1295456"/>
            <a:ext cx="7315008" cy="4718808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3753228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Amdahl</a:t>
            </a: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线程级并行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多核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rgbClr val="C00000"/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586239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多核处理器基础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1</a:t>
            </a:r>
            <a:r>
              <a:rPr lang="zh-CN" altLang="en-US" sz="2400" dirty="0"/>
              <a:t>、如何共享数据？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2</a:t>
            </a:r>
            <a:r>
              <a:rPr lang="zh-CN" altLang="en-US" sz="2400" dirty="0"/>
              <a:t>、如何合作处理任务？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3</a:t>
            </a:r>
            <a:r>
              <a:rPr lang="zh-CN" altLang="en-US" sz="2400" dirty="0"/>
              <a:t>、架构的可扩展性如何？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84" y="3200406"/>
            <a:ext cx="5486256" cy="249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0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219288" y="1107832"/>
            <a:ext cx="7447564" cy="54452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简介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en-US" altLang="zh-CN" sz="2800" b="1" dirty="0">
                <a:solidFill>
                  <a:srgbClr val="C00000"/>
                </a:solidFill>
              </a:rPr>
              <a:t>Amdahl</a:t>
            </a:r>
            <a:r>
              <a:rPr lang="zh-CN" altLang="en-US" sz="2800" b="1" dirty="0">
                <a:solidFill>
                  <a:srgbClr val="C00000"/>
                </a:solidFill>
              </a:rPr>
              <a:t>定律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线程级并行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多核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֍"/>
            </a:pPr>
            <a:r>
              <a:rPr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小结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544207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Amdahl</a:t>
            </a:r>
            <a:r>
              <a:rPr lang="zh-CN" altLang="en-US" dirty="0">
                <a:solidFill>
                  <a:srgbClr val="C00000"/>
                </a:solidFill>
              </a:rPr>
              <a:t>定律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18875"/>
              </p:ext>
            </p:extLst>
          </p:nvPr>
        </p:nvGraphicFramePr>
        <p:xfrm>
          <a:off x="609704" y="1008741"/>
          <a:ext cx="8102351" cy="1660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351">
                  <a:extLst>
                    <a:ext uri="{9D8B030D-6E8A-4147-A177-3AD203B41FA5}">
                      <a16:colId xmlns:a16="http://schemas.microsoft.com/office/drawing/2014/main" val="3084169410"/>
                    </a:ext>
                  </a:extLst>
                </a:gridCol>
              </a:tblGrid>
              <a:tr h="51530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b="1" dirty="0">
                          <a:solidFill>
                            <a:srgbClr val="C00000"/>
                          </a:solidFill>
                        </a:rPr>
                        <a:t>Amdahl</a:t>
                      </a:r>
                      <a:r>
                        <a:rPr lang="zh-CN" altLang="en-US" sz="2400" b="1" dirty="0">
                          <a:solidFill>
                            <a:srgbClr val="C00000"/>
                          </a:solidFill>
                        </a:rPr>
                        <a:t>定律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42374"/>
                  </a:ext>
                </a:extLst>
              </a:tr>
              <a:tr h="1145155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加速比 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S = 1/(1</a:t>
                      </a:r>
                      <a:r>
                        <a:rPr lang="en-US" altLang="zh-CN" sz="2000" b="0" baseline="0" dirty="0">
                          <a:solidFill>
                            <a:schemeClr val="tx1"/>
                          </a:solidFill>
                        </a:rPr>
                        <a:t> – a + a/n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：可并行计算部分的占比</a:t>
                      </a:r>
                      <a:endParaRPr lang="en-US" altLang="zh-CN" sz="20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</a:rPr>
                        <a:t>：并行处理节点个数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596642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3136113" y="3505198"/>
            <a:ext cx="1723196" cy="3047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859309" y="3505198"/>
            <a:ext cx="2074829" cy="3047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934138" y="3505198"/>
            <a:ext cx="1219168" cy="3047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141436" y="4834327"/>
            <a:ext cx="1723196" cy="3047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864633" y="4834327"/>
            <a:ext cx="533386" cy="304792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409289" y="4834327"/>
            <a:ext cx="1219168" cy="3047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691539" y="371466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cxnSp>
        <p:nvCxnSpPr>
          <p:cNvPr id="16" name="曲线连接符 15"/>
          <p:cNvCxnSpPr>
            <a:stCxn id="5" idx="2"/>
            <a:endCxn id="22" idx="0"/>
          </p:cNvCxnSpPr>
          <p:nvPr/>
        </p:nvCxnSpPr>
        <p:spPr bwMode="auto">
          <a:xfrm rot="16200000" flipH="1">
            <a:off x="4668814" y="3138886"/>
            <a:ext cx="533387" cy="187559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曲线连接符 18"/>
          <p:cNvCxnSpPr>
            <a:stCxn id="7" idx="2"/>
            <a:endCxn id="22" idx="0"/>
          </p:cNvCxnSpPr>
          <p:nvPr/>
        </p:nvCxnSpPr>
        <p:spPr bwMode="auto">
          <a:xfrm rot="5400000">
            <a:off x="6441820" y="3241474"/>
            <a:ext cx="533387" cy="167041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5595824" y="4343377"/>
            <a:ext cx="5549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1-a</a:t>
            </a:r>
            <a:endParaRPr lang="zh-CN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4857486" y="5167658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a/n</a:t>
            </a:r>
            <a:endParaRPr lang="zh-CN" altLang="en-US" sz="2000" dirty="0"/>
          </a:p>
        </p:txBody>
      </p:sp>
      <p:sp>
        <p:nvSpPr>
          <p:cNvPr id="33" name="矩形 32"/>
          <p:cNvSpPr/>
          <p:nvPr/>
        </p:nvSpPr>
        <p:spPr>
          <a:xfrm>
            <a:off x="501173" y="3083727"/>
            <a:ext cx="47625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加速之前的执行时间 </a:t>
            </a:r>
            <a:r>
              <a:rPr lang="en-US" altLang="zh-CN" dirty="0"/>
              <a:t>To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72798" y="5536991"/>
            <a:ext cx="68139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加速之后的执行时间 </a:t>
            </a:r>
            <a:r>
              <a:rPr lang="en-US" altLang="zh-CN" dirty="0" err="1"/>
              <a:t>Tp</a:t>
            </a:r>
            <a:r>
              <a:rPr lang="en-US" altLang="zh-CN" dirty="0"/>
              <a:t> = To </a:t>
            </a:r>
            <a:r>
              <a:rPr lang="zh-CN" altLang="en-US" dirty="0"/>
              <a:t>* （</a:t>
            </a:r>
            <a:r>
              <a:rPr lang="en-US" altLang="zh-CN" dirty="0"/>
              <a:t>1 – a + a/n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6" name="下箭头 35"/>
          <p:cNvSpPr/>
          <p:nvPr/>
        </p:nvSpPr>
        <p:spPr bwMode="auto">
          <a:xfrm>
            <a:off x="3429200" y="3886557"/>
            <a:ext cx="152226" cy="856930"/>
          </a:xfrm>
          <a:prstGeom prst="down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24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如果希望在</a:t>
            </a:r>
            <a:r>
              <a:rPr lang="en-US" altLang="zh-CN" dirty="0"/>
              <a:t>100</a:t>
            </a:r>
            <a:r>
              <a:rPr lang="zh-CN" altLang="en-US" dirty="0"/>
              <a:t>个处理器上获得</a:t>
            </a:r>
            <a:r>
              <a:rPr lang="en-US" altLang="zh-CN" dirty="0"/>
              <a:t>90</a:t>
            </a:r>
            <a:r>
              <a:rPr lang="zh-CN" altLang="en-US" dirty="0"/>
              <a:t>的加速比，请问在原始计算负载中顺序执行部分最多占多少？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07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3281" y="2362228"/>
            <a:ext cx="8069909" cy="2590732"/>
          </a:xfrm>
          <a:prstGeom prst="rect">
            <a:avLst/>
          </a:prstGeom>
          <a:solidFill>
            <a:srgbClr val="DAF3D9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如果希望在</a:t>
            </a:r>
            <a:r>
              <a:rPr lang="en-US" altLang="zh-CN" dirty="0"/>
              <a:t>100</a:t>
            </a:r>
            <a:r>
              <a:rPr lang="zh-CN" altLang="en-US" dirty="0"/>
              <a:t>个处理器上获得</a:t>
            </a:r>
            <a:r>
              <a:rPr lang="en-US" altLang="zh-CN" dirty="0"/>
              <a:t>90</a:t>
            </a:r>
            <a:r>
              <a:rPr lang="zh-CN" altLang="en-US" dirty="0"/>
              <a:t>的加速比，请问在原始计算负载中顺序执行部分最多占多少？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400" dirty="0"/>
              <a:t>答：假设可并行执行部分占比为</a:t>
            </a:r>
            <a:r>
              <a:rPr lang="en-US" altLang="zh-CN" sz="2400" dirty="0"/>
              <a:t>a</a:t>
            </a:r>
            <a:r>
              <a:rPr lang="zh-CN" altLang="en-US" sz="2400" dirty="0"/>
              <a:t>，根据加速比公式</a:t>
            </a:r>
            <a:endParaRPr lang="en-US" altLang="zh-CN" sz="2400" dirty="0"/>
          </a:p>
          <a:p>
            <a:r>
              <a:rPr lang="en-US" altLang="zh-CN" sz="2400" dirty="0"/>
              <a:t>        s = 1 / (1 – a + a/n)</a:t>
            </a:r>
          </a:p>
          <a:p>
            <a:r>
              <a:rPr lang="en-US" altLang="zh-CN" sz="2400" dirty="0"/>
              <a:t>        90 = 1 / (1 – a + a/100)</a:t>
            </a:r>
          </a:p>
          <a:p>
            <a:r>
              <a:rPr lang="en-US" altLang="zh-CN" sz="2400" dirty="0"/>
              <a:t>        a =</a:t>
            </a:r>
            <a:r>
              <a:rPr lang="zh-CN" altLang="en-US" sz="2400" dirty="0"/>
              <a:t> </a:t>
            </a:r>
            <a:r>
              <a:rPr lang="en-US" altLang="zh-CN" sz="2400" dirty="0"/>
              <a:t>0.999</a:t>
            </a:r>
          </a:p>
          <a:p>
            <a:r>
              <a:rPr lang="en-US" altLang="zh-CN" sz="2400" dirty="0"/>
              <a:t>        </a:t>
            </a:r>
            <a:r>
              <a:rPr lang="zh-CN" altLang="en-US" sz="2400" dirty="0"/>
              <a:t>因此，顺序执行部分最多占</a:t>
            </a:r>
            <a:r>
              <a:rPr lang="en-US" altLang="zh-CN" sz="2400" dirty="0"/>
              <a:t>0.1%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例子：</a:t>
            </a:r>
          </a:p>
        </p:txBody>
      </p:sp>
    </p:spTree>
    <p:extLst>
      <p:ext uri="{BB962C8B-B14F-4D97-AF65-F5344CB8AC3E}">
        <p14:creationId xmlns:p14="http://schemas.microsoft.com/office/powerpoint/2010/main" val="83486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标量处理器一次只能处理一个数据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dirty="0"/>
              <a:t>向量处理器能够处理向量型并行计算</a:t>
            </a:r>
            <a:endParaRPr lang="en-US" altLang="zh-CN" dirty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如果希望在</a:t>
            </a:r>
            <a:r>
              <a:rPr lang="en-US" altLang="zh-CN" sz="2400" dirty="0"/>
              <a:t>100</a:t>
            </a:r>
            <a:r>
              <a:rPr lang="zh-CN" altLang="en-US" sz="2400" dirty="0"/>
              <a:t>个处理器上获得</a:t>
            </a:r>
            <a:r>
              <a:rPr lang="en-US" altLang="zh-CN" sz="2400" dirty="0"/>
              <a:t>90</a:t>
            </a:r>
            <a:r>
              <a:rPr lang="zh-CN" altLang="en-US" sz="2400" dirty="0"/>
              <a:t>的加速比，标量在原始程序中的占比要少于</a:t>
            </a:r>
            <a:r>
              <a:rPr lang="en-US" altLang="zh-CN" sz="2400" dirty="0"/>
              <a:t>0.1%</a:t>
            </a:r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/>
              <a:t>由</a:t>
            </a:r>
            <a:r>
              <a:rPr lang="en-US" altLang="zh-CN" sz="2400" dirty="0"/>
              <a:t>Amdahl</a:t>
            </a:r>
            <a:r>
              <a:rPr lang="zh-CN" altLang="en-US" sz="2400" dirty="0"/>
              <a:t>定律可知，要在</a:t>
            </a:r>
            <a:r>
              <a:rPr lang="en-US" altLang="zh-CN" sz="2400" dirty="0"/>
              <a:t>100</a:t>
            </a:r>
            <a:r>
              <a:rPr lang="zh-CN" altLang="en-US" sz="2400" dirty="0"/>
              <a:t>个处理器上获得线性加速比，原始计算不能包含标量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标量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向量</a:t>
            </a:r>
          </a:p>
        </p:txBody>
      </p:sp>
    </p:spTree>
    <p:extLst>
      <p:ext uri="{BB962C8B-B14F-4D97-AF65-F5344CB8AC3E}">
        <p14:creationId xmlns:p14="http://schemas.microsoft.com/office/powerpoint/2010/main" val="209513551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5864</TotalTime>
  <Pages>0</Pages>
  <Words>1735</Words>
  <Characters>0</Characters>
  <Application>Microsoft Office PowerPoint</Application>
  <DocSecurity>0</DocSecurity>
  <PresentationFormat>全屏显示(4:3)</PresentationFormat>
  <Lines>0</Lines>
  <Paragraphs>234</Paragraphs>
  <Slides>43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黑体</vt:lpstr>
      <vt:lpstr>宋体</vt:lpstr>
      <vt:lpstr>Arial</vt:lpstr>
      <vt:lpstr>Calibri</vt:lpstr>
      <vt:lpstr>Lucida Console</vt:lpstr>
      <vt:lpstr>Times</vt:lpstr>
      <vt:lpstr>Wingdings</vt:lpstr>
      <vt:lpstr>自定义设计方案</vt:lpstr>
      <vt:lpstr>1_自定义设计方案</vt:lpstr>
      <vt:lpstr>计算机组成与实践  </vt:lpstr>
      <vt:lpstr>大纲</vt:lpstr>
      <vt:lpstr>大纲</vt:lpstr>
      <vt:lpstr>指令级并行的局限</vt:lpstr>
      <vt:lpstr>大纲</vt:lpstr>
      <vt:lpstr>Amdahl定律</vt:lpstr>
      <vt:lpstr>例子1</vt:lpstr>
      <vt:lpstr>例子：</vt:lpstr>
      <vt:lpstr>标量 v.s. 向量</vt:lpstr>
      <vt:lpstr>标量 v.s. 向量</vt:lpstr>
      <vt:lpstr>例子2</vt:lpstr>
      <vt:lpstr>例子2</vt:lpstr>
      <vt:lpstr>大纲</vt:lpstr>
      <vt:lpstr>多线程</vt:lpstr>
      <vt:lpstr>线程例子</vt:lpstr>
      <vt:lpstr>硬件多线程</vt:lpstr>
      <vt:lpstr>硬件多线程</vt:lpstr>
      <vt:lpstr>Niagara整数流水线</vt:lpstr>
      <vt:lpstr>硬件多线程</vt:lpstr>
      <vt:lpstr>同时多线程（SMT）</vt:lpstr>
      <vt:lpstr>4个线程运行在超标量处理器（4路）</vt:lpstr>
      <vt:lpstr>4个线程运行在超标量处理器（4路）</vt:lpstr>
      <vt:lpstr>4个线程运行在超标量处理器（4路）</vt:lpstr>
      <vt:lpstr>4个线程运行在超标量处理器（4路）</vt:lpstr>
      <vt:lpstr>大纲</vt:lpstr>
      <vt:lpstr>多核处理器</vt:lpstr>
      <vt:lpstr>多核处理器</vt:lpstr>
      <vt:lpstr>需要解决的关键问题</vt:lpstr>
      <vt:lpstr>共享内存多核处理器（SMP）</vt:lpstr>
      <vt:lpstr>简单并行处理程序</vt:lpstr>
      <vt:lpstr>进程同步</vt:lpstr>
      <vt:lpstr>自旋锁同步</vt:lpstr>
      <vt:lpstr>例子</vt:lpstr>
      <vt:lpstr>例子</vt:lpstr>
      <vt:lpstr>Synch()例子</vt:lpstr>
      <vt:lpstr>自旋锁实现路障</vt:lpstr>
      <vt:lpstr>消息传递多核处理器（MPP）</vt:lpstr>
      <vt:lpstr>消息传递多核处理器（MPP）</vt:lpstr>
      <vt:lpstr>例子</vt:lpstr>
      <vt:lpstr>例子</vt:lpstr>
      <vt:lpstr>例子</vt:lpstr>
      <vt:lpstr>大纲</vt:lpstr>
      <vt:lpstr>小结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Shannon Gu</cp:lastModifiedBy>
  <cp:revision>780</cp:revision>
  <dcterms:created xsi:type="dcterms:W3CDTF">2001-06-30T15:45:14Z</dcterms:created>
  <dcterms:modified xsi:type="dcterms:W3CDTF">2022-05-31T04:06:03Z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