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793038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90600" y="1143000"/>
            <a:ext cx="38100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0" y="1143000"/>
            <a:ext cx="38100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3FD683-2056-4202-9E16-481ADD0BE08F}" type="datetime6">
              <a:rPr lang="zh-CN" altLang="en-US"/>
              <a:pPr>
                <a:defRPr/>
              </a:pPr>
              <a:t>2013年1月</a:t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北京大学软件与微电子学院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B09AB-B0CC-485C-9191-FE069B4770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6964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457200"/>
            <a:ext cx="7793038" cy="45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90600" y="1143000"/>
            <a:ext cx="3810000" cy="4876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953000" y="1143000"/>
            <a:ext cx="38100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953000" y="3657600"/>
            <a:ext cx="3810000" cy="2362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3B55D-37F8-4CE9-B0A5-9F6BF30C082B}" type="datetime6">
              <a:rPr lang="zh-CN" altLang="en-US"/>
              <a:pPr>
                <a:defRPr/>
              </a:pPr>
              <a:t>2013年1月</a:t>
            </a:fld>
            <a:endParaRPr lang="en-US" altLang="zh-CN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北京大学软件与微电子学院</a:t>
            </a:r>
            <a:endParaRPr lang="en-US" altLang="zh-CN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65973F-1036-49CA-940B-7335DD51B5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96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2013/1/9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46448021-072C-4F1E-9BB8-8155FFC659FC}" type="datetime6">
              <a:rPr kumimoji="0" lang="zh-CN" altLang="en-US" sz="1400" b="0" smtClean="0"/>
              <a:pPr eaLnBrk="1" hangingPunct="1"/>
              <a:t>2013年1月</a:t>
            </a:fld>
            <a:endParaRPr kumimoji="0" lang="en-US" altLang="zh-CN" sz="1400" b="0" smtClean="0"/>
          </a:p>
        </p:txBody>
      </p:sp>
      <p:sp>
        <p:nvSpPr>
          <p:cNvPr id="33795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 sz="1400" smtClean="0">
                <a:solidFill>
                  <a:schemeClr val="tx2"/>
                </a:solidFill>
                <a:ea typeface="华文行楷" pitchFamily="2" charset="-122"/>
              </a:rPr>
              <a:t>北京大学软件与微电子学院</a:t>
            </a:r>
            <a:endParaRPr kumimoji="0" lang="en-US" altLang="zh-CN" sz="1400" smtClean="0">
              <a:solidFill>
                <a:schemeClr val="tx2"/>
              </a:solidFill>
              <a:ea typeface="华文行楷" pitchFamily="2" charset="-122"/>
            </a:endParaRPr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结构特点（</a:t>
            </a: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7</a:t>
            </a: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）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华文中宋" pitchFamily="2" charset="-122"/>
            </a:endParaRP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052513"/>
            <a:ext cx="3810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处理器状态寄存器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  <a:endParaRPr kumimoji="0" lang="en-US" altLang="zh-CN" sz="2800" b="1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11742" name="Group 94"/>
          <p:cNvGraphicFramePr>
            <a:graphicFrameLocks noGrp="1"/>
          </p:cNvGraphicFramePr>
          <p:nvPr>
            <p:ph sz="half" idx="2"/>
          </p:nvPr>
        </p:nvGraphicFramePr>
        <p:xfrm>
          <a:off x="755650" y="2349500"/>
          <a:ext cx="7704138" cy="503238"/>
        </p:xfrm>
        <a:graphic>
          <a:graphicData uri="http://schemas.openxmlformats.org/drawingml/2006/table">
            <a:tbl>
              <a:tblPr/>
              <a:tblGrid>
                <a:gridCol w="431800"/>
                <a:gridCol w="431800"/>
                <a:gridCol w="431800"/>
                <a:gridCol w="433388"/>
                <a:gridCol w="431800"/>
                <a:gridCol w="2043112"/>
                <a:gridCol w="476250"/>
                <a:gridCol w="504825"/>
                <a:gridCol w="503238"/>
                <a:gridCol w="360362"/>
                <a:gridCol w="1655763"/>
              </a:tblGrid>
              <a:tr h="503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Mode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4" name="Text Box 95"/>
          <p:cNvSpPr txBox="1">
            <a:spLocks noChangeArrowheads="1"/>
          </p:cNvSpPr>
          <p:nvPr/>
        </p:nvSpPr>
        <p:spPr bwMode="auto">
          <a:xfrm>
            <a:off x="755650" y="1916113"/>
            <a:ext cx="4445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/>
              <a:t>31</a:t>
            </a:r>
          </a:p>
        </p:txBody>
      </p:sp>
      <p:sp>
        <p:nvSpPr>
          <p:cNvPr id="33825" name="Text Box 96"/>
          <p:cNvSpPr txBox="1">
            <a:spLocks noChangeArrowheads="1"/>
          </p:cNvSpPr>
          <p:nvPr/>
        </p:nvSpPr>
        <p:spPr bwMode="auto">
          <a:xfrm>
            <a:off x="1187450" y="1916113"/>
            <a:ext cx="72723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600"/>
              <a:t>30  29   28   27                                     8        7     6     5    4                    0</a:t>
            </a:r>
          </a:p>
        </p:txBody>
      </p:sp>
      <p:sp>
        <p:nvSpPr>
          <p:cNvPr id="33826" name="Line 99"/>
          <p:cNvSpPr>
            <a:spLocks noChangeShapeType="1"/>
          </p:cNvSpPr>
          <p:nvPr/>
        </p:nvSpPr>
        <p:spPr bwMode="auto">
          <a:xfrm>
            <a:off x="827088" y="2997200"/>
            <a:ext cx="792162" cy="792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7" name="Line 100"/>
          <p:cNvSpPr>
            <a:spLocks noChangeShapeType="1"/>
          </p:cNvSpPr>
          <p:nvPr/>
        </p:nvSpPr>
        <p:spPr bwMode="auto">
          <a:xfrm flipH="1">
            <a:off x="1908175" y="2997200"/>
            <a:ext cx="792163" cy="7921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8" name="Line 101"/>
          <p:cNvSpPr>
            <a:spLocks noChangeShapeType="1"/>
          </p:cNvSpPr>
          <p:nvPr/>
        </p:nvSpPr>
        <p:spPr bwMode="auto">
          <a:xfrm>
            <a:off x="5148263" y="2924175"/>
            <a:ext cx="0" cy="18732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29" name="Line 102"/>
          <p:cNvSpPr>
            <a:spLocks noChangeShapeType="1"/>
          </p:cNvSpPr>
          <p:nvPr/>
        </p:nvSpPr>
        <p:spPr bwMode="auto">
          <a:xfrm>
            <a:off x="6659563" y="2852738"/>
            <a:ext cx="0" cy="1223962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0" name="Line 103"/>
          <p:cNvSpPr>
            <a:spLocks noChangeShapeType="1"/>
          </p:cNvSpPr>
          <p:nvPr/>
        </p:nvSpPr>
        <p:spPr bwMode="auto">
          <a:xfrm>
            <a:off x="5580063" y="2924175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1" name="Line 104"/>
          <p:cNvSpPr>
            <a:spLocks noChangeShapeType="1"/>
          </p:cNvSpPr>
          <p:nvPr/>
        </p:nvSpPr>
        <p:spPr bwMode="auto">
          <a:xfrm flipH="1">
            <a:off x="6011863" y="2924175"/>
            <a:ext cx="360362" cy="3603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2" name="Line 105"/>
          <p:cNvSpPr>
            <a:spLocks noChangeShapeType="1"/>
          </p:cNvSpPr>
          <p:nvPr/>
        </p:nvSpPr>
        <p:spPr bwMode="auto">
          <a:xfrm>
            <a:off x="8027988" y="28527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3833" name="Text Box 106"/>
          <p:cNvSpPr txBox="1">
            <a:spLocks noChangeArrowheads="1"/>
          </p:cNvSpPr>
          <p:nvPr/>
        </p:nvSpPr>
        <p:spPr bwMode="auto">
          <a:xfrm>
            <a:off x="1116013" y="3860800"/>
            <a:ext cx="13350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/>
              <a:t>条件标志位</a:t>
            </a:r>
          </a:p>
        </p:txBody>
      </p:sp>
      <p:sp>
        <p:nvSpPr>
          <p:cNvPr id="33834" name="Text Box 107"/>
          <p:cNvSpPr txBox="1">
            <a:spLocks noChangeArrowheads="1"/>
          </p:cNvSpPr>
          <p:nvPr/>
        </p:nvSpPr>
        <p:spPr bwMode="auto">
          <a:xfrm>
            <a:off x="4716463" y="4797425"/>
            <a:ext cx="96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/>
              <a:t>Jazelle</a:t>
            </a:r>
            <a:endParaRPr lang="zh-CN" altLang="en-US" sz="1800"/>
          </a:p>
        </p:txBody>
      </p:sp>
      <p:sp>
        <p:nvSpPr>
          <p:cNvPr id="33835" name="Text Box 108"/>
          <p:cNvSpPr txBox="1">
            <a:spLocks noChangeArrowheads="1"/>
          </p:cNvSpPr>
          <p:nvPr/>
        </p:nvSpPr>
        <p:spPr bwMode="auto">
          <a:xfrm>
            <a:off x="6372225" y="4149725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en-US" altLang="zh-CN" sz="1800"/>
              <a:t>Thumb</a:t>
            </a:r>
            <a:endParaRPr lang="zh-CN" altLang="en-US" sz="1800"/>
          </a:p>
        </p:txBody>
      </p:sp>
      <p:sp>
        <p:nvSpPr>
          <p:cNvPr id="33836" name="Text Box 109"/>
          <p:cNvSpPr txBox="1">
            <a:spLocks noChangeArrowheads="1"/>
          </p:cNvSpPr>
          <p:nvPr/>
        </p:nvSpPr>
        <p:spPr bwMode="auto">
          <a:xfrm>
            <a:off x="5724525" y="3284538"/>
            <a:ext cx="6445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/>
              <a:t>中断</a:t>
            </a:r>
          </a:p>
          <a:p>
            <a:pPr eaLnBrk="1" hangingPunct="1"/>
            <a:r>
              <a:rPr kumimoji="0" lang="zh-CN" altLang="en-US" sz="1800"/>
              <a:t>屏蔽</a:t>
            </a:r>
          </a:p>
        </p:txBody>
      </p:sp>
      <p:sp>
        <p:nvSpPr>
          <p:cNvPr id="33837" name="Text Box 110"/>
          <p:cNvSpPr txBox="1">
            <a:spLocks noChangeArrowheads="1"/>
          </p:cNvSpPr>
          <p:nvPr/>
        </p:nvSpPr>
        <p:spPr bwMode="auto">
          <a:xfrm>
            <a:off x="7524750" y="3490913"/>
            <a:ext cx="8747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800"/>
              <a:t>处理器</a:t>
            </a:r>
          </a:p>
          <a:p>
            <a:pPr eaLnBrk="1" hangingPunct="1"/>
            <a:r>
              <a:rPr lang="zh-CN" altLang="en-US" sz="1800"/>
              <a:t>模式</a:t>
            </a:r>
          </a:p>
        </p:txBody>
      </p:sp>
    </p:spTree>
    <p:extLst>
      <p:ext uri="{BB962C8B-B14F-4D97-AF65-F5344CB8AC3E}">
        <p14:creationId xmlns:p14="http://schemas.microsoft.com/office/powerpoint/2010/main" val="1632047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AAD4FD6D-6FDD-40CD-9DFE-85AB3BC64DC6}" type="datetime6">
              <a:rPr kumimoji="0" lang="zh-CN" altLang="en-US" sz="1400" b="0" smtClean="0"/>
              <a:pPr eaLnBrk="1" hangingPunct="1"/>
              <a:t>2013年1月</a:t>
            </a:fld>
            <a:endParaRPr kumimoji="0" lang="en-US" altLang="zh-CN" sz="1400" b="0" smtClean="0"/>
          </a:p>
        </p:txBody>
      </p:sp>
      <p:sp>
        <p:nvSpPr>
          <p:cNvPr id="34819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 sz="1400" smtClean="0">
                <a:solidFill>
                  <a:schemeClr val="tx2"/>
                </a:solidFill>
                <a:ea typeface="华文行楷" pitchFamily="2" charset="-122"/>
              </a:rPr>
              <a:t>北京大学软件与微电子学院</a:t>
            </a:r>
            <a:endParaRPr kumimoji="0" lang="en-US" altLang="zh-CN" sz="1400" smtClean="0">
              <a:solidFill>
                <a:schemeClr val="tx2"/>
              </a:solidFill>
              <a:ea typeface="华文行楷" pitchFamily="2" charset="-122"/>
            </a:endParaRPr>
          </a:p>
        </p:txBody>
      </p:sp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结构特点（</a:t>
            </a: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8</a:t>
            </a: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）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华文中宋" pitchFamily="2" charset="-122"/>
            </a:endParaRP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条件标志</a:t>
            </a:r>
          </a:p>
          <a:p>
            <a:pPr eaLnBrk="1" hangingPunct="1">
              <a:defRPr/>
            </a:pPr>
            <a:endParaRPr lang="zh-CN" altLang="en-US" sz="2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endParaRPr lang="zh-CN" altLang="en-US" sz="2000" b="1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defRPr/>
            </a:pPr>
            <a:r>
              <a:rPr lang="zh-CN" alt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状态标志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  <a:endParaRPr kumimoji="0" lang="en-US" altLang="zh-CN" sz="2400" b="1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13827" name="Group 131"/>
          <p:cNvGraphicFramePr>
            <a:graphicFrameLocks noGrp="1"/>
          </p:cNvGraphicFramePr>
          <p:nvPr>
            <p:ph sz="quarter" idx="2"/>
          </p:nvPr>
        </p:nvGraphicFramePr>
        <p:xfrm>
          <a:off x="1403350" y="1628775"/>
          <a:ext cx="6769100" cy="2377440"/>
        </p:xfrm>
        <a:graphic>
          <a:graphicData uri="http://schemas.openxmlformats.org/drawingml/2006/table">
            <a:tbl>
              <a:tblPr/>
              <a:tblGrid>
                <a:gridCol w="1081088"/>
                <a:gridCol w="906462"/>
                <a:gridCol w="478155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标志位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置位条件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饱和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增强的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DSP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指令发生溢出或饱和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溢出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结果导致一个有符号数溢出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进位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结果导致一个无符号数进位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Z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零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结果是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负数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结果的第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31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位为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3832" name="Group 136"/>
          <p:cNvGraphicFramePr>
            <a:graphicFrameLocks noGrp="1"/>
          </p:cNvGraphicFramePr>
          <p:nvPr>
            <p:ph sz="quarter" idx="3"/>
          </p:nvPr>
        </p:nvGraphicFramePr>
        <p:xfrm>
          <a:off x="1403350" y="4941888"/>
          <a:ext cx="6769100" cy="1188720"/>
        </p:xfrm>
        <a:graphic>
          <a:graphicData uri="http://schemas.openxmlformats.org/drawingml/2006/table">
            <a:tbl>
              <a:tblPr/>
              <a:tblGrid>
                <a:gridCol w="1008063"/>
                <a:gridCol w="1152525"/>
                <a:gridCol w="4608512"/>
              </a:tblGrid>
              <a:tr h="3714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标志位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名称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状态说明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Thumb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处理器执行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Thumb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Jazelle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处理器执行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Java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代码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19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B340C7D9-FCC3-465D-BF0A-EA3EFE5AAE1E}" type="datetime6">
              <a:rPr kumimoji="0" lang="zh-CN" altLang="en-US" sz="1400" b="0" smtClean="0"/>
              <a:pPr eaLnBrk="1" hangingPunct="1"/>
              <a:t>2013年1月</a:t>
            </a:fld>
            <a:endParaRPr kumimoji="0" lang="en-US" altLang="zh-CN" sz="1400" b="0" smtClean="0"/>
          </a:p>
        </p:txBody>
      </p:sp>
      <p:sp>
        <p:nvSpPr>
          <p:cNvPr id="35843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 sz="1400" smtClean="0">
                <a:solidFill>
                  <a:schemeClr val="tx2"/>
                </a:solidFill>
                <a:ea typeface="华文行楷" pitchFamily="2" charset="-122"/>
              </a:rPr>
              <a:t>北京大学软件与微电子学院</a:t>
            </a:r>
            <a:endParaRPr kumimoji="0" lang="en-US" altLang="zh-CN" sz="1400" smtClean="0">
              <a:solidFill>
                <a:schemeClr val="tx2"/>
              </a:solidFill>
              <a:ea typeface="华文行楷" pitchFamily="2" charset="-122"/>
            </a:endParaRPr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结构特点（</a:t>
            </a: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9</a:t>
            </a: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）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华文中宋" pitchFamily="2" charset="-122"/>
            </a:endParaRP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125538"/>
            <a:ext cx="3810000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处理器模式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  <a:endParaRPr kumimoji="0" lang="en-US" altLang="zh-CN" sz="2800" b="1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12716" name="Group 44"/>
          <p:cNvGraphicFramePr>
            <a:graphicFrameLocks noGrp="1"/>
          </p:cNvGraphicFramePr>
          <p:nvPr>
            <p:ph sz="half" idx="2"/>
          </p:nvPr>
        </p:nvGraphicFramePr>
        <p:xfrm>
          <a:off x="539750" y="1700213"/>
          <a:ext cx="7848600" cy="3889376"/>
        </p:xfrm>
        <a:graphic>
          <a:graphicData uri="http://schemas.openxmlformats.org/drawingml/2006/table">
            <a:tbl>
              <a:tblPr/>
              <a:tblGrid>
                <a:gridCol w="2232025"/>
                <a:gridCol w="4105275"/>
                <a:gridCol w="1511300"/>
              </a:tblGrid>
              <a:tr h="485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模式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特点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模式位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中止（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abt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存储器访问失败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快速中断（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fiq)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快速中断源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中断（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irq)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普通中断源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管理（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svc)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复位后进入，操作系统内核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系统（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sys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完全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cpsr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访问模式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11111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未定义（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und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不支持的指令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用户（</a:t>
                      </a: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usr</a:t>
                      </a: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运行应用程序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29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fld id="{92C46AB4-9EA5-4E4B-9F40-05C081E5CCAB}" type="datetime6">
              <a:rPr kumimoji="0" lang="zh-CN" altLang="en-US" sz="1400" b="0" smtClean="0"/>
              <a:pPr eaLnBrk="1" hangingPunct="1"/>
              <a:t>2013年1月</a:t>
            </a:fld>
            <a:endParaRPr kumimoji="0" lang="en-US" altLang="zh-CN" sz="1400" b="0" smtClean="0"/>
          </a:p>
        </p:txBody>
      </p:sp>
      <p:sp>
        <p:nvSpPr>
          <p:cNvPr id="36867" name="页脚占位符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0" lang="zh-CN" altLang="en-US" sz="1400" smtClean="0">
                <a:solidFill>
                  <a:schemeClr val="tx2"/>
                </a:solidFill>
                <a:ea typeface="华文行楷" pitchFamily="2" charset="-122"/>
              </a:rPr>
              <a:t>北京大学软件与微电子学院</a:t>
            </a:r>
            <a:endParaRPr kumimoji="0" lang="en-US" altLang="zh-CN" sz="1400" smtClean="0">
              <a:solidFill>
                <a:schemeClr val="tx2"/>
              </a:solidFill>
              <a:ea typeface="华文行楷" pitchFamily="2" charset="-122"/>
            </a:endParaRPr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结构特点（</a:t>
            </a:r>
            <a:r>
              <a:rPr lang="en-US" altLang="zh-CN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10</a:t>
            </a:r>
            <a:r>
              <a:rPr lang="zh-CN" altLang="en-US" sz="4000" b="1" smtClean="0">
                <a:effectLst>
                  <a:outerShdw blurRad="38100" dist="38100" dir="2700000" algn="tl">
                    <a:srgbClr val="C0C0C0"/>
                  </a:outerShdw>
                </a:effectLst>
                <a:ea typeface="华文中宋" pitchFamily="2" charset="-122"/>
              </a:rPr>
              <a:t>）</a:t>
            </a:r>
            <a:endParaRPr lang="en-US" altLang="zh-CN" sz="4000" b="1" smtClean="0">
              <a:effectLst>
                <a:outerShdw blurRad="38100" dist="38100" dir="2700000" algn="tl">
                  <a:srgbClr val="C0C0C0"/>
                </a:outerShdw>
              </a:effectLst>
              <a:ea typeface="华文中宋" pitchFamily="2" charset="-122"/>
            </a:endParaRP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981075"/>
            <a:ext cx="7848600" cy="53990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0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不同模式下寄存器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kumimoji="0" lang="en-US" altLang="zh-CN" sz="2800" b="1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			</a:t>
            </a:r>
            <a:endParaRPr kumimoji="0" lang="en-US" altLang="zh-CN" sz="2800" b="1" smtClean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6870" name="Rectangle 22"/>
          <p:cNvSpPr>
            <a:spLocks noChangeArrowheads="1"/>
          </p:cNvSpPr>
          <p:nvPr/>
        </p:nvSpPr>
        <p:spPr bwMode="auto">
          <a:xfrm>
            <a:off x="1763713" y="1917700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r0</a:t>
            </a:r>
          </a:p>
        </p:txBody>
      </p:sp>
      <p:sp>
        <p:nvSpPr>
          <p:cNvPr id="36871" name="Rectangle 24"/>
          <p:cNvSpPr>
            <a:spLocks noChangeArrowheads="1"/>
          </p:cNvSpPr>
          <p:nvPr/>
        </p:nvSpPr>
        <p:spPr bwMode="auto">
          <a:xfrm>
            <a:off x="1763713" y="2133600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</a:t>
            </a:r>
          </a:p>
        </p:txBody>
      </p:sp>
      <p:sp>
        <p:nvSpPr>
          <p:cNvPr id="36872" name="Rectangle 25"/>
          <p:cNvSpPr>
            <a:spLocks noChangeArrowheads="1"/>
          </p:cNvSpPr>
          <p:nvPr/>
        </p:nvSpPr>
        <p:spPr bwMode="auto">
          <a:xfrm>
            <a:off x="1763713" y="2349500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r2</a:t>
            </a:r>
          </a:p>
        </p:txBody>
      </p:sp>
      <p:sp>
        <p:nvSpPr>
          <p:cNvPr id="36873" name="Rectangle 26"/>
          <p:cNvSpPr>
            <a:spLocks noChangeArrowheads="1"/>
          </p:cNvSpPr>
          <p:nvPr/>
        </p:nvSpPr>
        <p:spPr bwMode="auto">
          <a:xfrm>
            <a:off x="1763713" y="2565400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r3</a:t>
            </a:r>
          </a:p>
        </p:txBody>
      </p:sp>
      <p:sp>
        <p:nvSpPr>
          <p:cNvPr id="36874" name="Rectangle 27"/>
          <p:cNvSpPr>
            <a:spLocks noChangeArrowheads="1"/>
          </p:cNvSpPr>
          <p:nvPr/>
        </p:nvSpPr>
        <p:spPr bwMode="auto">
          <a:xfrm>
            <a:off x="1763713" y="2781300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r4</a:t>
            </a:r>
          </a:p>
        </p:txBody>
      </p:sp>
      <p:sp>
        <p:nvSpPr>
          <p:cNvPr id="36875" name="Rectangle 28"/>
          <p:cNvSpPr>
            <a:spLocks noChangeArrowheads="1"/>
          </p:cNvSpPr>
          <p:nvPr/>
        </p:nvSpPr>
        <p:spPr bwMode="auto">
          <a:xfrm>
            <a:off x="1763713" y="2997200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r5</a:t>
            </a:r>
          </a:p>
        </p:txBody>
      </p:sp>
      <p:sp>
        <p:nvSpPr>
          <p:cNvPr id="36876" name="Rectangle 29"/>
          <p:cNvSpPr>
            <a:spLocks noChangeArrowheads="1"/>
          </p:cNvSpPr>
          <p:nvPr/>
        </p:nvSpPr>
        <p:spPr bwMode="auto">
          <a:xfrm>
            <a:off x="1763713" y="3213100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r6</a:t>
            </a:r>
          </a:p>
        </p:txBody>
      </p:sp>
      <p:sp>
        <p:nvSpPr>
          <p:cNvPr id="36877" name="Rectangle 30"/>
          <p:cNvSpPr>
            <a:spLocks noChangeArrowheads="1"/>
          </p:cNvSpPr>
          <p:nvPr/>
        </p:nvSpPr>
        <p:spPr bwMode="auto">
          <a:xfrm>
            <a:off x="1763713" y="3429000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r7</a:t>
            </a:r>
          </a:p>
        </p:txBody>
      </p:sp>
      <p:sp>
        <p:nvSpPr>
          <p:cNvPr id="36878" name="Rectangle 31"/>
          <p:cNvSpPr>
            <a:spLocks noChangeArrowheads="1"/>
          </p:cNvSpPr>
          <p:nvPr/>
        </p:nvSpPr>
        <p:spPr bwMode="auto">
          <a:xfrm>
            <a:off x="1763713" y="3644900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r8</a:t>
            </a:r>
          </a:p>
        </p:txBody>
      </p:sp>
      <p:sp>
        <p:nvSpPr>
          <p:cNvPr id="36879" name="Rectangle 32"/>
          <p:cNvSpPr>
            <a:spLocks noChangeArrowheads="1"/>
          </p:cNvSpPr>
          <p:nvPr/>
        </p:nvSpPr>
        <p:spPr bwMode="auto">
          <a:xfrm>
            <a:off x="1763713" y="3860800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r9</a:t>
            </a:r>
          </a:p>
        </p:txBody>
      </p:sp>
      <p:sp>
        <p:nvSpPr>
          <p:cNvPr id="36880" name="Rectangle 33"/>
          <p:cNvSpPr>
            <a:spLocks noChangeArrowheads="1"/>
          </p:cNvSpPr>
          <p:nvPr/>
        </p:nvSpPr>
        <p:spPr bwMode="auto">
          <a:xfrm>
            <a:off x="1763713" y="4078288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r10</a:t>
            </a:r>
          </a:p>
        </p:txBody>
      </p:sp>
      <p:sp>
        <p:nvSpPr>
          <p:cNvPr id="36881" name="Rectangle 34"/>
          <p:cNvSpPr>
            <a:spLocks noChangeArrowheads="1"/>
          </p:cNvSpPr>
          <p:nvPr/>
        </p:nvSpPr>
        <p:spPr bwMode="auto">
          <a:xfrm>
            <a:off x="1763713" y="4294188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r11</a:t>
            </a:r>
          </a:p>
        </p:txBody>
      </p:sp>
      <p:sp>
        <p:nvSpPr>
          <p:cNvPr id="36882" name="Rectangle 35"/>
          <p:cNvSpPr>
            <a:spLocks noChangeArrowheads="1"/>
          </p:cNvSpPr>
          <p:nvPr/>
        </p:nvSpPr>
        <p:spPr bwMode="auto">
          <a:xfrm>
            <a:off x="1763713" y="4510088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r12</a:t>
            </a:r>
          </a:p>
        </p:txBody>
      </p:sp>
      <p:sp>
        <p:nvSpPr>
          <p:cNvPr id="36883" name="Rectangle 36"/>
          <p:cNvSpPr>
            <a:spLocks noChangeArrowheads="1"/>
          </p:cNvSpPr>
          <p:nvPr/>
        </p:nvSpPr>
        <p:spPr bwMode="auto">
          <a:xfrm>
            <a:off x="1763713" y="4725988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r13 sp</a:t>
            </a:r>
            <a:endParaRPr lang="zh-CN" altLang="en-US" sz="1600"/>
          </a:p>
        </p:txBody>
      </p:sp>
      <p:sp>
        <p:nvSpPr>
          <p:cNvPr id="36884" name="Rectangle 37"/>
          <p:cNvSpPr>
            <a:spLocks noChangeArrowheads="1"/>
          </p:cNvSpPr>
          <p:nvPr/>
        </p:nvSpPr>
        <p:spPr bwMode="auto">
          <a:xfrm>
            <a:off x="1763713" y="4941888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r14 lr</a:t>
            </a:r>
          </a:p>
        </p:txBody>
      </p:sp>
      <p:sp>
        <p:nvSpPr>
          <p:cNvPr id="36885" name="Rectangle 38"/>
          <p:cNvSpPr>
            <a:spLocks noChangeArrowheads="1"/>
          </p:cNvSpPr>
          <p:nvPr/>
        </p:nvSpPr>
        <p:spPr bwMode="auto">
          <a:xfrm>
            <a:off x="1763713" y="5157788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r15 pc</a:t>
            </a:r>
          </a:p>
        </p:txBody>
      </p:sp>
      <p:sp>
        <p:nvSpPr>
          <p:cNvPr id="36886" name="Rectangle 39"/>
          <p:cNvSpPr>
            <a:spLocks noChangeArrowheads="1"/>
          </p:cNvSpPr>
          <p:nvPr/>
        </p:nvSpPr>
        <p:spPr bwMode="auto">
          <a:xfrm>
            <a:off x="1763713" y="5589588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cpsr</a:t>
            </a:r>
          </a:p>
        </p:txBody>
      </p:sp>
      <p:sp>
        <p:nvSpPr>
          <p:cNvPr id="36887" name="Rectangle 40"/>
          <p:cNvSpPr>
            <a:spLocks noChangeArrowheads="1"/>
          </p:cNvSpPr>
          <p:nvPr/>
        </p:nvSpPr>
        <p:spPr bwMode="auto">
          <a:xfrm>
            <a:off x="1763713" y="5805488"/>
            <a:ext cx="866775" cy="2190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-</a:t>
            </a:r>
          </a:p>
        </p:txBody>
      </p:sp>
      <p:sp>
        <p:nvSpPr>
          <p:cNvPr id="36888" name="Rectangle 51"/>
          <p:cNvSpPr>
            <a:spLocks noChangeArrowheads="1"/>
          </p:cNvSpPr>
          <p:nvPr/>
        </p:nvSpPr>
        <p:spPr bwMode="auto">
          <a:xfrm>
            <a:off x="2700338" y="3644900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R8_fiq</a:t>
            </a:r>
          </a:p>
        </p:txBody>
      </p:sp>
      <p:sp>
        <p:nvSpPr>
          <p:cNvPr id="36889" name="Rectangle 52"/>
          <p:cNvSpPr>
            <a:spLocks noChangeArrowheads="1"/>
          </p:cNvSpPr>
          <p:nvPr/>
        </p:nvSpPr>
        <p:spPr bwMode="auto">
          <a:xfrm>
            <a:off x="2700338" y="3860800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R9_fiq</a:t>
            </a:r>
          </a:p>
        </p:txBody>
      </p:sp>
      <p:sp>
        <p:nvSpPr>
          <p:cNvPr id="36890" name="Rectangle 53"/>
          <p:cNvSpPr>
            <a:spLocks noChangeArrowheads="1"/>
          </p:cNvSpPr>
          <p:nvPr/>
        </p:nvSpPr>
        <p:spPr bwMode="auto">
          <a:xfrm>
            <a:off x="2700338" y="4078288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R10_fiq</a:t>
            </a:r>
          </a:p>
        </p:txBody>
      </p:sp>
      <p:sp>
        <p:nvSpPr>
          <p:cNvPr id="36891" name="Rectangle 54"/>
          <p:cNvSpPr>
            <a:spLocks noChangeArrowheads="1"/>
          </p:cNvSpPr>
          <p:nvPr/>
        </p:nvSpPr>
        <p:spPr bwMode="auto">
          <a:xfrm>
            <a:off x="2700338" y="4294188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R11_fiq</a:t>
            </a:r>
          </a:p>
        </p:txBody>
      </p:sp>
      <p:sp>
        <p:nvSpPr>
          <p:cNvPr id="36892" name="Rectangle 55"/>
          <p:cNvSpPr>
            <a:spLocks noChangeArrowheads="1"/>
          </p:cNvSpPr>
          <p:nvPr/>
        </p:nvSpPr>
        <p:spPr bwMode="auto">
          <a:xfrm>
            <a:off x="2700338" y="4510088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R12_fiq</a:t>
            </a:r>
          </a:p>
        </p:txBody>
      </p:sp>
      <p:sp>
        <p:nvSpPr>
          <p:cNvPr id="36893" name="Rectangle 56"/>
          <p:cNvSpPr>
            <a:spLocks noChangeArrowheads="1"/>
          </p:cNvSpPr>
          <p:nvPr/>
        </p:nvSpPr>
        <p:spPr bwMode="auto">
          <a:xfrm>
            <a:off x="2700338" y="4725988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R13_fiq</a:t>
            </a:r>
          </a:p>
        </p:txBody>
      </p:sp>
      <p:sp>
        <p:nvSpPr>
          <p:cNvPr id="36894" name="Rectangle 57"/>
          <p:cNvSpPr>
            <a:spLocks noChangeArrowheads="1"/>
          </p:cNvSpPr>
          <p:nvPr/>
        </p:nvSpPr>
        <p:spPr bwMode="auto">
          <a:xfrm>
            <a:off x="2700338" y="4940300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R14_fiq</a:t>
            </a:r>
          </a:p>
        </p:txBody>
      </p:sp>
      <p:sp>
        <p:nvSpPr>
          <p:cNvPr id="36895" name="Rectangle 59"/>
          <p:cNvSpPr>
            <a:spLocks noChangeArrowheads="1"/>
          </p:cNvSpPr>
          <p:nvPr/>
        </p:nvSpPr>
        <p:spPr bwMode="auto">
          <a:xfrm>
            <a:off x="2700338" y="5807075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spsr_fiq</a:t>
            </a:r>
          </a:p>
        </p:txBody>
      </p:sp>
      <p:sp>
        <p:nvSpPr>
          <p:cNvPr id="36896" name="Rectangle 74"/>
          <p:cNvSpPr>
            <a:spLocks noChangeArrowheads="1"/>
          </p:cNvSpPr>
          <p:nvPr/>
        </p:nvSpPr>
        <p:spPr bwMode="auto">
          <a:xfrm>
            <a:off x="3636963" y="4724400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R13_irq</a:t>
            </a:r>
          </a:p>
        </p:txBody>
      </p:sp>
      <p:sp>
        <p:nvSpPr>
          <p:cNvPr id="36897" name="Rectangle 75"/>
          <p:cNvSpPr>
            <a:spLocks noChangeArrowheads="1"/>
          </p:cNvSpPr>
          <p:nvPr/>
        </p:nvSpPr>
        <p:spPr bwMode="auto">
          <a:xfrm>
            <a:off x="3636963" y="4940300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R14_irq</a:t>
            </a:r>
          </a:p>
        </p:txBody>
      </p:sp>
      <p:sp>
        <p:nvSpPr>
          <p:cNvPr id="36898" name="Rectangle 77"/>
          <p:cNvSpPr>
            <a:spLocks noChangeArrowheads="1"/>
          </p:cNvSpPr>
          <p:nvPr/>
        </p:nvSpPr>
        <p:spPr bwMode="auto">
          <a:xfrm>
            <a:off x="3636963" y="5803900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spsr_irq</a:t>
            </a:r>
          </a:p>
        </p:txBody>
      </p:sp>
      <p:sp>
        <p:nvSpPr>
          <p:cNvPr id="36899" name="Rectangle 92"/>
          <p:cNvSpPr>
            <a:spLocks noChangeArrowheads="1"/>
          </p:cNvSpPr>
          <p:nvPr/>
        </p:nvSpPr>
        <p:spPr bwMode="auto">
          <a:xfrm>
            <a:off x="4573588" y="4725988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R13_svc</a:t>
            </a:r>
          </a:p>
        </p:txBody>
      </p:sp>
      <p:sp>
        <p:nvSpPr>
          <p:cNvPr id="36900" name="Rectangle 93"/>
          <p:cNvSpPr>
            <a:spLocks noChangeArrowheads="1"/>
          </p:cNvSpPr>
          <p:nvPr/>
        </p:nvSpPr>
        <p:spPr bwMode="auto">
          <a:xfrm>
            <a:off x="4573588" y="4941888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R14_svc</a:t>
            </a:r>
          </a:p>
        </p:txBody>
      </p:sp>
      <p:sp>
        <p:nvSpPr>
          <p:cNvPr id="36901" name="Rectangle 95"/>
          <p:cNvSpPr>
            <a:spLocks noChangeArrowheads="1"/>
          </p:cNvSpPr>
          <p:nvPr/>
        </p:nvSpPr>
        <p:spPr bwMode="auto">
          <a:xfrm>
            <a:off x="4573588" y="5805488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spsr_svc</a:t>
            </a:r>
          </a:p>
        </p:txBody>
      </p:sp>
      <p:sp>
        <p:nvSpPr>
          <p:cNvPr id="36902" name="Rectangle 110"/>
          <p:cNvSpPr>
            <a:spLocks noChangeArrowheads="1"/>
          </p:cNvSpPr>
          <p:nvPr/>
        </p:nvSpPr>
        <p:spPr bwMode="auto">
          <a:xfrm>
            <a:off x="5508625" y="4724400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R13_und</a:t>
            </a:r>
          </a:p>
        </p:txBody>
      </p:sp>
      <p:sp>
        <p:nvSpPr>
          <p:cNvPr id="36903" name="Rectangle 111"/>
          <p:cNvSpPr>
            <a:spLocks noChangeArrowheads="1"/>
          </p:cNvSpPr>
          <p:nvPr/>
        </p:nvSpPr>
        <p:spPr bwMode="auto">
          <a:xfrm>
            <a:off x="5508625" y="4940300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R14_und</a:t>
            </a:r>
          </a:p>
        </p:txBody>
      </p:sp>
      <p:sp>
        <p:nvSpPr>
          <p:cNvPr id="36904" name="Rectangle 113"/>
          <p:cNvSpPr>
            <a:spLocks noChangeArrowheads="1"/>
          </p:cNvSpPr>
          <p:nvPr/>
        </p:nvSpPr>
        <p:spPr bwMode="auto">
          <a:xfrm>
            <a:off x="5508625" y="5805488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spsr_und</a:t>
            </a:r>
          </a:p>
        </p:txBody>
      </p:sp>
      <p:sp>
        <p:nvSpPr>
          <p:cNvPr id="36905" name="Rectangle 128"/>
          <p:cNvSpPr>
            <a:spLocks noChangeArrowheads="1"/>
          </p:cNvSpPr>
          <p:nvPr/>
        </p:nvSpPr>
        <p:spPr bwMode="auto">
          <a:xfrm>
            <a:off x="6445250" y="4724400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R13_abt</a:t>
            </a:r>
          </a:p>
        </p:txBody>
      </p:sp>
      <p:sp>
        <p:nvSpPr>
          <p:cNvPr id="36906" name="Rectangle 129"/>
          <p:cNvSpPr>
            <a:spLocks noChangeArrowheads="1"/>
          </p:cNvSpPr>
          <p:nvPr/>
        </p:nvSpPr>
        <p:spPr bwMode="auto">
          <a:xfrm>
            <a:off x="6445250" y="4940300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R14_abt</a:t>
            </a:r>
          </a:p>
        </p:txBody>
      </p:sp>
      <p:sp>
        <p:nvSpPr>
          <p:cNvPr id="36907" name="Rectangle 131"/>
          <p:cNvSpPr>
            <a:spLocks noChangeArrowheads="1"/>
          </p:cNvSpPr>
          <p:nvPr/>
        </p:nvSpPr>
        <p:spPr bwMode="auto">
          <a:xfrm>
            <a:off x="6445250" y="5805488"/>
            <a:ext cx="866775" cy="219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zh-CN" sz="1600"/>
              <a:t>spsr_abt</a:t>
            </a:r>
          </a:p>
        </p:txBody>
      </p:sp>
      <p:sp>
        <p:nvSpPr>
          <p:cNvPr id="36908" name="Text Box 132"/>
          <p:cNvSpPr txBox="1">
            <a:spLocks noChangeArrowheads="1"/>
          </p:cNvSpPr>
          <p:nvPr/>
        </p:nvSpPr>
        <p:spPr bwMode="auto">
          <a:xfrm>
            <a:off x="1620838" y="1485900"/>
            <a:ext cx="1208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/>
              <a:t>用户和系统</a:t>
            </a:r>
          </a:p>
        </p:txBody>
      </p:sp>
      <p:sp>
        <p:nvSpPr>
          <p:cNvPr id="36909" name="Text Box 133"/>
          <p:cNvSpPr txBox="1">
            <a:spLocks noChangeArrowheads="1"/>
          </p:cNvSpPr>
          <p:nvPr/>
        </p:nvSpPr>
        <p:spPr bwMode="auto">
          <a:xfrm>
            <a:off x="2700338" y="3141663"/>
            <a:ext cx="1003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/>
              <a:t>快速中断</a:t>
            </a:r>
          </a:p>
        </p:txBody>
      </p:sp>
      <p:sp>
        <p:nvSpPr>
          <p:cNvPr id="36910" name="Text Box 134"/>
          <p:cNvSpPr txBox="1">
            <a:spLocks noChangeArrowheads="1"/>
          </p:cNvSpPr>
          <p:nvPr/>
        </p:nvSpPr>
        <p:spPr bwMode="auto">
          <a:xfrm>
            <a:off x="3636963" y="4294188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/>
              <a:t>中断</a:t>
            </a:r>
          </a:p>
        </p:txBody>
      </p:sp>
      <p:sp>
        <p:nvSpPr>
          <p:cNvPr id="36911" name="Text Box 135"/>
          <p:cNvSpPr txBox="1">
            <a:spLocks noChangeArrowheads="1"/>
          </p:cNvSpPr>
          <p:nvPr/>
        </p:nvSpPr>
        <p:spPr bwMode="auto">
          <a:xfrm>
            <a:off x="4645025" y="4294188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/>
              <a:t>管理</a:t>
            </a:r>
          </a:p>
        </p:txBody>
      </p:sp>
      <p:sp>
        <p:nvSpPr>
          <p:cNvPr id="36912" name="Text Box 136"/>
          <p:cNvSpPr txBox="1">
            <a:spLocks noChangeArrowheads="1"/>
          </p:cNvSpPr>
          <p:nvPr/>
        </p:nvSpPr>
        <p:spPr bwMode="auto">
          <a:xfrm>
            <a:off x="5581650" y="4294188"/>
            <a:ext cx="798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/>
              <a:t>未定义</a:t>
            </a:r>
          </a:p>
        </p:txBody>
      </p:sp>
      <p:sp>
        <p:nvSpPr>
          <p:cNvPr id="36913" name="Text Box 137"/>
          <p:cNvSpPr txBox="1">
            <a:spLocks noChangeArrowheads="1"/>
          </p:cNvSpPr>
          <p:nvPr/>
        </p:nvSpPr>
        <p:spPr bwMode="auto">
          <a:xfrm>
            <a:off x="6516688" y="4294188"/>
            <a:ext cx="593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1pPr>
            <a:lvl2pPr marL="742950" indent="-28575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2pPr>
            <a:lvl3pPr marL="11430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3pPr>
            <a:lvl4pPr marL="16002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4pPr>
            <a:lvl5pPr marL="2057400" indent="-228600" eaLnBrk="0" hangingPunct="0"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 b="1">
                <a:solidFill>
                  <a:schemeClr val="tx1"/>
                </a:solidFill>
                <a:latin typeface="Tahom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CN" altLang="en-US" sz="1600"/>
              <a:t>中止</a:t>
            </a:r>
          </a:p>
        </p:txBody>
      </p:sp>
    </p:spTree>
    <p:extLst>
      <p:ext uri="{BB962C8B-B14F-4D97-AF65-F5344CB8AC3E}">
        <p14:creationId xmlns:p14="http://schemas.microsoft.com/office/powerpoint/2010/main" val="304679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</Words>
  <Application>Microsoft Office PowerPoint</Application>
  <PresentationFormat>全屏显示(4:3)</PresentationFormat>
  <Paragraphs>147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结构特点（7）</vt:lpstr>
      <vt:lpstr>结构特点（8）</vt:lpstr>
      <vt:lpstr>结构特点（9）</vt:lpstr>
      <vt:lpstr>结构特点（10）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结构特点（7）</dc:title>
  <dc:creator>duck</dc:creator>
  <cp:lastModifiedBy>duck</cp:lastModifiedBy>
  <cp:revision>1</cp:revision>
  <dcterms:created xsi:type="dcterms:W3CDTF">2013-01-09T11:31:54Z</dcterms:created>
  <dcterms:modified xsi:type="dcterms:W3CDTF">2013-01-09T11:34:12Z</dcterms:modified>
</cp:coreProperties>
</file>