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75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0" r:id="rId12"/>
    <p:sldId id="261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6" r:id="rId31"/>
    <p:sldId id="285" r:id="rId32"/>
    <p:sldId id="313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6" r:id="rId51"/>
    <p:sldId id="304" r:id="rId52"/>
    <p:sldId id="305" r:id="rId53"/>
    <p:sldId id="307" r:id="rId54"/>
    <p:sldId id="308" r:id="rId55"/>
    <p:sldId id="309" r:id="rId56"/>
    <p:sldId id="310" r:id="rId57"/>
    <p:sldId id="311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30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38" d="100"/>
          <a:sy n="38" d="100"/>
        </p:scale>
        <p:origin x="76" y="1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1192A-48BD-4F23-93EA-B201176B3941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8F9A0-6D0E-424F-A7CE-9BF8A7FA0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9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2B3E-234A-4586-AB24-33418B208E09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64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FBE77-F3D3-4959-8498-65434BA46267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1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87FD-2851-4794-93DD-B4D6125DFB6D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66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BEC8-5B24-43E4-83DC-E1AB9F430C3B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616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E661B-EAF5-484C-913D-E3D58ACA71E4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8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C5576-E3C1-469F-8370-A0D96CB2FC29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53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3F850-E004-4FB8-965B-8D05B14B7B84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817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A43BD-70AA-4F05-AF90-4F7DB6909420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49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964B-7E87-4050-B28E-FAEE0A5B699E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6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293" y="237067"/>
            <a:ext cx="10074272" cy="897467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4944231"/>
          </a:xfrm>
        </p:spPr>
        <p:txBody>
          <a:bodyPr tIns="182880" anchor="t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57198" y="6324145"/>
            <a:ext cx="1143000" cy="365125"/>
          </a:xfrm>
        </p:spPr>
        <p:txBody>
          <a:bodyPr/>
          <a:lstStyle/>
          <a:p>
            <a:fld id="{B5F73A99-A8EF-4225-96D0-B0CBE0AA471E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96821" y="6324145"/>
            <a:ext cx="70841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6398" y="630800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1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D4B7E-F1E8-48A8-8744-D2B31A2247DF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2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D5AAF-4F3E-4858-8943-BC9CE2EB1641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88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1E338-8A49-4476-A212-D880DB46AAA6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7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D27B5-9E26-45A4-B52A-80072CE3EDF1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97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6ED53-22CB-4100-B89C-BEA51CFA53EC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7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3A352-A74C-4CA6-AA0A-7E6E39BDD2AA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042C-5470-4B9E-9142-D9D15FF3E132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3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B2C76F-363A-4070-A4AB-1236150AE10A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82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77383" y="1119500"/>
            <a:ext cx="8725640" cy="2876768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第四章 </a:t>
            </a:r>
            <a:br>
              <a:rPr lang="en-US" altLang="zh-CN" sz="5400" dirty="0"/>
            </a:br>
            <a:r>
              <a:rPr lang="zh-CN" altLang="en-US" sz="5400" dirty="0"/>
              <a:t> </a:t>
            </a:r>
            <a:br>
              <a:rPr lang="en-US" altLang="zh-CN" sz="5400" dirty="0"/>
            </a:br>
            <a:r>
              <a:rPr lang="en-US" altLang="zh-CN" sz="5400" dirty="0"/>
              <a:t>Linux</a:t>
            </a:r>
            <a:r>
              <a:rPr lang="zh-CN" altLang="en-US" sz="5400" dirty="0"/>
              <a:t> </a:t>
            </a:r>
            <a:r>
              <a:rPr lang="en-US" altLang="zh-CN" sz="5400" dirty="0"/>
              <a:t>Shell</a:t>
            </a:r>
            <a:r>
              <a:rPr lang="zh-CN" altLang="en-US" sz="5400" dirty="0"/>
              <a:t>编程进阶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李钦  副教授</a:t>
            </a:r>
            <a:endParaRPr lang="en-US" altLang="zh-CN" dirty="0"/>
          </a:p>
          <a:p>
            <a:r>
              <a:rPr lang="zh-CN" altLang="en-US" dirty="0"/>
              <a:t>华东师范大学软件工程学院</a:t>
            </a:r>
          </a:p>
        </p:txBody>
      </p:sp>
    </p:spTree>
    <p:extLst>
      <p:ext uri="{BB962C8B-B14F-4D97-AF65-F5344CB8AC3E}">
        <p14:creationId xmlns:p14="http://schemas.microsoft.com/office/powerpoint/2010/main" val="3357674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</a:t>
            </a:r>
            <a:r>
              <a:rPr lang="en-US" altLang="zh-CN" dirty="0"/>
              <a:t> (translate)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命令功能：字符替换将</a:t>
            </a:r>
            <a:r>
              <a:rPr lang="en-US" altLang="zh-CN" dirty="0"/>
              <a:t>SET1</a:t>
            </a:r>
            <a:r>
              <a:rPr lang="zh-CN" altLang="en-US" dirty="0"/>
              <a:t>中的字符替换为</a:t>
            </a:r>
            <a:r>
              <a:rPr lang="en-US" altLang="zh-CN" dirty="0"/>
              <a:t>SET2</a:t>
            </a:r>
            <a:r>
              <a:rPr lang="zh-CN" altLang="en-US" dirty="0"/>
              <a:t>中的相应字符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-d  </a:t>
            </a:r>
            <a:r>
              <a:rPr lang="zh-CN" altLang="en-US" dirty="0"/>
              <a:t>删除字符</a:t>
            </a:r>
            <a:br>
              <a:rPr lang="en-US" altLang="zh-CN" dirty="0"/>
            </a:br>
            <a:r>
              <a:rPr lang="en-US" altLang="zh-CN" dirty="0"/>
              <a:t>				-s  </a:t>
            </a:r>
            <a:r>
              <a:rPr lang="zh-CN" altLang="en-US" dirty="0"/>
              <a:t>压缩连续字符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注意：</a:t>
            </a:r>
            <a:r>
              <a:rPr lang="en-US" altLang="zh-CN" dirty="0" err="1">
                <a:solidFill>
                  <a:srgbClr val="FF0000"/>
                </a:solidFill>
              </a:rPr>
              <a:t>tr</a:t>
            </a:r>
            <a:r>
              <a:rPr lang="zh-CN" altLang="en-US" dirty="0">
                <a:solidFill>
                  <a:srgbClr val="FF0000"/>
                </a:solidFill>
              </a:rPr>
              <a:t>命令只接受标准输入中的数据，不接受文件作为参数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/>
              <a:t>  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  </a:t>
            </a:r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158" y="1958852"/>
            <a:ext cx="3314700" cy="314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897" y="4104762"/>
            <a:ext cx="4772025" cy="676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897" y="4922015"/>
            <a:ext cx="5438775" cy="666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0897" y="5729743"/>
            <a:ext cx="46196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73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cmp</a:t>
            </a:r>
            <a:r>
              <a:rPr lang="en-US" altLang="zh-CN" dirty="0"/>
              <a:t> (compare)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命令功能：逐字对比两个文件的内容，在遇到差异时终止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-b </a:t>
            </a:r>
            <a:r>
              <a:rPr lang="zh-CN" altLang="en-US" dirty="0"/>
              <a:t>输出第一个差异字节数、行数和字符</a:t>
            </a:r>
            <a:br>
              <a:rPr lang="en-US" altLang="zh-CN" dirty="0"/>
            </a:br>
            <a:r>
              <a:rPr lang="en-US" altLang="zh-CN" dirty="0"/>
              <a:t>				-l  </a:t>
            </a:r>
            <a:r>
              <a:rPr lang="zh-CN" altLang="en-US" dirty="0"/>
              <a:t>输出所有差异字节数</a:t>
            </a:r>
            <a:br>
              <a:rPr lang="en-US" altLang="zh-CN" dirty="0"/>
            </a:br>
            <a:r>
              <a:rPr lang="en-US" altLang="zh-CN" dirty="0"/>
              <a:t>				-</a:t>
            </a:r>
            <a:r>
              <a:rPr lang="en-US" altLang="zh-CN" dirty="0" err="1"/>
              <a:t>i</a:t>
            </a:r>
            <a:r>
              <a:rPr lang="en-US" altLang="zh-CN" dirty="0"/>
              <a:t>  </a:t>
            </a:r>
            <a:r>
              <a:rPr lang="zh-CN" altLang="en-US" dirty="0"/>
              <a:t>忽略文件</a:t>
            </a:r>
            <a:r>
              <a:rPr lang="en-US" altLang="zh-CN" dirty="0"/>
              <a:t>1</a:t>
            </a:r>
            <a:r>
              <a:rPr lang="zh-CN" altLang="en-US" dirty="0"/>
              <a:t>起始</a:t>
            </a:r>
            <a:r>
              <a:rPr lang="en-US" altLang="zh-CN" dirty="0"/>
              <a:t>SKIP1</a:t>
            </a:r>
            <a:r>
              <a:rPr lang="zh-CN" altLang="en-US" dirty="0"/>
              <a:t>字节和文件</a:t>
            </a:r>
            <a:r>
              <a:rPr lang="en-US" altLang="zh-CN" dirty="0"/>
              <a:t>2</a:t>
            </a:r>
            <a:r>
              <a:rPr lang="zh-CN" altLang="en-US" dirty="0"/>
              <a:t>起始</a:t>
            </a:r>
            <a:r>
              <a:rPr lang="en-US" altLang="zh-CN" dirty="0"/>
              <a:t>SKIP2</a:t>
            </a:r>
            <a:r>
              <a:rPr lang="zh-CN" altLang="en-US" dirty="0"/>
              <a:t>字节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339" y="1964958"/>
            <a:ext cx="56388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62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comm</a:t>
            </a:r>
            <a:r>
              <a:rPr lang="en-US" altLang="zh-CN" dirty="0"/>
              <a:t> (common)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命令功能：逐行对比文件内容，显示相同行和不同行（需要文件是有序的）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输出结果分三列显示：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列显示</a:t>
            </a:r>
            <a:r>
              <a:rPr lang="en-US" altLang="zh-CN" dirty="0"/>
              <a:t>FILE1</a:t>
            </a:r>
            <a:r>
              <a:rPr lang="zh-CN" altLang="en-US" dirty="0"/>
              <a:t>中独有的行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列显示</a:t>
            </a:r>
            <a:r>
              <a:rPr lang="en-US" altLang="zh-CN" dirty="0"/>
              <a:t>FILE2</a:t>
            </a:r>
            <a:r>
              <a:rPr lang="zh-CN" altLang="en-US" dirty="0"/>
              <a:t>中独有的行</a:t>
            </a:r>
            <a:endParaRPr lang="en-US" altLang="zh-CN" dirty="0"/>
          </a:p>
          <a:p>
            <a:pPr lvl="1"/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列显示共同行</a:t>
            </a:r>
            <a:endParaRPr lang="en-US" altLang="zh-CN" dirty="0"/>
          </a:p>
          <a:p>
            <a:r>
              <a:rPr lang="zh-CN" altLang="en-US" dirty="0"/>
              <a:t>常用选项</a:t>
            </a:r>
            <a:endParaRPr lang="en-US" altLang="zh-CN" dirty="0"/>
          </a:p>
          <a:p>
            <a:pPr lvl="1"/>
            <a:r>
              <a:rPr lang="en-US" altLang="zh-CN" dirty="0"/>
              <a:t>-1</a:t>
            </a:r>
            <a:r>
              <a:rPr lang="zh-CN" altLang="en-US" dirty="0"/>
              <a:t>，</a:t>
            </a:r>
            <a:r>
              <a:rPr lang="en-US" altLang="zh-CN" dirty="0"/>
              <a:t>-2</a:t>
            </a:r>
            <a:r>
              <a:rPr lang="zh-CN" altLang="en-US" dirty="0"/>
              <a:t>，</a:t>
            </a:r>
            <a:r>
              <a:rPr lang="en-US" altLang="zh-CN" dirty="0"/>
              <a:t>-3</a:t>
            </a:r>
            <a:r>
              <a:rPr lang="zh-CN" altLang="en-US" dirty="0"/>
              <a:t>：  隐藏显示</a:t>
            </a:r>
            <a:r>
              <a:rPr lang="en-US" altLang="zh-CN" dirty="0"/>
              <a:t>1,2,3</a:t>
            </a:r>
            <a:r>
              <a:rPr lang="zh-CN" altLang="en-US" dirty="0"/>
              <a:t>列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注意：比较的文件必须是有序的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408" y="2378197"/>
            <a:ext cx="35814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0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 (difference)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命令功能：显示两个文件的差别，并给出如何使其变的一样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-q    </a:t>
            </a:r>
            <a:r>
              <a:rPr lang="zh-CN" altLang="en-US" dirty="0"/>
              <a:t>只在文件不同时显示</a:t>
            </a:r>
            <a:br>
              <a:rPr lang="en-US" altLang="zh-CN" dirty="0"/>
            </a:br>
            <a:r>
              <a:rPr lang="en-US" altLang="zh-CN" dirty="0"/>
              <a:t>				-s    </a:t>
            </a:r>
            <a:r>
              <a:rPr lang="zh-CN" altLang="en-US" dirty="0"/>
              <a:t>只在文件相同时显示</a:t>
            </a:r>
            <a:br>
              <a:rPr lang="en-US" altLang="zh-CN" dirty="0"/>
            </a:br>
            <a:r>
              <a:rPr lang="en-US" altLang="zh-CN" dirty="0"/>
              <a:t>				-c    </a:t>
            </a:r>
            <a:r>
              <a:rPr lang="zh-CN" altLang="en-US" dirty="0"/>
              <a:t>显示相同内容</a:t>
            </a:r>
            <a:br>
              <a:rPr lang="en-US" altLang="zh-CN" dirty="0"/>
            </a:br>
            <a:r>
              <a:rPr lang="en-US" altLang="zh-CN" dirty="0"/>
              <a:t>				-u    </a:t>
            </a:r>
            <a:r>
              <a:rPr lang="zh-CN" altLang="en-US" dirty="0"/>
              <a:t>显示不同内容</a:t>
            </a:r>
            <a:br>
              <a:rPr lang="en-US" altLang="zh-CN" dirty="0"/>
            </a:br>
            <a:r>
              <a:rPr lang="en-US" altLang="zh-CN" dirty="0"/>
              <a:t>				-</a:t>
            </a:r>
            <a:r>
              <a:rPr lang="en-US" altLang="zh-CN" dirty="0" err="1"/>
              <a:t>i</a:t>
            </a:r>
            <a:r>
              <a:rPr lang="en-US" altLang="zh-CN" dirty="0"/>
              <a:t>      </a:t>
            </a:r>
            <a:r>
              <a:rPr lang="zh-CN" altLang="en-US" dirty="0"/>
              <a:t>忽略大小写</a:t>
            </a:r>
            <a:br>
              <a:rPr lang="en-US" altLang="zh-CN" dirty="0"/>
            </a:br>
            <a:r>
              <a:rPr lang="en-US" altLang="zh-CN" dirty="0"/>
              <a:t>				-b     </a:t>
            </a:r>
            <a:r>
              <a:rPr lang="zh-CN" altLang="en-US" dirty="0"/>
              <a:t>忽略重复空白</a:t>
            </a:r>
            <a:endParaRPr lang="en-US" altLang="zh-CN" dirty="0"/>
          </a:p>
          <a:p>
            <a:r>
              <a:rPr lang="zh-CN" altLang="en-US" dirty="0"/>
              <a:t>示例：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533" y="1979901"/>
            <a:ext cx="24288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95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以从大到小的顺序列出当前目录中的文件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  <a:p>
            <a:r>
              <a:rPr lang="zh-CN" altLang="en-US" dirty="0"/>
              <a:t>统计一个文件中每个单词出现的次数</a:t>
            </a:r>
            <a:endParaRPr lang="en-US" altLang="zh-CN" dirty="0"/>
          </a:p>
          <a:p>
            <a:pPr lvl="1"/>
            <a:r>
              <a:rPr lang="en-US" altLang="zh-CN" dirty="0"/>
              <a:t>  </a:t>
            </a:r>
          </a:p>
          <a:p>
            <a:r>
              <a:rPr lang="zh-CN" altLang="en-US" dirty="0"/>
              <a:t>比较两个目录中文件的差别并显示</a:t>
            </a:r>
            <a:endParaRPr lang="en-US" altLang="zh-CN" dirty="0"/>
          </a:p>
          <a:p>
            <a:pPr lvl="1"/>
            <a:r>
              <a:rPr lang="en-US" altLang="zh-CN" dirty="0"/>
              <a:t>dirdiff.sh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477" y="1918795"/>
            <a:ext cx="7762875" cy="3534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83F9C3-063B-4D7C-971A-84EFDB49C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477" y="2854129"/>
            <a:ext cx="77628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7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正则表达式过滤器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grep</a:t>
            </a:r>
            <a:r>
              <a:rPr lang="zh-CN" altLang="en-US" dirty="0"/>
              <a:t>命令查找文件中的某一模式</a:t>
            </a:r>
            <a:endParaRPr lang="en-US" altLang="zh-CN" dirty="0"/>
          </a:p>
          <a:p>
            <a:r>
              <a:rPr lang="zh-CN" altLang="en-US" dirty="0"/>
              <a:t>使用正则表达式描述该模式</a:t>
            </a:r>
            <a:endParaRPr lang="en-US" altLang="zh-CN" dirty="0"/>
          </a:p>
          <a:p>
            <a:r>
              <a:rPr lang="zh-CN" altLang="en-US" dirty="0"/>
              <a:t>基本正则表达式（</a:t>
            </a:r>
            <a:r>
              <a:rPr lang="en-US" altLang="zh-CN" dirty="0"/>
              <a:t>BRE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扩展正则表达式（</a:t>
            </a:r>
            <a:r>
              <a:rPr lang="en-US" altLang="zh-CN" dirty="0"/>
              <a:t>ERE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sed</a:t>
            </a:r>
            <a:r>
              <a:rPr lang="zh-CN" altLang="en-US" dirty="0"/>
              <a:t>命令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70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语法</a:t>
            </a:r>
            <a:endParaRPr lang="en-US" altLang="zh-CN" dirty="0"/>
          </a:p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en-US" altLang="zh-CN" dirty="0" err="1"/>
              <a:t>abc</a:t>
            </a:r>
            <a:r>
              <a:rPr lang="zh-CN" altLang="en-US" dirty="0"/>
              <a:t>*</a:t>
            </a:r>
            <a:endParaRPr lang="en-US" altLang="zh-CN" dirty="0"/>
          </a:p>
          <a:p>
            <a:pPr lvl="1"/>
            <a:r>
              <a:rPr lang="en-US" altLang="zh-CN" dirty="0"/>
              <a:t>^[a-z]\{1,\}[0-9]*</a:t>
            </a:r>
          </a:p>
          <a:p>
            <a:pPr lvl="1"/>
            <a:r>
              <a:rPr lang="en-US" altLang="zh-CN" dirty="0"/>
              <a:t>^[^a-</a:t>
            </a:r>
            <a:r>
              <a:rPr lang="en-US" altLang="zh-CN" dirty="0" err="1"/>
              <a:t>zA</a:t>
            </a:r>
            <a:r>
              <a:rPr lang="en-US" altLang="zh-CN" dirty="0"/>
              <a:t>-Z]</a:t>
            </a:r>
          </a:p>
          <a:p>
            <a:pPr lvl="1"/>
            <a:r>
              <a:rPr lang="en-US" altLang="zh-CN" dirty="0"/>
              <a:t>^.*[a-z]*\_[0-9].*$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079573"/>
              </p:ext>
            </p:extLst>
          </p:nvPr>
        </p:nvGraphicFramePr>
        <p:xfrm>
          <a:off x="5764696" y="1902422"/>
          <a:ext cx="580942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4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模式语句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[</a:t>
                      </a:r>
                      <a:r>
                        <a:rPr lang="en-US" altLang="zh-CN" dirty="0" err="1"/>
                        <a:t>pqr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p,q,r</a:t>
                      </a:r>
                      <a:r>
                        <a:rPr lang="zh-CN" altLang="en-US" dirty="0"/>
                        <a:t>中的单个字符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[a-z]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到</a:t>
                      </a:r>
                      <a:r>
                        <a:rPr lang="en-US" altLang="zh-CN" dirty="0"/>
                        <a:t>z</a:t>
                      </a:r>
                      <a:r>
                        <a:rPr lang="zh-CN" altLang="en-US" dirty="0"/>
                        <a:t>之间的任意单个字符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任意单个字符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个或任意多个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a\{</a:t>
                      </a:r>
                      <a:r>
                        <a:rPr lang="en-US" altLang="zh-CN" dirty="0" err="1"/>
                        <a:t>m,n</a:t>
                      </a:r>
                      <a:r>
                        <a:rPr lang="en-US" altLang="zh-CN" dirty="0"/>
                        <a:t>\}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字符出现</a:t>
                      </a:r>
                      <a:r>
                        <a:rPr lang="en-US" altLang="zh-CN" dirty="0"/>
                        <a:t>m</a:t>
                      </a:r>
                      <a:r>
                        <a:rPr lang="zh-CN" altLang="en-US" dirty="0"/>
                        <a:t>到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[^</a:t>
                      </a:r>
                      <a:r>
                        <a:rPr lang="en-US" altLang="zh-CN" dirty="0" err="1"/>
                        <a:t>pqr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不是</a:t>
                      </a:r>
                      <a:r>
                        <a:rPr lang="en-US" altLang="zh-CN" dirty="0" err="1"/>
                        <a:t>p,q,r</a:t>
                      </a:r>
                      <a:r>
                        <a:rPr lang="zh-CN" altLang="en-US" dirty="0"/>
                        <a:t>的单个字符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^</a:t>
                      </a:r>
                      <a:r>
                        <a:rPr lang="en-US" altLang="zh-CN" dirty="0" err="1"/>
                        <a:t>exp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exp</a:t>
                      </a:r>
                      <a:r>
                        <a:rPr lang="zh-CN" altLang="en-US" dirty="0"/>
                        <a:t>模式位于行首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exp</a:t>
                      </a:r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exp</a:t>
                      </a:r>
                      <a:r>
                        <a:rPr lang="zh-CN" altLang="en-US" dirty="0"/>
                        <a:t>模式位于行尾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18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</a:t>
            </a:r>
            <a:endParaRPr lang="en-US" altLang="zh-CN" dirty="0"/>
          </a:p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en-US" altLang="zh-CN" dirty="0"/>
              <a:t>[0-9]*\.?[0-9]+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a|b|cd</a:t>
            </a:r>
            <a:r>
              <a:rPr lang="en-US" altLang="zh-CN" dirty="0"/>
              <a:t>)[0-9]</a:t>
            </a:r>
          </a:p>
          <a:p>
            <a:pPr lvl="1"/>
            <a:r>
              <a:rPr lang="en-US" altLang="zh-CN" dirty="0"/>
              <a:t>(</a:t>
            </a:r>
            <a:r>
              <a:rPr lang="en-US" altLang="zh-CN" dirty="0" err="1"/>
              <a:t>a|b|c</a:t>
            </a:r>
            <a:r>
              <a:rPr lang="en-US" altLang="zh-CN" dirty="0"/>
              <a:t>)d[0-9]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70637"/>
              </p:ext>
            </p:extLst>
          </p:nvPr>
        </p:nvGraphicFramePr>
        <p:xfrm>
          <a:off x="5764696" y="1902422"/>
          <a:ext cx="58094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4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模式语句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个或任意多个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个或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个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exp1|exp2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</a:t>
                      </a:r>
                      <a:r>
                        <a:rPr lang="en-US" altLang="zh-CN" dirty="0"/>
                        <a:t>exp1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exp2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(a1|a2)a3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</a:t>
                      </a:r>
                      <a:r>
                        <a:rPr lang="en-US" altLang="zh-CN" dirty="0"/>
                        <a:t>a1a3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a2a3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33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命令功能：在文件中查找指定模式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-G   </a:t>
            </a:r>
            <a:r>
              <a:rPr lang="zh-CN" altLang="en-US" dirty="0"/>
              <a:t>匹配基本正则表达式（默认）</a:t>
            </a:r>
            <a:br>
              <a:rPr lang="en-US" altLang="zh-CN" dirty="0"/>
            </a:br>
            <a:r>
              <a:rPr lang="en-US" altLang="zh-CN" dirty="0"/>
              <a:t>				-E   </a:t>
            </a:r>
            <a:r>
              <a:rPr lang="zh-CN" altLang="en-US" dirty="0"/>
              <a:t>匹配扩展正则表达式</a:t>
            </a:r>
            <a:br>
              <a:rPr lang="en-US" altLang="zh-CN" dirty="0"/>
            </a:br>
            <a:r>
              <a:rPr lang="en-US" altLang="zh-CN" dirty="0"/>
              <a:t>				-n    </a:t>
            </a:r>
            <a:r>
              <a:rPr lang="zh-CN" altLang="en-US" dirty="0"/>
              <a:t>显示匹配行的行号</a:t>
            </a:r>
            <a:br>
              <a:rPr lang="en-US" altLang="zh-CN" dirty="0"/>
            </a:br>
            <a:r>
              <a:rPr lang="en-US" altLang="zh-CN" dirty="0"/>
              <a:t>				-c    </a:t>
            </a:r>
            <a:r>
              <a:rPr lang="zh-CN" altLang="en-US" dirty="0"/>
              <a:t>显示出现次数</a:t>
            </a:r>
            <a:br>
              <a:rPr lang="en-US" altLang="zh-CN" dirty="0"/>
            </a:br>
            <a:r>
              <a:rPr lang="en-US" altLang="zh-CN" dirty="0"/>
              <a:t>				-e    </a:t>
            </a:r>
            <a:r>
              <a:rPr lang="zh-CN" altLang="en-US" dirty="0"/>
              <a:t>匹配以‘</a:t>
            </a:r>
            <a:r>
              <a:rPr lang="en-US" altLang="zh-CN" dirty="0"/>
              <a:t>-</a:t>
            </a:r>
            <a:r>
              <a:rPr lang="zh-CN" altLang="en-US" dirty="0"/>
              <a:t>’开头的表达式</a:t>
            </a:r>
            <a:br>
              <a:rPr lang="en-US" altLang="zh-CN" dirty="0"/>
            </a:br>
            <a:r>
              <a:rPr lang="en-US" altLang="zh-CN" dirty="0"/>
              <a:t>				-x    </a:t>
            </a:r>
            <a:r>
              <a:rPr lang="zh-CN" altLang="en-US" dirty="0"/>
              <a:t>以整行匹配模式</a:t>
            </a:r>
            <a:br>
              <a:rPr lang="en-US" altLang="zh-CN" dirty="0"/>
            </a:br>
            <a:r>
              <a:rPr lang="en-US" altLang="zh-CN" dirty="0"/>
              <a:t>				-</a:t>
            </a:r>
            <a:r>
              <a:rPr lang="en-US" altLang="zh-CN" dirty="0" err="1"/>
              <a:t>i</a:t>
            </a:r>
            <a:r>
              <a:rPr lang="en-US" altLang="zh-CN" dirty="0"/>
              <a:t>     </a:t>
            </a:r>
            <a:r>
              <a:rPr lang="zh-CN" altLang="en-US" dirty="0"/>
              <a:t>忽略大小写</a:t>
            </a:r>
            <a:br>
              <a:rPr lang="en-US" altLang="zh-CN" dirty="0"/>
            </a:br>
            <a:r>
              <a:rPr lang="en-US" altLang="zh-CN" dirty="0"/>
              <a:t>				-v	  </a:t>
            </a:r>
            <a:r>
              <a:rPr lang="zh-CN" altLang="en-US" dirty="0"/>
              <a:t>列出不匹配的行</a:t>
            </a:r>
            <a:br>
              <a:rPr lang="en-US" altLang="zh-CN" dirty="0"/>
            </a:br>
            <a:r>
              <a:rPr lang="en-US" altLang="zh-CN" dirty="0"/>
              <a:t>				-l      </a:t>
            </a:r>
            <a:r>
              <a:rPr lang="zh-CN" altLang="en-US" dirty="0"/>
              <a:t>只给出匹配模式的文件名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694" y="1956559"/>
            <a:ext cx="4373424" cy="28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89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grep</a:t>
            </a:r>
            <a:r>
              <a:rPr lang="zh-CN" altLang="en-US" dirty="0"/>
              <a:t>命令中使用正则表达式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grep –</a:t>
            </a:r>
            <a:r>
              <a:rPr lang="en-US" altLang="zh-CN" dirty="0" err="1"/>
              <a:t>i</a:t>
            </a:r>
            <a:r>
              <a:rPr lang="en-US" altLang="zh-CN" dirty="0"/>
              <a:t> “^draco”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endParaRPr lang="en-US" altLang="zh-CN" dirty="0"/>
          </a:p>
          <a:p>
            <a:r>
              <a:rPr lang="en-US" altLang="zh-CN" dirty="0"/>
              <a:t>grep –E “[0-9]+$” files</a:t>
            </a:r>
          </a:p>
          <a:p>
            <a:r>
              <a:rPr lang="en-US" altLang="zh-CN" dirty="0"/>
              <a:t>grep –l “#include&lt;class1.h&gt;” *.c</a:t>
            </a:r>
          </a:p>
          <a:p>
            <a:r>
              <a:rPr lang="en-US" altLang="zh-CN" dirty="0"/>
              <a:t>grep –e “-</a:t>
            </a:r>
            <a:r>
              <a:rPr lang="en-US" altLang="zh-CN" dirty="0" err="1"/>
              <a:t>mtime</a:t>
            </a:r>
            <a:r>
              <a:rPr lang="en-US" altLang="zh-CN" dirty="0"/>
              <a:t>” files</a:t>
            </a:r>
          </a:p>
          <a:p>
            <a:r>
              <a:rPr lang="en-US" altLang="zh-CN" dirty="0"/>
              <a:t>grep –v “^draco” files</a:t>
            </a:r>
          </a:p>
          <a:p>
            <a:r>
              <a:rPr lang="en-US" altLang="zh-CN" dirty="0"/>
              <a:t>find ./ –name “.c” –exec grep –l “#include&lt;class1.h&gt;” {} \;</a:t>
            </a:r>
          </a:p>
          <a:p>
            <a:r>
              <a:rPr lang="en-US" altLang="zh-CN" dirty="0"/>
              <a:t>grep –</a:t>
            </a:r>
            <a:r>
              <a:rPr lang="en-US" altLang="zh-CN" dirty="0" err="1"/>
              <a:t>iE</a:t>
            </a:r>
            <a:r>
              <a:rPr lang="en-US" altLang="zh-CN" dirty="0"/>
              <a:t> “^(</a:t>
            </a:r>
            <a:r>
              <a:rPr lang="en-US" altLang="zh-CN" dirty="0" err="1"/>
              <a:t>draco|qin</a:t>
            </a:r>
            <a:r>
              <a:rPr lang="en-US" altLang="zh-CN" dirty="0"/>
              <a:t>).*/bash$”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简单过滤器命令</a:t>
            </a:r>
            <a:endParaRPr lang="en-US" altLang="zh-CN" dirty="0"/>
          </a:p>
          <a:p>
            <a:r>
              <a:rPr lang="zh-CN" altLang="en-US" dirty="0"/>
              <a:t>正则表达式过滤器</a:t>
            </a:r>
            <a:endParaRPr lang="en-US" altLang="zh-CN" dirty="0"/>
          </a:p>
          <a:p>
            <a:r>
              <a:rPr lang="en-US" altLang="zh-CN" dirty="0" err="1"/>
              <a:t>awk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en-US" altLang="zh-CN" dirty="0"/>
              <a:t>Perl</a:t>
            </a:r>
            <a:r>
              <a:rPr lang="zh-CN" altLang="en-US" dirty="0"/>
              <a:t>编程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82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sed</a:t>
            </a:r>
            <a:r>
              <a:rPr lang="en-US" altLang="zh-CN" dirty="0"/>
              <a:t> </a:t>
            </a:r>
            <a:r>
              <a:rPr lang="zh-CN" altLang="en-US" dirty="0"/>
              <a:t>流编辑器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命令功能：对数据流进行定位操作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r>
              <a:rPr lang="en-US" altLang="zh-CN" dirty="0" err="1"/>
              <a:t>sed</a:t>
            </a:r>
            <a:r>
              <a:rPr lang="en-US" altLang="zh-CN" dirty="0"/>
              <a:t> [option] ‘address action’ Files</a:t>
            </a:r>
          </a:p>
          <a:p>
            <a:pPr lvl="1"/>
            <a:r>
              <a:rPr lang="en-US" altLang="zh-CN" dirty="0"/>
              <a:t>address </a:t>
            </a:r>
            <a:r>
              <a:rPr lang="zh-CN" altLang="en-US" dirty="0"/>
              <a:t>定位指定行</a:t>
            </a:r>
            <a:endParaRPr lang="en-US" altLang="zh-CN" dirty="0"/>
          </a:p>
          <a:p>
            <a:pPr lvl="1"/>
            <a:r>
              <a:rPr lang="en-US" altLang="zh-CN" dirty="0"/>
              <a:t>action </a:t>
            </a:r>
            <a:r>
              <a:rPr lang="zh-CN" altLang="en-US" dirty="0"/>
              <a:t>执行指定的编辑操作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-e </a:t>
            </a:r>
            <a:r>
              <a:rPr lang="zh-CN" altLang="en-US" dirty="0"/>
              <a:t>使用多条指令</a:t>
            </a:r>
            <a:br>
              <a:rPr lang="en-US" altLang="zh-CN" dirty="0"/>
            </a:br>
            <a:r>
              <a:rPr lang="en-US" altLang="zh-CN" dirty="0"/>
              <a:t>				-f  </a:t>
            </a:r>
            <a:r>
              <a:rPr lang="zh-CN" altLang="en-US" dirty="0"/>
              <a:t>从文件中获取指令</a:t>
            </a:r>
            <a:br>
              <a:rPr lang="en-US" altLang="zh-CN" dirty="0"/>
            </a:br>
            <a:r>
              <a:rPr lang="en-US" altLang="zh-CN" dirty="0"/>
              <a:t>				-n </a:t>
            </a:r>
            <a:r>
              <a:rPr lang="zh-CN" altLang="en-US" dirty="0"/>
              <a:t>使用</a:t>
            </a:r>
            <a:r>
              <a:rPr lang="en-US" altLang="zh-CN" dirty="0"/>
              <a:t>p</a:t>
            </a:r>
            <a:r>
              <a:rPr lang="zh-CN" altLang="en-US" dirty="0"/>
              <a:t>指令时禁止默认输出方式</a:t>
            </a:r>
            <a:endParaRPr lang="en-US" altLang="zh-CN" dirty="0"/>
          </a:p>
          <a:p>
            <a:r>
              <a:rPr lang="zh-CN" altLang="en-US" dirty="0"/>
              <a:t>定位方式：</a:t>
            </a:r>
            <a:endParaRPr lang="en-US" altLang="zh-CN" dirty="0"/>
          </a:p>
          <a:p>
            <a:pPr lvl="1"/>
            <a:r>
              <a:rPr lang="zh-CN" altLang="en-US" dirty="0"/>
              <a:t>指定行号：</a:t>
            </a:r>
            <a:r>
              <a:rPr lang="en-US" altLang="zh-CN" dirty="0"/>
              <a:t>k </a:t>
            </a:r>
            <a:r>
              <a:rPr lang="zh-CN" altLang="en-US" dirty="0"/>
              <a:t>第</a:t>
            </a:r>
            <a:r>
              <a:rPr lang="en-US" altLang="zh-CN" dirty="0"/>
              <a:t>k</a:t>
            </a:r>
            <a:r>
              <a:rPr lang="zh-CN" altLang="en-US" dirty="0"/>
              <a:t>行   </a:t>
            </a:r>
            <a:r>
              <a:rPr lang="en-US" altLang="zh-CN" dirty="0" err="1"/>
              <a:t>m,n</a:t>
            </a:r>
            <a:r>
              <a:rPr lang="en-US" altLang="zh-CN" dirty="0"/>
              <a:t> </a:t>
            </a:r>
            <a:r>
              <a:rPr lang="zh-CN" altLang="en-US" dirty="0"/>
              <a:t>从</a:t>
            </a:r>
            <a:r>
              <a:rPr lang="en-US" altLang="zh-CN" dirty="0"/>
              <a:t>m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的连续行</a:t>
            </a:r>
            <a:endParaRPr lang="en-US" altLang="zh-CN" dirty="0"/>
          </a:p>
          <a:p>
            <a:pPr lvl="1"/>
            <a:r>
              <a:rPr lang="zh-CN" altLang="en-US" dirty="0"/>
              <a:t>指定模式：</a:t>
            </a:r>
            <a:r>
              <a:rPr lang="en-US" altLang="zh-CN" dirty="0"/>
              <a:t>/pattern/ </a:t>
            </a:r>
            <a:r>
              <a:rPr lang="zh-CN" altLang="en-US" dirty="0"/>
              <a:t>模式匹配的行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78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sed</a:t>
            </a:r>
            <a:r>
              <a:rPr lang="en-US" altLang="zh-CN" dirty="0"/>
              <a:t> </a:t>
            </a:r>
            <a:r>
              <a:rPr lang="zh-CN" altLang="en-US" dirty="0"/>
              <a:t>内部</a:t>
            </a:r>
            <a:r>
              <a:rPr lang="en-US" altLang="zh-CN" dirty="0"/>
              <a:t>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42724"/>
              </p:ext>
            </p:extLst>
          </p:nvPr>
        </p:nvGraphicFramePr>
        <p:xfrm>
          <a:off x="2404717" y="1395527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插入、追加和修改文本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删除行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在标准输出上打印结果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读取到指定行后退出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 </a:t>
                      </a:r>
                      <a:r>
                        <a:rPr lang="en-US" altLang="zh-CN" dirty="0" err="1"/>
                        <a:t>fname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将文件</a:t>
                      </a:r>
                      <a:r>
                        <a:rPr lang="en-US" altLang="zh-CN" dirty="0" err="1"/>
                        <a:t>fname</a:t>
                      </a:r>
                      <a:r>
                        <a:rPr lang="zh-CN" altLang="en-US" dirty="0"/>
                        <a:t>的内容放在行后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 </a:t>
                      </a:r>
                      <a:r>
                        <a:rPr lang="en-US" altLang="zh-CN" dirty="0" err="1"/>
                        <a:t>fname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将指定行写入文件</a:t>
                      </a:r>
                      <a:r>
                        <a:rPr lang="en-US" altLang="zh-CN" dirty="0" err="1"/>
                        <a:t>fname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打印指定行号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s/str1/str2/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</a:t>
                      </a:r>
                      <a:r>
                        <a:rPr lang="en-US" altLang="zh-CN" dirty="0"/>
                        <a:t>str2</a:t>
                      </a:r>
                      <a:r>
                        <a:rPr lang="zh-CN" altLang="en-US" dirty="0"/>
                        <a:t>替换指定行中出现的第一个</a:t>
                      </a:r>
                      <a:r>
                        <a:rPr lang="en-US" altLang="zh-CN" dirty="0"/>
                        <a:t>str1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s/str1/str2/g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</a:t>
                      </a:r>
                      <a:r>
                        <a:rPr lang="en-US" altLang="zh-CN" dirty="0"/>
                        <a:t>str2</a:t>
                      </a:r>
                      <a:r>
                        <a:rPr lang="zh-CN" altLang="en-US" dirty="0"/>
                        <a:t>替换所有的</a:t>
                      </a:r>
                      <a:r>
                        <a:rPr lang="en-US" altLang="zh-CN" dirty="0"/>
                        <a:t>str1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454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sed</a:t>
            </a:r>
            <a:r>
              <a:rPr lang="zh-CN" altLang="en-US" dirty="0"/>
              <a:t>命令示例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截取文件前五行：</a:t>
            </a:r>
            <a:r>
              <a:rPr lang="en-US" altLang="zh-CN" dirty="0" err="1"/>
              <a:t>sed</a:t>
            </a:r>
            <a:r>
              <a:rPr lang="en-US" altLang="zh-CN" dirty="0"/>
              <a:t> ‘5q’ file </a:t>
            </a:r>
          </a:p>
          <a:p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替换指定模式</a:t>
            </a:r>
            <a:r>
              <a:rPr lang="en-US" altLang="zh-CN" dirty="0"/>
              <a:t>: </a:t>
            </a:r>
            <a:r>
              <a:rPr lang="en-US" altLang="zh-CN" dirty="0" err="1"/>
              <a:t>sed</a:t>
            </a:r>
            <a:r>
              <a:rPr lang="en-US" altLang="zh-CN" dirty="0"/>
              <a:t> ‘/pattern/s/str1/str2/’ file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打印指定模式的行</a:t>
            </a:r>
            <a:r>
              <a:rPr lang="en-US" altLang="zh-CN" dirty="0"/>
              <a:t>: </a:t>
            </a:r>
            <a:r>
              <a:rPr lang="en-US" altLang="zh-CN" dirty="0" err="1"/>
              <a:t>sed</a:t>
            </a:r>
            <a:r>
              <a:rPr lang="en-US" altLang="zh-CN" dirty="0"/>
              <a:t> –n ‘/pattern/p’ file</a:t>
            </a:r>
            <a:r>
              <a:rPr 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297" y="1827217"/>
            <a:ext cx="4293973" cy="10246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298" y="3360964"/>
            <a:ext cx="5266038" cy="10666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297" y="4976747"/>
            <a:ext cx="7108998" cy="143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83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sed</a:t>
            </a:r>
            <a:r>
              <a:rPr lang="zh-CN" altLang="en-US" dirty="0"/>
              <a:t>命令示例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打印文件行数： </a:t>
            </a:r>
            <a:r>
              <a:rPr lang="en-US" altLang="zh-CN" dirty="0"/>
              <a:t>sed –n ‘$=’ file  //$</a:t>
            </a:r>
            <a:r>
              <a:rPr lang="zh-CN" altLang="en-US" dirty="0"/>
              <a:t>表示文件最问一行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打印文件前</a:t>
            </a:r>
            <a:r>
              <a:rPr lang="en-US" altLang="zh-CN" dirty="0"/>
              <a:t>3</a:t>
            </a:r>
            <a:r>
              <a:rPr lang="zh-CN" altLang="en-US" dirty="0"/>
              <a:t>行： </a:t>
            </a:r>
            <a:r>
              <a:rPr lang="en-US" altLang="zh-CN" dirty="0" err="1"/>
              <a:t>sed</a:t>
            </a:r>
            <a:r>
              <a:rPr lang="en-US" altLang="zh-CN" dirty="0"/>
              <a:t> –n ‘4,$!p’ file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截取文件后</a:t>
            </a:r>
            <a:r>
              <a:rPr lang="en-US" altLang="zh-CN" dirty="0"/>
              <a:t>5</a:t>
            </a:r>
            <a:r>
              <a:rPr lang="zh-CN" altLang="en-US" dirty="0"/>
              <a:t>行</a:t>
            </a:r>
            <a:r>
              <a:rPr lang="en-US" altLang="zh-CN" dirty="0"/>
              <a:t>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604" y="4443957"/>
            <a:ext cx="7172325" cy="1200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604" y="1889682"/>
            <a:ext cx="4305300" cy="409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604" y="2937734"/>
            <a:ext cx="51339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04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zh-CN" altLang="en-US" dirty="0"/>
              <a:t>命令示例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将指定行写入文件： </a:t>
            </a:r>
            <a:endParaRPr lang="en-US" altLang="zh-CN" dirty="0"/>
          </a:p>
          <a:p>
            <a:pPr lvl="1"/>
            <a:r>
              <a:rPr lang="en-US" altLang="zh-CN" dirty="0" err="1"/>
              <a:t>sed</a:t>
            </a:r>
            <a:r>
              <a:rPr lang="en-US" altLang="zh-CN" dirty="0"/>
              <a:t> -n ‘/&lt;head&gt;/,/&lt;\/head&gt;/w output.html’ input.html</a:t>
            </a:r>
          </a:p>
          <a:p>
            <a:r>
              <a:rPr lang="zh-CN" altLang="en-US" dirty="0"/>
              <a:t>文本编辑：输入时</a:t>
            </a:r>
            <a:r>
              <a:rPr lang="zh-CN" altLang="en-US" dirty="0">
                <a:solidFill>
                  <a:srgbClr val="FF0000"/>
                </a:solidFill>
              </a:rPr>
              <a:t>每行以</a:t>
            </a:r>
            <a:r>
              <a:rPr lang="en-US" altLang="zh-CN" dirty="0">
                <a:solidFill>
                  <a:srgbClr val="FF0000"/>
                </a:solidFill>
              </a:rPr>
              <a:t>\</a:t>
            </a:r>
            <a:r>
              <a:rPr lang="zh-CN" altLang="en-US" dirty="0">
                <a:solidFill>
                  <a:srgbClr val="FF0000"/>
                </a:solidFill>
              </a:rPr>
              <a:t>结束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在指定行之前插入行：</a:t>
            </a:r>
            <a:r>
              <a:rPr lang="en-US" altLang="zh-CN" dirty="0" err="1"/>
              <a:t>sed</a:t>
            </a:r>
            <a:r>
              <a:rPr lang="en-US" altLang="zh-CN" dirty="0"/>
              <a:t> ‘1i\ …’ file</a:t>
            </a:r>
          </a:p>
          <a:p>
            <a:pPr lvl="1"/>
            <a:r>
              <a:rPr lang="zh-CN" altLang="en-US" dirty="0"/>
              <a:t>在指定行之后插入行：</a:t>
            </a:r>
            <a:r>
              <a:rPr lang="en-US" altLang="zh-CN" dirty="0" err="1"/>
              <a:t>sed</a:t>
            </a:r>
            <a:r>
              <a:rPr lang="en-US" altLang="zh-CN" dirty="0"/>
              <a:t> ‘1a\ …’ file</a:t>
            </a:r>
          </a:p>
          <a:p>
            <a:pPr lvl="1"/>
            <a:r>
              <a:rPr lang="zh-CN" altLang="en-US" dirty="0"/>
              <a:t>修改指定行：</a:t>
            </a:r>
            <a:r>
              <a:rPr lang="en-US" altLang="zh-CN" dirty="0" err="1"/>
              <a:t>sed</a:t>
            </a:r>
            <a:r>
              <a:rPr lang="en-US" altLang="zh-CN" dirty="0"/>
              <a:t> ‘1c\ …’ file</a:t>
            </a:r>
          </a:p>
          <a:p>
            <a:r>
              <a:rPr lang="zh-CN" altLang="en-US" dirty="0"/>
              <a:t>删除注释行：</a:t>
            </a:r>
            <a:r>
              <a:rPr lang="en-US" altLang="zh-CN" dirty="0" err="1"/>
              <a:t>sed</a:t>
            </a:r>
            <a:r>
              <a:rPr lang="en-US" altLang="zh-CN" dirty="0"/>
              <a:t> ‘/^#/d’ file</a:t>
            </a:r>
          </a:p>
          <a:p>
            <a:r>
              <a:rPr lang="zh-CN" altLang="en-US" dirty="0"/>
              <a:t>删除空白行：</a:t>
            </a:r>
            <a:r>
              <a:rPr lang="en-US" altLang="zh-CN" dirty="0" err="1"/>
              <a:t>sed</a:t>
            </a:r>
            <a:r>
              <a:rPr lang="en-US" altLang="zh-CN" dirty="0"/>
              <a:t> ‘/^[ 	]*$/d’ file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088" y="2780718"/>
            <a:ext cx="36480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837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sed</a:t>
            </a:r>
            <a:r>
              <a:rPr lang="zh-CN" altLang="en-US" dirty="0"/>
              <a:t>命令示例 </a:t>
            </a:r>
            <a:r>
              <a:rPr lang="en-US" altLang="zh-CN" dirty="0"/>
              <a:t>4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将文件中的分隔符</a:t>
            </a:r>
            <a:r>
              <a:rPr lang="en-US" altLang="zh-CN" dirty="0"/>
              <a:t>:</a:t>
            </a:r>
            <a:r>
              <a:rPr lang="zh-CN" altLang="en-US" dirty="0"/>
              <a:t>替换为</a:t>
            </a:r>
            <a:r>
              <a:rPr lang="en-US" altLang="zh-CN" dirty="0"/>
              <a:t>|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/>
              <a:t>删除行中的指定模式：</a:t>
            </a:r>
            <a:r>
              <a:rPr lang="en-US" altLang="zh-CN" dirty="0" err="1"/>
              <a:t>sed</a:t>
            </a:r>
            <a:r>
              <a:rPr lang="en-US" altLang="zh-CN" dirty="0"/>
              <a:t> ‘s/pattern//g’ file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831" y="1872048"/>
            <a:ext cx="4886325" cy="1219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831" y="4035730"/>
            <a:ext cx="52006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67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sed</a:t>
            </a:r>
            <a:r>
              <a:rPr lang="zh-CN" altLang="en-US" dirty="0"/>
              <a:t>命令用到的特殊正则表达式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标记正则表达式（</a:t>
            </a:r>
            <a:r>
              <a:rPr lang="en-US" altLang="zh-CN" dirty="0"/>
              <a:t>TRE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703103"/>
              </p:ext>
            </p:extLst>
          </p:nvPr>
        </p:nvGraphicFramePr>
        <p:xfrm>
          <a:off x="2295388" y="1922301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2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正则表达式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在目标模式中指代源模式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\(pattern\)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标记源模式中的</a:t>
                      </a:r>
                      <a:r>
                        <a:rPr lang="en-US" altLang="zh-CN" dirty="0"/>
                        <a:t>pattern</a:t>
                      </a:r>
                      <a:r>
                        <a:rPr lang="zh-CN" altLang="en-US" dirty="0"/>
                        <a:t>，在目标模式中使用</a:t>
                      </a:r>
                      <a:r>
                        <a:rPr lang="en-US" altLang="zh-CN" dirty="0"/>
                        <a:t>\k</a:t>
                      </a:r>
                      <a:r>
                        <a:rPr lang="zh-CN" altLang="en-US" dirty="0"/>
                        <a:t>引用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433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sed</a:t>
            </a:r>
            <a:r>
              <a:rPr lang="zh-CN" altLang="en-US" dirty="0"/>
              <a:t>命令示例 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在替换模式中使用</a:t>
            </a:r>
            <a:r>
              <a:rPr lang="en-US" altLang="zh-CN" dirty="0"/>
              <a:t>&amp;</a:t>
            </a:r>
            <a:r>
              <a:rPr lang="zh-CN" altLang="en-US" dirty="0"/>
              <a:t>匹配源模式</a:t>
            </a:r>
            <a:endParaRPr lang="en-US" altLang="zh-CN" dirty="0"/>
          </a:p>
          <a:p>
            <a:pPr lvl="1"/>
            <a:r>
              <a:rPr lang="en-US" altLang="zh-CN" dirty="0" err="1"/>
              <a:t>sed</a:t>
            </a:r>
            <a:r>
              <a:rPr lang="en-US" altLang="zh-CN" dirty="0"/>
              <a:t> ‘s/Professor/Associate &amp;/g’ files</a:t>
            </a:r>
          </a:p>
          <a:p>
            <a:r>
              <a:rPr lang="zh-CN" altLang="en-US" dirty="0"/>
              <a:t>查找具有写权限的文件</a:t>
            </a:r>
            <a:endParaRPr lang="en-US" altLang="zh-CN" dirty="0"/>
          </a:p>
          <a:p>
            <a:pPr lvl="1"/>
            <a:r>
              <a:rPr lang="en-US" altLang="zh-CN" dirty="0"/>
              <a:t>ls –l | </a:t>
            </a:r>
            <a:r>
              <a:rPr lang="en-US" altLang="zh-CN" dirty="0" err="1"/>
              <a:t>sed</a:t>
            </a:r>
            <a:r>
              <a:rPr lang="en-US" altLang="zh-CN" dirty="0"/>
              <a:t> –n ‘/^.\{2,8\}w/p’</a:t>
            </a:r>
          </a:p>
          <a:p>
            <a:r>
              <a:rPr lang="zh-CN" altLang="en-US" dirty="0"/>
              <a:t>查找通讯录</a:t>
            </a:r>
            <a:r>
              <a:rPr lang="en-US" altLang="zh-CN" dirty="0"/>
              <a:t>contact</a:t>
            </a:r>
            <a:r>
              <a:rPr lang="zh-CN" altLang="en-US" dirty="0"/>
              <a:t>文件中以</a:t>
            </a:r>
            <a:r>
              <a:rPr lang="en-US" altLang="zh-CN" dirty="0"/>
              <a:t>021</a:t>
            </a:r>
            <a:r>
              <a:rPr lang="zh-CN" altLang="en-US" dirty="0"/>
              <a:t>开头的</a:t>
            </a:r>
            <a:r>
              <a:rPr lang="en-US" altLang="zh-CN" dirty="0"/>
              <a:t>11</a:t>
            </a:r>
            <a:r>
              <a:rPr lang="zh-CN" altLang="en-US" dirty="0"/>
              <a:t>位电话号码</a:t>
            </a:r>
            <a:endParaRPr lang="en-US" altLang="zh-CN" dirty="0"/>
          </a:p>
          <a:p>
            <a:pPr lvl="1"/>
            <a:r>
              <a:rPr lang="en-US" altLang="zh-CN" dirty="0" err="1"/>
              <a:t>sed</a:t>
            </a:r>
            <a:r>
              <a:rPr lang="en-US" altLang="zh-CN" dirty="0"/>
              <a:t> –n ‘/021[0-9]\{8\}p’ contact</a:t>
            </a:r>
          </a:p>
          <a:p>
            <a:r>
              <a:rPr lang="zh-CN" altLang="en-US" dirty="0"/>
              <a:t>将通讯录</a:t>
            </a:r>
            <a:r>
              <a:rPr lang="en-US" altLang="zh-CN" dirty="0"/>
              <a:t>contact</a:t>
            </a:r>
            <a:r>
              <a:rPr lang="zh-CN" altLang="en-US" dirty="0"/>
              <a:t>文件中的姓名顺序颠倒</a:t>
            </a:r>
            <a:endParaRPr lang="en-US" altLang="zh-CN" dirty="0"/>
          </a:p>
          <a:p>
            <a:pPr lvl="1"/>
            <a:r>
              <a:rPr lang="en-US" altLang="zh-CN" dirty="0" err="1"/>
              <a:t>sed</a:t>
            </a:r>
            <a:r>
              <a:rPr lang="en-US" altLang="zh-CN" dirty="0"/>
              <a:t> ‘s/\([a-</a:t>
            </a:r>
            <a:r>
              <a:rPr lang="en-US" altLang="zh-CN" dirty="0" err="1"/>
              <a:t>zA</a:t>
            </a:r>
            <a:r>
              <a:rPr lang="en-US" altLang="zh-CN" dirty="0"/>
              <a:t>-Z]*\) *\([a-</a:t>
            </a:r>
            <a:r>
              <a:rPr lang="en-US" altLang="zh-CN" dirty="0" err="1"/>
              <a:t>zA</a:t>
            </a:r>
            <a:r>
              <a:rPr lang="en-US" altLang="zh-CN" dirty="0"/>
              <a:t>-Z]*\)/\2, \1/’ contact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137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awk</a:t>
            </a:r>
            <a:r>
              <a:rPr lang="en-US" altLang="zh-CN" dirty="0"/>
              <a:t> </a:t>
            </a:r>
            <a:r>
              <a:rPr lang="zh-CN" altLang="en-US" dirty="0"/>
              <a:t>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awk</a:t>
            </a:r>
            <a:r>
              <a:rPr lang="zh-CN" altLang="en-US" dirty="0"/>
              <a:t>是</a:t>
            </a:r>
            <a:r>
              <a:rPr lang="en-US" altLang="zh-CN" dirty="0"/>
              <a:t>Perl</a:t>
            </a:r>
            <a:r>
              <a:rPr lang="zh-CN" altLang="en-US" dirty="0"/>
              <a:t>之前功能最强大的文本处理和报表制作工具</a:t>
            </a:r>
            <a:endParaRPr lang="en-US" altLang="zh-CN" dirty="0"/>
          </a:p>
          <a:p>
            <a:r>
              <a:rPr lang="en-US" altLang="zh-CN" dirty="0" err="1"/>
              <a:t>awk</a:t>
            </a:r>
            <a:r>
              <a:rPr lang="zh-CN" altLang="en-US" dirty="0"/>
              <a:t>合并了几个过滤器的功能，可以独立进行程序设计</a:t>
            </a:r>
            <a:endParaRPr lang="en-US" altLang="zh-CN" dirty="0"/>
          </a:p>
          <a:p>
            <a:r>
              <a:rPr lang="en-US" altLang="zh-CN" dirty="0" err="1"/>
              <a:t>awk</a:t>
            </a:r>
            <a:r>
              <a:rPr lang="zh-CN" altLang="en-US" dirty="0"/>
              <a:t>可以识别和处理一行中的各个字段</a:t>
            </a:r>
            <a:endParaRPr lang="en-US" altLang="zh-CN" dirty="0"/>
          </a:p>
          <a:p>
            <a:r>
              <a:rPr lang="en-US" altLang="zh-CN" dirty="0" err="1"/>
              <a:t>awk</a:t>
            </a:r>
            <a:r>
              <a:rPr lang="zh-CN" altLang="en-US" dirty="0"/>
              <a:t>能够执行数值计算</a:t>
            </a:r>
            <a:endParaRPr lang="en-US" altLang="zh-CN" dirty="0"/>
          </a:p>
          <a:p>
            <a:r>
              <a:rPr lang="en-US" altLang="zh-CN" dirty="0" err="1"/>
              <a:t>awk</a:t>
            </a:r>
            <a:r>
              <a:rPr lang="zh-CN" altLang="en-US" dirty="0"/>
              <a:t>接受扩展的正则表达式进行模式匹配</a:t>
            </a:r>
            <a:endParaRPr lang="en-US" altLang="zh-CN" dirty="0"/>
          </a:p>
          <a:p>
            <a:r>
              <a:rPr lang="en-US" altLang="zh-CN" dirty="0" err="1"/>
              <a:t>awk</a:t>
            </a:r>
            <a:r>
              <a:rPr lang="zh-CN" altLang="en-US" dirty="0"/>
              <a:t>具有类似</a:t>
            </a:r>
            <a:r>
              <a:rPr lang="en-US" altLang="zh-CN" dirty="0"/>
              <a:t>C</a:t>
            </a:r>
            <a:r>
              <a:rPr lang="zh-CN" altLang="en-US" dirty="0"/>
              <a:t>语言的程序设计构造</a:t>
            </a:r>
            <a:endParaRPr lang="en-US" altLang="zh-CN" dirty="0"/>
          </a:p>
          <a:p>
            <a:r>
              <a:rPr lang="en-US" altLang="zh-CN" dirty="0" err="1"/>
              <a:t>awk</a:t>
            </a:r>
            <a:r>
              <a:rPr lang="zh-CN" altLang="en-US" dirty="0"/>
              <a:t>可以使用内置变量和函数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44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awk</a:t>
            </a:r>
            <a:r>
              <a:rPr lang="en-US" altLang="zh-CN" dirty="0"/>
              <a:t> </a:t>
            </a:r>
            <a:r>
              <a:rPr lang="zh-CN" altLang="en-US" dirty="0"/>
              <a:t>基础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awk</a:t>
            </a:r>
            <a:r>
              <a:rPr lang="zh-CN" altLang="en-US" dirty="0"/>
              <a:t>命令格式：</a:t>
            </a:r>
            <a:endParaRPr lang="en-US" altLang="zh-CN" dirty="0"/>
          </a:p>
          <a:p>
            <a:pPr lvl="1"/>
            <a:r>
              <a:rPr lang="en-US" dirty="0" err="1"/>
              <a:t>awk</a:t>
            </a:r>
            <a:r>
              <a:rPr lang="en-US" dirty="0"/>
              <a:t> [options] ‘</a:t>
            </a:r>
            <a:r>
              <a:rPr lang="en-US" altLang="zh-CN" dirty="0" err="1"/>
              <a:t>selection_criteria</a:t>
            </a:r>
            <a:r>
              <a:rPr lang="en-US" altLang="zh-CN" dirty="0"/>
              <a:t> {action}</a:t>
            </a:r>
            <a:r>
              <a:rPr lang="en-US" dirty="0"/>
              <a:t>’ files</a:t>
            </a:r>
          </a:p>
          <a:p>
            <a:r>
              <a:rPr lang="en-US" dirty="0" err="1"/>
              <a:t>selection_criteria</a:t>
            </a:r>
            <a:r>
              <a:rPr lang="zh-CN" altLang="en-US" dirty="0"/>
              <a:t>和</a:t>
            </a:r>
            <a:r>
              <a:rPr lang="en-US" altLang="zh-CN" dirty="0"/>
              <a:t>action</a:t>
            </a:r>
            <a:r>
              <a:rPr lang="zh-CN" altLang="en-US" dirty="0"/>
              <a:t>构成了一个</a:t>
            </a:r>
            <a:r>
              <a:rPr lang="en-US" altLang="zh-CN" dirty="0" err="1"/>
              <a:t>awk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en-US" altLang="zh-CN" dirty="0" err="1"/>
              <a:t>selection_criteria</a:t>
            </a:r>
            <a:r>
              <a:rPr lang="zh-CN" altLang="en-US" dirty="0"/>
              <a:t>决定了程序作用的对象</a:t>
            </a:r>
            <a:endParaRPr lang="en-US" altLang="zh-CN" dirty="0"/>
          </a:p>
          <a:p>
            <a:pPr lvl="1"/>
            <a:r>
              <a:rPr lang="en-US" altLang="zh-CN" dirty="0"/>
              <a:t>action</a:t>
            </a:r>
            <a:r>
              <a:rPr lang="zh-CN" altLang="en-US" dirty="0"/>
              <a:t>决定了程序操作的行为</a:t>
            </a:r>
            <a:endParaRPr lang="en-US" altLang="zh-CN" dirty="0"/>
          </a:p>
          <a:p>
            <a:r>
              <a:rPr lang="en-US" altLang="zh-CN" dirty="0" err="1"/>
              <a:t>awk</a:t>
            </a:r>
            <a:r>
              <a:rPr lang="zh-CN" altLang="en-US" dirty="0"/>
              <a:t>将每一行分成多个字段，默认分隔符为空格和制表符，分隔符可以由</a:t>
            </a:r>
            <a:r>
              <a:rPr lang="en-US" altLang="zh-CN" dirty="0"/>
              <a:t>-F</a:t>
            </a:r>
            <a:r>
              <a:rPr lang="zh-CN" altLang="en-US" dirty="0"/>
              <a:t>选项自定义</a:t>
            </a:r>
            <a:endParaRPr lang="en-US" altLang="zh-CN" dirty="0"/>
          </a:p>
          <a:p>
            <a:r>
              <a:rPr lang="en-US" altLang="zh-CN" dirty="0" err="1"/>
              <a:t>awk</a:t>
            </a:r>
            <a:r>
              <a:rPr lang="zh-CN" altLang="en-US" dirty="0"/>
              <a:t>用</a:t>
            </a:r>
            <a:r>
              <a:rPr lang="en-US" altLang="zh-CN" dirty="0"/>
              <a:t>$1,$2</a:t>
            </a:r>
            <a:r>
              <a:rPr lang="zh-CN" altLang="en-US" dirty="0"/>
              <a:t>等来引用每个字段，类似于</a:t>
            </a:r>
            <a:r>
              <a:rPr lang="en-US" altLang="zh-CN" dirty="0"/>
              <a:t>shell</a:t>
            </a:r>
            <a:r>
              <a:rPr lang="zh-CN" altLang="en-US" dirty="0"/>
              <a:t>中的命令行位置参数（</a:t>
            </a:r>
            <a:r>
              <a:rPr lang="en-US" altLang="zh-CN" dirty="0"/>
              <a:t>$0</a:t>
            </a:r>
            <a:r>
              <a:rPr lang="zh-CN" altLang="en-US" dirty="0"/>
              <a:t>表示整行）</a:t>
            </a:r>
            <a:endParaRPr lang="en-US" altLang="zh-CN" dirty="0"/>
          </a:p>
          <a:p>
            <a:r>
              <a:rPr lang="zh-CN" altLang="en-US" dirty="0"/>
              <a:t>可以对各个字段进行正则表达式匹配、比较、条件判断、数值计算等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简单过滤器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处理文件中的数据</a:t>
            </a:r>
            <a:endParaRPr lang="en-US" altLang="zh-CN" dirty="0"/>
          </a:p>
          <a:p>
            <a:r>
              <a:rPr lang="zh-CN" altLang="en-US" dirty="0"/>
              <a:t>编辑页面格式</a:t>
            </a:r>
            <a:endParaRPr lang="en-US" altLang="zh-CN" dirty="0"/>
          </a:p>
          <a:p>
            <a:r>
              <a:rPr lang="zh-CN" altLang="en-US" dirty="0"/>
              <a:t>截取文件内容</a:t>
            </a:r>
            <a:endParaRPr lang="en-US" altLang="zh-CN" dirty="0"/>
          </a:p>
          <a:p>
            <a:r>
              <a:rPr lang="zh-CN" altLang="en-US" dirty="0"/>
              <a:t>比较文件内容</a:t>
            </a:r>
            <a:endParaRPr lang="en-US" altLang="zh-CN" dirty="0"/>
          </a:p>
          <a:p>
            <a:r>
              <a:rPr lang="zh-CN" altLang="en-US" dirty="0"/>
              <a:t>字段和排序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89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awk</a:t>
            </a:r>
            <a:r>
              <a:rPr lang="en-US" altLang="zh-CN" dirty="0"/>
              <a:t> </a:t>
            </a:r>
            <a:r>
              <a:rPr lang="zh-CN" altLang="en-US" dirty="0"/>
              <a:t>选择准则示例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592" y="1428106"/>
            <a:ext cx="7981950" cy="1266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592" y="3019425"/>
            <a:ext cx="8039100" cy="819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592" y="4023631"/>
            <a:ext cx="743902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65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action</a:t>
            </a:r>
            <a:r>
              <a:rPr lang="zh-CN" altLang="en-US" dirty="0"/>
              <a:t>：</a:t>
            </a:r>
            <a:r>
              <a:rPr lang="en-US" altLang="zh-CN" dirty="0"/>
              <a:t>print</a:t>
            </a:r>
            <a:r>
              <a:rPr lang="zh-CN" altLang="en-US" dirty="0"/>
              <a:t>和</a:t>
            </a:r>
            <a:r>
              <a:rPr lang="en-US" altLang="zh-CN" dirty="0" err="1"/>
              <a:t>printf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awk</a:t>
            </a:r>
            <a:r>
              <a:rPr lang="zh-CN" altLang="en-US" dirty="0"/>
              <a:t>使用</a:t>
            </a:r>
            <a:r>
              <a:rPr lang="en-US" altLang="zh-CN" dirty="0"/>
              <a:t>print</a:t>
            </a:r>
            <a:r>
              <a:rPr lang="zh-CN" altLang="en-US" dirty="0"/>
              <a:t>和</a:t>
            </a:r>
            <a:r>
              <a:rPr lang="en-US" altLang="zh-CN" dirty="0" err="1"/>
              <a:t>printf</a:t>
            </a:r>
            <a:r>
              <a:rPr lang="zh-CN" altLang="en-US" dirty="0"/>
              <a:t>向标准输出写入内容，不带</a:t>
            </a:r>
            <a:r>
              <a:rPr lang="en-US" altLang="zh-CN" dirty="0"/>
              <a:t>action</a:t>
            </a:r>
            <a:r>
              <a:rPr lang="zh-CN" altLang="en-US" dirty="0"/>
              <a:t>时默认执行</a:t>
            </a:r>
            <a:r>
              <a:rPr lang="en-US" altLang="zh-CN" dirty="0"/>
              <a:t>print</a:t>
            </a:r>
          </a:p>
          <a:p>
            <a:r>
              <a:rPr lang="en-US" altLang="zh-CN" dirty="0"/>
              <a:t>print</a:t>
            </a:r>
            <a:r>
              <a:rPr lang="zh-CN" altLang="en-US" dirty="0"/>
              <a:t>生成未格式化的输出</a:t>
            </a:r>
            <a:endParaRPr lang="en-US" altLang="zh-CN" dirty="0"/>
          </a:p>
          <a:p>
            <a:r>
              <a:rPr lang="en-US" altLang="zh-CN" dirty="0" err="1"/>
              <a:t>printf</a:t>
            </a:r>
            <a:r>
              <a:rPr lang="zh-CN" altLang="en-US" dirty="0"/>
              <a:t>生成带格式的输出</a:t>
            </a:r>
            <a:endParaRPr lang="en-US" altLang="zh-CN" dirty="0"/>
          </a:p>
          <a:p>
            <a:pPr lvl="1"/>
            <a:r>
              <a:rPr lang="en-US" altLang="zh-CN" dirty="0"/>
              <a:t>%s  </a:t>
            </a:r>
            <a:r>
              <a:rPr lang="zh-CN" altLang="en-US" dirty="0"/>
              <a:t>字符串格式</a:t>
            </a:r>
            <a:endParaRPr lang="en-US" altLang="zh-CN" dirty="0"/>
          </a:p>
          <a:p>
            <a:pPr lvl="1"/>
            <a:r>
              <a:rPr lang="en-US" altLang="zh-CN" dirty="0"/>
              <a:t>%d  </a:t>
            </a:r>
            <a:r>
              <a:rPr lang="zh-CN" altLang="en-US" dirty="0"/>
              <a:t>整数格式</a:t>
            </a:r>
            <a:endParaRPr lang="en-US" altLang="zh-CN" dirty="0"/>
          </a:p>
          <a:p>
            <a:pPr lvl="1"/>
            <a:r>
              <a:rPr lang="en-US" altLang="zh-CN" dirty="0"/>
              <a:t>%f   </a:t>
            </a:r>
            <a:r>
              <a:rPr lang="zh-CN" altLang="en-US" dirty="0"/>
              <a:t>浮点数格式</a:t>
            </a:r>
            <a:endParaRPr lang="en-US" altLang="zh-CN" dirty="0"/>
          </a:p>
          <a:p>
            <a:r>
              <a:rPr lang="en-US" altLang="zh-CN" dirty="0" err="1"/>
              <a:t>printf</a:t>
            </a:r>
            <a:r>
              <a:rPr lang="zh-CN" altLang="en-US" dirty="0"/>
              <a:t>需要在每行最后加</a:t>
            </a:r>
            <a:r>
              <a:rPr lang="en-US" altLang="zh-CN" dirty="0"/>
              <a:t>\n</a:t>
            </a:r>
            <a:r>
              <a:rPr lang="zh-CN" altLang="en-US" dirty="0"/>
              <a:t>输出换行符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057" y="4825828"/>
            <a:ext cx="6296025" cy="419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057" y="5372565"/>
            <a:ext cx="9788983" cy="55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2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printf</a:t>
            </a:r>
            <a:r>
              <a:rPr lang="en-US" altLang="zh-CN" dirty="0"/>
              <a:t> </a:t>
            </a:r>
            <a:r>
              <a:rPr lang="zh-CN" altLang="en-US" dirty="0"/>
              <a:t>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printf</a:t>
            </a:r>
            <a:r>
              <a:rPr lang="en-US" altLang="zh-CN" dirty="0"/>
              <a:t> “</a:t>
            </a:r>
            <a:r>
              <a:rPr lang="zh-CN" altLang="en-US" dirty="0"/>
              <a:t>含格式符号的字符串</a:t>
            </a:r>
            <a:r>
              <a:rPr lang="en-US" altLang="zh-CN" dirty="0"/>
              <a:t>”, </a:t>
            </a:r>
            <a:r>
              <a:rPr lang="zh-CN" altLang="en-US" dirty="0"/>
              <a:t>参数</a:t>
            </a:r>
            <a:endParaRPr lang="en-US" altLang="zh-CN" dirty="0"/>
          </a:p>
          <a:p>
            <a:r>
              <a:rPr lang="zh-CN" altLang="en-US" dirty="0"/>
              <a:t>格式符号</a:t>
            </a:r>
            <a:r>
              <a:rPr lang="en-US" altLang="zh-CN" dirty="0"/>
              <a:t>+</a:t>
            </a:r>
            <a:r>
              <a:rPr lang="zh-CN" altLang="en-US" dirty="0"/>
              <a:t>类型符号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978811"/>
              </p:ext>
            </p:extLst>
          </p:nvPr>
        </p:nvGraphicFramePr>
        <p:xfrm>
          <a:off x="2235751" y="2330794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8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736">
                <a:tc>
                  <a:txBody>
                    <a:bodyPr/>
                    <a:lstStyle/>
                    <a:p>
                      <a:r>
                        <a:rPr lang="zh-CN" altLang="en-US" dirty="0"/>
                        <a:t>格式符号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736">
                <a:tc>
                  <a:txBody>
                    <a:bodyPr/>
                    <a:lstStyle/>
                    <a:p>
                      <a:r>
                        <a:rPr lang="en-US" altLang="zh-CN" dirty="0"/>
                        <a:t>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格式起始符，必要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736"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左对齐，省略为右对齐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736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表示指定空位填补</a:t>
                      </a:r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736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m.n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r>
                        <a:rPr lang="zh-CN" altLang="en-US" dirty="0"/>
                        <a:t>指输出占用的宽度，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表示数值输出精度，默认</a:t>
                      </a:r>
                      <a:r>
                        <a:rPr lang="en-US" altLang="zh-CN" dirty="0"/>
                        <a:t>n=6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736">
                <a:tc>
                  <a:txBody>
                    <a:bodyPr/>
                    <a:lstStyle/>
                    <a:p>
                      <a:r>
                        <a:rPr lang="en-US" altLang="zh-CN" dirty="0"/>
                        <a:t>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长整型或双精度数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736">
                <a:tc>
                  <a:txBody>
                    <a:bodyPr/>
                    <a:lstStyle/>
                    <a:p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Short</a:t>
                      </a:r>
                      <a:r>
                        <a:rPr lang="zh-CN" altLang="en-US" dirty="0"/>
                        <a:t>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679508"/>
              </p:ext>
            </p:extLst>
          </p:nvPr>
        </p:nvGraphicFramePr>
        <p:xfrm>
          <a:off x="2235751" y="4986988"/>
          <a:ext cx="380227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965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65"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十进制整数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65">
                <a:tc>
                  <a:txBody>
                    <a:bodyPr/>
                    <a:lstStyle/>
                    <a:p>
                      <a:r>
                        <a:rPr lang="en-US" altLang="zh-CN" dirty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八进制数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65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十六进制数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65">
                <a:tc>
                  <a:txBody>
                    <a:bodyPr/>
                    <a:lstStyle/>
                    <a:p>
                      <a:r>
                        <a:rPr lang="en-US" altLang="zh-CN" dirty="0"/>
                        <a:t>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无符号十进制整数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625356"/>
              </p:ext>
            </p:extLst>
          </p:nvPr>
        </p:nvGraphicFramePr>
        <p:xfrm>
          <a:off x="6561480" y="4996188"/>
          <a:ext cx="380227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965"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65"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单个字符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65"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字符串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65"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浮点数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65">
                <a:tc>
                  <a:txBody>
                    <a:bodyPr/>
                    <a:lstStyle/>
                    <a:p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指数形式输出实数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536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管道和重定向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</a:t>
            </a:r>
            <a:r>
              <a:rPr lang="en-US" altLang="zh-CN" dirty="0"/>
              <a:t>print</a:t>
            </a:r>
            <a:r>
              <a:rPr lang="zh-CN" altLang="en-US" dirty="0"/>
              <a:t>和</a:t>
            </a:r>
            <a:r>
              <a:rPr lang="en-US" altLang="zh-CN" dirty="0" err="1"/>
              <a:t>printf</a:t>
            </a:r>
            <a:r>
              <a:rPr lang="zh-CN" altLang="en-US" dirty="0"/>
              <a:t>都可以用</a:t>
            </a:r>
            <a:r>
              <a:rPr lang="en-US" altLang="zh-CN" dirty="0"/>
              <a:t>&gt;</a:t>
            </a:r>
            <a:r>
              <a:rPr lang="zh-CN" altLang="en-US" dirty="0"/>
              <a:t>和</a:t>
            </a:r>
            <a:r>
              <a:rPr lang="en-US" altLang="zh-CN" dirty="0"/>
              <a:t>|</a:t>
            </a:r>
            <a:r>
              <a:rPr lang="zh-CN" altLang="en-US" dirty="0"/>
              <a:t>进行重定向</a:t>
            </a:r>
            <a:endParaRPr lang="en-US" altLang="zh-CN" dirty="0"/>
          </a:p>
          <a:p>
            <a:r>
              <a:rPr lang="zh-CN" altLang="en-US" dirty="0"/>
              <a:t>每个重定向的文件名和管道命令都要加双引号</a:t>
            </a:r>
            <a:r>
              <a:rPr lang="en-US" altLang="zh-CN" dirty="0"/>
              <a:t>” ”</a:t>
            </a:r>
          </a:p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en-US" altLang="zh-CN" dirty="0" err="1"/>
              <a:t>awk</a:t>
            </a:r>
            <a:r>
              <a:rPr lang="en-US" altLang="zh-CN" dirty="0"/>
              <a:t> ‘{ </a:t>
            </a:r>
            <a:r>
              <a:rPr lang="en-US" altLang="zh-CN" dirty="0" err="1"/>
              <a:t>printf</a:t>
            </a:r>
            <a:r>
              <a:rPr lang="en-US" altLang="zh-CN" dirty="0"/>
              <a:t> “%10s %6d\n”, $1, $2 | “sort” }’ file</a:t>
            </a:r>
          </a:p>
          <a:p>
            <a:pPr lvl="1"/>
            <a:r>
              <a:rPr lang="en-US" altLang="zh-CN" dirty="0" err="1"/>
              <a:t>awk</a:t>
            </a:r>
            <a:r>
              <a:rPr lang="en-US" altLang="zh-CN" dirty="0"/>
              <a:t> ‘{ </a:t>
            </a:r>
            <a:r>
              <a:rPr lang="en-US" altLang="zh-CN" dirty="0" err="1"/>
              <a:t>printf</a:t>
            </a:r>
            <a:r>
              <a:rPr lang="en-US" altLang="zh-CN" dirty="0"/>
              <a:t> “%10s %6d\n”, $1, $2 &gt; “</a:t>
            </a:r>
            <a:r>
              <a:rPr lang="en-US" altLang="zh-CN" dirty="0" err="1"/>
              <a:t>outputfile</a:t>
            </a:r>
            <a:r>
              <a:rPr lang="en-US" altLang="zh-CN" dirty="0"/>
              <a:t>” }’ file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02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数值操作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awk</a:t>
            </a:r>
            <a:r>
              <a:rPr lang="zh-CN" altLang="en-US" dirty="0"/>
              <a:t>命令支持的数值运算符：</a:t>
            </a:r>
            <a:endParaRPr lang="en-US" altLang="zh-CN" dirty="0"/>
          </a:p>
          <a:p>
            <a:pPr lvl="1"/>
            <a:r>
              <a:rPr lang="en-US" altLang="zh-CN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-</a:t>
            </a:r>
            <a:r>
              <a:rPr lang="zh-CN" altLang="en-US" dirty="0"/>
              <a:t>，*，</a:t>
            </a:r>
            <a:r>
              <a:rPr lang="en-US" altLang="zh-CN" dirty="0"/>
              <a:t>/</a:t>
            </a:r>
            <a:r>
              <a:rPr lang="zh-CN" altLang="en-US" dirty="0"/>
              <a:t>，</a:t>
            </a:r>
            <a:r>
              <a:rPr lang="en-US" altLang="zh-CN" dirty="0"/>
              <a:t>%</a:t>
            </a:r>
            <a:r>
              <a:rPr lang="zh-CN" altLang="en-US" dirty="0"/>
              <a:t>（取余），</a:t>
            </a:r>
            <a:r>
              <a:rPr lang="en-US" altLang="zh-CN" dirty="0"/>
              <a:t>^</a:t>
            </a:r>
            <a:r>
              <a:rPr lang="zh-CN" altLang="en-US" dirty="0"/>
              <a:t>（乘方）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 err="1"/>
              <a:t>printf</a:t>
            </a:r>
            <a:r>
              <a:rPr lang="zh-CN" altLang="en-US" dirty="0"/>
              <a:t>命令带格式输出浮点数</a:t>
            </a:r>
            <a:endParaRPr lang="en-US" altLang="zh-CN" dirty="0"/>
          </a:p>
          <a:p>
            <a:pPr lvl="1"/>
            <a:r>
              <a:rPr lang="en-US" altLang="zh-CN" dirty="0" err="1"/>
              <a:t>printf</a:t>
            </a:r>
            <a:r>
              <a:rPr lang="en-US" altLang="zh-CN" dirty="0"/>
              <a:t>(“%2.5f\n”, $1)</a:t>
            </a:r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zh-CN" altLang="en-US" dirty="0"/>
              <a:t>赋值运算：</a:t>
            </a:r>
            <a:r>
              <a:rPr lang="en-US" altLang="zh-CN" dirty="0"/>
              <a:t>+=</a:t>
            </a:r>
            <a:r>
              <a:rPr lang="zh-CN" altLang="en-US" dirty="0"/>
              <a:t>，</a:t>
            </a:r>
            <a:r>
              <a:rPr lang="en-US" altLang="zh-CN" dirty="0"/>
              <a:t>++</a:t>
            </a:r>
            <a:r>
              <a:rPr lang="zh-CN" altLang="en-US" dirty="0"/>
              <a:t>，</a:t>
            </a:r>
            <a:r>
              <a:rPr lang="en-US" altLang="zh-CN" dirty="0"/>
              <a:t>-=</a:t>
            </a:r>
            <a:r>
              <a:rPr lang="zh-CN" altLang="en-US" dirty="0"/>
              <a:t>，</a:t>
            </a:r>
            <a:r>
              <a:rPr lang="en-US" altLang="zh-CN" dirty="0"/>
              <a:t>-- ……</a:t>
            </a:r>
          </a:p>
          <a:p>
            <a:pPr lvl="1"/>
            <a:r>
              <a:rPr 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853" y="2427044"/>
            <a:ext cx="8124825" cy="647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853" y="4224466"/>
            <a:ext cx="7705725" cy="419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853" y="5634901"/>
            <a:ext cx="88677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87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变量和表达式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awk</a:t>
            </a:r>
            <a:r>
              <a:rPr lang="zh-CN" altLang="en-US" dirty="0"/>
              <a:t>中的变量</a:t>
            </a:r>
            <a:endParaRPr lang="en-US" altLang="zh-CN" dirty="0"/>
          </a:p>
          <a:p>
            <a:pPr lvl="1"/>
            <a:r>
              <a:rPr lang="zh-CN" altLang="en-US" dirty="0"/>
              <a:t>不需要事先声明，第一次使用时即视为声明，初始值为</a:t>
            </a:r>
            <a:r>
              <a:rPr lang="en-US" altLang="zh-CN" dirty="0"/>
              <a:t>0</a:t>
            </a:r>
            <a:r>
              <a:rPr lang="zh-CN" altLang="en-US" dirty="0"/>
              <a:t>或空字符串</a:t>
            </a:r>
            <a:endParaRPr lang="en-US" altLang="zh-CN" dirty="0"/>
          </a:p>
          <a:p>
            <a:pPr lvl="1"/>
            <a:r>
              <a:rPr lang="zh-CN" altLang="en-US" dirty="0"/>
              <a:t>变量名区分大小写</a:t>
            </a:r>
            <a:endParaRPr lang="en-US" altLang="zh-CN" dirty="0"/>
          </a:p>
          <a:p>
            <a:pPr lvl="1"/>
            <a:r>
              <a:rPr lang="zh-CN" altLang="en-US" dirty="0"/>
              <a:t>变量类型根据上下文解释成字符串或是数字，并自动转换</a:t>
            </a:r>
            <a:endParaRPr lang="en-US" altLang="zh-CN" dirty="0"/>
          </a:p>
          <a:p>
            <a:pPr lvl="1"/>
            <a:r>
              <a:rPr lang="zh-CN" altLang="en-US" dirty="0"/>
              <a:t>变量直接引用，不需要加</a:t>
            </a:r>
            <a:r>
              <a:rPr lang="en-US" altLang="zh-CN" dirty="0"/>
              <a:t>$</a:t>
            </a:r>
          </a:p>
          <a:p>
            <a:r>
              <a:rPr lang="en-US" altLang="zh-CN" dirty="0" err="1"/>
              <a:t>awk</a:t>
            </a:r>
            <a:r>
              <a:rPr lang="zh-CN" altLang="en-US" dirty="0"/>
              <a:t>中的表达式</a:t>
            </a:r>
            <a:endParaRPr lang="en-US" altLang="zh-CN" dirty="0"/>
          </a:p>
          <a:p>
            <a:pPr lvl="1"/>
            <a:r>
              <a:rPr lang="zh-CN" altLang="en-US" dirty="0"/>
              <a:t>由字符串、数字、变量和运算符组合在一起</a:t>
            </a:r>
            <a:endParaRPr lang="en-US" altLang="zh-CN" dirty="0"/>
          </a:p>
          <a:p>
            <a:pPr lvl="1"/>
            <a:r>
              <a:rPr lang="zh-CN" altLang="en-US" dirty="0"/>
              <a:t>字符串总是加双引号，可以使用转义符</a:t>
            </a:r>
            <a:r>
              <a:rPr lang="en-US" altLang="zh-CN" dirty="0"/>
              <a:t>\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进制字符前加</a:t>
            </a:r>
            <a:r>
              <a:rPr lang="en-US" altLang="zh-CN" dirty="0"/>
              <a:t>\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进制字符前加</a:t>
            </a:r>
            <a:r>
              <a:rPr lang="en-US" altLang="zh-CN" dirty="0"/>
              <a:t>\x</a:t>
            </a:r>
          </a:p>
          <a:p>
            <a:pPr lvl="1"/>
            <a:r>
              <a:rPr lang="zh-CN" altLang="en-US" dirty="0"/>
              <a:t>将字符串作为操作数与数字计算时，字符串会被转换为数字</a:t>
            </a:r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486" y="5514128"/>
            <a:ext cx="7324725" cy="419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486" y="6034632"/>
            <a:ext cx="68865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192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比较与逻辑运算符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用于比较表达式的值，返回真值结果</a:t>
            </a:r>
            <a:endParaRPr lang="en-US" altLang="zh-CN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$4 == “sales”			</a:t>
            </a: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个字段是字符串</a:t>
            </a:r>
            <a:r>
              <a:rPr lang="en-US" altLang="zh-CN" dirty="0"/>
              <a:t>”sales”</a:t>
            </a:r>
            <a:endParaRPr lang="en-US" dirty="0"/>
          </a:p>
          <a:p>
            <a:pPr lvl="1"/>
            <a:r>
              <a:rPr lang="en-US" dirty="0"/>
              <a:t>NR == 5, NR == 8		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到第</a:t>
            </a:r>
            <a:r>
              <a:rPr lang="en-US" altLang="zh-CN" dirty="0"/>
              <a:t>8</a:t>
            </a:r>
            <a:r>
              <a:rPr lang="zh-CN" altLang="en-US" dirty="0"/>
              <a:t>行连续</a:t>
            </a:r>
            <a:r>
              <a:rPr lang="en-US" altLang="zh-CN" dirty="0"/>
              <a:t>4</a:t>
            </a:r>
            <a:r>
              <a:rPr lang="zh-CN" altLang="en-US" dirty="0"/>
              <a:t>行</a:t>
            </a:r>
            <a:endParaRPr lang="en-US" altLang="zh-CN" dirty="0"/>
          </a:p>
          <a:p>
            <a:pPr lvl="1"/>
            <a:r>
              <a:rPr lang="en-US" dirty="0"/>
              <a:t>$6 &gt;= 12000			</a:t>
            </a:r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个字段的数值大于等于</a:t>
            </a:r>
            <a:r>
              <a:rPr lang="en-US" altLang="zh-CN" dirty="0"/>
              <a:t>12000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819860"/>
              </p:ext>
            </p:extLst>
          </p:nvPr>
        </p:nvGraphicFramePr>
        <p:xfrm>
          <a:off x="2237945" y="1889439"/>
          <a:ext cx="6123459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491">
                <a:tc>
                  <a:txBody>
                    <a:bodyPr/>
                    <a:lstStyle/>
                    <a:p>
                      <a:r>
                        <a:rPr lang="zh-CN" altLang="en-US" dirty="0"/>
                        <a:t>运算符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r>
                        <a:rPr lang="en-US" dirty="0"/>
                        <a:t>&lt;, &lt;=, &gt;, 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小于，小于等于，大于，大于等于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r>
                        <a:rPr lang="en-US" altLang="zh-CN" dirty="0"/>
                        <a:t>==,</a:t>
                      </a:r>
                      <a:r>
                        <a:rPr lang="en-US" altLang="zh-CN" baseline="0" dirty="0"/>
                        <a:t> 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等于，不等于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r>
                        <a:rPr lang="en-US" dirty="0"/>
                        <a:t>&amp;&amp;, ||, 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逻辑与，逻辑或，逻辑非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r>
                        <a:rPr lang="en-US" altLang="zh-CN" dirty="0"/>
                        <a:t>~ /</a:t>
                      </a:r>
                      <a:r>
                        <a:rPr lang="en-US" altLang="zh-CN" dirty="0" err="1"/>
                        <a:t>rexp</a:t>
                      </a:r>
                      <a:r>
                        <a:rPr lang="en-US" altLang="zh-CN" dirty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匹配正则表达式</a:t>
                      </a:r>
                      <a:r>
                        <a:rPr lang="en-US" altLang="zh-CN" dirty="0" err="1"/>
                        <a:t>rexp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r>
                        <a:rPr lang="en-US" altLang="zh-CN" dirty="0"/>
                        <a:t>!~ /</a:t>
                      </a:r>
                      <a:r>
                        <a:rPr lang="en-US" altLang="zh-CN" dirty="0" err="1"/>
                        <a:t>rexp</a:t>
                      </a:r>
                      <a:r>
                        <a:rPr lang="en-US" altLang="zh-CN" dirty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不匹配正则表达式</a:t>
                      </a:r>
                      <a:r>
                        <a:rPr lang="en-US" altLang="zh-CN" dirty="0" err="1"/>
                        <a:t>rexp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491"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in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数组元素</a:t>
                      </a:r>
                      <a:r>
                        <a:rPr lang="en-US" altLang="zh-CN" dirty="0"/>
                        <a:t>array[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]</a:t>
                      </a:r>
                      <a:r>
                        <a:rPr lang="zh-CN" altLang="en-US" dirty="0"/>
                        <a:t>是否存在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7938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匹配正则表达式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awk</a:t>
            </a:r>
            <a:r>
              <a:rPr lang="zh-CN" altLang="en-US" dirty="0"/>
              <a:t>支持基本正则表达式（不包括</a:t>
            </a:r>
            <a:r>
              <a:rPr lang="en-US" altLang="zh-CN" dirty="0"/>
              <a:t>IRE</a:t>
            </a:r>
            <a:r>
              <a:rPr lang="zh-CN" altLang="en-US" dirty="0"/>
              <a:t>和</a:t>
            </a:r>
            <a:r>
              <a:rPr lang="en-US" altLang="zh-CN" dirty="0"/>
              <a:t>TRE</a:t>
            </a:r>
            <a:r>
              <a:rPr lang="zh-CN" altLang="en-US" dirty="0"/>
              <a:t>）和扩展正则表达式</a:t>
            </a:r>
            <a:endParaRPr lang="en-US" altLang="zh-CN" dirty="0"/>
          </a:p>
          <a:p>
            <a:r>
              <a:rPr lang="en-US" dirty="0"/>
              <a:t>$2 ~ /john/			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个字段中包含</a:t>
            </a:r>
            <a:r>
              <a:rPr lang="en-US" altLang="zh-CN" dirty="0"/>
              <a:t>john</a:t>
            </a:r>
          </a:p>
          <a:p>
            <a:r>
              <a:rPr lang="en-US" dirty="0"/>
              <a:t>$0 ~ /^john/		</a:t>
            </a:r>
            <a:r>
              <a:rPr lang="zh-CN" altLang="en-US" dirty="0"/>
              <a:t>整行以</a:t>
            </a:r>
            <a:r>
              <a:rPr lang="en-US" altLang="zh-CN" dirty="0"/>
              <a:t>john</a:t>
            </a:r>
            <a:r>
              <a:rPr lang="zh-CN" altLang="en-US" dirty="0"/>
              <a:t>开头</a:t>
            </a:r>
            <a:endParaRPr lang="en-US" altLang="zh-CN" dirty="0"/>
          </a:p>
          <a:p>
            <a:r>
              <a:rPr lang="en-US" dirty="0"/>
              <a:t>$3 !~ /^[0-9]+$/	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个字段不是数字</a:t>
            </a:r>
            <a:endParaRPr lang="en-US" altLang="zh-CN" dirty="0"/>
          </a:p>
          <a:p>
            <a:r>
              <a:rPr lang="en-US" dirty="0"/>
              <a:t>/^$/					</a:t>
            </a:r>
            <a:r>
              <a:rPr lang="zh-CN" altLang="en-US" dirty="0"/>
              <a:t>空行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898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 err="1"/>
              <a:t>awk</a:t>
            </a:r>
            <a:r>
              <a:rPr lang="zh-CN" altLang="en-US" dirty="0"/>
              <a:t>程序写成文件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 err="1"/>
              <a:t>awk</a:t>
            </a:r>
            <a:r>
              <a:rPr lang="zh-CN" altLang="en-US" dirty="0"/>
              <a:t>程序部分写在文件中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-f</a:t>
            </a:r>
            <a:r>
              <a:rPr lang="zh-CN" altLang="en-US" dirty="0"/>
              <a:t>选项指定文件名，执行文件中的</a:t>
            </a:r>
            <a:r>
              <a:rPr lang="en-US" altLang="zh-CN" dirty="0" err="1"/>
              <a:t>awk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注意：文件中的程序不放在引号内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098" y="2971156"/>
            <a:ext cx="7798250" cy="17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916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BEGIN</a:t>
            </a:r>
            <a:r>
              <a:rPr lang="zh-CN" altLang="en-US" dirty="0"/>
              <a:t>和</a:t>
            </a:r>
            <a:r>
              <a:rPr lang="en-US" altLang="zh-CN" dirty="0"/>
              <a:t>END</a:t>
            </a:r>
            <a:r>
              <a:rPr lang="zh-CN" altLang="en-US" dirty="0"/>
              <a:t>程序段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可以在</a:t>
            </a:r>
            <a:r>
              <a:rPr lang="en-US" altLang="zh-CN" dirty="0" err="1"/>
              <a:t>awk</a:t>
            </a:r>
            <a:r>
              <a:rPr lang="zh-CN" altLang="en-US" dirty="0"/>
              <a:t>文件中加入</a:t>
            </a:r>
            <a:r>
              <a:rPr lang="en-US" altLang="zh-CN" dirty="0"/>
              <a:t>BEGIN</a:t>
            </a:r>
            <a:r>
              <a:rPr lang="zh-CN" altLang="en-US" dirty="0"/>
              <a:t>和</a:t>
            </a:r>
            <a:r>
              <a:rPr lang="en-US" altLang="zh-CN" dirty="0"/>
              <a:t>END</a:t>
            </a:r>
            <a:r>
              <a:rPr lang="zh-CN" altLang="en-US" dirty="0"/>
              <a:t>程序段</a:t>
            </a:r>
            <a:endParaRPr lang="en-US" altLang="zh-CN" dirty="0"/>
          </a:p>
          <a:p>
            <a:r>
              <a:rPr lang="en-US" altLang="zh-CN" dirty="0"/>
              <a:t>BEGIN</a:t>
            </a:r>
            <a:r>
              <a:rPr lang="zh-CN" altLang="en-US" dirty="0"/>
              <a:t>程序段在</a:t>
            </a:r>
            <a:r>
              <a:rPr lang="en-US" altLang="zh-CN" dirty="0" err="1"/>
              <a:t>awk</a:t>
            </a:r>
            <a:r>
              <a:rPr lang="zh-CN" altLang="en-US" dirty="0"/>
              <a:t>程序主体之前执行</a:t>
            </a:r>
            <a:endParaRPr lang="en-US" altLang="zh-CN" dirty="0"/>
          </a:p>
          <a:p>
            <a:pPr lvl="1"/>
            <a:r>
              <a:rPr lang="en-US" altLang="zh-CN" dirty="0"/>
              <a:t>BEGIN {action}</a:t>
            </a:r>
          </a:p>
          <a:p>
            <a:r>
              <a:rPr lang="en-US" altLang="zh-CN" dirty="0"/>
              <a:t>END</a:t>
            </a:r>
            <a:r>
              <a:rPr lang="zh-CN" altLang="en-US" dirty="0"/>
              <a:t>程序段在</a:t>
            </a:r>
            <a:r>
              <a:rPr lang="en-US" altLang="zh-CN" dirty="0" err="1"/>
              <a:t>awk</a:t>
            </a:r>
            <a:r>
              <a:rPr lang="zh-CN" altLang="en-US" dirty="0"/>
              <a:t>程序主体之后执行</a:t>
            </a:r>
            <a:endParaRPr lang="en-US" altLang="zh-CN" dirty="0"/>
          </a:p>
          <a:p>
            <a:pPr lvl="1"/>
            <a:r>
              <a:rPr lang="en-US" altLang="zh-CN" dirty="0"/>
              <a:t>END {action}</a:t>
            </a:r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91" y="4261713"/>
            <a:ext cx="5905340" cy="20202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725" y="4261713"/>
            <a:ext cx="4488505" cy="160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8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命令功能：改变文件打印格式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-l n </a:t>
            </a:r>
            <a:r>
              <a:rPr lang="zh-CN" altLang="en-US" dirty="0"/>
              <a:t>设定页面长度为</a:t>
            </a:r>
            <a:r>
              <a:rPr lang="en-US" altLang="zh-CN" dirty="0"/>
              <a:t>n</a:t>
            </a:r>
            <a:r>
              <a:rPr lang="zh-CN" altLang="en-US" dirty="0"/>
              <a:t>行，默认为</a:t>
            </a:r>
            <a:r>
              <a:rPr lang="en-US" altLang="zh-CN" dirty="0"/>
              <a:t>66</a:t>
            </a:r>
            <a:br>
              <a:rPr lang="en-US" altLang="zh-CN" dirty="0"/>
            </a:br>
            <a:r>
              <a:rPr lang="en-US" altLang="zh-CN" dirty="0"/>
              <a:t>				-w n </a:t>
            </a:r>
            <a:r>
              <a:rPr lang="zh-CN" altLang="en-US" dirty="0"/>
              <a:t>设定页面宽度为</a:t>
            </a:r>
            <a:r>
              <a:rPr lang="en-US" altLang="zh-CN" dirty="0"/>
              <a:t>n</a:t>
            </a:r>
            <a:r>
              <a:rPr lang="zh-CN" altLang="en-US" dirty="0"/>
              <a:t>字符，默认为</a:t>
            </a:r>
            <a:r>
              <a:rPr lang="en-US" altLang="zh-CN" dirty="0"/>
              <a:t>72</a:t>
            </a:r>
            <a:r>
              <a:rPr lang="zh-CN" altLang="en-US" dirty="0"/>
              <a:t>，仅分列显示时有效</a:t>
            </a:r>
            <a:br>
              <a:rPr lang="en-US" altLang="zh-CN" dirty="0"/>
            </a:br>
            <a:r>
              <a:rPr lang="en-US" altLang="zh-CN" dirty="0"/>
              <a:t>				-h str  </a:t>
            </a:r>
            <a:r>
              <a:rPr lang="zh-CN" altLang="en-US" dirty="0"/>
              <a:t>设定页眉为</a:t>
            </a:r>
            <a:r>
              <a:rPr lang="en-US" altLang="zh-CN" dirty="0" err="1"/>
              <a:t>str</a:t>
            </a:r>
            <a:br>
              <a:rPr lang="en-US" altLang="zh-CN" dirty="0"/>
            </a:br>
            <a:r>
              <a:rPr lang="en-US" altLang="zh-CN" dirty="0"/>
              <a:t>				-n  </a:t>
            </a:r>
            <a:r>
              <a:rPr lang="zh-CN" altLang="en-US" dirty="0"/>
              <a:t>对行进行编号</a:t>
            </a:r>
            <a:br>
              <a:rPr lang="en-US" altLang="zh-CN" dirty="0"/>
            </a:br>
            <a:r>
              <a:rPr lang="en-US" altLang="zh-CN" dirty="0"/>
              <a:t>				-k  </a:t>
            </a:r>
            <a:r>
              <a:rPr lang="zh-CN" altLang="en-US" dirty="0"/>
              <a:t>分</a:t>
            </a:r>
            <a:r>
              <a:rPr lang="en-US" altLang="zh-CN" dirty="0"/>
              <a:t>k</a:t>
            </a:r>
            <a:r>
              <a:rPr lang="zh-CN" altLang="en-US" dirty="0"/>
              <a:t>列输出</a:t>
            </a:r>
            <a:r>
              <a:rPr lang="en-US" altLang="zh-CN" dirty="0"/>
              <a:t>(</a:t>
            </a:r>
            <a:r>
              <a:rPr lang="zh-CN" altLang="en-US" dirty="0"/>
              <a:t>下图中</a:t>
            </a:r>
            <a:r>
              <a:rPr lang="en-US" altLang="zh-CN" dirty="0"/>
              <a:t>-3</a:t>
            </a:r>
            <a:r>
              <a:rPr lang="zh-CN" altLang="en-US" dirty="0"/>
              <a:t>的含义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				-t	</a:t>
            </a:r>
            <a:r>
              <a:rPr lang="zh-CN" altLang="en-US" dirty="0"/>
              <a:t>不显示页眉、页脚和边距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803" y="2005744"/>
            <a:ext cx="3009900" cy="314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206" y="4852499"/>
            <a:ext cx="7704559" cy="142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146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位置参数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当在</a:t>
            </a:r>
            <a:r>
              <a:rPr lang="en-US" altLang="zh-CN" dirty="0"/>
              <a:t>shell</a:t>
            </a:r>
            <a:r>
              <a:rPr lang="zh-CN" altLang="en-US" dirty="0"/>
              <a:t>脚本中运行</a:t>
            </a:r>
            <a:r>
              <a:rPr lang="en-US" altLang="zh-CN" dirty="0" err="1"/>
              <a:t>awk</a:t>
            </a:r>
            <a:r>
              <a:rPr lang="zh-CN" altLang="en-US" dirty="0"/>
              <a:t>命令时，</a:t>
            </a:r>
            <a:r>
              <a:rPr lang="en-US" altLang="zh-CN" dirty="0" err="1"/>
              <a:t>awk</a:t>
            </a:r>
            <a:r>
              <a:rPr lang="zh-CN" altLang="en-US" dirty="0"/>
              <a:t>程序可以引用</a:t>
            </a:r>
            <a:r>
              <a:rPr lang="en-US" altLang="zh-CN" dirty="0"/>
              <a:t>shell</a:t>
            </a:r>
            <a:r>
              <a:rPr lang="zh-CN" altLang="en-US" dirty="0"/>
              <a:t>脚本的命令行参数</a:t>
            </a:r>
            <a:endParaRPr lang="en-US" altLang="zh-CN" dirty="0"/>
          </a:p>
          <a:p>
            <a:r>
              <a:rPr lang="zh-CN" altLang="en-US" dirty="0"/>
              <a:t>引用时为了跟自身的字段引用相区别，对位置参数的引用需要加引号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 err="1"/>
              <a:t>awk</a:t>
            </a:r>
            <a:r>
              <a:rPr lang="en-US" altLang="zh-CN" dirty="0"/>
              <a:t> ‘$6 &gt; ‘$1’ {print}’ $2</a:t>
            </a:r>
          </a:p>
          <a:p>
            <a:pPr lvl="1"/>
            <a:r>
              <a:rPr lang="en-US" dirty="0"/>
              <a:t>awkexp.sh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160" y="5034721"/>
            <a:ext cx="6006912" cy="15664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160" y="4082600"/>
            <a:ext cx="7339606" cy="7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361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数组不需要事先定义，第一次使用即时声明</a:t>
            </a:r>
            <a:endParaRPr lang="en-US" altLang="zh-CN" dirty="0"/>
          </a:p>
          <a:p>
            <a:r>
              <a:rPr lang="zh-CN" altLang="en-US" dirty="0"/>
              <a:t>数组元素默认初始化为</a:t>
            </a:r>
            <a:r>
              <a:rPr lang="en-US" altLang="zh-CN" dirty="0"/>
              <a:t>0</a:t>
            </a:r>
            <a:r>
              <a:rPr lang="zh-CN" altLang="en-US" dirty="0"/>
              <a:t>或空字符串</a:t>
            </a:r>
            <a:endParaRPr lang="en-US" altLang="zh-CN" dirty="0"/>
          </a:p>
          <a:p>
            <a:r>
              <a:rPr lang="zh-CN" altLang="en-US" dirty="0"/>
              <a:t>数组自动扩展</a:t>
            </a:r>
            <a:endParaRPr lang="en-US" altLang="zh-CN" dirty="0"/>
          </a:p>
          <a:p>
            <a:r>
              <a:rPr lang="zh-CN" altLang="en-US" dirty="0"/>
              <a:t>数组索引是字符串，</a:t>
            </a:r>
            <a:r>
              <a:rPr lang="en-US" altLang="zh-CN" dirty="0"/>
              <a:t>array[1]</a:t>
            </a:r>
            <a:r>
              <a:rPr lang="zh-CN" altLang="en-US" dirty="0"/>
              <a:t>和</a:t>
            </a:r>
            <a:r>
              <a:rPr lang="en-US" altLang="zh-CN" dirty="0"/>
              <a:t>array[“01”]</a:t>
            </a:r>
            <a:r>
              <a:rPr lang="zh-CN" altLang="en-US" dirty="0"/>
              <a:t>是不一样的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347" y="3401003"/>
            <a:ext cx="6819900" cy="12001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347" y="4683032"/>
            <a:ext cx="4886325" cy="847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347" y="5612636"/>
            <a:ext cx="69437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25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环境数组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awk</a:t>
            </a:r>
            <a:r>
              <a:rPr lang="zh-CN" altLang="en-US" dirty="0"/>
              <a:t>的内置数组</a:t>
            </a:r>
            <a:endParaRPr lang="en-US" altLang="zh-CN" dirty="0"/>
          </a:p>
          <a:p>
            <a:r>
              <a:rPr lang="zh-CN" altLang="en-US" dirty="0"/>
              <a:t>用于存储</a:t>
            </a:r>
            <a:r>
              <a:rPr lang="en-US" altLang="zh-CN" dirty="0"/>
              <a:t>shell</a:t>
            </a:r>
            <a:r>
              <a:rPr lang="zh-CN" altLang="en-US" dirty="0"/>
              <a:t>环境变量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159" y="2954680"/>
            <a:ext cx="60293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891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内置变量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awk</a:t>
            </a:r>
            <a:r>
              <a:rPr lang="zh-CN" altLang="en-US" dirty="0"/>
              <a:t>内部变量，会自动赋值</a:t>
            </a:r>
            <a:endParaRPr lang="en-US" altLang="zh-CN" dirty="0"/>
          </a:p>
          <a:p>
            <a:r>
              <a:rPr lang="zh-CN" altLang="en-US" dirty="0"/>
              <a:t>用户可根据需要对其重新赋值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268705"/>
              </p:ext>
            </p:extLst>
          </p:nvPr>
        </p:nvGraphicFramePr>
        <p:xfrm>
          <a:off x="2336799" y="2411323"/>
          <a:ext cx="8743092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9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9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2769"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备注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769">
                <a:tc>
                  <a:txBody>
                    <a:bodyPr/>
                    <a:lstStyle/>
                    <a:p>
                      <a:r>
                        <a:rPr lang="en-US" altLang="zh-CN" dirty="0"/>
                        <a:t>NR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当前读取行的记录数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769">
                <a:tc>
                  <a:txBody>
                    <a:bodyPr/>
                    <a:lstStyle/>
                    <a:p>
                      <a:r>
                        <a:rPr lang="en-US" altLang="zh-CN" dirty="0"/>
                        <a:t>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输入字段分隔符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空格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FS</a:t>
                      </a:r>
                      <a:r>
                        <a:rPr lang="zh-CN" altLang="en-US" dirty="0"/>
                        <a:t>的赋值放在</a:t>
                      </a:r>
                      <a:r>
                        <a:rPr lang="en-US" altLang="zh-CN" dirty="0"/>
                        <a:t>BEGIN</a:t>
                      </a:r>
                      <a:r>
                        <a:rPr lang="zh-CN" altLang="en-US" dirty="0"/>
                        <a:t>中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769">
                <a:tc>
                  <a:txBody>
                    <a:bodyPr/>
                    <a:lstStyle/>
                    <a:p>
                      <a:r>
                        <a:rPr lang="en-US" altLang="zh-CN" dirty="0"/>
                        <a:t>OFS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输出字段分隔符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空格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print</a:t>
                      </a:r>
                      <a:r>
                        <a:rPr lang="zh-CN" altLang="en-US" dirty="0"/>
                        <a:t>语句中参数的分隔符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2769">
                <a:tc>
                  <a:txBody>
                    <a:bodyPr/>
                    <a:lstStyle/>
                    <a:p>
                      <a:r>
                        <a:rPr lang="en-US" altLang="zh-CN" dirty="0"/>
                        <a:t>OFMT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默认浮点数格式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%.6f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769">
                <a:tc>
                  <a:txBody>
                    <a:bodyPr/>
                    <a:lstStyle/>
                    <a:p>
                      <a:r>
                        <a:rPr lang="en-US" dirty="0"/>
                        <a:t>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记录分隔符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换行符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可将多行合并成一条记录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2769">
                <a:tc>
                  <a:txBody>
                    <a:bodyPr/>
                    <a:lstStyle/>
                    <a:p>
                      <a:r>
                        <a:rPr lang="en-US" altLang="zh-CN" dirty="0"/>
                        <a:t>NF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当前行的字段数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2769">
                <a:tc>
                  <a:txBody>
                    <a:bodyPr/>
                    <a:lstStyle/>
                    <a:p>
                      <a:r>
                        <a:rPr lang="en-US" altLang="zh-CN" dirty="0"/>
                        <a:t>FILENAME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当前输入文件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2769">
                <a:tc>
                  <a:txBody>
                    <a:bodyPr/>
                    <a:lstStyle/>
                    <a:p>
                      <a:r>
                        <a:rPr lang="en-US" altLang="zh-CN" dirty="0"/>
                        <a:t>ARGC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命令行中的参数个数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2769">
                <a:tc>
                  <a:txBody>
                    <a:bodyPr/>
                    <a:lstStyle/>
                    <a:p>
                      <a:r>
                        <a:rPr lang="en-US" altLang="zh-CN" dirty="0"/>
                        <a:t>ARGV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包含参数列表的数组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2769">
                <a:tc>
                  <a:txBody>
                    <a:bodyPr/>
                    <a:lstStyle/>
                    <a:p>
                      <a:r>
                        <a:rPr lang="en-US" altLang="zh-CN" dirty="0"/>
                        <a:t>ENVIRON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包含所有环境变量的数组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0574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401224"/>
              </p:ext>
            </p:extLst>
          </p:nvPr>
        </p:nvGraphicFramePr>
        <p:xfrm>
          <a:off x="2336800" y="1329266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1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6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int</a:t>
                      </a:r>
                      <a:r>
                        <a:rPr lang="en-US" altLang="zh-CN" dirty="0"/>
                        <a:t>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的整数值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sqrt</a:t>
                      </a:r>
                      <a:r>
                        <a:rPr lang="en-US" altLang="zh-CN" dirty="0"/>
                        <a:t>(x)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的平方根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length()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返回整个行的长度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length(x)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的长度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tolower</a:t>
                      </a:r>
                      <a:r>
                        <a:rPr lang="en-US" altLang="zh-CN" dirty="0"/>
                        <a:t>(s)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将字符串</a:t>
                      </a:r>
                      <a:r>
                        <a:rPr lang="en-US" altLang="zh-CN" dirty="0"/>
                        <a:t>s</a:t>
                      </a:r>
                      <a:r>
                        <a:rPr lang="zh-CN" altLang="en-US" dirty="0"/>
                        <a:t>变为小写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toupper</a:t>
                      </a:r>
                      <a:r>
                        <a:rPr lang="en-US" dirty="0"/>
                        <a:t>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将字符串</a:t>
                      </a:r>
                      <a:r>
                        <a:rPr lang="en-US" altLang="zh-CN" dirty="0"/>
                        <a:t>s</a:t>
                      </a:r>
                      <a:r>
                        <a:rPr lang="zh-CN" altLang="en-US" dirty="0"/>
                        <a:t>变为大写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substr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str,m</a:t>
                      </a:r>
                      <a:r>
                        <a:rPr lang="en-US" altLang="zh-CN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从</a:t>
                      </a:r>
                      <a:r>
                        <a:rPr lang="en-US" altLang="zh-CN" dirty="0" err="1"/>
                        <a:t>str</a:t>
                      </a:r>
                      <a:r>
                        <a:rPr lang="zh-CN" altLang="en-US" dirty="0"/>
                        <a:t>的第</a:t>
                      </a:r>
                      <a:r>
                        <a:rPr lang="en-US" altLang="zh-CN" dirty="0"/>
                        <a:t>m</a:t>
                      </a:r>
                      <a:r>
                        <a:rPr lang="zh-CN" altLang="en-US" dirty="0"/>
                        <a:t>个位置开始截取剩余子串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substr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str,m,n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从</a:t>
                      </a:r>
                      <a:r>
                        <a:rPr lang="en-US" altLang="zh-CN" dirty="0" err="1"/>
                        <a:t>str</a:t>
                      </a:r>
                      <a:r>
                        <a:rPr lang="zh-CN" altLang="en-US" dirty="0"/>
                        <a:t>的第</a:t>
                      </a:r>
                      <a:r>
                        <a:rPr lang="en-US" altLang="zh-CN" dirty="0"/>
                        <a:t>m</a:t>
                      </a:r>
                      <a:r>
                        <a:rPr lang="zh-CN" altLang="en-US" dirty="0"/>
                        <a:t>个位置开始截取长度为</a:t>
                      </a:r>
                      <a:r>
                        <a:rPr lang="en-US" altLang="zh-CN" dirty="0"/>
                        <a:t>n</a:t>
                      </a:r>
                      <a:r>
                        <a:rPr lang="zh-CN" altLang="en-US" dirty="0"/>
                        <a:t>的子串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index(s1,s2)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返回字符串</a:t>
                      </a:r>
                      <a:r>
                        <a:rPr lang="en-US" altLang="zh-CN" dirty="0"/>
                        <a:t>s2</a:t>
                      </a:r>
                      <a:r>
                        <a:rPr lang="zh-CN" altLang="en-US" dirty="0"/>
                        <a:t>在</a:t>
                      </a:r>
                      <a:r>
                        <a:rPr lang="en-US" altLang="zh-CN" dirty="0"/>
                        <a:t>s1</a:t>
                      </a:r>
                      <a:r>
                        <a:rPr lang="zh-CN" altLang="en-US" dirty="0"/>
                        <a:t>中的位置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split(</a:t>
                      </a:r>
                      <a:r>
                        <a:rPr lang="en-US" altLang="zh-CN" dirty="0" err="1"/>
                        <a:t>str,arr,ch</a:t>
                      </a:r>
                      <a:r>
                        <a:rPr lang="en-US" altLang="zh-CN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以</a:t>
                      </a:r>
                      <a:r>
                        <a:rPr lang="en-US" altLang="zh-CN" dirty="0" err="1"/>
                        <a:t>ch</a:t>
                      </a:r>
                      <a:r>
                        <a:rPr lang="zh-CN" altLang="en-US" dirty="0"/>
                        <a:t>为分隔符，将</a:t>
                      </a:r>
                      <a:r>
                        <a:rPr lang="en-US" altLang="zh-CN" dirty="0" err="1"/>
                        <a:t>str</a:t>
                      </a:r>
                      <a:r>
                        <a:rPr lang="zh-CN" altLang="en-US" dirty="0"/>
                        <a:t>划分到数组</a:t>
                      </a:r>
                      <a:r>
                        <a:rPr lang="en-US" altLang="zh-CN" dirty="0" err="1"/>
                        <a:t>arr</a:t>
                      </a:r>
                      <a:r>
                        <a:rPr lang="zh-CN" altLang="en-US" dirty="0"/>
                        <a:t>中，返回字段数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system(“</a:t>
                      </a:r>
                      <a:r>
                        <a:rPr lang="en-US" altLang="zh-CN" dirty="0" err="1"/>
                        <a:t>cmd</a:t>
                      </a:r>
                      <a:r>
                        <a:rPr lang="en-US" altLang="zh-CN" dirty="0"/>
                        <a:t>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运行命令</a:t>
                      </a:r>
                      <a:r>
                        <a:rPr lang="en-US" altLang="zh-CN" dirty="0" err="1"/>
                        <a:t>cmd</a:t>
                      </a:r>
                      <a:r>
                        <a:rPr lang="zh-CN" altLang="en-US" dirty="0"/>
                        <a:t>，并返回其退出状态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5228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内置函数示例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查找</a:t>
            </a:r>
            <a:r>
              <a:rPr lang="en-US" altLang="zh-CN" dirty="0"/>
              <a:t>file</a:t>
            </a:r>
            <a:r>
              <a:rPr lang="zh-CN" altLang="en-US" dirty="0"/>
              <a:t>中长度超过</a:t>
            </a:r>
            <a:r>
              <a:rPr lang="en-US" altLang="zh-CN" dirty="0"/>
              <a:t>255</a:t>
            </a:r>
            <a:r>
              <a:rPr lang="zh-CN" altLang="en-US" dirty="0"/>
              <a:t>的行：</a:t>
            </a:r>
            <a:endParaRPr lang="en-US" altLang="zh-CN" dirty="0"/>
          </a:p>
          <a:p>
            <a:pPr lvl="1"/>
            <a:r>
              <a:rPr lang="en-US" altLang="zh-CN" dirty="0" err="1"/>
              <a:t>awk</a:t>
            </a:r>
            <a:r>
              <a:rPr lang="en-US" altLang="zh-CN" dirty="0"/>
              <a:t> ‘length() &gt; 255’ file</a:t>
            </a:r>
          </a:p>
          <a:p>
            <a:r>
              <a:rPr lang="zh-CN" altLang="en-US" dirty="0"/>
              <a:t>查找</a:t>
            </a:r>
            <a:r>
              <a:rPr lang="en-US" altLang="zh-CN" dirty="0"/>
              <a:t>1940-1950</a:t>
            </a:r>
            <a:r>
              <a:rPr lang="zh-CN" altLang="en-US" dirty="0"/>
              <a:t>年之间出生的员工：</a:t>
            </a:r>
            <a:endParaRPr lang="en-US" altLang="zh-CN" dirty="0"/>
          </a:p>
          <a:p>
            <a:pPr lvl="1"/>
            <a:r>
              <a:rPr lang="en-US" dirty="0" err="1"/>
              <a:t>awk</a:t>
            </a:r>
            <a:r>
              <a:rPr lang="en-US" dirty="0"/>
              <a:t> –F: ‘</a:t>
            </a:r>
            <a:r>
              <a:rPr lang="en-US" dirty="0" err="1"/>
              <a:t>substr</a:t>
            </a:r>
            <a:r>
              <a:rPr lang="en-US" dirty="0"/>
              <a:t>($5, 7, 2) &gt;</a:t>
            </a:r>
            <a:r>
              <a:rPr lang="en-US" altLang="zh-CN" dirty="0"/>
              <a:t>=</a:t>
            </a:r>
            <a:r>
              <a:rPr lang="en-US" dirty="0"/>
              <a:t> 40 &amp;&amp; </a:t>
            </a:r>
            <a:r>
              <a:rPr lang="en-US" dirty="0" err="1"/>
              <a:t>substr</a:t>
            </a:r>
            <a:r>
              <a:rPr lang="en-US" dirty="0"/>
              <a:t>($5, 7, 2) &lt;=50’ </a:t>
            </a:r>
            <a:r>
              <a:rPr lang="en-US" dirty="0" err="1"/>
              <a:t>lst</a:t>
            </a:r>
            <a:endParaRPr lang="en-US" dirty="0"/>
          </a:p>
          <a:p>
            <a:r>
              <a:rPr lang="zh-CN" altLang="en-US" dirty="0"/>
              <a:t>将日期格式转换为</a:t>
            </a:r>
            <a:r>
              <a:rPr lang="en-US" altLang="zh-CN" dirty="0"/>
              <a:t>YYYYMMDD</a:t>
            </a:r>
            <a:r>
              <a:rPr lang="zh-CN" altLang="en-US" dirty="0"/>
              <a:t>格式：</a:t>
            </a:r>
            <a:endParaRPr lang="en-US" altLang="zh-CN" dirty="0"/>
          </a:p>
          <a:p>
            <a:pPr lvl="1"/>
            <a:r>
              <a:rPr lang="en-US" dirty="0" err="1"/>
              <a:t>awk</a:t>
            </a:r>
            <a:r>
              <a:rPr lang="en-US" dirty="0"/>
              <a:t> –F: ‘{split($5,ar,”/”); print “19”ar[3]</a:t>
            </a:r>
            <a:r>
              <a:rPr lang="en-US" dirty="0" err="1"/>
              <a:t>ar</a:t>
            </a:r>
            <a:r>
              <a:rPr lang="en-US" dirty="0"/>
              <a:t>[1]</a:t>
            </a:r>
            <a:r>
              <a:rPr lang="en-US" dirty="0" err="1"/>
              <a:t>ar</a:t>
            </a:r>
            <a:r>
              <a:rPr lang="en-US" dirty="0"/>
              <a:t>[2]}’ </a:t>
            </a:r>
            <a:r>
              <a:rPr lang="en-US" dirty="0" err="1"/>
              <a:t>lst</a:t>
            </a:r>
            <a:endParaRPr lang="en-US" dirty="0"/>
          </a:p>
          <a:p>
            <a:r>
              <a:rPr lang="zh-CN" altLang="en-US" dirty="0"/>
              <a:t>在文件开头打印当前日期：</a:t>
            </a:r>
            <a:endParaRPr lang="en-US" altLang="zh-CN" dirty="0"/>
          </a:p>
          <a:p>
            <a:pPr lvl="1"/>
            <a:r>
              <a:rPr lang="en-US" dirty="0" err="1"/>
              <a:t>awk</a:t>
            </a:r>
            <a:r>
              <a:rPr lang="en-US" dirty="0"/>
              <a:t> ‘BEGIN {system(“date”)}’ file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88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(</a:t>
            </a:r>
            <a:r>
              <a:rPr lang="zh-CN" altLang="en-US" dirty="0"/>
              <a:t>条件</a:t>
            </a:r>
            <a:r>
              <a:rPr lang="en-US" altLang="zh-CN" dirty="0"/>
              <a:t>) { </a:t>
            </a:r>
            <a:r>
              <a:rPr lang="zh-CN" altLang="en-US" dirty="0"/>
              <a:t>语句 </a:t>
            </a:r>
            <a:r>
              <a:rPr lang="en-US" altLang="zh-CN" dirty="0"/>
              <a:t>} </a:t>
            </a:r>
            <a:br>
              <a:rPr lang="en-US" altLang="zh-CN" dirty="0"/>
            </a:br>
            <a:r>
              <a:rPr lang="en-US" altLang="zh-CN" dirty="0"/>
              <a:t>else { </a:t>
            </a:r>
            <a:r>
              <a:rPr lang="zh-CN" altLang="en-US" dirty="0"/>
              <a:t>语句 </a:t>
            </a:r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while (</a:t>
            </a:r>
            <a:r>
              <a:rPr lang="zh-CN" altLang="en-US" dirty="0"/>
              <a:t>条件</a:t>
            </a:r>
            <a:r>
              <a:rPr lang="en-US" altLang="zh-CN" dirty="0"/>
              <a:t>) { </a:t>
            </a:r>
            <a:r>
              <a:rPr lang="zh-CN" altLang="en-US" dirty="0"/>
              <a:t>语句 </a:t>
            </a:r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for ( </a:t>
            </a:r>
            <a:r>
              <a:rPr lang="en-US" altLang="zh-CN" dirty="0" err="1"/>
              <a:t>i</a:t>
            </a:r>
            <a:r>
              <a:rPr lang="en-US" altLang="zh-CN" dirty="0"/>
              <a:t>=1; </a:t>
            </a:r>
            <a:r>
              <a:rPr lang="en-US" altLang="zh-CN" dirty="0" err="1"/>
              <a:t>i</a:t>
            </a:r>
            <a:r>
              <a:rPr lang="en-US" altLang="zh-CN" dirty="0"/>
              <a:t>&lt;=10; </a:t>
            </a:r>
            <a:r>
              <a:rPr lang="en-US" altLang="zh-CN" dirty="0" err="1"/>
              <a:t>i</a:t>
            </a:r>
            <a:r>
              <a:rPr lang="en-US" altLang="zh-CN" dirty="0"/>
              <a:t>++) { </a:t>
            </a:r>
            <a:r>
              <a:rPr lang="zh-CN" altLang="en-US" dirty="0"/>
              <a:t>语句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for ( x in array) { </a:t>
            </a:r>
            <a:r>
              <a:rPr lang="zh-CN" altLang="en-US" dirty="0"/>
              <a:t>语句 </a:t>
            </a:r>
            <a:r>
              <a:rPr lang="en-US" altLang="zh-CN" dirty="0"/>
              <a:t>}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8919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为每一行薪资计算税款</a:t>
            </a:r>
            <a:endParaRPr lang="en-US" altLang="zh-CN" dirty="0"/>
          </a:p>
          <a:p>
            <a:pPr lvl="1"/>
            <a:r>
              <a:rPr lang="en-US" dirty="0" err="1"/>
              <a:t>awk</a:t>
            </a:r>
            <a:r>
              <a:rPr lang="en-US" dirty="0"/>
              <a:t> </a:t>
            </a:r>
            <a:r>
              <a:rPr lang="en-US" altLang="zh-CN" dirty="0"/>
              <a:t>–F: </a:t>
            </a:r>
            <a:r>
              <a:rPr lang="en-US" dirty="0"/>
              <a:t>‘{ </a:t>
            </a:r>
            <a:br>
              <a:rPr lang="en-US" dirty="0"/>
            </a:br>
            <a:r>
              <a:rPr lang="en-US" dirty="0"/>
              <a:t>if ($6 &lt;= 30000) tax=0</a:t>
            </a:r>
            <a:br>
              <a:rPr lang="en-US" dirty="0"/>
            </a:br>
            <a:r>
              <a:rPr lang="en-US" dirty="0"/>
              <a:t>else { if ($6 &gt; 30000 &amp;&amp; $6 &lt;=50000) tax=($6-30000)*0.15 }</a:t>
            </a:r>
            <a:br>
              <a:rPr lang="en-US" dirty="0"/>
            </a:br>
            <a:r>
              <a:rPr lang="en-US" dirty="0"/>
              <a:t>}’ </a:t>
            </a:r>
            <a:r>
              <a:rPr lang="en-US" dirty="0" err="1"/>
              <a:t>lst</a:t>
            </a:r>
            <a:endParaRPr lang="en-US" dirty="0"/>
          </a:p>
          <a:p>
            <a:r>
              <a:rPr lang="zh-CN" altLang="en-US" dirty="0"/>
              <a:t>将每一行的字段逆向输出</a:t>
            </a:r>
            <a:endParaRPr lang="en-US" altLang="zh-CN" dirty="0"/>
          </a:p>
          <a:p>
            <a:pPr lvl="1"/>
            <a:r>
              <a:rPr lang="en-US" dirty="0" err="1"/>
              <a:t>awk</a:t>
            </a:r>
            <a:r>
              <a:rPr lang="en-US" dirty="0"/>
              <a:t> –F: ‘{ line=$NF</a:t>
            </a:r>
            <a:br>
              <a:rPr lang="en-US" dirty="0"/>
            </a:b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=NF-1;i&gt;0;i--)</a:t>
            </a:r>
            <a:br>
              <a:rPr lang="en-US" dirty="0"/>
            </a:br>
            <a:r>
              <a:rPr lang="en-US" dirty="0"/>
              <a:t>	line=line”:” $</a:t>
            </a:r>
            <a:r>
              <a:rPr lang="en-US" dirty="0" err="1"/>
              <a:t>i</a:t>
            </a:r>
            <a:br>
              <a:rPr lang="en-US" dirty="0"/>
            </a:br>
            <a:r>
              <a:rPr lang="en-US" dirty="0"/>
              <a:t>print line</a:t>
            </a:r>
            <a:br>
              <a:rPr lang="en-US" dirty="0"/>
            </a:br>
            <a:r>
              <a:rPr lang="en-US" dirty="0"/>
              <a:t>}’ </a:t>
            </a:r>
            <a:r>
              <a:rPr lang="en-US" dirty="0" err="1"/>
              <a:t>lst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9457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输出所有环境变量的值：</a:t>
            </a:r>
            <a:endParaRPr lang="en-US" dirty="0"/>
          </a:p>
          <a:p>
            <a:pPr lvl="1"/>
            <a:r>
              <a:rPr lang="en-US" dirty="0" err="1"/>
              <a:t>awk</a:t>
            </a:r>
            <a:r>
              <a:rPr lang="en-US" dirty="0"/>
              <a:t> ‘BEGIN {</a:t>
            </a:r>
            <a:br>
              <a:rPr lang="en-US" dirty="0"/>
            </a:br>
            <a:r>
              <a:rPr lang="en-US" dirty="0"/>
              <a:t>for (key in ENVIRON)</a:t>
            </a:r>
            <a:br>
              <a:rPr lang="en-US" dirty="0"/>
            </a:br>
            <a:r>
              <a:rPr lang="en-US" dirty="0"/>
              <a:t>	print key “=” ENVIRON[key] </a:t>
            </a:r>
            <a:br>
              <a:rPr lang="en-US" dirty="0"/>
            </a:br>
            <a:r>
              <a:rPr lang="en-US" dirty="0"/>
              <a:t>}’</a:t>
            </a:r>
          </a:p>
          <a:p>
            <a:r>
              <a:rPr lang="zh-CN" altLang="en-US" dirty="0"/>
              <a:t>根据职位分组，统计每个职位的员工数量：</a:t>
            </a:r>
            <a:endParaRPr lang="en-US" altLang="zh-CN" dirty="0"/>
          </a:p>
          <a:p>
            <a:pPr lvl="1"/>
            <a:r>
              <a:rPr lang="en-US" altLang="zh-CN" dirty="0" err="1"/>
              <a:t>awk</a:t>
            </a:r>
            <a:r>
              <a:rPr lang="en-US" altLang="zh-CN" dirty="0"/>
              <a:t> –F: ‘{count[$3]++}</a:t>
            </a:r>
            <a:br>
              <a:rPr lang="en-US" altLang="zh-CN" dirty="0"/>
            </a:br>
            <a:r>
              <a:rPr lang="en-US" altLang="zh-CN" dirty="0"/>
              <a:t>END { for (</a:t>
            </a:r>
            <a:r>
              <a:rPr lang="en-US" altLang="zh-CN" dirty="0" err="1"/>
              <a:t>pos</a:t>
            </a:r>
            <a:r>
              <a:rPr lang="en-US" altLang="zh-CN" dirty="0"/>
              <a:t> in count)</a:t>
            </a:r>
            <a:br>
              <a:rPr lang="en-US" altLang="zh-CN" dirty="0"/>
            </a:br>
            <a:r>
              <a:rPr lang="en-US" altLang="zh-CN" dirty="0"/>
              <a:t>			</a:t>
            </a:r>
            <a:r>
              <a:rPr lang="en-US" altLang="zh-CN" dirty="0" err="1"/>
              <a:t>printf</a:t>
            </a:r>
            <a:r>
              <a:rPr lang="en-US" altLang="zh-CN" dirty="0"/>
              <a:t> “%10s %4d\n”, </a:t>
            </a:r>
            <a:r>
              <a:rPr lang="en-US" altLang="zh-CN" dirty="0" err="1"/>
              <a:t>pos</a:t>
            </a:r>
            <a:r>
              <a:rPr lang="en-US" altLang="zh-CN" dirty="0"/>
              <a:t>, count[</a:t>
            </a:r>
            <a:r>
              <a:rPr lang="en-US" altLang="zh-CN" dirty="0" err="1"/>
              <a:t>pos</a:t>
            </a:r>
            <a:r>
              <a:rPr lang="en-US" altLang="zh-CN" dirty="0"/>
              <a:t>] </a:t>
            </a:r>
            <a:br>
              <a:rPr lang="en-US" altLang="zh-CN" dirty="0"/>
            </a:br>
            <a:r>
              <a:rPr lang="en-US" altLang="zh-CN" dirty="0"/>
              <a:t>}’ </a:t>
            </a:r>
            <a:r>
              <a:rPr lang="en-US" altLang="zh-CN" dirty="0" err="1"/>
              <a:t>lst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615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Perl </a:t>
            </a:r>
            <a:r>
              <a:rPr lang="zh-CN" altLang="en-US" dirty="0"/>
              <a:t>编程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Practical Extraction and Report Language</a:t>
            </a:r>
          </a:p>
          <a:p>
            <a:r>
              <a:rPr lang="zh-CN" altLang="en-US" dirty="0"/>
              <a:t>由</a:t>
            </a:r>
            <a:r>
              <a:rPr lang="en-US" altLang="zh-CN" dirty="0"/>
              <a:t>Larry Wall</a:t>
            </a:r>
            <a:r>
              <a:rPr lang="zh-CN" altLang="en-US" dirty="0"/>
              <a:t>开发的一种脚本语言</a:t>
            </a:r>
            <a:endParaRPr lang="en-US" altLang="zh-CN" dirty="0"/>
          </a:p>
          <a:p>
            <a:r>
              <a:rPr lang="zh-CN" altLang="en-US" dirty="0"/>
              <a:t>被称为</a:t>
            </a:r>
            <a:r>
              <a:rPr lang="en-US" altLang="zh-CN" dirty="0"/>
              <a:t>UNIX</a:t>
            </a:r>
            <a:r>
              <a:rPr lang="zh-CN" altLang="en-US" dirty="0"/>
              <a:t>系统的瑞士军刀</a:t>
            </a:r>
            <a:endParaRPr lang="en-US" altLang="zh-CN" dirty="0"/>
          </a:p>
          <a:p>
            <a:r>
              <a:rPr lang="zh-CN" altLang="en-US" dirty="0"/>
              <a:t>集所有过滤器之所长</a:t>
            </a:r>
            <a:endParaRPr lang="en-US" altLang="zh-CN" dirty="0"/>
          </a:p>
          <a:p>
            <a:r>
              <a:rPr lang="zh-CN" altLang="en-US" dirty="0"/>
              <a:t>拥有所有控制结构和正则表达式</a:t>
            </a:r>
            <a:endParaRPr lang="en-US" altLang="zh-CN" dirty="0"/>
          </a:p>
          <a:p>
            <a:r>
              <a:rPr lang="zh-CN" altLang="en-US" dirty="0"/>
              <a:t>速度快于</a:t>
            </a:r>
            <a:r>
              <a:rPr lang="en-US" altLang="zh-CN" dirty="0"/>
              <a:t>shell</a:t>
            </a:r>
            <a:r>
              <a:rPr lang="zh-CN" altLang="en-US" dirty="0"/>
              <a:t>和</a:t>
            </a:r>
            <a:r>
              <a:rPr lang="en-US" altLang="zh-CN" dirty="0" err="1"/>
              <a:t>awk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8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head</a:t>
            </a:r>
            <a:r>
              <a:rPr lang="zh-CN" altLang="en-US" dirty="0"/>
              <a:t>和</a:t>
            </a:r>
            <a:r>
              <a:rPr lang="en-US" altLang="zh-CN" dirty="0"/>
              <a:t>tail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head</a:t>
            </a:r>
            <a:r>
              <a:rPr lang="zh-CN" altLang="en-US" dirty="0"/>
              <a:t>命令：显示文件的开头（默认</a:t>
            </a:r>
            <a:r>
              <a:rPr lang="en-US" altLang="zh-CN" dirty="0"/>
              <a:t>10</a:t>
            </a:r>
            <a:r>
              <a:rPr lang="zh-CN" altLang="en-US" dirty="0"/>
              <a:t>行）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-n k </a:t>
            </a:r>
            <a:r>
              <a:rPr lang="zh-CN" altLang="en-US" dirty="0"/>
              <a:t>指定显示文件前</a:t>
            </a:r>
            <a:r>
              <a:rPr lang="en-US" altLang="zh-CN" dirty="0"/>
              <a:t>k</a:t>
            </a:r>
            <a:r>
              <a:rPr lang="zh-CN" altLang="en-US" dirty="0"/>
              <a:t>行的内容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tail</a:t>
            </a:r>
            <a:r>
              <a:rPr lang="zh-CN" altLang="en-US" dirty="0"/>
              <a:t>命令：显示文件的结尾（默认</a:t>
            </a:r>
            <a:r>
              <a:rPr lang="en-US" altLang="zh-CN" dirty="0"/>
              <a:t>10</a:t>
            </a:r>
            <a:r>
              <a:rPr lang="zh-CN" altLang="en-US" dirty="0"/>
              <a:t>行）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-n k </a:t>
            </a:r>
            <a:r>
              <a:rPr lang="zh-CN" altLang="en-US" dirty="0"/>
              <a:t>指定显示文件后</a:t>
            </a:r>
            <a:r>
              <a:rPr lang="en-US" altLang="zh-CN" dirty="0"/>
              <a:t>k</a:t>
            </a:r>
            <a:r>
              <a:rPr lang="zh-CN" altLang="en-US" dirty="0"/>
              <a:t>行的内容</a:t>
            </a:r>
            <a:br>
              <a:rPr lang="en-US" altLang="zh-CN" dirty="0"/>
            </a:br>
            <a:r>
              <a:rPr lang="en-US" altLang="zh-CN" dirty="0"/>
              <a:t>				-f     </a:t>
            </a:r>
            <a:r>
              <a:rPr lang="zh-CN" altLang="en-US" dirty="0"/>
              <a:t>监控文件内容的增长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918" y="1971431"/>
            <a:ext cx="3257550" cy="304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918" y="4075897"/>
            <a:ext cx="3286125" cy="304800"/>
          </a:xfrm>
          <a:prstGeom prst="rect">
            <a:avLst/>
          </a:prstGeom>
        </p:spPr>
      </p:pic>
      <p:sp>
        <p:nvSpPr>
          <p:cNvPr id="7" name="星形: 五角 6">
            <a:extLst>
              <a:ext uri="{FF2B5EF4-FFF2-40B4-BE49-F238E27FC236}">
                <a16:creationId xmlns:a16="http://schemas.microsoft.com/office/drawing/2014/main" id="{B215A38C-8EFC-0048-6C90-1BB9F064B619}"/>
              </a:ext>
            </a:extLst>
          </p:cNvPr>
          <p:cNvSpPr/>
          <p:nvPr/>
        </p:nvSpPr>
        <p:spPr>
          <a:xfrm>
            <a:off x="3879850" y="603250"/>
            <a:ext cx="1085850" cy="812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2876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perl</a:t>
            </a:r>
            <a:r>
              <a:rPr lang="en-US" altLang="zh-CN" dirty="0"/>
              <a:t> </a:t>
            </a:r>
            <a:r>
              <a:rPr lang="zh-CN" altLang="en-US" dirty="0"/>
              <a:t>命令行模式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perl</a:t>
            </a:r>
            <a:r>
              <a:rPr lang="en-US" altLang="zh-CN" dirty="0"/>
              <a:t> –e ‘</a:t>
            </a:r>
            <a:r>
              <a:rPr lang="zh-CN" altLang="en-US" dirty="0"/>
              <a:t>程序段</a:t>
            </a:r>
            <a:r>
              <a:rPr lang="en-US" altLang="zh-CN" dirty="0"/>
              <a:t>’</a:t>
            </a:r>
          </a:p>
          <a:p>
            <a:r>
              <a:rPr lang="zh-CN" altLang="en-US" dirty="0"/>
              <a:t>以</a:t>
            </a:r>
            <a:r>
              <a:rPr lang="en-US" altLang="zh-CN" dirty="0" err="1"/>
              <a:t>perl</a:t>
            </a:r>
            <a:r>
              <a:rPr lang="zh-CN" altLang="en-US" dirty="0"/>
              <a:t>编译器执行某个程序段</a:t>
            </a:r>
            <a:endParaRPr lang="en-US" altLang="zh-CN" dirty="0"/>
          </a:p>
          <a:p>
            <a:r>
              <a:rPr lang="zh-CN" altLang="en-US" dirty="0"/>
              <a:t>要求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/bin/</a:t>
            </a:r>
            <a:r>
              <a:rPr lang="en-US" altLang="zh-CN" dirty="0" err="1"/>
              <a:t>perl</a:t>
            </a:r>
            <a:r>
              <a:rPr lang="zh-CN" altLang="en-US" dirty="0"/>
              <a:t>在环境变量</a:t>
            </a:r>
            <a:r>
              <a:rPr lang="en-US" altLang="zh-CN" dirty="0"/>
              <a:t>PATH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  <a:r>
              <a:rPr lang="en-US" altLang="zh-CN" dirty="0" err="1"/>
              <a:t>perl</a:t>
            </a:r>
            <a:r>
              <a:rPr lang="en-US" altLang="zh-CN" dirty="0"/>
              <a:t> –e ‘print(“Hello World\n”)’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971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perl</a:t>
            </a:r>
            <a:r>
              <a:rPr lang="en-US" altLang="zh-CN" dirty="0"/>
              <a:t> </a:t>
            </a:r>
            <a:r>
              <a:rPr lang="zh-CN" altLang="en-US" dirty="0"/>
              <a:t>脚本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 err="1"/>
              <a:t>perl</a:t>
            </a:r>
            <a:r>
              <a:rPr lang="zh-CN" altLang="en-US" dirty="0"/>
              <a:t>脚本与编写</a:t>
            </a:r>
            <a:r>
              <a:rPr lang="en-US" altLang="zh-CN" dirty="0"/>
              <a:t>shell</a:t>
            </a:r>
            <a:r>
              <a:rPr lang="zh-CN" altLang="en-US" dirty="0"/>
              <a:t>脚本很类似</a:t>
            </a:r>
            <a:endParaRPr lang="en-US" altLang="zh-CN" dirty="0"/>
          </a:p>
          <a:p>
            <a:r>
              <a:rPr lang="zh-CN" altLang="en-US" dirty="0"/>
              <a:t>使用任何文本编辑工具</a:t>
            </a:r>
            <a:endParaRPr lang="en-US" altLang="zh-CN" dirty="0"/>
          </a:p>
          <a:p>
            <a:r>
              <a:rPr lang="en-US" altLang="zh-CN" dirty="0"/>
              <a:t>she-bang</a:t>
            </a:r>
            <a:r>
              <a:rPr lang="zh-CN" altLang="en-US" dirty="0"/>
              <a:t>行（第一行）：</a:t>
            </a:r>
            <a:r>
              <a:rPr lang="en-US" altLang="zh-CN" dirty="0"/>
              <a:t>#!/</a:t>
            </a:r>
            <a:r>
              <a:rPr lang="en-US" altLang="zh-CN" dirty="0" err="1"/>
              <a:t>usr</a:t>
            </a:r>
            <a:r>
              <a:rPr lang="en-US" altLang="zh-CN" dirty="0"/>
              <a:t>/bin/</a:t>
            </a:r>
            <a:r>
              <a:rPr lang="en-US" altLang="zh-CN" dirty="0" err="1"/>
              <a:t>perl</a:t>
            </a:r>
            <a:endParaRPr lang="en-US" altLang="zh-CN" dirty="0"/>
          </a:p>
          <a:p>
            <a:r>
              <a:rPr lang="zh-CN" altLang="en-US" dirty="0"/>
              <a:t>脚本文件扩展名为</a:t>
            </a:r>
            <a:r>
              <a:rPr lang="en-US" altLang="zh-CN" dirty="0"/>
              <a:t>.</a:t>
            </a:r>
            <a:r>
              <a:rPr lang="en-US" altLang="zh-CN" dirty="0" err="1"/>
              <a:t>pl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cgi</a:t>
            </a:r>
            <a:endParaRPr lang="en-US" altLang="zh-CN" dirty="0"/>
          </a:p>
          <a:p>
            <a:r>
              <a:rPr lang="zh-CN" altLang="en-US" dirty="0"/>
              <a:t>所有语句以分号结束</a:t>
            </a:r>
            <a:endParaRPr lang="en-US" altLang="zh-CN" dirty="0"/>
          </a:p>
          <a:p>
            <a:r>
              <a:rPr lang="zh-CN" altLang="en-US" dirty="0"/>
              <a:t>支持数值计算</a:t>
            </a:r>
            <a:endParaRPr lang="en-US" altLang="zh-CN" dirty="0"/>
          </a:p>
          <a:p>
            <a:r>
              <a:rPr lang="zh-CN" altLang="en-US" dirty="0"/>
              <a:t>编辑完成后用</a:t>
            </a:r>
            <a:r>
              <a:rPr lang="en-US" altLang="zh-CN" dirty="0" err="1"/>
              <a:t>chmod</a:t>
            </a:r>
            <a:r>
              <a:rPr lang="zh-CN" altLang="en-US" dirty="0"/>
              <a:t>命令设定执行权限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perlexp.pl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955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perl</a:t>
            </a:r>
            <a:r>
              <a:rPr lang="en-US" altLang="zh-CN" dirty="0"/>
              <a:t> 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515552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变量无需声明，第一次使用即视为声明</a:t>
            </a:r>
            <a:endParaRPr lang="en-US" altLang="zh-CN" dirty="0"/>
          </a:p>
          <a:p>
            <a:r>
              <a:rPr lang="zh-CN" altLang="en-US" dirty="0"/>
              <a:t>变量在赋值和引用时都需要加</a:t>
            </a:r>
            <a:r>
              <a:rPr lang="en-US" altLang="zh-CN" dirty="0"/>
              <a:t>$</a:t>
            </a:r>
          </a:p>
          <a:p>
            <a:r>
              <a:rPr lang="zh-CN" altLang="en-US" dirty="0"/>
              <a:t>变量没有内部类型，会自动识别字符串和数字，并在进行计算时自动转换</a:t>
            </a:r>
            <a:endParaRPr lang="en-US" altLang="zh-CN" dirty="0"/>
          </a:p>
          <a:p>
            <a:r>
              <a:rPr lang="zh-CN" altLang="en-US" dirty="0"/>
              <a:t>变量默认初始值为空字符串或</a:t>
            </a:r>
            <a:r>
              <a:rPr lang="en-US" altLang="zh-CN" dirty="0"/>
              <a:t>0</a:t>
            </a:r>
          </a:p>
          <a:p>
            <a:r>
              <a:rPr lang="zh-CN" altLang="en-US" dirty="0"/>
              <a:t>表达式的真值：</a:t>
            </a:r>
            <a:r>
              <a:rPr lang="en-US" altLang="zh-CN" dirty="0"/>
              <a:t>1</a:t>
            </a:r>
            <a:r>
              <a:rPr lang="zh-CN" altLang="en-US" dirty="0"/>
              <a:t>为真，</a:t>
            </a:r>
            <a:r>
              <a:rPr lang="en-US" altLang="zh-CN" dirty="0"/>
              <a:t>0</a:t>
            </a:r>
            <a:r>
              <a:rPr lang="zh-CN" altLang="en-US" dirty="0"/>
              <a:t>为假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altLang="zh-CN" dirty="0"/>
              <a:t>$x=“A”; $x++; print(“$x\n”);</a:t>
            </a:r>
          </a:p>
          <a:p>
            <a:pPr lvl="1"/>
            <a:r>
              <a:rPr lang="en-US" altLang="zh-CN" dirty="0"/>
              <a:t>$y=“P1”; $y++; print(“$y\n”);</a:t>
            </a:r>
          </a:p>
          <a:p>
            <a:pPr lvl="1"/>
            <a:r>
              <a:rPr lang="en-US" altLang="zh-CN" dirty="0"/>
              <a:t>$z++; print(“$z\n”);</a:t>
            </a:r>
          </a:p>
          <a:p>
            <a:pPr lvl="1"/>
            <a:r>
              <a:rPr lang="en-US" altLang="zh-CN" dirty="0"/>
              <a:t>$name1=Jobs; </a:t>
            </a:r>
          </a:p>
          <a:p>
            <a:pPr lvl="1"/>
            <a:r>
              <a:rPr lang="en-US" altLang="zh-CN" dirty="0"/>
              <a:t>$name2=“Steve\t $name1\n”;</a:t>
            </a:r>
          </a:p>
          <a:p>
            <a:pPr lvl="1"/>
            <a:r>
              <a:rPr lang="en-US" altLang="zh-CN" dirty="0"/>
              <a:t>$name3=‘Steve\t $name1\n’;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7426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数值运算符：</a:t>
            </a:r>
            <a:r>
              <a:rPr lang="en-US" altLang="zh-CN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-</a:t>
            </a:r>
            <a:r>
              <a:rPr lang="zh-CN" altLang="en-US" dirty="0"/>
              <a:t>，*，</a:t>
            </a:r>
            <a:r>
              <a:rPr lang="en-US" altLang="zh-CN" dirty="0"/>
              <a:t>/</a:t>
            </a:r>
            <a:r>
              <a:rPr lang="zh-CN" altLang="en-US" dirty="0"/>
              <a:t>，</a:t>
            </a:r>
            <a:r>
              <a:rPr lang="en-US" altLang="zh-CN" dirty="0"/>
              <a:t>%</a:t>
            </a:r>
            <a:r>
              <a:rPr lang="zh-CN" altLang="en-US" dirty="0"/>
              <a:t>，**</a:t>
            </a:r>
            <a:r>
              <a:rPr lang="en-US" altLang="zh-CN" dirty="0"/>
              <a:t>(</a:t>
            </a:r>
            <a:r>
              <a:rPr lang="zh-CN" altLang="en-US" dirty="0"/>
              <a:t>乘方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比较运算符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字符串运算符</a:t>
            </a:r>
            <a:endParaRPr lang="en-US" altLang="zh-CN" dirty="0"/>
          </a:p>
          <a:p>
            <a:pPr lvl="1"/>
            <a:r>
              <a:rPr lang="en-US" altLang="zh-CN" dirty="0"/>
              <a:t>. </a:t>
            </a:r>
            <a:r>
              <a:rPr lang="zh-CN" altLang="en-US" dirty="0"/>
              <a:t>串联两个字符串</a:t>
            </a:r>
            <a:endParaRPr lang="en-US" altLang="zh-CN" dirty="0"/>
          </a:p>
          <a:p>
            <a:pPr lvl="1"/>
            <a:r>
              <a:rPr lang="en-US" altLang="zh-CN" dirty="0"/>
              <a:t>x </a:t>
            </a:r>
            <a:r>
              <a:rPr lang="zh-CN" altLang="en-US" dirty="0"/>
              <a:t>重复一个字符串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212959"/>
              </p:ext>
            </p:extLst>
          </p:nvPr>
        </p:nvGraphicFramePr>
        <p:xfrm>
          <a:off x="4201653" y="1771226"/>
          <a:ext cx="745032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6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3992">
                <a:tc>
                  <a:txBody>
                    <a:bodyPr/>
                    <a:lstStyle/>
                    <a:p>
                      <a:r>
                        <a:rPr lang="zh-CN" altLang="en-US" dirty="0"/>
                        <a:t>数值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正则表达式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r>
                        <a:rPr lang="en-US" altLang="zh-CN" dirty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r>
                        <a:rPr lang="en-US" altLang="zh-CN" dirty="0"/>
                        <a:t>&lt;=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小于等于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r>
                        <a:rPr lang="en-US" altLang="zh-CN" dirty="0"/>
                        <a:t>&gt;=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大于等于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r>
                        <a:rPr lang="en-US" altLang="zh-CN" dirty="0"/>
                        <a:t>==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=~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相等  匹配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992">
                <a:tc>
                  <a:txBody>
                    <a:bodyPr/>
                    <a:lstStyle/>
                    <a:p>
                      <a:r>
                        <a:rPr lang="en-US" altLang="zh-CN" dirty="0"/>
                        <a:t>!=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!~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不等  不匹配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877">
                <a:tc>
                  <a:txBody>
                    <a:bodyPr/>
                    <a:lstStyle/>
                    <a:p>
                      <a:r>
                        <a:rPr lang="en-US" altLang="zh-CN" dirty="0">
                          <a:sym typeface="Wingdings" panose="05000000000000000000" pitchFamily="2" charset="2"/>
                        </a:rPr>
                        <a:t>&lt;=&gt;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cmp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左边小于右边，返回</a:t>
                      </a:r>
                      <a:r>
                        <a:rPr lang="en-US" altLang="zh-CN" dirty="0"/>
                        <a:t>-1</a:t>
                      </a:r>
                      <a:r>
                        <a:rPr lang="zh-CN" altLang="en-US" dirty="0"/>
                        <a:t>，左边等于右边，返回</a:t>
                      </a: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，其余返回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0649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比较运算示例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($name </a:t>
            </a:r>
            <a:r>
              <a:rPr lang="en-US" altLang="zh-CN" dirty="0" err="1"/>
              <a:t>eq</a:t>
            </a:r>
            <a:r>
              <a:rPr lang="en-US" altLang="zh-CN" dirty="0"/>
              <a:t> “”)</a:t>
            </a:r>
          </a:p>
          <a:p>
            <a:r>
              <a:rPr lang="en-US" altLang="zh-CN" dirty="0"/>
              <a:t>if (20 &gt; 10)</a:t>
            </a:r>
          </a:p>
          <a:p>
            <a:r>
              <a:rPr lang="en-US" altLang="zh-CN" dirty="0"/>
              <a:t>if ($line =~ /^root/)</a:t>
            </a:r>
          </a:p>
          <a:p>
            <a:r>
              <a:rPr lang="en-US" altLang="zh-CN" dirty="0"/>
              <a:t>if ($x&gt;5 &amp;&amp; x&lt;10)</a:t>
            </a:r>
          </a:p>
          <a:p>
            <a:r>
              <a:rPr lang="en-US" altLang="zh-CN" dirty="0"/>
              <a:t>$z=$x==$y</a:t>
            </a:r>
          </a:p>
          <a:p>
            <a:r>
              <a:rPr lang="en-US" altLang="zh-CN" dirty="0" err="1"/>
              <a:t>printf</a:t>
            </a:r>
            <a:r>
              <a:rPr lang="en-US" altLang="zh-CN" dirty="0"/>
              <a:t>(“%d”, $x&lt;=&gt;$y)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430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5283540"/>
          </a:xfrm>
        </p:spPr>
        <p:txBody>
          <a:bodyPr/>
          <a:lstStyle/>
          <a:p>
            <a:r>
              <a:rPr lang="en-US" altLang="zh-CN" dirty="0"/>
              <a:t>if (</a:t>
            </a:r>
            <a:r>
              <a:rPr lang="zh-CN" altLang="en-US" dirty="0"/>
              <a:t>条件表达式</a:t>
            </a:r>
            <a:r>
              <a:rPr lang="en-US" altLang="zh-CN" dirty="0"/>
              <a:t>) { </a:t>
            </a:r>
            <a:r>
              <a:rPr lang="zh-CN" altLang="en-US" dirty="0"/>
              <a:t>语句 </a:t>
            </a:r>
            <a:r>
              <a:rPr lang="en-US" altLang="zh-CN" dirty="0"/>
              <a:t>}  					</a:t>
            </a:r>
            <a:r>
              <a:rPr lang="zh-CN" altLang="en-US" dirty="0"/>
              <a:t>语句 </a:t>
            </a:r>
            <a:r>
              <a:rPr lang="en-US" altLang="zh-CN" dirty="0"/>
              <a:t>if (</a:t>
            </a:r>
            <a:r>
              <a:rPr lang="zh-CN" altLang="en-US" dirty="0"/>
              <a:t>条件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else { </a:t>
            </a:r>
            <a:r>
              <a:rPr lang="zh-CN" altLang="en-US" dirty="0"/>
              <a:t>语句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if (</a:t>
            </a:r>
            <a:r>
              <a:rPr lang="zh-CN" altLang="en-US" dirty="0"/>
              <a:t>条件表达式</a:t>
            </a:r>
            <a:r>
              <a:rPr lang="en-US" altLang="zh-CN" dirty="0"/>
              <a:t>) { </a:t>
            </a:r>
            <a:r>
              <a:rPr lang="zh-CN" altLang="en-US" dirty="0"/>
              <a:t>语句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 err="1"/>
              <a:t>elseif</a:t>
            </a:r>
            <a:r>
              <a:rPr lang="en-US" altLang="zh-CN" dirty="0"/>
              <a:t> (</a:t>
            </a:r>
            <a:r>
              <a:rPr lang="zh-CN" altLang="en-US" dirty="0"/>
              <a:t>条件表达式</a:t>
            </a:r>
            <a:r>
              <a:rPr lang="en-US" altLang="zh-CN" dirty="0"/>
              <a:t>) { </a:t>
            </a:r>
            <a:r>
              <a:rPr lang="zh-CN" altLang="en-US" dirty="0"/>
              <a:t>语句 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en-US" altLang="zh-CN" dirty="0"/>
              <a:t>else { </a:t>
            </a:r>
            <a:r>
              <a:rPr lang="zh-CN" altLang="en-US" dirty="0"/>
              <a:t>语句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while (</a:t>
            </a:r>
            <a:r>
              <a:rPr lang="zh-CN" altLang="en-US" dirty="0"/>
              <a:t>条件表达式</a:t>
            </a:r>
            <a:r>
              <a:rPr lang="en-US" altLang="zh-CN" dirty="0"/>
              <a:t>) { </a:t>
            </a:r>
            <a:r>
              <a:rPr lang="zh-CN" altLang="en-US" dirty="0"/>
              <a:t>语句 </a:t>
            </a:r>
            <a:r>
              <a:rPr lang="en-US" altLang="zh-CN" dirty="0"/>
              <a:t>}				</a:t>
            </a:r>
            <a:r>
              <a:rPr lang="zh-CN" altLang="en-US" dirty="0"/>
              <a:t>语句 </a:t>
            </a:r>
            <a:r>
              <a:rPr lang="en-US" altLang="zh-CN" dirty="0"/>
              <a:t>while (</a:t>
            </a:r>
            <a:r>
              <a:rPr lang="zh-CN" altLang="en-US" dirty="0"/>
              <a:t>条件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do { </a:t>
            </a:r>
            <a:r>
              <a:rPr lang="zh-CN" altLang="en-US" dirty="0"/>
              <a:t>语句 </a:t>
            </a:r>
            <a:r>
              <a:rPr lang="en-US" altLang="zh-CN" dirty="0"/>
              <a:t>} while (</a:t>
            </a:r>
            <a:r>
              <a:rPr lang="zh-CN" altLang="en-US" dirty="0"/>
              <a:t>条件表达式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for ($</a:t>
            </a:r>
            <a:r>
              <a:rPr lang="en-US" altLang="zh-CN" dirty="0" err="1"/>
              <a:t>i</a:t>
            </a:r>
            <a:r>
              <a:rPr lang="en-US" altLang="zh-CN" dirty="0"/>
              <a:t>=0; $</a:t>
            </a:r>
            <a:r>
              <a:rPr lang="en-US" altLang="zh-CN" dirty="0" err="1"/>
              <a:t>i</a:t>
            </a:r>
            <a:r>
              <a:rPr lang="en-US" altLang="zh-CN" dirty="0"/>
              <a:t>&lt;5; $</a:t>
            </a:r>
            <a:r>
              <a:rPr lang="en-US" altLang="zh-CN" dirty="0" err="1"/>
              <a:t>i</a:t>
            </a:r>
            <a:r>
              <a:rPr lang="en-US" altLang="zh-CN" dirty="0"/>
              <a:t>++) { </a:t>
            </a:r>
            <a:r>
              <a:rPr lang="zh-CN" altLang="en-US" dirty="0"/>
              <a:t>语句 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中断循环语句：</a:t>
            </a:r>
            <a:endParaRPr lang="en-US" altLang="zh-CN" dirty="0"/>
          </a:p>
          <a:p>
            <a:pPr lvl="1"/>
            <a:r>
              <a:rPr lang="en-US" altLang="zh-CN" dirty="0"/>
              <a:t>next  </a:t>
            </a:r>
            <a:r>
              <a:rPr lang="zh-CN" altLang="en-US" dirty="0"/>
              <a:t>重新判断循环条件（同</a:t>
            </a:r>
            <a:r>
              <a:rPr lang="en-US" altLang="zh-CN" dirty="0"/>
              <a:t>continue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last  </a:t>
            </a:r>
            <a:r>
              <a:rPr lang="zh-CN" altLang="en-US" dirty="0"/>
              <a:t>跳出循环（同</a:t>
            </a:r>
            <a:r>
              <a:rPr lang="en-US" altLang="zh-CN" dirty="0"/>
              <a:t>break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7720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&lt;&gt;</a:t>
            </a:r>
            <a:r>
              <a:rPr lang="zh-CN" altLang="en-US" dirty="0"/>
              <a:t>运算符从文件中读取行</a:t>
            </a:r>
            <a:r>
              <a:rPr lang="en-US" altLang="zh-CN" dirty="0"/>
              <a:t>                </a:t>
            </a:r>
          </a:p>
          <a:p>
            <a:pPr lvl="1"/>
            <a:r>
              <a:rPr lang="en-US" altLang="zh-CN" dirty="0" err="1"/>
              <a:t>perl</a:t>
            </a:r>
            <a:r>
              <a:rPr lang="en-US" altLang="zh-CN" dirty="0"/>
              <a:t> –e ‘print &lt;&gt;’ file                   </a:t>
            </a:r>
          </a:p>
          <a:p>
            <a:pPr lvl="1"/>
            <a:r>
              <a:rPr lang="en-US" altLang="zh-CN" dirty="0" err="1"/>
              <a:t>perl</a:t>
            </a:r>
            <a:r>
              <a:rPr lang="en-US" altLang="zh-CN" dirty="0"/>
              <a:t> –e ‘print while (&lt;&gt;)’ file1 file2 file3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-n</a:t>
            </a:r>
            <a:r>
              <a:rPr lang="zh-CN" altLang="en-US" dirty="0"/>
              <a:t>选项</a:t>
            </a:r>
            <a:endParaRPr lang="en-US" altLang="zh-CN" dirty="0"/>
          </a:p>
          <a:p>
            <a:pPr lvl="1"/>
            <a:r>
              <a:rPr lang="en-US" altLang="zh-CN" dirty="0" err="1"/>
              <a:t>perl</a:t>
            </a:r>
            <a:r>
              <a:rPr lang="en-US" altLang="zh-CN" dirty="0"/>
              <a:t> –ne ‘print’ file</a:t>
            </a:r>
          </a:p>
          <a:p>
            <a:pPr lvl="1"/>
            <a:r>
              <a:rPr lang="en-US" altLang="zh-CN" dirty="0" err="1"/>
              <a:t>perl</a:t>
            </a:r>
            <a:r>
              <a:rPr lang="en-US" altLang="zh-CN" dirty="0"/>
              <a:t> –ne ‘print’ file1 file2 file3</a:t>
            </a:r>
          </a:p>
          <a:p>
            <a:r>
              <a:rPr lang="zh-CN" altLang="en-US" dirty="0"/>
              <a:t>在脚本文件中使用时，要在第一行中加</a:t>
            </a:r>
            <a:r>
              <a:rPr lang="en-US" altLang="zh-CN" dirty="0"/>
              <a:t>-n</a:t>
            </a:r>
            <a:r>
              <a:rPr lang="zh-CN" altLang="en-US" dirty="0"/>
              <a:t>选项</a:t>
            </a:r>
            <a:endParaRPr lang="en-US" altLang="zh-CN" dirty="0"/>
          </a:p>
          <a:p>
            <a:pPr lvl="1"/>
            <a:r>
              <a:rPr lang="en-US" altLang="zh-CN" dirty="0"/>
              <a:t>#!/</a:t>
            </a:r>
            <a:r>
              <a:rPr lang="en-US" altLang="zh-CN" dirty="0" err="1"/>
              <a:t>usr</a:t>
            </a:r>
            <a:r>
              <a:rPr lang="en-US" altLang="zh-CN" dirty="0"/>
              <a:t>/bin/</a:t>
            </a:r>
            <a:r>
              <a:rPr lang="en-US" altLang="zh-CN" dirty="0" err="1"/>
              <a:t>perl</a:t>
            </a:r>
            <a:r>
              <a:rPr lang="en-US" altLang="zh-CN" dirty="0"/>
              <a:t> -n</a:t>
            </a:r>
          </a:p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en-US" altLang="zh-CN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577" y="5700921"/>
            <a:ext cx="7607999" cy="5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962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Perl</a:t>
            </a:r>
            <a:r>
              <a:rPr lang="zh-CN" altLang="en-US" dirty="0"/>
              <a:t>支持</a:t>
            </a:r>
            <a:r>
              <a:rPr lang="en-US" altLang="zh-CN" dirty="0"/>
              <a:t>IRE</a:t>
            </a:r>
            <a:r>
              <a:rPr lang="zh-CN" altLang="en-US" dirty="0"/>
              <a:t>和</a:t>
            </a:r>
            <a:r>
              <a:rPr lang="en-US" altLang="zh-CN" dirty="0"/>
              <a:t>TRE</a:t>
            </a:r>
            <a:r>
              <a:rPr lang="zh-CN" altLang="en-US" dirty="0"/>
              <a:t>的使用</a:t>
            </a:r>
            <a:endParaRPr lang="en-US" altLang="zh-CN" dirty="0"/>
          </a:p>
          <a:p>
            <a:pPr lvl="1"/>
            <a:r>
              <a:rPr lang="en-US" altLang="zh-CN" dirty="0"/>
              <a:t>/.{256,}/   # </a:t>
            </a:r>
            <a:r>
              <a:rPr lang="zh-CN" altLang="en-US" dirty="0"/>
              <a:t>长度超过</a:t>
            </a:r>
            <a:r>
              <a:rPr lang="en-US" altLang="zh-CN" dirty="0"/>
              <a:t>255</a:t>
            </a:r>
            <a:r>
              <a:rPr lang="zh-CN" altLang="en-US" dirty="0"/>
              <a:t>的字符串</a:t>
            </a:r>
            <a:endParaRPr lang="en-US" altLang="zh-CN" dirty="0"/>
          </a:p>
          <a:p>
            <a:pPr lvl="1"/>
            <a:r>
              <a:rPr lang="en-US" altLang="zh-CN" dirty="0"/>
              <a:t>/(\d{4})\.(\d{2})\.(\d{2})/     # $1: year, $2: month, $3: day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152434"/>
              </p:ext>
            </p:extLst>
          </p:nvPr>
        </p:nvGraphicFramePr>
        <p:xfrm>
          <a:off x="2352040" y="1405467"/>
          <a:ext cx="740460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9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5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629"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629">
                <a:tc>
                  <a:txBody>
                    <a:bodyPr/>
                    <a:lstStyle/>
                    <a:p>
                      <a:r>
                        <a:rPr lang="en-US" altLang="zh-CN" dirty="0"/>
                        <a:t>\w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匹配一个单词字符</a:t>
                      </a:r>
                      <a:r>
                        <a:rPr lang="en-US" altLang="zh-CN" dirty="0"/>
                        <a:t>[a-zA-Z0-9_]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629">
                <a:tc>
                  <a:txBody>
                    <a:bodyPr/>
                    <a:lstStyle/>
                    <a:p>
                      <a:r>
                        <a:rPr lang="en-US" altLang="zh-CN" dirty="0"/>
                        <a:t>\W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匹配一个非单词字符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629">
                <a:tc>
                  <a:txBody>
                    <a:bodyPr/>
                    <a:lstStyle/>
                    <a:p>
                      <a:r>
                        <a:rPr lang="en-US" altLang="zh-CN" dirty="0"/>
                        <a:t>\d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匹配一个数字字符</a:t>
                      </a:r>
                      <a:r>
                        <a:rPr lang="en-US" altLang="zh-CN" dirty="0"/>
                        <a:t>[0-9]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629">
                <a:tc>
                  <a:txBody>
                    <a:bodyPr/>
                    <a:lstStyle/>
                    <a:p>
                      <a:r>
                        <a:rPr lang="en-US" altLang="zh-CN" dirty="0"/>
                        <a:t>\D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匹配一个非数字字符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629">
                <a:tc>
                  <a:txBody>
                    <a:bodyPr/>
                    <a:lstStyle/>
                    <a:p>
                      <a:r>
                        <a:rPr lang="en-US" altLang="zh-CN" dirty="0"/>
                        <a:t>\s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匹配一个空白字符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629">
                <a:tc>
                  <a:txBody>
                    <a:bodyPr/>
                    <a:lstStyle/>
                    <a:p>
                      <a:r>
                        <a:rPr lang="en-US" altLang="zh-CN" dirty="0"/>
                        <a:t>\S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匹配一个非空白字符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629">
                <a:tc>
                  <a:txBody>
                    <a:bodyPr/>
                    <a:lstStyle/>
                    <a:p>
                      <a:r>
                        <a:rPr lang="en-US" altLang="zh-CN" dirty="0"/>
                        <a:t>\b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在单词边界处匹配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629">
                <a:tc>
                  <a:txBody>
                    <a:bodyPr/>
                    <a:lstStyle/>
                    <a:p>
                      <a:r>
                        <a:rPr lang="en-US" altLang="zh-CN" dirty="0"/>
                        <a:t>\B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不在单词边界处匹配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0974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内置变量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按行号定位行</a:t>
            </a:r>
            <a:endParaRPr lang="en-US" altLang="zh-CN" dirty="0"/>
          </a:p>
          <a:p>
            <a:pPr lvl="1"/>
            <a:r>
              <a:rPr lang="en-US" altLang="zh-CN" dirty="0"/>
              <a:t>$.</a:t>
            </a:r>
            <a:r>
              <a:rPr lang="zh-CN" altLang="en-US" dirty="0"/>
              <a:t>变量存储当前行号（与</a:t>
            </a:r>
            <a:r>
              <a:rPr lang="en-US" altLang="zh-CN" dirty="0" err="1"/>
              <a:t>awk</a:t>
            </a:r>
            <a:r>
              <a:rPr lang="zh-CN" altLang="en-US" dirty="0"/>
              <a:t>中的</a:t>
            </a:r>
            <a:r>
              <a:rPr lang="en-US" altLang="zh-CN" dirty="0"/>
              <a:t>NR</a:t>
            </a:r>
            <a:r>
              <a:rPr lang="zh-CN" altLang="en-US" dirty="0"/>
              <a:t>类似）</a:t>
            </a:r>
            <a:br>
              <a:rPr lang="en-US" altLang="zh-CN" dirty="0"/>
            </a:br>
            <a:endParaRPr lang="en-US" altLang="zh-CN" dirty="0"/>
          </a:p>
          <a:p>
            <a:pPr lvl="1"/>
            <a:r>
              <a:rPr lang="en-US" dirty="0"/>
              <a:t>..</a:t>
            </a:r>
            <a:r>
              <a:rPr lang="zh-CN" altLang="en-US" dirty="0"/>
              <a:t>指定行号范围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默认变量</a:t>
            </a:r>
            <a:r>
              <a:rPr lang="en-US" altLang="zh-CN" dirty="0"/>
              <a:t>$_</a:t>
            </a:r>
          </a:p>
          <a:p>
            <a:pPr lvl="1"/>
            <a:r>
              <a:rPr lang="zh-CN" altLang="en-US" dirty="0"/>
              <a:t>读取行时的默认存储变量</a:t>
            </a:r>
            <a:endParaRPr lang="en-US" altLang="zh-CN" dirty="0"/>
          </a:p>
          <a:p>
            <a:pPr lvl="1"/>
            <a:r>
              <a:rPr lang="zh-CN" altLang="en-US" dirty="0"/>
              <a:t>省略参数的函数的默认参数</a:t>
            </a:r>
            <a:endParaRPr lang="en-US" altLang="zh-CN" dirty="0"/>
          </a:p>
          <a:p>
            <a:pPr lvl="1"/>
            <a:r>
              <a:rPr lang="zh-CN" altLang="en-US" dirty="0"/>
              <a:t>正则表达式的默认匹配变量</a:t>
            </a:r>
            <a:endParaRPr lang="en-US" altLang="zh-CN" dirty="0"/>
          </a:p>
          <a:p>
            <a:pPr lvl="1"/>
            <a:r>
              <a:rPr lang="zh-CN" altLang="en-US" dirty="0"/>
              <a:t>示例：</a:t>
            </a:r>
            <a:r>
              <a:rPr lang="en-US" altLang="zh-CN" dirty="0"/>
              <a:t>default.pl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179" y="2342635"/>
            <a:ext cx="5772150" cy="228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179" y="3066278"/>
            <a:ext cx="56292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274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字符串处理函数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chop($x) </a:t>
            </a:r>
            <a:r>
              <a:rPr lang="zh-CN" altLang="en-US" dirty="0"/>
              <a:t>删除</a:t>
            </a:r>
            <a:r>
              <a:rPr lang="en-US" altLang="zh-CN" dirty="0"/>
              <a:t>$x</a:t>
            </a:r>
            <a:r>
              <a:rPr lang="zh-CN" altLang="en-US" dirty="0"/>
              <a:t>的最后一个字符，返回被删除的字符</a:t>
            </a:r>
            <a:endParaRPr lang="en-US" altLang="zh-CN" dirty="0"/>
          </a:p>
          <a:p>
            <a:r>
              <a:rPr lang="en-US" altLang="zh-CN" dirty="0"/>
              <a:t>chomp($x) </a:t>
            </a:r>
            <a:r>
              <a:rPr lang="zh-CN" altLang="en-US" dirty="0"/>
              <a:t>删除</a:t>
            </a:r>
            <a:r>
              <a:rPr lang="en-US" altLang="zh-CN" dirty="0"/>
              <a:t>$x</a:t>
            </a:r>
            <a:r>
              <a:rPr lang="zh-CN" altLang="en-US" dirty="0"/>
              <a:t>中的最后一个</a:t>
            </a:r>
            <a:r>
              <a:rPr lang="en-US" altLang="zh-CN" dirty="0"/>
              <a:t>\n</a:t>
            </a:r>
            <a:r>
              <a:rPr lang="zh-CN" altLang="en-US" dirty="0"/>
              <a:t>，删除成功返回</a:t>
            </a:r>
            <a:r>
              <a:rPr lang="en-US" altLang="zh-CN" dirty="0"/>
              <a:t>1</a:t>
            </a:r>
            <a:r>
              <a:rPr lang="zh-CN" altLang="en-US" dirty="0"/>
              <a:t>，失败返回</a:t>
            </a:r>
            <a:r>
              <a:rPr lang="en-US" altLang="zh-CN" dirty="0"/>
              <a:t>0</a:t>
            </a:r>
          </a:p>
          <a:p>
            <a:r>
              <a:rPr lang="en-US" dirty="0"/>
              <a:t>index(</a:t>
            </a:r>
            <a:r>
              <a:rPr lang="en-US" dirty="0" err="1"/>
              <a:t>str,substr,n</a:t>
            </a:r>
            <a:r>
              <a:rPr lang="en-US" dirty="0"/>
              <a:t>) </a:t>
            </a:r>
            <a:r>
              <a:rPr lang="zh-CN" altLang="en-US" dirty="0"/>
              <a:t>返回</a:t>
            </a:r>
            <a:r>
              <a:rPr lang="en-US" altLang="zh-CN" dirty="0" err="1"/>
              <a:t>substr</a:t>
            </a:r>
            <a:r>
              <a:rPr lang="zh-CN" altLang="en-US" dirty="0"/>
              <a:t>在</a:t>
            </a:r>
            <a:r>
              <a:rPr lang="en-US" altLang="zh-CN" dirty="0" err="1"/>
              <a:t>str</a:t>
            </a:r>
            <a:r>
              <a:rPr lang="zh-CN" altLang="en-US" dirty="0"/>
              <a:t>中出现的位置，如有</a:t>
            </a:r>
            <a:r>
              <a:rPr lang="en-US" altLang="zh-CN" dirty="0"/>
              <a:t>n</a:t>
            </a:r>
            <a:r>
              <a:rPr lang="zh-CN" altLang="en-US" dirty="0"/>
              <a:t>则跳过</a:t>
            </a:r>
            <a:r>
              <a:rPr lang="en-US" altLang="zh-CN" dirty="0"/>
              <a:t>n</a:t>
            </a:r>
            <a:r>
              <a:rPr lang="zh-CN" altLang="en-US" dirty="0"/>
              <a:t>位</a:t>
            </a:r>
            <a:endParaRPr lang="en-US" altLang="zh-CN" dirty="0"/>
          </a:p>
          <a:p>
            <a:r>
              <a:rPr lang="en-US" altLang="zh-CN" dirty="0" err="1"/>
              <a:t>rindex</a:t>
            </a:r>
            <a:r>
              <a:rPr lang="en-US" altLang="zh-CN" dirty="0"/>
              <a:t>(</a:t>
            </a:r>
            <a:r>
              <a:rPr lang="en-US" altLang="zh-CN" dirty="0" err="1"/>
              <a:t>str,substr,n</a:t>
            </a:r>
            <a:r>
              <a:rPr lang="en-US" altLang="zh-CN" dirty="0"/>
              <a:t>) </a:t>
            </a:r>
            <a:r>
              <a:rPr lang="zh-CN" altLang="en-US" dirty="0"/>
              <a:t>返回</a:t>
            </a:r>
            <a:r>
              <a:rPr lang="en-US" altLang="zh-CN" dirty="0" err="1"/>
              <a:t>substr</a:t>
            </a:r>
            <a:r>
              <a:rPr lang="zh-CN" altLang="en-US" dirty="0"/>
              <a:t>在</a:t>
            </a:r>
            <a:r>
              <a:rPr lang="en-US" altLang="zh-CN" dirty="0" err="1"/>
              <a:t>str</a:t>
            </a:r>
            <a:r>
              <a:rPr lang="zh-CN" altLang="en-US" dirty="0"/>
              <a:t>中最后出现的位置</a:t>
            </a:r>
            <a:endParaRPr lang="en-US" altLang="zh-CN" dirty="0"/>
          </a:p>
          <a:p>
            <a:r>
              <a:rPr lang="en-US" altLang="zh-CN" dirty="0"/>
              <a:t>reverse(</a:t>
            </a:r>
            <a:r>
              <a:rPr lang="en-US" altLang="zh-CN" dirty="0" err="1"/>
              <a:t>str</a:t>
            </a:r>
            <a:r>
              <a:rPr lang="en-US" altLang="zh-CN" dirty="0"/>
              <a:t>) </a:t>
            </a:r>
            <a:r>
              <a:rPr lang="zh-CN" altLang="en-US" dirty="0"/>
              <a:t>将</a:t>
            </a:r>
            <a:r>
              <a:rPr lang="en-US" altLang="zh-CN" dirty="0" err="1"/>
              <a:t>str</a:t>
            </a:r>
            <a:r>
              <a:rPr lang="zh-CN" altLang="en-US" dirty="0"/>
              <a:t>中字符的顺序颠倒并返回颠倒后的字符串</a:t>
            </a:r>
            <a:endParaRPr lang="en-US" altLang="zh-CN" dirty="0"/>
          </a:p>
          <a:p>
            <a:r>
              <a:rPr lang="en-US" altLang="zh-CN" dirty="0" err="1"/>
              <a:t>substr</a:t>
            </a:r>
            <a:r>
              <a:rPr lang="en-US" altLang="zh-CN" dirty="0"/>
              <a:t>(str1,m,l) </a:t>
            </a:r>
            <a:r>
              <a:rPr lang="zh-CN" altLang="en-US" dirty="0"/>
              <a:t>从</a:t>
            </a:r>
            <a:r>
              <a:rPr lang="en-US" altLang="zh-CN" dirty="0"/>
              <a:t>str1</a:t>
            </a:r>
            <a:r>
              <a:rPr lang="zh-CN" altLang="en-US" dirty="0"/>
              <a:t>的第</a:t>
            </a:r>
            <a:r>
              <a:rPr lang="en-US" altLang="zh-CN" dirty="0"/>
              <a:t>m</a:t>
            </a:r>
            <a:r>
              <a:rPr lang="zh-CN" altLang="en-US" dirty="0"/>
              <a:t>位开始截取</a:t>
            </a:r>
            <a:r>
              <a:rPr lang="en-US" altLang="zh-CN" dirty="0"/>
              <a:t>n</a:t>
            </a:r>
            <a:r>
              <a:rPr lang="zh-CN" altLang="en-US" dirty="0"/>
              <a:t>位字符串，若</a:t>
            </a:r>
            <a:r>
              <a:rPr lang="en-US" altLang="zh-CN" dirty="0"/>
              <a:t>m</a:t>
            </a:r>
            <a:r>
              <a:rPr lang="zh-CN" altLang="en-US" dirty="0"/>
              <a:t>为负数则从尾部开始计算</a:t>
            </a:r>
            <a:endParaRPr lang="en-US" altLang="zh-CN" dirty="0"/>
          </a:p>
          <a:p>
            <a:r>
              <a:rPr lang="en-US" altLang="zh-CN" dirty="0" err="1"/>
              <a:t>uc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  </a:t>
            </a:r>
            <a:r>
              <a:rPr lang="zh-CN" altLang="en-US" dirty="0"/>
              <a:t>将</a:t>
            </a:r>
            <a:r>
              <a:rPr lang="en-US" altLang="zh-CN" dirty="0" err="1"/>
              <a:t>str</a:t>
            </a:r>
            <a:r>
              <a:rPr lang="zh-CN" altLang="en-US" dirty="0"/>
              <a:t>全部变成大写</a:t>
            </a:r>
            <a:endParaRPr lang="en-US" altLang="zh-CN" dirty="0"/>
          </a:p>
          <a:p>
            <a:r>
              <a:rPr lang="en-US" altLang="zh-CN" dirty="0" err="1"/>
              <a:t>ucfirst</a:t>
            </a:r>
            <a:r>
              <a:rPr lang="en-US" altLang="zh-CN" dirty="0"/>
              <a:t>(</a:t>
            </a:r>
            <a:r>
              <a:rPr lang="en-US" altLang="zh-CN" dirty="0" err="1"/>
              <a:t>str</a:t>
            </a:r>
            <a:r>
              <a:rPr lang="en-US" altLang="zh-CN" dirty="0"/>
              <a:t>)  </a:t>
            </a:r>
            <a:r>
              <a:rPr lang="zh-CN" altLang="en-US" dirty="0"/>
              <a:t>将</a:t>
            </a:r>
            <a:r>
              <a:rPr lang="en-US" altLang="zh-CN" dirty="0" err="1"/>
              <a:t>str</a:t>
            </a:r>
            <a:r>
              <a:rPr lang="zh-CN" altLang="en-US" dirty="0"/>
              <a:t>的首字符变成大写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命令功能：垂直划分文件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-c  </a:t>
            </a:r>
            <a:r>
              <a:rPr lang="zh-CN" altLang="en-US" dirty="0"/>
              <a:t>按列剪切，每列宽度为一个字符</a:t>
            </a:r>
            <a:br>
              <a:rPr lang="en-US" altLang="zh-CN" dirty="0"/>
            </a:br>
            <a:r>
              <a:rPr lang="en-US" altLang="zh-CN" dirty="0"/>
              <a:t>				-f   </a:t>
            </a:r>
            <a:r>
              <a:rPr lang="zh-CN" altLang="en-US" dirty="0"/>
              <a:t>按字段剪切，字段分隔符由</a:t>
            </a:r>
            <a:r>
              <a:rPr lang="en-US" altLang="zh-CN" dirty="0"/>
              <a:t>-d</a:t>
            </a:r>
            <a:r>
              <a:rPr lang="zh-CN" altLang="en-US" dirty="0"/>
              <a:t>选项指定，默认为制表符</a:t>
            </a:r>
            <a:br>
              <a:rPr lang="en-US" altLang="zh-CN" dirty="0"/>
            </a:br>
            <a:r>
              <a:rPr lang="en-US" altLang="zh-CN" dirty="0"/>
              <a:t>				-d   </a:t>
            </a:r>
            <a:r>
              <a:rPr lang="zh-CN" altLang="en-US" dirty="0"/>
              <a:t>指定字段分隔符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831" y="2006112"/>
            <a:ext cx="3048000" cy="266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256" y="4202844"/>
            <a:ext cx="4324350" cy="1000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0256" y="5499963"/>
            <a:ext cx="47529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068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列表和数组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5247046"/>
          </a:xfrm>
        </p:spPr>
        <p:txBody>
          <a:bodyPr/>
          <a:lstStyle/>
          <a:p>
            <a:r>
              <a:rPr lang="zh-CN" altLang="en-US" dirty="0"/>
              <a:t>列表：由（）包围的一组数据</a:t>
            </a:r>
            <a:endParaRPr lang="en-US" altLang="zh-CN" dirty="0"/>
          </a:p>
          <a:p>
            <a:pPr lvl="1"/>
            <a:r>
              <a:rPr lang="zh-CN" altLang="en-US" dirty="0"/>
              <a:t>列表是有序的</a:t>
            </a:r>
            <a:endParaRPr lang="en-US" altLang="zh-CN" dirty="0"/>
          </a:p>
          <a:p>
            <a:pPr lvl="1"/>
            <a:r>
              <a:rPr lang="zh-CN" altLang="en-US" dirty="0"/>
              <a:t>列表中的数据不需要是同一类型</a:t>
            </a:r>
            <a:endParaRPr lang="en-US" altLang="zh-CN" dirty="0"/>
          </a:p>
          <a:p>
            <a:pPr lvl="1"/>
            <a:r>
              <a:rPr lang="zh-CN" altLang="en-US" dirty="0"/>
              <a:t>列表可以赋值给一组变量或是数组</a:t>
            </a:r>
            <a:endParaRPr lang="en-US" altLang="zh-CN" dirty="0"/>
          </a:p>
          <a:p>
            <a:pPr lvl="1"/>
            <a:endParaRPr lang="en-US" dirty="0"/>
          </a:p>
          <a:p>
            <a:r>
              <a:rPr lang="zh-CN" altLang="en-US" dirty="0"/>
              <a:t>数组是存储列表的变量</a:t>
            </a:r>
            <a:endParaRPr lang="en-US" altLang="zh-CN" dirty="0"/>
          </a:p>
          <a:p>
            <a:pPr lvl="1"/>
            <a:r>
              <a:rPr lang="zh-CN" altLang="en-US" dirty="0"/>
              <a:t>整个数组变量：</a:t>
            </a:r>
            <a:r>
              <a:rPr lang="en-US" altLang="zh-CN" dirty="0"/>
              <a:t>@array</a:t>
            </a:r>
          </a:p>
          <a:p>
            <a:pPr lvl="1"/>
            <a:r>
              <a:rPr lang="zh-CN" altLang="en-US" dirty="0"/>
              <a:t>数组中某个元素：</a:t>
            </a:r>
            <a:r>
              <a:rPr lang="en-US" altLang="zh-CN" dirty="0"/>
              <a:t>$array[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数组元素个数：</a:t>
            </a:r>
            <a:r>
              <a:rPr lang="en-US" altLang="zh-CN" dirty="0"/>
              <a:t>@array</a:t>
            </a:r>
            <a:r>
              <a:rPr lang="zh-CN" altLang="en-US" dirty="0"/>
              <a:t>作为右值时，</a:t>
            </a:r>
            <a:r>
              <a:rPr lang="en-US" altLang="zh-CN" dirty="0"/>
              <a:t>$#array+1</a:t>
            </a:r>
          </a:p>
          <a:p>
            <a:pPr lvl="1"/>
            <a:r>
              <a:rPr lang="zh-CN" altLang="en-US" dirty="0"/>
              <a:t>可手动设置数组元素个数</a:t>
            </a:r>
            <a:r>
              <a:rPr lang="en-US" altLang="zh-CN" dirty="0"/>
              <a:t>$#array</a:t>
            </a:r>
          </a:p>
          <a:p>
            <a:pPr lvl="1"/>
            <a:r>
              <a:rPr lang="zh-CN" altLang="en-US" dirty="0"/>
              <a:t>示例：</a:t>
            </a:r>
            <a:r>
              <a:rPr lang="en-US" altLang="zh-CN" dirty="0"/>
              <a:t>arrayexp.pl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60</a:t>
            </a:fld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060" y="3263986"/>
            <a:ext cx="5457825" cy="247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972" y="4269002"/>
            <a:ext cx="51339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406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数组处理函数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chop,chomp,reverse</a:t>
            </a:r>
            <a:r>
              <a:rPr lang="zh-CN" altLang="en-US" dirty="0"/>
              <a:t>可以对数组中的每个元素都进行同样的操作</a:t>
            </a:r>
            <a:endParaRPr lang="en-US" altLang="zh-CN" dirty="0"/>
          </a:p>
          <a:p>
            <a:r>
              <a:rPr lang="en-US" altLang="zh-CN" dirty="0"/>
              <a:t>shift(@</a:t>
            </a:r>
            <a:r>
              <a:rPr lang="en-US" altLang="zh-CN" dirty="0" err="1"/>
              <a:t>arr</a:t>
            </a:r>
            <a:r>
              <a:rPr lang="en-US" altLang="zh-CN" dirty="0"/>
              <a:t>)  </a:t>
            </a:r>
            <a:r>
              <a:rPr lang="zh-CN" altLang="en-US" dirty="0"/>
              <a:t>返回并删除数组</a:t>
            </a:r>
            <a:r>
              <a:rPr lang="en-US" altLang="zh-CN" dirty="0" err="1"/>
              <a:t>arr</a:t>
            </a:r>
            <a:r>
              <a:rPr lang="zh-CN" altLang="en-US" dirty="0"/>
              <a:t>左端的元素，并将数组整体左移</a:t>
            </a:r>
            <a:endParaRPr lang="en-US" altLang="zh-CN" dirty="0"/>
          </a:p>
          <a:p>
            <a:r>
              <a:rPr lang="en-US" altLang="zh-CN" dirty="0" err="1"/>
              <a:t>unshift</a:t>
            </a:r>
            <a:r>
              <a:rPr lang="en-US" altLang="zh-CN" dirty="0"/>
              <a:t>(@</a:t>
            </a:r>
            <a:r>
              <a:rPr lang="en-US" altLang="zh-CN" dirty="0" err="1"/>
              <a:t>arr,list</a:t>
            </a:r>
            <a:r>
              <a:rPr lang="en-US" altLang="zh-CN" dirty="0"/>
              <a:t>)  </a:t>
            </a:r>
            <a:r>
              <a:rPr lang="zh-CN" altLang="en-US" dirty="0"/>
              <a:t>向数组左端添加</a:t>
            </a:r>
            <a:r>
              <a:rPr lang="en-US" altLang="zh-CN" dirty="0"/>
              <a:t>list</a:t>
            </a:r>
            <a:r>
              <a:rPr lang="zh-CN" altLang="en-US" dirty="0"/>
              <a:t>中的元素，返回数组新长度，</a:t>
            </a:r>
            <a:r>
              <a:rPr lang="en-US" altLang="zh-CN" dirty="0"/>
              <a:t>list</a:t>
            </a:r>
            <a:r>
              <a:rPr lang="zh-CN" altLang="en-US" dirty="0"/>
              <a:t>必须是列表形式</a:t>
            </a:r>
            <a:endParaRPr lang="en-US" altLang="zh-CN" dirty="0"/>
          </a:p>
          <a:p>
            <a:r>
              <a:rPr lang="en-US" altLang="zh-CN" dirty="0"/>
              <a:t>pop(@</a:t>
            </a:r>
            <a:r>
              <a:rPr lang="en-US" altLang="zh-CN" dirty="0" err="1"/>
              <a:t>arr</a:t>
            </a:r>
            <a:r>
              <a:rPr lang="en-US" altLang="zh-CN" dirty="0"/>
              <a:t>)  </a:t>
            </a:r>
            <a:r>
              <a:rPr lang="zh-CN" altLang="en-US" dirty="0"/>
              <a:t>删除数组</a:t>
            </a:r>
            <a:r>
              <a:rPr lang="en-US" altLang="zh-CN" dirty="0" err="1"/>
              <a:t>arr</a:t>
            </a:r>
            <a:r>
              <a:rPr lang="zh-CN" altLang="en-US" dirty="0"/>
              <a:t>右端的元素，返回被删除元素</a:t>
            </a:r>
            <a:endParaRPr lang="en-US" altLang="zh-CN" dirty="0"/>
          </a:p>
          <a:p>
            <a:r>
              <a:rPr lang="en-US" altLang="zh-CN" dirty="0"/>
              <a:t>push(@</a:t>
            </a:r>
            <a:r>
              <a:rPr lang="en-US" altLang="zh-CN" dirty="0" err="1"/>
              <a:t>arr,list</a:t>
            </a:r>
            <a:r>
              <a:rPr lang="en-US" altLang="zh-CN" dirty="0"/>
              <a:t>)  </a:t>
            </a:r>
            <a:r>
              <a:rPr lang="zh-CN" altLang="en-US" dirty="0"/>
              <a:t>向数组右端添加</a:t>
            </a:r>
            <a:r>
              <a:rPr lang="en-US" altLang="zh-CN" dirty="0"/>
              <a:t>list</a:t>
            </a:r>
            <a:r>
              <a:rPr lang="zh-CN" altLang="en-US" dirty="0"/>
              <a:t>中的元素，返回数组新长度</a:t>
            </a:r>
            <a:endParaRPr lang="en-US" altLang="zh-CN" dirty="0"/>
          </a:p>
          <a:p>
            <a:r>
              <a:rPr lang="en-US" altLang="zh-CN" dirty="0"/>
              <a:t>splice(@</a:t>
            </a:r>
            <a:r>
              <a:rPr lang="en-US" altLang="zh-CN" dirty="0" err="1"/>
              <a:t>arr,m,n,list</a:t>
            </a:r>
            <a:r>
              <a:rPr lang="en-US" altLang="zh-CN" dirty="0"/>
              <a:t>)  </a:t>
            </a:r>
            <a:r>
              <a:rPr lang="zh-CN" altLang="en-US" dirty="0"/>
              <a:t>在数组</a:t>
            </a:r>
            <a:r>
              <a:rPr lang="en-US" altLang="zh-CN" dirty="0" err="1"/>
              <a:t>arr</a:t>
            </a:r>
            <a:r>
              <a:rPr lang="zh-CN" altLang="en-US" dirty="0"/>
              <a:t>的</a:t>
            </a:r>
            <a:r>
              <a:rPr lang="en-US" altLang="zh-CN" dirty="0"/>
              <a:t>m</a:t>
            </a:r>
            <a:r>
              <a:rPr lang="zh-CN" altLang="en-US" dirty="0"/>
              <a:t>位置添加或删除元素。若要删除元素，</a:t>
            </a:r>
            <a:r>
              <a:rPr lang="en-US" altLang="zh-CN" dirty="0"/>
              <a:t>n</a:t>
            </a:r>
            <a:r>
              <a:rPr lang="zh-CN" altLang="en-US" dirty="0"/>
              <a:t>表示删除的元素位数；若要添加元素，</a:t>
            </a:r>
            <a:r>
              <a:rPr lang="en-US" altLang="zh-CN" dirty="0"/>
              <a:t>n=0</a:t>
            </a:r>
            <a:r>
              <a:rPr lang="zh-CN" altLang="en-US" dirty="0"/>
              <a:t>，新的列表由</a:t>
            </a:r>
            <a:r>
              <a:rPr lang="en-US" altLang="zh-CN" dirty="0"/>
              <a:t>list</a:t>
            </a:r>
            <a:r>
              <a:rPr lang="zh-CN" altLang="en-US" dirty="0"/>
              <a:t>指定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arrfunction.pl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859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命令行参数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perl</a:t>
            </a:r>
            <a:r>
              <a:rPr lang="zh-CN" altLang="en-US" dirty="0"/>
              <a:t>脚本程序将命令行参数存储在内部数组</a:t>
            </a:r>
            <a:r>
              <a:rPr lang="en-US" altLang="zh-CN" dirty="0"/>
              <a:t>@ARGV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en-US" dirty="0"/>
              <a:t>$ARGV[0]</a:t>
            </a:r>
            <a:r>
              <a:rPr lang="zh-CN" altLang="en-US" dirty="0"/>
              <a:t>表示第一个命令行参数，而不是命令名称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argvexp.pl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62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198" y="2992265"/>
            <a:ext cx="62960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518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zh-CN" altLang="en-US" dirty="0"/>
              <a:t>循环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一个用来遍历列表中所有元素的循环结构</a:t>
            </a:r>
            <a:endParaRPr lang="en-US" altLang="zh-CN" dirty="0"/>
          </a:p>
          <a:p>
            <a:r>
              <a:rPr lang="zh-CN" altLang="en-US" dirty="0"/>
              <a:t>语法：</a:t>
            </a:r>
            <a:r>
              <a:rPr lang="en-US" altLang="zh-CN" dirty="0" err="1"/>
              <a:t>foreach</a:t>
            </a:r>
            <a:r>
              <a:rPr lang="en-US" altLang="zh-CN" dirty="0"/>
              <a:t> $</a:t>
            </a:r>
            <a:r>
              <a:rPr lang="en-US" altLang="zh-CN" dirty="0" err="1"/>
              <a:t>var</a:t>
            </a:r>
            <a:r>
              <a:rPr lang="en-US" altLang="zh-CN" dirty="0"/>
              <a:t> (@array) { </a:t>
            </a:r>
            <a:r>
              <a:rPr lang="zh-CN" altLang="en-US" dirty="0"/>
              <a:t>语句 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功能类似于</a:t>
            </a:r>
            <a:r>
              <a:rPr lang="en-US" altLang="zh-CN" dirty="0"/>
              <a:t>shell</a:t>
            </a:r>
            <a:r>
              <a:rPr lang="zh-CN" altLang="en-US" dirty="0"/>
              <a:t>中的</a:t>
            </a:r>
            <a:r>
              <a:rPr lang="en-US" altLang="zh-CN" dirty="0"/>
              <a:t>for</a:t>
            </a:r>
            <a:r>
              <a:rPr lang="zh-CN" altLang="en-US" dirty="0"/>
              <a:t>循环，</a:t>
            </a:r>
            <a:r>
              <a:rPr lang="en-US" altLang="zh-CN" dirty="0"/>
              <a:t>$</a:t>
            </a:r>
            <a:r>
              <a:rPr lang="en-US" altLang="zh-CN" dirty="0" err="1"/>
              <a:t>var</a:t>
            </a:r>
            <a:r>
              <a:rPr lang="zh-CN" altLang="en-US" dirty="0"/>
              <a:t>会依次被赋值为</a:t>
            </a:r>
            <a:r>
              <a:rPr lang="en-US" altLang="zh-CN" dirty="0"/>
              <a:t>@array</a:t>
            </a:r>
            <a:r>
              <a:rPr lang="zh-CN" altLang="en-US" dirty="0"/>
              <a:t>数组中的元素，并执行循环体</a:t>
            </a:r>
            <a:endParaRPr lang="en-US" altLang="zh-CN" dirty="0"/>
          </a:p>
          <a:p>
            <a:r>
              <a:rPr lang="zh-CN" altLang="en-US" dirty="0"/>
              <a:t>如省略</a:t>
            </a:r>
            <a:r>
              <a:rPr lang="en-US" altLang="zh-CN" dirty="0"/>
              <a:t>$</a:t>
            </a:r>
            <a:r>
              <a:rPr lang="en-US" altLang="zh-CN" dirty="0" err="1"/>
              <a:t>var</a:t>
            </a:r>
            <a:r>
              <a:rPr lang="zh-CN" altLang="en-US" dirty="0"/>
              <a:t>，则会使用默认变量</a:t>
            </a:r>
            <a:r>
              <a:rPr lang="en-US" altLang="zh-CN" dirty="0"/>
              <a:t>$_</a:t>
            </a:r>
            <a:r>
              <a:rPr lang="zh-CN" altLang="en-US" dirty="0"/>
              <a:t>存储</a:t>
            </a:r>
            <a:endParaRPr lang="en-US" altLang="zh-CN" dirty="0"/>
          </a:p>
          <a:p>
            <a:r>
              <a:rPr lang="en-US" altLang="zh-CN" dirty="0" err="1"/>
              <a:t>foreach</a:t>
            </a:r>
            <a:r>
              <a:rPr lang="zh-CN" altLang="en-US" dirty="0"/>
              <a:t>也支持</a:t>
            </a:r>
            <a:r>
              <a:rPr lang="en-US" altLang="zh-CN" dirty="0"/>
              <a:t>shell</a:t>
            </a:r>
            <a:r>
              <a:rPr lang="zh-CN" altLang="en-US" dirty="0"/>
              <a:t>命令生成的列表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foreach.pl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938" y="3885169"/>
            <a:ext cx="3128622" cy="97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11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列表函数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5236230"/>
          </a:xfrm>
        </p:spPr>
        <p:txBody>
          <a:bodyPr>
            <a:normAutofit/>
          </a:bodyPr>
          <a:lstStyle/>
          <a:p>
            <a:r>
              <a:rPr lang="en-US" altLang="zh-CN" dirty="0"/>
              <a:t>split</a:t>
            </a:r>
            <a:r>
              <a:rPr lang="zh-CN" altLang="en-US" dirty="0"/>
              <a:t>函数：将参数按正则表达式所匹配的分隔符进行划分，并返回一个列表</a:t>
            </a:r>
            <a:endParaRPr lang="en-US" altLang="zh-CN" dirty="0"/>
          </a:p>
          <a:p>
            <a:pPr lvl="1"/>
            <a:r>
              <a:rPr lang="zh-CN" altLang="en-US" dirty="0"/>
              <a:t>语法：</a:t>
            </a:r>
            <a:r>
              <a:rPr lang="en-US" altLang="zh-CN" dirty="0"/>
              <a:t>split(/</a:t>
            </a:r>
            <a:r>
              <a:rPr lang="en-US" altLang="zh-CN" dirty="0" err="1"/>
              <a:t>rexp</a:t>
            </a:r>
            <a:r>
              <a:rPr lang="en-US" altLang="zh-CN" dirty="0"/>
              <a:t>/,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分隔符匹配正则表达式</a:t>
            </a:r>
            <a:r>
              <a:rPr lang="en-US" altLang="zh-CN" dirty="0" err="1"/>
              <a:t>rexp</a:t>
            </a:r>
            <a:endParaRPr lang="en-US" altLang="zh-CN" dirty="0"/>
          </a:p>
          <a:p>
            <a:pPr lvl="1"/>
            <a:r>
              <a:rPr lang="zh-CN" altLang="en-US" dirty="0"/>
              <a:t>在没有提供第二个参数</a:t>
            </a:r>
            <a:r>
              <a:rPr lang="en-US" altLang="zh-CN" dirty="0" err="1"/>
              <a:t>str</a:t>
            </a:r>
            <a:r>
              <a:rPr lang="zh-CN" altLang="en-US" dirty="0"/>
              <a:t>时读取默认变量</a:t>
            </a:r>
            <a:r>
              <a:rPr lang="en-US" altLang="zh-CN" dirty="0"/>
              <a:t>$_</a:t>
            </a:r>
          </a:p>
          <a:p>
            <a:r>
              <a:rPr lang="en-US" dirty="0"/>
              <a:t>join</a:t>
            </a:r>
            <a:r>
              <a:rPr lang="zh-CN" altLang="en-US" dirty="0"/>
              <a:t>函数：将参数合并成一个字符串，并加入指定的分隔符</a:t>
            </a:r>
            <a:endParaRPr lang="en-US" altLang="zh-CN" dirty="0"/>
          </a:p>
          <a:p>
            <a:pPr lvl="1"/>
            <a:r>
              <a:rPr lang="zh-CN" altLang="en-US" dirty="0"/>
              <a:t>语法：</a:t>
            </a:r>
            <a:r>
              <a:rPr lang="en-US" altLang="zh-CN" dirty="0"/>
              <a:t>join(</a:t>
            </a:r>
            <a:r>
              <a:rPr lang="en-US" altLang="zh-CN" dirty="0" err="1"/>
              <a:t>sym,list</a:t>
            </a:r>
            <a:r>
              <a:rPr lang="en-US" altLang="zh-CN" dirty="0"/>
              <a:t>)</a:t>
            </a:r>
          </a:p>
          <a:p>
            <a:pPr lvl="1"/>
            <a:r>
              <a:rPr lang="en-US" dirty="0"/>
              <a:t>list</a:t>
            </a:r>
            <a:r>
              <a:rPr lang="zh-CN" altLang="en-US" dirty="0"/>
              <a:t>是一个列表或是一个数组，</a:t>
            </a:r>
            <a:r>
              <a:rPr lang="en-US" altLang="zh-CN" dirty="0" err="1"/>
              <a:t>sym</a:t>
            </a:r>
            <a:r>
              <a:rPr lang="zh-CN" altLang="en-US" dirty="0"/>
              <a:t>是指定的分隔符</a:t>
            </a:r>
            <a:endParaRPr lang="en-US" altLang="zh-CN" dirty="0"/>
          </a:p>
          <a:p>
            <a:pPr lvl="1"/>
            <a:r>
              <a:rPr lang="zh-CN" altLang="en-US" dirty="0"/>
              <a:t>返回结果是由</a:t>
            </a:r>
            <a:r>
              <a:rPr lang="en-US" altLang="zh-CN" dirty="0" err="1"/>
              <a:t>sym</a:t>
            </a:r>
            <a:r>
              <a:rPr lang="zh-CN" altLang="en-US" dirty="0"/>
              <a:t>连接的一个字符串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splitjoin.pl   dec2bin.pl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8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哈希数组（关联数组）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哈希数组用</a:t>
            </a:r>
            <a:r>
              <a:rPr lang="en-US" altLang="zh-CN" dirty="0"/>
              <a:t>%</a:t>
            </a:r>
            <a:r>
              <a:rPr lang="zh-CN" altLang="en-US" dirty="0"/>
              <a:t>标识进行声明和赋值</a:t>
            </a:r>
            <a:endParaRPr lang="en-US" altLang="zh-CN" dirty="0"/>
          </a:p>
          <a:p>
            <a:r>
              <a:rPr lang="zh-CN" altLang="en-US" dirty="0"/>
              <a:t>可以理解成一个索引到值的函数</a:t>
            </a:r>
            <a:endParaRPr lang="en-US" altLang="zh-CN" dirty="0"/>
          </a:p>
          <a:p>
            <a:r>
              <a:rPr lang="zh-CN" altLang="en-US" dirty="0"/>
              <a:t>赋值语法：</a:t>
            </a:r>
            <a:endParaRPr lang="en-US" altLang="zh-CN" dirty="0"/>
          </a:p>
          <a:p>
            <a:pPr lvl="1"/>
            <a:r>
              <a:rPr lang="en-US" altLang="zh-CN" dirty="0"/>
              <a:t>%direction=(“N”, ”North”, “S”, “South”, “W”, “West”, “E”, “East”)</a:t>
            </a:r>
          </a:p>
          <a:p>
            <a:pPr lvl="1"/>
            <a:r>
              <a:rPr lang="en-US" altLang="zh-CN" dirty="0"/>
              <a:t>%direction=(“N”=&gt;”North”, “S”=&gt;”South”, “W”=&gt;”West”, “E”=&gt;”East”)</a:t>
            </a:r>
          </a:p>
          <a:p>
            <a:r>
              <a:rPr lang="zh-CN" altLang="en-US" dirty="0"/>
              <a:t>引用语法：</a:t>
            </a:r>
            <a:endParaRPr lang="en-US" altLang="zh-CN" dirty="0"/>
          </a:p>
          <a:p>
            <a:pPr lvl="1"/>
            <a:r>
              <a:rPr lang="en-US" altLang="zh-CN" dirty="0"/>
              <a:t>$direction{“N”}</a:t>
            </a:r>
          </a:p>
          <a:p>
            <a:r>
              <a:rPr lang="zh-CN" altLang="en-US" dirty="0"/>
              <a:t>数组函数：</a:t>
            </a:r>
            <a:endParaRPr lang="en-US" altLang="zh-CN" dirty="0"/>
          </a:p>
          <a:p>
            <a:pPr lvl="1"/>
            <a:r>
              <a:rPr lang="en-US" altLang="zh-CN" dirty="0"/>
              <a:t>keys(%direction)  </a:t>
            </a:r>
            <a:r>
              <a:rPr lang="zh-CN" altLang="en-US" dirty="0"/>
              <a:t>返回数组的索引列表</a:t>
            </a:r>
            <a:endParaRPr lang="en-US" altLang="zh-CN" dirty="0"/>
          </a:p>
          <a:p>
            <a:pPr lvl="1"/>
            <a:r>
              <a:rPr lang="en-US" altLang="zh-CN" dirty="0"/>
              <a:t>values(%direction)  </a:t>
            </a:r>
            <a:r>
              <a:rPr lang="zh-CN" altLang="en-US" dirty="0"/>
              <a:t>返回数组的值列表</a:t>
            </a:r>
            <a:endParaRPr lang="en-US" altLang="zh-CN" dirty="0"/>
          </a:p>
          <a:p>
            <a:pPr lvl="1"/>
            <a:r>
              <a:rPr lang="en-US" altLang="zh-CN" dirty="0"/>
              <a:t>sort(keys(%direction))  </a:t>
            </a:r>
            <a:r>
              <a:rPr lang="zh-CN" altLang="en-US" dirty="0"/>
              <a:t>对索引列表进行排序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count.pl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310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替换函数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zh-CN" altLang="en-US" dirty="0"/>
              <a:t>函数：</a:t>
            </a:r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altLang="zh-CN" dirty="0" err="1"/>
              <a:t>sed</a:t>
            </a:r>
            <a:r>
              <a:rPr lang="zh-CN" altLang="en-US" dirty="0"/>
              <a:t>中的替换</a:t>
            </a:r>
            <a:r>
              <a:rPr lang="en-US" altLang="zh-CN" dirty="0"/>
              <a:t>action</a:t>
            </a:r>
            <a:r>
              <a:rPr lang="zh-CN" altLang="en-US" dirty="0"/>
              <a:t>相同</a:t>
            </a:r>
            <a:endParaRPr lang="en-US" altLang="zh-CN" dirty="0"/>
          </a:p>
          <a:p>
            <a:pPr lvl="1"/>
            <a:r>
              <a:rPr lang="en-US" altLang="zh-CN" dirty="0"/>
              <a:t>s/str1/str2/g   </a:t>
            </a:r>
            <a:r>
              <a:rPr lang="zh-CN" altLang="en-US" dirty="0"/>
              <a:t>用</a:t>
            </a:r>
            <a:r>
              <a:rPr lang="en-US" altLang="zh-CN" dirty="0"/>
              <a:t>str2</a:t>
            </a:r>
            <a:r>
              <a:rPr lang="zh-CN" altLang="en-US" dirty="0"/>
              <a:t>替换</a:t>
            </a:r>
            <a:r>
              <a:rPr lang="en-US" altLang="zh-CN" dirty="0"/>
              <a:t>str1</a:t>
            </a:r>
            <a:r>
              <a:rPr lang="zh-CN" altLang="en-US" dirty="0"/>
              <a:t>，加</a:t>
            </a:r>
            <a:r>
              <a:rPr lang="en-US" altLang="zh-CN" dirty="0"/>
              <a:t>g</a:t>
            </a:r>
            <a:r>
              <a:rPr lang="zh-CN" altLang="en-US" dirty="0"/>
              <a:t>为全局替换</a:t>
            </a:r>
            <a:endParaRPr lang="en-US" altLang="zh-CN" dirty="0"/>
          </a:p>
          <a:p>
            <a:pPr lvl="1"/>
            <a:r>
              <a:rPr lang="zh-CN" altLang="en-US" dirty="0"/>
              <a:t>替换时使用匹配符号</a:t>
            </a:r>
            <a:r>
              <a:rPr lang="en-US" altLang="zh-CN" dirty="0"/>
              <a:t>=~ </a:t>
            </a:r>
            <a:r>
              <a:rPr lang="zh-CN" altLang="en-US" dirty="0"/>
              <a:t>或 </a:t>
            </a:r>
            <a:r>
              <a:rPr lang="en-US" altLang="zh-CN" dirty="0"/>
              <a:t>!~</a:t>
            </a:r>
          </a:p>
          <a:p>
            <a:pPr lvl="1"/>
            <a:r>
              <a:rPr lang="en-US" altLang="zh-CN" dirty="0"/>
              <a:t>$line =~ s/:/-/g</a:t>
            </a:r>
          </a:p>
          <a:p>
            <a:r>
              <a:rPr lang="en-US" altLang="zh-CN" dirty="0" err="1"/>
              <a:t>tr</a:t>
            </a:r>
            <a:r>
              <a:rPr lang="zh-CN" altLang="en-US" dirty="0"/>
              <a:t>函数：</a:t>
            </a:r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shell</a:t>
            </a:r>
            <a:r>
              <a:rPr lang="zh-CN" altLang="en-US" dirty="0"/>
              <a:t>中的</a:t>
            </a:r>
            <a:r>
              <a:rPr lang="en-US" altLang="zh-CN" dirty="0" err="1"/>
              <a:t>tr</a:t>
            </a:r>
            <a:r>
              <a:rPr lang="zh-CN" altLang="en-US" dirty="0"/>
              <a:t>命令类似</a:t>
            </a:r>
            <a:endParaRPr lang="en-US" altLang="zh-CN" dirty="0"/>
          </a:p>
          <a:p>
            <a:pPr lvl="1"/>
            <a:r>
              <a:rPr lang="en-US" altLang="zh-CN" dirty="0" err="1"/>
              <a:t>tr</a:t>
            </a:r>
            <a:r>
              <a:rPr lang="en-US" altLang="zh-CN" dirty="0"/>
              <a:t>/a-z/A-Z/   </a:t>
            </a:r>
            <a:r>
              <a:rPr lang="zh-CN" altLang="en-US" dirty="0"/>
              <a:t>用目标模式中的对应字符替换源模式中的字符</a:t>
            </a:r>
            <a:endParaRPr lang="en-US" altLang="zh-CN" dirty="0"/>
          </a:p>
          <a:p>
            <a:pPr lvl="1"/>
            <a:r>
              <a:rPr lang="zh-CN" altLang="en-US" dirty="0"/>
              <a:t>替换时使用匹配符号</a:t>
            </a:r>
            <a:r>
              <a:rPr lang="en-US" altLang="zh-CN" dirty="0"/>
              <a:t>=~ </a:t>
            </a:r>
            <a:r>
              <a:rPr lang="zh-CN" altLang="en-US" dirty="0"/>
              <a:t>或 </a:t>
            </a:r>
            <a:r>
              <a:rPr lang="en-US" altLang="zh-CN" dirty="0"/>
              <a:t>!~</a:t>
            </a:r>
          </a:p>
          <a:p>
            <a:pPr lvl="1"/>
            <a:r>
              <a:rPr lang="en-US" altLang="zh-CN" dirty="0"/>
              <a:t>$name =~ </a:t>
            </a:r>
            <a:r>
              <a:rPr lang="en-US" altLang="zh-CN" dirty="0" err="1"/>
              <a:t>tr</a:t>
            </a:r>
            <a:r>
              <a:rPr lang="en-US" altLang="zh-CN" dirty="0"/>
              <a:t>/a-z/A-Z/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077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编辑替换文件内容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能够直接替换原文件，无需像</a:t>
            </a:r>
            <a:r>
              <a:rPr lang="en-US" altLang="zh-CN" dirty="0" err="1"/>
              <a:t>sed</a:t>
            </a:r>
            <a:r>
              <a:rPr lang="zh-CN" altLang="en-US" dirty="0"/>
              <a:t>时使用临时文件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perl</a:t>
            </a:r>
            <a:r>
              <a:rPr lang="en-US" altLang="zh-CN" dirty="0"/>
              <a:t> –p </a:t>
            </a:r>
            <a:r>
              <a:rPr lang="zh-CN" altLang="en-US" dirty="0"/>
              <a:t>选项执行替换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perl</a:t>
            </a:r>
            <a:r>
              <a:rPr lang="en-US" altLang="zh-CN" dirty="0"/>
              <a:t> –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选项覆盖原文件</a:t>
            </a:r>
            <a:endParaRPr lang="en-US" altLang="zh-CN" dirty="0"/>
          </a:p>
          <a:p>
            <a:r>
              <a:rPr lang="zh-CN" altLang="en-US" dirty="0"/>
              <a:t>如要备份文件，使用</a:t>
            </a:r>
            <a:r>
              <a:rPr lang="en-US" altLang="zh-CN" dirty="0"/>
              <a:t>-</a:t>
            </a:r>
            <a:r>
              <a:rPr lang="en-US" altLang="zh-CN" dirty="0" err="1"/>
              <a:t>i.bak</a:t>
            </a:r>
            <a:r>
              <a:rPr lang="zh-CN" altLang="en-US" dirty="0"/>
              <a:t>选项</a:t>
            </a:r>
            <a:endParaRPr lang="en-US" altLang="zh-CN" dirty="0"/>
          </a:p>
          <a:p>
            <a:r>
              <a:rPr lang="en-US" altLang="zh-CN" dirty="0" err="1"/>
              <a:t>perl</a:t>
            </a:r>
            <a:r>
              <a:rPr lang="en-US" altLang="zh-CN" dirty="0"/>
              <a:t> –p –</a:t>
            </a:r>
            <a:r>
              <a:rPr lang="en-US" altLang="zh-CN" dirty="0" err="1"/>
              <a:t>i</a:t>
            </a:r>
            <a:r>
              <a:rPr lang="en-US" altLang="zh-CN" dirty="0"/>
              <a:t> –e “s/:/-/g” </a:t>
            </a:r>
            <a:r>
              <a:rPr lang="en-US" altLang="zh-CN" dirty="0" err="1"/>
              <a:t>lst</a:t>
            </a:r>
            <a:r>
              <a:rPr lang="en-US" altLang="zh-CN" dirty="0"/>
              <a:t>     #</a:t>
            </a:r>
            <a:r>
              <a:rPr lang="zh-CN" altLang="en-US" dirty="0"/>
              <a:t>将</a:t>
            </a:r>
            <a:r>
              <a:rPr lang="en-US" altLang="zh-CN" dirty="0" err="1"/>
              <a:t>lst</a:t>
            </a:r>
            <a:r>
              <a:rPr lang="zh-CN" altLang="en-US" dirty="0"/>
              <a:t>文件中每行的分隔符</a:t>
            </a:r>
            <a:r>
              <a:rPr lang="en-US" altLang="zh-CN" dirty="0"/>
              <a:t>:</a:t>
            </a:r>
            <a:r>
              <a:rPr lang="zh-CN" altLang="en-US" dirty="0"/>
              <a:t>替换为</a:t>
            </a:r>
            <a:r>
              <a:rPr lang="en-US" altLang="zh-CN" dirty="0"/>
              <a:t>-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5060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文件流处理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3293" y="1236132"/>
            <a:ext cx="10074272" cy="507186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在脚本中指定数据流来源和目的地</a:t>
            </a:r>
            <a:endParaRPr lang="en-US" altLang="zh-CN" dirty="0"/>
          </a:p>
          <a:p>
            <a:r>
              <a:rPr lang="zh-CN" altLang="en-US" dirty="0"/>
              <a:t>文件句柄：一种文件标识符，标识一个打开的文件流</a:t>
            </a:r>
            <a:endParaRPr lang="en-US" altLang="zh-CN" dirty="0"/>
          </a:p>
          <a:p>
            <a:r>
              <a:rPr lang="en-US" altLang="zh-CN" dirty="0" err="1"/>
              <a:t>perl</a:t>
            </a:r>
            <a:r>
              <a:rPr lang="zh-CN" altLang="en-US" dirty="0"/>
              <a:t>程序通过访问一个打开的文件句柄向文件流写入或读取内容</a:t>
            </a:r>
            <a:endParaRPr lang="en-US" altLang="zh-CN" dirty="0"/>
          </a:p>
          <a:p>
            <a:r>
              <a:rPr lang="zh-CN" altLang="en-US" dirty="0"/>
              <a:t>打开文件流：</a:t>
            </a:r>
            <a:r>
              <a:rPr lang="en-US" altLang="zh-CN" dirty="0"/>
              <a:t>open (</a:t>
            </a:r>
            <a:r>
              <a:rPr lang="zh-CN" altLang="en-US" dirty="0"/>
              <a:t>文件句柄</a:t>
            </a:r>
            <a:r>
              <a:rPr lang="en-US" altLang="zh-CN" dirty="0"/>
              <a:t>, “</a:t>
            </a:r>
            <a:r>
              <a:rPr lang="zh-CN" altLang="en-US" dirty="0"/>
              <a:t>文件流</a:t>
            </a:r>
            <a:r>
              <a:rPr lang="en-US" altLang="zh-CN" dirty="0"/>
              <a:t>”)</a:t>
            </a:r>
          </a:p>
          <a:p>
            <a:pPr lvl="1"/>
            <a:r>
              <a:rPr lang="zh-CN" altLang="en-US" dirty="0"/>
              <a:t>文件句柄一般是全大写的自定义标识符，如</a:t>
            </a:r>
            <a:r>
              <a:rPr lang="en-US" altLang="zh-CN" dirty="0"/>
              <a:t>INFILE, OUTFILE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文件流可以是一个文件名，也可以是重定向和管道</a:t>
            </a:r>
            <a:endParaRPr lang="en-US" altLang="zh-CN" dirty="0"/>
          </a:p>
          <a:p>
            <a:pPr lvl="1"/>
            <a:r>
              <a:rPr lang="zh-CN" altLang="en-US" dirty="0"/>
              <a:t>输入流：文件名 或 管道左端</a:t>
            </a:r>
            <a:endParaRPr lang="en-US" altLang="zh-CN" dirty="0"/>
          </a:p>
          <a:p>
            <a:pPr lvl="1"/>
            <a:r>
              <a:rPr lang="zh-CN" altLang="en-US" dirty="0"/>
              <a:t>输出流：</a:t>
            </a:r>
            <a:r>
              <a:rPr lang="en-US" altLang="zh-CN" dirty="0"/>
              <a:t>&gt;</a:t>
            </a:r>
            <a:r>
              <a:rPr lang="zh-CN" altLang="en-US" dirty="0"/>
              <a:t>文件名 或 管道右端</a:t>
            </a:r>
            <a:endParaRPr lang="en-US" altLang="zh-CN" dirty="0"/>
          </a:p>
          <a:p>
            <a:r>
              <a:rPr lang="zh-CN" altLang="en-US" dirty="0"/>
              <a:t>关闭文件流：</a:t>
            </a:r>
            <a:r>
              <a:rPr lang="en-US" altLang="zh-CN" dirty="0"/>
              <a:t>close (</a:t>
            </a:r>
            <a:r>
              <a:rPr lang="zh-CN" altLang="en-US" dirty="0"/>
              <a:t>文件句柄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访问打开的文件流：</a:t>
            </a:r>
            <a:r>
              <a:rPr lang="en-US" altLang="zh-CN" dirty="0"/>
              <a:t>&lt;</a:t>
            </a:r>
            <a:r>
              <a:rPr lang="zh-CN" altLang="en-US" dirty="0"/>
              <a:t>文件句柄</a:t>
            </a:r>
            <a:r>
              <a:rPr lang="en-US" altLang="zh-CN" dirty="0"/>
              <a:t>&gt;</a:t>
            </a:r>
          </a:p>
          <a:p>
            <a:r>
              <a:rPr lang="zh-CN" altLang="en-US" dirty="0"/>
              <a:t>示例：</a:t>
            </a:r>
            <a:r>
              <a:rPr lang="en-US" altLang="zh-CN" dirty="0"/>
              <a:t>rwexp.pl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4171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文件属性测试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常用文件属性测试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filetest.pl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69</a:t>
            </a:fld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233970"/>
              </p:ext>
            </p:extLst>
          </p:nvPr>
        </p:nvGraphicFramePr>
        <p:xfrm>
          <a:off x="2246685" y="1912363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文件属性测试表达式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r>
                        <a:rPr lang="en-US" altLang="zh-CN" dirty="0" err="1"/>
                        <a:t>rwx</a:t>
                      </a:r>
                      <a:r>
                        <a:rPr lang="en-US" altLang="zh-CN" dirty="0"/>
                        <a:t> 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File</a:t>
                      </a:r>
                      <a:r>
                        <a:rPr lang="zh-CN" altLang="en-US" dirty="0"/>
                        <a:t>是可读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可写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可执行的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-e 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File</a:t>
                      </a:r>
                      <a:r>
                        <a:rPr lang="zh-CN" altLang="en-US" dirty="0"/>
                        <a:t>文件存在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-s 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File</a:t>
                      </a:r>
                      <a:r>
                        <a:rPr lang="zh-CN" altLang="en-US" dirty="0"/>
                        <a:t>的大小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-T 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File</a:t>
                      </a:r>
                      <a:r>
                        <a:rPr lang="zh-CN" altLang="en-US" dirty="0"/>
                        <a:t>是一个文本文件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-B 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File</a:t>
                      </a:r>
                      <a:r>
                        <a:rPr lang="zh-CN" altLang="en-US" dirty="0"/>
                        <a:t>是一个二进制文件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-M 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距最后一次修改</a:t>
                      </a:r>
                      <a:r>
                        <a:rPr lang="en-US" altLang="zh-CN" dirty="0"/>
                        <a:t>File</a:t>
                      </a:r>
                      <a:r>
                        <a:rPr lang="zh-CN" altLang="en-US" dirty="0"/>
                        <a:t>，过去了多少时间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518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paste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命令功能：垂直粘贴文件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-d  </a:t>
            </a:r>
            <a:r>
              <a:rPr lang="zh-CN" altLang="en-US" dirty="0"/>
              <a:t>指定分隔符</a:t>
            </a:r>
            <a:br>
              <a:rPr lang="en-US" altLang="zh-CN" dirty="0"/>
            </a:br>
            <a:r>
              <a:rPr lang="en-US" altLang="zh-CN" dirty="0"/>
              <a:t>				-s  </a:t>
            </a:r>
            <a:r>
              <a:rPr lang="zh-CN" altLang="en-US" dirty="0"/>
              <a:t>合并行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241" y="1994877"/>
            <a:ext cx="3409950" cy="304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037" y="3864708"/>
            <a:ext cx="47339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297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函数（子程序）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声明：</a:t>
            </a:r>
            <a:r>
              <a:rPr lang="en-US" altLang="zh-CN" dirty="0"/>
              <a:t>sub </a:t>
            </a:r>
            <a:r>
              <a:rPr lang="zh-CN" altLang="en-US" dirty="0"/>
              <a:t>函数名 </a:t>
            </a:r>
            <a:r>
              <a:rPr lang="en-US" altLang="zh-CN" dirty="0"/>
              <a:t>{</a:t>
            </a:r>
            <a:r>
              <a:rPr lang="zh-CN" altLang="en-US" dirty="0"/>
              <a:t>函数体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调用：</a:t>
            </a:r>
            <a:r>
              <a:rPr lang="en-US" altLang="zh-CN" dirty="0"/>
              <a:t>&amp;</a:t>
            </a:r>
            <a:r>
              <a:rPr lang="zh-CN" altLang="en-US" dirty="0"/>
              <a:t>函数名</a:t>
            </a:r>
            <a:r>
              <a:rPr lang="en-US" altLang="zh-CN" dirty="0"/>
              <a:t>(</a:t>
            </a:r>
            <a:r>
              <a:rPr lang="zh-CN" altLang="en-US" dirty="0"/>
              <a:t>参数表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默认参数：</a:t>
            </a:r>
            <a:r>
              <a:rPr lang="en-US" altLang="zh-CN" dirty="0"/>
              <a:t>@_</a:t>
            </a:r>
            <a:r>
              <a:rPr lang="zh-CN" altLang="en-US" dirty="0"/>
              <a:t>数组</a:t>
            </a:r>
            <a:endParaRPr lang="en-US" altLang="zh-CN" dirty="0"/>
          </a:p>
          <a:p>
            <a:r>
              <a:rPr lang="zh-CN" altLang="en-US" dirty="0"/>
              <a:t>局部变量声明：</a:t>
            </a:r>
            <a:endParaRPr lang="en-US" altLang="zh-CN" dirty="0"/>
          </a:p>
          <a:p>
            <a:pPr lvl="1"/>
            <a:r>
              <a:rPr lang="en-US" altLang="zh-CN" dirty="0"/>
              <a:t>my </a:t>
            </a:r>
            <a:r>
              <a:rPr lang="zh-CN" altLang="en-US" dirty="0"/>
              <a:t>变量名</a:t>
            </a:r>
            <a:r>
              <a:rPr lang="en-US" altLang="zh-CN" dirty="0"/>
              <a:t>=</a:t>
            </a:r>
            <a:r>
              <a:rPr lang="zh-CN" altLang="en-US" dirty="0"/>
              <a:t>初始值</a:t>
            </a:r>
            <a:endParaRPr lang="en-US" altLang="zh-CN" dirty="0"/>
          </a:p>
          <a:p>
            <a:pPr lvl="1"/>
            <a:r>
              <a:rPr lang="en-US" altLang="zh-CN" dirty="0"/>
              <a:t>local </a:t>
            </a:r>
            <a:r>
              <a:rPr lang="zh-CN" altLang="en-US" dirty="0"/>
              <a:t>变量名</a:t>
            </a:r>
            <a:r>
              <a:rPr lang="en-US" altLang="zh-CN" dirty="0"/>
              <a:t>=</a:t>
            </a:r>
            <a:r>
              <a:rPr lang="zh-CN" altLang="en-US" dirty="0"/>
              <a:t>初始值</a:t>
            </a:r>
            <a:endParaRPr lang="en-US" altLang="zh-CN" dirty="0"/>
          </a:p>
          <a:p>
            <a:r>
              <a:rPr lang="zh-CN" altLang="en-US" dirty="0"/>
              <a:t>返回值：</a:t>
            </a:r>
            <a:endParaRPr lang="en-US" altLang="zh-CN" dirty="0"/>
          </a:p>
          <a:p>
            <a:pPr lvl="1"/>
            <a:r>
              <a:rPr lang="zh-CN" altLang="en-US" dirty="0"/>
              <a:t>最后一条语句的值</a:t>
            </a:r>
            <a:endParaRPr lang="en-US" altLang="zh-CN" dirty="0"/>
          </a:p>
          <a:p>
            <a:pPr lvl="1"/>
            <a:r>
              <a:rPr lang="en-US" altLang="zh-CN" dirty="0"/>
              <a:t>return </a:t>
            </a:r>
            <a:r>
              <a:rPr lang="en-US" altLang="zh-CN" dirty="0" err="1"/>
              <a:t>val</a:t>
            </a:r>
            <a:endParaRPr lang="en-US" altLang="zh-CN" dirty="0"/>
          </a:p>
          <a:p>
            <a:r>
              <a:rPr lang="zh-CN" altLang="en-US" dirty="0"/>
              <a:t>示例：</a:t>
            </a:r>
            <a:r>
              <a:rPr lang="en-US" altLang="zh-CN" dirty="0"/>
              <a:t>subexp.pl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824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1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</a:t>
            </a:r>
            <a:r>
              <a:rPr lang="en-US" altLang="zh-CN" dirty="0"/>
              <a:t>shell</a:t>
            </a:r>
            <a:r>
              <a:rPr lang="zh-CN" altLang="en-US" dirty="0"/>
              <a:t>脚本</a:t>
            </a:r>
            <a:r>
              <a:rPr lang="en-US" altLang="zh-CN" dirty="0"/>
              <a:t>awkexe1.sh</a:t>
            </a:r>
            <a:r>
              <a:rPr lang="zh-CN" altLang="en-US" dirty="0"/>
              <a:t>，其中使用</a:t>
            </a:r>
            <a:r>
              <a:rPr lang="en-US" altLang="zh-CN" dirty="0" err="1"/>
              <a:t>awk</a:t>
            </a:r>
            <a:r>
              <a:rPr lang="zh-CN" altLang="en-US" dirty="0"/>
              <a:t>命令将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passwd</a:t>
            </a:r>
            <a:r>
              <a:rPr lang="zh-CN" altLang="en-US" dirty="0"/>
              <a:t>的内容按照以下方式输出到文件</a:t>
            </a:r>
            <a:r>
              <a:rPr lang="en-US" altLang="zh-CN" dirty="0"/>
              <a:t>awk1.out</a:t>
            </a:r>
            <a:r>
              <a:rPr lang="zh-CN" altLang="en-US" dirty="0"/>
              <a:t>中：</a:t>
            </a:r>
            <a:endParaRPr lang="en-US" altLang="zh-CN" dirty="0"/>
          </a:p>
          <a:p>
            <a:pPr lvl="1"/>
            <a:r>
              <a:rPr lang="zh-CN" altLang="en-US" dirty="0"/>
              <a:t>首行显示列表标题：</a:t>
            </a:r>
            <a:r>
              <a:rPr lang="en-US" altLang="zh-CN" dirty="0"/>
              <a:t>List of Users</a:t>
            </a:r>
          </a:p>
          <a:p>
            <a:pPr lvl="1"/>
            <a:r>
              <a:rPr lang="zh-CN" altLang="en-US" dirty="0"/>
              <a:t>标题后输出分割线</a:t>
            </a:r>
            <a:endParaRPr lang="en-US" altLang="zh-CN" dirty="0"/>
          </a:p>
          <a:p>
            <a:pPr lvl="1"/>
            <a:r>
              <a:rPr lang="zh-CN" altLang="en-US" dirty="0"/>
              <a:t>每行只显示用户名、组名和使用的默认</a:t>
            </a:r>
            <a:r>
              <a:rPr lang="en-US" altLang="zh-CN" dirty="0"/>
              <a:t>shell</a:t>
            </a:r>
            <a:r>
              <a:rPr lang="zh-CN" altLang="en-US" dirty="0"/>
              <a:t>路径，并在最上方显示字段名称，如</a:t>
            </a:r>
            <a:r>
              <a:rPr lang="en-US" altLang="zh-CN" dirty="0" err="1"/>
              <a:t>UserName</a:t>
            </a:r>
            <a:r>
              <a:rPr lang="zh-CN" altLang="en-US" dirty="0"/>
              <a:t>，</a:t>
            </a:r>
            <a:r>
              <a:rPr lang="en-US" altLang="zh-CN" dirty="0" err="1"/>
              <a:t>GroupName</a:t>
            </a:r>
            <a:r>
              <a:rPr lang="zh-CN" altLang="en-US" dirty="0"/>
              <a:t>，</a:t>
            </a:r>
            <a:r>
              <a:rPr lang="en-US" altLang="zh-CN" dirty="0"/>
              <a:t>Shell Path</a:t>
            </a:r>
            <a:r>
              <a:rPr lang="zh-CN" altLang="en-US" dirty="0"/>
              <a:t>，注意字段名与内容要按列对齐</a:t>
            </a:r>
            <a:endParaRPr lang="en-US" altLang="zh-CN" dirty="0"/>
          </a:p>
          <a:p>
            <a:pPr lvl="1"/>
            <a:r>
              <a:rPr lang="zh-CN" altLang="en-US" dirty="0"/>
              <a:t>在列表下方输出分割线</a:t>
            </a:r>
            <a:endParaRPr lang="en-US" altLang="zh-CN" dirty="0"/>
          </a:p>
          <a:p>
            <a:pPr lvl="1"/>
            <a:r>
              <a:rPr lang="zh-CN" altLang="en-US" dirty="0"/>
              <a:t>在分割线下方输出带提示的统计信息，统计每种</a:t>
            </a:r>
            <a:r>
              <a:rPr lang="en-US" altLang="zh-CN" dirty="0"/>
              <a:t>shell</a:t>
            </a:r>
            <a:r>
              <a:rPr lang="zh-CN" altLang="en-US" dirty="0"/>
              <a:t>路径出现的次数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303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 err="1"/>
              <a:t>perl</a:t>
            </a:r>
            <a:r>
              <a:rPr lang="zh-CN" altLang="en-US" dirty="0"/>
              <a:t>脚本</a:t>
            </a:r>
            <a:r>
              <a:rPr lang="en-US" altLang="zh-CN" dirty="0"/>
              <a:t>perlexe1.pl</a:t>
            </a:r>
            <a:r>
              <a:rPr lang="zh-CN" altLang="en-US" dirty="0"/>
              <a:t>，读取一个文件，在其中找出所有匹配的</a:t>
            </a:r>
            <a:r>
              <a:rPr lang="en-US" altLang="zh-CN" dirty="0"/>
              <a:t>()</a:t>
            </a:r>
            <a:r>
              <a:rPr lang="zh-CN" altLang="en-US" dirty="0"/>
              <a:t>，输出其出现的行号和位置；如存在不匹配的括号，则给出错误信息，并输出不匹配的括号的行号和位置。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 err="1"/>
              <a:t>perl</a:t>
            </a:r>
            <a:r>
              <a:rPr lang="zh-CN" altLang="en-US" dirty="0"/>
              <a:t>脚本</a:t>
            </a:r>
            <a:r>
              <a:rPr lang="en-US" altLang="zh-CN" dirty="0"/>
              <a:t>perlexe2.pl</a:t>
            </a:r>
            <a:r>
              <a:rPr lang="zh-CN" altLang="en-US" dirty="0"/>
              <a:t>，利用子程序将用户输入的一组二进制数转换为十进制数输出。</a:t>
            </a:r>
            <a:endParaRPr lang="en-US" altLang="zh-CN" dirty="0"/>
          </a:p>
          <a:p>
            <a:r>
              <a:rPr lang="zh-CN" altLang="en-US" dirty="0"/>
              <a:t>编写</a:t>
            </a:r>
            <a:r>
              <a:rPr lang="en-US" altLang="zh-CN" dirty="0" err="1"/>
              <a:t>perl</a:t>
            </a:r>
            <a:r>
              <a:rPr lang="zh-CN" altLang="en-US" dirty="0"/>
              <a:t>脚本</a:t>
            </a:r>
            <a:r>
              <a:rPr lang="en-US" altLang="zh-CN" dirty="0"/>
              <a:t>perlexe3.pl</a:t>
            </a:r>
            <a:r>
              <a:rPr lang="zh-CN" altLang="en-US" dirty="0"/>
              <a:t>，将当前目录中的所有可执行的</a:t>
            </a:r>
            <a:r>
              <a:rPr lang="en-US" altLang="zh-CN" dirty="0"/>
              <a:t>.</a:t>
            </a:r>
            <a:r>
              <a:rPr lang="en-US" altLang="zh-CN" dirty="0" err="1"/>
              <a:t>pl</a:t>
            </a:r>
            <a:r>
              <a:rPr lang="zh-CN" altLang="en-US" dirty="0"/>
              <a:t>文件进行合并并输出至</a:t>
            </a:r>
            <a:r>
              <a:rPr lang="en-US" altLang="zh-CN" dirty="0"/>
              <a:t>combine.pl</a:t>
            </a:r>
            <a:r>
              <a:rPr lang="zh-CN" altLang="en-US" dirty="0"/>
              <a:t>，只保留第一个</a:t>
            </a:r>
            <a:r>
              <a:rPr lang="en-US" altLang="zh-CN" dirty="0"/>
              <a:t>#!</a:t>
            </a:r>
            <a:r>
              <a:rPr lang="zh-CN" altLang="en-US" dirty="0"/>
              <a:t>行，并在合并文件中每个文件开始的时候进行注释，标注其原文件名：</a:t>
            </a:r>
            <a:r>
              <a:rPr lang="en-US" altLang="zh-CN" dirty="0"/>
              <a:t>#</a:t>
            </a:r>
            <a:r>
              <a:rPr lang="zh-CN" altLang="en-US" dirty="0"/>
              <a:t>文件名 </a:t>
            </a:r>
            <a:r>
              <a:rPr lang="en-US" altLang="zh-CN" dirty="0"/>
              <a:t>combined by perlexe3.pl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438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作业提交方式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完成上述练习中的三个脚本，并在下周二</a:t>
            </a:r>
            <a:r>
              <a:rPr lang="en-US" altLang="zh-CN" dirty="0"/>
              <a:t>(</a:t>
            </a:r>
            <a:r>
              <a:rPr lang="zh-CN" altLang="en-US" dirty="0"/>
              <a:t>三</a:t>
            </a:r>
            <a:r>
              <a:rPr lang="en-US" altLang="zh-CN" dirty="0"/>
              <a:t>)</a:t>
            </a:r>
            <a:r>
              <a:rPr lang="zh-CN" altLang="en-US" dirty="0"/>
              <a:t>之前打包上传到大夏学堂</a:t>
            </a:r>
            <a:endParaRPr lang="en-US" altLang="zh-CN" dirty="0"/>
          </a:p>
          <a:p>
            <a:r>
              <a:rPr lang="zh-CN" altLang="en-US" dirty="0"/>
              <a:t>命名格式：学号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_ch4.tar.gz</a:t>
            </a:r>
          </a:p>
          <a:p>
            <a:r>
              <a:rPr lang="zh-CN" altLang="en-US" dirty="0"/>
              <a:t>以下情况不给分：</a:t>
            </a:r>
            <a:endParaRPr lang="en-US" altLang="zh-CN" dirty="0"/>
          </a:p>
          <a:p>
            <a:pPr lvl="1"/>
            <a:r>
              <a:rPr lang="zh-CN" altLang="en-US" dirty="0"/>
              <a:t>迟交</a:t>
            </a:r>
            <a:endParaRPr lang="en-US" altLang="zh-CN" dirty="0"/>
          </a:p>
          <a:p>
            <a:pPr lvl="1"/>
            <a:r>
              <a:rPr lang="zh-CN" altLang="en-US" dirty="0"/>
              <a:t>命名格式错误</a:t>
            </a:r>
            <a:endParaRPr lang="en-US" altLang="zh-CN" dirty="0"/>
          </a:p>
          <a:p>
            <a:pPr lvl="1"/>
            <a:r>
              <a:rPr lang="zh-CN" altLang="en-US" dirty="0"/>
              <a:t>无法正常解压</a:t>
            </a:r>
            <a:endParaRPr lang="en-US" altLang="zh-CN" dirty="0"/>
          </a:p>
          <a:p>
            <a:pPr lvl="1"/>
            <a:r>
              <a:rPr lang="zh-CN" altLang="en-US" dirty="0"/>
              <a:t>代码抄袭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5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命令功能：对文件内容排序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</a:t>
            </a:r>
            <a:r>
              <a:rPr lang="en-US" altLang="zh-CN" dirty="0" err="1"/>
              <a:t>tchar</a:t>
            </a:r>
            <a:r>
              <a:rPr lang="en-US" altLang="zh-CN" dirty="0"/>
              <a:t>    </a:t>
            </a:r>
            <a:r>
              <a:rPr lang="zh-CN" altLang="en-US" dirty="0"/>
              <a:t>用</a:t>
            </a:r>
            <a:r>
              <a:rPr lang="en-US" altLang="zh-CN" dirty="0"/>
              <a:t>char</a:t>
            </a:r>
            <a:r>
              <a:rPr lang="zh-CN" altLang="en-US" dirty="0"/>
              <a:t>作为分隔符识别字段</a:t>
            </a:r>
            <a:br>
              <a:rPr lang="en-US" altLang="zh-CN" dirty="0"/>
            </a:br>
            <a:r>
              <a:rPr lang="en-US" altLang="zh-CN" dirty="0"/>
              <a:t>				-k </a:t>
            </a:r>
            <a:r>
              <a:rPr lang="en-US" altLang="zh-CN" dirty="0" err="1"/>
              <a:t>m,n</a:t>
            </a:r>
            <a:r>
              <a:rPr lang="en-US" altLang="zh-CN" dirty="0"/>
              <a:t>	   </a:t>
            </a:r>
            <a:r>
              <a:rPr lang="zh-CN" altLang="en-US" dirty="0"/>
              <a:t>对第</a:t>
            </a:r>
            <a:r>
              <a:rPr lang="en-US" altLang="zh-CN" dirty="0"/>
              <a:t>m</a:t>
            </a:r>
            <a:r>
              <a:rPr lang="zh-CN" altLang="en-US" dirty="0"/>
              <a:t>个字段开始到第</a:t>
            </a:r>
            <a:r>
              <a:rPr lang="en-US" altLang="zh-CN" dirty="0"/>
              <a:t>n</a:t>
            </a:r>
            <a:r>
              <a:rPr lang="zh-CN" altLang="en-US" dirty="0"/>
              <a:t>个字段结束进行排序</a:t>
            </a:r>
            <a:br>
              <a:rPr lang="en-US" altLang="zh-CN" dirty="0"/>
            </a:br>
            <a:r>
              <a:rPr lang="en-US" altLang="zh-CN" dirty="0"/>
              <a:t>				-k </a:t>
            </a:r>
            <a:r>
              <a:rPr lang="en-US" altLang="zh-CN" dirty="0" err="1"/>
              <a:t>m.n</a:t>
            </a:r>
            <a:r>
              <a:rPr lang="en-US" altLang="zh-CN" dirty="0"/>
              <a:t>    </a:t>
            </a:r>
            <a:r>
              <a:rPr lang="zh-CN" altLang="en-US" dirty="0"/>
              <a:t>对第</a:t>
            </a:r>
            <a:r>
              <a:rPr lang="en-US" altLang="zh-CN" dirty="0"/>
              <a:t>m</a:t>
            </a:r>
            <a:r>
              <a:rPr lang="zh-CN" altLang="en-US" dirty="0"/>
              <a:t>个字段的第</a:t>
            </a:r>
            <a:r>
              <a:rPr lang="en-US" altLang="zh-CN" dirty="0"/>
              <a:t>n</a:t>
            </a:r>
            <a:r>
              <a:rPr lang="zh-CN" altLang="en-US" dirty="0"/>
              <a:t>个字符进行排序</a:t>
            </a:r>
            <a:br>
              <a:rPr lang="en-US" altLang="zh-CN" dirty="0"/>
            </a:br>
            <a:r>
              <a:rPr lang="en-US" altLang="zh-CN" dirty="0"/>
              <a:t>				-u		   </a:t>
            </a:r>
            <a:r>
              <a:rPr lang="zh-CN" altLang="en-US" dirty="0"/>
              <a:t>删除重复行</a:t>
            </a:r>
            <a:br>
              <a:rPr lang="en-US" altLang="zh-CN" dirty="0"/>
            </a:br>
            <a:r>
              <a:rPr lang="en-US" altLang="zh-CN" dirty="0"/>
              <a:t>				-n		   </a:t>
            </a:r>
            <a:r>
              <a:rPr lang="zh-CN" altLang="en-US" dirty="0"/>
              <a:t>数值排序</a:t>
            </a:r>
            <a:br>
              <a:rPr lang="en-US" altLang="zh-CN" dirty="0"/>
            </a:br>
            <a:r>
              <a:rPr lang="en-US" altLang="zh-CN" dirty="0"/>
              <a:t>				-r		   </a:t>
            </a:r>
            <a:r>
              <a:rPr lang="zh-CN" altLang="en-US" dirty="0"/>
              <a:t>反转顺序排序</a:t>
            </a:r>
            <a:br>
              <a:rPr lang="en-US" altLang="zh-CN" dirty="0"/>
            </a:br>
            <a:r>
              <a:rPr lang="en-US" altLang="zh-CN" dirty="0"/>
              <a:t>				-f		   </a:t>
            </a:r>
            <a:r>
              <a:rPr lang="zh-CN" altLang="en-US" dirty="0"/>
              <a:t>不区分大小写</a:t>
            </a:r>
            <a:br>
              <a:rPr lang="en-US" altLang="zh-CN" dirty="0"/>
            </a:br>
            <a:r>
              <a:rPr lang="en-US" altLang="zh-CN" dirty="0"/>
              <a:t>				-c		   </a:t>
            </a:r>
            <a:r>
              <a:rPr lang="zh-CN" altLang="en-US" dirty="0"/>
              <a:t>查看文件是否有序</a:t>
            </a:r>
            <a:br>
              <a:rPr lang="en-US" altLang="zh-CN" dirty="0"/>
            </a:br>
            <a:r>
              <a:rPr lang="en-US" altLang="zh-CN" dirty="0"/>
              <a:t>				-o file	   </a:t>
            </a:r>
            <a:r>
              <a:rPr lang="zh-CN" altLang="en-US" dirty="0"/>
              <a:t>将输出存入文件</a:t>
            </a:r>
            <a:r>
              <a:rPr lang="en-US" altLang="zh-CN" dirty="0"/>
              <a:t>file</a:t>
            </a:r>
            <a:r>
              <a:rPr lang="zh-CN" altLang="en-US" dirty="0"/>
              <a:t>中，可以和源文件同名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368" y="1985718"/>
            <a:ext cx="3286125" cy="276225"/>
          </a:xfrm>
          <a:prstGeom prst="rect">
            <a:avLst/>
          </a:prstGeom>
        </p:spPr>
      </p:pic>
      <p:sp>
        <p:nvSpPr>
          <p:cNvPr id="6" name="星形: 五角 5">
            <a:extLst>
              <a:ext uri="{FF2B5EF4-FFF2-40B4-BE49-F238E27FC236}">
                <a16:creationId xmlns:a16="http://schemas.microsoft.com/office/drawing/2014/main" id="{F881CA1E-A80B-7B42-10D8-8B232F166BDA}"/>
              </a:ext>
            </a:extLst>
          </p:cNvPr>
          <p:cNvSpPr/>
          <p:nvPr/>
        </p:nvSpPr>
        <p:spPr>
          <a:xfrm>
            <a:off x="3136900" y="2781300"/>
            <a:ext cx="620468" cy="5461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60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uniq</a:t>
            </a:r>
            <a:r>
              <a:rPr lang="en-US" altLang="zh-CN" dirty="0"/>
              <a:t> (unique)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命令功能：定位文件中的重复行和非重复行</a:t>
            </a:r>
            <a:endParaRPr lang="en-US" altLang="zh-CN" dirty="0"/>
          </a:p>
          <a:p>
            <a:r>
              <a:rPr lang="zh-CN" altLang="en-US" dirty="0"/>
              <a:t>命令格式：</a:t>
            </a:r>
            <a:endParaRPr lang="en-US" altLang="zh-CN" dirty="0"/>
          </a:p>
          <a:p>
            <a:r>
              <a:rPr lang="zh-CN" altLang="en-US" dirty="0"/>
              <a:t>常用选项：</a:t>
            </a:r>
            <a:r>
              <a:rPr lang="en-US" altLang="zh-CN" dirty="0"/>
              <a:t>-d		</a:t>
            </a:r>
            <a:r>
              <a:rPr lang="zh-CN" altLang="en-US" dirty="0"/>
              <a:t>选择并显示输入中的重复行（只查相邻行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				-u		</a:t>
            </a:r>
            <a:r>
              <a:rPr lang="zh-CN" altLang="en-US" dirty="0"/>
              <a:t>选择并显示输入中的非重复行</a:t>
            </a:r>
            <a:br>
              <a:rPr lang="en-US" altLang="zh-CN" dirty="0"/>
            </a:br>
            <a:r>
              <a:rPr lang="en-US" altLang="zh-CN" dirty="0"/>
              <a:t>				-c		</a:t>
            </a:r>
            <a:r>
              <a:rPr lang="zh-CN" altLang="en-US" dirty="0"/>
              <a:t>显示每行出现的次数</a:t>
            </a:r>
            <a:endParaRPr lang="en-US" altLang="zh-CN" dirty="0"/>
          </a:p>
          <a:p>
            <a:r>
              <a:rPr lang="zh-CN" altLang="en-US" dirty="0"/>
              <a:t>示例：</a:t>
            </a:r>
            <a:endParaRPr lang="en-US" altLang="zh-CN" dirty="0"/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5089" y="1947985"/>
            <a:ext cx="4152900" cy="304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696" y="4155154"/>
            <a:ext cx="5972175" cy="9810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696" y="5261838"/>
            <a:ext cx="69532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79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19003</TotalTime>
  <Words>5589</Words>
  <Application>Microsoft Office PowerPoint</Application>
  <PresentationFormat>宽屏</PresentationFormat>
  <Paragraphs>1158</Paragraphs>
  <Slides>73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77" baseType="lpstr">
      <vt:lpstr>Arial</vt:lpstr>
      <vt:lpstr>Calibri</vt:lpstr>
      <vt:lpstr>Wingdings</vt:lpstr>
      <vt:lpstr>视差</vt:lpstr>
      <vt:lpstr>第四章    Linux Shell编程进阶</vt:lpstr>
      <vt:lpstr>Outline</vt:lpstr>
      <vt:lpstr>简单过滤器</vt:lpstr>
      <vt:lpstr>pr</vt:lpstr>
      <vt:lpstr>head和tail</vt:lpstr>
      <vt:lpstr>cut</vt:lpstr>
      <vt:lpstr>paste</vt:lpstr>
      <vt:lpstr>sort</vt:lpstr>
      <vt:lpstr>uniq (unique)</vt:lpstr>
      <vt:lpstr>tr (translate)</vt:lpstr>
      <vt:lpstr>cmp (compare)</vt:lpstr>
      <vt:lpstr>comm (common)</vt:lpstr>
      <vt:lpstr>diff (difference)</vt:lpstr>
      <vt:lpstr>实例分析</vt:lpstr>
      <vt:lpstr>正则表达式过滤器</vt:lpstr>
      <vt:lpstr>基本正则表达式</vt:lpstr>
      <vt:lpstr>扩展正则表达式</vt:lpstr>
      <vt:lpstr>grep</vt:lpstr>
      <vt:lpstr>在grep命令中使用正则表达式</vt:lpstr>
      <vt:lpstr>sed 流编辑器</vt:lpstr>
      <vt:lpstr>sed 内部action</vt:lpstr>
      <vt:lpstr>sed命令示例 1</vt:lpstr>
      <vt:lpstr>sed命令示例 2</vt:lpstr>
      <vt:lpstr>sed命令示例 3</vt:lpstr>
      <vt:lpstr>sed命令示例 4</vt:lpstr>
      <vt:lpstr>sed命令用到的特殊正则表达式</vt:lpstr>
      <vt:lpstr>sed命令示例 5</vt:lpstr>
      <vt:lpstr>awk 编程</vt:lpstr>
      <vt:lpstr>awk 基础</vt:lpstr>
      <vt:lpstr>awk 选择准则示例</vt:lpstr>
      <vt:lpstr>action：print和printf</vt:lpstr>
      <vt:lpstr>printf 格式</vt:lpstr>
      <vt:lpstr>管道和重定向</vt:lpstr>
      <vt:lpstr>数值操作</vt:lpstr>
      <vt:lpstr>变量和表达式</vt:lpstr>
      <vt:lpstr>比较与逻辑运算符</vt:lpstr>
      <vt:lpstr>匹配正则表达式</vt:lpstr>
      <vt:lpstr>将awk程序写成文件</vt:lpstr>
      <vt:lpstr>BEGIN和END程序段</vt:lpstr>
      <vt:lpstr>位置参数</vt:lpstr>
      <vt:lpstr>数组</vt:lpstr>
      <vt:lpstr>环境数组</vt:lpstr>
      <vt:lpstr>内置变量</vt:lpstr>
      <vt:lpstr>内置函数</vt:lpstr>
      <vt:lpstr>内置函数示例</vt:lpstr>
      <vt:lpstr>控制流语句</vt:lpstr>
      <vt:lpstr>示例 1</vt:lpstr>
      <vt:lpstr>示例 2</vt:lpstr>
      <vt:lpstr>Perl 编程</vt:lpstr>
      <vt:lpstr>perl 命令行模式</vt:lpstr>
      <vt:lpstr>perl 脚本</vt:lpstr>
      <vt:lpstr>perl 变量</vt:lpstr>
      <vt:lpstr>运算符</vt:lpstr>
      <vt:lpstr>比较运算示例</vt:lpstr>
      <vt:lpstr>控制语句</vt:lpstr>
      <vt:lpstr>读取文件</vt:lpstr>
      <vt:lpstr>特殊正则表达式</vt:lpstr>
      <vt:lpstr>内置变量</vt:lpstr>
      <vt:lpstr>字符串处理函数</vt:lpstr>
      <vt:lpstr>列表和数组</vt:lpstr>
      <vt:lpstr>数组处理函数</vt:lpstr>
      <vt:lpstr>命令行参数</vt:lpstr>
      <vt:lpstr>foreach循环</vt:lpstr>
      <vt:lpstr>列表函数</vt:lpstr>
      <vt:lpstr>哈希数组（关联数组）</vt:lpstr>
      <vt:lpstr>替换函数</vt:lpstr>
      <vt:lpstr>编辑替换文件内容</vt:lpstr>
      <vt:lpstr>文件流处理</vt:lpstr>
      <vt:lpstr>文件属性测试</vt:lpstr>
      <vt:lpstr>函数（子程序）</vt:lpstr>
      <vt:lpstr>作业1 </vt:lpstr>
      <vt:lpstr>作业2</vt:lpstr>
      <vt:lpstr>作业提交方式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应用编程 课程介绍</dc:title>
  <dc:creator>qin li</dc:creator>
  <cp:lastModifiedBy>iiii yyyy</cp:lastModifiedBy>
  <cp:revision>571</cp:revision>
  <dcterms:created xsi:type="dcterms:W3CDTF">2016-08-19T07:13:45Z</dcterms:created>
  <dcterms:modified xsi:type="dcterms:W3CDTF">2024-11-01T01:44:35Z</dcterms:modified>
</cp:coreProperties>
</file>