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83" r:id="rId11"/>
    <p:sldId id="268" r:id="rId12"/>
    <p:sldId id="271" r:id="rId13"/>
    <p:sldId id="269" r:id="rId14"/>
    <p:sldId id="276" r:id="rId15"/>
    <p:sldId id="280" r:id="rId16"/>
    <p:sldId id="277" r:id="rId17"/>
    <p:sldId id="274" r:id="rId18"/>
    <p:sldId id="286" r:id="rId19"/>
    <p:sldId id="284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89777" autoAdjust="0"/>
  </p:normalViewPr>
  <p:slideViewPr>
    <p:cSldViewPr snapToGrid="0">
      <p:cViewPr>
        <p:scale>
          <a:sx n="75" d="100"/>
          <a:sy n="75" d="100"/>
        </p:scale>
        <p:origin x="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B875D-4C68-4740-A933-945B9FE49584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720D-4CE6-4B92-9CA7-DB88BB35E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69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/devices/timer.h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720D-4CE6-4B92-9CA7-DB88BB35E9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9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/thread/thread.c</a:t>
            </a:r>
          </a:p>
          <a:p>
            <a:r>
              <a:rPr lang="zh-CN" altLang="en-US"/>
              <a:t>上次实验改过优先级插入</a:t>
            </a:r>
            <a:r>
              <a:rPr lang="en-US" altLang="zh-CN"/>
              <a:t>ready</a:t>
            </a:r>
            <a:r>
              <a:rPr lang="zh-CN" altLang="en-US"/>
              <a:t>队列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720D-4CE6-4B92-9CA7-DB88BB35E9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1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4720D-4CE6-4B92-9CA7-DB88BB35E9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4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45CD4-158A-48FA-B060-163F44933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3C14E7-0112-4BBC-9169-E6A7F2ED5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DAD1E-E62C-48E0-B901-706EE570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ED80D-80E9-4A46-86B5-A4547F8A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42220-AD21-43D6-B639-A5208BA9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52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643F-DC50-49DB-85FB-9FA80A9A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595365-CAD4-4EA5-ACFD-B83960B61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D3115-FCDF-44C4-AD61-F3789C8E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D45C2-F9A1-4452-AA75-E6FC7E4B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A577E-8D6A-4740-9FF0-F74D43A0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896F39-F6E2-42C3-B4B8-815AB2D3F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21A96-68EF-47E6-A52A-8E31615AF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E1726-2A3D-4D71-BAC4-59D4D2E4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C7E9-A9D0-490E-AFC5-BD6ED7B7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6383B-6707-497E-996E-4AD04C61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71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2EF6D-8B3C-4D55-8C40-52E61403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B7A57-CD71-4273-95F0-187D9A76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D0525-5429-451B-909B-D5DF366C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9D379-19EA-44A3-A364-58D0DF1E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99D4D-E27A-4E28-BCD3-E94C4AEC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5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52A80-4B54-400C-BD4A-43437C31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01070-51DD-4492-B7D9-4AC226F22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EA4A6-7A73-40BC-9C8E-1BB71885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A81A5-0388-4D3F-9D6B-1BDF4287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9CF15-60C4-4316-80BC-7F21F478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5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E384C-7195-41EF-98D1-4758DE21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88CDE-3DA3-48FC-A885-FA0A00856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C5BE2-82D6-400E-9806-FA8B2BCB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08878-91BF-4E08-8472-56501FC5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9A141-82E7-4204-A751-6A72DE96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65EF3-9CD4-46C1-89B3-E957C4CE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7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508FB-386E-453B-A672-1C432B9A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A2579-74F0-4863-8A1F-0AD35BF10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37541-0CB0-4200-8EE8-CD767764A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83F30C-1E0E-49D4-A129-A78ACF4EF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61190-07CF-4C49-AC04-2BE150566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420424-D2BE-4672-8658-4F337DCB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7DF725-10AD-4936-B438-E74C1BA6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C3455C-C32F-4D62-AF21-1DF63B8A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2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D1C3C-F394-472D-A922-50CC23F2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CF6FC5-0406-4EDB-9B16-50BF18BF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DA80A2-6DB3-4505-8F93-F7E71F4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3151D4-2233-4A70-9FD3-17FB179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2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6BEF7F-9289-4D47-B56C-A85560ED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89F6F4-7D09-4A28-800A-5EB725AB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7F868-9246-40AF-B63C-84FBC3DE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7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8388-1293-4D2E-BE3F-47D6E19E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53CFC-5CB1-4C53-A7F4-59AD46B8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94567-A47A-4573-A078-315EE22A6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66191C-0D5E-45F4-A426-9868247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7F076-00DD-468B-B487-0E790F77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85774-02DE-4D91-A4BC-91BB0735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8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05B45-88CD-476B-B723-52120DB2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9C3BD-5E9F-4C71-B23D-3D04D4199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5D7E1-9F11-4970-8963-CC0A6D444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72777-AD8D-423A-8525-8FF2D673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3F4F4-FAB3-4B2B-9E0D-7368A6FB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EC05FE-ACE3-404E-8B3B-E8F337A4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BE3689-094F-4C73-BE2F-73186E34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C5293-1152-4ACA-9108-C75540A9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2BDFB-D213-40CC-A267-F2069A199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0A98-CF0E-4ABB-B6B0-303AD28A0813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4F2629-F826-447D-A312-4848E802D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5A0F0-6D09-4D83-9B5C-E9D8E8069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5A44-C2E9-4C09-8191-E8C9EFE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20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AD00C-C2CE-4A5E-9935-125CA1620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忙等待问题介绍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E4A28-5226-47E2-8B8A-7C9D0EB02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busy wait</a:t>
            </a:r>
          </a:p>
          <a:p>
            <a:endParaRPr lang="en-US" altLang="zh-CN"/>
          </a:p>
          <a:p>
            <a:r>
              <a:rPr lang="en-US" altLang="zh-CN"/>
              <a:t>2023.11.13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1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9503D-2412-47E6-9939-142A70EE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实验步骤</a:t>
            </a:r>
            <a:r>
              <a:rPr lang="en-US" altLang="zh-CN"/>
              <a:t>1</a:t>
            </a:r>
            <a:r>
              <a:rPr lang="zh-CN" altLang="en-US"/>
              <a:t>：展示忙等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8E04B-F734-4F2A-B7C2-8F3211B4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77" y="1501540"/>
            <a:ext cx="10515600" cy="4351338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thread_yield()</a:t>
            </a:r>
            <a:r>
              <a:rPr lang="zh-CN" altLang="en-US"/>
              <a:t>中增加</a:t>
            </a:r>
            <a:r>
              <a:rPr lang="en-US" altLang="zh-CN"/>
              <a:t>print</a:t>
            </a:r>
            <a:r>
              <a:rPr lang="zh-CN" altLang="en-US"/>
              <a:t>语句</a:t>
            </a:r>
            <a:endParaRPr lang="en-US" altLang="zh-CN"/>
          </a:p>
          <a:p>
            <a:r>
              <a:rPr lang="zh-CN" altLang="en-US"/>
              <a:t>编译后运行，查看输出结果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pintos –v -- -q run alarm-multiple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3359D3-7B2C-4E6B-8990-31F4F2CB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438" y="0"/>
            <a:ext cx="5139890" cy="66948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3D324F-475B-4FBD-BB74-1AF3216E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2" y="3048588"/>
            <a:ext cx="6456072" cy="38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2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53453-9C88-4CAC-85A0-CD0B3068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r>
              <a:rPr lang="en-US" altLang="zh-CN" dirty="0"/>
              <a:t>timer</a:t>
            </a:r>
            <a:r>
              <a:rPr lang="zh-CN" altLang="en-US" dirty="0"/>
              <a:t>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62315-BA46-4A3D-8F57-5DB7FB2B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时钟中断是外部中断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sz="2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timer_init</a:t>
            </a:r>
            <a:r>
              <a:rPr lang="en-US" altLang="zh-CN" sz="2400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中是对时钟中断进行了注册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/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zh-CN" sz="2400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就是具体的中断处理程序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3D5FC0-DDCC-4872-860E-5722A71E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2368"/>
            <a:ext cx="6068418" cy="24759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677820-7F9E-4C5D-A52E-5E959F9DF032}"/>
              </a:ext>
            </a:extLst>
          </p:cNvPr>
          <p:cNvSpPr txBox="1"/>
          <p:nvPr/>
        </p:nvSpPr>
        <p:spPr>
          <a:xfrm>
            <a:off x="7136444" y="4338243"/>
            <a:ext cx="3677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US" altLang="zh-CN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timer.h</a:t>
            </a:r>
            <a:r>
              <a:rPr lang="zh-CN" alt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中设置了中断频率 *</a:t>
            </a:r>
            <a:r>
              <a:rPr lang="en-US" altLang="zh-CN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TIMER_FREQ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</a:p>
          <a:p>
            <a:r>
              <a:rPr lang="zh-CN" altLang="en-US" dirty="0">
                <a:solidFill>
                  <a:srgbClr val="D19A66"/>
                </a:solidFill>
                <a:latin typeface="Consolas" panose="020B0609020204030204" pitchFamily="49" charset="0"/>
              </a:rPr>
              <a:t>所以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1tick = 10ms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9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53453-9C88-4CAC-85A0-CD0B3068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53" y="158648"/>
            <a:ext cx="10515600" cy="824937"/>
          </a:xfrm>
        </p:spPr>
        <p:txBody>
          <a:bodyPr/>
          <a:lstStyle/>
          <a:p>
            <a:r>
              <a:rPr lang="en-US" altLang="zh-CN" dirty="0"/>
              <a:t>timer</a:t>
            </a:r>
            <a:r>
              <a:rPr lang="zh-CN" altLang="en-US" dirty="0"/>
              <a:t>中断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62315-BA46-4A3D-8F57-5DB7FB2BA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7" y="1086823"/>
            <a:ext cx="10515600" cy="4351338"/>
          </a:xfrm>
        </p:spPr>
        <p:txBody>
          <a:bodyPr/>
          <a:lstStyle/>
          <a:p>
            <a:r>
              <a:rPr lang="zh-CN" altLang="en-US" dirty="0"/>
              <a:t>时钟中断是外部中断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sz="2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timer_init</a:t>
            </a:r>
            <a:r>
              <a:rPr lang="en-US" altLang="zh-CN" sz="2400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中是对时钟中断进行了注册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/>
              <a:t> </a:t>
            </a:r>
            <a:r>
              <a:rPr lang="en-US" altLang="zh-CN" sz="2400" dirty="0" err="1">
                <a:solidFill>
                  <a:srgbClr val="61AFEF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zh-CN" sz="2400" dirty="0">
                <a:solidFill>
                  <a:srgbClr val="61AFEF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latin typeface="Consolas" panose="020B0609020204030204" pitchFamily="49" charset="0"/>
              </a:rPr>
              <a:t>就是具体的中断处理程序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848844-D23E-4C42-95FB-AA8A94E2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3" y="2650525"/>
            <a:ext cx="6920419" cy="18928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5594B2-7ED8-433C-A021-510B70BE2611}"/>
              </a:ext>
            </a:extLst>
          </p:cNvPr>
          <p:cNvSpPr txBox="1"/>
          <p:nvPr/>
        </p:nvSpPr>
        <p:spPr>
          <a:xfrm>
            <a:off x="651387" y="4823645"/>
            <a:ext cx="10060767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thread_tick</a:t>
            </a:r>
            <a:r>
              <a:rPr lang="en-US" altLang="zh-CN" sz="2400" dirty="0"/>
              <a:t>()</a:t>
            </a:r>
            <a:r>
              <a:rPr lang="zh-CN" altLang="en-US" sz="2400" dirty="0"/>
              <a:t>主要是更新当前线程从获得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到现在所占有</a:t>
            </a:r>
            <a:r>
              <a:rPr lang="en-US" altLang="zh-CN" sz="2400" dirty="0" err="1"/>
              <a:t>cpu</a:t>
            </a:r>
            <a:r>
              <a:rPr lang="zh-CN" altLang="en-US" sz="2400" dirty="0"/>
              <a:t>的时间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当前线程是</a:t>
            </a:r>
            <a:r>
              <a:rPr lang="en-US" altLang="zh-CN" sz="2400" dirty="0"/>
              <a:t>idle</a:t>
            </a:r>
            <a:r>
              <a:rPr lang="zh-CN" altLang="en-US" sz="2400" dirty="0"/>
              <a:t>、</a:t>
            </a:r>
            <a:r>
              <a:rPr lang="en-US" altLang="zh-CN" sz="2400" dirty="0"/>
              <a:t>user</a:t>
            </a:r>
            <a:r>
              <a:rPr lang="zh-CN" altLang="en-US" sz="2400" dirty="0"/>
              <a:t>、</a:t>
            </a:r>
            <a:r>
              <a:rPr lang="en-US" altLang="zh-CN" sz="2400" dirty="0"/>
              <a:t>kernel</a:t>
            </a:r>
            <a:r>
              <a:rPr lang="zh-CN" altLang="en-US" sz="2400" dirty="0"/>
              <a:t>三种状态，分别记录在不同的变量下面</a:t>
            </a:r>
            <a:endParaRPr lang="en-US" altLang="zh-CN" sz="2400" dirty="0"/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这个与我们本次实验关系不大，只做了解，不进行深入研究</a:t>
            </a:r>
          </a:p>
        </p:txBody>
      </p:sp>
    </p:spTree>
    <p:extLst>
      <p:ext uri="{BB962C8B-B14F-4D97-AF65-F5344CB8AC3E}">
        <p14:creationId xmlns:p14="http://schemas.microsoft.com/office/powerpoint/2010/main" val="39011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12F05-3E05-4856-AE6F-C30B2E61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时钟中断流程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E3BE20-C812-41F7-9AF1-D4520622E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1" y="2297157"/>
            <a:ext cx="10395484" cy="1517728"/>
          </a:xfrm>
          <a:prstGeom prst="rect">
            <a:avLst/>
          </a:prstGeo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E5C3E851-8F0F-49D0-9B88-AB2AB1C4EA52}"/>
              </a:ext>
            </a:extLst>
          </p:cNvPr>
          <p:cNvSpPr/>
          <p:nvPr/>
        </p:nvSpPr>
        <p:spPr>
          <a:xfrm>
            <a:off x="10572615" y="3056021"/>
            <a:ext cx="323134" cy="343759"/>
          </a:xfrm>
          <a:prstGeom prst="star5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5D795-33D9-4995-B989-695ACB612BFF}"/>
              </a:ext>
            </a:extLst>
          </p:cNvPr>
          <p:cNvSpPr txBox="1"/>
          <p:nvPr/>
        </p:nvSpPr>
        <p:spPr>
          <a:xfrm>
            <a:off x="683342" y="4965935"/>
            <a:ext cx="10825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</a:rPr>
              <a:t>时钟中断，设定的是每隔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个</a:t>
            </a:r>
            <a:r>
              <a:rPr lang="en-US" altLang="zh-CN" sz="2400" dirty="0">
                <a:latin typeface="Consolas" panose="020B0609020204030204" pitchFamily="49" charset="0"/>
              </a:rPr>
              <a:t>ticks</a:t>
            </a:r>
            <a:r>
              <a:rPr lang="zh-CN" altLang="en-US" sz="2400" dirty="0">
                <a:latin typeface="Consolas" panose="020B0609020204030204" pitchFamily="49" charset="0"/>
              </a:rPr>
              <a:t>（</a:t>
            </a:r>
            <a:r>
              <a:rPr lang="en-US" altLang="zh-CN" sz="2400" dirty="0">
                <a:latin typeface="Consolas" panose="020B0609020204030204" pitchFamily="49" charset="0"/>
              </a:rPr>
              <a:t>10ms</a:t>
            </a:r>
            <a:r>
              <a:rPr lang="zh-CN" altLang="en-US" sz="2400" dirty="0">
                <a:latin typeface="Consolas" panose="020B0609020204030204" pitchFamily="49" charset="0"/>
              </a:rPr>
              <a:t>），就触发一次中断，就去执行</a:t>
            </a:r>
            <a:r>
              <a:rPr lang="en-US" altLang="zh-CN" sz="2400" dirty="0" err="1">
                <a:latin typeface="Consolas" panose="020B0609020204030204" pitchFamily="49" charset="0"/>
              </a:rPr>
              <a:t>timer_interrupt</a:t>
            </a:r>
            <a:r>
              <a:rPr lang="en-US" altLang="zh-CN" sz="2400" dirty="0"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latin typeface="Consolas" panose="020B0609020204030204" pitchFamily="49" charset="0"/>
              </a:rPr>
              <a:t>，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</a:rPr>
              <a:t>而时钟中断处理程序</a:t>
            </a:r>
            <a:r>
              <a:rPr lang="en-US" altLang="zh-CN" sz="2400" dirty="0" err="1">
                <a:latin typeface="Consolas" panose="020B0609020204030204" pitchFamily="49" charset="0"/>
              </a:rPr>
              <a:t>timer_interrupt</a:t>
            </a:r>
            <a:r>
              <a:rPr lang="en-US" altLang="zh-CN" sz="2400" dirty="0">
                <a:latin typeface="Consolas" panose="020B0609020204030204" pitchFamily="49" charset="0"/>
              </a:rPr>
              <a:t>()</a:t>
            </a:r>
            <a:r>
              <a:rPr lang="zh-CN" altLang="en-US" sz="2400" dirty="0">
                <a:latin typeface="Consolas" panose="020B0609020204030204" pitchFamily="49" charset="0"/>
              </a:rPr>
              <a:t>，主要就是更新时间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433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67E9-4F55-4B3B-9EE2-F18C3393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实验步骤</a:t>
            </a:r>
            <a:r>
              <a:rPr lang="en-US" altLang="zh-CN"/>
              <a:t>2</a:t>
            </a:r>
            <a:r>
              <a:rPr lang="zh-CN" altLang="en-US"/>
              <a:t>：实现休眠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0C182A-A7DA-4FCE-8F94-9499E75061FB}"/>
              </a:ext>
            </a:extLst>
          </p:cNvPr>
          <p:cNvSpPr txBox="1"/>
          <p:nvPr/>
        </p:nvSpPr>
        <p:spPr>
          <a:xfrm>
            <a:off x="7924800" y="650361"/>
            <a:ext cx="3628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Sleep</a:t>
            </a:r>
            <a:r>
              <a:rPr lang="zh-CN" altLang="en-US" dirty="0"/>
              <a:t>概念：当前线程主动将</a:t>
            </a:r>
            <a:r>
              <a:rPr lang="en-US" altLang="zh-CN" dirty="0"/>
              <a:t>CPU</a:t>
            </a:r>
            <a:r>
              <a:rPr lang="zh-CN" altLang="en-US" dirty="0">
                <a:solidFill>
                  <a:srgbClr val="FF0000"/>
                </a:solidFill>
              </a:rPr>
              <a:t>执行权释放</a:t>
            </a:r>
            <a:r>
              <a:rPr lang="zh-CN" altLang="en-US" dirty="0"/>
              <a:t>，然后经过一段时间（</a:t>
            </a:r>
            <a:r>
              <a:rPr lang="en-US" altLang="zh-CN" dirty="0"/>
              <a:t>ticks</a:t>
            </a:r>
            <a:r>
              <a:rPr lang="zh-CN" altLang="en-US" dirty="0"/>
              <a:t>）后，</a:t>
            </a:r>
            <a:r>
              <a:rPr lang="zh-CN" altLang="en-US" dirty="0">
                <a:solidFill>
                  <a:srgbClr val="00B0F0"/>
                </a:solidFill>
              </a:rPr>
              <a:t>倒计时到期，系统将该线程唤醒，</a:t>
            </a:r>
            <a:r>
              <a:rPr lang="zh-CN" altLang="en-US" dirty="0"/>
              <a:t>重新加入到队列中等待调度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0203A6-F228-4091-B739-08916960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1B5F89-1533-4A45-81CF-55C6A8B72208}"/>
              </a:ext>
            </a:extLst>
          </p:cNvPr>
          <p:cNvSpPr/>
          <p:nvPr/>
        </p:nvSpPr>
        <p:spPr>
          <a:xfrm>
            <a:off x="1568918" y="2646947"/>
            <a:ext cx="1982804" cy="11069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running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D90983B-01CB-49E0-ADC8-A146BD346865}"/>
              </a:ext>
            </a:extLst>
          </p:cNvPr>
          <p:cNvSpPr/>
          <p:nvPr/>
        </p:nvSpPr>
        <p:spPr>
          <a:xfrm>
            <a:off x="7082592" y="2646947"/>
            <a:ext cx="1982804" cy="11069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ready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46F99C1-63D9-4FAC-812C-71F58CFB90F6}"/>
              </a:ext>
            </a:extLst>
          </p:cNvPr>
          <p:cNvSpPr/>
          <p:nvPr/>
        </p:nvSpPr>
        <p:spPr>
          <a:xfrm>
            <a:off x="4373078" y="4349014"/>
            <a:ext cx="1982804" cy="110690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sleep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FCB5432-B891-4813-9C12-B211F69D9FC7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3261347" y="3591750"/>
            <a:ext cx="1402106" cy="919367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BAE279-7E57-4474-9FC4-A2ED70B3DF23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6065507" y="3744151"/>
            <a:ext cx="1597563" cy="766966"/>
          </a:xfrm>
          <a:prstGeom prst="straightConnector1">
            <a:avLst/>
          </a:prstGeom>
          <a:ln w="25400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CBA06D6-E2E5-4C53-8FC8-B1F9756FFD40}"/>
              </a:ext>
            </a:extLst>
          </p:cNvPr>
          <p:cNvSpPr txBox="1"/>
          <p:nvPr/>
        </p:nvSpPr>
        <p:spPr>
          <a:xfrm>
            <a:off x="2586404" y="4001294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timer_sleep()</a:t>
            </a:r>
            <a:endParaRPr lang="zh-CN" altLang="en-US" sz="20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BD7013-EE69-494F-9817-04BB418C34CB}"/>
              </a:ext>
            </a:extLst>
          </p:cNvPr>
          <p:cNvSpPr/>
          <p:nvPr/>
        </p:nvSpPr>
        <p:spPr>
          <a:xfrm>
            <a:off x="6673966" y="4111007"/>
            <a:ext cx="1970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/>
              <a:t>timer_interrupt()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5910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03389-5F7B-45AB-8A79-F796037C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timer_sleep</a:t>
            </a:r>
            <a:r>
              <a:rPr lang="zh-CN" altLang="en-US"/>
              <a:t>修改提示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B1392-9025-4517-AE52-EC30E4CA9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6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数据结构</a:t>
            </a:r>
            <a:endParaRPr lang="en-US" altLang="zh-CN" b="1"/>
          </a:p>
          <a:p>
            <a:r>
              <a:rPr lang="en-US" altLang="zh-CN"/>
              <a:t>thread.h</a:t>
            </a:r>
          </a:p>
          <a:p>
            <a:r>
              <a:rPr lang="zh-CN" altLang="en-US"/>
              <a:t>线程状态：</a:t>
            </a:r>
            <a:r>
              <a:rPr lang="en-US" altLang="zh-CN"/>
              <a:t>THREAD_SLEEP</a:t>
            </a:r>
          </a:p>
          <a:p>
            <a:r>
              <a:rPr lang="zh-CN" altLang="en-US"/>
              <a:t>线程结构体属性：</a:t>
            </a:r>
            <a:r>
              <a:rPr lang="en-US" altLang="zh-CN"/>
              <a:t>wake_time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43F0CB-640F-446E-A7B8-15DBE8CE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59" y="1922130"/>
            <a:ext cx="5986255" cy="2493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CD9DE7-7E08-4595-A8F6-1A85448A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93" y="4647327"/>
            <a:ext cx="6628986" cy="6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67E9-4F55-4B3B-9EE2-F18C3393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timer_sleep</a:t>
            </a:r>
            <a:r>
              <a:rPr lang="zh-CN" altLang="en-US"/>
              <a:t>修改提示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4C89BB7-271D-43A4-BFF5-5DF4E5A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6" y="1968440"/>
            <a:ext cx="5864085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dirty="0" err="1">
                <a:latin typeface="+mn-ea"/>
              </a:rPr>
              <a:t>thread</a:t>
            </a:r>
            <a:r>
              <a:rPr lang="en-US" altLang="zh-CN" err="1">
                <a:latin typeface="+mn-ea"/>
              </a:rPr>
              <a:t>_</a:t>
            </a:r>
            <a:r>
              <a:rPr lang="en-US" altLang="zh-CN">
                <a:latin typeface="+mn-ea"/>
              </a:rPr>
              <a:t>yield</a:t>
            </a:r>
            <a:r>
              <a:rPr lang="zh-CN" altLang="en-US">
                <a:latin typeface="+mn-ea"/>
              </a:rPr>
              <a:t>不能</a:t>
            </a:r>
            <a:r>
              <a:rPr lang="zh-CN" altLang="en-US" dirty="0">
                <a:latin typeface="+mn-ea"/>
              </a:rPr>
              <a:t>再</a:t>
            </a:r>
            <a:r>
              <a:rPr lang="zh-CN" altLang="en-US">
                <a:latin typeface="+mn-ea"/>
              </a:rPr>
              <a:t>使用了，有</a:t>
            </a:r>
            <a:r>
              <a:rPr lang="zh-CN" altLang="en-US" dirty="0">
                <a:latin typeface="+mn-ea"/>
              </a:rPr>
              <a:t>什么函数是能让当前线程放弃</a:t>
            </a:r>
            <a:r>
              <a:rPr lang="en-US" altLang="zh-CN" dirty="0" err="1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的呢？</a:t>
            </a:r>
            <a:endParaRPr lang="en-US" altLang="zh-CN" dirty="0">
              <a:latin typeface="+mn-ea"/>
            </a:endParaRPr>
          </a:p>
          <a:p>
            <a:r>
              <a:rPr lang="en-US" altLang="zh-CN" sz="2400">
                <a:latin typeface="+mn-ea"/>
              </a:rPr>
              <a:t>thread_sleep()</a:t>
            </a:r>
            <a:r>
              <a:rPr lang="zh-CN" altLang="en-US" sz="2400" dirty="0">
                <a:latin typeface="+mn-ea"/>
              </a:rPr>
              <a:t>，将当前线程</a:t>
            </a:r>
            <a:r>
              <a:rPr lang="zh-CN" altLang="en-US" sz="2400">
                <a:latin typeface="+mn-ea"/>
              </a:rPr>
              <a:t>设置为</a:t>
            </a:r>
            <a:r>
              <a:rPr lang="en-US" altLang="zh-CN" sz="2400">
                <a:latin typeface="+mn-ea"/>
              </a:rPr>
              <a:t>sleep</a:t>
            </a:r>
            <a:r>
              <a:rPr lang="zh-CN" altLang="en-US" sz="2400">
                <a:latin typeface="+mn-ea"/>
              </a:rPr>
              <a:t>状态，并设置好线程应该醒来的时间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0C182A-A7DA-4FCE-8F94-9499E75061FB}"/>
              </a:ext>
            </a:extLst>
          </p:cNvPr>
          <p:cNvSpPr txBox="1"/>
          <p:nvPr/>
        </p:nvSpPr>
        <p:spPr>
          <a:xfrm>
            <a:off x="7924800" y="650361"/>
            <a:ext cx="3628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Sleep</a:t>
            </a:r>
            <a:r>
              <a:rPr lang="zh-CN" altLang="en-US" dirty="0"/>
              <a:t>概念：当前线程主动将</a:t>
            </a:r>
            <a:r>
              <a:rPr lang="en-US" altLang="zh-CN" dirty="0"/>
              <a:t>CPU</a:t>
            </a:r>
            <a:r>
              <a:rPr lang="zh-CN" altLang="en-US" dirty="0">
                <a:solidFill>
                  <a:srgbClr val="FF0000"/>
                </a:solidFill>
              </a:rPr>
              <a:t>执行权释放</a:t>
            </a:r>
            <a:r>
              <a:rPr lang="zh-CN" altLang="en-US" dirty="0"/>
              <a:t>，然后经过一段时间（</a:t>
            </a:r>
            <a:r>
              <a:rPr lang="en-US" altLang="zh-CN" dirty="0"/>
              <a:t>ticks</a:t>
            </a:r>
            <a:r>
              <a:rPr lang="zh-CN" altLang="en-US" dirty="0"/>
              <a:t>）后，</a:t>
            </a:r>
            <a:r>
              <a:rPr lang="zh-CN" altLang="en-US" dirty="0">
                <a:solidFill>
                  <a:srgbClr val="FF0000"/>
                </a:solidFill>
              </a:rPr>
              <a:t>倒计时到期</a:t>
            </a:r>
            <a:r>
              <a:rPr lang="zh-CN" altLang="en-US" dirty="0"/>
              <a:t>，系统将</a:t>
            </a:r>
            <a:r>
              <a:rPr lang="zh-CN" altLang="en-US" dirty="0">
                <a:solidFill>
                  <a:srgbClr val="FF0000"/>
                </a:solidFill>
              </a:rPr>
              <a:t>该线程唤醒</a:t>
            </a:r>
            <a:r>
              <a:rPr lang="zh-CN" altLang="en-US" dirty="0"/>
              <a:t>，重新加入到队列中等待调度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2E29AF-9978-47CB-9615-81D59EE2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4109"/>
            <a:ext cx="4723793" cy="24052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B420A4-1C28-4E6A-8C99-D140C3B6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74" y="2887538"/>
            <a:ext cx="5751075" cy="36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67E9-4F55-4B3B-9EE2-F18C3393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timer_sleep</a:t>
            </a:r>
            <a:r>
              <a:rPr lang="zh-CN" altLang="en-US"/>
              <a:t>修改提示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4C89BB7-271D-43A4-BFF5-5DF4E5A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2011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+mn-ea"/>
              </a:rPr>
              <a:t>2. </a:t>
            </a:r>
            <a:r>
              <a:rPr lang="zh-CN" altLang="en-US">
                <a:latin typeface="+mn-ea"/>
              </a:rPr>
              <a:t>设置了应唤醒时间，</a:t>
            </a:r>
            <a:r>
              <a:rPr lang="zh-CN" altLang="en-US" dirty="0">
                <a:latin typeface="+mn-ea"/>
              </a:rPr>
              <a:t>那</a:t>
            </a:r>
            <a:r>
              <a:rPr lang="zh-CN" altLang="en-US">
                <a:latin typeface="+mn-ea"/>
              </a:rPr>
              <a:t>该如何唤醒线程呢</a:t>
            </a:r>
            <a:r>
              <a:rPr lang="zh-CN" altLang="en-US" dirty="0">
                <a:latin typeface="+mn-ea"/>
              </a:rPr>
              <a:t>？</a:t>
            </a:r>
            <a:endParaRPr lang="en-US" altLang="zh-CN" dirty="0">
              <a:latin typeface="+mn-ea"/>
            </a:endParaRPr>
          </a:p>
          <a:p>
            <a:r>
              <a:rPr lang="en-US" altLang="zh-CN" sz="2400">
                <a:latin typeface="+mn-ea"/>
              </a:rPr>
              <a:t>timer</a:t>
            </a:r>
            <a:r>
              <a:rPr lang="en-US" altLang="zh-CN" sz="2400" dirty="0" err="1">
                <a:latin typeface="+mn-ea"/>
              </a:rPr>
              <a:t>_interrupt</a:t>
            </a:r>
            <a:r>
              <a:rPr lang="en-US" altLang="zh-CN" sz="2400" dirty="0">
                <a:latin typeface="+mn-ea"/>
              </a:rPr>
              <a:t>()</a:t>
            </a:r>
            <a:r>
              <a:rPr lang="zh-CN" altLang="en-US" sz="2400" dirty="0">
                <a:latin typeface="+mn-ea"/>
              </a:rPr>
              <a:t>，现在的功能就是更新时间，那么能否在该处理程序里面加入对倒计时时间的更新</a:t>
            </a:r>
            <a:r>
              <a:rPr lang="zh-CN" altLang="en-US" sz="2400">
                <a:latin typeface="+mn-ea"/>
              </a:rPr>
              <a:t>呢？</a:t>
            </a:r>
            <a:endParaRPr lang="en-US" altLang="zh-CN" sz="2400">
              <a:latin typeface="+mn-ea"/>
            </a:endParaRPr>
          </a:p>
          <a:p>
            <a:r>
              <a:rPr lang="zh-CN" altLang="en-US" sz="2400">
                <a:latin typeface="+mn-ea"/>
              </a:rPr>
              <a:t>添加函数</a:t>
            </a:r>
            <a:r>
              <a:rPr lang="en-US" altLang="zh-CN" sz="2400">
                <a:latin typeface="+mn-ea"/>
              </a:rPr>
              <a:t>check_and_wakeup_sleep_thread()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0C182A-A7DA-4FCE-8F94-9499E75061FB}"/>
              </a:ext>
            </a:extLst>
          </p:cNvPr>
          <p:cNvSpPr txBox="1"/>
          <p:nvPr/>
        </p:nvSpPr>
        <p:spPr>
          <a:xfrm>
            <a:off x="7924800" y="650361"/>
            <a:ext cx="3628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Sleep</a:t>
            </a:r>
            <a:r>
              <a:rPr lang="zh-CN" altLang="en-US" dirty="0"/>
              <a:t>概念：当前线程主动将</a:t>
            </a:r>
            <a:r>
              <a:rPr lang="en-US" altLang="zh-CN" dirty="0"/>
              <a:t>CPU</a:t>
            </a:r>
            <a:r>
              <a:rPr lang="zh-CN" altLang="en-US" dirty="0">
                <a:solidFill>
                  <a:srgbClr val="00B050"/>
                </a:solidFill>
              </a:rPr>
              <a:t>执行权释放</a:t>
            </a:r>
            <a:r>
              <a:rPr lang="zh-CN" altLang="en-US" dirty="0"/>
              <a:t>，然后经过一段时间（</a:t>
            </a:r>
            <a:r>
              <a:rPr lang="en-US" altLang="zh-CN" dirty="0"/>
              <a:t>ticks</a:t>
            </a:r>
            <a:r>
              <a:rPr lang="zh-CN" altLang="en-US" dirty="0"/>
              <a:t>）后，</a:t>
            </a:r>
            <a:r>
              <a:rPr lang="zh-CN" altLang="en-US" dirty="0">
                <a:solidFill>
                  <a:srgbClr val="00B050"/>
                </a:solidFill>
              </a:rPr>
              <a:t>倒计时</a:t>
            </a:r>
            <a:r>
              <a:rPr lang="zh-CN" altLang="en-US" dirty="0">
                <a:solidFill>
                  <a:srgbClr val="FF0000"/>
                </a:solidFill>
              </a:rPr>
              <a:t>到期</a:t>
            </a:r>
            <a:r>
              <a:rPr lang="zh-CN" altLang="en-US" dirty="0"/>
              <a:t>，系统将</a:t>
            </a:r>
            <a:r>
              <a:rPr lang="zh-CN" altLang="en-US" dirty="0">
                <a:solidFill>
                  <a:srgbClr val="FF0000"/>
                </a:solidFill>
              </a:rPr>
              <a:t>该线程唤醒</a:t>
            </a:r>
            <a:r>
              <a:rPr lang="zh-CN" altLang="en-US" dirty="0"/>
              <a:t>，重新加入到队列中等待调度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2FA2F4-28BF-4D02-BCC8-FE9AB280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7" y="4378325"/>
            <a:ext cx="69627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0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367E9-4F55-4B3B-9EE2-F18C3393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0"/>
            <a:ext cx="10515600" cy="1325563"/>
          </a:xfrm>
        </p:spPr>
        <p:txBody>
          <a:bodyPr/>
          <a:lstStyle/>
          <a:p>
            <a:r>
              <a:rPr lang="en-US" altLang="zh-CN"/>
              <a:t>timer_sleep</a:t>
            </a:r>
            <a:r>
              <a:rPr lang="zh-CN" altLang="en-US"/>
              <a:t>修改提示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4C89BB7-271D-43A4-BFF5-5DF4E5A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35" y="990738"/>
            <a:ext cx="6862011" cy="4351338"/>
          </a:xfrm>
        </p:spPr>
        <p:txBody>
          <a:bodyPr/>
          <a:lstStyle/>
          <a:p>
            <a:r>
              <a:rPr lang="zh-CN" altLang="en-US" sz="2400">
                <a:latin typeface="+mn-ea"/>
              </a:rPr>
              <a:t>添加函数</a:t>
            </a:r>
            <a:r>
              <a:rPr lang="en-US" altLang="zh-CN" sz="2400">
                <a:latin typeface="+mn-ea"/>
              </a:rPr>
              <a:t>check_and_wakeup_sleep_thread()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0C182A-A7DA-4FCE-8F94-9499E75061FB}"/>
              </a:ext>
            </a:extLst>
          </p:cNvPr>
          <p:cNvSpPr txBox="1"/>
          <p:nvPr/>
        </p:nvSpPr>
        <p:spPr>
          <a:xfrm>
            <a:off x="8073887" y="252074"/>
            <a:ext cx="3628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Sleep</a:t>
            </a:r>
            <a:r>
              <a:rPr lang="zh-CN" altLang="en-US" dirty="0"/>
              <a:t>概念：当前线程主动将</a:t>
            </a:r>
            <a:r>
              <a:rPr lang="en-US" altLang="zh-CN" dirty="0"/>
              <a:t>CPU</a:t>
            </a:r>
            <a:r>
              <a:rPr lang="zh-CN" altLang="en-US" dirty="0">
                <a:solidFill>
                  <a:srgbClr val="00B050"/>
                </a:solidFill>
              </a:rPr>
              <a:t>执行权释放</a:t>
            </a:r>
            <a:r>
              <a:rPr lang="zh-CN" altLang="en-US" dirty="0"/>
              <a:t>，然后经过一段时间（</a:t>
            </a:r>
            <a:r>
              <a:rPr lang="en-US" altLang="zh-CN" dirty="0"/>
              <a:t>ticks</a:t>
            </a:r>
            <a:r>
              <a:rPr lang="zh-CN" altLang="en-US" dirty="0"/>
              <a:t>）后，</a:t>
            </a:r>
            <a:r>
              <a:rPr lang="zh-CN" altLang="en-US" dirty="0">
                <a:solidFill>
                  <a:srgbClr val="00B050"/>
                </a:solidFill>
              </a:rPr>
              <a:t>倒计时</a:t>
            </a:r>
            <a:r>
              <a:rPr lang="zh-CN" altLang="en-US" dirty="0">
                <a:solidFill>
                  <a:srgbClr val="FF0000"/>
                </a:solidFill>
              </a:rPr>
              <a:t>到期</a:t>
            </a:r>
            <a:r>
              <a:rPr lang="zh-CN" altLang="en-US" dirty="0"/>
              <a:t>，系统将</a:t>
            </a:r>
            <a:r>
              <a:rPr lang="zh-CN" altLang="en-US" dirty="0">
                <a:solidFill>
                  <a:srgbClr val="FF0000"/>
                </a:solidFill>
              </a:rPr>
              <a:t>该线程唤醒</a:t>
            </a:r>
            <a:r>
              <a:rPr lang="zh-CN" altLang="en-US" dirty="0"/>
              <a:t>，重新加入到队列中等待调度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FFA420-0FA1-467D-A02F-8C89B4F5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5" y="1645159"/>
            <a:ext cx="7445703" cy="521284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A1159EC-5250-476B-BC63-8F7A2326C728}"/>
              </a:ext>
            </a:extLst>
          </p:cNvPr>
          <p:cNvSpPr txBox="1"/>
          <p:nvPr/>
        </p:nvSpPr>
        <p:spPr>
          <a:xfrm>
            <a:off x="8501867" y="2723322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遍历所有线程（</a:t>
            </a:r>
            <a:r>
              <a:rPr lang="en-US" altLang="zh-CN" sz="2400"/>
              <a:t>all_list)</a:t>
            </a:r>
            <a:r>
              <a:rPr lang="zh-CN" altLang="en-US" sz="2400"/>
              <a:t>。如果处于</a:t>
            </a:r>
            <a:r>
              <a:rPr lang="en-US" altLang="zh-CN" sz="2400"/>
              <a:t>SLEEP</a:t>
            </a:r>
            <a:r>
              <a:rPr lang="zh-CN" altLang="en-US" sz="2400"/>
              <a:t>状态的线程可以被唤醒，那么把它加入</a:t>
            </a:r>
            <a:r>
              <a:rPr lang="en-US" altLang="zh-CN" sz="2400"/>
              <a:t>ready_list</a:t>
            </a:r>
            <a:r>
              <a:rPr lang="zh-CN" altLang="en-US" sz="2400"/>
              <a:t>，状态改为</a:t>
            </a:r>
            <a:r>
              <a:rPr lang="en-US" altLang="zh-CN" sz="2400"/>
              <a:t>READY</a:t>
            </a:r>
            <a:r>
              <a:rPr lang="zh-CN" altLang="en-US" sz="2400"/>
              <a:t>，并</a:t>
            </a:r>
            <a:r>
              <a:rPr lang="en-US" altLang="zh-CN" sz="2400"/>
              <a:t>print</a:t>
            </a:r>
            <a:r>
              <a:rPr lang="zh-CN" altLang="en-US" sz="240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18329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15EF-64D4-4BE2-B0D3-7AC491F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timer_sleep</a:t>
            </a:r>
            <a:r>
              <a:rPr lang="zh-CN" altLang="en-US"/>
              <a:t>修改提示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93E80-52B2-4C62-83F7-E6E7831C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5583" cy="4351338"/>
          </a:xfrm>
        </p:spPr>
        <p:txBody>
          <a:bodyPr/>
          <a:lstStyle/>
          <a:p>
            <a:r>
              <a:rPr lang="zh-CN" altLang="en-US"/>
              <a:t>运行指令</a:t>
            </a:r>
            <a:r>
              <a:rPr lang="en-US" altLang="zh-CN"/>
              <a:t>pintos -v -- -q run alarm-multiple</a:t>
            </a:r>
          </a:p>
          <a:p>
            <a:r>
              <a:rPr lang="en-US" altLang="zh-CN"/>
              <a:t>thread</a:t>
            </a:r>
            <a:r>
              <a:rPr lang="zh-CN" altLang="en-US"/>
              <a:t>在规定时间唤醒，不是忙等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49068B-20CA-405C-BBA3-7F19FAAB2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4" b="12634"/>
          <a:stretch/>
        </p:blipFill>
        <p:spPr>
          <a:xfrm>
            <a:off x="5913783" y="884582"/>
            <a:ext cx="6128096" cy="57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8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5A123-7539-4BDA-BFEF-7624F69A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78C8E-83D6-4BA3-9DF9-9913E564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569986"/>
            <a:ext cx="1051560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在测试函数</a:t>
            </a:r>
            <a:r>
              <a:rPr lang="en-US" altLang="zh-CN" dirty="0" err="1"/>
              <a:t>test_alarm</a:t>
            </a:r>
            <a:r>
              <a:rPr lang="en-US" altLang="zh-CN" dirty="0"/>
              <a:t>-priority</a:t>
            </a:r>
            <a:r>
              <a:rPr lang="zh-CN" altLang="en-US" dirty="0"/>
              <a:t>中创建了</a:t>
            </a:r>
            <a:r>
              <a:rPr lang="en-US" altLang="zh-CN" dirty="0"/>
              <a:t>10</a:t>
            </a:r>
            <a:r>
              <a:rPr lang="zh-CN" altLang="en-US" dirty="0"/>
              <a:t>个优先级各不相同的线程，而每个线程的</a:t>
            </a:r>
            <a:r>
              <a:rPr lang="en-US" altLang="zh-CN" dirty="0"/>
              <a:t>main</a:t>
            </a:r>
            <a:r>
              <a:rPr lang="zh-CN" altLang="en-US" dirty="0"/>
              <a:t>函数如下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88255D-37C0-4368-9B71-D6AF0BE4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53" y="2865108"/>
            <a:ext cx="5715294" cy="38546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ADB7FD-BCC1-4226-836C-052C0C21D4BE}"/>
              </a:ext>
            </a:extLst>
          </p:cNvPr>
          <p:cNvSpPr txBox="1"/>
          <p:nvPr/>
        </p:nvSpPr>
        <p:spPr>
          <a:xfrm>
            <a:off x="6781599" y="3145490"/>
            <a:ext cx="485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timer_sleep</a:t>
            </a:r>
            <a:r>
              <a:rPr lang="en-US" altLang="zh-CN" sz="2400" dirty="0"/>
              <a:t>()</a:t>
            </a:r>
            <a:r>
              <a:rPr lang="zh-CN" altLang="en-US" sz="2400" dirty="0"/>
              <a:t>根据上下文以及字面意思，推断出是想让线程休眠一段时间，然后唤醒继续执行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9431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37379-1B5A-4376-B4B6-36FB69A9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忙等待实验要求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DCF08-FDC4-408E-99D2-D7548BED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/>
              <a:t>展示忙等：在函数</a:t>
            </a:r>
            <a:r>
              <a:rPr lang="en-US" altLang="zh-CN"/>
              <a:t>thread_yield()</a:t>
            </a:r>
            <a:r>
              <a:rPr lang="zh-CN" altLang="en-US"/>
              <a:t>中添加</a:t>
            </a:r>
            <a:r>
              <a:rPr lang="en-US" altLang="zh-CN"/>
              <a:t>print</a:t>
            </a:r>
            <a:r>
              <a:rPr lang="zh-CN" altLang="en-US"/>
              <a:t>语句打印必要信息，</a:t>
            </a:r>
            <a:r>
              <a:rPr lang="zh-CN" altLang="en-US" dirty="0"/>
              <a:t>运行指令</a:t>
            </a:r>
            <a:r>
              <a:rPr lang="en-US" altLang="zh-CN"/>
              <a:t>pintos -v -- -q </a:t>
            </a:r>
            <a:r>
              <a:rPr lang="en-US" altLang="zh-CN" dirty="0"/>
              <a:t>run alarm-multiple</a:t>
            </a:r>
            <a:r>
              <a:rPr lang="zh-CN" altLang="en-US" dirty="0"/>
              <a:t>，查看运行</a:t>
            </a:r>
            <a:r>
              <a:rPr lang="zh-CN" altLang="en-US"/>
              <a:t>结果，并文字说明其是忙等；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/>
              <a:t>实现休眠：实现</a:t>
            </a:r>
            <a:r>
              <a:rPr lang="en-US" altLang="zh-CN"/>
              <a:t>thread</a:t>
            </a:r>
            <a:r>
              <a:rPr lang="zh-CN" altLang="en-US"/>
              <a:t>的</a:t>
            </a:r>
            <a:r>
              <a:rPr lang="en-US" altLang="zh-CN"/>
              <a:t>sleep</a:t>
            </a:r>
            <a:r>
              <a:rPr lang="zh-CN" altLang="en-US"/>
              <a:t>功能，在</a:t>
            </a:r>
            <a:r>
              <a:rPr lang="en-US" altLang="zh-CN"/>
              <a:t>wake up</a:t>
            </a:r>
            <a:r>
              <a:rPr lang="zh-CN" altLang="en-US"/>
              <a:t>时添加</a:t>
            </a:r>
            <a:r>
              <a:rPr lang="en-US" altLang="zh-CN"/>
              <a:t>print</a:t>
            </a:r>
            <a:r>
              <a:rPr lang="zh-CN" altLang="en-US"/>
              <a:t>语句打印必要信息，</a:t>
            </a:r>
            <a:r>
              <a:rPr lang="zh-CN" altLang="en-US" dirty="0"/>
              <a:t>再次运行</a:t>
            </a:r>
            <a:r>
              <a:rPr lang="zh-CN" altLang="en-US"/>
              <a:t>指令</a:t>
            </a:r>
            <a:r>
              <a:rPr lang="en-US" altLang="zh-CN"/>
              <a:t>pintos -v -- -q </a:t>
            </a:r>
            <a:r>
              <a:rPr lang="en-US" altLang="zh-CN" dirty="0"/>
              <a:t>run alarm-multiple</a:t>
            </a:r>
            <a:r>
              <a:rPr lang="zh-CN" altLang="en-US" dirty="0"/>
              <a:t>，查看新的运行结果，以及和之前结果的差别</a:t>
            </a:r>
            <a:r>
              <a:rPr lang="zh-CN" altLang="en-US"/>
              <a:t>，并文字说明其原因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/>
              <a:t>完成实验报告并提交。无需提交代码文件，只需要提交报告的</a:t>
            </a:r>
            <a:r>
              <a:rPr lang="en-US" altLang="zh-CN"/>
              <a:t>pdf</a:t>
            </a:r>
            <a:r>
              <a:rPr lang="zh-CN" altLang="en-US"/>
              <a:t>即可。在报告中展示代码中需要修改的地方，解释修改的原因，和运行结果。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64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0B682-8711-40EA-B9EC-620AF9E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43495-E6C3-40FB-9E93-009B8AD7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" y="1825625"/>
            <a:ext cx="11740055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线程休眠：当前线程主动将</a:t>
            </a:r>
            <a:r>
              <a:rPr lang="en-US" altLang="zh-CN" dirty="0"/>
              <a:t>CPU</a:t>
            </a:r>
            <a:r>
              <a:rPr lang="zh-CN" altLang="en-US" dirty="0"/>
              <a:t>执行权释放，然后经过一段时间（</a:t>
            </a:r>
            <a:r>
              <a:rPr lang="en-US" altLang="zh-CN" dirty="0"/>
              <a:t>ticks</a:t>
            </a:r>
            <a:r>
              <a:rPr lang="zh-CN" altLang="en-US" dirty="0"/>
              <a:t>）后，倒计时到期，系统将该线程唤醒，重新加入到就绪队列中等待调度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涉及到的概念：主动放弃</a:t>
            </a:r>
            <a:r>
              <a:rPr lang="en-US" altLang="zh-CN" dirty="0" err="1"/>
              <a:t>cpu</a:t>
            </a:r>
            <a:r>
              <a:rPr lang="zh-CN" altLang="en-US" dirty="0"/>
              <a:t>、倒计时、到期唤醒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1235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D4BD1-B409-4F22-AE6E-70342C7E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 err="1"/>
              <a:t>timer_sleep</a:t>
            </a:r>
            <a:r>
              <a:rPr lang="zh-CN" altLang="en-US" dirty="0"/>
              <a:t>源码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08459C-C1F3-410B-B46F-D72C658DA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6323" y="1720908"/>
            <a:ext cx="6451932" cy="217816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48A490-55BA-4C59-AEC7-9C22560C5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94" y="4048011"/>
            <a:ext cx="6623390" cy="25845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0BF8D4-D6FD-4148-91D3-9CA633F921FE}"/>
              </a:ext>
            </a:extLst>
          </p:cNvPr>
          <p:cNvSpPr txBox="1"/>
          <p:nvPr/>
        </p:nvSpPr>
        <p:spPr>
          <a:xfrm>
            <a:off x="7546428" y="2750075"/>
            <a:ext cx="4230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 </a:t>
            </a:r>
            <a:r>
              <a:rPr lang="en-US" altLang="zh-CN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timer.h</a:t>
            </a:r>
            <a:r>
              <a:rPr lang="zh-CN" alt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中设置了中断频率 *</a:t>
            </a:r>
            <a:r>
              <a:rPr lang="en-US" altLang="zh-CN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TIMER_FREQ</a:t>
            </a:r>
            <a:r>
              <a:rPr lang="en-US" altLang="zh-CN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</a:p>
          <a:p>
            <a:r>
              <a:rPr lang="zh-CN" altLang="en-US" dirty="0">
                <a:solidFill>
                  <a:srgbClr val="D19A66"/>
                </a:solidFill>
                <a:latin typeface="Consolas" panose="020B0609020204030204" pitchFamily="49" charset="0"/>
              </a:rPr>
              <a:t>所以 </a:t>
            </a:r>
            <a:r>
              <a:rPr lang="en-US" altLang="zh-CN" dirty="0">
                <a:solidFill>
                  <a:srgbClr val="D19A66"/>
                </a:solidFill>
                <a:latin typeface="Consolas" panose="020B0609020204030204" pitchFamily="49" charset="0"/>
              </a:rPr>
              <a:t>1tick = 10ms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6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1387-528B-4F5B-90AD-7A6D2915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 err="1"/>
              <a:t>thread_yield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D82B08F-ECF8-414C-ACB8-16607A27B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7922" y="2007555"/>
            <a:ext cx="5505878" cy="2270519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82BFC9-178E-4BE6-8EB0-0CB6323152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581" y="1569274"/>
            <a:ext cx="708696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E4B0-0973-4469-994A-1DD16D93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yield</a:t>
            </a:r>
            <a:r>
              <a:rPr lang="zh-CN" altLang="en-US" dirty="0"/>
              <a:t>流程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3030BB-BC2A-4D6A-8289-68E927B20D0F}"/>
              </a:ext>
            </a:extLst>
          </p:cNvPr>
          <p:cNvSpPr/>
          <p:nvPr/>
        </p:nvSpPr>
        <p:spPr>
          <a:xfrm>
            <a:off x="2853222" y="2100944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420CC7-6BC2-40CC-8A73-9FB5D10F4A3D}"/>
              </a:ext>
            </a:extLst>
          </p:cNvPr>
          <p:cNvSpPr/>
          <p:nvPr/>
        </p:nvSpPr>
        <p:spPr>
          <a:xfrm>
            <a:off x="5007233" y="2121300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thread6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45677-2BFD-4DE3-8AEA-DC26B77E386F}"/>
              </a:ext>
            </a:extLst>
          </p:cNvPr>
          <p:cNvSpPr/>
          <p:nvPr/>
        </p:nvSpPr>
        <p:spPr>
          <a:xfrm>
            <a:off x="6648784" y="2100944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thread5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1E514C-B892-42E5-B10C-1570C983A79D}"/>
              </a:ext>
            </a:extLst>
          </p:cNvPr>
          <p:cNvSpPr/>
          <p:nvPr/>
        </p:nvSpPr>
        <p:spPr>
          <a:xfrm>
            <a:off x="8439860" y="2121300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A3B6B8-D57D-4649-8596-DC0356720146}"/>
              </a:ext>
            </a:extLst>
          </p:cNvPr>
          <p:cNvSpPr txBox="1"/>
          <p:nvPr/>
        </p:nvSpPr>
        <p:spPr>
          <a:xfrm>
            <a:off x="4232352" y="2445398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AFBB08-0CC0-49F1-B5F8-DBAA836E132F}"/>
              </a:ext>
            </a:extLst>
          </p:cNvPr>
          <p:cNvSpPr txBox="1"/>
          <p:nvPr/>
        </p:nvSpPr>
        <p:spPr>
          <a:xfrm>
            <a:off x="7838674" y="2425042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3710FA-30D4-405E-8398-4F275927F3DF}"/>
              </a:ext>
            </a:extLst>
          </p:cNvPr>
          <p:cNvSpPr txBox="1"/>
          <p:nvPr/>
        </p:nvSpPr>
        <p:spPr>
          <a:xfrm>
            <a:off x="348805" y="2410873"/>
            <a:ext cx="134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Ready</a:t>
            </a:r>
            <a:r>
              <a:rPr lang="zh-CN" altLang="en-US" dirty="0"/>
              <a:t>队列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532290-209D-4649-A0D0-173D12D91F4B}"/>
              </a:ext>
            </a:extLst>
          </p:cNvPr>
          <p:cNvSpPr/>
          <p:nvPr/>
        </p:nvSpPr>
        <p:spPr>
          <a:xfrm>
            <a:off x="1739485" y="2121300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368B71-E3EC-4D62-9072-9ACAA5F7F51A}"/>
              </a:ext>
            </a:extLst>
          </p:cNvPr>
          <p:cNvCxnSpPr>
            <a:cxnSpLocks/>
          </p:cNvCxnSpPr>
          <p:nvPr/>
        </p:nvCxnSpPr>
        <p:spPr>
          <a:xfrm>
            <a:off x="2449000" y="2445398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8A3515-701F-4812-8470-5FF5738CFD2F}"/>
              </a:ext>
            </a:extLst>
          </p:cNvPr>
          <p:cNvCxnSpPr>
            <a:cxnSpLocks/>
          </p:cNvCxnSpPr>
          <p:nvPr/>
        </p:nvCxnSpPr>
        <p:spPr>
          <a:xfrm flipH="1">
            <a:off x="2441480" y="2814730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2F070A-829E-4DCF-B88B-FAB552FF854B}"/>
              </a:ext>
            </a:extLst>
          </p:cNvPr>
          <p:cNvCxnSpPr>
            <a:cxnSpLocks/>
          </p:cNvCxnSpPr>
          <p:nvPr/>
        </p:nvCxnSpPr>
        <p:spPr>
          <a:xfrm>
            <a:off x="4049505" y="2410873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105E78D-FE2F-4ECB-9CDF-329C46C831E2}"/>
              </a:ext>
            </a:extLst>
          </p:cNvPr>
          <p:cNvCxnSpPr>
            <a:cxnSpLocks/>
          </p:cNvCxnSpPr>
          <p:nvPr/>
        </p:nvCxnSpPr>
        <p:spPr>
          <a:xfrm flipH="1">
            <a:off x="4635573" y="2849254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E19A968-4FE5-4531-B19A-62DAA8D7F131}"/>
              </a:ext>
            </a:extLst>
          </p:cNvPr>
          <p:cNvCxnSpPr>
            <a:cxnSpLocks/>
          </p:cNvCxnSpPr>
          <p:nvPr/>
        </p:nvCxnSpPr>
        <p:spPr>
          <a:xfrm>
            <a:off x="6217266" y="2374185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089F4D-BB6B-428A-9B1D-59CF7927DA47}"/>
              </a:ext>
            </a:extLst>
          </p:cNvPr>
          <p:cNvCxnSpPr>
            <a:cxnSpLocks/>
          </p:cNvCxnSpPr>
          <p:nvPr/>
        </p:nvCxnSpPr>
        <p:spPr>
          <a:xfrm flipH="1">
            <a:off x="6201980" y="2814730"/>
            <a:ext cx="432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D3D640-3062-4736-9817-868FC355B785}"/>
              </a:ext>
            </a:extLst>
          </p:cNvPr>
          <p:cNvCxnSpPr>
            <a:cxnSpLocks/>
          </p:cNvCxnSpPr>
          <p:nvPr/>
        </p:nvCxnSpPr>
        <p:spPr>
          <a:xfrm>
            <a:off x="7845067" y="2374185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6268C98-7CAA-4F51-927E-D41095F27623}"/>
              </a:ext>
            </a:extLst>
          </p:cNvPr>
          <p:cNvCxnSpPr>
            <a:cxnSpLocks/>
          </p:cNvCxnSpPr>
          <p:nvPr/>
        </p:nvCxnSpPr>
        <p:spPr>
          <a:xfrm flipH="1">
            <a:off x="8062494" y="2845230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E7E1795-FCFA-450C-83C7-FEAA05B3E6E3}"/>
              </a:ext>
            </a:extLst>
          </p:cNvPr>
          <p:cNvSpPr/>
          <p:nvPr/>
        </p:nvSpPr>
        <p:spPr>
          <a:xfrm>
            <a:off x="10063477" y="2121300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tail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1A21284-3BB9-41DE-AB69-E5DA940F8DD3}"/>
              </a:ext>
            </a:extLst>
          </p:cNvPr>
          <p:cNvCxnSpPr>
            <a:cxnSpLocks/>
          </p:cNvCxnSpPr>
          <p:nvPr/>
        </p:nvCxnSpPr>
        <p:spPr>
          <a:xfrm>
            <a:off x="9655570" y="2406597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07C85FD-ABBC-4956-B428-AC0EA0206F70}"/>
              </a:ext>
            </a:extLst>
          </p:cNvPr>
          <p:cNvCxnSpPr>
            <a:cxnSpLocks/>
          </p:cNvCxnSpPr>
          <p:nvPr/>
        </p:nvCxnSpPr>
        <p:spPr>
          <a:xfrm flipH="1">
            <a:off x="9648050" y="2775929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55BDAB7-B613-42CF-BC9E-4BE615E37232}"/>
              </a:ext>
            </a:extLst>
          </p:cNvPr>
          <p:cNvSpPr/>
          <p:nvPr/>
        </p:nvSpPr>
        <p:spPr>
          <a:xfrm>
            <a:off x="1850858" y="4053373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E95E7FD-83BE-40CE-8FF9-FCF5A926736A}"/>
              </a:ext>
            </a:extLst>
          </p:cNvPr>
          <p:cNvGrpSpPr/>
          <p:nvPr/>
        </p:nvGrpSpPr>
        <p:grpSpPr>
          <a:xfrm flipH="1" flipV="1">
            <a:off x="2640180" y="2971255"/>
            <a:ext cx="323665" cy="1017523"/>
            <a:chOff x="4971844" y="1316281"/>
            <a:chExt cx="323665" cy="1017523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18F497CF-A61F-45B7-85FC-B61D7BE8B1A1}"/>
                </a:ext>
              </a:extLst>
            </p:cNvPr>
            <p:cNvSpPr/>
            <p:nvPr/>
          </p:nvSpPr>
          <p:spPr>
            <a:xfrm>
              <a:off x="4971844" y="1316281"/>
              <a:ext cx="323665" cy="1017523"/>
            </a:xfrm>
            <a:custGeom>
              <a:avLst/>
              <a:gdLst>
                <a:gd name="connsiteX0" fmla="*/ 1156110 w 1334864"/>
                <a:gd name="connsiteY0" fmla="*/ 0 h 2406316"/>
                <a:gd name="connsiteX1" fmla="*/ 1078 w 1334864"/>
                <a:gd name="connsiteY1" fmla="*/ 1113780 h 2406316"/>
                <a:gd name="connsiteX2" fmla="*/ 1334864 w 1334864"/>
                <a:gd name="connsiteY2" fmla="*/ 2406316 h 240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64" h="2406316">
                  <a:moveTo>
                    <a:pt x="1156110" y="0"/>
                  </a:moveTo>
                  <a:cubicBezTo>
                    <a:pt x="563698" y="356363"/>
                    <a:pt x="-28714" y="712727"/>
                    <a:pt x="1078" y="1113780"/>
                  </a:cubicBezTo>
                  <a:cubicBezTo>
                    <a:pt x="30870" y="1514833"/>
                    <a:pt x="1129754" y="2182872"/>
                    <a:pt x="1334864" y="2406316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AE7E163-12D9-4DA0-A4F3-AAD8D2FFC2CC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V="1">
              <a:off x="5295509" y="2083700"/>
              <a:ext cx="0" cy="250104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BDCDFD9-4AF7-4518-8769-5149E627957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 flipV="1">
              <a:off x="5072405" y="2208752"/>
              <a:ext cx="223104" cy="125052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5420BB0-0095-439E-9606-10DD7DBB55EA}"/>
              </a:ext>
            </a:extLst>
          </p:cNvPr>
          <p:cNvSpPr txBox="1"/>
          <p:nvPr/>
        </p:nvSpPr>
        <p:spPr>
          <a:xfrm>
            <a:off x="3174147" y="4447127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放弃</a:t>
            </a:r>
            <a:r>
              <a:rPr lang="en-US" altLang="zh-CN" dirty="0" err="1"/>
              <a:t>cpu</a:t>
            </a:r>
            <a:r>
              <a:rPr lang="zh-CN" altLang="en-US" dirty="0"/>
              <a:t>，将其放回</a:t>
            </a:r>
            <a:r>
              <a:rPr lang="en-US" altLang="zh-CN" dirty="0"/>
              <a:t>ready</a:t>
            </a:r>
            <a:r>
              <a:rPr lang="zh-CN" altLang="en-US" dirty="0"/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266311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E4B0-0973-4469-994A-1DD16D93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yield</a:t>
            </a:r>
            <a:r>
              <a:rPr lang="zh-CN" altLang="en-US" dirty="0"/>
              <a:t>流程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3030BB-BC2A-4D6A-8289-68E927B20D0F}"/>
              </a:ext>
            </a:extLst>
          </p:cNvPr>
          <p:cNvSpPr/>
          <p:nvPr/>
        </p:nvSpPr>
        <p:spPr>
          <a:xfrm>
            <a:off x="2853222" y="2100944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420CC7-6BC2-40CC-8A73-9FB5D10F4A3D}"/>
              </a:ext>
            </a:extLst>
          </p:cNvPr>
          <p:cNvSpPr/>
          <p:nvPr/>
        </p:nvSpPr>
        <p:spPr>
          <a:xfrm>
            <a:off x="4440902" y="2121300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thread6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45677-2BFD-4DE3-8AEA-DC26B77E386F}"/>
              </a:ext>
            </a:extLst>
          </p:cNvPr>
          <p:cNvSpPr/>
          <p:nvPr/>
        </p:nvSpPr>
        <p:spPr>
          <a:xfrm>
            <a:off x="6648784" y="2100944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thread5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1E514C-B892-42E5-B10C-1570C983A79D}"/>
              </a:ext>
            </a:extLst>
          </p:cNvPr>
          <p:cNvSpPr/>
          <p:nvPr/>
        </p:nvSpPr>
        <p:spPr>
          <a:xfrm>
            <a:off x="8439860" y="2121300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A3B6B8-D57D-4649-8596-DC0356720146}"/>
              </a:ext>
            </a:extLst>
          </p:cNvPr>
          <p:cNvSpPr txBox="1"/>
          <p:nvPr/>
        </p:nvSpPr>
        <p:spPr>
          <a:xfrm>
            <a:off x="5724267" y="2445398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AFBB08-0CC0-49F1-B5F8-DBAA836E132F}"/>
              </a:ext>
            </a:extLst>
          </p:cNvPr>
          <p:cNvSpPr txBox="1"/>
          <p:nvPr/>
        </p:nvSpPr>
        <p:spPr>
          <a:xfrm>
            <a:off x="7838674" y="2425042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3710FA-30D4-405E-8398-4F275927F3DF}"/>
              </a:ext>
            </a:extLst>
          </p:cNvPr>
          <p:cNvSpPr txBox="1"/>
          <p:nvPr/>
        </p:nvSpPr>
        <p:spPr>
          <a:xfrm>
            <a:off x="348805" y="2410873"/>
            <a:ext cx="134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Ready</a:t>
            </a:r>
            <a:r>
              <a:rPr lang="zh-CN" altLang="en-US" dirty="0"/>
              <a:t>队列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532290-209D-4649-A0D0-173D12D91F4B}"/>
              </a:ext>
            </a:extLst>
          </p:cNvPr>
          <p:cNvSpPr/>
          <p:nvPr/>
        </p:nvSpPr>
        <p:spPr>
          <a:xfrm>
            <a:off x="1739485" y="2121300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368B71-E3EC-4D62-9072-9ACAA5F7F51A}"/>
              </a:ext>
            </a:extLst>
          </p:cNvPr>
          <p:cNvCxnSpPr>
            <a:cxnSpLocks/>
          </p:cNvCxnSpPr>
          <p:nvPr/>
        </p:nvCxnSpPr>
        <p:spPr>
          <a:xfrm>
            <a:off x="2449000" y="2445398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8A3515-701F-4812-8470-5FF5738CFD2F}"/>
              </a:ext>
            </a:extLst>
          </p:cNvPr>
          <p:cNvCxnSpPr>
            <a:cxnSpLocks/>
          </p:cNvCxnSpPr>
          <p:nvPr/>
        </p:nvCxnSpPr>
        <p:spPr>
          <a:xfrm flipH="1">
            <a:off x="2441480" y="2814730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2F070A-829E-4DCF-B88B-FAB552FF854B}"/>
              </a:ext>
            </a:extLst>
          </p:cNvPr>
          <p:cNvCxnSpPr>
            <a:cxnSpLocks/>
          </p:cNvCxnSpPr>
          <p:nvPr/>
        </p:nvCxnSpPr>
        <p:spPr>
          <a:xfrm>
            <a:off x="4049505" y="2410873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105E78D-FE2F-4ECB-9CDF-329C46C831E2}"/>
              </a:ext>
            </a:extLst>
          </p:cNvPr>
          <p:cNvCxnSpPr>
            <a:cxnSpLocks/>
          </p:cNvCxnSpPr>
          <p:nvPr/>
        </p:nvCxnSpPr>
        <p:spPr>
          <a:xfrm flipH="1">
            <a:off x="4058060" y="2849254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E19A968-4FE5-4531-B19A-62DAA8D7F131}"/>
              </a:ext>
            </a:extLst>
          </p:cNvPr>
          <p:cNvCxnSpPr>
            <a:cxnSpLocks/>
          </p:cNvCxnSpPr>
          <p:nvPr/>
        </p:nvCxnSpPr>
        <p:spPr>
          <a:xfrm>
            <a:off x="5637185" y="2374185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089F4D-BB6B-428A-9B1D-59CF7927DA47}"/>
              </a:ext>
            </a:extLst>
          </p:cNvPr>
          <p:cNvCxnSpPr>
            <a:cxnSpLocks/>
          </p:cNvCxnSpPr>
          <p:nvPr/>
        </p:nvCxnSpPr>
        <p:spPr>
          <a:xfrm flipH="1">
            <a:off x="6201980" y="2814730"/>
            <a:ext cx="432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D3D640-3062-4736-9817-868FC355B785}"/>
              </a:ext>
            </a:extLst>
          </p:cNvPr>
          <p:cNvCxnSpPr>
            <a:cxnSpLocks/>
          </p:cNvCxnSpPr>
          <p:nvPr/>
        </p:nvCxnSpPr>
        <p:spPr>
          <a:xfrm>
            <a:off x="7845067" y="2374185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6268C98-7CAA-4F51-927E-D41095F27623}"/>
              </a:ext>
            </a:extLst>
          </p:cNvPr>
          <p:cNvCxnSpPr>
            <a:cxnSpLocks/>
          </p:cNvCxnSpPr>
          <p:nvPr/>
        </p:nvCxnSpPr>
        <p:spPr>
          <a:xfrm flipH="1">
            <a:off x="8062494" y="2845230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E7E1795-FCFA-450C-83C7-FEAA05B3E6E3}"/>
              </a:ext>
            </a:extLst>
          </p:cNvPr>
          <p:cNvSpPr/>
          <p:nvPr/>
        </p:nvSpPr>
        <p:spPr>
          <a:xfrm>
            <a:off x="10063477" y="2121300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tail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1A21284-3BB9-41DE-AB69-E5DA940F8DD3}"/>
              </a:ext>
            </a:extLst>
          </p:cNvPr>
          <p:cNvCxnSpPr>
            <a:cxnSpLocks/>
          </p:cNvCxnSpPr>
          <p:nvPr/>
        </p:nvCxnSpPr>
        <p:spPr>
          <a:xfrm>
            <a:off x="9655570" y="2406597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07C85FD-ABBC-4956-B428-AC0EA0206F70}"/>
              </a:ext>
            </a:extLst>
          </p:cNvPr>
          <p:cNvCxnSpPr>
            <a:cxnSpLocks/>
          </p:cNvCxnSpPr>
          <p:nvPr/>
        </p:nvCxnSpPr>
        <p:spPr>
          <a:xfrm flipH="1">
            <a:off x="9648050" y="2775929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274B642-FF6B-4EC5-9484-829205C6976F}"/>
              </a:ext>
            </a:extLst>
          </p:cNvPr>
          <p:cNvGrpSpPr/>
          <p:nvPr/>
        </p:nvGrpSpPr>
        <p:grpSpPr>
          <a:xfrm flipH="1">
            <a:off x="3155838" y="3138828"/>
            <a:ext cx="323665" cy="1017523"/>
            <a:chOff x="4971844" y="1316281"/>
            <a:chExt cx="323665" cy="1017523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6F68FCC-00F4-493F-BA9B-970F2C9AB2B3}"/>
                </a:ext>
              </a:extLst>
            </p:cNvPr>
            <p:cNvSpPr/>
            <p:nvPr/>
          </p:nvSpPr>
          <p:spPr>
            <a:xfrm>
              <a:off x="4971844" y="1316281"/>
              <a:ext cx="323665" cy="1017523"/>
            </a:xfrm>
            <a:custGeom>
              <a:avLst/>
              <a:gdLst>
                <a:gd name="connsiteX0" fmla="*/ 1156110 w 1334864"/>
                <a:gd name="connsiteY0" fmla="*/ 0 h 2406316"/>
                <a:gd name="connsiteX1" fmla="*/ 1078 w 1334864"/>
                <a:gd name="connsiteY1" fmla="*/ 1113780 h 2406316"/>
                <a:gd name="connsiteX2" fmla="*/ 1334864 w 1334864"/>
                <a:gd name="connsiteY2" fmla="*/ 2406316 h 240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64" h="2406316">
                  <a:moveTo>
                    <a:pt x="1156110" y="0"/>
                  </a:moveTo>
                  <a:cubicBezTo>
                    <a:pt x="563698" y="356363"/>
                    <a:pt x="-28714" y="712727"/>
                    <a:pt x="1078" y="1113780"/>
                  </a:cubicBezTo>
                  <a:cubicBezTo>
                    <a:pt x="30870" y="1514833"/>
                    <a:pt x="1129754" y="2182872"/>
                    <a:pt x="1334864" y="2406316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D74B395-31A6-4461-B4B6-8DB2F022DC81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V="1">
              <a:off x="5295509" y="2083700"/>
              <a:ext cx="0" cy="250104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7C479A5-707F-4325-AA4F-CF0041BCE0A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 flipV="1">
              <a:off x="5072405" y="2208752"/>
              <a:ext cx="223104" cy="125052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36052F2-763E-4144-BB37-CFB3B15AA221}"/>
              </a:ext>
            </a:extLst>
          </p:cNvPr>
          <p:cNvSpPr txBox="1"/>
          <p:nvPr/>
        </p:nvSpPr>
        <p:spPr>
          <a:xfrm>
            <a:off x="3479503" y="3646469"/>
            <a:ext cx="534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schedule()</a:t>
            </a:r>
            <a:r>
              <a:rPr lang="zh-CN" altLang="en-US" dirty="0"/>
              <a:t>，又因为其优先级最高，而被调度了</a:t>
            </a:r>
          </a:p>
        </p:txBody>
      </p:sp>
    </p:spTree>
    <p:extLst>
      <p:ext uri="{BB962C8B-B14F-4D97-AF65-F5344CB8AC3E}">
        <p14:creationId xmlns:p14="http://schemas.microsoft.com/office/powerpoint/2010/main" val="31945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4E4B0-0973-4469-994A-1DD16D93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194973"/>
            <a:ext cx="10515600" cy="778717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yield</a:t>
            </a:r>
            <a:r>
              <a:rPr lang="zh-CN" altLang="en-US" dirty="0"/>
              <a:t>流程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3030BB-BC2A-4D6A-8289-68E927B20D0F}"/>
              </a:ext>
            </a:extLst>
          </p:cNvPr>
          <p:cNvSpPr/>
          <p:nvPr/>
        </p:nvSpPr>
        <p:spPr>
          <a:xfrm>
            <a:off x="2853222" y="1129992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420CC7-6BC2-40CC-8A73-9FB5D10F4A3D}"/>
              </a:ext>
            </a:extLst>
          </p:cNvPr>
          <p:cNvSpPr/>
          <p:nvPr/>
        </p:nvSpPr>
        <p:spPr>
          <a:xfrm>
            <a:off x="5007233" y="1150348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thread6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45677-2BFD-4DE3-8AEA-DC26B77E386F}"/>
              </a:ext>
            </a:extLst>
          </p:cNvPr>
          <p:cNvSpPr/>
          <p:nvPr/>
        </p:nvSpPr>
        <p:spPr>
          <a:xfrm>
            <a:off x="6648784" y="1129992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thread5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51E514C-B892-42E5-B10C-1570C983A79D}"/>
              </a:ext>
            </a:extLst>
          </p:cNvPr>
          <p:cNvSpPr/>
          <p:nvPr/>
        </p:nvSpPr>
        <p:spPr>
          <a:xfrm>
            <a:off x="8439860" y="1150348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prio</a:t>
            </a:r>
            <a:r>
              <a:rPr lang="en-US" altLang="zh-CN" dirty="0">
                <a:solidFill>
                  <a:schemeClr val="tx1"/>
                </a:solidFill>
              </a:rPr>
              <a:t>: 21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A3B6B8-D57D-4649-8596-DC0356720146}"/>
              </a:ext>
            </a:extLst>
          </p:cNvPr>
          <p:cNvSpPr txBox="1"/>
          <p:nvPr/>
        </p:nvSpPr>
        <p:spPr>
          <a:xfrm>
            <a:off x="4232352" y="1474446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0AFBB08-0CC0-49F1-B5F8-DBAA836E132F}"/>
              </a:ext>
            </a:extLst>
          </p:cNvPr>
          <p:cNvSpPr txBox="1"/>
          <p:nvPr/>
        </p:nvSpPr>
        <p:spPr>
          <a:xfrm>
            <a:off x="7838674" y="1454090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3710FA-30D4-405E-8398-4F275927F3DF}"/>
              </a:ext>
            </a:extLst>
          </p:cNvPr>
          <p:cNvSpPr txBox="1"/>
          <p:nvPr/>
        </p:nvSpPr>
        <p:spPr>
          <a:xfrm>
            <a:off x="348805" y="1439921"/>
            <a:ext cx="134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Ready</a:t>
            </a:r>
            <a:r>
              <a:rPr lang="zh-CN" altLang="en-US" dirty="0"/>
              <a:t>队列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532290-209D-4649-A0D0-173D12D91F4B}"/>
              </a:ext>
            </a:extLst>
          </p:cNvPr>
          <p:cNvSpPr/>
          <p:nvPr/>
        </p:nvSpPr>
        <p:spPr>
          <a:xfrm>
            <a:off x="1739485" y="1150348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368B71-E3EC-4D62-9072-9ACAA5F7F51A}"/>
              </a:ext>
            </a:extLst>
          </p:cNvPr>
          <p:cNvCxnSpPr>
            <a:cxnSpLocks/>
          </p:cNvCxnSpPr>
          <p:nvPr/>
        </p:nvCxnSpPr>
        <p:spPr>
          <a:xfrm>
            <a:off x="2449000" y="1474446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8A3515-701F-4812-8470-5FF5738CFD2F}"/>
              </a:ext>
            </a:extLst>
          </p:cNvPr>
          <p:cNvCxnSpPr>
            <a:cxnSpLocks/>
          </p:cNvCxnSpPr>
          <p:nvPr/>
        </p:nvCxnSpPr>
        <p:spPr>
          <a:xfrm flipH="1">
            <a:off x="2441480" y="1843778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2F070A-829E-4DCF-B88B-FAB552FF854B}"/>
              </a:ext>
            </a:extLst>
          </p:cNvPr>
          <p:cNvCxnSpPr>
            <a:cxnSpLocks/>
          </p:cNvCxnSpPr>
          <p:nvPr/>
        </p:nvCxnSpPr>
        <p:spPr>
          <a:xfrm>
            <a:off x="4049505" y="1439921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105E78D-FE2F-4ECB-9CDF-329C46C831E2}"/>
              </a:ext>
            </a:extLst>
          </p:cNvPr>
          <p:cNvCxnSpPr>
            <a:cxnSpLocks/>
          </p:cNvCxnSpPr>
          <p:nvPr/>
        </p:nvCxnSpPr>
        <p:spPr>
          <a:xfrm flipH="1">
            <a:off x="4635573" y="1878302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E19A968-4FE5-4531-B19A-62DAA8D7F131}"/>
              </a:ext>
            </a:extLst>
          </p:cNvPr>
          <p:cNvCxnSpPr>
            <a:cxnSpLocks/>
          </p:cNvCxnSpPr>
          <p:nvPr/>
        </p:nvCxnSpPr>
        <p:spPr>
          <a:xfrm>
            <a:off x="6217266" y="1403233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089F4D-BB6B-428A-9B1D-59CF7927DA47}"/>
              </a:ext>
            </a:extLst>
          </p:cNvPr>
          <p:cNvCxnSpPr>
            <a:cxnSpLocks/>
          </p:cNvCxnSpPr>
          <p:nvPr/>
        </p:nvCxnSpPr>
        <p:spPr>
          <a:xfrm flipH="1">
            <a:off x="6201980" y="1843778"/>
            <a:ext cx="432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8D3D640-3062-4736-9817-868FC355B785}"/>
              </a:ext>
            </a:extLst>
          </p:cNvPr>
          <p:cNvCxnSpPr>
            <a:cxnSpLocks/>
          </p:cNvCxnSpPr>
          <p:nvPr/>
        </p:nvCxnSpPr>
        <p:spPr>
          <a:xfrm>
            <a:off x="7845067" y="1403233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6268C98-7CAA-4F51-927E-D41095F27623}"/>
              </a:ext>
            </a:extLst>
          </p:cNvPr>
          <p:cNvCxnSpPr>
            <a:cxnSpLocks/>
          </p:cNvCxnSpPr>
          <p:nvPr/>
        </p:nvCxnSpPr>
        <p:spPr>
          <a:xfrm flipH="1">
            <a:off x="8062494" y="1874278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E7E1795-FCFA-450C-83C7-FEAA05B3E6E3}"/>
              </a:ext>
            </a:extLst>
          </p:cNvPr>
          <p:cNvSpPr/>
          <p:nvPr/>
        </p:nvSpPr>
        <p:spPr>
          <a:xfrm>
            <a:off x="10063477" y="1150348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tail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1A21284-3BB9-41DE-AB69-E5DA940F8DD3}"/>
              </a:ext>
            </a:extLst>
          </p:cNvPr>
          <p:cNvCxnSpPr>
            <a:cxnSpLocks/>
          </p:cNvCxnSpPr>
          <p:nvPr/>
        </p:nvCxnSpPr>
        <p:spPr>
          <a:xfrm>
            <a:off x="9655570" y="1435645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07C85FD-ABBC-4956-B428-AC0EA0206F70}"/>
              </a:ext>
            </a:extLst>
          </p:cNvPr>
          <p:cNvCxnSpPr>
            <a:cxnSpLocks/>
          </p:cNvCxnSpPr>
          <p:nvPr/>
        </p:nvCxnSpPr>
        <p:spPr>
          <a:xfrm flipH="1">
            <a:off x="9648050" y="1804977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E55BDAB7-B613-42CF-BC9E-4BE615E37232}"/>
              </a:ext>
            </a:extLst>
          </p:cNvPr>
          <p:cNvSpPr/>
          <p:nvPr/>
        </p:nvSpPr>
        <p:spPr>
          <a:xfrm>
            <a:off x="2239338" y="3344607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E95E7FD-83BE-40CE-8FF9-FCF5A926736A}"/>
              </a:ext>
            </a:extLst>
          </p:cNvPr>
          <p:cNvGrpSpPr/>
          <p:nvPr/>
        </p:nvGrpSpPr>
        <p:grpSpPr>
          <a:xfrm flipH="1" flipV="1">
            <a:off x="2999389" y="2205606"/>
            <a:ext cx="323665" cy="1017523"/>
            <a:chOff x="4971844" y="1316281"/>
            <a:chExt cx="323665" cy="1017523"/>
          </a:xfrm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18F497CF-A61F-45B7-85FC-B61D7BE8B1A1}"/>
                </a:ext>
              </a:extLst>
            </p:cNvPr>
            <p:cNvSpPr/>
            <p:nvPr/>
          </p:nvSpPr>
          <p:spPr>
            <a:xfrm>
              <a:off x="4971844" y="1316281"/>
              <a:ext cx="323665" cy="1017523"/>
            </a:xfrm>
            <a:custGeom>
              <a:avLst/>
              <a:gdLst>
                <a:gd name="connsiteX0" fmla="*/ 1156110 w 1334864"/>
                <a:gd name="connsiteY0" fmla="*/ 0 h 2406316"/>
                <a:gd name="connsiteX1" fmla="*/ 1078 w 1334864"/>
                <a:gd name="connsiteY1" fmla="*/ 1113780 h 2406316"/>
                <a:gd name="connsiteX2" fmla="*/ 1334864 w 1334864"/>
                <a:gd name="connsiteY2" fmla="*/ 2406316 h 240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64" h="2406316">
                  <a:moveTo>
                    <a:pt x="1156110" y="0"/>
                  </a:moveTo>
                  <a:cubicBezTo>
                    <a:pt x="563698" y="356363"/>
                    <a:pt x="-28714" y="712727"/>
                    <a:pt x="1078" y="1113780"/>
                  </a:cubicBezTo>
                  <a:cubicBezTo>
                    <a:pt x="30870" y="1514833"/>
                    <a:pt x="1129754" y="2182872"/>
                    <a:pt x="1334864" y="2406316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AE7E163-12D9-4DA0-A4F3-AAD8D2FFC2CC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V="1">
              <a:off x="5295509" y="2083700"/>
              <a:ext cx="0" cy="250104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BDCDFD9-4AF7-4518-8769-5149E6279578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flipH="1" flipV="1">
              <a:off x="5072405" y="2208752"/>
              <a:ext cx="223104" cy="125052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95487EE-EFA0-4294-B10E-95644D2D8122}"/>
              </a:ext>
            </a:extLst>
          </p:cNvPr>
          <p:cNvGrpSpPr/>
          <p:nvPr/>
        </p:nvGrpSpPr>
        <p:grpSpPr>
          <a:xfrm>
            <a:off x="2455671" y="2235586"/>
            <a:ext cx="323665" cy="1017523"/>
            <a:chOff x="4971844" y="1316281"/>
            <a:chExt cx="323665" cy="1017523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694F8B39-DC3A-418F-8BA5-6D6D16D8F06C}"/>
                </a:ext>
              </a:extLst>
            </p:cNvPr>
            <p:cNvSpPr/>
            <p:nvPr/>
          </p:nvSpPr>
          <p:spPr>
            <a:xfrm>
              <a:off x="4971844" y="1316281"/>
              <a:ext cx="323665" cy="1017523"/>
            </a:xfrm>
            <a:custGeom>
              <a:avLst/>
              <a:gdLst>
                <a:gd name="connsiteX0" fmla="*/ 1156110 w 1334864"/>
                <a:gd name="connsiteY0" fmla="*/ 0 h 2406316"/>
                <a:gd name="connsiteX1" fmla="*/ 1078 w 1334864"/>
                <a:gd name="connsiteY1" fmla="*/ 1113780 h 2406316"/>
                <a:gd name="connsiteX2" fmla="*/ 1334864 w 1334864"/>
                <a:gd name="connsiteY2" fmla="*/ 2406316 h 240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64" h="2406316">
                  <a:moveTo>
                    <a:pt x="1156110" y="0"/>
                  </a:moveTo>
                  <a:cubicBezTo>
                    <a:pt x="563698" y="356363"/>
                    <a:pt x="-28714" y="712727"/>
                    <a:pt x="1078" y="1113780"/>
                  </a:cubicBezTo>
                  <a:cubicBezTo>
                    <a:pt x="30870" y="1514833"/>
                    <a:pt x="1129754" y="2182872"/>
                    <a:pt x="1334864" y="2406316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A647DC8-2894-49FB-B25C-23080B79DF5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V="1">
              <a:off x="5295509" y="2083700"/>
              <a:ext cx="0" cy="250104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58880E1-F0E5-4D77-BC9C-503AE14D209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 flipV="1">
              <a:off x="5072405" y="2208752"/>
              <a:ext cx="223104" cy="125052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26A314CA-38D1-429C-8349-50E7338C6C63}"/>
              </a:ext>
            </a:extLst>
          </p:cNvPr>
          <p:cNvSpPr txBox="1"/>
          <p:nvPr/>
        </p:nvSpPr>
        <p:spPr>
          <a:xfrm>
            <a:off x="93406" y="5078132"/>
            <a:ext cx="11788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所以针对目前的</a:t>
            </a:r>
            <a:r>
              <a:rPr lang="en-US" altLang="zh-CN" sz="2400" b="1" dirty="0" err="1"/>
              <a:t>timer_sleep</a:t>
            </a:r>
            <a:r>
              <a:rPr lang="zh-CN" altLang="en-US" sz="2400" b="1" dirty="0"/>
              <a:t>函数，就是在</a:t>
            </a:r>
            <a:r>
              <a:rPr lang="en-US" altLang="zh-CN" sz="2400" b="1" dirty="0"/>
              <a:t>ticks</a:t>
            </a:r>
            <a:r>
              <a:rPr lang="zh-CN" altLang="en-US" sz="2400" b="1" dirty="0"/>
              <a:t>的时间内，</a:t>
            </a:r>
            <a:endParaRPr lang="en-US" altLang="zh-CN" sz="2400" b="1" dirty="0"/>
          </a:p>
          <a:p>
            <a:r>
              <a:rPr lang="zh-CN" altLang="en-US" sz="2400" b="1" dirty="0"/>
              <a:t>    不断将线程加入队列，然后取出执行，再加入队列，取出执行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这个就是</a:t>
            </a:r>
            <a:r>
              <a:rPr lang="zh-CN" altLang="en-US" sz="2400" b="1" dirty="0">
                <a:solidFill>
                  <a:srgbClr val="FF0000"/>
                </a:solidFill>
              </a:rPr>
              <a:t>忙等待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这样的过程十分占用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，并且由于不断将线程加入队列，最后的唤醒顺序也可能混乱</a:t>
            </a:r>
          </a:p>
        </p:txBody>
      </p:sp>
      <p:pic>
        <p:nvPicPr>
          <p:cNvPr id="44" name="内容占位符 4">
            <a:extLst>
              <a:ext uri="{FF2B5EF4-FFF2-40B4-BE49-F238E27FC236}">
                <a16:creationId xmlns:a16="http://schemas.microsoft.com/office/drawing/2014/main" id="{CC8CD8C1-8B49-477F-8110-A28ADCF06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6467" y="2391370"/>
            <a:ext cx="6451932" cy="2178162"/>
          </a:xfrm>
        </p:spPr>
      </p:pic>
    </p:spTree>
    <p:extLst>
      <p:ext uri="{BB962C8B-B14F-4D97-AF65-F5344CB8AC3E}">
        <p14:creationId xmlns:p14="http://schemas.microsoft.com/office/powerpoint/2010/main" val="174075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4B860-9282-4048-A724-558EBC4B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yield</a:t>
            </a:r>
            <a:r>
              <a:rPr lang="zh-CN" altLang="en-US" dirty="0"/>
              <a:t>和</a:t>
            </a:r>
            <a:r>
              <a:rPr lang="en-US" altLang="zh-CN" dirty="0"/>
              <a:t>sleep</a:t>
            </a:r>
            <a:r>
              <a:rPr lang="zh-CN" altLang="en-US" dirty="0"/>
              <a:t>的比较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C59A6-BD96-486D-81A9-F9211FC1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9" y="1825625"/>
            <a:ext cx="1167089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在操作系统中，</a:t>
            </a:r>
            <a:r>
              <a:rPr lang="en-US" altLang="zh-CN" dirty="0"/>
              <a:t>yield</a:t>
            </a:r>
            <a:r>
              <a:rPr lang="zh-CN" altLang="en-US" dirty="0"/>
              <a:t>函数和</a:t>
            </a:r>
            <a:r>
              <a:rPr lang="en-US" altLang="zh-CN" dirty="0"/>
              <a:t>sleep</a:t>
            </a:r>
            <a:r>
              <a:rPr lang="zh-CN" altLang="en-US" dirty="0"/>
              <a:t>函数都是存在的，那么它们之间有何区别呢？</a:t>
            </a:r>
            <a:endParaRPr lang="en-US" altLang="zh-CN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/>
              <a:t>sleep</a:t>
            </a:r>
            <a:r>
              <a:rPr lang="zh-CN" altLang="en-US" sz="2400" dirty="0"/>
              <a:t>是线程主动放弃</a:t>
            </a:r>
            <a:r>
              <a:rPr lang="en-US" altLang="zh-CN" sz="2400" dirty="0"/>
              <a:t>CPU</a:t>
            </a:r>
            <a:r>
              <a:rPr lang="zh-CN" altLang="en-US" sz="2400" dirty="0"/>
              <a:t>，将自己从</a:t>
            </a:r>
            <a:r>
              <a:rPr lang="en-US" altLang="zh-CN" sz="2400" dirty="0">
                <a:solidFill>
                  <a:srgbClr val="FF0000"/>
                </a:solidFill>
              </a:rPr>
              <a:t>running</a:t>
            </a:r>
            <a:r>
              <a:rPr lang="zh-CN" altLang="en-US" sz="2400" dirty="0">
                <a:solidFill>
                  <a:srgbClr val="FF0000"/>
                </a:solidFill>
              </a:rPr>
              <a:t>态变成非</a:t>
            </a:r>
            <a:r>
              <a:rPr lang="en-US" altLang="zh-CN" sz="2400" dirty="0">
                <a:solidFill>
                  <a:srgbClr val="FF0000"/>
                </a:solidFill>
              </a:rPr>
              <a:t>ready</a:t>
            </a:r>
            <a:r>
              <a:rPr lang="zh-CN" altLang="en-US" sz="2400" dirty="0">
                <a:solidFill>
                  <a:srgbClr val="FF0000"/>
                </a:solidFill>
              </a:rPr>
              <a:t>态</a:t>
            </a:r>
            <a:r>
              <a:rPr lang="zh-CN" altLang="en-US" sz="2400" dirty="0"/>
              <a:t>，并设定一个倒计时时间，倒计时时间到了，就重新唤醒等待执行</a:t>
            </a:r>
            <a:endParaRPr lang="en-US" altLang="zh-CN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/>
              <a:t>yield</a:t>
            </a:r>
            <a:r>
              <a:rPr lang="zh-CN" altLang="en-US" sz="2400" dirty="0"/>
              <a:t>是线程主动放弃</a:t>
            </a:r>
            <a:r>
              <a:rPr lang="en-US" altLang="zh-CN" sz="2400" dirty="0"/>
              <a:t>CPU</a:t>
            </a:r>
            <a:r>
              <a:rPr lang="zh-CN" altLang="en-US" sz="2400" dirty="0"/>
              <a:t>，将自己从</a:t>
            </a:r>
            <a:r>
              <a:rPr lang="en-US" altLang="zh-CN" sz="2400" dirty="0">
                <a:solidFill>
                  <a:srgbClr val="FF0000"/>
                </a:solidFill>
              </a:rPr>
              <a:t>running</a:t>
            </a:r>
            <a:r>
              <a:rPr lang="zh-CN" altLang="en-US" sz="2400" dirty="0">
                <a:solidFill>
                  <a:srgbClr val="FF0000"/>
                </a:solidFill>
              </a:rPr>
              <a:t>态变成</a:t>
            </a:r>
            <a:r>
              <a:rPr lang="en-US" altLang="zh-CN" sz="2400" dirty="0">
                <a:solidFill>
                  <a:srgbClr val="FF0000"/>
                </a:solidFill>
              </a:rPr>
              <a:t>ready</a:t>
            </a:r>
            <a:r>
              <a:rPr lang="zh-CN" altLang="en-US" sz="2400" dirty="0">
                <a:solidFill>
                  <a:srgbClr val="FF0000"/>
                </a:solidFill>
              </a:rPr>
              <a:t>态</a:t>
            </a:r>
            <a:r>
              <a:rPr lang="zh-CN" altLang="en-US" sz="2400" dirty="0"/>
              <a:t>，重新加入到</a:t>
            </a:r>
            <a:r>
              <a:rPr lang="en-US" altLang="zh-CN" sz="2400" dirty="0"/>
              <a:t>ready</a:t>
            </a:r>
            <a:r>
              <a:rPr lang="zh-CN" altLang="en-US" sz="2400" dirty="0"/>
              <a:t>队列中，</a:t>
            </a:r>
            <a:r>
              <a:rPr lang="zh-CN" altLang="en-US" sz="2400" dirty="0">
                <a:solidFill>
                  <a:srgbClr val="FF0000"/>
                </a:solidFill>
              </a:rPr>
              <a:t>让</a:t>
            </a:r>
            <a:r>
              <a:rPr lang="zh-CN" altLang="en-US" sz="2400" dirty="0"/>
              <a:t>其他线程去执行（在优先级调度机制中，只是让优先级比自己高的线程去执行），主要是为了防止饥饿</a:t>
            </a:r>
          </a:p>
        </p:txBody>
      </p:sp>
    </p:spTree>
    <p:extLst>
      <p:ext uri="{BB962C8B-B14F-4D97-AF65-F5344CB8AC3E}">
        <p14:creationId xmlns:p14="http://schemas.microsoft.com/office/powerpoint/2010/main" val="100036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1152</Words>
  <Application>Microsoft Office PowerPoint</Application>
  <PresentationFormat>宽屏</PresentationFormat>
  <Paragraphs>129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Wingdings</vt:lpstr>
      <vt:lpstr>Office 主题​​</vt:lpstr>
      <vt:lpstr>忙等待问题介绍</vt:lpstr>
      <vt:lpstr>问题引入</vt:lpstr>
      <vt:lpstr>概念介绍</vt:lpstr>
      <vt:lpstr>分析timer_sleep源码</vt:lpstr>
      <vt:lpstr>分析thread_yield()</vt:lpstr>
      <vt:lpstr>分析yield流程</vt:lpstr>
      <vt:lpstr>分析yield流程</vt:lpstr>
      <vt:lpstr>分析yield流程</vt:lpstr>
      <vt:lpstr>yield和sleep的比较</vt:lpstr>
      <vt:lpstr>实验步骤1：展示忙等</vt:lpstr>
      <vt:lpstr>timer中断</vt:lpstr>
      <vt:lpstr>timer中断</vt:lpstr>
      <vt:lpstr>时钟中断流程</vt:lpstr>
      <vt:lpstr>实验步骤2：实现休眠</vt:lpstr>
      <vt:lpstr>timer_sleep修改提示</vt:lpstr>
      <vt:lpstr>timer_sleep修改提示</vt:lpstr>
      <vt:lpstr>timer_sleep修改提示</vt:lpstr>
      <vt:lpstr>timer_sleep修改提示</vt:lpstr>
      <vt:lpstr>timer_sleep修改提示</vt:lpstr>
      <vt:lpstr>忙等待实验要求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忙等待问题介绍</dc:title>
  <dc:creator>Pretty girl</dc:creator>
  <cp:lastModifiedBy>iiii yyyy</cp:lastModifiedBy>
  <cp:revision>130</cp:revision>
  <dcterms:created xsi:type="dcterms:W3CDTF">2020-11-16T05:56:18Z</dcterms:created>
  <dcterms:modified xsi:type="dcterms:W3CDTF">2024-11-02T08:30:56Z</dcterms:modified>
</cp:coreProperties>
</file>