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6" r:id="rId3"/>
    <p:sldId id="259" r:id="rId4"/>
    <p:sldId id="260" r:id="rId5"/>
    <p:sldId id="261" r:id="rId6"/>
    <p:sldId id="262" r:id="rId7"/>
    <p:sldId id="263" r:id="rId8"/>
    <p:sldId id="268" r:id="rId9"/>
    <p:sldId id="270" r:id="rId10"/>
    <p:sldId id="289" r:id="rId11"/>
    <p:sldId id="271" r:id="rId12"/>
    <p:sldId id="272" r:id="rId13"/>
    <p:sldId id="273" r:id="rId14"/>
    <p:sldId id="283" r:id="rId15"/>
    <p:sldId id="284" r:id="rId16"/>
    <p:sldId id="285" r:id="rId17"/>
    <p:sldId id="286" r:id="rId18"/>
    <p:sldId id="287" r:id="rId19"/>
    <p:sldId id="288" r:id="rId20"/>
    <p:sldId id="290" r:id="rId21"/>
    <p:sldId id="275" r:id="rId22"/>
    <p:sldId id="266"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硕" initials="杨" lastIdx="1" clrIdx="0">
    <p:extLst>
      <p:ext uri="{19B8F6BF-5375-455C-9EA6-DF929625EA0E}">
        <p15:presenceInfo xmlns:p15="http://schemas.microsoft.com/office/powerpoint/2012/main" userId="23c457c46a853f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4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673" autoAdjust="0"/>
  </p:normalViewPr>
  <p:slideViewPr>
    <p:cSldViewPr snapToGrid="0">
      <p:cViewPr varScale="1">
        <p:scale>
          <a:sx n="115" d="100"/>
          <a:sy n="115" d="100"/>
        </p:scale>
        <p:origin x="9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0D67-69CC-4579-AA7E-90D36186691D}" type="datetimeFigureOut">
              <a:rPr lang="zh-CN" altLang="en-US" smtClean="0"/>
              <a:t>2022/12/18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BC1F5-F8D3-4586-971A-382F260F77E8}" type="slidenum">
              <a:rPr lang="zh-CN" altLang="en-US" smtClean="0"/>
              <a:t>‹#›</a:t>
            </a:fld>
            <a:endParaRPr lang="zh-CN" altLang="en-US"/>
          </a:p>
        </p:txBody>
      </p:sp>
    </p:spTree>
    <p:extLst>
      <p:ext uri="{BB962C8B-B14F-4D97-AF65-F5344CB8AC3E}">
        <p14:creationId xmlns:p14="http://schemas.microsoft.com/office/powerpoint/2010/main" val="2137157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5BC1F5-F8D3-4586-971A-382F260F77E8}" type="slidenum">
              <a:rPr lang="zh-CN" altLang="en-US" smtClean="0"/>
              <a:t>7</a:t>
            </a:fld>
            <a:endParaRPr lang="zh-CN" altLang="en-US"/>
          </a:p>
        </p:txBody>
      </p:sp>
    </p:spTree>
    <p:extLst>
      <p:ext uri="{BB962C8B-B14F-4D97-AF65-F5344CB8AC3E}">
        <p14:creationId xmlns:p14="http://schemas.microsoft.com/office/powerpoint/2010/main" val="79984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11D63-B696-4121-81A5-1C002C1CE7E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C542B43-FC27-4BF5-8EDF-4EEC10D35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1EDEDDD-E663-413F-B485-C4F3186415DA}"/>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39563041-C158-4162-BD37-43D92CAC42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B7F69C-68D2-4E81-AC77-D817A2CB8BCB}"/>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3918024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938F9-3EF7-40DB-8B02-F9E2DC09F0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4C84D2-6FAB-4F2D-8963-1796B819291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5A8474C-7762-4855-81C6-5CED083CAC4E}"/>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A3D7E9E0-CA50-49E2-AC53-AF4D1BE466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437247-25EB-47E2-9A59-D7B65C219F77}"/>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321334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9BFC9D-B24D-45EE-A730-45C5015894B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0633D4-CCAD-402D-AA95-831D95D3063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5F6FD6-6E02-463E-8C49-E0D46EDF9628}"/>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7518667D-4454-4ED7-A4CC-0BCEC223F1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BE4862-4628-4845-913E-DAB0B5F87493}"/>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375681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4519B-C21E-4CCB-93BE-5030078672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D5D3C5-36F5-46F4-A2DC-2B8F73E12F9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18F5EA-A28C-4CBD-8B26-89238B126F7B}"/>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3B8A92F6-76B0-4EAA-84FD-CE32AF4A87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5718E1-5A76-4BC7-9692-13C9D7C7D562}"/>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128414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A1175-DF4A-4207-8171-2C832059D7F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A01AB10-7DBE-448B-AB43-697F88F16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96F9754-457D-4AD9-BC4E-6EBB418F8788}"/>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4FE04A04-997C-407D-B346-5535A69749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864A07-BB31-4ECF-A245-BA5C87AF1679}"/>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104992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24606-8FAC-4783-A8DC-5E485C3B5C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F89BE8-3CF3-4D1A-A636-BABB544FB06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68784BD-8CC9-498F-88CB-D5679BCEB3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91BDFBE-3A0B-4CA5-8EB2-BF732FC50610}"/>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6" name="页脚占位符 5">
            <a:extLst>
              <a:ext uri="{FF2B5EF4-FFF2-40B4-BE49-F238E27FC236}">
                <a16:creationId xmlns:a16="http://schemas.microsoft.com/office/drawing/2014/main" id="{A13BBB5A-5400-4633-86BE-C052CDB4E5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B7EAB4-94B8-43D4-91D9-F400D3723A69}"/>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276184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1CBE8-B395-4E9B-BCDA-336E7E570F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F46EE08-28A8-4406-BC68-2B9E88B24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9633FA2-7175-4C4D-8AC9-366AA986ADE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BC778D7-AB71-41C8-A2E8-102541B52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06FD45A-BC66-4F20-9079-B25FA43162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54F4F87-0B27-44B7-B32D-87FA81E326DD}"/>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8" name="页脚占位符 7">
            <a:extLst>
              <a:ext uri="{FF2B5EF4-FFF2-40B4-BE49-F238E27FC236}">
                <a16:creationId xmlns:a16="http://schemas.microsoft.com/office/drawing/2014/main" id="{96917A46-EBF1-4DFD-980E-CFEC6D04358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1EAC0D-6FE5-435F-BDD4-95481EDEDD44}"/>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162032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7A00B-836D-4679-8D6D-100CEFEA8C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58FE7C-71CD-438B-9445-F98E5173F893}"/>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4" name="页脚占位符 3">
            <a:extLst>
              <a:ext uri="{FF2B5EF4-FFF2-40B4-BE49-F238E27FC236}">
                <a16:creationId xmlns:a16="http://schemas.microsoft.com/office/drawing/2014/main" id="{979E9E1A-458D-4C0B-B7BB-F941499477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B88278-B811-4991-BFBE-695BFF148197}"/>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245748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682CE4-BD81-41C7-A182-8866EE0AE9E0}"/>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3" name="页脚占位符 2">
            <a:extLst>
              <a:ext uri="{FF2B5EF4-FFF2-40B4-BE49-F238E27FC236}">
                <a16:creationId xmlns:a16="http://schemas.microsoft.com/office/drawing/2014/main" id="{0F8E2509-E450-49F8-AD5F-CE09CA895C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763927-ADC1-4229-9CDB-81413752C944}"/>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394557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857D0-B79D-446B-A57F-AE860E19DC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01FC22-C131-44DC-82D7-87002C56C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F9E20B3-43F8-48B4-9C90-BFF72470B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16E9525-1689-4B2C-BB00-98CD5CBC9506}"/>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6" name="页脚占位符 5">
            <a:extLst>
              <a:ext uri="{FF2B5EF4-FFF2-40B4-BE49-F238E27FC236}">
                <a16:creationId xmlns:a16="http://schemas.microsoft.com/office/drawing/2014/main" id="{FE14CA46-E62D-4777-8E0F-E8584D30B5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538107-9867-4D05-901E-800D01219F71}"/>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419346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AB52C-4D10-4ED2-8F14-D45DCE5C47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B9C62E-A75E-49AD-B287-17F984F5FA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C432BA-A582-4F31-BD2F-1CDA23078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B1F7F0E-71D9-4B51-8C38-831415B9BA61}"/>
              </a:ext>
            </a:extLst>
          </p:cNvPr>
          <p:cNvSpPr>
            <a:spLocks noGrp="1"/>
          </p:cNvSpPr>
          <p:nvPr>
            <p:ph type="dt" sz="half" idx="10"/>
          </p:nvPr>
        </p:nvSpPr>
        <p:spPr/>
        <p:txBody>
          <a:bodyPr/>
          <a:lstStyle/>
          <a:p>
            <a:fld id="{FACFD7BA-7F04-4FF2-81B4-6EE9B33A9802}" type="datetimeFigureOut">
              <a:rPr lang="zh-CN" altLang="en-US" smtClean="0"/>
              <a:t>2022/12/18</a:t>
            </a:fld>
            <a:endParaRPr lang="zh-CN" altLang="en-US"/>
          </a:p>
        </p:txBody>
      </p:sp>
      <p:sp>
        <p:nvSpPr>
          <p:cNvPr id="6" name="页脚占位符 5">
            <a:extLst>
              <a:ext uri="{FF2B5EF4-FFF2-40B4-BE49-F238E27FC236}">
                <a16:creationId xmlns:a16="http://schemas.microsoft.com/office/drawing/2014/main" id="{7CC347E3-47D3-4886-B7D9-A1B4B3450F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60373A-53AD-42D1-96C1-9DC36E36312E}"/>
              </a:ext>
            </a:extLst>
          </p:cNvPr>
          <p:cNvSpPr>
            <a:spLocks noGrp="1"/>
          </p:cNvSpPr>
          <p:nvPr>
            <p:ph type="sldNum" sz="quarter" idx="12"/>
          </p:nvPr>
        </p:nvSpPr>
        <p:spPr/>
        <p:txBody>
          <a:body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180482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4544544-EE6F-4C43-BC5B-876A4C630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C47742-8F34-47DF-8810-F8F6D7FB9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40A252-2FC5-4196-B924-6C46AD786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FD7BA-7F04-4FF2-81B4-6EE9B33A9802}" type="datetimeFigureOut">
              <a:rPr lang="zh-CN" altLang="en-US" smtClean="0"/>
              <a:t>2022/12/18</a:t>
            </a:fld>
            <a:endParaRPr lang="zh-CN" altLang="en-US"/>
          </a:p>
        </p:txBody>
      </p:sp>
      <p:sp>
        <p:nvSpPr>
          <p:cNvPr id="5" name="页脚占位符 4">
            <a:extLst>
              <a:ext uri="{FF2B5EF4-FFF2-40B4-BE49-F238E27FC236}">
                <a16:creationId xmlns:a16="http://schemas.microsoft.com/office/drawing/2014/main" id="{5CD1169E-8488-49F4-B944-65C73775A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85C549-B444-4AF4-B138-1F89661AD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6DCAAC-706E-4EB8-AB5F-F97756CC84DC}" type="slidenum">
              <a:rPr lang="zh-CN" altLang="en-US" smtClean="0"/>
              <a:t>‹#›</a:t>
            </a:fld>
            <a:endParaRPr lang="zh-CN" altLang="en-US"/>
          </a:p>
        </p:txBody>
      </p:sp>
    </p:spTree>
    <p:extLst>
      <p:ext uri="{BB962C8B-B14F-4D97-AF65-F5344CB8AC3E}">
        <p14:creationId xmlns:p14="http://schemas.microsoft.com/office/powerpoint/2010/main" val="158784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3497424" y="3629609"/>
            <a:ext cx="5197151" cy="0"/>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798BB93C-D625-48D1-863B-5ACF99623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53" y="569167"/>
            <a:ext cx="1176925" cy="1176725"/>
          </a:xfrm>
          <a:prstGeom prst="rect">
            <a:avLst/>
          </a:prstGeom>
        </p:spPr>
      </p:pic>
      <p:sp>
        <p:nvSpPr>
          <p:cNvPr id="9" name="文本框 8">
            <a:extLst>
              <a:ext uri="{FF2B5EF4-FFF2-40B4-BE49-F238E27FC236}">
                <a16:creationId xmlns:a16="http://schemas.microsoft.com/office/drawing/2014/main" id="{7CFDE915-CE8F-431E-88F3-F34C7D25CB12}"/>
              </a:ext>
            </a:extLst>
          </p:cNvPr>
          <p:cNvSpPr txBox="1"/>
          <p:nvPr/>
        </p:nvSpPr>
        <p:spPr>
          <a:xfrm>
            <a:off x="4453812" y="2798612"/>
            <a:ext cx="3284376" cy="830997"/>
          </a:xfrm>
          <a:prstGeom prst="rect">
            <a:avLst/>
          </a:prstGeom>
          <a:noFill/>
        </p:spPr>
        <p:txBody>
          <a:bodyPr wrap="square" rtlCol="0">
            <a:spAutoFit/>
          </a:bodyPr>
          <a:lstStyle/>
          <a:p>
            <a:pPr algn="ctr"/>
            <a:r>
              <a:rPr lang="en-US" altLang="zh-CN" sz="4800" b="1" dirty="0">
                <a:latin typeface="微软雅黑 Light" panose="020B0502040204020203" pitchFamily="34" charset="-122"/>
                <a:ea typeface="微软雅黑 Light" panose="020B0502040204020203" pitchFamily="34" charset="-122"/>
              </a:rPr>
              <a:t>Project2</a:t>
            </a:r>
            <a:endParaRPr lang="zh-CN" altLang="en-US" sz="4800" b="1" dirty="0">
              <a:latin typeface="微软雅黑 Light" panose="020B0502040204020203" pitchFamily="34" charset="-122"/>
              <a:ea typeface="微软雅黑 Light" panose="020B0502040204020203" pitchFamily="34" charset="-122"/>
            </a:endParaRPr>
          </a:p>
        </p:txBody>
      </p:sp>
      <p:sp>
        <p:nvSpPr>
          <p:cNvPr id="10" name="文本框 9">
            <a:extLst>
              <a:ext uri="{FF2B5EF4-FFF2-40B4-BE49-F238E27FC236}">
                <a16:creationId xmlns:a16="http://schemas.microsoft.com/office/drawing/2014/main" id="{E2AD1DCC-A145-4CBE-9E39-929A2C02FA75}"/>
              </a:ext>
            </a:extLst>
          </p:cNvPr>
          <p:cNvSpPr txBox="1"/>
          <p:nvPr/>
        </p:nvSpPr>
        <p:spPr>
          <a:xfrm>
            <a:off x="4567333" y="3713012"/>
            <a:ext cx="3057331" cy="461665"/>
          </a:xfrm>
          <a:prstGeom prst="rect">
            <a:avLst/>
          </a:prstGeom>
          <a:noFill/>
        </p:spPr>
        <p:txBody>
          <a:bodyPr wrap="square" rtlCol="0">
            <a:spAutoFit/>
          </a:bodyPr>
          <a:lstStyle/>
          <a:p>
            <a:pPr algn="ctr"/>
            <a:r>
              <a:rPr lang="zh-CN" altLang="en-US" sz="2400" b="1" dirty="0">
                <a:latin typeface="微软雅黑 Light" panose="020B0502040204020203" pitchFamily="34" charset="-122"/>
                <a:ea typeface="微软雅黑 Light" panose="020B0502040204020203" pitchFamily="34" charset="-122"/>
              </a:rPr>
              <a:t>参数传递与系统调用</a:t>
            </a:r>
          </a:p>
        </p:txBody>
      </p:sp>
    </p:spTree>
    <p:extLst>
      <p:ext uri="{BB962C8B-B14F-4D97-AF65-F5344CB8AC3E}">
        <p14:creationId xmlns:p14="http://schemas.microsoft.com/office/powerpoint/2010/main" val="174802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实验任务</a:t>
            </a:r>
          </a:p>
        </p:txBody>
      </p:sp>
      <p:pic>
        <p:nvPicPr>
          <p:cNvPr id="11" name="图片 10">
            <a:extLst>
              <a:ext uri="{FF2B5EF4-FFF2-40B4-BE49-F238E27FC236}">
                <a16:creationId xmlns:a16="http://schemas.microsoft.com/office/drawing/2014/main" id="{EECE5937-BA7F-2E84-3C98-4D0F0E6394D2}"/>
              </a:ext>
            </a:extLst>
          </p:cNvPr>
          <p:cNvPicPr>
            <a:picLocks noChangeAspect="1"/>
          </p:cNvPicPr>
          <p:nvPr/>
        </p:nvPicPr>
        <p:blipFill>
          <a:blip r:embed="rId2"/>
          <a:stretch>
            <a:fillRect/>
          </a:stretch>
        </p:blipFill>
        <p:spPr>
          <a:xfrm>
            <a:off x="6096000" y="514497"/>
            <a:ext cx="5971143" cy="6278790"/>
          </a:xfrm>
          <a:prstGeom prst="rect">
            <a:avLst/>
          </a:prstGeom>
        </p:spPr>
      </p:pic>
      <p:sp>
        <p:nvSpPr>
          <p:cNvPr id="13" name="文本框 12">
            <a:extLst>
              <a:ext uri="{FF2B5EF4-FFF2-40B4-BE49-F238E27FC236}">
                <a16:creationId xmlns:a16="http://schemas.microsoft.com/office/drawing/2014/main" id="{122DC904-BA28-7C7C-11CC-3C58EE4C3930}"/>
              </a:ext>
            </a:extLst>
          </p:cNvPr>
          <p:cNvSpPr txBox="1"/>
          <p:nvPr/>
        </p:nvSpPr>
        <p:spPr>
          <a:xfrm>
            <a:off x="555740" y="1666786"/>
            <a:ext cx="4397260" cy="646331"/>
          </a:xfrm>
          <a:prstGeom prst="rect">
            <a:avLst/>
          </a:prstGeom>
          <a:noFill/>
        </p:spPr>
        <p:txBody>
          <a:bodyPr wrap="square">
            <a:spAutoFit/>
          </a:bodyPr>
          <a:lstStyle/>
          <a:p>
            <a:pPr indent="0">
              <a:buNone/>
            </a:pPr>
            <a:r>
              <a:rPr lang="zh-CN" altLang="en-US" dirty="0">
                <a:latin typeface="Times New Roman" panose="02020603050405020304" pitchFamily="18" charset="0"/>
                <a:ea typeface="宋体" panose="02010600030101010101" pitchFamily="2" charset="-122"/>
              </a:rPr>
              <a:t>实现</a:t>
            </a:r>
            <a:r>
              <a:rPr lang="en-US" altLang="zh-CN" dirty="0">
                <a:latin typeface="Times New Roman" panose="02020603050405020304" pitchFamily="18" charset="0"/>
                <a:ea typeface="宋体" panose="02010600030101010101" pitchFamily="2" charset="-122"/>
              </a:rPr>
              <a:t>pintos</a:t>
            </a:r>
            <a:r>
              <a:rPr lang="zh-CN" altLang="en-US" dirty="0">
                <a:latin typeface="Times New Roman" panose="02020603050405020304" pitchFamily="18" charset="0"/>
                <a:ea typeface="宋体" panose="02010600030101010101" pitchFamily="2" charset="-122"/>
              </a:rPr>
              <a:t>中系统调用函数</a:t>
            </a:r>
            <a:endParaRPr lang="en-US" altLang="zh-CN" dirty="0">
              <a:latin typeface="Times New Roman" panose="02020603050405020304" pitchFamily="18" charset="0"/>
              <a:ea typeface="宋体" panose="02010600030101010101" pitchFamily="2" charset="-122"/>
            </a:endParaRPr>
          </a:p>
          <a:p>
            <a:pPr indent="0">
              <a:buNone/>
            </a:pPr>
            <a:r>
              <a:rPr lang="zh-CN" altLang="en-US" dirty="0">
                <a:latin typeface="Times New Roman" panose="02020603050405020304" pitchFamily="18" charset="0"/>
                <a:ea typeface="宋体" panose="02010600030101010101" pitchFamily="2" charset="-122"/>
              </a:rPr>
              <a:t>（右图枚举类中红框内相应的系统调用）</a:t>
            </a:r>
          </a:p>
        </p:txBody>
      </p:sp>
      <p:sp>
        <p:nvSpPr>
          <p:cNvPr id="15" name="文本框 14">
            <a:extLst>
              <a:ext uri="{FF2B5EF4-FFF2-40B4-BE49-F238E27FC236}">
                <a16:creationId xmlns:a16="http://schemas.microsoft.com/office/drawing/2014/main" id="{F655305E-785A-F8D0-CA79-F1B1E0BD3881}"/>
              </a:ext>
            </a:extLst>
          </p:cNvPr>
          <p:cNvSpPr txBox="1"/>
          <p:nvPr/>
        </p:nvSpPr>
        <p:spPr>
          <a:xfrm>
            <a:off x="681913" y="2521193"/>
            <a:ext cx="2035060" cy="286232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通过</a:t>
            </a:r>
            <a:r>
              <a:rPr lang="en-US" altLang="zh-CN" dirty="0" err="1">
                <a:latin typeface="Times New Roman" panose="02020603050405020304" pitchFamily="18" charset="0"/>
                <a:ea typeface="宋体" panose="02010600030101010101" pitchFamily="2" charset="-122"/>
              </a:rPr>
              <a:t>syscall</a:t>
            </a:r>
            <a:r>
              <a:rPr lang="zh-CN" altLang="en-US" dirty="0">
                <a:latin typeface="Times New Roman" panose="02020603050405020304" pitchFamily="18" charset="0"/>
                <a:ea typeface="宋体" panose="02010600030101010101" pitchFamily="2" charset="-122"/>
              </a:rPr>
              <a:t>测试集：</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create</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exec</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wait</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halt</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open</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close</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read</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write</a:t>
            </a:r>
          </a:p>
          <a:p>
            <a:pPr marL="0" lvl="1"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87772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4768628"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测试用例讲解</a:t>
            </a:r>
          </a:p>
        </p:txBody>
      </p:sp>
      <p:pic>
        <p:nvPicPr>
          <p:cNvPr id="2" name="图片 1">
            <a:extLst>
              <a:ext uri="{FF2B5EF4-FFF2-40B4-BE49-F238E27FC236}">
                <a16:creationId xmlns:a16="http://schemas.microsoft.com/office/drawing/2014/main" id="{C96E7678-AD8D-F9DB-A50D-8869C7D76952}"/>
              </a:ext>
            </a:extLst>
          </p:cNvPr>
          <p:cNvPicPr>
            <a:picLocks noChangeAspect="1"/>
          </p:cNvPicPr>
          <p:nvPr/>
        </p:nvPicPr>
        <p:blipFill>
          <a:blip r:embed="rId2"/>
          <a:stretch>
            <a:fillRect/>
          </a:stretch>
        </p:blipFill>
        <p:spPr>
          <a:xfrm>
            <a:off x="393442" y="1255239"/>
            <a:ext cx="6487410" cy="3821636"/>
          </a:xfrm>
          <a:prstGeom prst="rect">
            <a:avLst/>
          </a:prstGeom>
        </p:spPr>
      </p:pic>
      <p:sp>
        <p:nvSpPr>
          <p:cNvPr id="3" name="文本框 2">
            <a:extLst>
              <a:ext uri="{FF2B5EF4-FFF2-40B4-BE49-F238E27FC236}">
                <a16:creationId xmlns:a16="http://schemas.microsoft.com/office/drawing/2014/main" id="{2AFBC136-6397-B287-0647-F0B6E3BC32C7}"/>
              </a:ext>
            </a:extLst>
          </p:cNvPr>
          <p:cNvSpPr txBox="1"/>
          <p:nvPr/>
        </p:nvSpPr>
        <p:spPr>
          <a:xfrm>
            <a:off x="7103055" y="1415590"/>
            <a:ext cx="4907970"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功能是创建名为“</a:t>
            </a:r>
            <a:r>
              <a:rPr lang="en-US" altLang="zh-CN" dirty="0">
                <a:latin typeface="Times New Roman" panose="02020603050405020304" pitchFamily="18" charset="0"/>
                <a:ea typeface="宋体" panose="02010600030101010101" pitchFamily="2" charset="-122"/>
              </a:rPr>
              <a:t>quux.dat</a:t>
            </a:r>
            <a:r>
              <a:rPr lang="zh-CN" altLang="en-US" dirty="0">
                <a:latin typeface="Times New Roman" panose="02020603050405020304" pitchFamily="18" charset="0"/>
                <a:ea typeface="宋体" panose="02010600030101010101" pitchFamily="2" charset="-122"/>
              </a:rPr>
              <a:t>”，大小为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的文件。</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该功能涉及到系统调用</a:t>
            </a:r>
            <a:r>
              <a:rPr lang="en-US" altLang="zh-CN" dirty="0">
                <a:latin typeface="Times New Roman" panose="02020603050405020304" pitchFamily="18" charset="0"/>
                <a:ea typeface="宋体" panose="02010600030101010101" pitchFamily="2" charset="-122"/>
              </a:rPr>
              <a:t>SYS_CREATE</a:t>
            </a:r>
            <a:endParaRPr lang="zh-CN" altLang="en-US" dirty="0">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E731B9ED-1D01-86E6-27FE-7B5588C5E884}"/>
              </a:ext>
            </a:extLst>
          </p:cNvPr>
          <p:cNvPicPr>
            <a:picLocks noChangeAspect="1"/>
          </p:cNvPicPr>
          <p:nvPr/>
        </p:nvPicPr>
        <p:blipFill>
          <a:blip r:embed="rId3"/>
          <a:stretch>
            <a:fillRect/>
          </a:stretch>
        </p:blipFill>
        <p:spPr>
          <a:xfrm>
            <a:off x="6802130" y="5076874"/>
            <a:ext cx="5038324" cy="1781126"/>
          </a:xfrm>
          <a:prstGeom prst="rect">
            <a:avLst/>
          </a:prstGeom>
        </p:spPr>
      </p:pic>
      <p:cxnSp>
        <p:nvCxnSpPr>
          <p:cNvPr id="6" name="肘形连接符 5">
            <a:extLst>
              <a:ext uri="{FF2B5EF4-FFF2-40B4-BE49-F238E27FC236}">
                <a16:creationId xmlns:a16="http://schemas.microsoft.com/office/drawing/2014/main" id="{8A45E3AD-7B20-FFDB-B802-31C404244BA9}"/>
              </a:ext>
            </a:extLst>
          </p:cNvPr>
          <p:cNvCxnSpPr>
            <a:endCxn id="5" idx="1"/>
          </p:cNvCxnSpPr>
          <p:nvPr/>
        </p:nvCxnSpPr>
        <p:spPr>
          <a:xfrm>
            <a:off x="3148785" y="4576649"/>
            <a:ext cx="3653345" cy="1390788"/>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A7B168FC-0076-0885-D0B9-13ED8842C092}"/>
              </a:ext>
            </a:extLst>
          </p:cNvPr>
          <p:cNvSpPr txBox="1"/>
          <p:nvPr/>
        </p:nvSpPr>
        <p:spPr>
          <a:xfrm>
            <a:off x="6950655" y="4902711"/>
            <a:ext cx="2063385"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src/lib/user/</a:t>
            </a:r>
            <a:r>
              <a:rPr lang="en-US" altLang="zh-CN" dirty="0" err="1">
                <a:latin typeface="Times New Roman" panose="02020603050405020304" pitchFamily="18" charset="0"/>
                <a:ea typeface="宋体" panose="02010600030101010101" pitchFamily="2" charset="-122"/>
              </a:rPr>
              <a:t>syscall.c</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2360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4831381"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测试用例讲解</a:t>
            </a:r>
          </a:p>
        </p:txBody>
      </p:sp>
      <p:pic>
        <p:nvPicPr>
          <p:cNvPr id="2" name="图片 1">
            <a:extLst>
              <a:ext uri="{FF2B5EF4-FFF2-40B4-BE49-F238E27FC236}">
                <a16:creationId xmlns:a16="http://schemas.microsoft.com/office/drawing/2014/main" id="{BE214C7C-DF4F-5C5C-73DE-0E79924B355C}"/>
              </a:ext>
            </a:extLst>
          </p:cNvPr>
          <p:cNvPicPr>
            <a:picLocks noChangeAspect="1"/>
          </p:cNvPicPr>
          <p:nvPr/>
        </p:nvPicPr>
        <p:blipFill>
          <a:blip r:embed="rId2"/>
          <a:stretch>
            <a:fillRect/>
          </a:stretch>
        </p:blipFill>
        <p:spPr>
          <a:xfrm>
            <a:off x="469962" y="1527028"/>
            <a:ext cx="8191500" cy="4864100"/>
          </a:xfrm>
          <a:prstGeom prst="rect">
            <a:avLst/>
          </a:prstGeom>
        </p:spPr>
      </p:pic>
      <p:sp>
        <p:nvSpPr>
          <p:cNvPr id="3" name="文本框 2">
            <a:extLst>
              <a:ext uri="{FF2B5EF4-FFF2-40B4-BE49-F238E27FC236}">
                <a16:creationId xmlns:a16="http://schemas.microsoft.com/office/drawing/2014/main" id="{CD32D1B6-4483-363C-09AC-4A7288DE249A}"/>
              </a:ext>
            </a:extLst>
          </p:cNvPr>
          <p:cNvSpPr txBox="1"/>
          <p:nvPr/>
        </p:nvSpPr>
        <p:spPr>
          <a:xfrm>
            <a:off x="8980174" y="2636280"/>
            <a:ext cx="2031325" cy="923330"/>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对参数进行了压栈</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0x30</a:t>
            </a:r>
            <a:r>
              <a:rPr lang="zh-CN" altLang="en-US" dirty="0">
                <a:latin typeface="Times New Roman" panose="02020603050405020304" pitchFamily="18" charset="0"/>
                <a:ea typeface="宋体" panose="02010600030101010101" pitchFamily="2" charset="-122"/>
              </a:rPr>
              <a:t>表示中断号</a:t>
            </a:r>
          </a:p>
        </p:txBody>
      </p:sp>
      <p:sp>
        <p:nvSpPr>
          <p:cNvPr id="5" name="文本框 4">
            <a:extLst>
              <a:ext uri="{FF2B5EF4-FFF2-40B4-BE49-F238E27FC236}">
                <a16:creationId xmlns:a16="http://schemas.microsoft.com/office/drawing/2014/main" id="{7CE240B3-631D-DFF5-1927-9E0868EBFFF6}"/>
              </a:ext>
            </a:extLst>
          </p:cNvPr>
          <p:cNvSpPr txBox="1"/>
          <p:nvPr/>
        </p:nvSpPr>
        <p:spPr>
          <a:xfrm>
            <a:off x="681913" y="1413320"/>
            <a:ext cx="2063385"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src/lib/user/</a:t>
            </a:r>
            <a:r>
              <a:rPr lang="en-US" altLang="zh-CN" dirty="0" err="1">
                <a:latin typeface="Times New Roman" panose="02020603050405020304" pitchFamily="18" charset="0"/>
                <a:ea typeface="宋体" panose="02010600030101010101" pitchFamily="2" charset="-122"/>
              </a:rPr>
              <a:t>syscall.c</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3837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4813452"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测试用例讲解</a:t>
            </a:r>
          </a:p>
        </p:txBody>
      </p:sp>
      <p:pic>
        <p:nvPicPr>
          <p:cNvPr id="2" name="Picture 4">
            <a:extLst>
              <a:ext uri="{FF2B5EF4-FFF2-40B4-BE49-F238E27FC236}">
                <a16:creationId xmlns:a16="http://schemas.microsoft.com/office/drawing/2014/main" id="{3F2117CD-F12E-E5E8-42DF-301D36DE7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921" y="1638910"/>
            <a:ext cx="6731711" cy="5048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722043F8-17C3-21C9-45A3-FBC0A0E83CAE}"/>
              </a:ext>
            </a:extLst>
          </p:cNvPr>
          <p:cNvSpPr txBox="1"/>
          <p:nvPr/>
        </p:nvSpPr>
        <p:spPr>
          <a:xfrm>
            <a:off x="4191089" y="1269578"/>
            <a:ext cx="3666388"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测试用例</a:t>
            </a:r>
            <a:r>
              <a:rPr lang="en-US" altLang="zh-CN" dirty="0" err="1">
                <a:latin typeface="Times New Roman" panose="02020603050405020304" pitchFamily="18" charset="0"/>
                <a:ea typeface="宋体" panose="02010600030101010101" pitchFamily="2" charset="-122"/>
              </a:rPr>
              <a:t>create_normal</a:t>
            </a:r>
            <a:r>
              <a:rPr lang="zh-CN" altLang="en-US" dirty="0">
                <a:latin typeface="Times New Roman" panose="02020603050405020304" pitchFamily="18" charset="0"/>
                <a:ea typeface="宋体" panose="02010600030101010101" pitchFamily="2" charset="-122"/>
              </a:rPr>
              <a:t>的基本流程</a:t>
            </a:r>
          </a:p>
        </p:txBody>
      </p:sp>
    </p:spTree>
    <p:extLst>
      <p:ext uri="{BB962C8B-B14F-4D97-AF65-F5344CB8AC3E}">
        <p14:creationId xmlns:p14="http://schemas.microsoft.com/office/powerpoint/2010/main" val="33018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功能实现</a:t>
            </a:r>
          </a:p>
        </p:txBody>
      </p:sp>
      <p:sp>
        <p:nvSpPr>
          <p:cNvPr id="12" name="文本框 11">
            <a:extLst>
              <a:ext uri="{FF2B5EF4-FFF2-40B4-BE49-F238E27FC236}">
                <a16:creationId xmlns:a16="http://schemas.microsoft.com/office/drawing/2014/main" id="{D3D6DA90-AFD6-E8E9-78ED-B96076BA21B2}"/>
              </a:ext>
            </a:extLst>
          </p:cNvPr>
          <p:cNvSpPr txBox="1"/>
          <p:nvPr/>
        </p:nvSpPr>
        <p:spPr>
          <a:xfrm>
            <a:off x="555740" y="1375661"/>
            <a:ext cx="6878806"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在进行系统调用函数的实现之前，我们需要对以下函数进行修改</a:t>
            </a:r>
            <a:r>
              <a:rPr lang="zh-CN" altLang="en-US" dirty="0"/>
              <a:t>：</a:t>
            </a:r>
          </a:p>
        </p:txBody>
      </p:sp>
      <p:pic>
        <p:nvPicPr>
          <p:cNvPr id="10" name="图片 9">
            <a:extLst>
              <a:ext uri="{FF2B5EF4-FFF2-40B4-BE49-F238E27FC236}">
                <a16:creationId xmlns:a16="http://schemas.microsoft.com/office/drawing/2014/main" id="{727AB716-35AA-6EFD-4DBE-EECD9A014CA9}"/>
              </a:ext>
            </a:extLst>
          </p:cNvPr>
          <p:cNvPicPr>
            <a:picLocks noChangeAspect="1"/>
          </p:cNvPicPr>
          <p:nvPr/>
        </p:nvPicPr>
        <p:blipFill>
          <a:blip r:embed="rId2"/>
          <a:stretch>
            <a:fillRect/>
          </a:stretch>
        </p:blipFill>
        <p:spPr>
          <a:xfrm>
            <a:off x="681913" y="2333478"/>
            <a:ext cx="5457825" cy="4010025"/>
          </a:xfrm>
          <a:prstGeom prst="rect">
            <a:avLst/>
          </a:prstGeom>
        </p:spPr>
      </p:pic>
      <p:sp>
        <p:nvSpPr>
          <p:cNvPr id="16" name="文本框 15">
            <a:extLst>
              <a:ext uri="{FF2B5EF4-FFF2-40B4-BE49-F238E27FC236}">
                <a16:creationId xmlns:a16="http://schemas.microsoft.com/office/drawing/2014/main" id="{5F9D4074-609A-FAFC-C79A-2FB0A245F50D}"/>
              </a:ext>
            </a:extLst>
          </p:cNvPr>
          <p:cNvSpPr txBox="1"/>
          <p:nvPr/>
        </p:nvSpPr>
        <p:spPr>
          <a:xfrm>
            <a:off x="681913" y="1907674"/>
            <a:ext cx="4621778" cy="369332"/>
          </a:xfrm>
          <a:prstGeom prst="rect">
            <a:avLst/>
          </a:prstGeom>
          <a:noFill/>
        </p:spPr>
        <p:txBody>
          <a:bodyPr wrap="none" rtlCol="0">
            <a:spAutoFit/>
          </a:bodyPr>
          <a:lstStyle/>
          <a:p>
            <a:r>
              <a:rPr lang="en-US" altLang="zh-CN" dirty="0" err="1">
                <a:latin typeface="Times New Roman" panose="02020603050405020304" pitchFamily="18" charset="0"/>
                <a:ea typeface="宋体" panose="02010600030101010101" pitchFamily="2" charset="-122"/>
              </a:rPr>
              <a:t>syscall_init</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：存放所有的系统调用的类型。</a:t>
            </a:r>
          </a:p>
        </p:txBody>
      </p:sp>
      <p:sp>
        <p:nvSpPr>
          <p:cNvPr id="17" name="文本框 16">
            <a:extLst>
              <a:ext uri="{FF2B5EF4-FFF2-40B4-BE49-F238E27FC236}">
                <a16:creationId xmlns:a16="http://schemas.microsoft.com/office/drawing/2014/main" id="{307C991D-141C-4961-F712-4972B6966ABC}"/>
              </a:ext>
            </a:extLst>
          </p:cNvPr>
          <p:cNvSpPr txBox="1"/>
          <p:nvPr/>
        </p:nvSpPr>
        <p:spPr>
          <a:xfrm>
            <a:off x="6450734" y="1907674"/>
            <a:ext cx="5565775" cy="1477328"/>
          </a:xfrm>
          <a:prstGeom prst="rect">
            <a:avLst/>
          </a:prstGeom>
          <a:noFill/>
        </p:spPr>
        <p:txBody>
          <a:bodyPr wrap="square" rtlCol="0">
            <a:spAutoFit/>
          </a:bodyPr>
          <a:lstStyle/>
          <a:p>
            <a:r>
              <a:rPr lang="en-US" altLang="zh-CN" dirty="0" err="1">
                <a:latin typeface="Times New Roman" panose="02020603050405020304" pitchFamily="18" charset="0"/>
                <a:ea typeface="宋体" panose="02010600030101010101" pitchFamily="2" charset="-122"/>
              </a:rPr>
              <a:t>syscall_hander</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：当中断发生时，参数（包含了系统调用的类型）入栈，这时，</a:t>
            </a:r>
            <a:r>
              <a:rPr lang="en-US" altLang="zh-CN" dirty="0" err="1">
                <a:latin typeface="Times New Roman" panose="02020603050405020304" pitchFamily="18" charset="0"/>
                <a:ea typeface="宋体" panose="02010600030101010101" pitchFamily="2" charset="-122"/>
              </a:rPr>
              <a:t>syscall_handler</a:t>
            </a:r>
            <a:r>
              <a:rPr lang="zh-CN" altLang="en-US" dirty="0">
                <a:latin typeface="Times New Roman" panose="02020603050405020304" pitchFamily="18" charset="0"/>
                <a:ea typeface="宋体" panose="02010600030101010101" pitchFamily="2" charset="-122"/>
              </a:rPr>
              <a:t>弹出栈顶元素，也就是系统调用的类型，并去</a:t>
            </a:r>
            <a:r>
              <a:rPr lang="en-US" altLang="zh-CN" dirty="0" err="1">
                <a:latin typeface="Times New Roman" panose="02020603050405020304" pitchFamily="18" charset="0"/>
                <a:ea typeface="宋体" panose="02010600030101010101" pitchFamily="2" charset="-122"/>
              </a:rPr>
              <a:t>syscall_init</a:t>
            </a:r>
            <a:r>
              <a:rPr lang="zh-CN" altLang="en-US" dirty="0">
                <a:latin typeface="Times New Roman" panose="02020603050405020304" pitchFamily="18" charset="0"/>
                <a:ea typeface="宋体" panose="02010600030101010101" pitchFamily="2" charset="-122"/>
              </a:rPr>
              <a:t>里寻找有无定义该系统调用，找到了的话就转而执行该系统调用。</a:t>
            </a:r>
          </a:p>
        </p:txBody>
      </p:sp>
      <p:pic>
        <p:nvPicPr>
          <p:cNvPr id="19" name="图片 18">
            <a:extLst>
              <a:ext uri="{FF2B5EF4-FFF2-40B4-BE49-F238E27FC236}">
                <a16:creationId xmlns:a16="http://schemas.microsoft.com/office/drawing/2014/main" id="{DFDF2DAC-6A26-83FE-04B4-D8033F4F35FA}"/>
              </a:ext>
            </a:extLst>
          </p:cNvPr>
          <p:cNvPicPr>
            <a:picLocks noChangeAspect="1"/>
          </p:cNvPicPr>
          <p:nvPr/>
        </p:nvPicPr>
        <p:blipFill>
          <a:blip r:embed="rId3"/>
          <a:stretch>
            <a:fillRect/>
          </a:stretch>
        </p:blipFill>
        <p:spPr>
          <a:xfrm>
            <a:off x="6505575" y="3514437"/>
            <a:ext cx="5686425" cy="2057400"/>
          </a:xfrm>
          <a:prstGeom prst="rect">
            <a:avLst/>
          </a:prstGeom>
        </p:spPr>
      </p:pic>
    </p:spTree>
    <p:extLst>
      <p:ext uri="{BB962C8B-B14F-4D97-AF65-F5344CB8AC3E}">
        <p14:creationId xmlns:p14="http://schemas.microsoft.com/office/powerpoint/2010/main" val="389921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功能实现</a:t>
            </a:r>
          </a:p>
        </p:txBody>
      </p:sp>
      <p:sp>
        <p:nvSpPr>
          <p:cNvPr id="12" name="文本框 11">
            <a:extLst>
              <a:ext uri="{FF2B5EF4-FFF2-40B4-BE49-F238E27FC236}">
                <a16:creationId xmlns:a16="http://schemas.microsoft.com/office/drawing/2014/main" id="{D3D6DA90-AFD6-E8E9-78ED-B96076BA21B2}"/>
              </a:ext>
            </a:extLst>
          </p:cNvPr>
          <p:cNvSpPr txBox="1"/>
          <p:nvPr/>
        </p:nvSpPr>
        <p:spPr>
          <a:xfrm>
            <a:off x="555740" y="1375661"/>
            <a:ext cx="6878806"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在进行系统调用函数的实现之前，我们需要对以下函数进行修改：</a:t>
            </a:r>
          </a:p>
        </p:txBody>
      </p:sp>
      <p:sp>
        <p:nvSpPr>
          <p:cNvPr id="3" name="文本框 2">
            <a:extLst>
              <a:ext uri="{FF2B5EF4-FFF2-40B4-BE49-F238E27FC236}">
                <a16:creationId xmlns:a16="http://schemas.microsoft.com/office/drawing/2014/main" id="{30F830F9-6669-626F-748D-58E042CF194D}"/>
              </a:ext>
            </a:extLst>
          </p:cNvPr>
          <p:cNvSpPr txBox="1"/>
          <p:nvPr/>
        </p:nvSpPr>
        <p:spPr>
          <a:xfrm>
            <a:off x="555740" y="1836716"/>
            <a:ext cx="4515024" cy="369332"/>
          </a:xfrm>
          <a:prstGeom prst="rect">
            <a:avLst/>
          </a:prstGeom>
          <a:noFill/>
        </p:spPr>
        <p:txBody>
          <a:bodyPr wrap="square">
            <a:spAutoFit/>
          </a:bodyPr>
          <a:lstStyle/>
          <a:p>
            <a:r>
              <a:rPr lang="en-US" altLang="zh-CN" dirty="0" err="1">
                <a:latin typeface="Times New Roman" panose="02020603050405020304" pitchFamily="18" charset="0"/>
                <a:ea typeface="宋体" panose="02010600030101010101" pitchFamily="2" charset="-122"/>
              </a:rPr>
              <a:t>syscall_hander</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时用到的函数</a:t>
            </a:r>
            <a:r>
              <a:rPr lang="en-US" altLang="zh-CN" b="1" dirty="0" err="1">
                <a:latin typeface="Times New Roman" panose="02020603050405020304" pitchFamily="18" charset="0"/>
                <a:ea typeface="宋体" panose="02010600030101010101" pitchFamily="2" charset="-122"/>
              </a:rPr>
              <a:t>check_ptr</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a:t>
            </a:r>
          </a:p>
        </p:txBody>
      </p:sp>
      <p:sp>
        <p:nvSpPr>
          <p:cNvPr id="6" name="文本框 5">
            <a:extLst>
              <a:ext uri="{FF2B5EF4-FFF2-40B4-BE49-F238E27FC236}">
                <a16:creationId xmlns:a16="http://schemas.microsoft.com/office/drawing/2014/main" id="{15BDA257-0C9E-DBDD-1941-BDECB1F12006}"/>
              </a:ext>
            </a:extLst>
          </p:cNvPr>
          <p:cNvSpPr txBox="1"/>
          <p:nvPr/>
        </p:nvSpPr>
        <p:spPr>
          <a:xfrm>
            <a:off x="555740" y="2297771"/>
            <a:ext cx="9391824" cy="1477328"/>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作为系统调用的一部分，内核必须经常通过用户程序提供的指针访问内存。</a:t>
            </a:r>
          </a:p>
          <a:p>
            <a:r>
              <a:rPr lang="zh-CN" altLang="en-US" dirty="0">
                <a:latin typeface="Times New Roman" panose="02020603050405020304" pitchFamily="18" charset="0"/>
                <a:ea typeface="宋体" panose="02010600030101010101" pitchFamily="2" charset="-122"/>
              </a:rPr>
              <a:t>内核在这样做时必须非常小心，因为用户可以传递一个空指针、一个指向未映射虚拟内存的指针或一个指向内核虚拟地址空间的指针。</a:t>
            </a:r>
          </a:p>
          <a:p>
            <a:r>
              <a:rPr lang="zh-CN" altLang="en-US" dirty="0">
                <a:latin typeface="Times New Roman" panose="02020603050405020304" pitchFamily="18" charset="0"/>
                <a:ea typeface="宋体" panose="02010600030101010101" pitchFamily="2" charset="-122"/>
              </a:rPr>
              <a:t>通过终止违规进程并释放其资源，必须拒绝所有这些类型的无效指针，而不会对内核或其他正在运行的进程造成损害。</a:t>
            </a:r>
          </a:p>
        </p:txBody>
      </p:sp>
      <p:pic>
        <p:nvPicPr>
          <p:cNvPr id="9" name="图片 8">
            <a:extLst>
              <a:ext uri="{FF2B5EF4-FFF2-40B4-BE49-F238E27FC236}">
                <a16:creationId xmlns:a16="http://schemas.microsoft.com/office/drawing/2014/main" id="{1EAF7EED-6365-E993-3942-A4B7DBCCABE3}"/>
              </a:ext>
            </a:extLst>
          </p:cNvPr>
          <p:cNvPicPr>
            <a:picLocks noChangeAspect="1"/>
          </p:cNvPicPr>
          <p:nvPr/>
        </p:nvPicPr>
        <p:blipFill>
          <a:blip r:embed="rId2"/>
          <a:stretch>
            <a:fillRect/>
          </a:stretch>
        </p:blipFill>
        <p:spPr>
          <a:xfrm>
            <a:off x="681913" y="3984625"/>
            <a:ext cx="7286625" cy="1733550"/>
          </a:xfrm>
          <a:prstGeom prst="rect">
            <a:avLst/>
          </a:prstGeom>
        </p:spPr>
      </p:pic>
      <p:sp>
        <p:nvSpPr>
          <p:cNvPr id="11" name="文本框 10">
            <a:extLst>
              <a:ext uri="{FF2B5EF4-FFF2-40B4-BE49-F238E27FC236}">
                <a16:creationId xmlns:a16="http://schemas.microsoft.com/office/drawing/2014/main" id="{4B34B022-C1D3-8128-9318-28797D59458E}"/>
              </a:ext>
            </a:extLst>
          </p:cNvPr>
          <p:cNvSpPr txBox="1"/>
          <p:nvPr/>
        </p:nvSpPr>
        <p:spPr>
          <a:xfrm>
            <a:off x="681913" y="5927701"/>
            <a:ext cx="5636479"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直接调用</a:t>
            </a:r>
            <a:r>
              <a:rPr lang="en-US" altLang="zh-CN" dirty="0" err="1">
                <a:latin typeface="Times New Roman" panose="02020603050405020304" pitchFamily="18" charset="0"/>
                <a:ea typeface="宋体" panose="02010600030101010101" pitchFamily="2" charset="-122"/>
              </a:rPr>
              <a:t>is_user_vaddr</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和</a:t>
            </a:r>
            <a:r>
              <a:rPr lang="en-US" altLang="zh-CN" dirty="0" err="1">
                <a:latin typeface="Times New Roman" panose="02020603050405020304" pitchFamily="18" charset="0"/>
                <a:ea typeface="宋体" panose="02010600030101010101" pitchFamily="2" charset="-122"/>
              </a:rPr>
              <a:t>pagedir_get_page</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进行判断</a:t>
            </a:r>
          </a:p>
        </p:txBody>
      </p:sp>
    </p:spTree>
    <p:extLst>
      <p:ext uri="{BB962C8B-B14F-4D97-AF65-F5344CB8AC3E}">
        <p14:creationId xmlns:p14="http://schemas.microsoft.com/office/powerpoint/2010/main" val="3002641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功能实现</a:t>
            </a:r>
          </a:p>
        </p:txBody>
      </p:sp>
      <p:sp>
        <p:nvSpPr>
          <p:cNvPr id="12" name="文本框 11">
            <a:extLst>
              <a:ext uri="{FF2B5EF4-FFF2-40B4-BE49-F238E27FC236}">
                <a16:creationId xmlns:a16="http://schemas.microsoft.com/office/drawing/2014/main" id="{D3D6DA90-AFD6-E8E9-78ED-B96076BA21B2}"/>
              </a:ext>
            </a:extLst>
          </p:cNvPr>
          <p:cNvSpPr txBox="1"/>
          <p:nvPr/>
        </p:nvSpPr>
        <p:spPr>
          <a:xfrm>
            <a:off x="555740" y="1221128"/>
            <a:ext cx="3185487" cy="369332"/>
          </a:xfrm>
          <a:prstGeom prst="rect">
            <a:avLst/>
          </a:prstGeom>
          <a:noFill/>
        </p:spPr>
        <p:txBody>
          <a:bodyPr wrap="none" rtlCol="0">
            <a:spAutoFit/>
          </a:bodyPr>
          <a:lstStyle/>
          <a:p>
            <a:r>
              <a:rPr lang="zh-CN" altLang="en-US" b="1" dirty="0"/>
              <a:t>进程相关的系统调用的实现：</a:t>
            </a:r>
          </a:p>
        </p:txBody>
      </p:sp>
      <p:pic>
        <p:nvPicPr>
          <p:cNvPr id="1026" name="Picture 2" descr="image">
            <a:extLst>
              <a:ext uri="{FF2B5EF4-FFF2-40B4-BE49-F238E27FC236}">
                <a16:creationId xmlns:a16="http://schemas.microsoft.com/office/drawing/2014/main" id="{1AAB4FAA-0D92-0855-48FF-D48031842E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384" r="39861" b="6764"/>
          <a:stretch/>
        </p:blipFill>
        <p:spPr bwMode="auto">
          <a:xfrm>
            <a:off x="7423891" y="4620322"/>
            <a:ext cx="4654644" cy="1924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a:extLst>
              <a:ext uri="{FF2B5EF4-FFF2-40B4-BE49-F238E27FC236}">
                <a16:creationId xmlns:a16="http://schemas.microsoft.com/office/drawing/2014/main" id="{8DBCAE22-096D-FC8C-0EEB-B26BECE7A9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61" r="57136" b="76965"/>
          <a:stretch/>
        </p:blipFill>
        <p:spPr bwMode="auto">
          <a:xfrm>
            <a:off x="667617" y="5972375"/>
            <a:ext cx="3059314" cy="42701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DEF8BB1E-0DD9-D47D-BBC6-7D478803BD0E}"/>
              </a:ext>
            </a:extLst>
          </p:cNvPr>
          <p:cNvPicPr>
            <a:picLocks noChangeAspect="1"/>
          </p:cNvPicPr>
          <p:nvPr/>
        </p:nvPicPr>
        <p:blipFill>
          <a:blip r:embed="rId3"/>
          <a:stretch>
            <a:fillRect/>
          </a:stretch>
        </p:blipFill>
        <p:spPr>
          <a:xfrm>
            <a:off x="681913" y="1941037"/>
            <a:ext cx="3209925" cy="1304925"/>
          </a:xfrm>
          <a:prstGeom prst="rect">
            <a:avLst/>
          </a:prstGeom>
        </p:spPr>
      </p:pic>
      <p:pic>
        <p:nvPicPr>
          <p:cNvPr id="10" name="图片 9">
            <a:extLst>
              <a:ext uri="{FF2B5EF4-FFF2-40B4-BE49-F238E27FC236}">
                <a16:creationId xmlns:a16="http://schemas.microsoft.com/office/drawing/2014/main" id="{01FA1091-922A-77D9-67E5-42D099AB3AF0}"/>
              </a:ext>
            </a:extLst>
          </p:cNvPr>
          <p:cNvPicPr>
            <a:picLocks noChangeAspect="1"/>
          </p:cNvPicPr>
          <p:nvPr/>
        </p:nvPicPr>
        <p:blipFill>
          <a:blip r:embed="rId4"/>
          <a:stretch>
            <a:fillRect/>
          </a:stretch>
        </p:blipFill>
        <p:spPr>
          <a:xfrm>
            <a:off x="667617" y="3596539"/>
            <a:ext cx="5038725" cy="1952625"/>
          </a:xfrm>
          <a:prstGeom prst="rect">
            <a:avLst/>
          </a:prstGeom>
        </p:spPr>
      </p:pic>
      <p:pic>
        <p:nvPicPr>
          <p:cNvPr id="13" name="图片 12">
            <a:extLst>
              <a:ext uri="{FF2B5EF4-FFF2-40B4-BE49-F238E27FC236}">
                <a16:creationId xmlns:a16="http://schemas.microsoft.com/office/drawing/2014/main" id="{E4A33FF0-6980-B2EF-005D-6444B80993E2}"/>
              </a:ext>
            </a:extLst>
          </p:cNvPr>
          <p:cNvPicPr>
            <a:picLocks noChangeAspect="1"/>
          </p:cNvPicPr>
          <p:nvPr/>
        </p:nvPicPr>
        <p:blipFill>
          <a:blip r:embed="rId5"/>
          <a:stretch>
            <a:fillRect/>
          </a:stretch>
        </p:blipFill>
        <p:spPr>
          <a:xfrm>
            <a:off x="7423891" y="2124075"/>
            <a:ext cx="3857625" cy="1924050"/>
          </a:xfrm>
          <a:prstGeom prst="rect">
            <a:avLst/>
          </a:prstGeom>
        </p:spPr>
      </p:pic>
      <p:sp>
        <p:nvSpPr>
          <p:cNvPr id="14" name="文本框 13">
            <a:extLst>
              <a:ext uri="{FF2B5EF4-FFF2-40B4-BE49-F238E27FC236}">
                <a16:creationId xmlns:a16="http://schemas.microsoft.com/office/drawing/2014/main" id="{CD86DD72-59A2-4539-47B8-8B6DDABF0CB9}"/>
              </a:ext>
            </a:extLst>
          </p:cNvPr>
          <p:cNvSpPr txBox="1"/>
          <p:nvPr/>
        </p:nvSpPr>
        <p:spPr>
          <a:xfrm>
            <a:off x="607794" y="1611694"/>
            <a:ext cx="1317668"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SYS_HALT</a:t>
            </a:r>
            <a:endParaRPr lang="zh-CN" altLang="en-US" dirty="0">
              <a:latin typeface="Times New Roman" panose="02020603050405020304" pitchFamily="18" charset="0"/>
              <a:ea typeface="宋体" panose="02010600030101010101" pitchFamily="2" charset="-122"/>
            </a:endParaRPr>
          </a:p>
        </p:txBody>
      </p:sp>
      <p:sp>
        <p:nvSpPr>
          <p:cNvPr id="16" name="文本框 15">
            <a:extLst>
              <a:ext uri="{FF2B5EF4-FFF2-40B4-BE49-F238E27FC236}">
                <a16:creationId xmlns:a16="http://schemas.microsoft.com/office/drawing/2014/main" id="{F60DD463-A92A-DFAC-8683-4CE5B01C365D}"/>
              </a:ext>
            </a:extLst>
          </p:cNvPr>
          <p:cNvSpPr txBox="1"/>
          <p:nvPr/>
        </p:nvSpPr>
        <p:spPr>
          <a:xfrm>
            <a:off x="607794" y="3244334"/>
            <a:ext cx="2054032"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SYS_EXIT</a:t>
            </a:r>
            <a:endParaRPr lang="zh-CN" altLang="en-US" dirty="0">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A452B980-D5F4-2187-6E2A-165EC197E752}"/>
              </a:ext>
            </a:extLst>
          </p:cNvPr>
          <p:cNvSpPr txBox="1"/>
          <p:nvPr/>
        </p:nvSpPr>
        <p:spPr>
          <a:xfrm>
            <a:off x="7423891" y="1655177"/>
            <a:ext cx="1326004"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SYS_EXEC</a:t>
            </a:r>
            <a:endParaRPr lang="zh-CN" altLang="en-US" dirty="0">
              <a:latin typeface="Times New Roman" panose="02020603050405020304" pitchFamily="18" charset="0"/>
              <a:ea typeface="宋体" panose="02010600030101010101" pitchFamily="2" charset="-122"/>
            </a:endParaRPr>
          </a:p>
        </p:txBody>
      </p:sp>
      <p:sp>
        <p:nvSpPr>
          <p:cNvPr id="18" name="文本框 17">
            <a:extLst>
              <a:ext uri="{FF2B5EF4-FFF2-40B4-BE49-F238E27FC236}">
                <a16:creationId xmlns:a16="http://schemas.microsoft.com/office/drawing/2014/main" id="{76767C33-7148-566D-6762-26A5A39E61EA}"/>
              </a:ext>
            </a:extLst>
          </p:cNvPr>
          <p:cNvSpPr txBox="1"/>
          <p:nvPr/>
        </p:nvSpPr>
        <p:spPr>
          <a:xfrm>
            <a:off x="579021" y="5565059"/>
            <a:ext cx="4408258"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SYS_ HALT</a:t>
            </a:r>
            <a:r>
              <a:rPr lang="zh-CN" altLang="en-US" dirty="0">
                <a:latin typeface="Times New Roman" panose="02020603050405020304" pitchFamily="18" charset="0"/>
                <a:ea typeface="宋体" panose="02010600030101010101" pitchFamily="2" charset="-122"/>
              </a:rPr>
              <a:t>和</a:t>
            </a:r>
            <a:r>
              <a:rPr lang="en-US" altLang="zh-CN" dirty="0">
                <a:latin typeface="Times New Roman" panose="02020603050405020304" pitchFamily="18" charset="0"/>
                <a:ea typeface="宋体" panose="02010600030101010101" pitchFamily="2" charset="-122"/>
              </a:rPr>
              <a:t>SYS_ EXIT</a:t>
            </a:r>
            <a:r>
              <a:rPr lang="zh-CN" altLang="en-US" dirty="0">
                <a:latin typeface="Times New Roman" panose="02020603050405020304" pitchFamily="18" charset="0"/>
                <a:ea typeface="宋体" panose="02010600030101010101" pitchFamily="2" charset="-122"/>
              </a:rPr>
              <a:t>对应的测试用例</a:t>
            </a:r>
            <a:r>
              <a:rPr lang="en-US"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
        <p:nvSpPr>
          <p:cNvPr id="20" name="文本框 19">
            <a:extLst>
              <a:ext uri="{FF2B5EF4-FFF2-40B4-BE49-F238E27FC236}">
                <a16:creationId xmlns:a16="http://schemas.microsoft.com/office/drawing/2014/main" id="{065A2922-29F3-41EC-15AC-A0DA4895D354}"/>
              </a:ext>
            </a:extLst>
          </p:cNvPr>
          <p:cNvSpPr txBox="1"/>
          <p:nvPr/>
        </p:nvSpPr>
        <p:spPr>
          <a:xfrm>
            <a:off x="7423891" y="4147691"/>
            <a:ext cx="2939309"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SYS_EXEC</a:t>
            </a:r>
            <a:r>
              <a:rPr lang="zh-CN" altLang="en-US" dirty="0">
                <a:latin typeface="Times New Roman" panose="02020603050405020304" pitchFamily="18" charset="0"/>
                <a:ea typeface="宋体" panose="02010600030101010101" pitchFamily="2" charset="-122"/>
              </a:rPr>
              <a:t>对应的测试用例</a:t>
            </a:r>
          </a:p>
        </p:txBody>
      </p:sp>
      <p:pic>
        <p:nvPicPr>
          <p:cNvPr id="21" name="图片 20">
            <a:extLst>
              <a:ext uri="{FF2B5EF4-FFF2-40B4-BE49-F238E27FC236}">
                <a16:creationId xmlns:a16="http://schemas.microsoft.com/office/drawing/2014/main" id="{65521FCF-2535-F2E2-479E-BA3BB6D7FAF5}"/>
              </a:ext>
            </a:extLst>
          </p:cNvPr>
          <p:cNvPicPr>
            <a:picLocks noChangeAspect="1"/>
          </p:cNvPicPr>
          <p:nvPr/>
        </p:nvPicPr>
        <p:blipFill rotWithShape="1">
          <a:blip r:embed="rId6"/>
          <a:srcRect l="3354" t="21101" r="46908" b="52539"/>
          <a:stretch/>
        </p:blipFill>
        <p:spPr>
          <a:xfrm>
            <a:off x="9208654" y="251990"/>
            <a:ext cx="2747725" cy="969138"/>
          </a:xfrm>
          <a:prstGeom prst="rect">
            <a:avLst/>
          </a:prstGeom>
        </p:spPr>
      </p:pic>
    </p:spTree>
    <p:extLst>
      <p:ext uri="{BB962C8B-B14F-4D97-AF65-F5344CB8AC3E}">
        <p14:creationId xmlns:p14="http://schemas.microsoft.com/office/powerpoint/2010/main" val="25530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功能实现</a:t>
            </a:r>
          </a:p>
        </p:txBody>
      </p:sp>
      <p:sp>
        <p:nvSpPr>
          <p:cNvPr id="3" name="文本框 2">
            <a:extLst>
              <a:ext uri="{FF2B5EF4-FFF2-40B4-BE49-F238E27FC236}">
                <a16:creationId xmlns:a16="http://schemas.microsoft.com/office/drawing/2014/main" id="{479BB8B0-9509-CE24-8F5E-D4AFF21CF913}"/>
              </a:ext>
            </a:extLst>
          </p:cNvPr>
          <p:cNvSpPr txBox="1"/>
          <p:nvPr/>
        </p:nvSpPr>
        <p:spPr>
          <a:xfrm>
            <a:off x="636077" y="1638917"/>
            <a:ext cx="1300421"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SYS_WAIT</a:t>
            </a:r>
            <a:endParaRPr lang="zh-CN" altLang="en-US" dirty="0">
              <a:latin typeface="Times New Roman" panose="02020603050405020304" pitchFamily="18" charset="0"/>
              <a:ea typeface="宋体" panose="02010600030101010101" pitchFamily="2" charset="-122"/>
            </a:endParaRPr>
          </a:p>
        </p:txBody>
      </p:sp>
      <p:pic>
        <p:nvPicPr>
          <p:cNvPr id="9" name="图片 8">
            <a:extLst>
              <a:ext uri="{FF2B5EF4-FFF2-40B4-BE49-F238E27FC236}">
                <a16:creationId xmlns:a16="http://schemas.microsoft.com/office/drawing/2014/main" id="{F7C0B6E1-7D01-1DF2-281D-60868CFE88DB}"/>
              </a:ext>
            </a:extLst>
          </p:cNvPr>
          <p:cNvPicPr>
            <a:picLocks noChangeAspect="1"/>
          </p:cNvPicPr>
          <p:nvPr/>
        </p:nvPicPr>
        <p:blipFill>
          <a:blip r:embed="rId2"/>
          <a:stretch>
            <a:fillRect/>
          </a:stretch>
        </p:blipFill>
        <p:spPr>
          <a:xfrm>
            <a:off x="681913" y="2084821"/>
            <a:ext cx="3105150" cy="1714500"/>
          </a:xfrm>
          <a:prstGeom prst="rect">
            <a:avLst/>
          </a:prstGeom>
        </p:spPr>
      </p:pic>
      <p:pic>
        <p:nvPicPr>
          <p:cNvPr id="11" name="图片 10">
            <a:extLst>
              <a:ext uri="{FF2B5EF4-FFF2-40B4-BE49-F238E27FC236}">
                <a16:creationId xmlns:a16="http://schemas.microsoft.com/office/drawing/2014/main" id="{9C3846AD-FB3C-E5E9-3D65-AF25CF6D54CD}"/>
              </a:ext>
            </a:extLst>
          </p:cNvPr>
          <p:cNvPicPr>
            <a:picLocks noChangeAspect="1"/>
          </p:cNvPicPr>
          <p:nvPr/>
        </p:nvPicPr>
        <p:blipFill>
          <a:blip r:embed="rId3"/>
          <a:stretch>
            <a:fillRect/>
          </a:stretch>
        </p:blipFill>
        <p:spPr>
          <a:xfrm>
            <a:off x="6282025" y="1152525"/>
            <a:ext cx="5705475" cy="5705475"/>
          </a:xfrm>
          <a:prstGeom prst="rect">
            <a:avLst/>
          </a:prstGeom>
        </p:spPr>
      </p:pic>
      <p:cxnSp>
        <p:nvCxnSpPr>
          <p:cNvPr id="14" name="直接箭头连接符 13">
            <a:extLst>
              <a:ext uri="{FF2B5EF4-FFF2-40B4-BE49-F238E27FC236}">
                <a16:creationId xmlns:a16="http://schemas.microsoft.com/office/drawing/2014/main" id="{649B371F-1E11-1BE0-43E8-60D4AFF314EA}"/>
              </a:ext>
            </a:extLst>
          </p:cNvPr>
          <p:cNvCxnSpPr/>
          <p:nvPr/>
        </p:nvCxnSpPr>
        <p:spPr>
          <a:xfrm flipV="1">
            <a:off x="3472873" y="1487055"/>
            <a:ext cx="2798618" cy="21890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7234729A-7F3E-4201-BB60-78BF744C7932}"/>
              </a:ext>
            </a:extLst>
          </p:cNvPr>
          <p:cNvPicPr>
            <a:picLocks noChangeAspect="1"/>
          </p:cNvPicPr>
          <p:nvPr/>
        </p:nvPicPr>
        <p:blipFill>
          <a:blip r:embed="rId4"/>
          <a:stretch>
            <a:fillRect/>
          </a:stretch>
        </p:blipFill>
        <p:spPr>
          <a:xfrm>
            <a:off x="636077" y="4668497"/>
            <a:ext cx="3223305" cy="968375"/>
          </a:xfrm>
          <a:prstGeom prst="rect">
            <a:avLst/>
          </a:prstGeom>
        </p:spPr>
      </p:pic>
      <p:sp>
        <p:nvSpPr>
          <p:cNvPr id="17" name="文本框 16">
            <a:extLst>
              <a:ext uri="{FF2B5EF4-FFF2-40B4-BE49-F238E27FC236}">
                <a16:creationId xmlns:a16="http://schemas.microsoft.com/office/drawing/2014/main" id="{3CE8B139-58A7-2F05-BCE8-A1B24FF42482}"/>
              </a:ext>
            </a:extLst>
          </p:cNvPr>
          <p:cNvSpPr txBox="1"/>
          <p:nvPr/>
        </p:nvSpPr>
        <p:spPr>
          <a:xfrm>
            <a:off x="556625" y="4089173"/>
            <a:ext cx="2916248"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SYS_WAIT</a:t>
            </a:r>
            <a:r>
              <a:rPr lang="zh-CN" altLang="en-US" dirty="0">
                <a:latin typeface="Times New Roman" panose="02020603050405020304" pitchFamily="18" charset="0"/>
                <a:ea typeface="宋体" panose="02010600030101010101" pitchFamily="2" charset="-122"/>
              </a:rPr>
              <a:t>对应的测试用例</a:t>
            </a:r>
          </a:p>
        </p:txBody>
      </p:sp>
      <p:sp>
        <p:nvSpPr>
          <p:cNvPr id="18" name="文本框 17">
            <a:extLst>
              <a:ext uri="{FF2B5EF4-FFF2-40B4-BE49-F238E27FC236}">
                <a16:creationId xmlns:a16="http://schemas.microsoft.com/office/drawing/2014/main" id="{AB07B8A0-BB92-5A81-FAAA-4B4664414C88}"/>
              </a:ext>
            </a:extLst>
          </p:cNvPr>
          <p:cNvSpPr txBox="1"/>
          <p:nvPr/>
        </p:nvSpPr>
        <p:spPr>
          <a:xfrm>
            <a:off x="555740" y="1221128"/>
            <a:ext cx="3185487" cy="369332"/>
          </a:xfrm>
          <a:prstGeom prst="rect">
            <a:avLst/>
          </a:prstGeom>
          <a:noFill/>
        </p:spPr>
        <p:txBody>
          <a:bodyPr wrap="none" rtlCol="0">
            <a:spAutoFit/>
          </a:bodyPr>
          <a:lstStyle/>
          <a:p>
            <a:r>
              <a:rPr lang="zh-CN" altLang="en-US" b="1" dirty="0"/>
              <a:t>进程相关的系统调用的实现：</a:t>
            </a:r>
          </a:p>
        </p:txBody>
      </p:sp>
    </p:spTree>
    <p:extLst>
      <p:ext uri="{BB962C8B-B14F-4D97-AF65-F5344CB8AC3E}">
        <p14:creationId xmlns:p14="http://schemas.microsoft.com/office/powerpoint/2010/main" val="29484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功能实现</a:t>
            </a:r>
          </a:p>
        </p:txBody>
      </p:sp>
      <p:sp>
        <p:nvSpPr>
          <p:cNvPr id="2" name="文本框 1">
            <a:extLst>
              <a:ext uri="{FF2B5EF4-FFF2-40B4-BE49-F238E27FC236}">
                <a16:creationId xmlns:a16="http://schemas.microsoft.com/office/drawing/2014/main" id="{A810F508-0B43-D4BD-B193-A53B70D14FEF}"/>
              </a:ext>
            </a:extLst>
          </p:cNvPr>
          <p:cNvSpPr txBox="1"/>
          <p:nvPr/>
        </p:nvSpPr>
        <p:spPr>
          <a:xfrm>
            <a:off x="555740" y="1375661"/>
            <a:ext cx="3185487"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进程相关的系统调用的实现：</a:t>
            </a:r>
          </a:p>
        </p:txBody>
      </p:sp>
      <p:sp>
        <p:nvSpPr>
          <p:cNvPr id="3" name="文本框 2">
            <a:extLst>
              <a:ext uri="{FF2B5EF4-FFF2-40B4-BE49-F238E27FC236}">
                <a16:creationId xmlns:a16="http://schemas.microsoft.com/office/drawing/2014/main" id="{479BB8B0-9509-CE24-8F5E-D4AFF21CF913}"/>
              </a:ext>
            </a:extLst>
          </p:cNvPr>
          <p:cNvSpPr txBox="1"/>
          <p:nvPr/>
        </p:nvSpPr>
        <p:spPr>
          <a:xfrm>
            <a:off x="555741" y="1836715"/>
            <a:ext cx="5023024" cy="646331"/>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为了实现</a:t>
            </a:r>
            <a:r>
              <a:rPr lang="en-US" altLang="zh-CN" dirty="0" err="1">
                <a:latin typeface="Times New Roman" panose="02020603050405020304" pitchFamily="18" charset="0"/>
                <a:ea typeface="宋体" panose="02010600030101010101" pitchFamily="2" charset="-122"/>
              </a:rPr>
              <a:t>process_wait</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，我们需要对线程的数据结构进行修改，使其可以实现父进程和子进程</a:t>
            </a:r>
          </a:p>
        </p:txBody>
      </p:sp>
      <p:pic>
        <p:nvPicPr>
          <p:cNvPr id="6" name="图片 5">
            <a:extLst>
              <a:ext uri="{FF2B5EF4-FFF2-40B4-BE49-F238E27FC236}">
                <a16:creationId xmlns:a16="http://schemas.microsoft.com/office/drawing/2014/main" id="{C8A3180C-9A49-5D54-3DE8-7C26BB117373}"/>
              </a:ext>
            </a:extLst>
          </p:cNvPr>
          <p:cNvPicPr>
            <a:picLocks noChangeAspect="1"/>
          </p:cNvPicPr>
          <p:nvPr/>
        </p:nvPicPr>
        <p:blipFill>
          <a:blip r:embed="rId2"/>
          <a:stretch>
            <a:fillRect/>
          </a:stretch>
        </p:blipFill>
        <p:spPr>
          <a:xfrm>
            <a:off x="561976" y="3064402"/>
            <a:ext cx="5391150" cy="1524000"/>
          </a:xfrm>
          <a:prstGeom prst="rect">
            <a:avLst/>
          </a:prstGeom>
        </p:spPr>
      </p:pic>
      <p:pic>
        <p:nvPicPr>
          <p:cNvPr id="10" name="图片 9">
            <a:extLst>
              <a:ext uri="{FF2B5EF4-FFF2-40B4-BE49-F238E27FC236}">
                <a16:creationId xmlns:a16="http://schemas.microsoft.com/office/drawing/2014/main" id="{A1BFEA0E-AAF3-B156-34D7-E63BAB8E3617}"/>
              </a:ext>
            </a:extLst>
          </p:cNvPr>
          <p:cNvPicPr>
            <a:picLocks noChangeAspect="1"/>
          </p:cNvPicPr>
          <p:nvPr/>
        </p:nvPicPr>
        <p:blipFill>
          <a:blip r:embed="rId3"/>
          <a:stretch>
            <a:fillRect/>
          </a:stretch>
        </p:blipFill>
        <p:spPr>
          <a:xfrm>
            <a:off x="555740" y="5282562"/>
            <a:ext cx="5143500" cy="1162050"/>
          </a:xfrm>
          <a:prstGeom prst="rect">
            <a:avLst/>
          </a:prstGeom>
        </p:spPr>
      </p:pic>
      <p:pic>
        <p:nvPicPr>
          <p:cNvPr id="13" name="图片 12">
            <a:extLst>
              <a:ext uri="{FF2B5EF4-FFF2-40B4-BE49-F238E27FC236}">
                <a16:creationId xmlns:a16="http://schemas.microsoft.com/office/drawing/2014/main" id="{CF5E658A-12AB-5DED-670E-A76B35655D64}"/>
              </a:ext>
            </a:extLst>
          </p:cNvPr>
          <p:cNvPicPr>
            <a:picLocks noChangeAspect="1"/>
          </p:cNvPicPr>
          <p:nvPr/>
        </p:nvPicPr>
        <p:blipFill>
          <a:blip r:embed="rId4"/>
          <a:stretch>
            <a:fillRect/>
          </a:stretch>
        </p:blipFill>
        <p:spPr>
          <a:xfrm>
            <a:off x="6238876" y="3064402"/>
            <a:ext cx="5953125" cy="3219450"/>
          </a:xfrm>
          <a:prstGeom prst="rect">
            <a:avLst/>
          </a:prstGeom>
        </p:spPr>
      </p:pic>
      <p:sp>
        <p:nvSpPr>
          <p:cNvPr id="15" name="文本框 14">
            <a:extLst>
              <a:ext uri="{FF2B5EF4-FFF2-40B4-BE49-F238E27FC236}">
                <a16:creationId xmlns:a16="http://schemas.microsoft.com/office/drawing/2014/main" id="{F3E05003-A121-98BD-00C8-0675729BF5FF}"/>
              </a:ext>
            </a:extLst>
          </p:cNvPr>
          <p:cNvSpPr txBox="1"/>
          <p:nvPr/>
        </p:nvSpPr>
        <p:spPr>
          <a:xfrm>
            <a:off x="555740" y="2695070"/>
            <a:ext cx="3547766"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在</a:t>
            </a:r>
            <a:r>
              <a:rPr lang="en-US" altLang="zh-CN" dirty="0" err="1">
                <a:latin typeface="Times New Roman" panose="02020603050405020304" pitchFamily="18" charset="0"/>
                <a:ea typeface="宋体" panose="02010600030101010101" pitchFamily="2" charset="-122"/>
              </a:rPr>
              <a:t>thread.h</a:t>
            </a:r>
            <a:r>
              <a:rPr lang="zh-CN" altLang="en-US" dirty="0">
                <a:latin typeface="Times New Roman" panose="02020603050405020304" pitchFamily="18" charset="0"/>
                <a:ea typeface="宋体" panose="02010600030101010101" pitchFamily="2" charset="-122"/>
              </a:rPr>
              <a:t>中添加如下数据结构：</a:t>
            </a:r>
          </a:p>
        </p:txBody>
      </p:sp>
      <p:sp>
        <p:nvSpPr>
          <p:cNvPr id="16" name="文本框 15">
            <a:extLst>
              <a:ext uri="{FF2B5EF4-FFF2-40B4-BE49-F238E27FC236}">
                <a16:creationId xmlns:a16="http://schemas.microsoft.com/office/drawing/2014/main" id="{C072648A-7259-B4AA-ECDC-BA025E59CAA2}"/>
              </a:ext>
            </a:extLst>
          </p:cNvPr>
          <p:cNvSpPr txBox="1"/>
          <p:nvPr/>
        </p:nvSpPr>
        <p:spPr>
          <a:xfrm>
            <a:off x="486467" y="4817240"/>
            <a:ext cx="3656770"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在</a:t>
            </a:r>
            <a:r>
              <a:rPr lang="en-US" altLang="zh-CN" dirty="0">
                <a:latin typeface="Times New Roman" panose="02020603050405020304" pitchFamily="18" charset="0"/>
                <a:ea typeface="宋体" panose="02010600030101010101" pitchFamily="2" charset="-122"/>
              </a:rPr>
              <a:t>struct thread{}</a:t>
            </a:r>
            <a:r>
              <a:rPr lang="zh-CN" altLang="en-US" dirty="0">
                <a:latin typeface="Times New Roman" panose="02020603050405020304" pitchFamily="18" charset="0"/>
                <a:ea typeface="宋体" panose="02010600030101010101" pitchFamily="2" charset="-122"/>
              </a:rPr>
              <a:t>中添加如下成员：</a:t>
            </a:r>
          </a:p>
        </p:txBody>
      </p:sp>
      <p:sp>
        <p:nvSpPr>
          <p:cNvPr id="17" name="文本框 16">
            <a:extLst>
              <a:ext uri="{FF2B5EF4-FFF2-40B4-BE49-F238E27FC236}">
                <a16:creationId xmlns:a16="http://schemas.microsoft.com/office/drawing/2014/main" id="{2675FC06-B027-0B85-6E0E-0DB9999E9118}"/>
              </a:ext>
            </a:extLst>
          </p:cNvPr>
          <p:cNvSpPr txBox="1"/>
          <p:nvPr/>
        </p:nvSpPr>
        <p:spPr>
          <a:xfrm>
            <a:off x="6214425" y="2598087"/>
            <a:ext cx="3748142"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在</a:t>
            </a:r>
            <a:r>
              <a:rPr lang="en-US" altLang="zh-CN" dirty="0" err="1">
                <a:latin typeface="Times New Roman" panose="02020603050405020304" pitchFamily="18" charset="0"/>
                <a:ea typeface="宋体" panose="02010600030101010101" pitchFamily="2" charset="-122"/>
              </a:rPr>
              <a:t>thread_create</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中对其进行初始化</a:t>
            </a:r>
          </a:p>
        </p:txBody>
      </p:sp>
    </p:spTree>
    <p:extLst>
      <p:ext uri="{BB962C8B-B14F-4D97-AF65-F5344CB8AC3E}">
        <p14:creationId xmlns:p14="http://schemas.microsoft.com/office/powerpoint/2010/main" val="388113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功能实现</a:t>
            </a:r>
          </a:p>
        </p:txBody>
      </p:sp>
      <p:sp>
        <p:nvSpPr>
          <p:cNvPr id="2" name="文本框 1">
            <a:extLst>
              <a:ext uri="{FF2B5EF4-FFF2-40B4-BE49-F238E27FC236}">
                <a16:creationId xmlns:a16="http://schemas.microsoft.com/office/drawing/2014/main" id="{A810F508-0B43-D4BD-B193-A53B70D14FEF}"/>
              </a:ext>
            </a:extLst>
          </p:cNvPr>
          <p:cNvSpPr txBox="1"/>
          <p:nvPr/>
        </p:nvSpPr>
        <p:spPr>
          <a:xfrm>
            <a:off x="555740" y="1375661"/>
            <a:ext cx="3185487" cy="646331"/>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文件相关的系统调用的实现：</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以</a:t>
            </a:r>
            <a:r>
              <a:rPr lang="en-US" altLang="zh-CN" dirty="0">
                <a:latin typeface="Times New Roman" panose="02020603050405020304" pitchFamily="18" charset="0"/>
                <a:ea typeface="宋体" panose="02010600030101010101" pitchFamily="2" charset="-122"/>
              </a:rPr>
              <a:t>SYS_CREATE</a:t>
            </a:r>
            <a:r>
              <a:rPr lang="zh-CN" altLang="en-US" dirty="0">
                <a:latin typeface="Times New Roman" panose="02020603050405020304" pitchFamily="18" charset="0"/>
                <a:ea typeface="宋体" panose="02010600030101010101" pitchFamily="2" charset="-122"/>
              </a:rPr>
              <a:t>为例</a:t>
            </a:r>
            <a:r>
              <a:rPr lang="en-US" altLang="zh-CN"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pic>
        <p:nvPicPr>
          <p:cNvPr id="9" name="图片 8">
            <a:extLst>
              <a:ext uri="{FF2B5EF4-FFF2-40B4-BE49-F238E27FC236}">
                <a16:creationId xmlns:a16="http://schemas.microsoft.com/office/drawing/2014/main" id="{C2F5BE73-4702-8B2C-43AF-AAEB039A0BB3}"/>
              </a:ext>
            </a:extLst>
          </p:cNvPr>
          <p:cNvPicPr>
            <a:picLocks noChangeAspect="1"/>
          </p:cNvPicPr>
          <p:nvPr/>
        </p:nvPicPr>
        <p:blipFill rotWithShape="1">
          <a:blip r:embed="rId2"/>
          <a:srcRect l="2017" t="46036" r="36290"/>
          <a:stretch/>
        </p:blipFill>
        <p:spPr>
          <a:xfrm>
            <a:off x="8450775" y="384050"/>
            <a:ext cx="3408218" cy="1984066"/>
          </a:xfrm>
          <a:prstGeom prst="rect">
            <a:avLst/>
          </a:prstGeom>
        </p:spPr>
      </p:pic>
      <p:pic>
        <p:nvPicPr>
          <p:cNvPr id="14" name="图片 13">
            <a:extLst>
              <a:ext uri="{FF2B5EF4-FFF2-40B4-BE49-F238E27FC236}">
                <a16:creationId xmlns:a16="http://schemas.microsoft.com/office/drawing/2014/main" id="{B8ED4624-D1F8-D984-9259-E1C20BF7711F}"/>
              </a:ext>
            </a:extLst>
          </p:cNvPr>
          <p:cNvPicPr>
            <a:picLocks noChangeAspect="1"/>
          </p:cNvPicPr>
          <p:nvPr/>
        </p:nvPicPr>
        <p:blipFill>
          <a:blip r:embed="rId3"/>
          <a:stretch>
            <a:fillRect/>
          </a:stretch>
        </p:blipFill>
        <p:spPr>
          <a:xfrm>
            <a:off x="555740" y="3927764"/>
            <a:ext cx="5467350" cy="2124075"/>
          </a:xfrm>
          <a:prstGeom prst="rect">
            <a:avLst/>
          </a:prstGeom>
        </p:spPr>
      </p:pic>
      <p:sp>
        <p:nvSpPr>
          <p:cNvPr id="18" name="文本框 17">
            <a:extLst>
              <a:ext uri="{FF2B5EF4-FFF2-40B4-BE49-F238E27FC236}">
                <a16:creationId xmlns:a16="http://schemas.microsoft.com/office/drawing/2014/main" id="{04BCA0AF-1962-8996-AEE7-775D33E75B3C}"/>
              </a:ext>
            </a:extLst>
          </p:cNvPr>
          <p:cNvSpPr txBox="1"/>
          <p:nvPr/>
        </p:nvSpPr>
        <p:spPr>
          <a:xfrm>
            <a:off x="555740" y="2036619"/>
            <a:ext cx="8191096" cy="1200329"/>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注意：</a:t>
            </a:r>
            <a:endParaRPr lang="en-US" altLang="zh-CN"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当栈中有</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个参数时</a:t>
            </a:r>
            <a:r>
              <a:rPr lang="zh-CN" altLang="en-US" dirty="0">
                <a:latin typeface="Times New Roman" panose="02020603050405020304" pitchFamily="18" charset="0"/>
                <a:ea typeface="宋体" panose="02010600030101010101" pitchFamily="2" charset="-122"/>
                <a:sym typeface="Wingdings" panose="05000000000000000000" pitchFamily="2" charset="2"/>
              </a:rPr>
              <a:t>：</a:t>
            </a:r>
            <a:r>
              <a:rPr lang="zh-CN" altLang="en-US" dirty="0">
                <a:latin typeface="Times New Roman" panose="02020603050405020304" pitchFamily="18" charset="0"/>
                <a:ea typeface="宋体" panose="02010600030101010101" pitchFamily="2" charset="-122"/>
              </a:rPr>
              <a:t>后一个参数的地址偏移量加</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，如</a:t>
            </a:r>
            <a:r>
              <a:rPr lang="en-US" altLang="zh-CN" dirty="0">
                <a:latin typeface="Times New Roman" panose="02020603050405020304" pitchFamily="18" charset="0"/>
                <a:ea typeface="宋体" panose="02010600030101010101" pitchFamily="2" charset="-122"/>
              </a:rPr>
              <a:t>(SYS_OPEN)</a:t>
            </a: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当栈中有</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个参数时：后两个参数的地址偏移量加</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，如</a:t>
            </a:r>
            <a:r>
              <a:rPr lang="en-US" altLang="zh-CN" dirty="0">
                <a:latin typeface="Times New Roman" panose="02020603050405020304" pitchFamily="18" charset="0"/>
                <a:ea typeface="宋体" panose="02010600030101010101" pitchFamily="2" charset="-122"/>
              </a:rPr>
              <a:t>(SYS_CREATE)</a:t>
            </a: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当栈中有</a:t>
            </a:r>
            <a:r>
              <a:rPr lang="en-US" altLang="zh-CN" dirty="0">
                <a:latin typeface="Times New Roman" panose="02020603050405020304" pitchFamily="18" charset="0"/>
                <a:ea typeface="宋体" panose="02010600030101010101" pitchFamily="2" charset="-122"/>
              </a:rPr>
              <a:t>4</a:t>
            </a:r>
            <a:r>
              <a:rPr lang="zh-CN" altLang="en-US" dirty="0">
                <a:latin typeface="Times New Roman" panose="02020603050405020304" pitchFamily="18" charset="0"/>
                <a:ea typeface="宋体" panose="02010600030101010101" pitchFamily="2" charset="-122"/>
              </a:rPr>
              <a:t>个参数时：后三个参数的地址偏移量加</a:t>
            </a: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6</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7</a:t>
            </a:r>
            <a:r>
              <a:rPr lang="zh-CN" altLang="en-US" dirty="0">
                <a:latin typeface="Times New Roman" panose="02020603050405020304" pitchFamily="18" charset="0"/>
                <a:ea typeface="宋体" panose="02010600030101010101" pitchFamily="2" charset="-122"/>
              </a:rPr>
              <a:t>，如</a:t>
            </a:r>
            <a:r>
              <a:rPr lang="en-US" altLang="zh-CN" dirty="0">
                <a:latin typeface="Times New Roman" panose="02020603050405020304" pitchFamily="18" charset="0"/>
                <a:ea typeface="宋体" panose="02010600030101010101" pitchFamily="2" charset="-122"/>
              </a:rPr>
              <a:t>(SYS_READ)</a:t>
            </a:r>
            <a:endParaRPr lang="zh-CN" altLang="en-US" dirty="0">
              <a:latin typeface="Times New Roman" panose="02020603050405020304" pitchFamily="18" charset="0"/>
              <a:ea typeface="宋体" panose="02010600030101010101" pitchFamily="2" charset="-122"/>
            </a:endParaRPr>
          </a:p>
        </p:txBody>
      </p:sp>
      <p:sp>
        <p:nvSpPr>
          <p:cNvPr id="20" name="文本框 19">
            <a:extLst>
              <a:ext uri="{FF2B5EF4-FFF2-40B4-BE49-F238E27FC236}">
                <a16:creationId xmlns:a16="http://schemas.microsoft.com/office/drawing/2014/main" id="{FFE5E44E-4031-C6FD-E0DF-553958883E9E}"/>
              </a:ext>
            </a:extLst>
          </p:cNvPr>
          <p:cNvSpPr txBox="1"/>
          <p:nvPr/>
        </p:nvSpPr>
        <p:spPr>
          <a:xfrm>
            <a:off x="489526" y="3489895"/>
            <a:ext cx="9376335"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rPr>
              <a:t>SYS_CREATE</a:t>
            </a:r>
            <a:r>
              <a:rPr lang="zh-CN" altLang="en-US" dirty="0">
                <a:latin typeface="Times New Roman" panose="02020603050405020304" pitchFamily="18" charset="0"/>
                <a:ea typeface="宋体" panose="02010600030101010101" pitchFamily="2" charset="-122"/>
              </a:rPr>
              <a:t>对应的栈中有三个参数：</a:t>
            </a:r>
            <a:r>
              <a:rPr lang="en-US" altLang="zh-CN" dirty="0">
                <a:latin typeface="Times New Roman" panose="02020603050405020304" pitchFamily="18" charset="0"/>
                <a:ea typeface="宋体" panose="02010600030101010101" pitchFamily="2" charset="-122"/>
              </a:rPr>
              <a:t>SYS_CREATE</a:t>
            </a:r>
            <a:r>
              <a:rPr lang="zh-CN" altLang="en-US"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file_name</a:t>
            </a:r>
            <a:r>
              <a:rPr lang="zh-CN" altLang="en-US"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file_size</a:t>
            </a:r>
            <a:endParaRPr lang="zh-CN" altLang="en-US" dirty="0">
              <a:latin typeface="Times New Roman" panose="02020603050405020304" pitchFamily="18" charset="0"/>
              <a:ea typeface="宋体" panose="02010600030101010101" pitchFamily="2" charset="-122"/>
            </a:endParaRPr>
          </a:p>
        </p:txBody>
      </p:sp>
      <p:sp>
        <p:nvSpPr>
          <p:cNvPr id="27" name="矩形 26">
            <a:extLst>
              <a:ext uri="{FF2B5EF4-FFF2-40B4-BE49-F238E27FC236}">
                <a16:creationId xmlns:a16="http://schemas.microsoft.com/office/drawing/2014/main" id="{4C74728C-0651-4608-FB1A-7A6971EBB3FD}"/>
              </a:ext>
            </a:extLst>
          </p:cNvPr>
          <p:cNvSpPr/>
          <p:nvPr/>
        </p:nvSpPr>
        <p:spPr>
          <a:xfrm>
            <a:off x="681912" y="5446145"/>
            <a:ext cx="5341177" cy="178800"/>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AA371234-EBE9-C014-2310-972C24E68A62}"/>
              </a:ext>
            </a:extLst>
          </p:cNvPr>
          <p:cNvSpPr txBox="1"/>
          <p:nvPr/>
        </p:nvSpPr>
        <p:spPr>
          <a:xfrm>
            <a:off x="6370185" y="4515587"/>
            <a:ext cx="3495676" cy="369332"/>
          </a:xfrm>
          <a:prstGeom prst="rect">
            <a:avLst/>
          </a:prstGeom>
          <a:noFill/>
        </p:spPr>
        <p:txBody>
          <a:bodyPr wrap="square" rtlCol="0">
            <a:spAutoFit/>
          </a:bodyPr>
          <a:lstStyle/>
          <a:p>
            <a:r>
              <a:rPr kumimoji="1" lang="zh-CN" altLang="en-US" b="1" dirty="0"/>
              <a:t>①</a:t>
            </a:r>
            <a:r>
              <a:rPr kumimoji="1" lang="zh-CN" altLang="en-US" dirty="0"/>
              <a:t> 出栈，获取文件名和文件大小</a:t>
            </a:r>
          </a:p>
        </p:txBody>
      </p:sp>
      <p:sp>
        <p:nvSpPr>
          <p:cNvPr id="31" name="文本框 30">
            <a:extLst>
              <a:ext uri="{FF2B5EF4-FFF2-40B4-BE49-F238E27FC236}">
                <a16:creationId xmlns:a16="http://schemas.microsoft.com/office/drawing/2014/main" id="{3AE713DB-FFEA-7133-2CD5-01E1AD225A17}"/>
              </a:ext>
            </a:extLst>
          </p:cNvPr>
          <p:cNvSpPr txBox="1"/>
          <p:nvPr/>
        </p:nvSpPr>
        <p:spPr>
          <a:xfrm>
            <a:off x="6353908" y="4929372"/>
            <a:ext cx="2555508" cy="369332"/>
          </a:xfrm>
          <a:prstGeom prst="rect">
            <a:avLst/>
          </a:prstGeom>
          <a:noFill/>
        </p:spPr>
        <p:txBody>
          <a:bodyPr wrap="none" rtlCol="0">
            <a:spAutoFit/>
          </a:bodyPr>
          <a:lstStyle/>
          <a:p>
            <a:r>
              <a:rPr kumimoji="1" lang="zh-CN" altLang="en-US" b="1" dirty="0"/>
              <a:t>②</a:t>
            </a:r>
            <a:r>
              <a:rPr kumimoji="1" lang="zh-CN" altLang="en-US" dirty="0"/>
              <a:t> 判断文件名是否合法</a:t>
            </a:r>
          </a:p>
        </p:txBody>
      </p:sp>
      <p:sp>
        <p:nvSpPr>
          <p:cNvPr id="32" name="文本框 31">
            <a:extLst>
              <a:ext uri="{FF2B5EF4-FFF2-40B4-BE49-F238E27FC236}">
                <a16:creationId xmlns:a16="http://schemas.microsoft.com/office/drawing/2014/main" id="{982DD161-E8CC-6154-F62B-D8A7E22F735A}"/>
              </a:ext>
            </a:extLst>
          </p:cNvPr>
          <p:cNvSpPr txBox="1"/>
          <p:nvPr/>
        </p:nvSpPr>
        <p:spPr>
          <a:xfrm>
            <a:off x="6353908" y="5364590"/>
            <a:ext cx="1632178" cy="369332"/>
          </a:xfrm>
          <a:prstGeom prst="rect">
            <a:avLst/>
          </a:prstGeom>
          <a:noFill/>
        </p:spPr>
        <p:txBody>
          <a:bodyPr wrap="none" rtlCol="0">
            <a:spAutoFit/>
          </a:bodyPr>
          <a:lstStyle/>
          <a:p>
            <a:r>
              <a:rPr kumimoji="1" lang="zh-CN" altLang="en-US" b="1" dirty="0"/>
              <a:t>③</a:t>
            </a:r>
            <a:r>
              <a:rPr kumimoji="1" lang="zh-CN" altLang="en-US" dirty="0"/>
              <a:t> 对文件上锁</a:t>
            </a:r>
          </a:p>
        </p:txBody>
      </p:sp>
      <p:sp>
        <p:nvSpPr>
          <p:cNvPr id="33" name="文本框 32">
            <a:extLst>
              <a:ext uri="{FF2B5EF4-FFF2-40B4-BE49-F238E27FC236}">
                <a16:creationId xmlns:a16="http://schemas.microsoft.com/office/drawing/2014/main" id="{F0311BA2-BA13-5DC6-EEF9-3E8FD773CE5D}"/>
              </a:ext>
            </a:extLst>
          </p:cNvPr>
          <p:cNvSpPr txBox="1"/>
          <p:nvPr/>
        </p:nvSpPr>
        <p:spPr>
          <a:xfrm>
            <a:off x="6361627" y="5735286"/>
            <a:ext cx="2473754" cy="369332"/>
          </a:xfrm>
          <a:prstGeom prst="rect">
            <a:avLst/>
          </a:prstGeom>
          <a:noFill/>
        </p:spPr>
        <p:txBody>
          <a:bodyPr wrap="none" rtlCol="0">
            <a:spAutoFit/>
          </a:bodyPr>
          <a:lstStyle/>
          <a:p>
            <a:r>
              <a:rPr kumimoji="1" lang="zh-CN" altLang="en-US" b="1" dirty="0"/>
              <a:t>④</a:t>
            </a:r>
            <a:r>
              <a:rPr kumimoji="1" lang="zh-CN" altLang="en-US" dirty="0"/>
              <a:t> 调用</a:t>
            </a:r>
            <a:r>
              <a:rPr kumimoji="1" lang="en-US" altLang="zh-CN" dirty="0" err="1"/>
              <a:t>filesys.c</a:t>
            </a:r>
            <a:r>
              <a:rPr kumimoji="1" lang="zh-CN" altLang="en-US" dirty="0"/>
              <a:t>中的</a:t>
            </a:r>
            <a:r>
              <a:rPr kumimoji="1" lang="en-US" altLang="zh-CN" dirty="0"/>
              <a:t>API</a:t>
            </a:r>
            <a:endParaRPr kumimoji="1" lang="zh-CN" altLang="en-US" dirty="0"/>
          </a:p>
        </p:txBody>
      </p:sp>
      <p:sp>
        <p:nvSpPr>
          <p:cNvPr id="34" name="文本框 33">
            <a:extLst>
              <a:ext uri="{FF2B5EF4-FFF2-40B4-BE49-F238E27FC236}">
                <a16:creationId xmlns:a16="http://schemas.microsoft.com/office/drawing/2014/main" id="{6D4AF93A-A777-DE84-2E76-EDB0539C4DC2}"/>
              </a:ext>
            </a:extLst>
          </p:cNvPr>
          <p:cNvSpPr txBox="1"/>
          <p:nvPr/>
        </p:nvSpPr>
        <p:spPr>
          <a:xfrm>
            <a:off x="6370185" y="6104618"/>
            <a:ext cx="1170513" cy="369332"/>
          </a:xfrm>
          <a:prstGeom prst="rect">
            <a:avLst/>
          </a:prstGeom>
          <a:noFill/>
        </p:spPr>
        <p:txBody>
          <a:bodyPr wrap="none" rtlCol="0">
            <a:spAutoFit/>
          </a:bodyPr>
          <a:lstStyle/>
          <a:p>
            <a:r>
              <a:rPr kumimoji="1" lang="zh-CN" altLang="en-US" b="1" dirty="0"/>
              <a:t>⑤</a:t>
            </a:r>
            <a:r>
              <a:rPr kumimoji="1" lang="zh-CN" altLang="en-US" dirty="0"/>
              <a:t> 释放锁</a:t>
            </a:r>
          </a:p>
        </p:txBody>
      </p:sp>
      <p:sp>
        <p:nvSpPr>
          <p:cNvPr id="35" name="文本框 34">
            <a:extLst>
              <a:ext uri="{FF2B5EF4-FFF2-40B4-BE49-F238E27FC236}">
                <a16:creationId xmlns:a16="http://schemas.microsoft.com/office/drawing/2014/main" id="{6FD32E10-50BE-E195-2D94-5B5EE251AC7A}"/>
              </a:ext>
            </a:extLst>
          </p:cNvPr>
          <p:cNvSpPr txBox="1"/>
          <p:nvPr/>
        </p:nvSpPr>
        <p:spPr>
          <a:xfrm>
            <a:off x="6409003" y="4011665"/>
            <a:ext cx="1338828" cy="369332"/>
          </a:xfrm>
          <a:prstGeom prst="rect">
            <a:avLst/>
          </a:prstGeom>
          <a:noFill/>
        </p:spPr>
        <p:txBody>
          <a:bodyPr wrap="none" rtlCol="0">
            <a:spAutoFit/>
          </a:bodyPr>
          <a:lstStyle/>
          <a:p>
            <a:r>
              <a:rPr lang="zh-CN" altLang="en-US" dirty="0"/>
              <a:t>函数流程：</a:t>
            </a:r>
          </a:p>
        </p:txBody>
      </p:sp>
    </p:spTree>
    <p:extLst>
      <p:ext uri="{BB962C8B-B14F-4D97-AF65-F5344CB8AC3E}">
        <p14:creationId xmlns:p14="http://schemas.microsoft.com/office/powerpoint/2010/main" val="220447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43814" y="504972"/>
            <a:ext cx="1948466" cy="58477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rPr>
              <a:t>实验任务</a:t>
            </a:r>
          </a:p>
        </p:txBody>
      </p:sp>
      <p:sp>
        <p:nvSpPr>
          <p:cNvPr id="2" name="文本框 1">
            <a:extLst>
              <a:ext uri="{FF2B5EF4-FFF2-40B4-BE49-F238E27FC236}">
                <a16:creationId xmlns:a16="http://schemas.microsoft.com/office/drawing/2014/main" id="{78EB22A5-E87B-2DEB-8911-AF7A6E8A4588}"/>
              </a:ext>
            </a:extLst>
          </p:cNvPr>
          <p:cNvSpPr txBox="1"/>
          <p:nvPr/>
        </p:nvSpPr>
        <p:spPr>
          <a:xfrm>
            <a:off x="843379" y="1988598"/>
            <a:ext cx="7552067" cy="1938992"/>
          </a:xfrm>
          <a:prstGeom prst="rect">
            <a:avLst/>
          </a:prstGeom>
          <a:noFill/>
        </p:spPr>
        <p:txBody>
          <a:bodyPr wrap="none" rtlCol="0">
            <a:spAutoFit/>
          </a:bodyPr>
          <a:lstStyle/>
          <a:p>
            <a:pPr marL="285750"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在上次实验的基础上，完成对参数传递部分的修改；</a:t>
            </a:r>
            <a:endParaRPr lang="en-US" altLang="zh-CN" sz="24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endParaRPr lang="en-US" altLang="zh-CN" sz="24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完成对系统调用部分的修改；</a:t>
            </a:r>
            <a:endParaRPr lang="en-US" altLang="zh-CN" sz="24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endParaRPr lang="en-US" altLang="zh-CN" sz="24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rPr>
              <a:t>通过</a:t>
            </a:r>
            <a:r>
              <a:rPr lang="en-US" altLang="zh-CN" sz="2400" dirty="0">
                <a:latin typeface="Times New Roman" panose="02020603050405020304" pitchFamily="18" charset="0"/>
                <a:ea typeface="宋体" panose="02010600030101010101" pitchFamily="2" charset="-122"/>
              </a:rPr>
              <a:t>project2</a:t>
            </a:r>
            <a:r>
              <a:rPr lang="zh-CN" altLang="en-US" sz="2400" dirty="0">
                <a:latin typeface="Times New Roman" panose="02020603050405020304" pitchFamily="18" charset="0"/>
                <a:ea typeface="宋体" panose="02010600030101010101" pitchFamily="2" charset="-122"/>
              </a:rPr>
              <a:t>中的测试用例</a:t>
            </a:r>
            <a:endParaRPr lang="en-US" altLang="zh-CN" sz="24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7007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功能实现</a:t>
            </a:r>
          </a:p>
        </p:txBody>
      </p:sp>
      <p:sp>
        <p:nvSpPr>
          <p:cNvPr id="2" name="文本框 1">
            <a:extLst>
              <a:ext uri="{FF2B5EF4-FFF2-40B4-BE49-F238E27FC236}">
                <a16:creationId xmlns:a16="http://schemas.microsoft.com/office/drawing/2014/main" id="{A810F508-0B43-D4BD-B193-A53B70D14FEF}"/>
              </a:ext>
            </a:extLst>
          </p:cNvPr>
          <p:cNvSpPr txBox="1"/>
          <p:nvPr/>
        </p:nvSpPr>
        <p:spPr>
          <a:xfrm>
            <a:off x="555740" y="1375661"/>
            <a:ext cx="3185487"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文件相关的系统调用的实现：</a:t>
            </a:r>
            <a:endParaRPr lang="en-US" altLang="zh-CN" dirty="0">
              <a:latin typeface="Times New Roman" panose="02020603050405020304" pitchFamily="18" charset="0"/>
              <a:ea typeface="宋体" panose="02010600030101010101" pitchFamily="2" charset="-122"/>
            </a:endParaRPr>
          </a:p>
        </p:txBody>
      </p:sp>
      <p:sp>
        <p:nvSpPr>
          <p:cNvPr id="3" name="文本框 2">
            <a:extLst>
              <a:ext uri="{FF2B5EF4-FFF2-40B4-BE49-F238E27FC236}">
                <a16:creationId xmlns:a16="http://schemas.microsoft.com/office/drawing/2014/main" id="{44E83B09-44D1-4D7A-480F-687248D5EF2C}"/>
              </a:ext>
            </a:extLst>
          </p:cNvPr>
          <p:cNvSpPr txBox="1"/>
          <p:nvPr/>
        </p:nvSpPr>
        <p:spPr>
          <a:xfrm>
            <a:off x="555740" y="1836716"/>
            <a:ext cx="6350000"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在</a:t>
            </a:r>
            <a:r>
              <a:rPr lang="en-US" altLang="zh-CN" dirty="0" err="1">
                <a:latin typeface="Times New Roman" panose="02020603050405020304" pitchFamily="18" charset="0"/>
                <a:ea typeface="宋体" panose="02010600030101010101" pitchFamily="2" charset="-122"/>
              </a:rPr>
              <a:t>thread.h</a:t>
            </a:r>
            <a:r>
              <a:rPr lang="zh-CN" altLang="en-US" dirty="0">
                <a:latin typeface="Times New Roman" panose="02020603050405020304" pitchFamily="18" charset="0"/>
                <a:ea typeface="宋体" panose="02010600030101010101" pitchFamily="2" charset="-122"/>
              </a:rPr>
              <a:t>中要增加的一个全局锁，对文件操作时，需要加锁</a:t>
            </a:r>
          </a:p>
        </p:txBody>
      </p:sp>
      <p:pic>
        <p:nvPicPr>
          <p:cNvPr id="5" name="图片 4">
            <a:extLst>
              <a:ext uri="{FF2B5EF4-FFF2-40B4-BE49-F238E27FC236}">
                <a16:creationId xmlns:a16="http://schemas.microsoft.com/office/drawing/2014/main" id="{9D69A907-4540-F0EE-B5B2-EB0A655C7CCF}"/>
              </a:ext>
            </a:extLst>
          </p:cNvPr>
          <p:cNvPicPr>
            <a:picLocks noChangeAspect="1"/>
          </p:cNvPicPr>
          <p:nvPr/>
        </p:nvPicPr>
        <p:blipFill>
          <a:blip r:embed="rId2"/>
          <a:stretch>
            <a:fillRect/>
          </a:stretch>
        </p:blipFill>
        <p:spPr>
          <a:xfrm>
            <a:off x="709997" y="3037007"/>
            <a:ext cx="2591570" cy="2730901"/>
          </a:xfrm>
          <a:prstGeom prst="rect">
            <a:avLst/>
          </a:prstGeom>
        </p:spPr>
      </p:pic>
      <p:pic>
        <p:nvPicPr>
          <p:cNvPr id="6" name="图片 5">
            <a:extLst>
              <a:ext uri="{FF2B5EF4-FFF2-40B4-BE49-F238E27FC236}">
                <a16:creationId xmlns:a16="http://schemas.microsoft.com/office/drawing/2014/main" id="{9D3F677D-A748-0B08-4EEE-F15FA6F993F3}"/>
              </a:ext>
            </a:extLst>
          </p:cNvPr>
          <p:cNvPicPr>
            <a:picLocks noChangeAspect="1"/>
          </p:cNvPicPr>
          <p:nvPr/>
        </p:nvPicPr>
        <p:blipFill>
          <a:blip r:embed="rId3"/>
          <a:stretch>
            <a:fillRect/>
          </a:stretch>
        </p:blipFill>
        <p:spPr>
          <a:xfrm>
            <a:off x="709997" y="2394188"/>
            <a:ext cx="2876972" cy="300266"/>
          </a:xfrm>
          <a:prstGeom prst="rect">
            <a:avLst/>
          </a:prstGeom>
        </p:spPr>
      </p:pic>
    </p:spTree>
    <p:extLst>
      <p:ext uri="{BB962C8B-B14F-4D97-AF65-F5344CB8AC3E}">
        <p14:creationId xmlns:p14="http://schemas.microsoft.com/office/powerpoint/2010/main" val="920547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功能实现</a:t>
            </a:r>
          </a:p>
        </p:txBody>
      </p:sp>
      <p:grpSp>
        <p:nvGrpSpPr>
          <p:cNvPr id="11" name="组合 10">
            <a:extLst>
              <a:ext uri="{FF2B5EF4-FFF2-40B4-BE49-F238E27FC236}">
                <a16:creationId xmlns:a16="http://schemas.microsoft.com/office/drawing/2014/main" id="{3DAA346D-90AF-5CF8-D877-59C580CD2A05}"/>
              </a:ext>
            </a:extLst>
          </p:cNvPr>
          <p:cNvGrpSpPr/>
          <p:nvPr/>
        </p:nvGrpSpPr>
        <p:grpSpPr>
          <a:xfrm>
            <a:off x="765290" y="1509193"/>
            <a:ext cx="5529078" cy="3416320"/>
            <a:chOff x="681913" y="1467048"/>
            <a:chExt cx="5529078" cy="3416320"/>
          </a:xfrm>
        </p:grpSpPr>
        <p:sp>
          <p:nvSpPr>
            <p:cNvPr id="2" name="文本框 1">
              <a:extLst>
                <a:ext uri="{FF2B5EF4-FFF2-40B4-BE49-F238E27FC236}">
                  <a16:creationId xmlns:a16="http://schemas.microsoft.com/office/drawing/2014/main" id="{73EAB4DF-3C4F-BEFD-B9D4-A8929350941D}"/>
                </a:ext>
              </a:extLst>
            </p:cNvPr>
            <p:cNvSpPr txBox="1"/>
            <p:nvPr/>
          </p:nvSpPr>
          <p:spPr>
            <a:xfrm>
              <a:off x="681913" y="1467048"/>
              <a:ext cx="5529078" cy="3416320"/>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rPr>
                <a:t>Pintos</a:t>
              </a:r>
              <a:r>
                <a:rPr lang="zh-CN" altLang="en-US" dirty="0">
                  <a:latin typeface="Times New Roman" panose="02020603050405020304" pitchFamily="18" charset="0"/>
                  <a:ea typeface="宋体" panose="02010600030101010101" pitchFamily="2" charset="-122"/>
                </a:rPr>
                <a:t>提供了如下</a:t>
              </a:r>
              <a:r>
                <a:rPr lang="en-US" altLang="zh-CN" dirty="0">
                  <a:latin typeface="Times New Roman" panose="02020603050405020304" pitchFamily="18" charset="0"/>
                  <a:ea typeface="宋体" panose="02010600030101010101" pitchFamily="2" charset="-122"/>
                </a:rPr>
                <a:t>API</a:t>
              </a:r>
              <a:r>
                <a:rPr lang="zh-CN" altLang="en-US" dirty="0">
                  <a:latin typeface="Times New Roman" panose="02020603050405020304" pitchFamily="18" charset="0"/>
                  <a:ea typeface="宋体" panose="02010600030101010101" pitchFamily="2" charset="-122"/>
                </a:rPr>
                <a:t>帮助实现文件相关的系统调用：</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filesys_create</a:t>
              </a:r>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filesys_remove</a:t>
              </a:r>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filesys_open</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file_read</a:t>
              </a:r>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file_write</a:t>
              </a:r>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file_seek</a:t>
              </a:r>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file_tell</a:t>
              </a:r>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file_close</a:t>
              </a:r>
              <a:endParaRPr lang="en-US" altLang="zh-CN" dirty="0">
                <a:latin typeface="Times New Roman" panose="02020603050405020304" pitchFamily="18" charset="0"/>
                <a:ea typeface="宋体" panose="02010600030101010101" pitchFamily="2" charset="-122"/>
              </a:endParaRPr>
            </a:p>
            <a:p>
              <a:r>
                <a:rPr lang="en-US" altLang="zh-CN" dirty="0" err="1">
                  <a:latin typeface="Times New Roman" panose="02020603050405020304" pitchFamily="18" charset="0"/>
                  <a:ea typeface="宋体" panose="02010600030101010101" pitchFamily="2" charset="-122"/>
                </a:rPr>
                <a:t>file_length</a:t>
              </a:r>
              <a:endParaRPr lang="en-US" altLang="zh-CN" dirty="0">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CBE81224-D410-4E2F-3058-E707D32A2A3B}"/>
                </a:ext>
              </a:extLst>
            </p:cNvPr>
            <p:cNvSpPr/>
            <p:nvPr/>
          </p:nvSpPr>
          <p:spPr>
            <a:xfrm>
              <a:off x="681913" y="2022764"/>
              <a:ext cx="2015105" cy="923636"/>
            </a:xfrm>
            <a:prstGeom prst="rect">
              <a:avLst/>
            </a:prstGeom>
            <a:solidFill>
              <a:schemeClr val="accent1">
                <a:alpha val="0"/>
              </a:schemeClr>
            </a:solid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243DE037-04A6-99D0-14DC-3F02C2B9C913}"/>
                </a:ext>
              </a:extLst>
            </p:cNvPr>
            <p:cNvSpPr/>
            <p:nvPr/>
          </p:nvSpPr>
          <p:spPr>
            <a:xfrm>
              <a:off x="681913" y="3152117"/>
              <a:ext cx="2015105" cy="1731251"/>
            </a:xfrm>
            <a:prstGeom prst="rect">
              <a:avLst/>
            </a:prstGeom>
            <a:solidFill>
              <a:schemeClr val="accent1">
                <a:alpha val="0"/>
              </a:schemeClr>
            </a:solid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921B2B8-D723-DC1A-4B73-E9DDAD3D9E55}"/>
                </a:ext>
              </a:extLst>
            </p:cNvPr>
            <p:cNvSpPr txBox="1"/>
            <p:nvPr/>
          </p:nvSpPr>
          <p:spPr>
            <a:xfrm>
              <a:off x="2896935" y="2315466"/>
              <a:ext cx="2422458"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在</a:t>
              </a:r>
              <a:r>
                <a:rPr lang="en-US" altLang="zh-CN" dirty="0">
                  <a:latin typeface="Times New Roman" panose="02020603050405020304" pitchFamily="18" charset="0"/>
                  <a:ea typeface="宋体" panose="02010600030101010101" pitchFamily="2" charset="-122"/>
                </a:rPr>
                <a:t>src/</a:t>
              </a:r>
              <a:r>
                <a:rPr lang="en-US" altLang="zh-CN" dirty="0" err="1">
                  <a:latin typeface="Times New Roman" panose="02020603050405020304" pitchFamily="18" charset="0"/>
                  <a:ea typeface="宋体" panose="02010600030101010101" pitchFamily="2" charset="-122"/>
                </a:rPr>
                <a:t>filesys</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filesys.c</a:t>
              </a:r>
              <a:r>
                <a:rPr lang="zh-CN" altLang="en-US" dirty="0">
                  <a:latin typeface="Times New Roman" panose="02020603050405020304" pitchFamily="18" charset="0"/>
                  <a:ea typeface="宋体" panose="02010600030101010101" pitchFamily="2" charset="-122"/>
                </a:rPr>
                <a:t>中</a:t>
              </a:r>
            </a:p>
          </p:txBody>
        </p:sp>
        <p:sp>
          <p:nvSpPr>
            <p:cNvPr id="10" name="文本框 9">
              <a:extLst>
                <a:ext uri="{FF2B5EF4-FFF2-40B4-BE49-F238E27FC236}">
                  <a16:creationId xmlns:a16="http://schemas.microsoft.com/office/drawing/2014/main" id="{EFE9808B-7678-2AD1-5DCC-CAF65498E9A2}"/>
                </a:ext>
              </a:extLst>
            </p:cNvPr>
            <p:cNvSpPr txBox="1"/>
            <p:nvPr/>
          </p:nvSpPr>
          <p:spPr>
            <a:xfrm>
              <a:off x="2896935" y="3902548"/>
              <a:ext cx="2125903"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在</a:t>
              </a:r>
              <a:r>
                <a:rPr lang="en-US" altLang="zh-CN" dirty="0">
                  <a:latin typeface="Times New Roman" panose="02020603050405020304" pitchFamily="18" charset="0"/>
                  <a:ea typeface="宋体" panose="02010600030101010101" pitchFamily="2" charset="-122"/>
                </a:rPr>
                <a:t>src/</a:t>
              </a:r>
              <a:r>
                <a:rPr lang="en-US" altLang="zh-CN" dirty="0" err="1">
                  <a:latin typeface="Times New Roman" panose="02020603050405020304" pitchFamily="18" charset="0"/>
                  <a:ea typeface="宋体" panose="02010600030101010101" pitchFamily="2" charset="-122"/>
                </a:rPr>
                <a:t>filesys</a:t>
              </a:r>
              <a:r>
                <a:rPr lang="en-US" altLang="zh-CN" dirty="0">
                  <a:latin typeface="Times New Roman" panose="02020603050405020304" pitchFamily="18" charset="0"/>
                  <a:ea typeface="宋体" panose="02010600030101010101" pitchFamily="2" charset="-122"/>
                </a:rPr>
                <a:t>/</a:t>
              </a:r>
              <a:r>
                <a:rPr lang="en-US" altLang="zh-CN" dirty="0" err="1">
                  <a:latin typeface="Times New Roman" panose="02020603050405020304" pitchFamily="18" charset="0"/>
                  <a:ea typeface="宋体" panose="02010600030101010101" pitchFamily="2" charset="-122"/>
                </a:rPr>
                <a:t>file.c</a:t>
              </a:r>
              <a:r>
                <a:rPr lang="zh-CN" altLang="en-US" dirty="0">
                  <a:latin typeface="Times New Roman" panose="02020603050405020304" pitchFamily="18" charset="0"/>
                  <a:ea typeface="宋体" panose="02010600030101010101" pitchFamily="2" charset="-122"/>
                </a:rPr>
                <a:t>中</a:t>
              </a:r>
            </a:p>
          </p:txBody>
        </p:sp>
      </p:grpSp>
    </p:spTree>
    <p:extLst>
      <p:ext uri="{BB962C8B-B14F-4D97-AF65-F5344CB8AC3E}">
        <p14:creationId xmlns:p14="http://schemas.microsoft.com/office/powerpoint/2010/main" val="212580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43813" y="504972"/>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编译测试</a:t>
            </a:r>
          </a:p>
        </p:txBody>
      </p:sp>
      <p:sp>
        <p:nvSpPr>
          <p:cNvPr id="3" name="文本框 2">
            <a:extLst>
              <a:ext uri="{FF2B5EF4-FFF2-40B4-BE49-F238E27FC236}">
                <a16:creationId xmlns:a16="http://schemas.microsoft.com/office/drawing/2014/main" id="{AA815CB9-84AE-5D42-D0A0-9184B934B995}"/>
              </a:ext>
            </a:extLst>
          </p:cNvPr>
          <p:cNvSpPr txBox="1"/>
          <p:nvPr/>
        </p:nvSpPr>
        <p:spPr>
          <a:xfrm>
            <a:off x="555740" y="1271567"/>
            <a:ext cx="6039024" cy="369332"/>
          </a:xfrm>
          <a:prstGeom prst="rect">
            <a:avLst/>
          </a:prstGeom>
          <a:noFill/>
        </p:spPr>
        <p:txBody>
          <a:bodyPr wrap="square">
            <a:spAutoFit/>
          </a:bodyPr>
          <a:lstStyle/>
          <a:p>
            <a:pPr eaLnBrk="1" hangingPunct="1"/>
            <a:r>
              <a:rPr lang="zh-CN" altLang="en-US" dirty="0">
                <a:latin typeface="Times New Roman" panose="02020603050405020304" pitchFamily="18" charset="0"/>
                <a:ea typeface="宋体" panose="02010600030101010101" pitchFamily="2" charset="-122"/>
              </a:rPr>
              <a:t>测试方法</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make check </a:t>
            </a:r>
            <a:r>
              <a:rPr lang="zh-CN" altLang="en-US" dirty="0">
                <a:latin typeface="Times New Roman" panose="02020603050405020304" pitchFamily="18" charset="0"/>
                <a:ea typeface="宋体" panose="02010600030101010101" pitchFamily="2" charset="-122"/>
              </a:rPr>
              <a:t>检测</a:t>
            </a:r>
            <a:r>
              <a:rPr lang="en-US" altLang="zh-CN" dirty="0">
                <a:latin typeface="Times New Roman" panose="02020603050405020304" pitchFamily="18" charset="0"/>
                <a:ea typeface="宋体" panose="02010600030101010101" pitchFamily="2" charset="-122"/>
              </a:rPr>
              <a:t>project2</a:t>
            </a:r>
            <a:r>
              <a:rPr lang="zh-CN" altLang="en-US" dirty="0">
                <a:latin typeface="Times New Roman" panose="02020603050405020304" pitchFamily="18" charset="0"/>
                <a:ea typeface="宋体" panose="02010600030101010101" pitchFamily="2" charset="-122"/>
              </a:rPr>
              <a:t>所有的</a:t>
            </a:r>
            <a:r>
              <a:rPr lang="en-US" altLang="zh-CN" dirty="0">
                <a:latin typeface="Times New Roman" panose="02020603050405020304" pitchFamily="18" charset="0"/>
                <a:ea typeface="宋体" panose="02010600030101010101" pitchFamily="2" charset="-122"/>
              </a:rPr>
              <a:t>tests(</a:t>
            </a:r>
            <a:r>
              <a:rPr lang="zh-CN" altLang="en-US" dirty="0">
                <a:latin typeface="Times New Roman" panose="02020603050405020304" pitchFamily="18" charset="0"/>
                <a:ea typeface="宋体" panose="02010600030101010101" pitchFamily="2" charset="-122"/>
              </a:rPr>
              <a:t>共</a:t>
            </a:r>
            <a:r>
              <a:rPr lang="en-US" altLang="zh-CN" dirty="0">
                <a:latin typeface="Times New Roman" panose="02020603050405020304" pitchFamily="18" charset="0"/>
                <a:ea typeface="宋体" panose="02010600030101010101" pitchFamily="2" charset="-122"/>
              </a:rPr>
              <a:t>80</a:t>
            </a:r>
            <a:r>
              <a:rPr lang="zh-CN" altLang="en-US" dirty="0">
                <a:latin typeface="Times New Roman" panose="02020603050405020304" pitchFamily="18" charset="0"/>
                <a:ea typeface="宋体" panose="02010600030101010101" pitchFamily="2" charset="-122"/>
              </a:rPr>
              <a:t>个</a:t>
            </a:r>
            <a:r>
              <a:rPr lang="en-US" altLang="zh-CN" dirty="0">
                <a:latin typeface="Times New Roman" panose="02020603050405020304" pitchFamily="18" charset="0"/>
                <a:ea typeface="宋体" panose="02010600030101010101" pitchFamily="2" charset="-122"/>
              </a:rPr>
              <a:t>)</a:t>
            </a:r>
          </a:p>
        </p:txBody>
      </p:sp>
      <p:sp>
        <p:nvSpPr>
          <p:cNvPr id="32" name="文本框 31">
            <a:extLst>
              <a:ext uri="{FF2B5EF4-FFF2-40B4-BE49-F238E27FC236}">
                <a16:creationId xmlns:a16="http://schemas.microsoft.com/office/drawing/2014/main" id="{558623C1-14D3-5226-CB56-2ABC8570F1B6}"/>
              </a:ext>
            </a:extLst>
          </p:cNvPr>
          <p:cNvSpPr txBox="1"/>
          <p:nvPr/>
        </p:nvSpPr>
        <p:spPr>
          <a:xfrm>
            <a:off x="555740" y="1699486"/>
            <a:ext cx="2404826"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参数传递相关（</a:t>
            </a: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个）</a:t>
            </a:r>
          </a:p>
        </p:txBody>
      </p:sp>
      <p:pic>
        <p:nvPicPr>
          <p:cNvPr id="35" name="图片 34">
            <a:extLst>
              <a:ext uri="{FF2B5EF4-FFF2-40B4-BE49-F238E27FC236}">
                <a16:creationId xmlns:a16="http://schemas.microsoft.com/office/drawing/2014/main" id="{EA09C096-5E00-920C-694E-19918AE51894}"/>
              </a:ext>
            </a:extLst>
          </p:cNvPr>
          <p:cNvPicPr>
            <a:picLocks noChangeAspect="1"/>
          </p:cNvPicPr>
          <p:nvPr/>
        </p:nvPicPr>
        <p:blipFill>
          <a:blip r:embed="rId2"/>
          <a:stretch>
            <a:fillRect/>
          </a:stretch>
        </p:blipFill>
        <p:spPr>
          <a:xfrm>
            <a:off x="643813" y="2127405"/>
            <a:ext cx="2962275" cy="790575"/>
          </a:xfrm>
          <a:prstGeom prst="rect">
            <a:avLst/>
          </a:prstGeom>
        </p:spPr>
      </p:pic>
      <p:pic>
        <p:nvPicPr>
          <p:cNvPr id="37" name="图片 36">
            <a:extLst>
              <a:ext uri="{FF2B5EF4-FFF2-40B4-BE49-F238E27FC236}">
                <a16:creationId xmlns:a16="http://schemas.microsoft.com/office/drawing/2014/main" id="{FEC28BC7-2A45-7596-A1C7-8BB482D1685B}"/>
              </a:ext>
            </a:extLst>
          </p:cNvPr>
          <p:cNvPicPr>
            <a:picLocks noChangeAspect="1"/>
          </p:cNvPicPr>
          <p:nvPr/>
        </p:nvPicPr>
        <p:blipFill>
          <a:blip r:embed="rId3"/>
          <a:stretch>
            <a:fillRect/>
          </a:stretch>
        </p:blipFill>
        <p:spPr>
          <a:xfrm>
            <a:off x="643813" y="3530446"/>
            <a:ext cx="2876550" cy="1114425"/>
          </a:xfrm>
          <a:prstGeom prst="rect">
            <a:avLst/>
          </a:prstGeom>
        </p:spPr>
      </p:pic>
      <p:sp>
        <p:nvSpPr>
          <p:cNvPr id="38" name="文本框 37">
            <a:extLst>
              <a:ext uri="{FF2B5EF4-FFF2-40B4-BE49-F238E27FC236}">
                <a16:creationId xmlns:a16="http://schemas.microsoft.com/office/drawing/2014/main" id="{BCB65A02-235C-335E-87BF-622F34B98AD8}"/>
              </a:ext>
            </a:extLst>
          </p:cNvPr>
          <p:cNvSpPr txBox="1"/>
          <p:nvPr/>
        </p:nvSpPr>
        <p:spPr>
          <a:xfrm>
            <a:off x="555740" y="3090859"/>
            <a:ext cx="2505814"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进程相关相关（</a:t>
            </a:r>
            <a:r>
              <a:rPr lang="en-US" altLang="zh-CN" dirty="0">
                <a:latin typeface="Times New Roman" panose="02020603050405020304" pitchFamily="18" charset="0"/>
                <a:ea typeface="宋体" panose="02010600030101010101" pitchFamily="2" charset="-122"/>
              </a:rPr>
              <a:t>19</a:t>
            </a:r>
            <a:r>
              <a:rPr lang="zh-CN" altLang="en-US" dirty="0">
                <a:latin typeface="Times New Roman" panose="02020603050405020304" pitchFamily="18" charset="0"/>
                <a:ea typeface="宋体" panose="02010600030101010101" pitchFamily="2" charset="-122"/>
              </a:rPr>
              <a:t>个）</a:t>
            </a:r>
          </a:p>
        </p:txBody>
      </p:sp>
      <p:pic>
        <p:nvPicPr>
          <p:cNvPr id="40" name="图片 39">
            <a:extLst>
              <a:ext uri="{FF2B5EF4-FFF2-40B4-BE49-F238E27FC236}">
                <a16:creationId xmlns:a16="http://schemas.microsoft.com/office/drawing/2014/main" id="{789CC124-199F-BDE8-7CB1-A65A5A0CDF8B}"/>
              </a:ext>
            </a:extLst>
          </p:cNvPr>
          <p:cNvPicPr>
            <a:picLocks noChangeAspect="1"/>
          </p:cNvPicPr>
          <p:nvPr/>
        </p:nvPicPr>
        <p:blipFill>
          <a:blip r:embed="rId4"/>
          <a:stretch>
            <a:fillRect/>
          </a:stretch>
        </p:blipFill>
        <p:spPr>
          <a:xfrm>
            <a:off x="643813" y="4715126"/>
            <a:ext cx="2819400" cy="1905000"/>
          </a:xfrm>
          <a:prstGeom prst="rect">
            <a:avLst/>
          </a:prstGeom>
        </p:spPr>
      </p:pic>
      <p:sp>
        <p:nvSpPr>
          <p:cNvPr id="41" name="文本框 40">
            <a:extLst>
              <a:ext uri="{FF2B5EF4-FFF2-40B4-BE49-F238E27FC236}">
                <a16:creationId xmlns:a16="http://schemas.microsoft.com/office/drawing/2014/main" id="{EC5F1F7E-FBC5-EFC2-6112-3D5C32B5EC32}"/>
              </a:ext>
            </a:extLst>
          </p:cNvPr>
          <p:cNvSpPr txBox="1"/>
          <p:nvPr/>
        </p:nvSpPr>
        <p:spPr>
          <a:xfrm>
            <a:off x="5392351" y="1640899"/>
            <a:ext cx="2954655"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文件基础功能相关（</a:t>
            </a:r>
            <a:r>
              <a:rPr lang="en-US" altLang="zh-CN" dirty="0">
                <a:latin typeface="Times New Roman" panose="02020603050405020304" pitchFamily="18" charset="0"/>
                <a:ea typeface="宋体" panose="02010600030101010101" pitchFamily="2" charset="-122"/>
              </a:rPr>
              <a:t>31</a:t>
            </a:r>
            <a:r>
              <a:rPr lang="zh-CN" altLang="en-US" dirty="0">
                <a:latin typeface="Times New Roman" panose="02020603050405020304" pitchFamily="18" charset="0"/>
                <a:ea typeface="宋体" panose="02010600030101010101" pitchFamily="2" charset="-122"/>
              </a:rPr>
              <a:t>个）</a:t>
            </a:r>
          </a:p>
        </p:txBody>
      </p:sp>
      <p:pic>
        <p:nvPicPr>
          <p:cNvPr id="43" name="图片 42">
            <a:extLst>
              <a:ext uri="{FF2B5EF4-FFF2-40B4-BE49-F238E27FC236}">
                <a16:creationId xmlns:a16="http://schemas.microsoft.com/office/drawing/2014/main" id="{30555BE8-236A-5A71-6F86-AC33F162CB22}"/>
              </a:ext>
            </a:extLst>
          </p:cNvPr>
          <p:cNvPicPr>
            <a:picLocks noChangeAspect="1"/>
          </p:cNvPicPr>
          <p:nvPr/>
        </p:nvPicPr>
        <p:blipFill>
          <a:blip r:embed="rId5"/>
          <a:stretch>
            <a:fillRect/>
          </a:stretch>
        </p:blipFill>
        <p:spPr>
          <a:xfrm>
            <a:off x="5499475" y="2010232"/>
            <a:ext cx="2780378" cy="4723944"/>
          </a:xfrm>
          <a:prstGeom prst="rect">
            <a:avLst/>
          </a:prstGeom>
        </p:spPr>
      </p:pic>
      <p:pic>
        <p:nvPicPr>
          <p:cNvPr id="45" name="图片 44">
            <a:extLst>
              <a:ext uri="{FF2B5EF4-FFF2-40B4-BE49-F238E27FC236}">
                <a16:creationId xmlns:a16="http://schemas.microsoft.com/office/drawing/2014/main" id="{BDB45B78-1D79-83C6-9D3B-3FC5D788CE0A}"/>
              </a:ext>
            </a:extLst>
          </p:cNvPr>
          <p:cNvPicPr>
            <a:picLocks noChangeAspect="1"/>
          </p:cNvPicPr>
          <p:nvPr/>
        </p:nvPicPr>
        <p:blipFill>
          <a:blip r:embed="rId6"/>
          <a:stretch>
            <a:fillRect/>
          </a:stretch>
        </p:blipFill>
        <p:spPr>
          <a:xfrm>
            <a:off x="8831826" y="2010231"/>
            <a:ext cx="2968577" cy="3914319"/>
          </a:xfrm>
          <a:prstGeom prst="rect">
            <a:avLst/>
          </a:prstGeom>
        </p:spPr>
      </p:pic>
      <p:sp>
        <p:nvSpPr>
          <p:cNvPr id="46" name="文本框 45">
            <a:extLst>
              <a:ext uri="{FF2B5EF4-FFF2-40B4-BE49-F238E27FC236}">
                <a16:creationId xmlns:a16="http://schemas.microsoft.com/office/drawing/2014/main" id="{7CD370F4-5BE6-D19A-2D64-299B4FFDC065}"/>
              </a:ext>
            </a:extLst>
          </p:cNvPr>
          <p:cNvSpPr txBox="1"/>
          <p:nvPr/>
        </p:nvSpPr>
        <p:spPr>
          <a:xfrm>
            <a:off x="8831826" y="1640899"/>
            <a:ext cx="1569660"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其他（</a:t>
            </a:r>
            <a:r>
              <a:rPr lang="en-US" altLang="zh-CN" dirty="0">
                <a:latin typeface="Times New Roman" panose="02020603050405020304" pitchFamily="18" charset="0"/>
                <a:ea typeface="宋体" panose="02010600030101010101" pitchFamily="2" charset="-122"/>
              </a:rPr>
              <a:t>25</a:t>
            </a:r>
            <a:r>
              <a:rPr lang="zh-CN" altLang="en-US" dirty="0">
                <a:latin typeface="Times New Roman" panose="02020603050405020304" pitchFamily="18" charset="0"/>
                <a:ea typeface="宋体" panose="02010600030101010101" pitchFamily="2" charset="-122"/>
              </a:rPr>
              <a:t>个）</a:t>
            </a:r>
          </a:p>
        </p:txBody>
      </p:sp>
    </p:spTree>
    <p:extLst>
      <p:ext uri="{BB962C8B-B14F-4D97-AF65-F5344CB8AC3E}">
        <p14:creationId xmlns:p14="http://schemas.microsoft.com/office/powerpoint/2010/main" val="4257105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编译测试</a:t>
            </a:r>
          </a:p>
        </p:txBody>
      </p:sp>
      <p:pic>
        <p:nvPicPr>
          <p:cNvPr id="2" name="图片 1">
            <a:extLst>
              <a:ext uri="{FF2B5EF4-FFF2-40B4-BE49-F238E27FC236}">
                <a16:creationId xmlns:a16="http://schemas.microsoft.com/office/drawing/2014/main" id="{7BF3CE00-28F9-B1DF-8C59-B78C67001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619" y="2950527"/>
            <a:ext cx="5706630" cy="3907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a:extLst>
              <a:ext uri="{FF2B5EF4-FFF2-40B4-BE49-F238E27FC236}">
                <a16:creationId xmlns:a16="http://schemas.microsoft.com/office/drawing/2014/main" id="{3D7ED46E-42AA-99B2-CC97-58E99FAB8420}"/>
              </a:ext>
            </a:extLst>
          </p:cNvPr>
          <p:cNvSpPr txBox="1">
            <a:spLocks/>
          </p:cNvSpPr>
          <p:nvPr/>
        </p:nvSpPr>
        <p:spPr>
          <a:xfrm>
            <a:off x="555740" y="1212979"/>
            <a:ext cx="11080516" cy="3406645"/>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zh-CN" altLang="en-US" sz="1800" dirty="0">
                <a:latin typeface="Times New Roman" panose="02020603050405020304" pitchFamily="18" charset="0"/>
                <a:ea typeface="宋体" panose="02010600030101010101" pitchFamily="2" charset="-122"/>
              </a:rPr>
              <a:t>测试方法</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适用于单个测试用例的调试</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pintos -v -k -T 60 --</a:t>
            </a:r>
            <a:r>
              <a:rPr lang="en-US" altLang="zh-CN" sz="1800" dirty="0" err="1">
                <a:latin typeface="Times New Roman" panose="02020603050405020304" pitchFamily="18" charset="0"/>
                <a:ea typeface="宋体" panose="02010600030101010101" pitchFamily="2" charset="-122"/>
              </a:rPr>
              <a:t>filesys</a:t>
            </a:r>
            <a:r>
              <a:rPr lang="en-US" altLang="zh-CN" sz="1800" dirty="0">
                <a:latin typeface="Times New Roman" panose="02020603050405020304" pitchFamily="18" charset="0"/>
                <a:ea typeface="宋体" panose="02010600030101010101" pitchFamily="2" charset="-122"/>
              </a:rPr>
              <a:t>-size=2 -p tests/</a:t>
            </a:r>
            <a:r>
              <a:rPr lang="en-US" altLang="zh-CN" sz="1800" dirty="0" err="1">
                <a:latin typeface="Times New Roman" panose="02020603050405020304" pitchFamily="18" charset="0"/>
                <a:ea typeface="宋体" panose="02010600030101010101" pitchFamily="2" charset="-122"/>
              </a:rPr>
              <a:t>userprog</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具体测试信息</a:t>
            </a:r>
            <a:endParaRPr lang="en-US" altLang="zh-CN" sz="1800" dirty="0">
              <a:latin typeface="Times New Roman" panose="02020603050405020304" pitchFamily="18" charset="0"/>
              <a:ea typeface="宋体" panose="02010600030101010101" pitchFamily="2" charset="-122"/>
            </a:endParaRPr>
          </a:p>
          <a:p>
            <a:pPr marL="0" lvl="1" indent="-342900" algn="l">
              <a:lnSpc>
                <a:spcPct val="120000"/>
              </a:lnSpc>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rPr>
              <a:t>例子：</a:t>
            </a:r>
            <a:r>
              <a:rPr lang="en-US" altLang="zh-CN" sz="1800" dirty="0">
                <a:latin typeface="Times New Roman" panose="02020603050405020304" pitchFamily="18" charset="0"/>
                <a:ea typeface="宋体" panose="02010600030101010101" pitchFamily="2" charset="-122"/>
              </a:rPr>
              <a:t>pintos -v -k -T 60 --</a:t>
            </a:r>
            <a:r>
              <a:rPr lang="en-US" altLang="zh-CN" sz="1800" dirty="0" err="1">
                <a:latin typeface="Times New Roman" panose="02020603050405020304" pitchFamily="18" charset="0"/>
                <a:ea typeface="宋体" panose="02010600030101010101" pitchFamily="2" charset="-122"/>
              </a:rPr>
              <a:t>filesys</a:t>
            </a:r>
            <a:r>
              <a:rPr lang="en-US" altLang="zh-CN" sz="1800" dirty="0">
                <a:latin typeface="Times New Roman" panose="02020603050405020304" pitchFamily="18" charset="0"/>
                <a:ea typeface="宋体" panose="02010600030101010101" pitchFamily="2" charset="-122"/>
              </a:rPr>
              <a:t>-size=2 -p tests/</a:t>
            </a:r>
            <a:r>
              <a:rPr lang="en-US" altLang="zh-CN" sz="1800" dirty="0" err="1">
                <a:latin typeface="Times New Roman" panose="02020603050405020304" pitchFamily="18" charset="0"/>
                <a:ea typeface="宋体" panose="02010600030101010101" pitchFamily="2" charset="-122"/>
              </a:rPr>
              <a:t>userprog</a:t>
            </a: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args</a:t>
            </a:r>
            <a:r>
              <a:rPr lang="en-US" altLang="zh-CN" sz="1800" dirty="0">
                <a:latin typeface="Times New Roman" panose="02020603050405020304" pitchFamily="18" charset="0"/>
                <a:ea typeface="宋体" panose="02010600030101010101" pitchFamily="2" charset="-122"/>
              </a:rPr>
              <a:t>-single -a </a:t>
            </a:r>
            <a:r>
              <a:rPr lang="en-US" altLang="zh-CN" sz="1800" dirty="0" err="1">
                <a:latin typeface="Times New Roman" panose="02020603050405020304" pitchFamily="18" charset="0"/>
                <a:ea typeface="宋体" panose="02010600030101010101" pitchFamily="2" charset="-122"/>
              </a:rPr>
              <a:t>args</a:t>
            </a:r>
            <a:r>
              <a:rPr lang="en-US" altLang="zh-CN" sz="1800" dirty="0">
                <a:latin typeface="Times New Roman" panose="02020603050405020304" pitchFamily="18" charset="0"/>
                <a:ea typeface="宋体" panose="02010600030101010101" pitchFamily="2" charset="-122"/>
              </a:rPr>
              <a:t>-single -- -q -f run ‘</a:t>
            </a:r>
            <a:r>
              <a:rPr lang="en-US" altLang="zh-CN" sz="1800" dirty="0" err="1">
                <a:latin typeface="Times New Roman" panose="02020603050405020304" pitchFamily="18" charset="0"/>
                <a:ea typeface="宋体" panose="02010600030101010101" pitchFamily="2" charset="-122"/>
              </a:rPr>
              <a:t>agrs</a:t>
            </a:r>
            <a:r>
              <a:rPr lang="en-US" altLang="zh-CN" sz="1800" dirty="0">
                <a:latin typeface="Times New Roman" panose="02020603050405020304" pitchFamily="18" charset="0"/>
                <a:ea typeface="宋体" panose="02010600030101010101" pitchFamily="2" charset="-122"/>
              </a:rPr>
              <a:t>-single </a:t>
            </a:r>
            <a:r>
              <a:rPr lang="en-US" altLang="zh-CN" sz="1800" dirty="0" err="1">
                <a:latin typeface="Times New Roman" panose="02020603050405020304" pitchFamily="18" charset="0"/>
                <a:ea typeface="宋体" panose="02010600030101010101" pitchFamily="2" charset="-122"/>
              </a:rPr>
              <a:t>onearg</a:t>
            </a:r>
            <a:r>
              <a:rPr lang="en-US" altLang="zh-CN" sz="1800" dirty="0">
                <a:latin typeface="Times New Roman" panose="02020603050405020304" pitchFamily="18" charset="0"/>
                <a:ea typeface="宋体" panose="02010600030101010101" pitchFamily="2" charset="-122"/>
              </a:rPr>
              <a:t>’</a:t>
            </a:r>
          </a:p>
          <a:p>
            <a:pPr marL="0" lvl="1" indent="-342900" algn="l">
              <a:lnSpc>
                <a:spcPct val="120000"/>
              </a:lnSpc>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rPr>
              <a:t>注意：此处</a:t>
            </a:r>
            <a:r>
              <a:rPr lang="en-US" altLang="zh-CN" sz="1800" dirty="0" err="1">
                <a:latin typeface="Times New Roman" panose="02020603050405020304" pitchFamily="18" charset="0"/>
                <a:ea typeface="宋体" panose="02010600030101010101" pitchFamily="2" charset="-122"/>
              </a:rPr>
              <a:t>filesys</a:t>
            </a:r>
            <a:r>
              <a:rPr lang="en-US" altLang="zh-CN" sz="1800" dirty="0">
                <a:latin typeface="Times New Roman" panose="02020603050405020304" pitchFamily="18" charset="0"/>
                <a:ea typeface="宋体" panose="02010600030101010101" pitchFamily="2" charset="-122"/>
              </a:rPr>
              <a:t>-size=2</a:t>
            </a:r>
            <a:r>
              <a:rPr lang="zh-CN" altLang="en-US" sz="1800" dirty="0">
                <a:latin typeface="Times New Roman" panose="02020603050405020304" pitchFamily="18" charset="0"/>
                <a:ea typeface="宋体" panose="02010600030101010101" pitchFamily="2" charset="-122"/>
              </a:rPr>
              <a:t>与前面创建磁盘不是同一个，不可省略，否则出错</a:t>
            </a:r>
            <a:endParaRPr lang="en-US" altLang="zh-CN" sz="1800" dirty="0">
              <a:latin typeface="Times New Roman" panose="02020603050405020304" pitchFamily="18" charset="0"/>
              <a:ea typeface="宋体" panose="02010600030101010101" pitchFamily="2" charset="-122"/>
            </a:endParaRPr>
          </a:p>
          <a:p>
            <a:pPr marL="0" lvl="1" indent="-342900" algn="l">
              <a:lnSpc>
                <a:spcPct val="120000"/>
              </a:lnSpc>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rPr>
              <a:t>含义：</a:t>
            </a:r>
            <a:endParaRPr lang="en-US" altLang="zh-CN" sz="1800" dirty="0">
              <a:latin typeface="Times New Roman" panose="02020603050405020304" pitchFamily="18" charset="0"/>
              <a:ea typeface="宋体" panose="02010600030101010101" pitchFamily="2" charset="-122"/>
            </a:endParaRPr>
          </a:p>
          <a:p>
            <a:pPr marL="914400" lvl="4" indent="-342900" algn="l">
              <a:lnSpc>
                <a:spcPct val="120000"/>
              </a:lnSpc>
              <a:buFont typeface="Arial" panose="020B0604020202020204" pitchFamily="34" charset="0"/>
              <a:buChar char="•"/>
            </a:pPr>
            <a:r>
              <a:rPr lang="en-US" altLang="zh-CN" sz="1800" dirty="0">
                <a:latin typeface="Times New Roman" panose="02020603050405020304" pitchFamily="18" charset="0"/>
                <a:ea typeface="宋体" panose="02010600030101010101" pitchFamily="2" charset="-122"/>
              </a:rPr>
              <a:t>pintos: </a:t>
            </a:r>
            <a:r>
              <a:rPr lang="en-US" altLang="zh-CN" sz="1800" dirty="0" err="1">
                <a:latin typeface="Times New Roman" panose="02020603050405020304" pitchFamily="18" charset="0"/>
                <a:ea typeface="宋体" panose="02010600030101010101" pitchFamily="2" charset="-122"/>
              </a:rPr>
              <a:t>perl</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脚本； </a:t>
            </a:r>
            <a:r>
              <a:rPr lang="en-US" altLang="zh-CN" sz="1800" dirty="0">
                <a:latin typeface="Times New Roman" panose="02020603050405020304" pitchFamily="18" charset="0"/>
                <a:ea typeface="宋体" panose="02010600030101010101" pitchFamily="2" charset="-122"/>
              </a:rPr>
              <a:t>-v -k -T 60 </a:t>
            </a:r>
            <a:r>
              <a:rPr lang="zh-CN" altLang="en-US" sz="1800" dirty="0">
                <a:latin typeface="Times New Roman" panose="02020603050405020304" pitchFamily="18" charset="0"/>
                <a:ea typeface="宋体" panose="02010600030101010101" pitchFamily="2" charset="-122"/>
              </a:rPr>
              <a:t>：启动参数</a:t>
            </a:r>
            <a:endParaRPr lang="en-US" altLang="zh-CN" sz="1800" dirty="0">
              <a:latin typeface="Times New Roman" panose="02020603050405020304" pitchFamily="18" charset="0"/>
              <a:ea typeface="宋体" panose="02010600030101010101" pitchFamily="2" charset="-122"/>
            </a:endParaRPr>
          </a:p>
          <a:p>
            <a:pPr marL="914400" lvl="4" indent="-342900" algn="l">
              <a:lnSpc>
                <a:spcPct val="120000"/>
              </a:lnSpc>
              <a:buFont typeface="Arial" panose="020B0604020202020204" pitchFamily="34" charset="0"/>
              <a:buChar char="•"/>
            </a:pPr>
            <a:r>
              <a:rPr lang="en-US" altLang="zh-CN" sz="1800" dirty="0">
                <a:latin typeface="Times New Roman" panose="02020603050405020304" pitchFamily="18" charset="0"/>
                <a:ea typeface="宋体" panose="02010600030101010101" pitchFamily="2" charset="-122"/>
              </a:rPr>
              <a:t>–</a:t>
            </a:r>
            <a:r>
              <a:rPr lang="en-US" altLang="zh-CN" sz="1800" dirty="0" err="1">
                <a:latin typeface="Times New Roman" panose="02020603050405020304" pitchFamily="18" charset="0"/>
                <a:ea typeface="宋体" panose="02010600030101010101" pitchFamily="2" charset="-122"/>
              </a:rPr>
              <a:t>filesys</a:t>
            </a:r>
            <a:r>
              <a:rPr lang="en-US" altLang="zh-CN" sz="1800" dirty="0">
                <a:latin typeface="Times New Roman" panose="02020603050405020304" pitchFamily="18" charset="0"/>
                <a:ea typeface="宋体" panose="02010600030101010101" pitchFamily="2" charset="-122"/>
              </a:rPr>
              <a:t>-size=2 </a:t>
            </a:r>
            <a:r>
              <a:rPr lang="zh-CN" altLang="en-US" sz="1800" dirty="0">
                <a:latin typeface="Times New Roman" panose="02020603050405020304" pitchFamily="18" charset="0"/>
                <a:ea typeface="宋体" panose="02010600030101010101" pitchFamily="2" charset="-122"/>
              </a:rPr>
              <a:t>：定义文件系统大小</a:t>
            </a:r>
            <a:endParaRPr lang="en-US" altLang="zh-CN" sz="1800" dirty="0">
              <a:latin typeface="Times New Roman" panose="02020603050405020304" pitchFamily="18" charset="0"/>
              <a:ea typeface="宋体" panose="02010600030101010101" pitchFamily="2" charset="-122"/>
            </a:endParaRPr>
          </a:p>
          <a:p>
            <a:pPr marL="914400" lvl="4" indent="-342900" algn="l">
              <a:lnSpc>
                <a:spcPct val="120000"/>
              </a:lnSpc>
              <a:buFont typeface="Arial" panose="020B0604020202020204" pitchFamily="34" charset="0"/>
              <a:buChar char="•"/>
            </a:pPr>
            <a:r>
              <a:rPr lang="en-US" altLang="zh-CN" sz="1800" dirty="0">
                <a:latin typeface="Times New Roman" panose="02020603050405020304" pitchFamily="18" charset="0"/>
                <a:ea typeface="宋体" panose="02010600030101010101" pitchFamily="2" charset="-122"/>
              </a:rPr>
              <a:t>-p</a:t>
            </a:r>
            <a:r>
              <a:rPr lang="zh-CN" altLang="en-US" sz="1800" dirty="0">
                <a:latin typeface="Times New Roman" panose="02020603050405020304" pitchFamily="18" charset="0"/>
                <a:ea typeface="宋体" panose="02010600030101010101" pitchFamily="2" charset="-122"/>
              </a:rPr>
              <a:t>：载入文件； </a:t>
            </a:r>
            <a:r>
              <a:rPr lang="en-US" altLang="zh-CN" sz="1800" dirty="0">
                <a:latin typeface="Times New Roman" panose="02020603050405020304" pitchFamily="18" charset="0"/>
                <a:ea typeface="宋体" panose="02010600030101010101" pitchFamily="2" charset="-122"/>
              </a:rPr>
              <a:t>-a</a:t>
            </a:r>
            <a:r>
              <a:rPr lang="zh-CN" altLang="en-US" sz="1800" dirty="0">
                <a:latin typeface="Times New Roman" panose="02020603050405020304" pitchFamily="18" charset="0"/>
                <a:ea typeface="宋体" panose="02010600030101010101" pitchFamily="2" charset="-122"/>
              </a:rPr>
              <a:t>：测试名；  </a:t>
            </a:r>
            <a:endParaRPr lang="en-US" altLang="zh-CN" sz="1800" dirty="0">
              <a:latin typeface="Times New Roman" panose="02020603050405020304" pitchFamily="18" charset="0"/>
              <a:ea typeface="宋体" panose="02010600030101010101" pitchFamily="2" charset="-122"/>
            </a:endParaRPr>
          </a:p>
          <a:p>
            <a:pPr marL="914400" lvl="4" indent="-342900" algn="l">
              <a:lnSpc>
                <a:spcPct val="120000"/>
              </a:lnSpc>
              <a:buFont typeface="Arial" panose="020B0604020202020204" pitchFamily="34" charset="0"/>
              <a:buChar char="•"/>
            </a:pPr>
            <a:r>
              <a:rPr lang="en-US" altLang="zh-CN" sz="1800" dirty="0">
                <a:latin typeface="Times New Roman" panose="02020603050405020304" pitchFamily="18" charset="0"/>
                <a:ea typeface="宋体" panose="02010600030101010101" pitchFamily="2" charset="-122"/>
              </a:rPr>
              <a:t>-q –f run</a:t>
            </a:r>
            <a:r>
              <a:rPr lang="zh-CN" altLang="en-US" sz="1800" dirty="0">
                <a:latin typeface="Times New Roman" panose="02020603050405020304" pitchFamily="18" charset="0"/>
                <a:ea typeface="宋体" panose="02010600030101010101" pitchFamily="2" charset="-122"/>
              </a:rPr>
              <a:t>：系统运行命令</a:t>
            </a:r>
            <a:endParaRPr lang="en-US" altLang="zh-CN" sz="1800" dirty="0">
              <a:latin typeface="Times New Roman" panose="02020603050405020304" pitchFamily="18" charset="0"/>
              <a:ea typeface="宋体" panose="02010600030101010101" pitchFamily="2" charset="-122"/>
            </a:endParaRPr>
          </a:p>
          <a:p>
            <a:pPr marL="457200" lvl="3" indent="-342900" algn="l">
              <a:lnSpc>
                <a:spcPct val="120000"/>
              </a:lnSpc>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rPr>
              <a:t>注：每个测试用例的执行命令均可在</a:t>
            </a:r>
            <a:r>
              <a:rPr lang="en-US" altLang="zh-CN" sz="1800" dirty="0">
                <a:latin typeface="Times New Roman" panose="02020603050405020304" pitchFamily="18" charset="0"/>
                <a:ea typeface="宋体" panose="02010600030101010101" pitchFamily="2" charset="-122"/>
              </a:rPr>
              <a:t>make check</a:t>
            </a:r>
          </a:p>
          <a:p>
            <a:pPr marL="114300" lvl="3" algn="l">
              <a:lnSpc>
                <a:spcPct val="120000"/>
              </a:lnSpc>
            </a:pPr>
            <a:r>
              <a:rPr lang="zh-CN" altLang="en-US" sz="1800" dirty="0">
                <a:latin typeface="Times New Roman" panose="02020603050405020304" pitchFamily="18" charset="0"/>
                <a:ea typeface="宋体" panose="02010600030101010101" pitchFamily="2" charset="-122"/>
              </a:rPr>
              <a:t>运行中查到</a:t>
            </a:r>
            <a:endParaRPr lang="en-US" altLang="zh-CN"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43748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实验总结</a:t>
            </a:r>
          </a:p>
        </p:txBody>
      </p:sp>
      <p:sp>
        <p:nvSpPr>
          <p:cNvPr id="2" name="文本框 1">
            <a:extLst>
              <a:ext uri="{FF2B5EF4-FFF2-40B4-BE49-F238E27FC236}">
                <a16:creationId xmlns:a16="http://schemas.microsoft.com/office/drawing/2014/main" id="{F629CBBA-679E-BD6B-2B29-F67C06D55F3B}"/>
              </a:ext>
            </a:extLst>
          </p:cNvPr>
          <p:cNvSpPr txBox="1"/>
          <p:nvPr/>
        </p:nvSpPr>
        <p:spPr>
          <a:xfrm>
            <a:off x="555740" y="1533525"/>
            <a:ext cx="10685939" cy="3108543"/>
          </a:xfrm>
          <a:prstGeom prst="rect">
            <a:avLst/>
          </a:prstGeom>
          <a:noFill/>
        </p:spPr>
        <p:txBody>
          <a:bodyPr wrap="none" rtlCol="0">
            <a:spAutoFit/>
          </a:bodyPr>
          <a:lstStyle/>
          <a:p>
            <a:r>
              <a:rPr lang="zh-CN" altLang="en-US" sz="2800" dirty="0">
                <a:latin typeface="Times New Roman" panose="02020603050405020304" pitchFamily="18" charset="0"/>
                <a:ea typeface="宋体" panose="02010600030101010101" pitchFamily="2" charset="-122"/>
              </a:rPr>
              <a:t>本次实验需要完成以下任务：</a:t>
            </a:r>
            <a:endParaRPr lang="en-US" altLang="zh-CN" sz="2800" dirty="0">
              <a:latin typeface="Times New Roman" panose="02020603050405020304" pitchFamily="18" charset="0"/>
              <a:ea typeface="宋体" panose="02010600030101010101" pitchFamily="2" charset="-122"/>
            </a:endParaRPr>
          </a:p>
          <a:p>
            <a:endParaRPr lang="en-US" altLang="zh-CN" sz="28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2800" dirty="0">
                <a:latin typeface="Times New Roman" panose="02020603050405020304" pitchFamily="18" charset="0"/>
                <a:ea typeface="宋体" panose="02010600030101010101" pitchFamily="2" charset="-122"/>
              </a:rPr>
              <a:t>理解参数传递和系统调用的基本流程；</a:t>
            </a:r>
            <a:endParaRPr lang="en-US" altLang="zh-CN" sz="28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endParaRPr lang="en-US" altLang="zh-CN" sz="28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2800" dirty="0">
                <a:latin typeface="Times New Roman" panose="02020603050405020304" pitchFamily="18" charset="0"/>
                <a:ea typeface="宋体" panose="02010600030101010101" pitchFamily="2" charset="-122"/>
              </a:rPr>
              <a:t>完成</a:t>
            </a:r>
            <a:r>
              <a:rPr lang="en-US" altLang="zh-CN" sz="2800" dirty="0">
                <a:latin typeface="Times New Roman" panose="02020603050405020304" pitchFamily="18" charset="0"/>
                <a:ea typeface="宋体" panose="02010600030101010101" pitchFamily="2" charset="-122"/>
              </a:rPr>
              <a:t>pintos</a:t>
            </a:r>
            <a:r>
              <a:rPr lang="zh-CN" altLang="en-US" sz="2800" dirty="0">
                <a:latin typeface="Times New Roman" panose="02020603050405020304" pitchFamily="18" charset="0"/>
                <a:ea typeface="宋体" panose="02010600030101010101" pitchFamily="2" charset="-122"/>
              </a:rPr>
              <a:t>系统中的参数传递和系统调用，并通过对应的测试用例</a:t>
            </a:r>
            <a:endParaRPr lang="en-US" altLang="zh-CN" sz="28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endParaRPr lang="en-US" altLang="zh-CN" sz="2800" dirty="0">
              <a:latin typeface="Times New Roman" panose="02020603050405020304" pitchFamily="18" charset="0"/>
              <a:ea typeface="宋体" panose="02010600030101010101" pitchFamily="2" charset="-122"/>
            </a:endParaRPr>
          </a:p>
          <a:p>
            <a:pPr marL="285750" indent="-285750">
              <a:buFont typeface="Arial" panose="020B0604020202020204" pitchFamily="34" charset="0"/>
              <a:buChar char="•"/>
            </a:pPr>
            <a:r>
              <a:rPr lang="zh-CN" altLang="en-US" sz="2800" dirty="0">
                <a:latin typeface="Times New Roman" panose="02020603050405020304" pitchFamily="18" charset="0"/>
                <a:ea typeface="宋体" panose="02010600030101010101" pitchFamily="2" charset="-122"/>
              </a:rPr>
              <a:t>完成实验报告</a:t>
            </a:r>
            <a:endParaRPr lang="en-US" altLang="zh-CN" sz="2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4187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43813" y="504972"/>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参数传递</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知识回顾</a:t>
            </a:r>
          </a:p>
        </p:txBody>
      </p:sp>
      <p:sp>
        <p:nvSpPr>
          <p:cNvPr id="3" name="文本框 2">
            <a:extLst>
              <a:ext uri="{FF2B5EF4-FFF2-40B4-BE49-F238E27FC236}">
                <a16:creationId xmlns:a16="http://schemas.microsoft.com/office/drawing/2014/main" id="{CFA66EBF-F2A6-3388-DAD9-91EFF4FB675B}"/>
              </a:ext>
            </a:extLst>
          </p:cNvPr>
          <p:cNvSpPr txBox="1"/>
          <p:nvPr/>
        </p:nvSpPr>
        <p:spPr>
          <a:xfrm>
            <a:off x="555740" y="1590261"/>
            <a:ext cx="6559826" cy="369332"/>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rPr>
              <a:t>存在问题：未实现参数分离。</a:t>
            </a:r>
          </a:p>
        </p:txBody>
      </p:sp>
      <p:sp>
        <p:nvSpPr>
          <p:cNvPr id="10" name="文本框 9">
            <a:extLst>
              <a:ext uri="{FF2B5EF4-FFF2-40B4-BE49-F238E27FC236}">
                <a16:creationId xmlns:a16="http://schemas.microsoft.com/office/drawing/2014/main" id="{B6596C42-996F-64F0-7696-5FAACD6C5938}"/>
              </a:ext>
            </a:extLst>
          </p:cNvPr>
          <p:cNvSpPr txBox="1"/>
          <p:nvPr/>
        </p:nvSpPr>
        <p:spPr>
          <a:xfrm>
            <a:off x="555740" y="2336874"/>
            <a:ext cx="6293711" cy="2585323"/>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例：运行</a:t>
            </a:r>
            <a:r>
              <a:rPr lang="en-US" altLang="zh-CN" dirty="0">
                <a:latin typeface="Times New Roman" panose="02020603050405020304" pitchFamily="18" charset="0"/>
                <a:ea typeface="宋体" panose="02010600030101010101" pitchFamily="2" charset="-122"/>
              </a:rPr>
              <a:t>pintos –q run ‘echo x’</a:t>
            </a:r>
            <a:r>
              <a:rPr lang="zh-CN" altLang="en-US" dirty="0">
                <a:latin typeface="Times New Roman" panose="02020603050405020304" pitchFamily="18" charset="0"/>
                <a:ea typeface="宋体" panose="02010600030101010101" pitchFamily="2" charset="-122"/>
              </a:rPr>
              <a:t>时，</a:t>
            </a:r>
            <a:r>
              <a:rPr lang="en-US" altLang="zh-CN" dirty="0">
                <a:latin typeface="Times New Roman" panose="02020603050405020304" pitchFamily="18" charset="0"/>
                <a:ea typeface="宋体" panose="02010600030101010101" pitchFamily="2" charset="-122"/>
              </a:rPr>
              <a:t>’echo x’</a:t>
            </a:r>
            <a:r>
              <a:rPr lang="zh-CN" altLang="en-US" dirty="0">
                <a:latin typeface="Times New Roman" panose="02020603050405020304" pitchFamily="18" charset="0"/>
                <a:ea typeface="宋体" panose="02010600030101010101" pitchFamily="2" charset="-122"/>
              </a:rPr>
              <a:t>被作为整体执行。</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运行过程：</a:t>
            </a:r>
            <a:endParaRPr lang="en-US" altLang="zh-CN" dirty="0">
              <a:latin typeface="Times New Roman" panose="02020603050405020304" pitchFamily="18" charset="0"/>
              <a:ea typeface="宋体" panose="02010600030101010101" pitchFamily="2" charset="-122"/>
            </a:endParaRPr>
          </a:p>
          <a:p>
            <a:pPr marL="342900" indent="-34290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在</a:t>
            </a:r>
            <a:r>
              <a:rPr lang="en-US" altLang="zh-CN" dirty="0" err="1">
                <a:latin typeface="Times New Roman" panose="02020603050405020304" pitchFamily="18" charset="0"/>
                <a:ea typeface="宋体" panose="02010600030101010101" pitchFamily="2" charset="-122"/>
              </a:rPr>
              <a:t>userprog</a:t>
            </a:r>
            <a:r>
              <a:rPr lang="zh-CN" altLang="en-US" dirty="0">
                <a:latin typeface="Times New Roman" panose="02020603050405020304" pitchFamily="18" charset="0"/>
                <a:ea typeface="宋体" panose="02010600030101010101" pitchFamily="2" charset="-122"/>
              </a:rPr>
              <a:t>下执行</a:t>
            </a:r>
            <a:r>
              <a:rPr lang="en-US" altLang="zh-CN" dirty="0">
                <a:latin typeface="Times New Roman" panose="02020603050405020304" pitchFamily="18" charset="0"/>
                <a:ea typeface="宋体" panose="02010600030101010101" pitchFamily="2" charset="-122"/>
              </a:rPr>
              <a:t>make</a:t>
            </a:r>
            <a:r>
              <a:rPr lang="zh-CN" altLang="en-US" dirty="0">
                <a:latin typeface="Times New Roman" panose="02020603050405020304" pitchFamily="18" charset="0"/>
                <a:ea typeface="宋体" panose="02010600030101010101" pitchFamily="2" charset="-122"/>
              </a:rPr>
              <a:t>命令生成</a:t>
            </a:r>
            <a:r>
              <a:rPr lang="en-US" altLang="zh-CN" dirty="0">
                <a:latin typeface="Times New Roman" panose="02020603050405020304" pitchFamily="18" charset="0"/>
                <a:ea typeface="宋体" panose="02010600030101010101" pitchFamily="2" charset="-122"/>
              </a:rPr>
              <a:t>build</a:t>
            </a:r>
            <a:r>
              <a:rPr lang="zh-CN" altLang="en-US" dirty="0">
                <a:latin typeface="Times New Roman" panose="02020603050405020304" pitchFamily="18" charset="0"/>
                <a:ea typeface="宋体" panose="02010600030101010101" pitchFamily="2" charset="-122"/>
              </a:rPr>
              <a:t>文件夹</a:t>
            </a:r>
          </a:p>
          <a:p>
            <a:pPr marL="342900" indent="-34290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rPr>
              <a:t>切换到</a:t>
            </a:r>
            <a:r>
              <a:rPr lang="en-US" altLang="zh-CN" dirty="0">
                <a:latin typeface="Times New Roman" panose="02020603050405020304" pitchFamily="18" charset="0"/>
                <a:ea typeface="宋体" panose="02010600030101010101" pitchFamily="2" charset="-122"/>
              </a:rPr>
              <a:t>build</a:t>
            </a:r>
            <a:r>
              <a:rPr lang="zh-CN" altLang="en-US" dirty="0">
                <a:latin typeface="Times New Roman" panose="02020603050405020304" pitchFamily="18" charset="0"/>
                <a:ea typeface="宋体" panose="02010600030101010101" pitchFamily="2" charset="-122"/>
              </a:rPr>
              <a:t>文件夹下创建用户磁盘：</a:t>
            </a:r>
          </a:p>
          <a:p>
            <a:pPr marL="800100" lvl="1" indent="-34290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pintos-</a:t>
            </a:r>
            <a:r>
              <a:rPr lang="en-US" altLang="zh-CN" dirty="0" err="1">
                <a:latin typeface="Times New Roman" panose="02020603050405020304" pitchFamily="18" charset="0"/>
                <a:ea typeface="宋体" panose="02010600030101010101" pitchFamily="2" charset="-122"/>
              </a:rPr>
              <a:t>mkdisk</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filesys.dsk</a:t>
            </a:r>
            <a:r>
              <a:rPr lang="en-US" altLang="zh-CN" dirty="0">
                <a:latin typeface="Times New Roman" panose="02020603050405020304" pitchFamily="18" charset="0"/>
                <a:ea typeface="宋体" panose="02010600030101010101" pitchFamily="2" charset="-122"/>
              </a:rPr>
              <a:t> --</a:t>
            </a:r>
            <a:r>
              <a:rPr lang="en-US" altLang="zh-CN" dirty="0" err="1">
                <a:latin typeface="Times New Roman" panose="02020603050405020304" pitchFamily="18" charset="0"/>
                <a:ea typeface="宋体" panose="02010600030101010101" pitchFamily="2" charset="-122"/>
              </a:rPr>
              <a:t>filesys</a:t>
            </a:r>
            <a:r>
              <a:rPr lang="en-US" altLang="zh-CN" dirty="0">
                <a:latin typeface="Times New Roman" panose="02020603050405020304" pitchFamily="18" charset="0"/>
                <a:ea typeface="宋体" panose="02010600030101010101" pitchFamily="2" charset="-122"/>
              </a:rPr>
              <a:t>-size=2</a:t>
            </a:r>
          </a:p>
          <a:p>
            <a:pPr marL="800100" lvl="1" indent="-34290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pintos -f -q</a:t>
            </a:r>
          </a:p>
          <a:p>
            <a:pPr marL="800100" lvl="1" indent="-34290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pintos -p ../../examples/</a:t>
            </a:r>
            <a:r>
              <a:rPr lang="en-US" altLang="zh-CN" dirty="0" err="1">
                <a:latin typeface="Times New Roman" panose="02020603050405020304" pitchFamily="18" charset="0"/>
                <a:ea typeface="宋体" panose="02010600030101010101" pitchFamily="2" charset="-122"/>
              </a:rPr>
              <a:t>echo.c</a:t>
            </a:r>
            <a:r>
              <a:rPr lang="en-US" altLang="zh-CN" dirty="0">
                <a:latin typeface="Times New Roman" panose="02020603050405020304" pitchFamily="18" charset="0"/>
                <a:ea typeface="宋体" panose="02010600030101010101" pitchFamily="2" charset="-122"/>
              </a:rPr>
              <a:t> -a echo -- -q</a:t>
            </a:r>
          </a:p>
          <a:p>
            <a:pPr marL="800100" lvl="1" indent="-34290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pintos -q run 'echo x’</a:t>
            </a:r>
          </a:p>
        </p:txBody>
      </p:sp>
      <p:pic>
        <p:nvPicPr>
          <p:cNvPr id="11" name="图片 10">
            <a:extLst>
              <a:ext uri="{FF2B5EF4-FFF2-40B4-BE49-F238E27FC236}">
                <a16:creationId xmlns:a16="http://schemas.microsoft.com/office/drawing/2014/main" id="{E11DA3D9-4E21-37E6-9AAA-FA2BEA227EC7}"/>
              </a:ext>
            </a:extLst>
          </p:cNvPr>
          <p:cNvPicPr>
            <a:picLocks noChangeAspect="1"/>
          </p:cNvPicPr>
          <p:nvPr/>
        </p:nvPicPr>
        <p:blipFill>
          <a:blip r:embed="rId2"/>
          <a:stretch>
            <a:fillRect/>
          </a:stretch>
        </p:blipFill>
        <p:spPr>
          <a:xfrm>
            <a:off x="6933459" y="2797497"/>
            <a:ext cx="5067879" cy="1804554"/>
          </a:xfrm>
          <a:prstGeom prst="rect">
            <a:avLst/>
          </a:prstGeom>
        </p:spPr>
      </p:pic>
    </p:spTree>
    <p:extLst>
      <p:ext uri="{BB962C8B-B14F-4D97-AF65-F5344CB8AC3E}">
        <p14:creationId xmlns:p14="http://schemas.microsoft.com/office/powerpoint/2010/main" val="387001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43813" y="504972"/>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参数传递</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具体实现</a:t>
            </a:r>
          </a:p>
        </p:txBody>
      </p:sp>
      <p:sp>
        <p:nvSpPr>
          <p:cNvPr id="5" name="文本框 4">
            <a:extLst>
              <a:ext uri="{FF2B5EF4-FFF2-40B4-BE49-F238E27FC236}">
                <a16:creationId xmlns:a16="http://schemas.microsoft.com/office/drawing/2014/main" id="{C10CDB34-F4F3-66E1-57B1-EE6185F50181}"/>
              </a:ext>
            </a:extLst>
          </p:cNvPr>
          <p:cNvSpPr txBox="1"/>
          <p:nvPr/>
        </p:nvSpPr>
        <p:spPr>
          <a:xfrm>
            <a:off x="643813" y="1462141"/>
            <a:ext cx="2403630" cy="369332"/>
          </a:xfrm>
          <a:prstGeom prst="rect">
            <a:avLst/>
          </a:prstGeom>
        </p:spPr>
        <p:txBody>
          <a:bodyPr wrap="square">
            <a:spAutoFit/>
          </a:bodyPr>
          <a:lstStyle/>
          <a:p>
            <a:r>
              <a:rPr lang="zh-CN" altLang="en-US" b="1" dirty="0"/>
              <a:t>修改</a:t>
            </a:r>
            <a:r>
              <a:rPr lang="en-US" altLang="zh-CN" b="1" dirty="0" err="1"/>
              <a:t>process_execute</a:t>
            </a:r>
            <a:r>
              <a:rPr lang="en-US" altLang="zh-CN" b="1" dirty="0"/>
              <a:t>()</a:t>
            </a:r>
            <a:endParaRPr lang="zh-CN" altLang="en-US" b="1" dirty="0"/>
          </a:p>
        </p:txBody>
      </p:sp>
      <p:sp>
        <p:nvSpPr>
          <p:cNvPr id="13" name="文本框 12">
            <a:extLst>
              <a:ext uri="{FF2B5EF4-FFF2-40B4-BE49-F238E27FC236}">
                <a16:creationId xmlns:a16="http://schemas.microsoft.com/office/drawing/2014/main" id="{7DFE86E7-6C24-402E-CA3C-6F220ACC5D04}"/>
              </a:ext>
            </a:extLst>
          </p:cNvPr>
          <p:cNvSpPr txBox="1"/>
          <p:nvPr/>
        </p:nvSpPr>
        <p:spPr>
          <a:xfrm>
            <a:off x="643813" y="2320376"/>
            <a:ext cx="4600541" cy="1200329"/>
          </a:xfrm>
          <a:prstGeom prst="rect">
            <a:avLst/>
          </a:prstGeom>
        </p:spPr>
        <p:txBody>
          <a:bodyPr wrap="square">
            <a:spAutoFit/>
          </a:bodyPr>
          <a:lstStyle/>
          <a:p>
            <a:r>
              <a:rPr lang="zh-CN" altLang="en-US" b="1" dirty="0">
                <a:latin typeface="Times New Roman" panose="02020603050405020304" pitchFamily="18" charset="0"/>
                <a:ea typeface="宋体" panose="02010600030101010101" pitchFamily="2" charset="-122"/>
              </a:rPr>
              <a:t>修改方法</a:t>
            </a:r>
            <a:r>
              <a:rPr lang="zh-CN" altLang="en-US" dirty="0">
                <a:latin typeface="Times New Roman" panose="02020603050405020304" pitchFamily="18" charset="0"/>
                <a:ea typeface="宋体" panose="02010600030101010101" pitchFamily="2" charset="-122"/>
              </a:rPr>
              <a:t>：利用</a:t>
            </a:r>
            <a:r>
              <a:rPr lang="en-US" altLang="zh-CN" dirty="0" err="1">
                <a:latin typeface="Times New Roman" panose="02020603050405020304" pitchFamily="18" charset="0"/>
                <a:ea typeface="宋体" panose="02010600030101010101" pitchFamily="2" charset="-122"/>
              </a:rPr>
              <a:t>strtok_r</a:t>
            </a:r>
            <a:r>
              <a:rPr lang="en-US" altLang="zh-CN" dirty="0">
                <a:latin typeface="Times New Roman" panose="02020603050405020304" pitchFamily="18" charset="0"/>
                <a:ea typeface="宋体" panose="02010600030101010101" pitchFamily="2" charset="-122"/>
              </a:rPr>
              <a:t>(char *str, const char *</a:t>
            </a:r>
            <a:r>
              <a:rPr lang="en-US" altLang="zh-CN" dirty="0" err="1">
                <a:latin typeface="Times New Roman" panose="02020603050405020304" pitchFamily="18" charset="0"/>
                <a:ea typeface="宋体" panose="02010600030101010101" pitchFamily="2" charset="-122"/>
              </a:rPr>
              <a:t>delim</a:t>
            </a:r>
            <a:r>
              <a:rPr lang="en-US" altLang="zh-CN" dirty="0">
                <a:latin typeface="Times New Roman" panose="02020603050405020304" pitchFamily="18" charset="0"/>
                <a:ea typeface="宋体" panose="02010600030101010101" pitchFamily="2" charset="-122"/>
              </a:rPr>
              <a:t>, char **</a:t>
            </a:r>
            <a:r>
              <a:rPr lang="en-US" altLang="zh-CN" dirty="0" err="1">
                <a:latin typeface="Times New Roman" panose="02020603050405020304" pitchFamily="18" charset="0"/>
                <a:ea typeface="宋体" panose="02010600030101010101" pitchFamily="2" charset="-122"/>
              </a:rPr>
              <a:t>saveptr</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（在</a:t>
            </a:r>
            <a:r>
              <a:rPr lang="en-US" altLang="zh-CN" dirty="0">
                <a:latin typeface="Times New Roman" panose="02020603050405020304" pitchFamily="18" charset="0"/>
                <a:ea typeface="宋体" panose="02010600030101010101" pitchFamily="2" charset="-122"/>
              </a:rPr>
              <a:t>lib/</a:t>
            </a:r>
            <a:r>
              <a:rPr lang="en-US" altLang="zh-CN" dirty="0" err="1">
                <a:latin typeface="Times New Roman" panose="02020603050405020304" pitchFamily="18" charset="0"/>
                <a:ea typeface="宋体" panose="02010600030101010101" pitchFamily="2" charset="-122"/>
              </a:rPr>
              <a:t>string.c</a:t>
            </a:r>
            <a:r>
              <a:rPr lang="zh-CN" altLang="en-US" dirty="0">
                <a:latin typeface="Times New Roman" panose="02020603050405020304" pitchFamily="18" charset="0"/>
                <a:ea typeface="宋体" panose="02010600030101010101" pitchFamily="2" charset="-122"/>
              </a:rPr>
              <a:t>中）分离文件名和参数。</a:t>
            </a:r>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使创建的线程名称为不包含参数的文件名。</a:t>
            </a:r>
            <a:endParaRPr lang="en-US" altLang="zh-CN" dirty="0">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id="{03BF67D3-5328-8E45-B071-53FF8CEB4062}"/>
              </a:ext>
            </a:extLst>
          </p:cNvPr>
          <p:cNvPicPr>
            <a:picLocks noChangeAspect="1"/>
          </p:cNvPicPr>
          <p:nvPr/>
        </p:nvPicPr>
        <p:blipFill>
          <a:blip r:embed="rId2"/>
          <a:stretch>
            <a:fillRect/>
          </a:stretch>
        </p:blipFill>
        <p:spPr>
          <a:xfrm>
            <a:off x="5634389" y="944400"/>
            <a:ext cx="6553200" cy="5895975"/>
          </a:xfrm>
          <a:prstGeom prst="rect">
            <a:avLst/>
          </a:prstGeom>
        </p:spPr>
      </p:pic>
    </p:spTree>
    <p:extLst>
      <p:ext uri="{BB962C8B-B14F-4D97-AF65-F5344CB8AC3E}">
        <p14:creationId xmlns:p14="http://schemas.microsoft.com/office/powerpoint/2010/main" val="291441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43813" y="504972"/>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参数传递</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具体实现</a:t>
            </a:r>
          </a:p>
        </p:txBody>
      </p:sp>
      <p:sp>
        <p:nvSpPr>
          <p:cNvPr id="5" name="文本框 4">
            <a:extLst>
              <a:ext uri="{FF2B5EF4-FFF2-40B4-BE49-F238E27FC236}">
                <a16:creationId xmlns:a16="http://schemas.microsoft.com/office/drawing/2014/main" id="{C10CDB34-F4F3-66E1-57B1-EE6185F50181}"/>
              </a:ext>
            </a:extLst>
          </p:cNvPr>
          <p:cNvSpPr txBox="1"/>
          <p:nvPr/>
        </p:nvSpPr>
        <p:spPr>
          <a:xfrm>
            <a:off x="643813" y="1462141"/>
            <a:ext cx="2403630" cy="369332"/>
          </a:xfrm>
          <a:prstGeom prst="rect">
            <a:avLst/>
          </a:prstGeom>
          <a:noFill/>
        </p:spPr>
        <p:txBody>
          <a:bodyPr wrap="square">
            <a:spAutoFit/>
          </a:bodyPr>
          <a:lstStyle/>
          <a:p>
            <a:r>
              <a:rPr lang="zh-CN" altLang="en-US" b="1" dirty="0"/>
              <a:t>修改</a:t>
            </a:r>
            <a:r>
              <a:rPr lang="en-US" altLang="zh-CN" b="1" dirty="0" err="1"/>
              <a:t>process_execute</a:t>
            </a:r>
            <a:r>
              <a:rPr lang="en-US" altLang="zh-CN" b="1" dirty="0"/>
              <a:t>()</a:t>
            </a:r>
            <a:endParaRPr lang="zh-CN" altLang="en-US" b="1" dirty="0"/>
          </a:p>
        </p:txBody>
      </p:sp>
      <p:sp>
        <p:nvSpPr>
          <p:cNvPr id="3" name="文本框 2">
            <a:extLst>
              <a:ext uri="{FF2B5EF4-FFF2-40B4-BE49-F238E27FC236}">
                <a16:creationId xmlns:a16="http://schemas.microsoft.com/office/drawing/2014/main" id="{B3CD8B75-E0B0-D918-3157-C14AA04360F2}"/>
              </a:ext>
            </a:extLst>
          </p:cNvPr>
          <p:cNvSpPr txBox="1"/>
          <p:nvPr/>
        </p:nvSpPr>
        <p:spPr>
          <a:xfrm>
            <a:off x="643812" y="2019201"/>
            <a:ext cx="7227199" cy="369332"/>
          </a:xfrm>
          <a:prstGeom prst="rect">
            <a:avLst/>
          </a:prstGeom>
          <a:noFill/>
        </p:spPr>
        <p:txBody>
          <a:bodyPr wrap="square">
            <a:spAutoFit/>
          </a:bodyPr>
          <a:lstStyle/>
          <a:p>
            <a:r>
              <a:rPr lang="en-US" altLang="zh-CN" b="1" dirty="0" err="1">
                <a:sym typeface="+mn-ea"/>
              </a:rPr>
              <a:t>strtok_r</a:t>
            </a:r>
            <a:r>
              <a:rPr lang="en-US" altLang="zh-CN" b="1" dirty="0">
                <a:sym typeface="+mn-ea"/>
              </a:rPr>
              <a:t> (char *s, const char *delimiters, char **</a:t>
            </a:r>
            <a:r>
              <a:rPr lang="en-US" altLang="zh-CN" b="1" dirty="0" err="1">
                <a:sym typeface="+mn-ea"/>
              </a:rPr>
              <a:t>save_ptr</a:t>
            </a:r>
            <a:r>
              <a:rPr lang="en-US" altLang="zh-CN" b="1" dirty="0">
                <a:sym typeface="+mn-ea"/>
              </a:rPr>
              <a:t>)</a:t>
            </a:r>
            <a:r>
              <a:rPr lang="zh-CN" altLang="en-US" b="1" dirty="0">
                <a:sym typeface="+mn-ea"/>
              </a:rPr>
              <a:t>函数介绍</a:t>
            </a:r>
            <a:r>
              <a:rPr lang="en-US" altLang="zh-CN" b="1" dirty="0">
                <a:sym typeface="+mn-ea"/>
              </a:rPr>
              <a:t> </a:t>
            </a:r>
            <a:endParaRPr lang="zh-CN" altLang="en-US" b="1" dirty="0"/>
          </a:p>
        </p:txBody>
      </p:sp>
      <p:sp>
        <p:nvSpPr>
          <p:cNvPr id="11" name="文本框 10">
            <a:extLst>
              <a:ext uri="{FF2B5EF4-FFF2-40B4-BE49-F238E27FC236}">
                <a16:creationId xmlns:a16="http://schemas.microsoft.com/office/drawing/2014/main" id="{4C38BD7E-07D3-EA37-2CF8-E29314D787C2}"/>
              </a:ext>
            </a:extLst>
          </p:cNvPr>
          <p:cNvSpPr txBox="1"/>
          <p:nvPr/>
        </p:nvSpPr>
        <p:spPr>
          <a:xfrm>
            <a:off x="643813" y="2487484"/>
            <a:ext cx="9556630" cy="1200329"/>
          </a:xfrm>
          <a:prstGeom prst="rect">
            <a:avLst/>
          </a:prstGeom>
          <a:noFill/>
        </p:spPr>
        <p:txBody>
          <a:bodyPr wrap="square" rtlCol="0">
            <a:spAutoFit/>
          </a:bodyPr>
          <a:lstStyle/>
          <a:p>
            <a:r>
              <a:rPr lang="en-US" altLang="zh-CN" dirty="0" err="1">
                <a:latin typeface="Times New Roman" panose="02020603050405020304" pitchFamily="18" charset="0"/>
                <a:ea typeface="宋体" panose="02010600030101010101" pitchFamily="2" charset="-122"/>
              </a:rPr>
              <a:t>将字符串分解为用</a:t>
            </a:r>
            <a:r>
              <a:rPr lang="en-US" altLang="zh-CN" dirty="0" err="1">
                <a:latin typeface="Times New Roman" panose="02020603050405020304" pitchFamily="18" charset="0"/>
                <a:ea typeface="宋体" panose="02010600030101010101" pitchFamily="2" charset="-122"/>
                <a:sym typeface="+mn-ea"/>
              </a:rPr>
              <a:t>delimiters</a:t>
            </a:r>
            <a:r>
              <a:rPr lang="en-US" altLang="zh-CN" dirty="0" err="1">
                <a:latin typeface="Times New Roman" panose="02020603050405020304" pitchFamily="18" charset="0"/>
                <a:ea typeface="宋体" panose="02010600030101010101" pitchFamily="2" charset="-122"/>
              </a:rPr>
              <a:t>分隔的标记</a:t>
            </a:r>
            <a:r>
              <a:rPr lang="en-US" altLang="zh-CN" dirty="0">
                <a:latin typeface="Times New Roman" panose="02020603050405020304" pitchFamily="18" charset="0"/>
                <a:ea typeface="宋体" panose="02010600030101010101" pitchFamily="2" charset="-122"/>
              </a:rPr>
              <a:t>。</a:t>
            </a:r>
          </a:p>
          <a:p>
            <a:r>
              <a:rPr lang="en-US" altLang="zh-CN" dirty="0" err="1">
                <a:latin typeface="Times New Roman" panose="02020603050405020304" pitchFamily="18" charset="0"/>
                <a:ea typeface="宋体" panose="02010600030101010101" pitchFamily="2" charset="-122"/>
              </a:rPr>
              <a:t>第一次调用该函数时，S应该是要标记化的字符串，在后续调用中，它必须是空指针。SAVE_PTR是一个</a:t>
            </a:r>
            <a:r>
              <a:rPr lang="en-US" altLang="zh-CN" dirty="0">
                <a:latin typeface="Times New Roman" panose="02020603050405020304" pitchFamily="18" charset="0"/>
                <a:ea typeface="宋体" panose="02010600030101010101" pitchFamily="2" charset="-122"/>
              </a:rPr>
              <a:t>' char *'</a:t>
            </a:r>
            <a:r>
              <a:rPr lang="en-US" altLang="zh-CN" dirty="0" err="1">
                <a:latin typeface="Times New Roman" panose="02020603050405020304" pitchFamily="18" charset="0"/>
                <a:ea typeface="宋体" panose="02010600030101010101" pitchFamily="2" charset="-122"/>
              </a:rPr>
              <a:t>变量的地址，用于跟踪记号赋予器的位置。每次返回的值都是字符串中的下一个标记，如果没有标记保留，则返回一个空指针</a:t>
            </a:r>
            <a:r>
              <a:rPr lang="en-US" altLang="zh-CN"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22935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43813" y="504972"/>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参数传递</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具体实现</a:t>
            </a:r>
          </a:p>
        </p:txBody>
      </p:sp>
      <p:sp>
        <p:nvSpPr>
          <p:cNvPr id="5" name="文本框 4">
            <a:extLst>
              <a:ext uri="{FF2B5EF4-FFF2-40B4-BE49-F238E27FC236}">
                <a16:creationId xmlns:a16="http://schemas.microsoft.com/office/drawing/2014/main" id="{C10CDB34-F4F3-66E1-57B1-EE6185F50181}"/>
              </a:ext>
            </a:extLst>
          </p:cNvPr>
          <p:cNvSpPr txBox="1"/>
          <p:nvPr/>
        </p:nvSpPr>
        <p:spPr>
          <a:xfrm>
            <a:off x="643813" y="1462141"/>
            <a:ext cx="2403630" cy="369332"/>
          </a:xfrm>
          <a:prstGeom prst="rect">
            <a:avLst/>
          </a:prstGeom>
          <a:noFill/>
        </p:spPr>
        <p:txBody>
          <a:bodyPr wrap="square">
            <a:spAutoFit/>
          </a:bodyPr>
          <a:lstStyle/>
          <a:p>
            <a:r>
              <a:rPr lang="zh-CN" altLang="en-US" b="1" dirty="0"/>
              <a:t>修改</a:t>
            </a:r>
            <a:r>
              <a:rPr lang="en-US" altLang="zh-CN" b="1" dirty="0" err="1"/>
              <a:t>start_process</a:t>
            </a:r>
            <a:r>
              <a:rPr lang="en-US" altLang="zh-CN" b="1" dirty="0"/>
              <a:t>()</a:t>
            </a:r>
            <a:endParaRPr lang="zh-CN" altLang="en-US" b="1" dirty="0"/>
          </a:p>
        </p:txBody>
      </p:sp>
      <p:pic>
        <p:nvPicPr>
          <p:cNvPr id="7" name="图片 6">
            <a:extLst>
              <a:ext uri="{FF2B5EF4-FFF2-40B4-BE49-F238E27FC236}">
                <a16:creationId xmlns:a16="http://schemas.microsoft.com/office/drawing/2014/main" id="{96BB8A5E-848B-2718-C59C-266C66696AB3}"/>
              </a:ext>
            </a:extLst>
          </p:cNvPr>
          <p:cNvPicPr>
            <a:picLocks noChangeAspect="1"/>
          </p:cNvPicPr>
          <p:nvPr/>
        </p:nvPicPr>
        <p:blipFill>
          <a:blip r:embed="rId2"/>
          <a:stretch>
            <a:fillRect/>
          </a:stretch>
        </p:blipFill>
        <p:spPr>
          <a:xfrm>
            <a:off x="918602" y="2527972"/>
            <a:ext cx="4817595" cy="750794"/>
          </a:xfrm>
          <a:prstGeom prst="rect">
            <a:avLst/>
          </a:prstGeom>
        </p:spPr>
      </p:pic>
      <p:sp>
        <p:nvSpPr>
          <p:cNvPr id="9" name="文本框 8">
            <a:extLst>
              <a:ext uri="{FF2B5EF4-FFF2-40B4-BE49-F238E27FC236}">
                <a16:creationId xmlns:a16="http://schemas.microsoft.com/office/drawing/2014/main" id="{39E64C15-E145-A8C7-31EC-C79C88FD19B2}"/>
              </a:ext>
            </a:extLst>
          </p:cNvPr>
          <p:cNvSpPr txBox="1"/>
          <p:nvPr/>
        </p:nvSpPr>
        <p:spPr>
          <a:xfrm>
            <a:off x="555740" y="2019201"/>
            <a:ext cx="2153154" cy="369332"/>
          </a:xfrm>
          <a:prstGeom prst="rect">
            <a:avLst/>
          </a:prstGeom>
          <a:noFill/>
        </p:spPr>
        <p:txBody>
          <a:bodyPr wrap="none" rtlCol="0">
            <a:spAutoFit/>
          </a:bodyPr>
          <a:lstStyle/>
          <a:p>
            <a:r>
              <a:rPr lang="zh-CN" altLang="en-US" dirty="0"/>
              <a:t>（</a:t>
            </a:r>
            <a:r>
              <a:rPr lang="en-US" altLang="zh-CN" dirty="0"/>
              <a:t>1</a:t>
            </a:r>
            <a:r>
              <a:rPr lang="zh-CN" altLang="en-US" dirty="0"/>
              <a:t>）进行参数分离</a:t>
            </a:r>
          </a:p>
        </p:txBody>
      </p:sp>
      <p:sp>
        <p:nvSpPr>
          <p:cNvPr id="12" name="文本框 11">
            <a:extLst>
              <a:ext uri="{FF2B5EF4-FFF2-40B4-BE49-F238E27FC236}">
                <a16:creationId xmlns:a16="http://schemas.microsoft.com/office/drawing/2014/main" id="{E40E5893-A4A9-724A-1C69-0C8655035685}"/>
              </a:ext>
            </a:extLst>
          </p:cNvPr>
          <p:cNvSpPr txBox="1"/>
          <p:nvPr/>
        </p:nvSpPr>
        <p:spPr>
          <a:xfrm>
            <a:off x="555740" y="3473905"/>
            <a:ext cx="2153154" cy="369332"/>
          </a:xfrm>
          <a:prstGeom prst="rect">
            <a:avLst/>
          </a:prstGeom>
          <a:noFill/>
        </p:spPr>
        <p:txBody>
          <a:bodyPr wrap="none" rtlCol="0">
            <a:spAutoFit/>
          </a:bodyPr>
          <a:lstStyle/>
          <a:p>
            <a:r>
              <a:rPr lang="zh-CN" altLang="en-US" dirty="0"/>
              <a:t>（</a:t>
            </a:r>
            <a:r>
              <a:rPr lang="en-US" altLang="zh-CN" dirty="0"/>
              <a:t>2</a:t>
            </a:r>
            <a:r>
              <a:rPr lang="zh-CN" altLang="en-US" dirty="0"/>
              <a:t>）计算参数个数</a:t>
            </a:r>
          </a:p>
        </p:txBody>
      </p:sp>
      <p:pic>
        <p:nvPicPr>
          <p:cNvPr id="2" name="图片 1">
            <a:extLst>
              <a:ext uri="{FF2B5EF4-FFF2-40B4-BE49-F238E27FC236}">
                <a16:creationId xmlns:a16="http://schemas.microsoft.com/office/drawing/2014/main" id="{18EE0C7B-B8C7-AC25-7770-554A272F824B}"/>
              </a:ext>
            </a:extLst>
          </p:cNvPr>
          <p:cNvPicPr>
            <a:picLocks noChangeAspect="1"/>
          </p:cNvPicPr>
          <p:nvPr/>
        </p:nvPicPr>
        <p:blipFill>
          <a:blip r:embed="rId3"/>
          <a:stretch>
            <a:fillRect/>
          </a:stretch>
        </p:blipFill>
        <p:spPr>
          <a:xfrm>
            <a:off x="7831107" y="2284088"/>
            <a:ext cx="3733800" cy="3028950"/>
          </a:xfrm>
          <a:prstGeom prst="rect">
            <a:avLst/>
          </a:prstGeom>
        </p:spPr>
      </p:pic>
      <p:sp>
        <p:nvSpPr>
          <p:cNvPr id="3" name="文本框 2">
            <a:extLst>
              <a:ext uri="{FF2B5EF4-FFF2-40B4-BE49-F238E27FC236}">
                <a16:creationId xmlns:a16="http://schemas.microsoft.com/office/drawing/2014/main" id="{62E325C7-DAA4-4250-144F-56D6E65AA058}"/>
              </a:ext>
            </a:extLst>
          </p:cNvPr>
          <p:cNvSpPr txBox="1"/>
          <p:nvPr/>
        </p:nvSpPr>
        <p:spPr>
          <a:xfrm>
            <a:off x="6921684" y="1762499"/>
            <a:ext cx="5091458" cy="369332"/>
          </a:xfrm>
          <a:prstGeom prst="rect">
            <a:avLst/>
          </a:prstGeom>
          <a:noFill/>
        </p:spPr>
        <p:txBody>
          <a:bodyPr wrap="none" rtlCol="0">
            <a:spAutoFit/>
          </a:bodyPr>
          <a:lstStyle/>
          <a:p>
            <a:r>
              <a:rPr lang="zh-CN" altLang="en-US" dirty="0"/>
              <a:t>（</a:t>
            </a:r>
            <a:r>
              <a:rPr lang="en-US" altLang="zh-CN" dirty="0"/>
              <a:t>3</a:t>
            </a:r>
            <a:r>
              <a:rPr lang="zh-CN" altLang="en-US" dirty="0"/>
              <a:t>）将参数压栈（添加函数</a:t>
            </a:r>
            <a:r>
              <a:rPr lang="en-US" altLang="zh-CN" b="1" dirty="0" err="1"/>
              <a:t>push_argument</a:t>
            </a:r>
            <a:r>
              <a:rPr lang="en-US" altLang="zh-CN" b="1" dirty="0"/>
              <a:t>()</a:t>
            </a:r>
            <a:r>
              <a:rPr lang="zh-CN" altLang="en-US" dirty="0"/>
              <a:t>）</a:t>
            </a:r>
          </a:p>
        </p:txBody>
      </p:sp>
      <p:grpSp>
        <p:nvGrpSpPr>
          <p:cNvPr id="10" name="组合 9">
            <a:extLst>
              <a:ext uri="{FF2B5EF4-FFF2-40B4-BE49-F238E27FC236}">
                <a16:creationId xmlns:a16="http://schemas.microsoft.com/office/drawing/2014/main" id="{2CFA8BEF-5E4B-3172-3DFC-A9AA163BC949}"/>
              </a:ext>
            </a:extLst>
          </p:cNvPr>
          <p:cNvGrpSpPr/>
          <p:nvPr/>
        </p:nvGrpSpPr>
        <p:grpSpPr>
          <a:xfrm>
            <a:off x="918602" y="3903008"/>
            <a:ext cx="6440302" cy="2820060"/>
            <a:chOff x="918602" y="3903008"/>
            <a:chExt cx="6440302" cy="2820060"/>
          </a:xfrm>
        </p:grpSpPr>
        <p:pic>
          <p:nvPicPr>
            <p:cNvPr id="11" name="图片 10">
              <a:extLst>
                <a:ext uri="{FF2B5EF4-FFF2-40B4-BE49-F238E27FC236}">
                  <a16:creationId xmlns:a16="http://schemas.microsoft.com/office/drawing/2014/main" id="{3F2AEE2E-5DE4-C20B-0372-E35DD02E3306}"/>
                </a:ext>
              </a:extLst>
            </p:cNvPr>
            <p:cNvPicPr>
              <a:picLocks noChangeAspect="1"/>
            </p:cNvPicPr>
            <p:nvPr/>
          </p:nvPicPr>
          <p:blipFill>
            <a:blip r:embed="rId4"/>
            <a:stretch>
              <a:fillRect/>
            </a:stretch>
          </p:blipFill>
          <p:spPr>
            <a:xfrm>
              <a:off x="918602" y="3903008"/>
              <a:ext cx="6440302" cy="2820060"/>
            </a:xfrm>
            <a:prstGeom prst="rect">
              <a:avLst/>
            </a:prstGeom>
          </p:spPr>
        </p:pic>
        <p:sp>
          <p:nvSpPr>
            <p:cNvPr id="6" name="矩形 5">
              <a:extLst>
                <a:ext uri="{FF2B5EF4-FFF2-40B4-BE49-F238E27FC236}">
                  <a16:creationId xmlns:a16="http://schemas.microsoft.com/office/drawing/2014/main" id="{EACDB9E7-E614-6316-3FF4-5E9D0107CCDB}"/>
                </a:ext>
              </a:extLst>
            </p:cNvPr>
            <p:cNvSpPr/>
            <p:nvPr/>
          </p:nvSpPr>
          <p:spPr>
            <a:xfrm>
              <a:off x="918602" y="5226424"/>
              <a:ext cx="2487986" cy="304800"/>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直接箭头连接符 13">
            <a:extLst>
              <a:ext uri="{FF2B5EF4-FFF2-40B4-BE49-F238E27FC236}">
                <a16:creationId xmlns:a16="http://schemas.microsoft.com/office/drawing/2014/main" id="{F6E4F2F3-77D8-B010-DCCC-01BFE307D0AB}"/>
              </a:ext>
            </a:extLst>
          </p:cNvPr>
          <p:cNvCxnSpPr/>
          <p:nvPr/>
        </p:nvCxnSpPr>
        <p:spPr>
          <a:xfrm flipV="1">
            <a:off x="3445164" y="2576261"/>
            <a:ext cx="4385943" cy="28195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36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646BA8F4-334C-0952-60DA-BE60F3CE3E0D}"/>
              </a:ext>
            </a:extLst>
          </p:cNvPr>
          <p:cNvCxnSpPr>
            <a:cxnSpLocks/>
          </p:cNvCxnSpPr>
          <p:nvPr/>
        </p:nvCxnSpPr>
        <p:spPr>
          <a:xfrm flipH="1" flipV="1">
            <a:off x="4089174" y="3080647"/>
            <a:ext cx="1111481" cy="15933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43813" y="504972"/>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参数传递</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具体实现</a:t>
            </a:r>
          </a:p>
        </p:txBody>
      </p:sp>
      <p:sp>
        <p:nvSpPr>
          <p:cNvPr id="2" name="文本框 1">
            <a:extLst>
              <a:ext uri="{FF2B5EF4-FFF2-40B4-BE49-F238E27FC236}">
                <a16:creationId xmlns:a16="http://schemas.microsoft.com/office/drawing/2014/main" id="{A27AB633-9ED1-FDC7-2C7A-84C538A1A366}"/>
              </a:ext>
            </a:extLst>
          </p:cNvPr>
          <p:cNvSpPr txBox="1"/>
          <p:nvPr/>
        </p:nvSpPr>
        <p:spPr>
          <a:xfrm>
            <a:off x="643812" y="1462141"/>
            <a:ext cx="2699751" cy="369332"/>
          </a:xfrm>
          <a:prstGeom prst="rect">
            <a:avLst/>
          </a:prstGeom>
          <a:noFill/>
        </p:spPr>
        <p:txBody>
          <a:bodyPr wrap="square">
            <a:spAutoFit/>
          </a:bodyPr>
          <a:lstStyle/>
          <a:p>
            <a:r>
              <a:rPr lang="zh-CN" altLang="en-US" b="1" dirty="0"/>
              <a:t>修改</a:t>
            </a:r>
            <a:r>
              <a:rPr lang="en-US" altLang="zh-CN" b="1" dirty="0" err="1"/>
              <a:t>start_process</a:t>
            </a:r>
            <a:r>
              <a:rPr lang="en-US" altLang="zh-CN" b="1" dirty="0"/>
              <a:t>()</a:t>
            </a:r>
            <a:endParaRPr lang="zh-CN" altLang="en-US" b="1" dirty="0"/>
          </a:p>
        </p:txBody>
      </p:sp>
      <p:pic>
        <p:nvPicPr>
          <p:cNvPr id="5" name="图片 4">
            <a:extLst>
              <a:ext uri="{FF2B5EF4-FFF2-40B4-BE49-F238E27FC236}">
                <a16:creationId xmlns:a16="http://schemas.microsoft.com/office/drawing/2014/main" id="{D6FE2AE3-02AE-BA50-7E39-31381225E32C}"/>
              </a:ext>
            </a:extLst>
          </p:cNvPr>
          <p:cNvPicPr>
            <a:picLocks noChangeAspect="1"/>
          </p:cNvPicPr>
          <p:nvPr/>
        </p:nvPicPr>
        <p:blipFill>
          <a:blip r:embed="rId3"/>
          <a:stretch>
            <a:fillRect/>
          </a:stretch>
        </p:blipFill>
        <p:spPr>
          <a:xfrm>
            <a:off x="5038376" y="1212980"/>
            <a:ext cx="7153624" cy="5566511"/>
          </a:xfrm>
          <a:prstGeom prst="rect">
            <a:avLst/>
          </a:prstGeom>
        </p:spPr>
      </p:pic>
      <p:sp>
        <p:nvSpPr>
          <p:cNvPr id="6" name="文本框 5">
            <a:extLst>
              <a:ext uri="{FF2B5EF4-FFF2-40B4-BE49-F238E27FC236}">
                <a16:creationId xmlns:a16="http://schemas.microsoft.com/office/drawing/2014/main" id="{8B5199F3-7511-23E6-98CF-1C33DED5A035}"/>
              </a:ext>
            </a:extLst>
          </p:cNvPr>
          <p:cNvSpPr txBox="1"/>
          <p:nvPr/>
        </p:nvSpPr>
        <p:spPr>
          <a:xfrm>
            <a:off x="109197" y="1912753"/>
            <a:ext cx="4482636" cy="923330"/>
          </a:xfrm>
          <a:prstGeom prst="rect">
            <a:avLst/>
          </a:prstGeom>
          <a:noFill/>
        </p:spPr>
        <p:txBody>
          <a:bodyPr wrap="square" rtlCol="0">
            <a:spAutoFit/>
          </a:bodyPr>
          <a:lstStyle/>
          <a:p>
            <a:r>
              <a:rPr lang="zh-CN" altLang="en-US" b="1" dirty="0"/>
              <a:t>（</a:t>
            </a:r>
            <a:r>
              <a:rPr lang="en-US" altLang="zh-CN" b="1" dirty="0"/>
              <a:t>1</a:t>
            </a:r>
            <a:r>
              <a:rPr lang="zh-CN" altLang="en-US" b="1" dirty="0"/>
              <a:t>）文件加载</a:t>
            </a:r>
            <a:endParaRPr lang="en-US" altLang="zh-CN" b="1" dirty="0"/>
          </a:p>
          <a:p>
            <a:pPr lvl="1"/>
            <a:r>
              <a:rPr lang="zh-CN" altLang="en-US" dirty="0"/>
              <a:t>在</a:t>
            </a:r>
            <a:r>
              <a:rPr lang="en-US" altLang="zh-CN" dirty="0"/>
              <a:t>load()</a:t>
            </a:r>
            <a:r>
              <a:rPr lang="zh-CN" altLang="en-US" dirty="0"/>
              <a:t>前进行参数分离，</a:t>
            </a:r>
            <a:r>
              <a:rPr lang="zh-CN" altLang="en-US" b="1" dirty="0"/>
              <a:t>获取文件名</a:t>
            </a:r>
            <a:r>
              <a:rPr lang="zh-CN" altLang="en-US" dirty="0"/>
              <a:t>，确保</a:t>
            </a:r>
            <a:r>
              <a:rPr lang="en-US" altLang="zh-CN" dirty="0"/>
              <a:t>load()</a:t>
            </a:r>
            <a:r>
              <a:rPr lang="zh-CN" altLang="en-US" dirty="0"/>
              <a:t>可以成功加载文件。</a:t>
            </a:r>
          </a:p>
        </p:txBody>
      </p:sp>
      <p:sp>
        <p:nvSpPr>
          <p:cNvPr id="7" name="矩形 6">
            <a:extLst>
              <a:ext uri="{FF2B5EF4-FFF2-40B4-BE49-F238E27FC236}">
                <a16:creationId xmlns:a16="http://schemas.microsoft.com/office/drawing/2014/main" id="{CBC627B7-1D85-408D-592B-55A08B4A8F0B}"/>
              </a:ext>
            </a:extLst>
          </p:cNvPr>
          <p:cNvSpPr/>
          <p:nvPr/>
        </p:nvSpPr>
        <p:spPr>
          <a:xfrm>
            <a:off x="5116944" y="3205018"/>
            <a:ext cx="3325091" cy="489526"/>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6FD58A2-AC08-9B3C-D460-B785A516FE21}"/>
              </a:ext>
            </a:extLst>
          </p:cNvPr>
          <p:cNvSpPr txBox="1"/>
          <p:nvPr/>
        </p:nvSpPr>
        <p:spPr>
          <a:xfrm>
            <a:off x="109197" y="2836083"/>
            <a:ext cx="3768980" cy="369332"/>
          </a:xfrm>
          <a:prstGeom prst="rect">
            <a:avLst/>
          </a:prstGeom>
          <a:noFill/>
        </p:spPr>
        <p:txBody>
          <a:bodyPr wrap="none" rtlCol="0">
            <a:spAutoFit/>
          </a:bodyPr>
          <a:lstStyle/>
          <a:p>
            <a:r>
              <a:rPr lang="zh-CN" altLang="en-US" dirty="0"/>
              <a:t>（</a:t>
            </a:r>
            <a:r>
              <a:rPr lang="en-US" altLang="zh-CN" dirty="0"/>
              <a:t>2</a:t>
            </a:r>
            <a:r>
              <a:rPr lang="zh-CN" altLang="en-US" dirty="0"/>
              <a:t>）进行参数分离并统计参数个数</a:t>
            </a:r>
            <a:endParaRPr lang="en-US" altLang="zh-CN" dirty="0"/>
          </a:p>
        </p:txBody>
      </p:sp>
      <p:pic>
        <p:nvPicPr>
          <p:cNvPr id="12" name="图片 11">
            <a:extLst>
              <a:ext uri="{FF2B5EF4-FFF2-40B4-BE49-F238E27FC236}">
                <a16:creationId xmlns:a16="http://schemas.microsoft.com/office/drawing/2014/main" id="{51A93F89-5A3B-9A37-4295-1E1549F90C7C}"/>
              </a:ext>
            </a:extLst>
          </p:cNvPr>
          <p:cNvPicPr>
            <a:picLocks noChangeAspect="1"/>
          </p:cNvPicPr>
          <p:nvPr/>
        </p:nvPicPr>
        <p:blipFill>
          <a:blip r:embed="rId4"/>
          <a:stretch>
            <a:fillRect/>
          </a:stretch>
        </p:blipFill>
        <p:spPr>
          <a:xfrm>
            <a:off x="1089891" y="4101284"/>
            <a:ext cx="3301437" cy="2678207"/>
          </a:xfrm>
          <a:prstGeom prst="rect">
            <a:avLst/>
          </a:prstGeom>
        </p:spPr>
      </p:pic>
      <p:sp>
        <p:nvSpPr>
          <p:cNvPr id="14" name="文本框 13">
            <a:extLst>
              <a:ext uri="{FF2B5EF4-FFF2-40B4-BE49-F238E27FC236}">
                <a16:creationId xmlns:a16="http://schemas.microsoft.com/office/drawing/2014/main" id="{7EBB336C-01F1-8585-FB36-53E01A710346}"/>
              </a:ext>
            </a:extLst>
          </p:cNvPr>
          <p:cNvSpPr txBox="1"/>
          <p:nvPr/>
        </p:nvSpPr>
        <p:spPr>
          <a:xfrm>
            <a:off x="109197" y="3593947"/>
            <a:ext cx="5091458" cy="369332"/>
          </a:xfrm>
          <a:prstGeom prst="rect">
            <a:avLst/>
          </a:prstGeom>
          <a:noFill/>
        </p:spPr>
        <p:txBody>
          <a:bodyPr wrap="none" rtlCol="0">
            <a:spAutoFit/>
          </a:bodyPr>
          <a:lstStyle/>
          <a:p>
            <a:r>
              <a:rPr lang="zh-CN" altLang="en-US" dirty="0"/>
              <a:t>（</a:t>
            </a:r>
            <a:r>
              <a:rPr lang="en-US" altLang="zh-CN" dirty="0"/>
              <a:t>3</a:t>
            </a:r>
            <a:r>
              <a:rPr lang="zh-CN" altLang="en-US" dirty="0"/>
              <a:t>）将参数压栈（添加函数</a:t>
            </a:r>
            <a:r>
              <a:rPr lang="en-US" altLang="zh-CN" b="1" dirty="0" err="1"/>
              <a:t>push_argument</a:t>
            </a:r>
            <a:r>
              <a:rPr lang="en-US" altLang="zh-CN" b="1" dirty="0"/>
              <a:t>()</a:t>
            </a:r>
            <a:r>
              <a:rPr lang="zh-CN" altLang="en-US" dirty="0"/>
              <a:t>）</a:t>
            </a:r>
          </a:p>
        </p:txBody>
      </p:sp>
      <p:sp>
        <p:nvSpPr>
          <p:cNvPr id="15" name="矩形 14">
            <a:extLst>
              <a:ext uri="{FF2B5EF4-FFF2-40B4-BE49-F238E27FC236}">
                <a16:creationId xmlns:a16="http://schemas.microsoft.com/office/drawing/2014/main" id="{F99CE413-E4A9-CB21-EA29-4A5405C627D1}"/>
              </a:ext>
            </a:extLst>
          </p:cNvPr>
          <p:cNvSpPr/>
          <p:nvPr/>
        </p:nvSpPr>
        <p:spPr>
          <a:xfrm>
            <a:off x="5200655" y="3996235"/>
            <a:ext cx="6991345" cy="1222310"/>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E737C9D-F57C-A8F4-37D4-FD3357E049D0}"/>
              </a:ext>
            </a:extLst>
          </p:cNvPr>
          <p:cNvSpPr/>
          <p:nvPr/>
        </p:nvSpPr>
        <p:spPr>
          <a:xfrm>
            <a:off x="5200655" y="5384800"/>
            <a:ext cx="2714910" cy="135436"/>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F62AF299-5E7A-7E70-B583-7747136DDB11}"/>
              </a:ext>
            </a:extLst>
          </p:cNvPr>
          <p:cNvCxnSpPr>
            <a:cxnSpLocks/>
          </p:cNvCxnSpPr>
          <p:nvPr/>
        </p:nvCxnSpPr>
        <p:spPr>
          <a:xfrm flipH="1" flipV="1">
            <a:off x="4089174" y="5171652"/>
            <a:ext cx="1062764" cy="2687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5DDB45E-C79E-DCD6-01CD-95544A361C62}"/>
              </a:ext>
            </a:extLst>
          </p:cNvPr>
          <p:cNvCxnSpPr>
            <a:cxnSpLocks/>
          </p:cNvCxnSpPr>
          <p:nvPr/>
        </p:nvCxnSpPr>
        <p:spPr>
          <a:xfrm flipH="1" flipV="1">
            <a:off x="4525225" y="2489295"/>
            <a:ext cx="597990" cy="9702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43813" y="504972"/>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参数传递</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编译测试</a:t>
            </a:r>
          </a:p>
        </p:txBody>
      </p:sp>
      <p:sp>
        <p:nvSpPr>
          <p:cNvPr id="6" name="文本框 5">
            <a:extLst>
              <a:ext uri="{FF2B5EF4-FFF2-40B4-BE49-F238E27FC236}">
                <a16:creationId xmlns:a16="http://schemas.microsoft.com/office/drawing/2014/main" id="{3FD0DDF9-C24F-7623-D2D7-23DA8B2A7729}"/>
              </a:ext>
            </a:extLst>
          </p:cNvPr>
          <p:cNvSpPr txBox="1"/>
          <p:nvPr/>
        </p:nvSpPr>
        <p:spPr>
          <a:xfrm>
            <a:off x="643812" y="1379116"/>
            <a:ext cx="8250806" cy="923330"/>
          </a:xfrm>
          <a:prstGeom prst="rect">
            <a:avLst/>
          </a:prstGeom>
          <a:noFill/>
        </p:spPr>
        <p:txBody>
          <a:bodyPr wrap="square" rtlCol="0">
            <a:spAutoFit/>
          </a:bodyPr>
          <a:lstStyle/>
          <a:p>
            <a:r>
              <a:rPr lang="zh-CN" altLang="en-US" b="1" dirty="0"/>
              <a:t>注</a:t>
            </a:r>
            <a:r>
              <a:rPr lang="en-US" altLang="zh-CN" b="1" dirty="0"/>
              <a:t>:</a:t>
            </a:r>
            <a:r>
              <a:rPr lang="zh-CN" altLang="en-US" b="1" dirty="0"/>
              <a:t>参数传递的测试需要在实现系统调用</a:t>
            </a:r>
            <a:r>
              <a:rPr lang="en-US" altLang="zh-CN" b="1" dirty="0"/>
              <a:t>SYS_EXIT,SYS_WRITE</a:t>
            </a:r>
            <a:r>
              <a:rPr lang="zh-CN" altLang="en-US" b="1" dirty="0"/>
              <a:t>后才可通过测试，因此需要在实现系统调用进行测试。</a:t>
            </a:r>
            <a:endParaRPr lang="en-US" altLang="zh-CN" b="1" dirty="0"/>
          </a:p>
          <a:p>
            <a:r>
              <a:rPr lang="zh-CN" altLang="en-US" dirty="0"/>
              <a:t>这里仅以</a:t>
            </a:r>
            <a:r>
              <a:rPr lang="en-US" altLang="zh-CN" dirty="0" err="1"/>
              <a:t>args</a:t>
            </a:r>
            <a:r>
              <a:rPr lang="en-US" altLang="zh-CN" dirty="0"/>
              <a:t>-single </a:t>
            </a:r>
            <a:r>
              <a:rPr lang="en-US" altLang="zh-CN" dirty="0" err="1"/>
              <a:t>onearg</a:t>
            </a:r>
            <a:r>
              <a:rPr lang="zh-CN" altLang="en-US" dirty="0"/>
              <a:t>为例，展示参数分离的结果。</a:t>
            </a:r>
          </a:p>
        </p:txBody>
      </p:sp>
      <p:pic>
        <p:nvPicPr>
          <p:cNvPr id="9" name="图片 8">
            <a:extLst>
              <a:ext uri="{FF2B5EF4-FFF2-40B4-BE49-F238E27FC236}">
                <a16:creationId xmlns:a16="http://schemas.microsoft.com/office/drawing/2014/main" id="{F5584908-3C39-114A-5A78-D7290499154D}"/>
              </a:ext>
            </a:extLst>
          </p:cNvPr>
          <p:cNvPicPr>
            <a:picLocks noChangeAspect="1"/>
          </p:cNvPicPr>
          <p:nvPr/>
        </p:nvPicPr>
        <p:blipFill>
          <a:blip r:embed="rId2"/>
          <a:stretch>
            <a:fillRect/>
          </a:stretch>
        </p:blipFill>
        <p:spPr>
          <a:xfrm>
            <a:off x="745413" y="2302446"/>
            <a:ext cx="5235948" cy="4107310"/>
          </a:xfrm>
          <a:prstGeom prst="rect">
            <a:avLst/>
          </a:prstGeom>
        </p:spPr>
      </p:pic>
    </p:spTree>
    <p:extLst>
      <p:ext uri="{BB962C8B-B14F-4D97-AF65-F5344CB8AC3E}">
        <p14:creationId xmlns:p14="http://schemas.microsoft.com/office/powerpoint/2010/main" val="128205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F8A2F1D-2169-42AA-B95D-7A4BD61EC606}"/>
              </a:ext>
            </a:extLst>
          </p:cNvPr>
          <p:cNvCxnSpPr>
            <a:cxnSpLocks/>
          </p:cNvCxnSpPr>
          <p:nvPr/>
        </p:nvCxnSpPr>
        <p:spPr>
          <a:xfrm>
            <a:off x="555740" y="381741"/>
            <a:ext cx="0" cy="831239"/>
          </a:xfrm>
          <a:prstGeom prst="line">
            <a:avLst/>
          </a:prstGeom>
          <a:ln w="38100">
            <a:solidFill>
              <a:srgbClr val="A41E34"/>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882CFD7-8845-4CA4-8BA3-BEA8077E861D}"/>
              </a:ext>
            </a:extLst>
          </p:cNvPr>
          <p:cNvSpPr txBox="1"/>
          <p:nvPr/>
        </p:nvSpPr>
        <p:spPr>
          <a:xfrm>
            <a:off x="681913" y="514497"/>
            <a:ext cx="3883799"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rPr>
              <a:t>系统调用</a:t>
            </a:r>
            <a:r>
              <a:rPr lang="en-US" altLang="zh-CN" sz="3200"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基本概念</a:t>
            </a:r>
          </a:p>
        </p:txBody>
      </p:sp>
      <p:pic>
        <p:nvPicPr>
          <p:cNvPr id="7170" name="Picture 2" descr="在这里插入图片描述">
            <a:extLst>
              <a:ext uri="{FF2B5EF4-FFF2-40B4-BE49-F238E27FC236}">
                <a16:creationId xmlns:a16="http://schemas.microsoft.com/office/drawing/2014/main" id="{03348E0B-0B94-C401-9E1E-CAED20077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063" y="1279178"/>
            <a:ext cx="6435937" cy="482527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D01A141-CA99-B52A-EA1D-9B9A8A36C76D}"/>
              </a:ext>
            </a:extLst>
          </p:cNvPr>
          <p:cNvSpPr txBox="1"/>
          <p:nvPr/>
        </p:nvSpPr>
        <p:spPr>
          <a:xfrm>
            <a:off x="352425" y="4097054"/>
            <a:ext cx="5057775" cy="1754326"/>
          </a:xfrm>
          <a:prstGeom prst="rect">
            <a:avLst/>
          </a:prstGeom>
          <a:noFill/>
        </p:spPr>
        <p:txBody>
          <a:bodyPr wrap="square">
            <a:spAutoFit/>
          </a:bodyPr>
          <a:lstStyle/>
          <a:p>
            <a:pPr algn="l"/>
            <a:r>
              <a:rPr lang="zh-CN" altLang="en-US" b="0" dirty="0">
                <a:effectLst/>
                <a:latin typeface="Times New Roman" panose="02020603050405020304" pitchFamily="18" charset="0"/>
                <a:ea typeface="宋体" panose="02010600030101010101" pitchFamily="2" charset="-122"/>
              </a:rPr>
              <a:t>系统调用部分的主要流程如右图所示：</a:t>
            </a:r>
          </a:p>
          <a:p>
            <a:pPr algn="l"/>
            <a:r>
              <a:rPr lang="en-US" altLang="zh-CN" b="0" dirty="0" err="1">
                <a:effectLst/>
                <a:latin typeface="Times New Roman" panose="02020603050405020304" pitchFamily="18" charset="0"/>
                <a:ea typeface="宋体" panose="02010600030101010101" pitchFamily="2" charset="-122"/>
              </a:rPr>
              <a:t>syscall_init</a:t>
            </a:r>
            <a:r>
              <a:rPr lang="zh-CN" altLang="en-US" b="0" dirty="0">
                <a:effectLst/>
                <a:latin typeface="Times New Roman" panose="02020603050405020304" pitchFamily="18" charset="0"/>
                <a:ea typeface="宋体" panose="02010600030101010101" pitchFamily="2" charset="-122"/>
              </a:rPr>
              <a:t>存储了系统调用的类型。当中断发生，参数（包含了系统调用的类型）入栈，这时，</a:t>
            </a:r>
            <a:r>
              <a:rPr lang="en-US" altLang="zh-CN" b="0" dirty="0" err="1">
                <a:effectLst/>
                <a:latin typeface="Times New Roman" panose="02020603050405020304" pitchFamily="18" charset="0"/>
                <a:ea typeface="宋体" panose="02010600030101010101" pitchFamily="2" charset="-122"/>
              </a:rPr>
              <a:t>syscall_handler</a:t>
            </a:r>
            <a:r>
              <a:rPr lang="zh-CN" altLang="en-US" b="0" dirty="0">
                <a:effectLst/>
                <a:latin typeface="Times New Roman" panose="02020603050405020304" pitchFamily="18" charset="0"/>
                <a:ea typeface="宋体" panose="02010600030101010101" pitchFamily="2" charset="-122"/>
              </a:rPr>
              <a:t>弹出栈顶元素，也就是系统调用的类型，并去</a:t>
            </a:r>
            <a:r>
              <a:rPr lang="en-US" altLang="zh-CN" b="0" dirty="0" err="1">
                <a:effectLst/>
                <a:latin typeface="Times New Roman" panose="02020603050405020304" pitchFamily="18" charset="0"/>
                <a:ea typeface="宋体" panose="02010600030101010101" pitchFamily="2" charset="-122"/>
              </a:rPr>
              <a:t>syscall_init</a:t>
            </a:r>
            <a:r>
              <a:rPr lang="zh-CN" altLang="en-US" b="0" dirty="0">
                <a:effectLst/>
                <a:latin typeface="Times New Roman" panose="02020603050405020304" pitchFamily="18" charset="0"/>
                <a:ea typeface="宋体" panose="02010600030101010101" pitchFamily="2" charset="-122"/>
              </a:rPr>
              <a:t>里寻找有无定义该系统调用，找到了的话就转而执行该系统调用。</a:t>
            </a:r>
          </a:p>
        </p:txBody>
      </p:sp>
      <p:sp>
        <p:nvSpPr>
          <p:cNvPr id="7" name="文本框 6">
            <a:extLst>
              <a:ext uri="{FF2B5EF4-FFF2-40B4-BE49-F238E27FC236}">
                <a16:creationId xmlns:a16="http://schemas.microsoft.com/office/drawing/2014/main" id="{8C1E737C-6E7D-6E32-64F0-5CEA2AFF0B4C}"/>
              </a:ext>
            </a:extLst>
          </p:cNvPr>
          <p:cNvSpPr txBox="1"/>
          <p:nvPr/>
        </p:nvSpPr>
        <p:spPr>
          <a:xfrm>
            <a:off x="352425" y="1500855"/>
            <a:ext cx="5333999" cy="2308324"/>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rPr>
              <a:t>在 </a:t>
            </a:r>
            <a:r>
              <a:rPr lang="en-US" altLang="zh-CN" dirty="0">
                <a:latin typeface="Times New Roman" panose="02020603050405020304" pitchFamily="18" charset="0"/>
                <a:ea typeface="宋体" panose="02010600030101010101" pitchFamily="2" charset="-122"/>
              </a:rPr>
              <a:t>Pintos </a:t>
            </a:r>
            <a:r>
              <a:rPr lang="zh-CN" altLang="en-US" dirty="0">
                <a:latin typeface="Times New Roman" panose="02020603050405020304" pitchFamily="18" charset="0"/>
                <a:ea typeface="宋体" panose="02010600030101010101" pitchFamily="2" charset="-122"/>
              </a:rPr>
              <a:t>中，用户程序调用整数 </a:t>
            </a:r>
            <a:r>
              <a:rPr lang="en-US" altLang="zh-CN" dirty="0">
                <a:latin typeface="Times New Roman" panose="02020603050405020304" pitchFamily="18" charset="0"/>
                <a:ea typeface="宋体" panose="02010600030101010101" pitchFamily="2" charset="-122"/>
              </a:rPr>
              <a:t>$0x30</a:t>
            </a:r>
            <a:r>
              <a:rPr lang="zh-CN" altLang="en-US" dirty="0">
                <a:latin typeface="Times New Roman" panose="02020603050405020304" pitchFamily="18" charset="0"/>
                <a:ea typeface="宋体" panose="02010600030101010101" pitchFamily="2" charset="-122"/>
              </a:rPr>
              <a:t>进行系统调用，此时用户就会把没有权限执行的任务交给系统调用去执行。</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系统调用的</a:t>
            </a:r>
            <a:r>
              <a:rPr lang="zh-CN" altLang="en-US" b="1" dirty="0">
                <a:latin typeface="Times New Roman" panose="02020603050405020304" pitchFamily="18" charset="0"/>
                <a:ea typeface="宋体" panose="02010600030101010101" pitchFamily="2" charset="-122"/>
              </a:rPr>
              <a:t>栈指针就是</a:t>
            </a:r>
            <a:r>
              <a:rPr lang="en-US" altLang="zh-CN" b="1" dirty="0" err="1">
                <a:latin typeface="Times New Roman" panose="02020603050405020304" pitchFamily="18" charset="0"/>
                <a:ea typeface="宋体" panose="02010600030101010101" pitchFamily="2" charset="-122"/>
              </a:rPr>
              <a:t>esp</a:t>
            </a:r>
            <a:r>
              <a:rPr lang="zh-CN" altLang="en-US"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返回值是</a:t>
            </a:r>
            <a:r>
              <a:rPr lang="en-US" altLang="zh-CN" b="1" dirty="0" err="1">
                <a:latin typeface="Times New Roman" panose="02020603050405020304" pitchFamily="18" charset="0"/>
                <a:ea typeface="宋体" panose="02010600030101010101" pitchFamily="2" charset="-122"/>
              </a:rPr>
              <a:t>eax</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我们需要实现的内容就是</a:t>
            </a:r>
            <a:r>
              <a:rPr lang="zh-CN" altLang="en-US" dirty="0">
                <a:solidFill>
                  <a:srgbClr val="FF0000"/>
                </a:solidFill>
                <a:latin typeface="Times New Roman" panose="02020603050405020304" pitchFamily="18" charset="0"/>
                <a:ea typeface="宋体" panose="02010600030101010101" pitchFamily="2" charset="-122"/>
              </a:rPr>
              <a:t>根据</a:t>
            </a:r>
            <a:r>
              <a:rPr lang="en-US" altLang="zh-CN" dirty="0" err="1">
                <a:solidFill>
                  <a:srgbClr val="FF0000"/>
                </a:solidFill>
                <a:latin typeface="Times New Roman" panose="02020603050405020304" pitchFamily="18" charset="0"/>
                <a:ea typeface="宋体" panose="02010600030101010101" pitchFamily="2" charset="-122"/>
              </a:rPr>
              <a:t>esp</a:t>
            </a:r>
            <a:r>
              <a:rPr lang="zh-CN" altLang="en-US" dirty="0">
                <a:solidFill>
                  <a:srgbClr val="FF0000"/>
                </a:solidFill>
                <a:latin typeface="Times New Roman" panose="02020603050405020304" pitchFamily="18" charset="0"/>
                <a:ea typeface="宋体" panose="02010600030101010101" pitchFamily="2" charset="-122"/>
              </a:rPr>
              <a:t>指向栈的参数内容，完成系统调用对应的功能，最后把返回值放到</a:t>
            </a:r>
            <a:r>
              <a:rPr lang="en-US" altLang="zh-CN" dirty="0" err="1">
                <a:solidFill>
                  <a:srgbClr val="FF0000"/>
                </a:solidFill>
                <a:latin typeface="Times New Roman" panose="02020603050405020304" pitchFamily="18" charset="0"/>
                <a:ea typeface="宋体" panose="02010600030101010101" pitchFamily="2" charset="-122"/>
              </a:rPr>
              <a:t>eax</a:t>
            </a:r>
            <a:r>
              <a:rPr lang="zh-CN" altLang="en-US" dirty="0">
                <a:solidFill>
                  <a:srgbClr val="FF0000"/>
                </a:solidFill>
                <a:latin typeface="Times New Roman" panose="02020603050405020304" pitchFamily="18" charset="0"/>
                <a:ea typeface="宋体" panose="02010600030101010101" pitchFamily="2" charset="-122"/>
              </a:rPr>
              <a:t>里</a:t>
            </a:r>
            <a:r>
              <a:rPr lang="zh-CN" altLang="en-US"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3445236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2177</TotalTime>
  <Words>1563</Words>
  <Application>Microsoft Macintosh PowerPoint</Application>
  <PresentationFormat>Widescreen</PresentationFormat>
  <Paragraphs>160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等线</vt:lpstr>
      <vt:lpstr>等线 Light</vt:lpstr>
      <vt:lpstr>宋体</vt:lpstr>
      <vt:lpstr>微软雅黑 Light</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yin A</dc:creator>
  <cp:lastModifiedBy>Zhang Min</cp:lastModifiedBy>
  <cp:revision>377</cp:revision>
  <dcterms:created xsi:type="dcterms:W3CDTF">2022-04-26T07:07:37Z</dcterms:created>
  <dcterms:modified xsi:type="dcterms:W3CDTF">2022-12-18T11:00:53Z</dcterms:modified>
</cp:coreProperties>
</file>