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2" r:id="rId9"/>
    <p:sldId id="270" r:id="rId10"/>
    <p:sldId id="269" r:id="rId11"/>
    <p:sldId id="271" r:id="rId12"/>
    <p:sldId id="263" r:id="rId13"/>
    <p:sldId id="272" r:id="rId14"/>
    <p:sldId id="273" r:id="rId15"/>
    <p:sldId id="274" r:id="rId16"/>
    <p:sldId id="266" r:id="rId17"/>
    <p:sldId id="275" r:id="rId18"/>
    <p:sldId id="276" r:id="rId19"/>
    <p:sldId id="267" r:id="rId20"/>
    <p:sldId id="277" r:id="rId21"/>
    <p:sldId id="282" r:id="rId22"/>
    <p:sldId id="283" r:id="rId23"/>
    <p:sldId id="284" r:id="rId24"/>
    <p:sldId id="285" r:id="rId25"/>
    <p:sldId id="286" r:id="rId26"/>
    <p:sldId id="287" r:id="rId27"/>
    <p:sldId id="261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78" d="100"/>
          <a:sy n="78" d="100"/>
        </p:scale>
        <p:origin x="19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DC306-2F7E-4123-A53E-73A80567E21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82391-9742-4E90-ACA9-D59B91ACF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82391-9742-4E90-ACA9-D59B91ACF3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2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BABEA-CD0F-48E8-A686-8195DA053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699F7F-3367-4B97-9BAE-C6721CF72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1A0A2-E853-4FFB-A6C8-09FBA121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FD41C-A934-45BE-88AD-4656B3FA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9D42-FC43-4359-8BB4-DDB20EE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0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76B7-3B31-4BB3-9AA0-BEF53BFE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74F5A-C047-4F95-811B-65E11090B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BA752-5E3C-4E08-AC50-5E643BE4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2B56B-1F9B-4BCC-9A18-597A8AB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EB6FF-9107-4EBD-8D90-500DD446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0EA25-1CA4-4C66-A67B-E5F464EC6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72D94-0243-4A49-80B0-99600D8A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B1A12-2E9A-4640-A84E-C4A40852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9142E-1F94-45FA-AC00-87FFD490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D26B9-4593-469C-A565-484E543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FECB3-7F5D-40A1-8EA6-FC20C76D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86E7C-D8B9-49F3-8DB5-B37B29C0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B8129-AF2A-4E2C-B2E2-F300BBD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0FD2E-60B1-482F-9DC2-28F65D28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76AA-2932-4BB7-8AFC-390D1934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2E06F-7264-4E4E-8571-69A50EED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163E4-A38A-4479-ACD7-3E055346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4408-4D85-4FF6-8A7A-9B970BE7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2DE2E-3939-45E9-960F-4A8FE837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2FA2F-D5C0-481B-834A-C68BE1EE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18C4-1B20-4C02-B041-C99F99F3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CD3F8-CD3E-471F-9B78-A7638F531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8B307-32BB-488F-BF0A-10E86245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2E5ED-6B22-4470-881A-2D1A7908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772C3-FFFA-4546-9D31-C81F0572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83DFC-AB3E-47AC-B2EC-4D579ADA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F4E7-815B-46A8-86FD-71832C47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D135A-1C92-498C-93B8-0BE1D88E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B55B9-81C6-493E-8660-FD4B34C4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DA582-C25C-4684-8972-5C358DD5C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84050-1BF8-49E1-8F9A-D9567F144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54B51-1CA4-4447-BE9C-C39A0308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0FD773-DD42-4BBB-BE13-431CB3E7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7DB72-D721-4CBA-AE2A-AFD9028A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A8AC7-8E38-45B2-ACA2-6A0CE801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6DB1D-5647-4BDD-9472-1FDE7F0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63DDAB-2301-487B-B8AB-39EF305A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65E58-9246-44CD-97B4-2985BAF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A60314-AA80-4E13-BBD9-7537E46A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B5C6B5-C14C-4590-8AAB-511C77EF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BC46A-836E-4001-B0E9-17C6ECAD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02D44-E993-4CAF-B694-3D23F76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A115B-9E5A-40AE-B4B9-A1BF87BC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30D27-3BA0-46B8-B27B-020E7CC3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9F03D-246E-48A8-84D3-F97EF6E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E06F9-514B-4DF3-BEA9-98639A46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01C72-F3E1-4A25-BDB3-BA4305ED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4DC4-37CA-4F00-8D25-4384910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6CCA9-BDAB-4B43-8897-E0B86722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ACB36E-75BF-4B2B-9774-8D9804FB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1E30F-C049-4318-A5FB-BC359515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D407E-8A1C-43DE-AC4C-CF3E20DA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77E4F-AD21-4B7C-A7DC-984A2A33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9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DF257-167D-4D57-A8F2-2375954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81622-F0D3-46E1-980C-96D74E2C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DA6DF-0B3D-40A8-9078-563CDBBE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74B8-13AE-40BA-9ACC-99E3FC6D5D8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D5AD9-5848-4B93-8117-1A58103A1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45667-F6D9-4342-808E-C4FFB223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9040-DDD5-4E56-A992-18834A4E9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Pintos: User Program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295E8-8F1A-4600-9E2D-5F90AE7D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000"/>
            <a:ext cx="9144000" cy="1193800"/>
          </a:xfrm>
        </p:spPr>
        <p:txBody>
          <a:bodyPr/>
          <a:lstStyle/>
          <a:p>
            <a:r>
              <a:rPr lang="en-US" altLang="zh-CN"/>
              <a:t>2024.12.16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63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53A7D-C3FD-4559-BED6-E6E2A746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30A0-4983-4EB2-8FD2-DBBB5912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5165436" cy="5043054"/>
          </a:xfrm>
        </p:spPr>
        <p:txBody>
          <a:bodyPr/>
          <a:lstStyle/>
          <a:p>
            <a:r>
              <a:rPr lang="en-US" altLang="zh-CN"/>
              <a:t>/src/lib/string.c</a:t>
            </a:r>
          </a:p>
          <a:p>
            <a:r>
              <a:rPr lang="en-US" altLang="zh-CN"/>
              <a:t>strtok_r()</a:t>
            </a:r>
          </a:p>
          <a:p>
            <a:pPr marL="0" indent="0">
              <a:buNone/>
            </a:pPr>
            <a:endParaRPr lang="en-US" altLang="zh-CN" u="sng"/>
          </a:p>
          <a:p>
            <a:pPr marL="0" indent="0">
              <a:buNone/>
            </a:pPr>
            <a:endParaRPr lang="en-US" altLang="zh-CN" u="sng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en-US" altLang="zh-CN"/>
              <a:t>delimiters</a:t>
            </a:r>
            <a:r>
              <a:rPr lang="zh-CN" altLang="en-US"/>
              <a:t>字符为分界，截取字符串</a:t>
            </a:r>
            <a:r>
              <a:rPr lang="en-US" altLang="zh-CN"/>
              <a:t>s</a:t>
            </a:r>
            <a:r>
              <a:rPr lang="zh-CN" altLang="en-US"/>
              <a:t>并返回截取到的第一个</a:t>
            </a:r>
            <a:r>
              <a:rPr lang="en-US" altLang="zh-CN"/>
              <a:t>token</a:t>
            </a:r>
            <a:r>
              <a:rPr lang="zh-CN" altLang="en-US"/>
              <a:t>。余下的字符串保存在</a:t>
            </a:r>
            <a:r>
              <a:rPr lang="en-US" altLang="zh-CN"/>
              <a:t>save_ptr</a:t>
            </a:r>
          </a:p>
          <a:p>
            <a:pPr marL="0" indent="0">
              <a:buNone/>
            </a:pPr>
            <a:endParaRPr lang="en-US" altLang="zh-CN" u="sng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265797-9FE1-4DF5-98E9-AE34E0E5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54" y="376910"/>
            <a:ext cx="5951795" cy="29297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46A4C6-6984-4105-AA40-5DF75F53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4" y="3306618"/>
            <a:ext cx="6127601" cy="30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53A7D-C3FD-4559-BED6-E6E2A746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30A0-4983-4EB2-8FD2-DBBB5912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r>
              <a:rPr lang="en-US" altLang="zh-CN"/>
              <a:t>/src/userprog/process.c/process_execute()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CE1186-3F17-437F-A5B1-332A38E9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007573"/>
            <a:ext cx="8982075" cy="29813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3D384B-CA3C-438B-8ADF-B58F9BBFDDB7}"/>
              </a:ext>
            </a:extLst>
          </p:cNvPr>
          <p:cNvSpPr/>
          <p:nvPr/>
        </p:nvSpPr>
        <p:spPr>
          <a:xfrm>
            <a:off x="2099033" y="3703779"/>
            <a:ext cx="5105331" cy="295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3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5257800" cy="4900581"/>
          </a:xfrm>
        </p:spPr>
        <p:txBody>
          <a:bodyPr>
            <a:normAutofit/>
          </a:bodyPr>
          <a:lstStyle/>
          <a:p>
            <a:r>
              <a:rPr lang="en-US" altLang="zh-CN"/>
              <a:t>/src/userprog/process.c/start_process()</a:t>
            </a:r>
          </a:p>
          <a:p>
            <a:r>
              <a:rPr lang="en-US" altLang="zh-CN"/>
              <a:t>origin: </a:t>
            </a:r>
            <a:r>
              <a:rPr lang="zh-CN" altLang="en-US"/>
              <a:t>将</a:t>
            </a:r>
            <a:r>
              <a:rPr lang="en-US" altLang="zh-CN"/>
              <a:t>file_name</a:t>
            </a:r>
            <a:r>
              <a:rPr lang="zh-CN" altLang="en-US"/>
              <a:t>（含参数）进行</a:t>
            </a:r>
            <a:r>
              <a:rPr lang="en-US" altLang="zh-CN"/>
              <a:t>load</a:t>
            </a:r>
            <a:r>
              <a:rPr lang="zh-CN" altLang="en-US"/>
              <a:t>，初始化寄存器</a:t>
            </a:r>
            <a:r>
              <a:rPr lang="en-US" altLang="zh-CN"/>
              <a:t>eip</a:t>
            </a:r>
            <a:r>
              <a:rPr lang="zh-CN" altLang="en-US"/>
              <a:t>（指令指针）和</a:t>
            </a:r>
            <a:r>
              <a:rPr lang="en-US" altLang="zh-CN"/>
              <a:t>esp</a:t>
            </a:r>
            <a:r>
              <a:rPr lang="zh-CN" altLang="en-US"/>
              <a:t>（栈指针）</a:t>
            </a:r>
            <a:endParaRPr lang="en-US" altLang="zh-CN"/>
          </a:p>
          <a:p>
            <a:r>
              <a:rPr lang="en-US" altLang="zh-CN"/>
              <a:t>our goal: </a:t>
            </a:r>
            <a:r>
              <a:rPr lang="zh-CN" altLang="en-US"/>
              <a:t>实现参数和命令名的分离，并将参数按要求压入栈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struct intr_frame: in src/thread/interrupt.h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464280-131E-407E-B2FD-87C440EA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72" y="602901"/>
            <a:ext cx="5903196" cy="53413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B36A8E-2891-4F23-961A-8804E4936F2D}"/>
              </a:ext>
            </a:extLst>
          </p:cNvPr>
          <p:cNvSpPr/>
          <p:nvPr/>
        </p:nvSpPr>
        <p:spPr>
          <a:xfrm>
            <a:off x="8019288" y="3023102"/>
            <a:ext cx="858428" cy="25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A4628D-76CC-4C1C-A1E8-91364DE2E8FF}"/>
              </a:ext>
            </a:extLst>
          </p:cNvPr>
          <p:cNvSpPr/>
          <p:nvPr/>
        </p:nvSpPr>
        <p:spPr>
          <a:xfrm>
            <a:off x="6613804" y="4075091"/>
            <a:ext cx="5105331" cy="3558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分离参数，压栈</a:t>
            </a:r>
          </a:p>
        </p:txBody>
      </p:sp>
    </p:spTree>
    <p:extLst>
      <p:ext uri="{BB962C8B-B14F-4D97-AF65-F5344CB8AC3E}">
        <p14:creationId xmlns:p14="http://schemas.microsoft.com/office/powerpoint/2010/main" val="284348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326624" cy="4900581"/>
          </a:xfrm>
        </p:spPr>
        <p:txBody>
          <a:bodyPr>
            <a:normAutofit/>
          </a:bodyPr>
          <a:lstStyle/>
          <a:p>
            <a:r>
              <a:rPr lang="en-US" altLang="zh-CN"/>
              <a:t>/src/userprog/process.c/start_process()</a:t>
            </a:r>
          </a:p>
          <a:p>
            <a:endParaRPr lang="en-US" altLang="zh-CN"/>
          </a:p>
          <a:p>
            <a:r>
              <a:rPr lang="zh-CN" altLang="en-US"/>
              <a:t>给</a:t>
            </a:r>
            <a:r>
              <a:rPr lang="en-US" altLang="zh-CN"/>
              <a:t>load</a:t>
            </a:r>
            <a:r>
              <a:rPr lang="zh-CN" altLang="en-US"/>
              <a:t>传入真正的命令</a:t>
            </a:r>
            <a:endParaRPr lang="en-US" altLang="zh-CN"/>
          </a:p>
          <a:p>
            <a:r>
              <a:rPr lang="zh-CN" altLang="en-US"/>
              <a:t>存一份命令</a:t>
            </a:r>
            <a:r>
              <a:rPr lang="en-US" altLang="zh-CN"/>
              <a:t>+</a:t>
            </a:r>
            <a:r>
              <a:rPr lang="zh-CN" altLang="en-US"/>
              <a:t>参数的副本</a:t>
            </a:r>
            <a:r>
              <a:rPr lang="en-US" altLang="zh-CN"/>
              <a:t>fn_copy</a:t>
            </a:r>
            <a:r>
              <a:rPr lang="zh-CN" altLang="en-US"/>
              <a:t>，后面用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106C39-7560-4ED5-B71D-F0E240EF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39" y="3835349"/>
            <a:ext cx="6191250" cy="13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326624" cy="4900581"/>
          </a:xfrm>
        </p:spPr>
        <p:txBody>
          <a:bodyPr>
            <a:normAutofit/>
          </a:bodyPr>
          <a:lstStyle/>
          <a:p>
            <a:r>
              <a:rPr lang="en-US" altLang="zh-CN"/>
              <a:t>/src/userprog/process.c/start_process()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A2037-0832-4DA7-9F90-77C23E6D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97" y="2089945"/>
            <a:ext cx="8686800" cy="3514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8525E4-DFE0-44B0-8D29-FA5D128D3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59" b="9787"/>
          <a:stretch/>
        </p:blipFill>
        <p:spPr>
          <a:xfrm>
            <a:off x="7833841" y="109078"/>
            <a:ext cx="4114319" cy="26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4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64178E-9DD6-45C2-A4CC-8CF6D78F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" y="2337434"/>
            <a:ext cx="7677150" cy="3743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326624" cy="4900581"/>
          </a:xfrm>
        </p:spPr>
        <p:txBody>
          <a:bodyPr>
            <a:normAutofit/>
          </a:bodyPr>
          <a:lstStyle/>
          <a:p>
            <a:r>
              <a:rPr lang="en-US" altLang="zh-CN"/>
              <a:t>/src/userprog/process.c/start_process()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8525E4-DFE0-44B0-8D29-FA5D128D3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59" b="9787"/>
          <a:stretch/>
        </p:blipFill>
        <p:spPr>
          <a:xfrm>
            <a:off x="7833841" y="109078"/>
            <a:ext cx="4114319" cy="26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4437888" cy="5102034"/>
          </a:xfrm>
        </p:spPr>
        <p:txBody>
          <a:bodyPr/>
          <a:lstStyle/>
          <a:p>
            <a:r>
              <a:rPr lang="zh-CN" altLang="en-US"/>
              <a:t>还没有大功告成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线程</a:t>
            </a:r>
            <a:r>
              <a:rPr lang="en-US" altLang="zh-CN"/>
              <a:t>process_execute</a:t>
            </a:r>
            <a:r>
              <a:rPr lang="zh-CN" altLang="en-US"/>
              <a:t>可能在线程</a:t>
            </a:r>
            <a:r>
              <a:rPr lang="en-US" altLang="zh-CN"/>
              <a:t>start_process</a:t>
            </a:r>
            <a:r>
              <a:rPr lang="zh-CN" altLang="en-US"/>
              <a:t>前结束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需要线程</a:t>
            </a:r>
            <a:r>
              <a:rPr lang="zh-CN" altLang="en-US" b="1"/>
              <a:t>同步</a:t>
            </a:r>
            <a:endParaRPr lang="en-US" altLang="zh-CN" b="1"/>
          </a:p>
          <a:p>
            <a:r>
              <a:rPr lang="zh-CN" altLang="en-US"/>
              <a:t>使</a:t>
            </a:r>
            <a:r>
              <a:rPr lang="en-US" altLang="zh-CN"/>
              <a:t>start_process</a:t>
            </a:r>
            <a:r>
              <a:rPr lang="zh-CN" altLang="en-US"/>
              <a:t>先结束，再</a:t>
            </a:r>
            <a:r>
              <a:rPr lang="en-US" altLang="zh-CN"/>
              <a:t>process_execute</a:t>
            </a:r>
            <a:r>
              <a:rPr lang="zh-CN" altLang="en-US"/>
              <a:t>结束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091CB0-E597-4A59-B1C1-FB6C473B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59" y="1115568"/>
            <a:ext cx="6253263" cy="51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4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信号量同步。在线程中增加信号量和父进程信息</a:t>
            </a:r>
            <a:endParaRPr lang="en-US" altLang="zh-CN"/>
          </a:p>
          <a:p>
            <a:r>
              <a:rPr lang="en-US" altLang="zh-CN"/>
              <a:t>/src/thread/thread.h</a:t>
            </a:r>
          </a:p>
          <a:p>
            <a:r>
              <a:rPr lang="en-US" altLang="zh-CN"/>
              <a:t>head</a:t>
            </a:r>
          </a:p>
          <a:p>
            <a:r>
              <a:rPr lang="en-US" altLang="zh-CN"/>
              <a:t>struct thread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thread.c init_thread()</a:t>
            </a:r>
          </a:p>
          <a:p>
            <a:pPr marL="0" indent="0">
              <a:buNone/>
            </a:pPr>
            <a:r>
              <a:rPr lang="zh-CN" altLang="en-US"/>
              <a:t>  初始化信号量为</a:t>
            </a:r>
            <a:r>
              <a:rPr lang="en-US" altLang="zh-CN"/>
              <a:t>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9E1D1D-31F7-4BA1-804D-F6B414A1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81363"/>
            <a:ext cx="9296400" cy="1466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CF5BF9-9E69-445A-B77F-D2FB5E38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94" y="4989946"/>
            <a:ext cx="5543550" cy="1609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C1BD0C-126E-4C8E-A69C-0820DEA0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679" y="2005807"/>
            <a:ext cx="5657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6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信号量同步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semaphore</a:t>
            </a:r>
            <a:r>
              <a:rPr lang="zh-CN" altLang="en-US"/>
              <a:t>和相关函数位置：</a:t>
            </a:r>
            <a:r>
              <a:rPr lang="en-US" altLang="zh-CN"/>
              <a:t>/src/threads/synch.h</a:t>
            </a:r>
          </a:p>
          <a:p>
            <a:endParaRPr lang="en-US" altLang="zh-CN"/>
          </a:p>
          <a:p>
            <a:r>
              <a:rPr lang="zh-CN" altLang="en-US"/>
              <a:t>使</a:t>
            </a:r>
            <a:r>
              <a:rPr lang="en-US" altLang="zh-CN"/>
              <a:t>start_process</a:t>
            </a:r>
            <a:r>
              <a:rPr lang="zh-CN" altLang="en-US"/>
              <a:t>先结束，再</a:t>
            </a:r>
            <a:r>
              <a:rPr lang="en-US" altLang="zh-CN"/>
              <a:t>process_execute</a:t>
            </a:r>
            <a:r>
              <a:rPr lang="zh-CN" altLang="en-US"/>
              <a:t>结束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start_process</a:t>
            </a:r>
            <a:r>
              <a:rPr lang="zh-CN" altLang="en-US"/>
              <a:t>结束前</a:t>
            </a:r>
            <a:r>
              <a:rPr lang="en-US" altLang="zh-CN"/>
              <a:t>sema_up</a:t>
            </a:r>
          </a:p>
          <a:p>
            <a:r>
              <a:rPr lang="zh-CN" altLang="en-US"/>
              <a:t>在</a:t>
            </a:r>
            <a:r>
              <a:rPr lang="en-US" altLang="zh-CN"/>
              <a:t>process_execute</a:t>
            </a:r>
            <a:r>
              <a:rPr lang="zh-CN" altLang="en-US"/>
              <a:t>结束前</a:t>
            </a:r>
            <a:r>
              <a:rPr lang="en-US" altLang="zh-CN"/>
              <a:t>sema_down</a:t>
            </a:r>
          </a:p>
          <a:p>
            <a:endParaRPr lang="en-US" altLang="zh-CN"/>
          </a:p>
          <a:p>
            <a:r>
              <a:rPr lang="zh-CN" altLang="en-US"/>
              <a:t>同步代码略，自行实现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5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make check</a:t>
            </a:r>
          </a:p>
          <a:p>
            <a:endParaRPr lang="en-US" altLang="zh-CN"/>
          </a:p>
          <a:p>
            <a:r>
              <a:rPr lang="zh-CN" altLang="en-US"/>
              <a:t>能运行</a:t>
            </a:r>
            <a:endParaRPr lang="en-US" altLang="zh-CN"/>
          </a:p>
          <a:p>
            <a:r>
              <a:rPr lang="zh-CN" altLang="en-US"/>
              <a:t>但是</a:t>
            </a:r>
            <a:r>
              <a:rPr lang="en-US" altLang="zh-CN"/>
              <a:t>fail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9F30C0-8019-44E8-AE1C-E0DAF788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349" y="977476"/>
            <a:ext cx="6708371" cy="54829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5159BC-20F8-48C4-81B2-74CF634521CB}"/>
              </a:ext>
            </a:extLst>
          </p:cNvPr>
          <p:cNvSpPr/>
          <p:nvPr/>
        </p:nvSpPr>
        <p:spPr>
          <a:xfrm>
            <a:off x="3624348" y="3529585"/>
            <a:ext cx="1843764" cy="14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373140-0B7E-4EEA-A031-1AB88BE77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22589"/>
            <a:ext cx="1524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9B09D-C3D4-4037-8EA4-85E784B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65B60-9E34-4342-949B-DDBBC75B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kernel threads         full access to OS</a:t>
            </a:r>
          </a:p>
          <a:p>
            <a:r>
              <a:rPr lang="en-US" altLang="zh-CN"/>
              <a:t>user threads            deal with it in this project</a:t>
            </a:r>
          </a:p>
          <a:p>
            <a:endParaRPr lang="en-US" altLang="zh-CN"/>
          </a:p>
          <a:p>
            <a:r>
              <a:rPr lang="en-US" altLang="zh-CN"/>
              <a:t>one process has only one thread</a:t>
            </a:r>
          </a:p>
          <a:p>
            <a:r>
              <a:rPr lang="en-US" altLang="zh-CN"/>
              <a:t>manage</a:t>
            </a:r>
            <a:r>
              <a:rPr lang="zh-CN" altLang="en-US"/>
              <a:t> </a:t>
            </a:r>
            <a:r>
              <a:rPr lang="en-US" altLang="zh-CN"/>
              <a:t>memory,</a:t>
            </a:r>
            <a:r>
              <a:rPr lang="zh-CN" altLang="en-US"/>
              <a:t> </a:t>
            </a:r>
            <a:r>
              <a:rPr lang="en-US" altLang="zh-CN"/>
              <a:t>scheduling,</a:t>
            </a:r>
            <a:r>
              <a:rPr lang="zh-CN" altLang="en-US"/>
              <a:t> </a:t>
            </a:r>
            <a:r>
              <a:rPr lang="en-US" altLang="zh-CN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1515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6A67-EEA5-444B-B5BD-BAAE4FC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3 system 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5C27-E77E-4503-8CB3-725A63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/>
          <a:lstStyle/>
          <a:p>
            <a:r>
              <a:rPr lang="en-US" altLang="zh-CN"/>
              <a:t>/src/userprog/syscall.c</a:t>
            </a:r>
          </a:p>
          <a:p>
            <a:endParaRPr lang="en-US" altLang="zh-CN"/>
          </a:p>
          <a:p>
            <a:r>
              <a:rPr lang="en-US" altLang="zh-CN"/>
              <a:t>origin: </a:t>
            </a:r>
            <a:r>
              <a:rPr lang="zh-CN" altLang="en-US"/>
              <a:t>空空如也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our goal: </a:t>
            </a:r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实现</a:t>
            </a:r>
            <a:r>
              <a:rPr lang="en-US" altLang="zh-CN"/>
              <a:t>exit</a:t>
            </a:r>
            <a:r>
              <a:rPr lang="zh-CN" altLang="en-US"/>
              <a:t>和</a:t>
            </a:r>
            <a:r>
              <a:rPr lang="en-US" altLang="zh-CN"/>
              <a:t>write console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BF5CD-9E73-4750-B14C-5375BEC4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15275"/>
            <a:ext cx="7184136" cy="4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9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6A67-EEA5-444B-B5BD-BAAE4FC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3 system 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5C27-E77E-4503-8CB3-725A63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/>
          <a:lstStyle/>
          <a:p>
            <a:r>
              <a:rPr lang="en-US" altLang="zh-CN"/>
              <a:t>/src/lib/syscall-nr.h</a:t>
            </a:r>
          </a:p>
          <a:p>
            <a:endParaRPr lang="en-US" altLang="zh-CN"/>
          </a:p>
          <a:p>
            <a:r>
              <a:rPr lang="en-US" altLang="zh-CN"/>
              <a:t>syscall</a:t>
            </a:r>
            <a:r>
              <a:rPr lang="zh-CN" altLang="en-US"/>
              <a:t>编号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B206A-A19E-4EFC-9E9D-E801B64A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24" y="1343818"/>
            <a:ext cx="6339840" cy="52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3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6A67-EEA5-444B-B5BD-BAAE4FC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3 system 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5C27-E77E-4503-8CB3-725A63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/>
          <a:lstStyle/>
          <a:p>
            <a:r>
              <a:rPr lang="en-US" altLang="zh-CN"/>
              <a:t>/src/lib/user/syscall.h</a:t>
            </a:r>
          </a:p>
          <a:p>
            <a:endParaRPr lang="en-US" altLang="zh-CN"/>
          </a:p>
          <a:p>
            <a:r>
              <a:rPr lang="en-US" altLang="zh-CN"/>
              <a:t>syscall</a:t>
            </a:r>
            <a:r>
              <a:rPr lang="zh-CN" altLang="en-US"/>
              <a:t>原型函数</a:t>
            </a:r>
            <a:endParaRPr lang="en-US" altLang="zh-CN"/>
          </a:p>
          <a:p>
            <a:r>
              <a:rPr lang="zh-CN" altLang="en-US"/>
              <a:t>用户调用这里的</a:t>
            </a:r>
            <a:r>
              <a:rPr lang="en-US" altLang="zh-CN"/>
              <a:t>syscall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DD148E-90DA-4AFA-9E76-915E1616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84" y="1374958"/>
            <a:ext cx="5858446" cy="48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6A67-EEA5-444B-B5BD-BAAE4FC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3 system 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5C27-E77E-4503-8CB3-725A63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43000"/>
            <a:ext cx="10515600" cy="5052251"/>
          </a:xfrm>
        </p:spPr>
        <p:txBody>
          <a:bodyPr/>
          <a:lstStyle/>
          <a:p>
            <a:r>
              <a:rPr lang="en-US" altLang="zh-CN"/>
              <a:t>/src/userprog/syscall.c</a:t>
            </a:r>
          </a:p>
          <a:p>
            <a:r>
              <a:rPr lang="zh-CN" altLang="en-US"/>
              <a:t>定义</a:t>
            </a:r>
            <a:r>
              <a:rPr lang="en-US" altLang="zh-CN"/>
              <a:t>syscalls</a:t>
            </a:r>
            <a:r>
              <a:rPr lang="zh-CN" altLang="en-US"/>
              <a:t>函数指针</a:t>
            </a:r>
            <a:endParaRPr lang="en-US" altLang="zh-CN"/>
          </a:p>
          <a:p>
            <a:r>
              <a:rPr lang="zh-CN" altLang="en-US"/>
              <a:t>声明处理函数</a:t>
            </a:r>
            <a:r>
              <a:rPr lang="en-US" altLang="zh-CN"/>
              <a:t> exit</a:t>
            </a:r>
            <a:r>
              <a:rPr lang="zh-CN" altLang="en-US"/>
              <a:t>和</a:t>
            </a:r>
            <a:r>
              <a:rPr lang="en-US" altLang="zh-CN"/>
              <a:t>write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B5E03-6D6C-4F56-9020-5C038F0C1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97" y="3018663"/>
            <a:ext cx="7553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8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6A67-EEA5-444B-B5BD-BAAE4FC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3 system 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5C27-E77E-4503-8CB3-725A63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43000"/>
            <a:ext cx="4648200" cy="5303520"/>
          </a:xfrm>
        </p:spPr>
        <p:txBody>
          <a:bodyPr/>
          <a:lstStyle/>
          <a:p>
            <a:r>
              <a:rPr lang="en-US" altLang="zh-CN"/>
              <a:t>/src/userprog/syscall.c</a:t>
            </a:r>
          </a:p>
          <a:p>
            <a:endParaRPr lang="en-US" altLang="zh-CN"/>
          </a:p>
          <a:p>
            <a:r>
              <a:rPr lang="en-US" altLang="zh-CN"/>
              <a:t>syscall_init()</a:t>
            </a:r>
            <a:r>
              <a:rPr lang="zh-CN" altLang="en-US"/>
              <a:t>中指明</a:t>
            </a:r>
            <a:r>
              <a:rPr lang="en-US" altLang="zh-CN"/>
              <a:t>syscall</a:t>
            </a:r>
            <a:r>
              <a:rPr lang="zh-CN" altLang="en-US"/>
              <a:t>处理函数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syscall_handler()</a:t>
            </a:r>
            <a:r>
              <a:rPr lang="zh-CN" altLang="en-US"/>
              <a:t>根据参数（</a:t>
            </a:r>
            <a:r>
              <a:rPr lang="en-US" altLang="zh-CN"/>
              <a:t>syscall</a:t>
            </a:r>
            <a:r>
              <a:rPr lang="zh-CN" altLang="en-US"/>
              <a:t>编号）调用处理函数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879EDF-1CF2-444B-8112-9021A92B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494896"/>
            <a:ext cx="6557581" cy="45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1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6A67-EEA5-444B-B5BD-BAAE4FC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3 system 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5C27-E77E-4503-8CB3-725A63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43000"/>
            <a:ext cx="5041392" cy="5285232"/>
          </a:xfrm>
        </p:spPr>
        <p:txBody>
          <a:bodyPr/>
          <a:lstStyle/>
          <a:p>
            <a:r>
              <a:rPr lang="en-US" altLang="zh-CN"/>
              <a:t>/src/userprog/syscall.c</a:t>
            </a:r>
          </a:p>
          <a:p>
            <a:endParaRPr lang="en-US" altLang="zh-CN"/>
          </a:p>
          <a:p>
            <a:r>
              <a:rPr lang="en-US" altLang="zh-CN"/>
              <a:t>exit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struct thread</a:t>
            </a:r>
            <a:r>
              <a:rPr lang="zh-CN" altLang="en-US"/>
              <a:t>添加新变量保存好</a:t>
            </a:r>
            <a:r>
              <a:rPr lang="en-US" altLang="zh-CN"/>
              <a:t>exit status</a:t>
            </a:r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DD3165-891A-4DD5-9B0B-F33D8DDC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37" y="2157634"/>
            <a:ext cx="6353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65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6A67-EEA5-444B-B5BD-BAAE4FC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3 system 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5C27-E77E-4503-8CB3-725A63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43000"/>
            <a:ext cx="5041392" cy="5285232"/>
          </a:xfrm>
        </p:spPr>
        <p:txBody>
          <a:bodyPr/>
          <a:lstStyle/>
          <a:p>
            <a:r>
              <a:rPr lang="en-US" altLang="zh-CN"/>
              <a:t>/src/userprog/syscall.c</a:t>
            </a:r>
          </a:p>
          <a:p>
            <a:endParaRPr lang="en-US" altLang="zh-CN"/>
          </a:p>
          <a:p>
            <a:r>
              <a:rPr lang="en-US" altLang="zh-CN"/>
              <a:t>write (to console)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当</a:t>
            </a:r>
            <a:r>
              <a:rPr lang="en-US" altLang="zh-CN"/>
              <a:t>fd==1</a:t>
            </a:r>
            <a:r>
              <a:rPr lang="zh-CN" altLang="en-US"/>
              <a:t>时，输出在控制台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9B1006-2EC1-4FF8-8551-1ECE072F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332" y="2341663"/>
            <a:ext cx="7386828" cy="30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2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A454D-8767-4224-86EA-9A01E563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print process exit info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D7752-5925-4228-AE68-D6B77EB7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/src/userprog/process.c/process_exit()</a:t>
            </a:r>
          </a:p>
          <a:p>
            <a:r>
              <a:rPr lang="zh-CN" altLang="en-US"/>
              <a:t>按照格式添加线程退出语句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A0DE96-1634-4CAB-9DBE-FA7AA120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151822"/>
            <a:ext cx="73342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36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2AA50-5041-469A-9297-8274B49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9D8C6-8373-419D-A380-C7494329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292EE8-12C2-4136-9E70-771CB460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87" y="1567656"/>
            <a:ext cx="99822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08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2AA50-5041-469A-9297-8274B49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9D8C6-8373-419D-A380-C7494329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A3E8D-AE83-4316-A175-F37B9B75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2467197"/>
            <a:ext cx="5400675" cy="2514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3C86AF-C113-4B1A-AD2F-250A16F4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17" y="2910109"/>
            <a:ext cx="4829175" cy="16287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91D6C0-0296-4181-A0DC-6443767FF310}"/>
              </a:ext>
            </a:extLst>
          </p:cNvPr>
          <p:cNvSpPr/>
          <p:nvPr/>
        </p:nvSpPr>
        <p:spPr>
          <a:xfrm>
            <a:off x="1219476" y="2697480"/>
            <a:ext cx="3526260" cy="877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A2082-AFD6-4043-BA14-AA2266AF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Source Files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B2D38-0F82-4B0C-9A13-14F98E1F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process.h/.c      start process</a:t>
            </a:r>
          </a:p>
          <a:p>
            <a:r>
              <a:rPr lang="en-US" altLang="zh-CN"/>
              <a:t>pagedir.h/.c      page table</a:t>
            </a:r>
          </a:p>
          <a:p>
            <a:r>
              <a:rPr lang="en-US" altLang="zh-CN"/>
              <a:t>syscall.h/.c        do sys call</a:t>
            </a:r>
          </a:p>
          <a:p>
            <a:r>
              <a:rPr lang="en-US" altLang="zh-CN"/>
              <a:t>exception.h/.c   handle exceptions</a:t>
            </a:r>
          </a:p>
          <a:p>
            <a:r>
              <a:rPr lang="en-US" altLang="zh-CN"/>
              <a:t>gdt.h/.c             global descriptor table,describes segments, </a:t>
            </a:r>
          </a:p>
          <a:p>
            <a:pPr marL="0" indent="0">
              <a:buNone/>
            </a:pPr>
            <a:r>
              <a:rPr lang="en-US" altLang="zh-CN"/>
              <a:t>                            not need to modify</a:t>
            </a:r>
          </a:p>
          <a:p>
            <a:r>
              <a:rPr lang="en-US" altLang="zh-CN"/>
              <a:t>tss.h/.c               task-state segment, switch stacks, </a:t>
            </a:r>
          </a:p>
          <a:p>
            <a:pPr marL="0" indent="0">
              <a:buNone/>
            </a:pPr>
            <a:r>
              <a:rPr lang="en-US" altLang="zh-CN"/>
              <a:t>                            not neeed to modify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20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2AA50-5041-469A-9297-8274B49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9D8C6-8373-419D-A380-C7494329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完成参数传递和部分系统调用，使得</a:t>
            </a:r>
            <a:r>
              <a:rPr lang="en-US" altLang="zh-CN"/>
              <a:t>make check</a:t>
            </a:r>
            <a:r>
              <a:rPr lang="zh-CN" altLang="en-US"/>
              <a:t>通过</a:t>
            </a:r>
            <a:r>
              <a:rPr lang="en-US" altLang="zh-CN"/>
              <a:t>args</a:t>
            </a:r>
            <a:r>
              <a:rPr lang="zh-CN" altLang="en-US"/>
              <a:t>相关的</a:t>
            </a:r>
            <a:r>
              <a:rPr lang="en-US" altLang="zh-CN"/>
              <a:t>5</a:t>
            </a:r>
            <a:r>
              <a:rPr lang="zh-CN" altLang="en-US"/>
              <a:t>个测试</a:t>
            </a:r>
            <a:endParaRPr lang="en-US" altLang="zh-CN"/>
          </a:p>
          <a:p>
            <a:r>
              <a:rPr lang="zh-CN" altLang="en-US"/>
              <a:t>完成实验报告并提交。无需提交代码文件，只需要提交报告的</a:t>
            </a:r>
            <a:r>
              <a:rPr lang="en-US" altLang="zh-CN"/>
              <a:t>pdf</a:t>
            </a:r>
            <a:r>
              <a:rPr lang="zh-CN" altLang="en-US"/>
              <a:t>即可。在报告中展示代码中需要修改的地方，解释修改的原因，和运行结果。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可选扩展任务（不强求）：</a:t>
            </a:r>
            <a:endParaRPr lang="en-US" altLang="zh-CN"/>
          </a:p>
          <a:p>
            <a:r>
              <a:rPr lang="zh-CN" altLang="en-US"/>
              <a:t>继续完成其他系统调用，通过</a:t>
            </a:r>
            <a:r>
              <a:rPr lang="en-US" altLang="zh-CN"/>
              <a:t>make check</a:t>
            </a:r>
            <a:r>
              <a:rPr lang="zh-CN" altLang="en-US"/>
              <a:t>中其他的测试点。相关内容也写在实验报告中。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0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B01FF-6C83-40F0-A6A7-C7085EC9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C1C41-2BE8-4416-AC63-A3DBF0BB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create a disk</a:t>
            </a:r>
          </a:p>
          <a:p>
            <a:r>
              <a:rPr lang="en-US" altLang="zh-CN" sz="3200"/>
              <a:t>argument passing</a:t>
            </a:r>
          </a:p>
          <a:p>
            <a:r>
              <a:rPr lang="en-US" altLang="zh-CN" sz="3200"/>
              <a:t>system call</a:t>
            </a:r>
          </a:p>
          <a:p>
            <a:r>
              <a:rPr lang="en-US" altLang="zh-CN" sz="3200"/>
              <a:t>print process exit info</a:t>
            </a:r>
          </a:p>
          <a:p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51090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192E5-D69F-4EA0-821B-4C54BF3F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Create a disk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6FB43-2373-45D2-A910-FDEDDB6C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4C2F66-B0B7-4396-8527-47132E46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50" y="2041958"/>
            <a:ext cx="7820025" cy="2266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AFEEB6-34A1-4ED4-B63F-DE2388C7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13" y="4816042"/>
            <a:ext cx="857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2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user virtual memory layout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78923-06B7-4D26-9EEC-E200F2C8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365125"/>
            <a:ext cx="50006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1923-55CE-4222-88C5-C741D03E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7A598-1EE1-444D-AEE2-4E46B60F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/bin/ls -l foo bar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6D30CA-16A4-4E79-A53F-07A574A5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512147"/>
            <a:ext cx="65055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53A7D-C3FD-4559-BED6-E6E2A74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30A0-4983-4EB2-8FD2-DBBB5912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/src/userprog/process.c/process_execute()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input: file_name </a:t>
            </a:r>
            <a:r>
              <a:rPr lang="zh-CN" altLang="en-US"/>
              <a:t>同时包含命令和参数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A4FF12-B613-422C-906E-F792D95F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515394"/>
            <a:ext cx="8515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2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53A7D-C3FD-4559-BED6-E6E2A746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2 Argument Passing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30A0-4983-4EB2-8FD2-DBBB5912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r>
              <a:rPr lang="en-US" altLang="zh-CN"/>
              <a:t>/src/userprog/process.c/process_execute() </a:t>
            </a:r>
          </a:p>
          <a:p>
            <a:r>
              <a:rPr lang="en-US" altLang="zh-CN"/>
              <a:t>origin: </a:t>
            </a:r>
            <a:r>
              <a:rPr lang="zh-CN" altLang="en-US"/>
              <a:t>创建新线程，执行函数</a:t>
            </a:r>
            <a:r>
              <a:rPr lang="en-US" altLang="zh-CN"/>
              <a:t>start_process</a:t>
            </a:r>
            <a:r>
              <a:rPr lang="zh-CN" altLang="en-US"/>
              <a:t>。第一个参数</a:t>
            </a:r>
            <a:r>
              <a:rPr lang="en-US" altLang="zh-CN"/>
              <a:t>file_name</a:t>
            </a:r>
            <a:r>
              <a:rPr lang="zh-CN" altLang="en-US"/>
              <a:t>是线程名，现在是包括了整个命令和参数</a:t>
            </a:r>
            <a:endParaRPr lang="en-US" altLang="zh-CN"/>
          </a:p>
          <a:p>
            <a:r>
              <a:rPr lang="en-US" altLang="zh-CN"/>
              <a:t>our goal: file_name</a:t>
            </a:r>
            <a:r>
              <a:rPr lang="zh-CN" altLang="en-US"/>
              <a:t>应该只有真正的命令，没有参数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5DAACD-A68F-4A71-BB18-200229EB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23" y="3029234"/>
            <a:ext cx="7064953" cy="36532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3D384B-CA3C-438B-8ADF-B58F9BBFDDB7}"/>
              </a:ext>
            </a:extLst>
          </p:cNvPr>
          <p:cNvSpPr/>
          <p:nvPr/>
        </p:nvSpPr>
        <p:spPr>
          <a:xfrm>
            <a:off x="5033816" y="5652653"/>
            <a:ext cx="979057" cy="27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9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827</Words>
  <Application>Microsoft Office PowerPoint</Application>
  <PresentationFormat>宽屏</PresentationFormat>
  <Paragraphs>163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Pintos: User Program</vt:lpstr>
      <vt:lpstr>Introduction</vt:lpstr>
      <vt:lpstr>Source Files</vt:lpstr>
      <vt:lpstr>Step</vt:lpstr>
      <vt:lpstr>1 Create a disk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2 Argument Passing</vt:lpstr>
      <vt:lpstr>3 system call</vt:lpstr>
      <vt:lpstr>3 system call</vt:lpstr>
      <vt:lpstr>3 system call</vt:lpstr>
      <vt:lpstr>3 system call</vt:lpstr>
      <vt:lpstr>3 system call</vt:lpstr>
      <vt:lpstr>3 system call</vt:lpstr>
      <vt:lpstr>3 system call</vt:lpstr>
      <vt:lpstr>4 print process exit info</vt:lpstr>
      <vt:lpstr>Check</vt:lpstr>
      <vt:lpstr>Check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Pintos: User Program</dc:title>
  <dc:creator>滋味</dc:creator>
  <cp:lastModifiedBy>ZW Z</cp:lastModifiedBy>
  <cp:revision>180</cp:revision>
  <dcterms:created xsi:type="dcterms:W3CDTF">2023-12-20T05:34:54Z</dcterms:created>
  <dcterms:modified xsi:type="dcterms:W3CDTF">2024-12-16T03:18:30Z</dcterms:modified>
</cp:coreProperties>
</file>