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FCFA46A-D3D0-4E9A-8569-94395CBAC838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7"/>
            <p14:sldId id="266"/>
            <p14:sldId id="261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07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4D2F-AE15-4207-A139-5FCAC5CD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D38F1-01B4-40F5-8F99-ED1DADEF5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CD49-9FDF-42B3-8265-565CB307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7BF57-3CAD-4F43-9224-8DBDF54C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CD4CA-7570-4071-A24B-82425ECE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8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61C8F-22D3-4711-907E-CC9AFC59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389C9-5BEE-4326-BAA7-F4002D62D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CFD77-CCBD-44E8-87F0-2C8B9A79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44E97-0129-4146-953D-B9D703CA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C0BD8-FA42-4078-826B-5225CDAF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0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CD98B8-748B-4677-A950-834B922A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43BEE-C520-4106-AAC1-28F9AC324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6A481-EE40-49C7-BA13-2ECE08F6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7592E-DF8B-4DFC-A1BD-F3296D1E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E8718-7593-4955-997C-12D2FCBE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5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38C1-8BBC-4A57-8F56-6E3951E5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ED717-492D-46ED-A092-ED99D7EB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E233-E38D-469E-8DF6-455AD990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0D3D5-36D0-4D9C-939A-67175D4B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AEF6A-AE0A-4F8D-8E7D-145E0DF4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0AB43-CC7A-490B-A2E8-06124E6E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C78E7-FEA9-4205-96FB-1E7A34A9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65A80-0266-475B-9E32-9E8456A2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69A82-DE41-490B-8BF9-90670B73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421E8-A809-4618-9A34-1E38148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2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D6A23-91C6-4C9D-A69E-B34B5A9C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E6E39-4592-403A-A7C8-BD1E6E9D4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FB05A-9D37-4BCC-A549-1E554235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DE059-7250-43F3-8D25-4C1FD870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552A1-A6A9-4376-BBAC-EAEF2558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CEBC7-68C1-47D3-B112-A2CDDB1D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08C5B-A811-494E-9953-63C1B0DD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45721-EB3F-4348-AD4E-1641847AC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BA5DF-DFBF-48E2-AD42-E38D017D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3EBA1-860E-4FE5-986B-3A081F805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C12723-1168-4D7E-9B34-440F55AB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A6CC9C-BAC5-4C1D-8795-D4AF4BE7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7A94B-669A-4C13-AB42-F187545F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E1A4E-8365-4597-8A59-3F0D9350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7BCDC-AEC8-40A9-A2AA-1124889E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A360E-E896-4823-A2C4-0E9FFBB3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B36C6-C7DC-4B97-861E-8A7587F7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284B8-42ED-49B0-9622-3194D959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D5349E-2583-442C-9AA3-EDFF47A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2D1BC3-0105-41FA-8D61-3DE01CA5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2F2D8-D9C7-494E-B0CB-9B0BF263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0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2F05D-903C-4968-99BE-20B31D29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57BAA-FF68-4622-B4FA-56B78C65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7940F-D9BC-4993-9AC8-D496E773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BE9B-F7B0-4106-9BF1-D31560D9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D0BF5-3BC6-4245-9D27-718FC11E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4225A-FA8F-4BD5-9D59-F10C335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90F91-A454-4E03-A2C5-B3784855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44430-9D43-4888-801B-FD048C68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85584-E41A-481E-9F72-3D3F9543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B68E9-A43E-442A-A21E-09213BE2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187A1-9B29-4938-9D5F-6A8DB3F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79ED0-B5BC-4642-A547-1E32DFD0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9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3FCA3E-E762-4A7F-922A-09079BC9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99E35-4417-4942-A03E-574C33A9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E6FD5-FE2E-4369-9604-E5EFE7910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28DE-200C-42F4-B423-E08E8E93C39B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2D752-0C27-41F6-8E34-22DB4676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5C5D2-0B38-4A3E-841F-A2A4C2BA8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BA06-CF3E-49DA-BAF7-CFD3F8884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8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5B33A-EBBE-4C47-B99D-2036D29C3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Project2</a:t>
            </a:r>
            <a:br>
              <a:rPr lang="en-US" altLang="zh-CN" dirty="0"/>
            </a:br>
            <a:r>
              <a:rPr lang="zh-CN" altLang="en-US" dirty="0"/>
              <a:t>参数传递问题引入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18952-C9F0-4F66-946F-8D6DF03E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User Programs</a:t>
            </a:r>
          </a:p>
          <a:p>
            <a:r>
              <a:rPr lang="en-US" altLang="zh-CN" dirty="0"/>
              <a:t>Argument Passing</a:t>
            </a:r>
          </a:p>
        </p:txBody>
      </p:sp>
    </p:spTree>
    <p:extLst>
      <p:ext uri="{BB962C8B-B14F-4D97-AF65-F5344CB8AC3E}">
        <p14:creationId xmlns:p14="http://schemas.microsoft.com/office/powerpoint/2010/main" val="50979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04167-41F0-4D74-ABF3-560CD77E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 </a:t>
            </a:r>
            <a:r>
              <a:rPr lang="zh-CN" altLang="en-US" sz="4400" dirty="0"/>
              <a:t>参数传递问题分析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63A91-AF04-43B3-8A40-67BB5A17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pintos –q run ‘echo x’</a:t>
            </a:r>
          </a:p>
          <a:p>
            <a:pPr marL="0" indent="0">
              <a:buNone/>
            </a:pPr>
            <a:r>
              <a:rPr lang="zh-CN" altLang="en-US" dirty="0"/>
              <a:t>输入的含义是：执行</a:t>
            </a:r>
            <a:r>
              <a:rPr lang="en-US" altLang="zh-CN" dirty="0"/>
              <a:t>echo</a:t>
            </a:r>
            <a:r>
              <a:rPr lang="zh-CN" altLang="en-US" dirty="0"/>
              <a:t>文件，传递的参数是</a:t>
            </a:r>
            <a:r>
              <a:rPr lang="en-US" altLang="zh-CN" dirty="0"/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=&gt;</a:t>
            </a:r>
            <a:r>
              <a:rPr lang="zh-CN" altLang="en-US" dirty="0"/>
              <a:t>实际上：</a:t>
            </a:r>
            <a:r>
              <a:rPr lang="en-US" altLang="zh-CN" dirty="0"/>
              <a:t>echo x</a:t>
            </a:r>
            <a:r>
              <a:rPr lang="zh-CN" altLang="en-US" dirty="0"/>
              <a:t>被当成了一个整体进行处理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687E9-839E-4467-9961-C4C928D9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8913"/>
            <a:ext cx="504761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9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E7C1A-FD48-4C40-944D-60FCCB03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追溯问题发生的地方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5FB07-D9DD-4F74-AEC3-3FCB0D55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运行指令：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pintos --</a:t>
            </a:r>
            <a:r>
              <a:rPr lang="en-US" altLang="zh-CN" sz="2800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gdb</a:t>
            </a:r>
            <a:r>
              <a:rPr lang="en-US" altLang="zh-CN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-s  -- run </a:t>
            </a:r>
            <a:r>
              <a:rPr lang="en-US" altLang="zh-CN" sz="2800" dirty="0"/>
              <a:t>‘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-single </a:t>
            </a:r>
            <a:r>
              <a:rPr lang="en-US" altLang="zh-CN" sz="2800" dirty="0" err="1"/>
              <a:t>onearg</a:t>
            </a:r>
            <a:r>
              <a:rPr lang="en-US" altLang="zh-CN" sz="2800" dirty="0"/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05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36FA-CE0E-4D3F-BF1B-A490D1F6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38F6B-67E8-46B6-A3C4-1C04E4F5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29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1. </a:t>
            </a:r>
            <a:r>
              <a:rPr lang="zh-CN" altLang="en-US" dirty="0">
                <a:solidFill>
                  <a:srgbClr val="000000"/>
                </a:solidFill>
              </a:rPr>
              <a:t>启动终端，进入</a:t>
            </a:r>
            <a:r>
              <a:rPr lang="en-US" altLang="zh-CN" b="1" dirty="0" err="1">
                <a:solidFill>
                  <a:srgbClr val="000000"/>
                </a:solidFill>
              </a:rPr>
              <a:t>userprog</a:t>
            </a:r>
            <a:r>
              <a:rPr lang="en-US" altLang="zh-CN" b="1" dirty="0">
                <a:solidFill>
                  <a:srgbClr val="000000"/>
                </a:solidFill>
              </a:rPr>
              <a:t>/build</a:t>
            </a:r>
            <a:r>
              <a:rPr lang="zh-CN" altLang="en-US" dirty="0">
                <a:solidFill>
                  <a:srgbClr val="000000"/>
                </a:solidFill>
              </a:rPr>
              <a:t>目录下，执行命令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b="1" dirty="0">
                <a:solidFill>
                  <a:srgbClr val="000000"/>
                </a:solidFill>
              </a:rPr>
              <a:t>pintos --</a:t>
            </a:r>
            <a:r>
              <a:rPr lang="en-US" altLang="zh-CN" b="1" dirty="0" err="1">
                <a:solidFill>
                  <a:srgbClr val="000000"/>
                </a:solidFill>
              </a:rPr>
              <a:t>gdb</a:t>
            </a:r>
            <a:r>
              <a:rPr lang="en-US" altLang="zh-CN" b="1" dirty="0">
                <a:solidFill>
                  <a:srgbClr val="000000"/>
                </a:solidFill>
              </a:rPr>
              <a:t> -s  -- run alarm-multiple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2. </a:t>
            </a:r>
            <a:r>
              <a:rPr lang="zh-CN" altLang="en-US" dirty="0">
                <a:solidFill>
                  <a:srgbClr val="000000"/>
                </a:solidFill>
              </a:rPr>
              <a:t>启动另一个终端，进入</a:t>
            </a:r>
            <a:r>
              <a:rPr lang="en-US" altLang="zh-CN" b="1" dirty="0" err="1">
                <a:solidFill>
                  <a:srgbClr val="000000"/>
                </a:solidFill>
              </a:rPr>
              <a:t>userprog</a:t>
            </a:r>
            <a:r>
              <a:rPr lang="en-US" altLang="zh-CN" b="1" dirty="0">
                <a:solidFill>
                  <a:srgbClr val="000000"/>
                </a:solidFill>
              </a:rPr>
              <a:t>/build</a:t>
            </a:r>
            <a:r>
              <a:rPr lang="zh-CN" altLang="en-US" dirty="0">
                <a:solidFill>
                  <a:srgbClr val="000000"/>
                </a:solidFill>
              </a:rPr>
              <a:t>目录，输入命令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</a:rPr>
              <a:t>gdb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</a:rPr>
              <a:t>kernel.o</a:t>
            </a:r>
            <a:endParaRPr lang="en-US" altLang="zh-CN" b="1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3. </a:t>
            </a:r>
            <a:r>
              <a:rPr lang="zh-CN" altLang="en-US" dirty="0">
                <a:solidFill>
                  <a:srgbClr val="000000"/>
                </a:solidFill>
              </a:rPr>
              <a:t>设置断点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</a:rPr>
              <a:t>		</a:t>
            </a:r>
            <a:r>
              <a:rPr lang="en-US" altLang="zh-CN" b="1" dirty="0">
                <a:solidFill>
                  <a:srgbClr val="000000"/>
                </a:solidFill>
              </a:rPr>
              <a:t>break line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4. </a:t>
            </a:r>
            <a:r>
              <a:rPr lang="zh-CN" altLang="en-US" dirty="0">
                <a:solidFill>
                  <a:srgbClr val="000000"/>
                </a:solidFill>
              </a:rPr>
              <a:t>监听连接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	</a:t>
            </a:r>
            <a:r>
              <a:rPr lang="en-US" altLang="zh-CN" b="1" dirty="0"/>
              <a:t>target remote localhost:1234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5. </a:t>
            </a:r>
            <a:r>
              <a:rPr lang="zh-CN" altLang="en-US" dirty="0">
                <a:solidFill>
                  <a:srgbClr val="000000"/>
                </a:solidFill>
              </a:rPr>
              <a:t>执行</a:t>
            </a:r>
            <a:r>
              <a:rPr lang="en-US" altLang="zh-CN" b="1" dirty="0">
                <a:solidFill>
                  <a:srgbClr val="000000"/>
                </a:solidFill>
              </a:rPr>
              <a:t>continue</a:t>
            </a:r>
            <a:r>
              <a:rPr lang="zh-CN" altLang="en-US" dirty="0">
                <a:solidFill>
                  <a:srgbClr val="000000"/>
                </a:solidFill>
              </a:rPr>
              <a:t>到断点的位置，开始单步调试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9EDB5-7238-490C-BE8D-1E3C3DA1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追溯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5168D61-685A-480C-A673-DA572D0A2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55" y="4622681"/>
            <a:ext cx="3553321" cy="190526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571EFD-7C73-4069-9E65-F027E751E797}"/>
              </a:ext>
            </a:extLst>
          </p:cNvPr>
          <p:cNvSpPr txBox="1"/>
          <p:nvPr/>
        </p:nvSpPr>
        <p:spPr>
          <a:xfrm>
            <a:off x="1737207" y="3665948"/>
            <a:ext cx="3374619" cy="84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此时的参数：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argv</a:t>
            </a:r>
            <a:r>
              <a:rPr lang="en-US" altLang="zh-CN" dirty="0"/>
              <a:t>[0] = “run”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argv</a:t>
            </a:r>
            <a:r>
              <a:rPr lang="en-US" altLang="zh-CN" dirty="0"/>
              <a:t>[1] = “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-single </a:t>
            </a:r>
            <a:r>
              <a:rPr lang="en-US" altLang="zh-CN" sz="1800" dirty="0" err="1"/>
              <a:t>onearg</a:t>
            </a:r>
            <a:r>
              <a:rPr lang="en-US" altLang="zh-CN" sz="1800" dirty="0"/>
              <a:t>” </a:t>
            </a:r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032FFB-A28F-494A-9AF8-1372D56C3C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761763"/>
            <a:ext cx="12192000" cy="956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175268-B6F2-41D6-A5E4-F2ECDF2B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534" y="3847791"/>
            <a:ext cx="4029637" cy="19433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E19C56-F063-4DA5-9AC3-12DD2479F3B2}"/>
              </a:ext>
            </a:extLst>
          </p:cNvPr>
          <p:cNvSpPr txBox="1"/>
          <p:nvPr/>
        </p:nvSpPr>
        <p:spPr>
          <a:xfrm>
            <a:off x="5636854" y="2185785"/>
            <a:ext cx="3374619" cy="590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此时的参数：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task = “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-single </a:t>
            </a:r>
            <a:r>
              <a:rPr lang="en-US" altLang="zh-CN" sz="1800" dirty="0" err="1"/>
              <a:t>onearg</a:t>
            </a:r>
            <a:r>
              <a:rPr lang="en-US" altLang="zh-CN" sz="1800" dirty="0"/>
              <a:t>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9504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B5FE-F5F1-489C-9FFE-E476B14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process_wait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3057F-FF76-47CD-AA56-F7AA26EC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824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=&gt;</a:t>
            </a:r>
            <a:r>
              <a:rPr lang="zh-CN" altLang="en-US" dirty="0"/>
              <a:t>只有一个函数架子，但是并没有具体实现体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函数参数是：</a:t>
            </a:r>
            <a:r>
              <a:rPr lang="en-US" altLang="zh-CN" dirty="0" err="1"/>
              <a:t>tid_t</a:t>
            </a:r>
            <a:r>
              <a:rPr lang="zh-CN" altLang="en-US" dirty="0"/>
              <a:t>：是线程数据结构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BA128-7C2A-49E8-BCE2-41834646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2" y="1640069"/>
            <a:ext cx="5860133" cy="2361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5629CE-9A19-4F1A-9138-EB1F62732C95}"/>
              </a:ext>
            </a:extLst>
          </p:cNvPr>
          <p:cNvSpPr txBox="1"/>
          <p:nvPr/>
        </p:nvSpPr>
        <p:spPr>
          <a:xfrm>
            <a:off x="7690168" y="1475138"/>
            <a:ext cx="37525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根据前面的描述是要实现：等待用户程序执行完，然后回到父线程继续。</a:t>
            </a:r>
            <a:endParaRPr lang="en-US" altLang="zh-CN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AutoNum type="alphaLcParenR"/>
            </a:pP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等待子</a:t>
            </a:r>
            <a:r>
              <a:rPr lang="zh-CN" altLang="en-US" i="1" dirty="0">
                <a:solidFill>
                  <a:srgbClr val="121212"/>
                </a:solidFill>
                <a:latin typeface="-apple-system"/>
              </a:rPr>
              <a:t>线程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的结束，并返回它的退出状态。</a:t>
            </a:r>
            <a:endParaRPr lang="en-US" altLang="zh-CN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AutoNum type="alphaLcParenR"/>
            </a:pP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如果子线程被内核终止（比如出现异常被杀死），则返回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-1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</a:p>
          <a:p>
            <a:pPr marL="342900" indent="-342900" algn="l">
              <a:buAutoNum type="alphaLcParenR"/>
            </a:pP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如果传递的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TID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非法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它不是调用进程的子线程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对</a:t>
            </a:r>
            <a:r>
              <a:rPr lang="zh-CN" altLang="en-US" i="1" dirty="0">
                <a:solidFill>
                  <a:srgbClr val="121212"/>
                </a:solidFill>
                <a:latin typeface="-apple-system"/>
              </a:rPr>
              <a:t>给定的</a:t>
            </a:r>
            <a:r>
              <a:rPr lang="en-US" altLang="zh-CN" i="1" dirty="0">
                <a:solidFill>
                  <a:srgbClr val="121212"/>
                </a:solidFill>
                <a:latin typeface="-apple-system"/>
              </a:rPr>
              <a:t>TID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已经被成功执行</a:t>
            </a:r>
            <a:r>
              <a:rPr lang="en-US" altLang="zh-CN" b="0" i="1" dirty="0" err="1">
                <a:solidFill>
                  <a:srgbClr val="121212"/>
                </a:solidFill>
                <a:effectLst/>
                <a:latin typeface="-apple-system"/>
              </a:rPr>
              <a:t>process_wait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()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 ，立即返回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-1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，不等待。</a:t>
            </a:r>
            <a:endParaRPr lang="en-US" altLang="zh-CN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i="1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sz="2000" b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zh-CN" altLang="en-US" sz="2000" b="0" dirty="0">
                <a:solidFill>
                  <a:srgbClr val="FF0000"/>
                </a:solidFill>
                <a:effectLst/>
                <a:latin typeface="-apple-system"/>
              </a:rPr>
              <a:t>可能需要配合修改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-apple-system"/>
              </a:rPr>
              <a:t>thread</a:t>
            </a:r>
            <a:r>
              <a:rPr lang="zh-CN" altLang="en-US" sz="2000" b="0" dirty="0">
                <a:solidFill>
                  <a:srgbClr val="FF0000"/>
                </a:solidFill>
                <a:effectLst/>
                <a:latin typeface="-apple-system"/>
              </a:rPr>
              <a:t>文件中的内容和</a:t>
            </a:r>
            <a:r>
              <a:rPr lang="en-US" altLang="zh-CN" sz="2000" b="0" dirty="0" err="1">
                <a:solidFill>
                  <a:srgbClr val="FF0000"/>
                </a:solidFill>
                <a:effectLst/>
                <a:latin typeface="-apple-system"/>
              </a:rPr>
              <a:t>process_exit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-apple-system"/>
              </a:rPr>
              <a:t>()</a:t>
            </a:r>
            <a:r>
              <a:rPr lang="zh-CN" altLang="en-US" sz="2000" b="0" dirty="0">
                <a:solidFill>
                  <a:srgbClr val="FF0000"/>
                </a:solidFill>
                <a:effectLst/>
                <a:latin typeface="-apple-system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352886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2B5FE-F5F1-489C-9FFE-E476B14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process_execute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3057F-FF76-47CD-AA56-F7AA26EC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8797F4-A6A5-4E5C-8F28-4AA1F0D8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4" y="1825625"/>
            <a:ext cx="6087325" cy="33532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798972-AAB8-4073-B39D-B198BC451261}"/>
              </a:ext>
            </a:extLst>
          </p:cNvPr>
          <p:cNvSpPr txBox="1"/>
          <p:nvPr/>
        </p:nvSpPr>
        <p:spPr>
          <a:xfrm>
            <a:off x="7203284" y="1656067"/>
            <a:ext cx="465702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121212"/>
                </a:solidFill>
                <a:latin typeface="-apple-system"/>
              </a:rPr>
              <a:t>该函数</a:t>
            </a: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大致做了以下的事情：</a:t>
            </a:r>
            <a:endParaRPr lang="en-US" altLang="zh-CN" sz="2000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1" dirty="0">
                <a:solidFill>
                  <a:srgbClr val="121212"/>
                </a:solidFill>
                <a:effectLst/>
                <a:latin typeface="-apple-system"/>
              </a:rPr>
              <a:t>1. </a:t>
            </a: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创建了一份</a:t>
            </a:r>
            <a:r>
              <a:rPr lang="en-US" altLang="zh-CN" sz="2000" b="0" i="1" dirty="0" err="1">
                <a:solidFill>
                  <a:srgbClr val="121212"/>
                </a:solidFill>
                <a:effectLst/>
                <a:latin typeface="-apple-system"/>
              </a:rPr>
              <a:t>file_name</a:t>
            </a: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的拷贝</a:t>
            </a:r>
            <a:r>
              <a:rPr lang="en-US" altLang="zh-CN" sz="2000" b="0" i="1" dirty="0" err="1">
                <a:solidFill>
                  <a:srgbClr val="121212"/>
                </a:solidFill>
                <a:effectLst/>
                <a:latin typeface="-apple-system"/>
              </a:rPr>
              <a:t>fn_copy</a:t>
            </a:r>
            <a:endParaRPr lang="en-US" altLang="zh-CN" sz="2000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在此处</a:t>
            </a:r>
            <a:r>
              <a:rPr lang="en-US" altLang="zh-CN" sz="2000" b="0" i="1" dirty="0" err="1">
                <a:solidFill>
                  <a:srgbClr val="FF0000"/>
                </a:solidFill>
                <a:effectLst/>
                <a:latin typeface="-apple-system"/>
              </a:rPr>
              <a:t>file_name</a:t>
            </a:r>
            <a:r>
              <a:rPr lang="en-US" altLang="zh-CN" sz="2000" b="0" i="1" dirty="0">
                <a:solidFill>
                  <a:srgbClr val="FF0000"/>
                </a:solidFill>
                <a:effectLst/>
                <a:latin typeface="-apple-system"/>
              </a:rPr>
              <a:t>=</a:t>
            </a:r>
            <a:r>
              <a:rPr lang="zh-CN" altLang="en-US" sz="2000" i="1" dirty="0">
                <a:solidFill>
                  <a:srgbClr val="FF0000"/>
                </a:solidFill>
                <a:latin typeface="-apple-system"/>
              </a:rPr>
              <a:t>“</a:t>
            </a:r>
            <a:r>
              <a:rPr lang="en-US" altLang="zh-CN" sz="2000" i="1" dirty="0" err="1">
                <a:solidFill>
                  <a:srgbClr val="FF0000"/>
                </a:solidFill>
                <a:latin typeface="-apple-system"/>
              </a:rPr>
              <a:t>args</a:t>
            </a:r>
            <a:r>
              <a:rPr lang="en-US" altLang="zh-CN" sz="2000" i="1" dirty="0">
                <a:solidFill>
                  <a:srgbClr val="FF0000"/>
                </a:solidFill>
                <a:latin typeface="-apple-system"/>
              </a:rPr>
              <a:t>-single </a:t>
            </a:r>
            <a:r>
              <a:rPr lang="en-US" altLang="zh-CN" sz="2000" i="1" dirty="0" err="1">
                <a:solidFill>
                  <a:srgbClr val="FF0000"/>
                </a:solidFill>
                <a:latin typeface="-apple-system"/>
              </a:rPr>
              <a:t>onearg</a:t>
            </a:r>
            <a:r>
              <a:rPr lang="zh-CN" altLang="en-US" sz="2000" i="1" dirty="0">
                <a:solidFill>
                  <a:srgbClr val="FF0000"/>
                </a:solidFill>
                <a:latin typeface="-apple-system"/>
              </a:rPr>
              <a:t>”</a:t>
            </a:r>
            <a:endParaRPr lang="en-US" altLang="zh-CN" sz="2000" i="1" dirty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CN" sz="2000" i="1" dirty="0">
                <a:solidFill>
                  <a:srgbClr val="FF0000"/>
                </a:solidFill>
                <a:latin typeface="-apple-system"/>
              </a:rPr>
              <a:t>             </a:t>
            </a:r>
            <a:r>
              <a:rPr lang="en-US" altLang="zh-CN" sz="2000" i="1" dirty="0" err="1">
                <a:solidFill>
                  <a:srgbClr val="FF0000"/>
                </a:solidFill>
                <a:latin typeface="-apple-system"/>
              </a:rPr>
              <a:t>fn_copy</a:t>
            </a:r>
            <a:r>
              <a:rPr lang="en-US" altLang="zh-CN" sz="2000" i="1" dirty="0">
                <a:solidFill>
                  <a:srgbClr val="FF0000"/>
                </a:solidFill>
                <a:latin typeface="-apple-system"/>
              </a:rPr>
              <a:t>=“</a:t>
            </a:r>
            <a:r>
              <a:rPr lang="en-US" altLang="zh-CN" sz="2000" i="1" dirty="0" err="1">
                <a:solidFill>
                  <a:srgbClr val="FF0000"/>
                </a:solidFill>
                <a:latin typeface="-apple-system"/>
              </a:rPr>
              <a:t>args</a:t>
            </a:r>
            <a:r>
              <a:rPr lang="en-US" altLang="zh-CN" sz="2000" i="1" dirty="0">
                <a:solidFill>
                  <a:srgbClr val="FF0000"/>
                </a:solidFill>
                <a:latin typeface="-apple-system"/>
              </a:rPr>
              <a:t>-single </a:t>
            </a:r>
            <a:r>
              <a:rPr lang="en-US" altLang="zh-CN" sz="2000" i="1" dirty="0" err="1">
                <a:solidFill>
                  <a:srgbClr val="FF0000"/>
                </a:solidFill>
                <a:latin typeface="-apple-system"/>
              </a:rPr>
              <a:t>onearg</a:t>
            </a:r>
            <a:r>
              <a:rPr lang="en-US" altLang="zh-CN" sz="2000" i="1" dirty="0">
                <a:solidFill>
                  <a:srgbClr val="FF0000"/>
                </a:solidFill>
                <a:latin typeface="-apple-system"/>
              </a:rPr>
              <a:t>”</a:t>
            </a:r>
          </a:p>
          <a:p>
            <a:r>
              <a:rPr lang="en-US" altLang="zh-CN" sz="2000" b="0" i="1" dirty="0">
                <a:solidFill>
                  <a:srgbClr val="121212"/>
                </a:solidFill>
                <a:effectLst/>
                <a:latin typeface="-apple-system"/>
              </a:rPr>
              <a:t>2. </a:t>
            </a: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创建以</a:t>
            </a:r>
            <a:r>
              <a:rPr lang="en-US" altLang="zh-CN" sz="2000" b="0" i="1" dirty="0">
                <a:solidFill>
                  <a:srgbClr val="121212"/>
                </a:solidFill>
                <a:effectLst/>
                <a:latin typeface="-apple-system"/>
              </a:rPr>
              <a:t>filename</a:t>
            </a: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为名称的线程</a:t>
            </a:r>
            <a:endParaRPr lang="en-US" altLang="zh-CN" sz="2000" b="0" i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i="1" dirty="0">
                <a:solidFill>
                  <a:srgbClr val="121212"/>
                </a:solidFill>
                <a:effectLst/>
                <a:latin typeface="-apple-system"/>
              </a:rPr>
              <a:t>3. </a:t>
            </a:r>
            <a:r>
              <a:rPr lang="zh-CN" altLang="en-US" sz="2000" i="1" dirty="0">
                <a:solidFill>
                  <a:srgbClr val="121212"/>
                </a:solidFill>
                <a:effectLst/>
                <a:latin typeface="-apple-system"/>
              </a:rPr>
              <a:t>返回新建线程</a:t>
            </a:r>
            <a:r>
              <a:rPr lang="en-US" altLang="zh-CN" sz="2000" i="1" dirty="0" err="1">
                <a:solidFill>
                  <a:srgbClr val="121212"/>
                </a:solidFill>
                <a:effectLst/>
                <a:latin typeface="-apple-system"/>
              </a:rPr>
              <a:t>tid</a:t>
            </a:r>
            <a:endParaRPr lang="en-US" altLang="zh-CN" sz="2000" i="1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2000" i="1" dirty="0">
                <a:solidFill>
                  <a:srgbClr val="121212"/>
                </a:solidFill>
                <a:latin typeface="-apple-system"/>
              </a:rPr>
              <a:t>在此处就是返回给</a:t>
            </a:r>
            <a:r>
              <a:rPr lang="en-US" altLang="zh-CN" sz="2000" i="1" dirty="0" err="1">
                <a:solidFill>
                  <a:srgbClr val="121212"/>
                </a:solidFill>
                <a:latin typeface="-apple-system"/>
              </a:rPr>
              <a:t>process_wait</a:t>
            </a:r>
            <a:r>
              <a:rPr lang="zh-CN" altLang="en-US" sz="2000" i="1" dirty="0">
                <a:solidFill>
                  <a:srgbClr val="121212"/>
                </a:solidFill>
                <a:latin typeface="-apple-system"/>
              </a:rPr>
              <a:t>函数，然后该函数应该等待该线程执行完毕再返回</a:t>
            </a:r>
            <a:endParaRPr lang="en-US" altLang="zh-CN" sz="2000" i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b="0" i="1" dirty="0">
                <a:solidFill>
                  <a:srgbClr val="121212"/>
                </a:solidFill>
                <a:effectLst/>
                <a:latin typeface="-apple-system"/>
              </a:rPr>
              <a:t>4. </a:t>
            </a: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如果中间任何一步出错，则收回它的分页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6798B7-BD95-474C-B995-CDC6C27BD497}"/>
              </a:ext>
            </a:extLst>
          </p:cNvPr>
          <p:cNvSpPr txBox="1"/>
          <p:nvPr/>
        </p:nvSpPr>
        <p:spPr>
          <a:xfrm>
            <a:off x="506648" y="5313830"/>
            <a:ext cx="6696636" cy="147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针对步骤二：我们需要进行参数分离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——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file_name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需要分离，即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file_name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=“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args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-single”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=&gt; Pintos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提供了串的分离函数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strtok_r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，可以直接调用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152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EC34-C490-4780-993A-AE76A483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start_process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D8A6FF-8CA8-4B62-8303-5158290F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89" y="1428893"/>
            <a:ext cx="5365711" cy="400021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5A9A83-E7D4-43C4-8FA4-33D8E58B87DF}"/>
              </a:ext>
            </a:extLst>
          </p:cNvPr>
          <p:cNvSpPr txBox="1"/>
          <p:nvPr/>
        </p:nvSpPr>
        <p:spPr>
          <a:xfrm>
            <a:off x="7068814" y="2273744"/>
            <a:ext cx="46570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i="1" dirty="0">
                <a:solidFill>
                  <a:srgbClr val="121212"/>
                </a:solidFill>
                <a:latin typeface="-apple-system"/>
              </a:rPr>
              <a:t>整个函数主要实现了：</a:t>
            </a:r>
            <a:endParaRPr lang="en-US" altLang="zh-CN" sz="2000" i="1" dirty="0">
              <a:solidFill>
                <a:srgbClr val="121212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导入用户进程</a:t>
            </a:r>
            <a:endParaRPr lang="en-US" altLang="zh-CN" sz="2000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i="1" dirty="0">
                <a:solidFill>
                  <a:srgbClr val="121212"/>
                </a:solidFill>
                <a:latin typeface="-apple-system"/>
              </a:rPr>
              <a:t>load(</a:t>
            </a:r>
            <a:r>
              <a:rPr lang="en-US" altLang="zh-CN" sz="2000" i="1" dirty="0" err="1">
                <a:solidFill>
                  <a:srgbClr val="121212"/>
                </a:solidFill>
                <a:latin typeface="-apple-system"/>
              </a:rPr>
              <a:t>file_name</a:t>
            </a:r>
            <a:r>
              <a:rPr lang="en-US" altLang="zh-CN" sz="2000" i="1" dirty="0">
                <a:solidFill>
                  <a:srgbClr val="121212"/>
                </a:solidFill>
                <a:latin typeface="-apple-system"/>
              </a:rPr>
              <a:t>, &amp;if_.</a:t>
            </a:r>
            <a:r>
              <a:rPr lang="en-US" altLang="zh-CN" sz="2000" i="1" dirty="0" err="1">
                <a:solidFill>
                  <a:srgbClr val="121212"/>
                </a:solidFill>
                <a:latin typeface="-apple-system"/>
              </a:rPr>
              <a:t>eip</a:t>
            </a:r>
            <a:r>
              <a:rPr lang="en-US" altLang="zh-CN" sz="2000" i="1" dirty="0">
                <a:solidFill>
                  <a:srgbClr val="121212"/>
                </a:solidFill>
                <a:latin typeface="-apple-system"/>
              </a:rPr>
              <a:t>, &amp;if_.</a:t>
            </a:r>
            <a:r>
              <a:rPr lang="en-US" altLang="zh-CN" sz="2000" i="1" dirty="0" err="1">
                <a:solidFill>
                  <a:srgbClr val="121212"/>
                </a:solidFill>
                <a:latin typeface="-apple-system"/>
              </a:rPr>
              <a:t>esp</a:t>
            </a:r>
            <a:r>
              <a:rPr lang="en-US" altLang="zh-CN" sz="2000" i="1" dirty="0">
                <a:solidFill>
                  <a:srgbClr val="121212"/>
                </a:solidFill>
                <a:latin typeface="-apple-system"/>
              </a:rPr>
              <a:t>)</a:t>
            </a:r>
            <a:endParaRPr lang="en-US" altLang="zh-CN" sz="2000" b="0" i="1" dirty="0">
              <a:solidFill>
                <a:srgbClr val="121212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zh-CN" altLang="en-US" sz="2000" b="0" i="1" dirty="0">
                <a:solidFill>
                  <a:srgbClr val="121212"/>
                </a:solidFill>
                <a:effectLst/>
                <a:latin typeface="-apple-system"/>
              </a:rPr>
              <a:t>用户进程开始执行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3FB18D-31A3-40AC-BD3A-889FEC6CF7BF}"/>
              </a:ext>
            </a:extLst>
          </p:cNvPr>
          <p:cNvSpPr txBox="1">
            <a:spLocks/>
          </p:cNvSpPr>
          <p:nvPr/>
        </p:nvSpPr>
        <p:spPr>
          <a:xfrm>
            <a:off x="649942" y="1656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05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E5C13-1848-4079-ADA4-9A17945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75051-B585-4DA9-8101-A471C4DA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主要是将从</a:t>
            </a:r>
            <a:r>
              <a:rPr lang="en-US" altLang="zh-CN" dirty="0"/>
              <a:t>FILE_NAME</a:t>
            </a:r>
            <a:r>
              <a:rPr lang="zh-CN" altLang="en-US" dirty="0"/>
              <a:t>获取的可执行的程序放入到当前线程中</a:t>
            </a:r>
            <a:endParaRPr lang="en-US" altLang="zh-CN" dirty="0"/>
          </a:p>
          <a:p>
            <a:r>
              <a:rPr lang="zh-CN" altLang="en-US" dirty="0"/>
              <a:t>并且将可执行文件的入口存储在</a:t>
            </a:r>
            <a:r>
              <a:rPr lang="en-US" altLang="zh-CN" dirty="0"/>
              <a:t>EIP</a:t>
            </a:r>
            <a:r>
              <a:rPr lang="zh-CN" altLang="en-US" dirty="0"/>
              <a:t>处，并且将初始堆栈指针存储在</a:t>
            </a:r>
            <a:r>
              <a:rPr lang="en-US" altLang="zh-CN" dirty="0"/>
              <a:t>ESP</a:t>
            </a:r>
            <a:r>
              <a:rPr lang="zh-CN" altLang="en-US" dirty="0"/>
              <a:t>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D1E54E-42E1-40E1-A134-EE27144D73BB}"/>
              </a:ext>
            </a:extLst>
          </p:cNvPr>
          <p:cNvSpPr txBox="1"/>
          <p:nvPr/>
        </p:nvSpPr>
        <p:spPr>
          <a:xfrm>
            <a:off x="6378366" y="3718018"/>
            <a:ext cx="5461769" cy="254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针对传参，我们需要第二次参数分离：传递过来的是</a:t>
            </a:r>
            <a:r>
              <a:rPr lang="en-US" altLang="zh-CN" sz="1800" i="1" dirty="0" err="1">
                <a:solidFill>
                  <a:srgbClr val="FF0000"/>
                </a:solidFill>
                <a:latin typeface="-apple-system"/>
              </a:rPr>
              <a:t>file_name</a:t>
            </a:r>
            <a:r>
              <a:rPr lang="en-US" altLang="zh-CN" sz="1800" i="1" dirty="0">
                <a:solidFill>
                  <a:srgbClr val="FF0000"/>
                </a:solidFill>
                <a:latin typeface="-apple-system"/>
              </a:rPr>
              <a:t>=“</a:t>
            </a:r>
            <a:r>
              <a:rPr lang="en-US" altLang="zh-CN" sz="1800" i="1" dirty="0" err="1">
                <a:solidFill>
                  <a:srgbClr val="FF0000"/>
                </a:solidFill>
                <a:latin typeface="-apple-system"/>
              </a:rPr>
              <a:t>args</a:t>
            </a:r>
            <a:r>
              <a:rPr lang="en-US" altLang="zh-CN" sz="1800" i="1" dirty="0">
                <a:solidFill>
                  <a:srgbClr val="FF0000"/>
                </a:solidFill>
                <a:latin typeface="-apple-system"/>
              </a:rPr>
              <a:t>-single </a:t>
            </a:r>
            <a:r>
              <a:rPr lang="en-US" altLang="zh-CN" sz="1800" i="1" dirty="0" err="1">
                <a:solidFill>
                  <a:srgbClr val="FF0000"/>
                </a:solidFill>
                <a:latin typeface="-apple-system"/>
              </a:rPr>
              <a:t>onearg</a:t>
            </a:r>
            <a:r>
              <a:rPr lang="en-US" altLang="zh-CN" sz="1800" i="1" dirty="0">
                <a:solidFill>
                  <a:srgbClr val="FF0000"/>
                </a:solidFill>
                <a:latin typeface="-apple-system"/>
              </a:rPr>
              <a:t>”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altLang="en-US" sz="1800" dirty="0">
                <a:latin typeface="-apple-system"/>
              </a:rPr>
              <a:t>我们要将这两个参数分离</a:t>
            </a:r>
            <a:endParaRPr lang="en-US" altLang="zh-CN" sz="1800" dirty="0">
              <a:latin typeface="-apple-system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zh-CN" altLang="en-US" dirty="0">
                <a:latin typeface="-apple-system"/>
              </a:rPr>
              <a:t>并且由于在创建栈的时候只传递了</a:t>
            </a:r>
            <a:r>
              <a:rPr lang="en-US" altLang="zh-CN" dirty="0" err="1">
                <a:latin typeface="-apple-system"/>
              </a:rPr>
              <a:t>esp</a:t>
            </a:r>
            <a:r>
              <a:rPr lang="zh-CN" altLang="en-US" dirty="0">
                <a:latin typeface="-apple-system"/>
              </a:rPr>
              <a:t>，而我们还需要将参数传递过去并且压入栈中（那么在进入用户进程后才能使用）</a:t>
            </a:r>
            <a:endParaRPr lang="en-US" altLang="zh-CN" sz="1800" dirty="0">
              <a:latin typeface="-apple-syste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402EE5-99A1-46BD-B0E3-83129E87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90" y="3195785"/>
            <a:ext cx="4915586" cy="19052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2AB80A-9579-446F-A28F-DE148C20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72" y="5165717"/>
            <a:ext cx="3000946" cy="9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10740-2A30-4923-8FF7-90730187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参数分离后压入栈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61DC4-10CB-4CF3-B83A-7472DDB9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需要反向压栈：即栈顶应该是函数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名，栈底是最后一个参数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eg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-single </a:t>
            </a:r>
            <a:r>
              <a:rPr lang="en-US" altLang="zh-CN" sz="2400" dirty="0" err="1"/>
              <a:t>onearg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argv</a:t>
            </a:r>
            <a:r>
              <a:rPr lang="en-US" altLang="zh-CN" sz="2400" dirty="0"/>
              <a:t>[0] =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-single</a:t>
            </a:r>
          </a:p>
          <a:p>
            <a:pPr marL="0" indent="0">
              <a:buNone/>
            </a:pPr>
            <a:r>
              <a:rPr lang="en-US" altLang="zh-CN" sz="2400" dirty="0" err="1"/>
              <a:t>argv</a:t>
            </a:r>
            <a:r>
              <a:rPr lang="en-US" altLang="zh-CN" sz="2400" dirty="0"/>
              <a:t>[1] = </a:t>
            </a:r>
            <a:r>
              <a:rPr lang="en-US" altLang="zh-CN" sz="2400" dirty="0" err="1"/>
              <a:t>onearg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[1]</a:t>
            </a:r>
            <a:r>
              <a:rPr lang="zh-CN" altLang="en-US" sz="2400" dirty="0"/>
              <a:t>先入栈，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[0]</a:t>
            </a:r>
            <a:r>
              <a:rPr lang="zh-CN" altLang="en-US" sz="2400" dirty="0"/>
              <a:t>后入栈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1A5D25-74D2-41F6-9709-828122505A1B}"/>
              </a:ext>
            </a:extLst>
          </p:cNvPr>
          <p:cNvGrpSpPr/>
          <p:nvPr/>
        </p:nvGrpSpPr>
        <p:grpSpPr>
          <a:xfrm>
            <a:off x="6897817" y="547967"/>
            <a:ext cx="4545629" cy="5762065"/>
            <a:chOff x="6897817" y="547967"/>
            <a:chExt cx="4545629" cy="57620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B09F6C-A4C0-49C6-8383-54408902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7817" y="547967"/>
              <a:ext cx="4545629" cy="576206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EED803A-913C-40F5-A60D-289CEE0BDF87}"/>
                </a:ext>
              </a:extLst>
            </p:cNvPr>
            <p:cNvSpPr/>
            <p:nvPr/>
          </p:nvSpPr>
          <p:spPr>
            <a:xfrm>
              <a:off x="7863358" y="3054741"/>
              <a:ext cx="9028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栈顶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B07B2A7-34BB-4E27-BD95-853AB98F4476}"/>
                </a:ext>
              </a:extLst>
            </p:cNvPr>
            <p:cNvSpPr/>
            <p:nvPr/>
          </p:nvSpPr>
          <p:spPr>
            <a:xfrm>
              <a:off x="7863358" y="1690688"/>
              <a:ext cx="9028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栈底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53FE363-7B60-48BE-B94C-E411468ADC51}"/>
                </a:ext>
              </a:extLst>
            </p:cNvPr>
            <p:cNvCxnSpPr/>
            <p:nvPr/>
          </p:nvCxnSpPr>
          <p:spPr>
            <a:xfrm>
              <a:off x="7664824" y="2153180"/>
              <a:ext cx="0" cy="11631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A1B000-C5CF-41D4-B3CB-3ECAEE15E164}"/>
                </a:ext>
              </a:extLst>
            </p:cNvPr>
            <p:cNvSpPr txBox="1"/>
            <p:nvPr/>
          </p:nvSpPr>
          <p:spPr>
            <a:xfrm>
              <a:off x="7375712" y="2116022"/>
              <a:ext cx="457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增长方向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45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15A4-BE4E-474A-B65C-170C3BC2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0" y="1460658"/>
            <a:ext cx="5816224" cy="4351338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if_.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esp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原来指向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esp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的内核和用户区边界为避免内存访问越界（访问到内核区）需将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setup_stack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函数中的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esp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= PHYS_BASE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修改成 *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esp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= PHYS_BASE - 12;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AF7252F-0DE9-4E9A-B550-8B9211ACC951}"/>
              </a:ext>
            </a:extLst>
          </p:cNvPr>
          <p:cNvGrpSpPr/>
          <p:nvPr/>
        </p:nvGrpSpPr>
        <p:grpSpPr>
          <a:xfrm>
            <a:off x="6449737" y="632012"/>
            <a:ext cx="4545629" cy="5762065"/>
            <a:chOff x="6767438" y="379878"/>
            <a:chExt cx="4545629" cy="57620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001FC8-E5AE-4AED-B99F-F189515A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67438" y="379878"/>
              <a:ext cx="4545629" cy="576206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047995-BFAF-4374-BDE7-7935DF1312EF}"/>
                </a:ext>
              </a:extLst>
            </p:cNvPr>
            <p:cNvSpPr/>
            <p:nvPr/>
          </p:nvSpPr>
          <p:spPr>
            <a:xfrm>
              <a:off x="7863358" y="3054741"/>
              <a:ext cx="9028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栈顶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E186A-073D-47D9-8568-F7D1E17BA019}"/>
                </a:ext>
              </a:extLst>
            </p:cNvPr>
            <p:cNvSpPr/>
            <p:nvPr/>
          </p:nvSpPr>
          <p:spPr>
            <a:xfrm>
              <a:off x="7863358" y="1690688"/>
              <a:ext cx="90281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栈底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4C923CE-59ED-455C-99BF-48597810B968}"/>
                </a:ext>
              </a:extLst>
            </p:cNvPr>
            <p:cNvCxnSpPr/>
            <p:nvPr/>
          </p:nvCxnSpPr>
          <p:spPr>
            <a:xfrm>
              <a:off x="7664824" y="2153180"/>
              <a:ext cx="0" cy="11631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FEE641-D899-4EF3-B87A-5C5C0643FF79}"/>
                </a:ext>
              </a:extLst>
            </p:cNvPr>
            <p:cNvSpPr txBox="1"/>
            <p:nvPr/>
          </p:nvSpPr>
          <p:spPr>
            <a:xfrm>
              <a:off x="7375712" y="2116022"/>
              <a:ext cx="457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增长方向</a:t>
              </a: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9A2355-10C3-405A-8718-E5CAC9999A5B}"/>
              </a:ext>
            </a:extLst>
          </p:cNvPr>
          <p:cNvCxnSpPr>
            <a:cxnSpLocks/>
          </p:cNvCxnSpPr>
          <p:nvPr/>
        </p:nvCxnSpPr>
        <p:spPr>
          <a:xfrm flipH="1">
            <a:off x="10805332" y="726142"/>
            <a:ext cx="3800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8A13AE0-380E-45FF-A409-DC44E108C627}"/>
              </a:ext>
            </a:extLst>
          </p:cNvPr>
          <p:cNvSpPr txBox="1"/>
          <p:nvPr/>
        </p:nvSpPr>
        <p:spPr>
          <a:xfrm>
            <a:off x="10754439" y="778451"/>
            <a:ext cx="861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if_.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esp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5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875CE-C18D-47EA-8525-009260C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9EC54-D336-4578-9123-9A5F2C86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1. Project2</a:t>
            </a:r>
            <a:r>
              <a:rPr lang="zh-CN" altLang="en-US" sz="3200" dirty="0"/>
              <a:t>背景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2. Project2</a:t>
            </a:r>
            <a:r>
              <a:rPr lang="zh-CN" altLang="en-US" sz="3200" dirty="0"/>
              <a:t>任务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3. </a:t>
            </a:r>
            <a:r>
              <a:rPr lang="zh-CN" altLang="en-US" sz="3200" dirty="0"/>
              <a:t>参数传递问题分析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4. </a:t>
            </a:r>
            <a:r>
              <a:rPr lang="zh-CN" altLang="en-US" sz="3200" dirty="0"/>
              <a:t>总结</a:t>
            </a:r>
            <a:r>
              <a:rPr lang="en-US" altLang="zh-CN" sz="3200" dirty="0"/>
              <a:t>&amp;</a:t>
            </a:r>
            <a:r>
              <a:rPr lang="zh-CN" altLang="en-US" sz="3200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74945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B670-C253-44B7-A79E-13898C98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总结</a:t>
            </a:r>
            <a:r>
              <a:rPr lang="en-US" altLang="zh-CN" dirty="0"/>
              <a:t>&amp;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E4B8A-101D-4379-9AEF-20A6BC19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针对参数传递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我们主要修改的内容：</a:t>
            </a:r>
            <a:r>
              <a:rPr lang="en-US" altLang="zh-CN" dirty="0" err="1"/>
              <a:t>userprog</a:t>
            </a:r>
            <a:r>
              <a:rPr lang="en-US" altLang="zh-CN" dirty="0"/>
              <a:t>/</a:t>
            </a:r>
            <a:r>
              <a:rPr lang="en-US" altLang="zh-CN" dirty="0" err="1"/>
              <a:t>process.c</a:t>
            </a:r>
            <a:r>
              <a:rPr lang="zh-CN" altLang="en-US" dirty="0"/>
              <a:t>和</a:t>
            </a:r>
            <a:r>
              <a:rPr lang="en-US" altLang="zh-CN" dirty="0"/>
              <a:t>threads/</a:t>
            </a:r>
            <a:r>
              <a:rPr lang="en-US" altLang="zh-CN" dirty="0" err="1"/>
              <a:t>thread.c</a:t>
            </a:r>
            <a:endParaRPr lang="en-US" altLang="zh-CN" dirty="0"/>
          </a:p>
          <a:p>
            <a:r>
              <a:rPr lang="zh-CN" altLang="en-US" dirty="0"/>
              <a:t>由于参数传递和系统调用是相辅相成的，所以目前不能通过运行测试点来得到反馈（甚至没有输出），下次会将这两部分的内容一起讲授。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本次的任务：读</a:t>
            </a:r>
            <a:r>
              <a:rPr lang="en-US" altLang="zh-CN" dirty="0" err="1">
                <a:solidFill>
                  <a:srgbClr val="FF0000"/>
                </a:solidFill>
              </a:rPr>
              <a:t>userprog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process.c</a:t>
            </a:r>
            <a:r>
              <a:rPr lang="zh-CN" altLang="en-US" dirty="0">
                <a:solidFill>
                  <a:srgbClr val="FF0000"/>
                </a:solidFill>
              </a:rPr>
              <a:t>源代码</a:t>
            </a:r>
          </a:p>
        </p:txBody>
      </p:sp>
    </p:spTree>
    <p:extLst>
      <p:ext uri="{BB962C8B-B14F-4D97-AF65-F5344CB8AC3E}">
        <p14:creationId xmlns:p14="http://schemas.microsoft.com/office/powerpoint/2010/main" val="3325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AE9F-9FC8-4A35-9444-71C4C686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sz="4400" dirty="0"/>
              <a:t>Project2</a:t>
            </a:r>
            <a:r>
              <a:rPr lang="zh-CN" altLang="en-US" sz="4400" dirty="0"/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1D9CF-EBB6-49AC-99A7-A2C16855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Project1</a:t>
            </a:r>
            <a:r>
              <a:rPr lang="zh-CN" altLang="en-US" dirty="0"/>
              <a:t>主要是线程管理，修改的是内核代码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Project2</a:t>
            </a:r>
            <a:r>
              <a:rPr lang="zh-CN" altLang="en-US" dirty="0"/>
              <a:t>对象是用户程序，但是默认的代码中用户程序与内核之间的交互缺乏支持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=&gt;</a:t>
            </a:r>
            <a:r>
              <a:rPr lang="zh-CN" altLang="en-US" dirty="0"/>
              <a:t>本项目的主要任务：实现用户程序和</a:t>
            </a:r>
            <a:r>
              <a:rPr lang="en-US" altLang="zh-CN" dirty="0"/>
              <a:t>OS</a:t>
            </a:r>
            <a:r>
              <a:rPr lang="zh-CN" altLang="en-US" dirty="0"/>
              <a:t>之间的系统调用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Project2</a:t>
            </a:r>
            <a:r>
              <a:rPr lang="zh-CN" altLang="en-US" sz="2000" dirty="0"/>
              <a:t>与</a:t>
            </a:r>
            <a:r>
              <a:rPr lang="en-US" altLang="zh-CN" sz="2000" dirty="0"/>
              <a:t>Project 1</a:t>
            </a:r>
            <a:r>
              <a:rPr lang="zh-CN" altLang="en-US" sz="2000" dirty="0"/>
              <a:t>无依赖关系，可以在</a:t>
            </a:r>
            <a:r>
              <a:rPr lang="en-US" altLang="zh-CN" sz="2000" dirty="0"/>
              <a:t>Pintos</a:t>
            </a:r>
            <a:r>
              <a:rPr lang="zh-CN" altLang="en-US" sz="2000" dirty="0"/>
              <a:t>源代码上进行修改，也可以在</a:t>
            </a:r>
            <a:r>
              <a:rPr lang="en-US" altLang="zh-CN" sz="2000" dirty="0"/>
              <a:t>Project 1</a:t>
            </a:r>
            <a:r>
              <a:rPr lang="zh-CN" altLang="en-US" sz="2000" dirty="0"/>
              <a:t>修改后的代码上进行修改）</a:t>
            </a:r>
          </a:p>
        </p:txBody>
      </p:sp>
    </p:spTree>
    <p:extLst>
      <p:ext uri="{BB962C8B-B14F-4D97-AF65-F5344CB8AC3E}">
        <p14:creationId xmlns:p14="http://schemas.microsoft.com/office/powerpoint/2010/main" val="422925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45280-CDB8-4AEF-81BB-41C4DBF5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sz="4400" dirty="0"/>
              <a:t> Project2</a:t>
            </a:r>
            <a:r>
              <a:rPr lang="zh-CN" altLang="en-US" sz="4400" dirty="0"/>
              <a:t>任务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3E1D1-2C9F-4FF9-8451-36A1330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进程终止信息</a:t>
            </a:r>
            <a:endParaRPr lang="en-US" altLang="zh-CN" dirty="0"/>
          </a:p>
          <a:p>
            <a:r>
              <a:rPr lang="zh-CN" altLang="en-US" dirty="0"/>
              <a:t>参数传递⭐</a:t>
            </a:r>
            <a:endParaRPr lang="en-US" altLang="zh-CN" dirty="0"/>
          </a:p>
          <a:p>
            <a:r>
              <a:rPr lang="zh-CN" altLang="en-US" dirty="0"/>
              <a:t>系统调用🌟</a:t>
            </a:r>
            <a:endParaRPr lang="en-US" altLang="zh-CN" dirty="0"/>
          </a:p>
          <a:p>
            <a:r>
              <a:rPr lang="zh-CN" altLang="en-US" dirty="0"/>
              <a:t>禁止写入可执行文件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涉及到的内容（不需要修改，但需要了解）</a:t>
            </a:r>
            <a:endParaRPr lang="en-US" altLang="zh-CN" sz="3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600" dirty="0"/>
              <a:t>文件系统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虚拟内存 和 物理内存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内存布局情况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内存访问</a:t>
            </a:r>
            <a:endParaRPr lang="en-US" altLang="zh-CN" sz="32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1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4D4E9-C455-4873-8BAD-148798A8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r>
              <a:rPr lang="zh-CN" altLang="en-US" dirty="0"/>
              <a:t>的文件结构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D5051-3469-4723-9259-CF356870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userprog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process.c</a:t>
            </a:r>
            <a:r>
              <a:rPr lang="en-US" altLang="zh-CN" dirty="0"/>
              <a:t>/ </a:t>
            </a:r>
            <a:r>
              <a:rPr lang="en-US" altLang="zh-CN" dirty="0" err="1"/>
              <a:t>process.h</a:t>
            </a:r>
            <a:r>
              <a:rPr lang="zh-CN" altLang="en-US" dirty="0"/>
              <a:t>：进程代码（需修改）⭐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pagedir.c</a:t>
            </a:r>
            <a:r>
              <a:rPr lang="en-US" altLang="zh-CN" dirty="0"/>
              <a:t>/</a:t>
            </a:r>
            <a:r>
              <a:rPr lang="en-US" altLang="zh-CN" dirty="0" err="1"/>
              <a:t>pagedir.h</a:t>
            </a:r>
            <a:r>
              <a:rPr lang="zh-CN" altLang="en-US" dirty="0"/>
              <a:t>：物理内存管理（不需修改，可以调用实现的）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syscall.c</a:t>
            </a:r>
            <a:r>
              <a:rPr lang="en-US" altLang="zh-CN" dirty="0"/>
              <a:t>/</a:t>
            </a:r>
            <a:r>
              <a:rPr lang="en-US" altLang="zh-CN" dirty="0" err="1"/>
              <a:t>syscall.h</a:t>
            </a:r>
            <a:r>
              <a:rPr lang="zh-CN" altLang="en-US" dirty="0"/>
              <a:t>：系统调用，目前只搭了骨架（需修改）🌟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exception.c</a:t>
            </a:r>
            <a:r>
              <a:rPr lang="en-US" altLang="zh-CN" dirty="0"/>
              <a:t>/</a:t>
            </a:r>
            <a:r>
              <a:rPr lang="en-US" altLang="zh-CN" dirty="0" err="1"/>
              <a:t>exception.h</a:t>
            </a:r>
            <a:r>
              <a:rPr lang="zh-CN" altLang="en-US" dirty="0"/>
              <a:t>：异常处理情况（需修改）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gdt.c</a:t>
            </a:r>
            <a:r>
              <a:rPr lang="en-US" altLang="zh-CN" dirty="0"/>
              <a:t>/</a:t>
            </a:r>
            <a:r>
              <a:rPr lang="en-US" altLang="zh-CN" dirty="0" err="1"/>
              <a:t>gdt.h</a:t>
            </a:r>
            <a:r>
              <a:rPr lang="zh-CN" altLang="en-US" dirty="0"/>
              <a:t>：全局描述表（不需修改）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tss.c</a:t>
            </a:r>
            <a:r>
              <a:rPr lang="en-US" altLang="zh-CN" dirty="0"/>
              <a:t>/</a:t>
            </a:r>
            <a:r>
              <a:rPr lang="en-US" altLang="zh-CN" dirty="0" err="1"/>
              <a:t>tss.h</a:t>
            </a:r>
            <a:r>
              <a:rPr lang="zh-CN" altLang="en-US" dirty="0"/>
              <a:t>：任务状态段（不需修改）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99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C018-5F60-4EBC-8567-963C228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38109-43C2-40BF-A1A3-2300F228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pintos</a:t>
            </a:r>
            <a:r>
              <a:rPr lang="zh-CN" altLang="en-US" dirty="0"/>
              <a:t>的用户程序是通过文件系统导入的，所以必然要涉及到文件系统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filesys</a:t>
            </a:r>
            <a:r>
              <a:rPr lang="en-US" altLang="zh-CN" dirty="0"/>
              <a:t> </a:t>
            </a:r>
            <a:r>
              <a:rPr lang="zh-CN" altLang="en-US" dirty="0"/>
              <a:t>实现了文件系统，直接使用即可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12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1C018-5F60-4EBC-8567-963C228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38109-43C2-40BF-A1A3-2300F228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0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指令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en-US" altLang="zh-CN" dirty="0"/>
              <a:t>pintos-</a:t>
            </a:r>
            <a:r>
              <a:rPr lang="en-US" altLang="zh-CN" dirty="0" err="1"/>
              <a:t>mkdisk</a:t>
            </a:r>
            <a:r>
              <a:rPr lang="en-US" altLang="zh-CN" dirty="0"/>
              <a:t> </a:t>
            </a:r>
            <a:r>
              <a:rPr lang="en-US" altLang="zh-CN" dirty="0" err="1"/>
              <a:t>filesys.dsk</a:t>
            </a:r>
            <a:r>
              <a:rPr lang="en-US" altLang="zh-CN" dirty="0"/>
              <a:t> --</a:t>
            </a:r>
            <a:r>
              <a:rPr lang="en-US" altLang="zh-CN" dirty="0" err="1"/>
              <a:t>filesys</a:t>
            </a:r>
            <a:r>
              <a:rPr lang="en-US" altLang="zh-CN" dirty="0"/>
              <a:t>-size=2</a:t>
            </a:r>
          </a:p>
          <a:p>
            <a:pPr lvl="1"/>
            <a:r>
              <a:rPr lang="zh-CN" altLang="en-US" dirty="0"/>
              <a:t> 创建模拟文件系统，文件系统大小为</a:t>
            </a:r>
            <a:r>
              <a:rPr lang="en-US" altLang="zh-CN" dirty="0"/>
              <a:t>2MB</a:t>
            </a:r>
          </a:p>
          <a:p>
            <a:r>
              <a:rPr lang="en-US" altLang="zh-CN" dirty="0"/>
              <a:t>pintos -f –q</a:t>
            </a:r>
          </a:p>
          <a:p>
            <a:pPr lvl="1"/>
            <a:r>
              <a:rPr lang="zh-CN" altLang="en-US" dirty="0"/>
              <a:t>文件系统格式化</a:t>
            </a:r>
            <a:endParaRPr lang="en-US" altLang="zh-CN" dirty="0"/>
          </a:p>
          <a:p>
            <a:r>
              <a:rPr lang="en-US" altLang="zh-CN" dirty="0"/>
              <a:t>pintos -p ../../examples/</a:t>
            </a:r>
            <a:r>
              <a:rPr lang="en-US" altLang="zh-CN" dirty="0" err="1"/>
              <a:t>echo.c</a:t>
            </a:r>
            <a:r>
              <a:rPr lang="en-US" altLang="zh-CN" dirty="0"/>
              <a:t> -a echo -- -q</a:t>
            </a:r>
          </a:p>
          <a:p>
            <a:pPr lvl="1"/>
            <a:r>
              <a:rPr lang="zh-CN" altLang="en-US" dirty="0"/>
              <a:t>将文件</a:t>
            </a:r>
            <a:r>
              <a:rPr lang="en-US" altLang="zh-CN" dirty="0"/>
              <a:t>(</a:t>
            </a:r>
            <a:r>
              <a:rPr lang="en-US" altLang="zh-CN" dirty="0" err="1"/>
              <a:t>echo.c</a:t>
            </a:r>
            <a:r>
              <a:rPr lang="en-US" altLang="zh-CN" dirty="0"/>
              <a:t>)</a:t>
            </a:r>
            <a:r>
              <a:rPr lang="zh-CN" altLang="en-US" dirty="0"/>
              <a:t>复制到虚拟磁盘中，且名字为</a:t>
            </a:r>
            <a:r>
              <a:rPr lang="en-US" altLang="zh-CN" dirty="0"/>
              <a:t>echo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/>
              <a:t>pintos –q run ‘echo x’</a:t>
            </a:r>
          </a:p>
          <a:p>
            <a:pPr lvl="1"/>
            <a:r>
              <a:rPr lang="zh-CN" altLang="en-US" dirty="0"/>
              <a:t>运行”</a:t>
            </a:r>
            <a:r>
              <a:rPr lang="en-US" altLang="zh-CN" dirty="0"/>
              <a:t>echo“</a:t>
            </a:r>
            <a:r>
              <a:rPr lang="zh-CN" altLang="en-US" dirty="0"/>
              <a:t>，并传递参数</a:t>
            </a:r>
            <a:r>
              <a:rPr lang="en-US" altLang="zh-CN" dirty="0"/>
              <a:t>x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（前提：在</a:t>
            </a:r>
            <a:r>
              <a:rPr lang="en-US" altLang="zh-CN" sz="2400" dirty="0" err="1"/>
              <a:t>userprog</a:t>
            </a:r>
            <a:r>
              <a:rPr lang="zh-CN" altLang="en-US" sz="2400" dirty="0"/>
              <a:t>下已经通过</a:t>
            </a:r>
            <a:r>
              <a:rPr lang="en-US" altLang="zh-CN" sz="2400" dirty="0"/>
              <a:t>make</a:t>
            </a:r>
            <a:r>
              <a:rPr lang="zh-CN" altLang="en-US" sz="2400" dirty="0"/>
              <a:t>创建</a:t>
            </a:r>
            <a:r>
              <a:rPr lang="en-US" altLang="zh-CN" sz="2400" dirty="0"/>
              <a:t>build</a:t>
            </a:r>
            <a:r>
              <a:rPr lang="zh-CN" altLang="en-US" sz="2400" dirty="0"/>
              <a:t>文件夹）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D5C2D-233B-48BC-A311-B6865281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1" y="3467835"/>
            <a:ext cx="6771428" cy="2723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8B4CB6-85D7-4D47-BD7F-F7E0961E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90" y="1583567"/>
            <a:ext cx="5238710" cy="3998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8EA318-1E28-4E55-A260-98065975B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31" y="4086882"/>
            <a:ext cx="504761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04167-41F0-4D74-ABF3-560CD77E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 </a:t>
            </a:r>
            <a:r>
              <a:rPr lang="zh-CN" altLang="en-US" sz="4400" dirty="0"/>
              <a:t>参数传递问题分析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63A91-AF04-43B3-8A40-67BB5A17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pintos –q run ‘echo x’</a:t>
            </a:r>
          </a:p>
          <a:p>
            <a:pPr marL="0" indent="0">
              <a:buNone/>
            </a:pPr>
            <a:r>
              <a:rPr lang="zh-CN" altLang="en-US" dirty="0"/>
              <a:t>输入的含义是：执行</a:t>
            </a:r>
            <a:r>
              <a:rPr lang="en-US" altLang="zh-CN" dirty="0"/>
              <a:t>echo</a:t>
            </a:r>
            <a:r>
              <a:rPr lang="zh-CN" altLang="en-US" dirty="0"/>
              <a:t>文件，传递的参数是</a:t>
            </a:r>
            <a:r>
              <a:rPr lang="en-US" altLang="zh-CN" dirty="0"/>
              <a:t>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C687E9-839E-4467-9961-C4C928D9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8913"/>
            <a:ext cx="5047619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3A4FD-9852-4723-AD5E-2ADC666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语言的命令行参数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D3E17-833E-4303-B68F-4C85F5BA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int main (int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	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argc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		</a:t>
            </a:r>
            <a:r>
              <a:rPr lang="en-US" altLang="zh-CN" dirty="0" err="1"/>
              <a:t>printf</a:t>
            </a:r>
            <a:r>
              <a:rPr lang="en-US" altLang="zh-CN" dirty="0"/>
              <a:t> ("%s ", </a:t>
            </a:r>
            <a:r>
              <a:rPr lang="en-US" altLang="zh-CN" dirty="0" err="1"/>
              <a:t>argv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marL="0" indent="0">
              <a:buNone/>
            </a:pPr>
            <a:r>
              <a:rPr lang="en-US" altLang="zh-CN" dirty="0"/>
              <a:t>  	</a:t>
            </a:r>
            <a:r>
              <a:rPr lang="en-US" altLang="zh-CN" dirty="0" err="1"/>
              <a:t>printf</a:t>
            </a:r>
            <a:r>
              <a:rPr lang="en-US" altLang="zh-CN" dirty="0"/>
              <a:t> ("\n");</a:t>
            </a:r>
          </a:p>
          <a:p>
            <a:pPr marL="0" indent="0">
              <a:buNone/>
            </a:pPr>
            <a:r>
              <a:rPr lang="en-US" altLang="zh-CN" dirty="0"/>
              <a:t>	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F145B0-1029-4E94-97C6-0F5F28BA5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17"/>
          <a:stretch/>
        </p:blipFill>
        <p:spPr>
          <a:xfrm>
            <a:off x="6171992" y="2702418"/>
            <a:ext cx="544626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1238</Words>
  <Application>Microsoft Office PowerPoint</Application>
  <PresentationFormat>宽屏</PresentationFormat>
  <Paragraphs>157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Wingdings</vt:lpstr>
      <vt:lpstr>Office 主题​​</vt:lpstr>
      <vt:lpstr>Project2 参数传递问题引入</vt:lpstr>
      <vt:lpstr>内容</vt:lpstr>
      <vt:lpstr>1. Project2背景</vt:lpstr>
      <vt:lpstr>2. Project2任务 </vt:lpstr>
      <vt:lpstr>Project 2的文件结构</vt:lpstr>
      <vt:lpstr>文件系统的使用</vt:lpstr>
      <vt:lpstr>文件系统的使用</vt:lpstr>
      <vt:lpstr>3. 参数传递问题分析</vt:lpstr>
      <vt:lpstr>Ps：C语言的命令行参数</vt:lpstr>
      <vt:lpstr>3. 参数传递问题分析</vt:lpstr>
      <vt:lpstr>追溯问题发生的地方</vt:lpstr>
      <vt:lpstr>GDB调试复习</vt:lpstr>
      <vt:lpstr>追溯</vt:lpstr>
      <vt:lpstr>process_wait：</vt:lpstr>
      <vt:lpstr>process_execute：</vt:lpstr>
      <vt:lpstr>start_process</vt:lpstr>
      <vt:lpstr>load</vt:lpstr>
      <vt:lpstr>参数分离后压入栈</vt:lpstr>
      <vt:lpstr>PowerPoint 演示文稿</vt:lpstr>
      <vt:lpstr>4. 总结&amp;任务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 参数传递问题引入</dc:title>
  <dc:creator>Pretty girl</dc:creator>
  <cp:lastModifiedBy>Guo Jian</cp:lastModifiedBy>
  <cp:revision>62</cp:revision>
  <dcterms:created xsi:type="dcterms:W3CDTF">2020-12-14T11:37:10Z</dcterms:created>
  <dcterms:modified xsi:type="dcterms:W3CDTF">2021-11-22T02:33:29Z</dcterms:modified>
</cp:coreProperties>
</file>