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 id="2147483695" r:id="rId2"/>
  </p:sldMasterIdLst>
  <p:notesMasterIdLst>
    <p:notesMasterId r:id="rId16"/>
  </p:notesMasterIdLst>
  <p:sldIdLst>
    <p:sldId id="1391" r:id="rId3"/>
    <p:sldId id="371" r:id="rId4"/>
    <p:sldId id="386" r:id="rId5"/>
    <p:sldId id="387" r:id="rId6"/>
    <p:sldId id="432" r:id="rId7"/>
    <p:sldId id="388" r:id="rId8"/>
    <p:sldId id="1386" r:id="rId9"/>
    <p:sldId id="1387" r:id="rId10"/>
    <p:sldId id="1388" r:id="rId11"/>
    <p:sldId id="1389" r:id="rId12"/>
    <p:sldId id="1392" r:id="rId13"/>
    <p:sldId id="1390" r:id="rId14"/>
    <p:sldId id="138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p15:clr>
            <a:srgbClr val="A4A3A4"/>
          </p15:clr>
        </p15:guide>
        <p15:guide id="2" pos="3840">
          <p15:clr>
            <a:srgbClr val="A4A3A4"/>
          </p15:clr>
        </p15:guide>
        <p15:guide id="3" pos="1044">
          <p15:clr>
            <a:srgbClr val="A4A3A4"/>
          </p15:clr>
        </p15:guide>
        <p15:guide id="4" pos="207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DB4"/>
    <a:srgbClr val="005AAD"/>
    <a:srgbClr val="008487"/>
    <a:srgbClr val="DDE9EA"/>
    <a:srgbClr val="FF9B36"/>
    <a:srgbClr val="00467A"/>
    <a:srgbClr val="FF9933"/>
    <a:srgbClr val="E06B6B"/>
    <a:srgbClr val="ED6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32" autoAdjust="0"/>
    <p:restoredTop sz="85102" autoAdjust="0"/>
  </p:normalViewPr>
  <p:slideViewPr>
    <p:cSldViewPr snapToGrid="0" showGuides="1">
      <p:cViewPr varScale="1">
        <p:scale>
          <a:sx n="90" d="100"/>
          <a:sy n="90" d="100"/>
        </p:scale>
        <p:origin x="363" y="57"/>
      </p:cViewPr>
      <p:guideLst>
        <p:guide orient="horz" pos="2128"/>
        <p:guide pos="3840"/>
        <p:guide pos="1044"/>
        <p:guide pos="2074"/>
      </p:guideLst>
    </p:cSldViewPr>
  </p:slideViewPr>
  <p:notesTextViewPr>
    <p:cViewPr>
      <p:scale>
        <a:sx n="1" d="1"/>
        <a:sy n="1" d="1"/>
      </p:scale>
      <p:origin x="0" y="0"/>
    </p:cViewPr>
  </p:notesTextViewPr>
  <p:sorterViewPr>
    <p:cViewPr>
      <p:scale>
        <a:sx n="33" d="100"/>
        <a:sy n="33" d="100"/>
      </p:scale>
      <p:origin x="0" y="0"/>
    </p:cViewPr>
  </p:sorterViewPr>
  <p:notesViewPr>
    <p:cSldViewPr snapToGrid="0">
      <p:cViewPr varScale="1">
        <p:scale>
          <a:sx n="54" d="100"/>
          <a:sy n="54" d="100"/>
        </p:scale>
        <p:origin x="28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ltLang="en-US" b="1"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5324179666311589E-2"/>
          <c:y val="0.1895556312656255"/>
          <c:w val="0.91467582033368844"/>
          <c:h val="0.71906889780951022"/>
        </c:manualLayout>
      </c:layout>
      <c:pie3DChart>
        <c:varyColors val="1"/>
        <c:ser>
          <c:idx val="0"/>
          <c:order val="0"/>
          <c:tx>
            <c:strRef>
              <c:f>Sheet1!$B$1</c:f>
              <c:strCache>
                <c:ptCount val="1"/>
                <c:pt idx="0">
                  <c:v>成绩分布</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C05-4647-940B-DD02F304C04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C05-4647-940B-DD02F304C04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C05-4647-940B-DD02F304C04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C05-4647-940B-DD02F304C04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C05-4647-940B-DD02F304C04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4C05-4647-940B-DD02F304C045}"/>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4"/>
                <c:pt idx="0">
                  <c:v>期末</c:v>
                </c:pt>
                <c:pt idx="1">
                  <c:v>期中</c:v>
                </c:pt>
                <c:pt idx="2">
                  <c:v>作业</c:v>
                </c:pt>
                <c:pt idx="3">
                  <c:v>出勤</c:v>
                </c:pt>
              </c:strCache>
            </c:strRef>
          </c:cat>
          <c:val>
            <c:numRef>
              <c:f>Sheet1!$B$2:$B$6</c:f>
              <c:numCache>
                <c:formatCode>0%</c:formatCode>
                <c:ptCount val="5"/>
                <c:pt idx="0">
                  <c:v>0.4</c:v>
                </c:pt>
                <c:pt idx="1">
                  <c:v>0.2</c:v>
                </c:pt>
                <c:pt idx="2">
                  <c:v>0.25</c:v>
                </c:pt>
                <c:pt idx="3">
                  <c:v>0.15</c:v>
                </c:pt>
              </c:numCache>
            </c:numRef>
          </c:val>
          <c:extLst>
            <c:ext xmlns:c16="http://schemas.microsoft.com/office/drawing/2014/chart" uri="{C3380CC4-5D6E-409C-BE32-E72D297353CC}">
              <c16:uniqueId val="{0000000C-4C05-4647-940B-DD02F304C045}"/>
            </c:ext>
          </c:extLst>
        </c:ser>
        <c:dLbls>
          <c:showLegendKey val="0"/>
          <c:showVal val="0"/>
          <c:showCatName val="0"/>
          <c:showSerName val="0"/>
          <c:showPercent val="1"/>
          <c:showBubbleSize val="0"/>
          <c:showLeaderLines val="1"/>
        </c:dLbls>
      </c:pie3DChart>
      <c:spPr>
        <a:noFill/>
        <a:ln>
          <a:noFill/>
        </a:ln>
        <a:effectLst/>
      </c:spPr>
    </c:plotArea>
    <c:legend>
      <c:legendPos val="t"/>
      <c:layout>
        <c:manualLayout>
          <c:xMode val="edge"/>
          <c:yMode val="edge"/>
          <c:x val="5.5652966663834735E-2"/>
          <c:y val="3.051774166736616E-3"/>
          <c:w val="0.85922990038143909"/>
          <c:h val="0.2257911290840233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047091939594508"/>
          <c:y val="0.18404821689328663"/>
          <c:w val="0.74939632545931756"/>
          <c:h val="0.64578228581645458"/>
        </c:manualLayout>
      </c:layout>
      <c:pie3DChart>
        <c:varyColors val="1"/>
        <c:ser>
          <c:idx val="0"/>
          <c:order val="0"/>
          <c:tx>
            <c:strRef>
              <c:f>Sheet1!$B$1</c:f>
              <c:strCache>
                <c:ptCount val="1"/>
                <c:pt idx="0">
                  <c:v>占比</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51A-436A-8685-AA238F3A8FF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51A-436A-8685-AA238F3A8FFD}"/>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出勤表现</c:v>
                </c:pt>
                <c:pt idx="1">
                  <c:v>实验报告</c:v>
                </c:pt>
              </c:strCache>
            </c:strRef>
          </c:cat>
          <c:val>
            <c:numRef>
              <c:f>Sheet1!$B$2:$B$3</c:f>
              <c:numCache>
                <c:formatCode>0%</c:formatCode>
                <c:ptCount val="2"/>
                <c:pt idx="0">
                  <c:v>0.5</c:v>
                </c:pt>
                <c:pt idx="1">
                  <c:v>0.5</c:v>
                </c:pt>
              </c:numCache>
            </c:numRef>
          </c:val>
          <c:extLst>
            <c:ext xmlns:c16="http://schemas.microsoft.com/office/drawing/2014/chart" uri="{C3380CC4-5D6E-409C-BE32-E72D297353CC}">
              <c16:uniqueId val="{00000004-F51A-436A-8685-AA238F3A8FFD}"/>
            </c:ext>
          </c:extLst>
        </c:ser>
        <c:dLbls>
          <c:showLegendKey val="0"/>
          <c:showVal val="0"/>
          <c:showCatName val="0"/>
          <c:showSerName val="0"/>
          <c:showPercent val="1"/>
          <c:showBubbleSize val="0"/>
          <c:showLeaderLines val="1"/>
        </c:dLbls>
      </c:pie3DChart>
      <c:spPr>
        <a:noFill/>
        <a:ln>
          <a:noFill/>
        </a:ln>
        <a:effectLst/>
      </c:spPr>
    </c:plotArea>
    <c:legend>
      <c:legendPos val="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6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6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C6BA0-5341-43DF-84CE-1998201C61E9}" type="datetimeFigureOut">
              <a:rPr lang="zh-CN" altLang="en-US" smtClean="0"/>
              <a:t>2024/9/9</a:t>
            </a:fld>
            <a:endParaRPr lang="zh-CN" altLang="en-US"/>
          </a:p>
        </p:txBody>
      </p:sp>
      <p:sp>
        <p:nvSpPr>
          <p:cNvPr id="104877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7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7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7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3F630-34ED-4C5D-9674-D926440E8C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B1A510CD-771F-4539-B6B2-A6394AF3A787}"/>
              </a:ext>
            </a:extLst>
          </p:cNvPr>
          <p:cNvSpPr>
            <a:spLocks noGrp="1"/>
          </p:cNvSpPr>
          <p:nvPr>
            <p:ph type="body" idx="1"/>
          </p:nvPr>
        </p:nvSpPr>
        <p:spPr/>
        <p:txBody>
          <a:bodyPr/>
          <a:lstStyle/>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BED19DE7-5826-4440-A6DD-20C629464834}"/>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E3F630-34ED-4C5D-9674-D926440E8CF8}" type="slidenum">
              <a:rPr lang="zh-CN" altLang="en-US" smtClean="0"/>
              <a:t>5</a:t>
            </a:fld>
            <a:endParaRPr lang="zh-CN" altLang="en-US"/>
          </a:p>
        </p:txBody>
      </p:sp>
    </p:spTree>
    <p:extLst>
      <p:ext uri="{BB962C8B-B14F-4D97-AF65-F5344CB8AC3E}">
        <p14:creationId xmlns:p14="http://schemas.microsoft.com/office/powerpoint/2010/main" val="90533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EEDDE2BC-6670-4D6C-95A8-2EFF736E70A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656565"/>
              </a:solidFill>
              <a:effectLst/>
              <a:latin typeface="Gotham"/>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E3F630-34ED-4C5D-9674-D926440E8CF8}" type="slidenum">
              <a:rPr lang="zh-CN" altLang="en-US" smtClean="0"/>
              <a:t>7</a:t>
            </a:fld>
            <a:endParaRPr lang="zh-CN" altLang="en-US"/>
          </a:p>
        </p:txBody>
      </p:sp>
    </p:spTree>
    <p:extLst>
      <p:ext uri="{BB962C8B-B14F-4D97-AF65-F5344CB8AC3E}">
        <p14:creationId xmlns:p14="http://schemas.microsoft.com/office/powerpoint/2010/main" val="1805439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CBF4C-D735-E941-A17B-741EBCE309C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D7B5A4A-9F19-BA42-849A-6026928D73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39644E7-87AB-8849-948B-15EB8793B60A}"/>
              </a:ext>
            </a:extLst>
          </p:cNvPr>
          <p:cNvSpPr>
            <a:spLocks noGrp="1"/>
          </p:cNvSpPr>
          <p:nvPr>
            <p:ph type="dt" sz="half" idx="10"/>
          </p:nvPr>
        </p:nvSpPr>
        <p:spPr/>
        <p:txBody>
          <a:bodyPr/>
          <a:lstStyle/>
          <a:p>
            <a:fld id="{5B838D7F-C601-A04E-9991-AEFB0E3EB3A7}" type="datetimeFigureOut">
              <a:rPr kumimoji="1" lang="zh-CN" altLang="en-US" smtClean="0"/>
              <a:t>2024/9/9</a:t>
            </a:fld>
            <a:endParaRPr kumimoji="1" lang="zh-CN" altLang="en-US"/>
          </a:p>
        </p:txBody>
      </p:sp>
      <p:sp>
        <p:nvSpPr>
          <p:cNvPr id="5" name="页脚占位符 4">
            <a:extLst>
              <a:ext uri="{FF2B5EF4-FFF2-40B4-BE49-F238E27FC236}">
                <a16:creationId xmlns:a16="http://schemas.microsoft.com/office/drawing/2014/main" id="{0E1FDA20-3861-C044-A46B-2A9E163FDA9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217B70-F626-F949-8FA5-A76C5D971EFA}"/>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90214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91E90-FC3B-034A-B437-D9FFBD14362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574E6FE-CC0E-0042-A822-094F072E55F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E5AAFD1-1432-6D4B-BE5F-06F9963DBEA2}"/>
              </a:ext>
            </a:extLst>
          </p:cNvPr>
          <p:cNvSpPr>
            <a:spLocks noGrp="1"/>
          </p:cNvSpPr>
          <p:nvPr>
            <p:ph type="dt" sz="half" idx="10"/>
          </p:nvPr>
        </p:nvSpPr>
        <p:spPr/>
        <p:txBody>
          <a:bodyPr/>
          <a:lstStyle/>
          <a:p>
            <a:fld id="{5B838D7F-C601-A04E-9991-AEFB0E3EB3A7}" type="datetimeFigureOut">
              <a:rPr kumimoji="1" lang="zh-CN" altLang="en-US" smtClean="0"/>
              <a:t>2024/9/9</a:t>
            </a:fld>
            <a:endParaRPr kumimoji="1" lang="zh-CN" altLang="en-US"/>
          </a:p>
        </p:txBody>
      </p:sp>
      <p:sp>
        <p:nvSpPr>
          <p:cNvPr id="5" name="页脚占位符 4">
            <a:extLst>
              <a:ext uri="{FF2B5EF4-FFF2-40B4-BE49-F238E27FC236}">
                <a16:creationId xmlns:a16="http://schemas.microsoft.com/office/drawing/2014/main" id="{32E1A01D-0D9D-DC43-90B4-1485A8A59DD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3E9B493-09AA-2549-9E9F-5C118F03B84A}"/>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366800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86FB75-5429-C74A-B2CC-2A90216190D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6CDCBF5-4968-1B40-9AF0-DE28C90ABFC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EF470C-E74E-DC4B-9B62-1A0DA608F7B3}"/>
              </a:ext>
            </a:extLst>
          </p:cNvPr>
          <p:cNvSpPr>
            <a:spLocks noGrp="1"/>
          </p:cNvSpPr>
          <p:nvPr>
            <p:ph type="dt" sz="half" idx="10"/>
          </p:nvPr>
        </p:nvSpPr>
        <p:spPr/>
        <p:txBody>
          <a:bodyPr/>
          <a:lstStyle/>
          <a:p>
            <a:fld id="{5B838D7F-C601-A04E-9991-AEFB0E3EB3A7}" type="datetimeFigureOut">
              <a:rPr kumimoji="1" lang="zh-CN" altLang="en-US" smtClean="0"/>
              <a:t>2024/9/9</a:t>
            </a:fld>
            <a:endParaRPr kumimoji="1" lang="zh-CN" altLang="en-US"/>
          </a:p>
        </p:txBody>
      </p:sp>
      <p:sp>
        <p:nvSpPr>
          <p:cNvPr id="5" name="页脚占位符 4">
            <a:extLst>
              <a:ext uri="{FF2B5EF4-FFF2-40B4-BE49-F238E27FC236}">
                <a16:creationId xmlns:a16="http://schemas.microsoft.com/office/drawing/2014/main" id="{F7CB4314-821B-2043-97D6-5E931699E7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691BE01-ED78-E140-91C8-BB0C23841700}"/>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127452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116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5" name="直接连接符 4"/>
          <p:cNvCxnSpPr/>
          <p:nvPr userDrawn="1"/>
        </p:nvCxnSpPr>
        <p:spPr>
          <a:xfrm>
            <a:off x="1280161" y="600376"/>
            <a:ext cx="162666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圆角 7"/>
          <p:cNvSpPr/>
          <p:nvPr userDrawn="1"/>
        </p:nvSpPr>
        <p:spPr>
          <a:xfrm>
            <a:off x="1288266" y="302457"/>
            <a:ext cx="1826519" cy="31611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日期占位符 3"/>
          <p:cNvSpPr>
            <a:spLocks noGrp="1"/>
          </p:cNvSpPr>
          <p:nvPr>
            <p:ph type="dt" sz="half" idx="10"/>
          </p:nvPr>
        </p:nvSpPr>
        <p:spPr>
          <a:xfrm>
            <a:off x="838200" y="6356350"/>
            <a:ext cx="2743200" cy="365125"/>
          </a:xfrm>
          <a:prstGeom prst="rect">
            <a:avLst/>
          </a:prstGeom>
        </p:spPr>
        <p:txBody>
          <a:bodyPr/>
          <a:lstStyle/>
          <a:p>
            <a:fld id="{D5B39E98-3F53-48B9-AA36-959170E8AC6C}" type="datetimeFigureOut">
              <a:rPr lang="zh-CN" altLang="en-US" smtClean="0">
                <a:solidFill>
                  <a:prstClr val="black">
                    <a:tint val="75000"/>
                  </a:prstClr>
                </a:solidFill>
              </a:rPr>
              <a:t>2024/9/9</a:t>
            </a:fld>
            <a:endParaRPr lang="zh-CN" altLang="en-US">
              <a:solidFill>
                <a:prstClr val="black">
                  <a:tint val="75000"/>
                </a:prstClr>
              </a:solidFill>
            </a:endParaRPr>
          </a:p>
        </p:txBody>
      </p:sp>
      <p:sp>
        <p:nvSpPr>
          <p:cNvPr id="11"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12" name="灯片编号占位符 5"/>
          <p:cNvSpPr>
            <a:spLocks noGrp="1"/>
          </p:cNvSpPr>
          <p:nvPr>
            <p:ph type="sldNum" sz="quarter" idx="12"/>
          </p:nvPr>
        </p:nvSpPr>
        <p:spPr>
          <a:xfrm>
            <a:off x="8610600" y="6356350"/>
            <a:ext cx="2743200" cy="365125"/>
          </a:xfrm>
          <a:prstGeom prst="rect">
            <a:avLst/>
          </a:prstGeom>
        </p:spPr>
        <p:txBody>
          <a:bodyPr/>
          <a:lstStyle/>
          <a:p>
            <a:fld id="{63023474-2D70-4FFC-BEDA-FAEF84E7081A}"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107916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17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803-2FF9-F74D-AFBB-30C0C5FEE9B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E576164-02C0-A940-B772-F52C020E4B9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AD28B46-89FD-1844-984E-0AC8E374E55E}"/>
              </a:ext>
            </a:extLst>
          </p:cNvPr>
          <p:cNvSpPr>
            <a:spLocks noGrp="1"/>
          </p:cNvSpPr>
          <p:nvPr>
            <p:ph type="dt" sz="half" idx="10"/>
          </p:nvPr>
        </p:nvSpPr>
        <p:spPr/>
        <p:txBody>
          <a:bodyPr/>
          <a:lstStyle/>
          <a:p>
            <a:fld id="{5B838D7F-C601-A04E-9991-AEFB0E3EB3A7}" type="datetimeFigureOut">
              <a:rPr kumimoji="1" lang="zh-CN" altLang="en-US" smtClean="0"/>
              <a:t>2024/9/9</a:t>
            </a:fld>
            <a:endParaRPr kumimoji="1" lang="zh-CN" altLang="en-US"/>
          </a:p>
        </p:txBody>
      </p:sp>
      <p:sp>
        <p:nvSpPr>
          <p:cNvPr id="5" name="页脚占位符 4">
            <a:extLst>
              <a:ext uri="{FF2B5EF4-FFF2-40B4-BE49-F238E27FC236}">
                <a16:creationId xmlns:a16="http://schemas.microsoft.com/office/drawing/2014/main" id="{90302324-14E0-E445-9F49-D6C6761D00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2572F2F-5AB3-4D43-85C4-243A6DCCC4D5}"/>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278033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DBAE4-D610-B540-ABDE-D44D4AE457C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467FCBF-E176-1541-A09A-4238A8BE59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98E8CDB-44EB-414F-B63E-DA1E14B1E77F}"/>
              </a:ext>
            </a:extLst>
          </p:cNvPr>
          <p:cNvSpPr>
            <a:spLocks noGrp="1"/>
          </p:cNvSpPr>
          <p:nvPr>
            <p:ph type="dt" sz="half" idx="10"/>
          </p:nvPr>
        </p:nvSpPr>
        <p:spPr/>
        <p:txBody>
          <a:bodyPr/>
          <a:lstStyle/>
          <a:p>
            <a:fld id="{5B838D7F-C601-A04E-9991-AEFB0E3EB3A7}" type="datetimeFigureOut">
              <a:rPr kumimoji="1" lang="zh-CN" altLang="en-US" smtClean="0"/>
              <a:t>2024/9/9</a:t>
            </a:fld>
            <a:endParaRPr kumimoji="1" lang="zh-CN" altLang="en-US"/>
          </a:p>
        </p:txBody>
      </p:sp>
      <p:sp>
        <p:nvSpPr>
          <p:cNvPr id="5" name="页脚占位符 4">
            <a:extLst>
              <a:ext uri="{FF2B5EF4-FFF2-40B4-BE49-F238E27FC236}">
                <a16:creationId xmlns:a16="http://schemas.microsoft.com/office/drawing/2014/main" id="{9A5C5244-77E3-2043-AF56-264E96CFE1E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8B8585-0792-614C-A697-2989A0E1BB9D}"/>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402925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72290-43A4-3648-AC80-18422BF8903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41E57C1-7EE7-C843-90A3-78DB927BE98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7D2E616-3C99-5A46-9335-00FB157EA3A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5F55B77-B9E8-6549-9FC1-065E393B2E56}"/>
              </a:ext>
            </a:extLst>
          </p:cNvPr>
          <p:cNvSpPr>
            <a:spLocks noGrp="1"/>
          </p:cNvSpPr>
          <p:nvPr>
            <p:ph type="dt" sz="half" idx="10"/>
          </p:nvPr>
        </p:nvSpPr>
        <p:spPr/>
        <p:txBody>
          <a:bodyPr/>
          <a:lstStyle/>
          <a:p>
            <a:fld id="{5B838D7F-C601-A04E-9991-AEFB0E3EB3A7}" type="datetimeFigureOut">
              <a:rPr kumimoji="1" lang="zh-CN" altLang="en-US" smtClean="0"/>
              <a:t>2024/9/9</a:t>
            </a:fld>
            <a:endParaRPr kumimoji="1" lang="zh-CN" altLang="en-US"/>
          </a:p>
        </p:txBody>
      </p:sp>
      <p:sp>
        <p:nvSpPr>
          <p:cNvPr id="6" name="页脚占位符 5">
            <a:extLst>
              <a:ext uri="{FF2B5EF4-FFF2-40B4-BE49-F238E27FC236}">
                <a16:creationId xmlns:a16="http://schemas.microsoft.com/office/drawing/2014/main" id="{A7D839E9-7E15-DE43-BEE5-B6BE1F695A1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A19A144-0A60-A745-8C9B-B087006ADF84}"/>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303380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2707F-7D47-2644-9B65-EF249EA00C4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77F1D95-C617-C244-8DA6-1390B4226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710303A-3F2B-3A49-A82A-89B83A504BA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A65F01F-59CC-754E-BF58-C41163CB1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8F4AD7A-9F7F-984B-8E76-252F5C5F8EB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A2E15E9-520F-1348-8894-028648AEAA80}"/>
              </a:ext>
            </a:extLst>
          </p:cNvPr>
          <p:cNvSpPr>
            <a:spLocks noGrp="1"/>
          </p:cNvSpPr>
          <p:nvPr>
            <p:ph type="dt" sz="half" idx="10"/>
          </p:nvPr>
        </p:nvSpPr>
        <p:spPr/>
        <p:txBody>
          <a:bodyPr/>
          <a:lstStyle/>
          <a:p>
            <a:fld id="{5B838D7F-C601-A04E-9991-AEFB0E3EB3A7}" type="datetimeFigureOut">
              <a:rPr kumimoji="1" lang="zh-CN" altLang="en-US" smtClean="0"/>
              <a:t>2024/9/9</a:t>
            </a:fld>
            <a:endParaRPr kumimoji="1" lang="zh-CN" altLang="en-US"/>
          </a:p>
        </p:txBody>
      </p:sp>
      <p:sp>
        <p:nvSpPr>
          <p:cNvPr id="8" name="页脚占位符 7">
            <a:extLst>
              <a:ext uri="{FF2B5EF4-FFF2-40B4-BE49-F238E27FC236}">
                <a16:creationId xmlns:a16="http://schemas.microsoft.com/office/drawing/2014/main" id="{85DF0A15-0D35-0345-B123-F093E260D81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F0D7BE0-1CFE-9341-8E4D-EF84392181BA}"/>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201870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48A7-789D-8544-84AE-A78D499D3C9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50081A3-22A1-924C-8933-2E70E194ADF3}"/>
              </a:ext>
            </a:extLst>
          </p:cNvPr>
          <p:cNvSpPr>
            <a:spLocks noGrp="1"/>
          </p:cNvSpPr>
          <p:nvPr>
            <p:ph type="dt" sz="half" idx="10"/>
          </p:nvPr>
        </p:nvSpPr>
        <p:spPr/>
        <p:txBody>
          <a:bodyPr/>
          <a:lstStyle/>
          <a:p>
            <a:fld id="{530820CF-B880-4189-942D-D702A7CBA730}" type="datetimeFigureOut">
              <a:rPr lang="zh-CN" altLang="en-US" smtClean="0"/>
              <a:t>2024/9/9</a:t>
            </a:fld>
            <a:endParaRPr lang="zh-CN" altLang="en-US"/>
          </a:p>
        </p:txBody>
      </p:sp>
      <p:sp>
        <p:nvSpPr>
          <p:cNvPr id="4" name="页脚占位符 3">
            <a:extLst>
              <a:ext uri="{FF2B5EF4-FFF2-40B4-BE49-F238E27FC236}">
                <a16:creationId xmlns:a16="http://schemas.microsoft.com/office/drawing/2014/main" id="{6AF810A1-4B83-FA4B-9399-EE573CBD8A7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5E9EB4-37A0-D541-BF98-2D94FF8967E6}"/>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6493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D80BE1-CEAD-8942-94F6-E79BDB072CD5}"/>
              </a:ext>
            </a:extLst>
          </p:cNvPr>
          <p:cNvSpPr>
            <a:spLocks noGrp="1"/>
          </p:cNvSpPr>
          <p:nvPr>
            <p:ph type="dt" sz="half" idx="10"/>
          </p:nvPr>
        </p:nvSpPr>
        <p:spPr/>
        <p:txBody>
          <a:bodyPr/>
          <a:lstStyle/>
          <a:p>
            <a:fld id="{530820CF-B880-4189-942D-D702A7CBA730}" type="datetimeFigureOut">
              <a:rPr lang="zh-CN" altLang="en-US" smtClean="0"/>
              <a:t>2024/9/9</a:t>
            </a:fld>
            <a:endParaRPr lang="zh-CN" altLang="en-US"/>
          </a:p>
        </p:txBody>
      </p:sp>
      <p:sp>
        <p:nvSpPr>
          <p:cNvPr id="3" name="页脚占位符 2">
            <a:extLst>
              <a:ext uri="{FF2B5EF4-FFF2-40B4-BE49-F238E27FC236}">
                <a16:creationId xmlns:a16="http://schemas.microsoft.com/office/drawing/2014/main" id="{5EBDFB2A-3BB3-804D-8646-A2A0D2C83E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11A5F4-AA57-1144-A623-3A0F48C6FAF4}"/>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9989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CD430-48C7-D347-A4F8-BC502101CFD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058B230-2E26-A540-9267-69132C378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6CCB6C8-AAD8-2B46-9F30-B09E6EFB3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0FCEDB8-AFE5-A345-A665-E1E7981598C6}"/>
              </a:ext>
            </a:extLst>
          </p:cNvPr>
          <p:cNvSpPr>
            <a:spLocks noGrp="1"/>
          </p:cNvSpPr>
          <p:nvPr>
            <p:ph type="dt" sz="half" idx="10"/>
          </p:nvPr>
        </p:nvSpPr>
        <p:spPr/>
        <p:txBody>
          <a:bodyPr/>
          <a:lstStyle/>
          <a:p>
            <a:fld id="{5B838D7F-C601-A04E-9991-AEFB0E3EB3A7}" type="datetimeFigureOut">
              <a:rPr kumimoji="1" lang="zh-CN" altLang="en-US" smtClean="0"/>
              <a:t>2024/9/9</a:t>
            </a:fld>
            <a:endParaRPr kumimoji="1" lang="zh-CN" altLang="en-US"/>
          </a:p>
        </p:txBody>
      </p:sp>
      <p:sp>
        <p:nvSpPr>
          <p:cNvPr id="6" name="页脚占位符 5">
            <a:extLst>
              <a:ext uri="{FF2B5EF4-FFF2-40B4-BE49-F238E27FC236}">
                <a16:creationId xmlns:a16="http://schemas.microsoft.com/office/drawing/2014/main" id="{F0E3ABEF-10D0-374C-93EB-2235F7AFF32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3AE97A9-5F0E-6546-B484-887F216EA6FB}"/>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276156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9DDF1-6528-5547-9552-E2CE95B6744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0C3C6A0-63C8-D24B-BA6B-8B5936B4E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DBBD2D2-0875-7040-85B6-752DC5A1C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ED047DE-5649-7C4A-A46F-83D8DFC46804}"/>
              </a:ext>
            </a:extLst>
          </p:cNvPr>
          <p:cNvSpPr>
            <a:spLocks noGrp="1"/>
          </p:cNvSpPr>
          <p:nvPr>
            <p:ph type="dt" sz="half" idx="10"/>
          </p:nvPr>
        </p:nvSpPr>
        <p:spPr/>
        <p:txBody>
          <a:bodyPr/>
          <a:lstStyle/>
          <a:p>
            <a:fld id="{5B838D7F-C601-A04E-9991-AEFB0E3EB3A7}" type="datetimeFigureOut">
              <a:rPr kumimoji="1" lang="zh-CN" altLang="en-US" smtClean="0"/>
              <a:t>2024/9/9</a:t>
            </a:fld>
            <a:endParaRPr kumimoji="1" lang="zh-CN" altLang="en-US"/>
          </a:p>
        </p:txBody>
      </p:sp>
      <p:sp>
        <p:nvSpPr>
          <p:cNvPr id="6" name="页脚占位符 5">
            <a:extLst>
              <a:ext uri="{FF2B5EF4-FFF2-40B4-BE49-F238E27FC236}">
                <a16:creationId xmlns:a16="http://schemas.microsoft.com/office/drawing/2014/main" id="{AF84E58D-D5D4-EC46-8805-6FDDCB0BEC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4F931D1-B2B5-8F47-9ED7-53BA9E928CA5}"/>
              </a:ext>
            </a:extLst>
          </p:cNvPr>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extLst>
      <p:ext uri="{BB962C8B-B14F-4D97-AF65-F5344CB8AC3E}">
        <p14:creationId xmlns:p14="http://schemas.microsoft.com/office/powerpoint/2010/main" val="418713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D41A14-93F9-024E-A2F5-F0C0D22D3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437A724-FAC4-FD4B-8C86-BD116A287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47E5E95-9484-8647-B6C3-239FCFDC4F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38D7F-C601-A04E-9991-AEFB0E3EB3A7}" type="datetimeFigureOut">
              <a:rPr kumimoji="1" lang="zh-CN" altLang="en-US" smtClean="0"/>
              <a:t>2024/9/9</a:t>
            </a:fld>
            <a:endParaRPr kumimoji="1" lang="zh-CN" altLang="en-US"/>
          </a:p>
        </p:txBody>
      </p:sp>
      <p:sp>
        <p:nvSpPr>
          <p:cNvPr id="5" name="页脚占位符 4">
            <a:extLst>
              <a:ext uri="{FF2B5EF4-FFF2-40B4-BE49-F238E27FC236}">
                <a16:creationId xmlns:a16="http://schemas.microsoft.com/office/drawing/2014/main" id="{0EE61DC8-15CA-FE4A-BBD8-2B73EA1B7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6121EA1-4A25-F44F-B5A6-D295DA0AF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E85A6-C9FF-3B43-91E6-FBF0C10872E9}" type="slidenum">
              <a:rPr kumimoji="1" lang="zh-CN" altLang="en-US" smtClean="0"/>
              <a:t>‹#›</a:t>
            </a:fld>
            <a:endParaRPr kumimoji="1" lang="zh-CN" altLang="en-US"/>
          </a:p>
        </p:txBody>
      </p:sp>
      <p:cxnSp>
        <p:nvCxnSpPr>
          <p:cNvPr id="11" name="直接连接符 30">
            <a:extLst>
              <a:ext uri="{FF2B5EF4-FFF2-40B4-BE49-F238E27FC236}">
                <a16:creationId xmlns:a16="http://schemas.microsoft.com/office/drawing/2014/main" id="{81181929-B1D0-F547-819B-515184CA37AC}"/>
              </a:ext>
            </a:extLst>
          </p:cNvPr>
          <p:cNvCxnSpPr>
            <a:cxnSpLocks/>
          </p:cNvCxnSpPr>
          <p:nvPr userDrawn="1"/>
        </p:nvCxnSpPr>
        <p:spPr>
          <a:xfrm>
            <a:off x="335360" y="836712"/>
            <a:ext cx="1149145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151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6" name="矩形 5"/>
          <p:cNvSpPr/>
          <p:nvPr userDrawn="1"/>
        </p:nvSpPr>
        <p:spPr bwMode="auto">
          <a:xfrm>
            <a:off x="2" y="0"/>
            <a:ext cx="12192000" cy="68580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rtlCol="0" anchor="t" anchorCtr="0" compatLnSpc="1">
            <a:prstTxWarp prst="textNoShape">
              <a:avLst/>
            </a:prstTxWarp>
          </a:bodyPr>
          <a:lstStyle/>
          <a:p>
            <a:pPr>
              <a:buClr>
                <a:srgbClr val="CC9900"/>
              </a:buClr>
              <a:buFont typeface="Wingdings" pitchFamily="2" charset="2"/>
              <a:buChar char="n"/>
            </a:pPr>
            <a:endParaRPr lang="zh-CN" altLang="en-US" sz="2160" b="0">
              <a:solidFill>
                <a:srgbClr val="000000"/>
              </a:solidFill>
              <a:latin typeface="Arial" charset="0"/>
              <a:ea typeface="宋体" charset="-122"/>
            </a:endParaRPr>
          </a:p>
        </p:txBody>
      </p:sp>
    </p:spTree>
    <p:extLst>
      <p:ext uri="{BB962C8B-B14F-4D97-AF65-F5344CB8AC3E}">
        <p14:creationId xmlns:p14="http://schemas.microsoft.com/office/powerpoint/2010/main" val="928677723"/>
      </p:ext>
    </p:extLst>
  </p:cSld>
  <p:clrMap bg1="lt1" tx1="dk1" bg2="lt2" tx2="dk2" accent1="accent1" accent2="accent2" accent3="accent3" accent4="accent4" accent5="accent5" accent6="accent6" hlink="hlink" folHlink="folHlink"/>
  <p:sldLayoutIdLst>
    <p:sldLayoutId id="2147483696" r:id="rId1"/>
  </p:sldLayoutIdLst>
  <p:transition>
    <p:fade/>
  </p:transition>
  <p:txStyles>
    <p:titleStyle>
      <a:lvl1pPr algn="ctr" defTabSz="961961" rtl="0" eaLnBrk="0" fontAlgn="base" hangingPunct="0">
        <a:spcBef>
          <a:spcPct val="0"/>
        </a:spcBef>
        <a:spcAft>
          <a:spcPct val="0"/>
        </a:spcAft>
        <a:defRPr sz="4560">
          <a:solidFill>
            <a:schemeClr val="tx2"/>
          </a:solidFill>
          <a:latin typeface="+mj-lt"/>
          <a:ea typeface="+mj-ea"/>
          <a:cs typeface="+mj-cs"/>
        </a:defRPr>
      </a:lvl1pPr>
      <a:lvl2pPr algn="ctr" defTabSz="961961" rtl="0" eaLnBrk="0" fontAlgn="base" hangingPunct="0">
        <a:spcBef>
          <a:spcPct val="0"/>
        </a:spcBef>
        <a:spcAft>
          <a:spcPct val="0"/>
        </a:spcAft>
        <a:defRPr sz="4560">
          <a:solidFill>
            <a:schemeClr val="tx2"/>
          </a:solidFill>
          <a:latin typeface="Arial" charset="0"/>
          <a:ea typeface="宋体" pitchFamily="2" charset="-122"/>
        </a:defRPr>
      </a:lvl2pPr>
      <a:lvl3pPr algn="ctr" defTabSz="961961" rtl="0" eaLnBrk="0" fontAlgn="base" hangingPunct="0">
        <a:spcBef>
          <a:spcPct val="0"/>
        </a:spcBef>
        <a:spcAft>
          <a:spcPct val="0"/>
        </a:spcAft>
        <a:defRPr sz="4560">
          <a:solidFill>
            <a:schemeClr val="tx2"/>
          </a:solidFill>
          <a:latin typeface="Arial" charset="0"/>
          <a:ea typeface="宋体" pitchFamily="2" charset="-122"/>
        </a:defRPr>
      </a:lvl3pPr>
      <a:lvl4pPr algn="ctr" defTabSz="961961" rtl="0" eaLnBrk="0" fontAlgn="base" hangingPunct="0">
        <a:spcBef>
          <a:spcPct val="0"/>
        </a:spcBef>
        <a:spcAft>
          <a:spcPct val="0"/>
        </a:spcAft>
        <a:defRPr sz="4560">
          <a:solidFill>
            <a:schemeClr val="tx2"/>
          </a:solidFill>
          <a:latin typeface="Arial" charset="0"/>
          <a:ea typeface="宋体" pitchFamily="2" charset="-122"/>
        </a:defRPr>
      </a:lvl4pPr>
      <a:lvl5pPr algn="ctr" defTabSz="961961" rtl="0" eaLnBrk="0" fontAlgn="base" hangingPunct="0">
        <a:spcBef>
          <a:spcPct val="0"/>
        </a:spcBef>
        <a:spcAft>
          <a:spcPct val="0"/>
        </a:spcAft>
        <a:defRPr sz="4560">
          <a:solidFill>
            <a:schemeClr val="tx2"/>
          </a:solidFill>
          <a:latin typeface="Arial" charset="0"/>
          <a:ea typeface="宋体" pitchFamily="2" charset="-122"/>
        </a:defRPr>
      </a:lvl5pPr>
      <a:lvl6pPr marL="548604" algn="ctr" defTabSz="961961" rtl="0" fontAlgn="base">
        <a:spcBef>
          <a:spcPct val="0"/>
        </a:spcBef>
        <a:spcAft>
          <a:spcPct val="0"/>
        </a:spcAft>
        <a:defRPr sz="4560">
          <a:solidFill>
            <a:schemeClr val="tx2"/>
          </a:solidFill>
          <a:latin typeface="Arial" charset="0"/>
          <a:ea typeface="宋体" pitchFamily="2" charset="-122"/>
        </a:defRPr>
      </a:lvl6pPr>
      <a:lvl7pPr marL="1097206" algn="ctr" defTabSz="961961" rtl="0" fontAlgn="base">
        <a:spcBef>
          <a:spcPct val="0"/>
        </a:spcBef>
        <a:spcAft>
          <a:spcPct val="0"/>
        </a:spcAft>
        <a:defRPr sz="4560">
          <a:solidFill>
            <a:schemeClr val="tx2"/>
          </a:solidFill>
          <a:latin typeface="Arial" charset="0"/>
          <a:ea typeface="宋体" pitchFamily="2" charset="-122"/>
        </a:defRPr>
      </a:lvl7pPr>
      <a:lvl8pPr marL="1645811" algn="ctr" defTabSz="961961" rtl="0" fontAlgn="base">
        <a:spcBef>
          <a:spcPct val="0"/>
        </a:spcBef>
        <a:spcAft>
          <a:spcPct val="0"/>
        </a:spcAft>
        <a:defRPr sz="4560">
          <a:solidFill>
            <a:schemeClr val="tx2"/>
          </a:solidFill>
          <a:latin typeface="Arial" charset="0"/>
          <a:ea typeface="宋体" pitchFamily="2" charset="-122"/>
        </a:defRPr>
      </a:lvl8pPr>
      <a:lvl9pPr marL="2194414" algn="ctr" defTabSz="961961" rtl="0" fontAlgn="base">
        <a:spcBef>
          <a:spcPct val="0"/>
        </a:spcBef>
        <a:spcAft>
          <a:spcPct val="0"/>
        </a:spcAft>
        <a:defRPr sz="4560">
          <a:solidFill>
            <a:schemeClr val="tx2"/>
          </a:solidFill>
          <a:latin typeface="Arial" charset="0"/>
          <a:ea typeface="宋体" pitchFamily="2" charset="-122"/>
        </a:defRPr>
      </a:lvl9pPr>
    </p:titleStyle>
    <p:bodyStyle>
      <a:lvl1pPr marL="360022" indent="-360022" algn="l" defTabSz="961961" rtl="0" eaLnBrk="0" fontAlgn="base" hangingPunct="0">
        <a:spcBef>
          <a:spcPct val="20000"/>
        </a:spcBef>
        <a:spcAft>
          <a:spcPct val="0"/>
        </a:spcAft>
        <a:buChar char="•"/>
        <a:defRPr sz="3360">
          <a:solidFill>
            <a:schemeClr val="tx1"/>
          </a:solidFill>
          <a:latin typeface="+mn-lt"/>
          <a:ea typeface="+mn-ea"/>
          <a:cs typeface="+mn-cs"/>
        </a:defRPr>
      </a:lvl1pPr>
      <a:lvl2pPr marL="782904" indent="-300970" algn="l" defTabSz="961961" rtl="0" eaLnBrk="0" fontAlgn="base" hangingPunct="0">
        <a:spcBef>
          <a:spcPct val="20000"/>
        </a:spcBef>
        <a:spcAft>
          <a:spcPct val="0"/>
        </a:spcAft>
        <a:buChar char="–"/>
        <a:defRPr sz="3000">
          <a:solidFill>
            <a:schemeClr val="tx1"/>
          </a:solidFill>
          <a:latin typeface="+mn-lt"/>
          <a:ea typeface="+mn-ea"/>
        </a:defRPr>
      </a:lvl2pPr>
      <a:lvl3pPr marL="1203880" indent="-241920" algn="l" defTabSz="961961" rtl="0" eaLnBrk="0" fontAlgn="base" hangingPunct="0">
        <a:spcBef>
          <a:spcPct val="20000"/>
        </a:spcBef>
        <a:spcAft>
          <a:spcPct val="0"/>
        </a:spcAft>
        <a:buChar char="•"/>
        <a:defRPr sz="2639">
          <a:solidFill>
            <a:schemeClr val="tx1"/>
          </a:solidFill>
          <a:latin typeface="+mn-lt"/>
          <a:ea typeface="+mn-ea"/>
        </a:defRPr>
      </a:lvl3pPr>
      <a:lvl4pPr marL="1682003" indent="-240014" algn="l" defTabSz="961961" rtl="0" eaLnBrk="0" fontAlgn="base" hangingPunct="0">
        <a:spcBef>
          <a:spcPct val="20000"/>
        </a:spcBef>
        <a:spcAft>
          <a:spcPct val="0"/>
        </a:spcAft>
        <a:buChar char="–"/>
        <a:defRPr sz="2040">
          <a:solidFill>
            <a:schemeClr val="tx1"/>
          </a:solidFill>
          <a:latin typeface="+mn-lt"/>
          <a:ea typeface="+mn-ea"/>
        </a:defRPr>
      </a:lvl4pPr>
      <a:lvl5pPr marL="2163935" indent="-241920" algn="l" defTabSz="961961" rtl="0" eaLnBrk="0" fontAlgn="base" hangingPunct="0">
        <a:spcBef>
          <a:spcPct val="20000"/>
        </a:spcBef>
        <a:spcAft>
          <a:spcPct val="0"/>
        </a:spcAft>
        <a:buChar char="»"/>
        <a:defRPr sz="2040">
          <a:solidFill>
            <a:schemeClr val="tx1"/>
          </a:solidFill>
          <a:latin typeface="+mn-lt"/>
          <a:ea typeface="+mn-ea"/>
        </a:defRPr>
      </a:lvl5pPr>
      <a:lvl6pPr marL="2712539" indent="-241920" algn="l" defTabSz="961961" rtl="0" fontAlgn="base">
        <a:spcBef>
          <a:spcPct val="20000"/>
        </a:spcBef>
        <a:spcAft>
          <a:spcPct val="0"/>
        </a:spcAft>
        <a:buChar char="»"/>
        <a:defRPr sz="2040">
          <a:solidFill>
            <a:schemeClr val="tx1"/>
          </a:solidFill>
          <a:latin typeface="+mn-lt"/>
          <a:ea typeface="+mn-ea"/>
        </a:defRPr>
      </a:lvl6pPr>
      <a:lvl7pPr marL="3261140" indent="-241920" algn="l" defTabSz="961961" rtl="0" fontAlgn="base">
        <a:spcBef>
          <a:spcPct val="20000"/>
        </a:spcBef>
        <a:spcAft>
          <a:spcPct val="0"/>
        </a:spcAft>
        <a:buChar char="»"/>
        <a:defRPr sz="2040">
          <a:solidFill>
            <a:schemeClr val="tx1"/>
          </a:solidFill>
          <a:latin typeface="+mn-lt"/>
          <a:ea typeface="+mn-ea"/>
        </a:defRPr>
      </a:lvl7pPr>
      <a:lvl8pPr marL="3809746" indent="-241920" algn="l" defTabSz="961961" rtl="0" fontAlgn="base">
        <a:spcBef>
          <a:spcPct val="20000"/>
        </a:spcBef>
        <a:spcAft>
          <a:spcPct val="0"/>
        </a:spcAft>
        <a:buChar char="»"/>
        <a:defRPr sz="2040">
          <a:solidFill>
            <a:schemeClr val="tx1"/>
          </a:solidFill>
          <a:latin typeface="+mn-lt"/>
          <a:ea typeface="+mn-ea"/>
        </a:defRPr>
      </a:lvl8pPr>
      <a:lvl9pPr marL="4358347" indent="-241920" algn="l" defTabSz="961961" rtl="0" fontAlgn="base">
        <a:spcBef>
          <a:spcPct val="20000"/>
        </a:spcBef>
        <a:spcAft>
          <a:spcPct val="0"/>
        </a:spcAft>
        <a:buChar char="»"/>
        <a:defRPr sz="2040">
          <a:solidFill>
            <a:schemeClr val="tx1"/>
          </a:solidFill>
          <a:latin typeface="+mn-lt"/>
          <a:ea typeface="+mn-ea"/>
        </a:defRPr>
      </a:lvl9pPr>
    </p:bodyStyle>
    <p:otherStyle>
      <a:defPPr>
        <a:defRPr lang="zh-CN"/>
      </a:defPPr>
      <a:lvl1pPr marL="0" algn="l" defTabSz="1097206" rtl="0" eaLnBrk="1" latinLnBrk="0" hangingPunct="1">
        <a:defRPr sz="2160" kern="1200">
          <a:solidFill>
            <a:schemeClr val="tx1"/>
          </a:solidFill>
          <a:latin typeface="+mn-lt"/>
          <a:ea typeface="+mn-ea"/>
          <a:cs typeface="+mn-cs"/>
        </a:defRPr>
      </a:lvl1pPr>
      <a:lvl2pPr marL="548604" algn="l" defTabSz="1097206" rtl="0" eaLnBrk="1" latinLnBrk="0" hangingPunct="1">
        <a:defRPr sz="2160" kern="1200">
          <a:solidFill>
            <a:schemeClr val="tx1"/>
          </a:solidFill>
          <a:latin typeface="+mn-lt"/>
          <a:ea typeface="+mn-ea"/>
          <a:cs typeface="+mn-cs"/>
        </a:defRPr>
      </a:lvl2pPr>
      <a:lvl3pPr marL="1097206" algn="l" defTabSz="1097206" rtl="0" eaLnBrk="1" latinLnBrk="0" hangingPunct="1">
        <a:defRPr sz="2160" kern="1200">
          <a:solidFill>
            <a:schemeClr val="tx1"/>
          </a:solidFill>
          <a:latin typeface="+mn-lt"/>
          <a:ea typeface="+mn-ea"/>
          <a:cs typeface="+mn-cs"/>
        </a:defRPr>
      </a:lvl3pPr>
      <a:lvl4pPr marL="1645811" algn="l" defTabSz="1097206" rtl="0" eaLnBrk="1" latinLnBrk="0" hangingPunct="1">
        <a:defRPr sz="2160" kern="1200">
          <a:solidFill>
            <a:schemeClr val="tx1"/>
          </a:solidFill>
          <a:latin typeface="+mn-lt"/>
          <a:ea typeface="+mn-ea"/>
          <a:cs typeface="+mn-cs"/>
        </a:defRPr>
      </a:lvl4pPr>
      <a:lvl5pPr marL="2194414" algn="l" defTabSz="1097206" rtl="0" eaLnBrk="1" latinLnBrk="0" hangingPunct="1">
        <a:defRPr sz="2160" kern="1200">
          <a:solidFill>
            <a:schemeClr val="tx1"/>
          </a:solidFill>
          <a:latin typeface="+mn-lt"/>
          <a:ea typeface="+mn-ea"/>
          <a:cs typeface="+mn-cs"/>
        </a:defRPr>
      </a:lvl5pPr>
      <a:lvl6pPr marL="2743016" algn="l" defTabSz="1097206" rtl="0" eaLnBrk="1" latinLnBrk="0" hangingPunct="1">
        <a:defRPr sz="2160" kern="1200">
          <a:solidFill>
            <a:schemeClr val="tx1"/>
          </a:solidFill>
          <a:latin typeface="+mn-lt"/>
          <a:ea typeface="+mn-ea"/>
          <a:cs typeface="+mn-cs"/>
        </a:defRPr>
      </a:lvl6pPr>
      <a:lvl7pPr marL="3291619" algn="l" defTabSz="1097206" rtl="0" eaLnBrk="1" latinLnBrk="0" hangingPunct="1">
        <a:defRPr sz="2160" kern="1200">
          <a:solidFill>
            <a:schemeClr val="tx1"/>
          </a:solidFill>
          <a:latin typeface="+mn-lt"/>
          <a:ea typeface="+mn-ea"/>
          <a:cs typeface="+mn-cs"/>
        </a:defRPr>
      </a:lvl7pPr>
      <a:lvl8pPr marL="3840222" algn="l" defTabSz="1097206" rtl="0" eaLnBrk="1" latinLnBrk="0" hangingPunct="1">
        <a:defRPr sz="2160" kern="1200">
          <a:solidFill>
            <a:schemeClr val="tx1"/>
          </a:solidFill>
          <a:latin typeface="+mn-lt"/>
          <a:ea typeface="+mn-ea"/>
          <a:cs typeface="+mn-cs"/>
        </a:defRPr>
      </a:lvl8pPr>
      <a:lvl9pPr marL="4388825" algn="l" defTabSz="1097206"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mailto:twang@sei.ecnu.edu.c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mailto:twang@sei.ecnu.edu.cn"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https://tingwang1122.github.i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52275902006@stu.ecnu.edu.cn"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mailto:51265902077@stu.ecnu.edu.c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forum.huawei.com/enterprise/zh/forum.php?mod=collection&amp;action=view&amp;ctid=341" TargetMode="External"/><Relationship Id="rId2" Type="http://schemas.openxmlformats.org/officeDocument/2006/relationships/hyperlink" Target="https://reproducingnetworkresearch.wordpress.com/" TargetMode="Externa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C40FF23-4722-48AA-B2FF-07D739834DC9}"/>
              </a:ext>
            </a:extLst>
          </p:cNvPr>
          <p:cNvSpPr txBox="1"/>
          <p:nvPr/>
        </p:nvSpPr>
        <p:spPr>
          <a:xfrm>
            <a:off x="7399463" y="2572966"/>
            <a:ext cx="3467616" cy="1569660"/>
          </a:xfrm>
          <a:prstGeom prst="rect">
            <a:avLst/>
          </a:prstGeom>
          <a:noFill/>
        </p:spPr>
        <p:txBody>
          <a:bodyPr wrap="none" rtlCol="0">
            <a:spAutoFit/>
          </a:bodyPr>
          <a:lstStyle/>
          <a:p>
            <a:pPr algn="ctr"/>
            <a:r>
              <a:rPr lang="zh-CN" altLang="en-US" sz="3200" b="1" dirty="0">
                <a:latin typeface="微软雅黑" panose="020B0503020204020204" pitchFamily="34" charset="-122"/>
                <a:ea typeface="微软雅黑" panose="020B0503020204020204" pitchFamily="34" charset="-122"/>
              </a:rPr>
              <a:t>计算机网络课程群</a:t>
            </a:r>
            <a:endParaRPr lang="en-US" altLang="zh-CN" sz="3200" b="1" dirty="0">
              <a:latin typeface="微软雅黑" panose="020B0503020204020204" pitchFamily="34" charset="-122"/>
              <a:ea typeface="微软雅黑" panose="020B0503020204020204" pitchFamily="34" charset="-122"/>
            </a:endParaRPr>
          </a:p>
          <a:p>
            <a:pPr algn="ct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请扫码入群</a:t>
            </a:r>
          </a:p>
        </p:txBody>
      </p:sp>
      <p:pic>
        <p:nvPicPr>
          <p:cNvPr id="3" name="图片 2">
            <a:extLst>
              <a:ext uri="{FF2B5EF4-FFF2-40B4-BE49-F238E27FC236}">
                <a16:creationId xmlns:a16="http://schemas.microsoft.com/office/drawing/2014/main" id="{B3B03C41-5555-48DF-A4CC-564FBA21BD26}"/>
              </a:ext>
            </a:extLst>
          </p:cNvPr>
          <p:cNvPicPr>
            <a:picLocks noChangeAspect="1"/>
          </p:cNvPicPr>
          <p:nvPr/>
        </p:nvPicPr>
        <p:blipFill rotWithShape="1">
          <a:blip r:embed="rId2">
            <a:extLst>
              <a:ext uri="{28A0092B-C50C-407E-A947-70E740481C1C}">
                <a14:useLocalDpi xmlns:a14="http://schemas.microsoft.com/office/drawing/2010/main" val="0"/>
              </a:ext>
            </a:extLst>
          </a:blip>
          <a:srcRect t="23901"/>
          <a:stretch/>
        </p:blipFill>
        <p:spPr>
          <a:xfrm>
            <a:off x="1324921" y="1186773"/>
            <a:ext cx="5135062" cy="5466946"/>
          </a:xfrm>
          <a:prstGeom prst="rect">
            <a:avLst/>
          </a:prstGeom>
        </p:spPr>
      </p:pic>
    </p:spTree>
    <p:extLst>
      <p:ext uri="{BB962C8B-B14F-4D97-AF65-F5344CB8AC3E}">
        <p14:creationId xmlns:p14="http://schemas.microsoft.com/office/powerpoint/2010/main" val="397283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9DAE91F-E0D4-4AA4-9C58-9703F0C66538}"/>
              </a:ext>
            </a:extLst>
          </p:cNvPr>
          <p:cNvSpPr/>
          <p:nvPr/>
        </p:nvSpPr>
        <p:spPr>
          <a:xfrm>
            <a:off x="229436" y="281326"/>
            <a:ext cx="11888949" cy="523220"/>
          </a:xfrm>
          <a:prstGeom prst="rect">
            <a:avLst/>
          </a:prstGeom>
          <a:solidFill>
            <a:sysClr val="window" lastClr="FFFFFF"/>
          </a:solidFill>
        </p:spPr>
        <p:txBody>
          <a:bodyPr wrap="square">
            <a:spAutoFit/>
          </a:bodyPr>
          <a:lstStyle/>
          <a:p>
            <a:r>
              <a:rPr lang="en-US" altLang="zh-CN" sz="2800" b="1" kern="0" dirty="0">
                <a:solidFill>
                  <a:srgbClr val="C00000"/>
                </a:solidFill>
                <a:latin typeface="微软雅黑" panose="020B0503020204020204" pitchFamily="34" charset="-122"/>
                <a:ea typeface="微软雅黑" panose="020B0503020204020204" pitchFamily="34" charset="-122"/>
              </a:rPr>
              <a:t>Course Outline – </a:t>
            </a:r>
            <a:r>
              <a:rPr lang="zh-CN" altLang="en-US" sz="2800" b="1" kern="0" dirty="0">
                <a:solidFill>
                  <a:srgbClr val="C00000"/>
                </a:solidFill>
                <a:latin typeface="微软雅黑" panose="020B0503020204020204" pitchFamily="34" charset="-122"/>
                <a:ea typeface="微软雅黑" panose="020B0503020204020204" pitchFamily="34" charset="-122"/>
              </a:rPr>
              <a:t>理论课</a:t>
            </a:r>
            <a:endParaRPr lang="zh-CN" altLang="en-US" sz="2800" b="1" kern="0" dirty="0">
              <a:solidFill>
                <a:schemeClr val="accent5">
                  <a:lumMod val="75000"/>
                </a:schemeClr>
              </a:solidFill>
              <a:latin typeface="微软雅黑" panose="020B0503020204020204" pitchFamily="34" charset="-122"/>
              <a:ea typeface="微软雅黑" panose="020B0503020204020204" pitchFamily="34" charset="-122"/>
            </a:endParaRPr>
          </a:p>
        </p:txBody>
      </p:sp>
      <p:graphicFrame>
        <p:nvGraphicFramePr>
          <p:cNvPr id="2" name="表格 7">
            <a:extLst>
              <a:ext uri="{FF2B5EF4-FFF2-40B4-BE49-F238E27FC236}">
                <a16:creationId xmlns:a16="http://schemas.microsoft.com/office/drawing/2014/main" id="{A71ED2C0-B4FC-4796-B596-54249B705675}"/>
              </a:ext>
            </a:extLst>
          </p:cNvPr>
          <p:cNvGraphicFramePr>
            <a:graphicFrameLocks noGrp="1"/>
          </p:cNvGraphicFramePr>
          <p:nvPr>
            <p:extLst>
              <p:ext uri="{D42A27DB-BD31-4B8C-83A1-F6EECF244321}">
                <p14:modId xmlns:p14="http://schemas.microsoft.com/office/powerpoint/2010/main" val="3893729616"/>
              </p:ext>
            </p:extLst>
          </p:nvPr>
        </p:nvGraphicFramePr>
        <p:xfrm>
          <a:off x="743699" y="1372823"/>
          <a:ext cx="10637663" cy="4762993"/>
        </p:xfrm>
        <a:graphic>
          <a:graphicData uri="http://schemas.openxmlformats.org/drawingml/2006/table">
            <a:tbl>
              <a:tblPr firstRow="1" bandRow="1">
                <a:tableStyleId>{5C22544A-7EE6-4342-B048-85BDC9FD1C3A}</a:tableStyleId>
              </a:tblPr>
              <a:tblGrid>
                <a:gridCol w="1715722">
                  <a:extLst>
                    <a:ext uri="{9D8B030D-6E8A-4147-A177-3AD203B41FA5}">
                      <a16:colId xmlns:a16="http://schemas.microsoft.com/office/drawing/2014/main" val="1748180576"/>
                    </a:ext>
                  </a:extLst>
                </a:gridCol>
                <a:gridCol w="8250732">
                  <a:extLst>
                    <a:ext uri="{9D8B030D-6E8A-4147-A177-3AD203B41FA5}">
                      <a16:colId xmlns:a16="http://schemas.microsoft.com/office/drawing/2014/main" val="2840025556"/>
                    </a:ext>
                  </a:extLst>
                </a:gridCol>
                <a:gridCol w="671209">
                  <a:extLst>
                    <a:ext uri="{9D8B030D-6E8A-4147-A177-3AD203B41FA5}">
                      <a16:colId xmlns:a16="http://schemas.microsoft.com/office/drawing/2014/main" val="1423424912"/>
                    </a:ext>
                  </a:extLst>
                </a:gridCol>
              </a:tblGrid>
              <a:tr h="435406">
                <a:tc>
                  <a:txBody>
                    <a:bodyPr/>
                    <a:lstStyle/>
                    <a:p>
                      <a:pPr>
                        <a:lnSpc>
                          <a:spcPct val="120000"/>
                        </a:lnSpc>
                      </a:pPr>
                      <a:r>
                        <a:rPr lang="zh-CN" altLang="en-US" sz="1400" dirty="0">
                          <a:latin typeface="微软雅黑" panose="020B0503020204020204" pitchFamily="34" charset="-122"/>
                          <a:ea typeface="微软雅黑" panose="020B0503020204020204" pitchFamily="34" charset="-122"/>
                        </a:rPr>
                        <a:t>章节</a:t>
                      </a:r>
                    </a:p>
                  </a:txBody>
                  <a:tcPr/>
                </a:tc>
                <a:tc>
                  <a:txBody>
                    <a:bodyPr/>
                    <a:lstStyle/>
                    <a:p>
                      <a:pPr>
                        <a:lnSpc>
                          <a:spcPct val="120000"/>
                        </a:lnSpc>
                      </a:pPr>
                      <a:r>
                        <a:rPr lang="zh-CN" altLang="en-US" sz="1400" dirty="0">
                          <a:latin typeface="微软雅黑" panose="020B0503020204020204" pitchFamily="34" charset="-122"/>
                          <a:ea typeface="微软雅黑" panose="020B0503020204020204" pitchFamily="34" charset="-122"/>
                        </a:rPr>
                        <a:t>主要内容</a:t>
                      </a:r>
                    </a:p>
                  </a:txBody>
                  <a:tcPr/>
                </a:tc>
                <a:tc>
                  <a:txBody>
                    <a:bodyPr/>
                    <a:lstStyle/>
                    <a:p>
                      <a:pPr>
                        <a:lnSpc>
                          <a:spcPct val="120000"/>
                        </a:lnSpc>
                      </a:pPr>
                      <a:r>
                        <a:rPr lang="zh-CN" altLang="en-US" sz="1400" dirty="0">
                          <a:latin typeface="微软雅黑" panose="020B0503020204020204" pitchFamily="34" charset="-122"/>
                          <a:ea typeface="微软雅黑" panose="020B0503020204020204" pitchFamily="34" charset="-122"/>
                        </a:rPr>
                        <a:t>学时</a:t>
                      </a:r>
                    </a:p>
                  </a:txBody>
                  <a:tcPr/>
                </a:tc>
                <a:extLst>
                  <a:ext uri="{0D108BD9-81ED-4DB2-BD59-A6C34878D82A}">
                    <a16:rowId xmlns:a16="http://schemas.microsoft.com/office/drawing/2014/main" val="513138213"/>
                  </a:ext>
                </a:extLst>
              </a:tr>
              <a:tr h="625618">
                <a:tc>
                  <a:txBody>
                    <a:bodyPr/>
                    <a:lstStyle/>
                    <a:p>
                      <a:pPr>
                        <a:lnSpc>
                          <a:spcPct val="120000"/>
                        </a:lnSpc>
                      </a:pPr>
                      <a:r>
                        <a:rPr lang="en-US" altLang="zh-CN" sz="1400" kern="1200" dirty="0">
                          <a:solidFill>
                            <a:schemeClr val="dk1"/>
                          </a:solidFill>
                          <a:effectLst/>
                          <a:latin typeface="微软雅黑" panose="020B0503020204020204" pitchFamily="34" charset="-122"/>
                          <a:ea typeface="微软雅黑" panose="020B0503020204020204" pitchFamily="34" charset="-122"/>
                          <a:cs typeface="+mn-cs"/>
                        </a:rPr>
                        <a:t>1. </a:t>
                      </a: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引论</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阐述计算机网络的定义、用途、分类、软硬件构成、参考模型及一些典型的示例网络。需要重点掌握的是计算机网络的软硬件构成和参考模型</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en-US" altLang="zh-CN" sz="1400" dirty="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279773825"/>
                  </a:ext>
                </a:extLst>
              </a:tr>
              <a:tr h="899321">
                <a:tc>
                  <a:txBody>
                    <a:bodyPr/>
                    <a:lstStyle/>
                    <a:p>
                      <a:pPr>
                        <a:lnSpc>
                          <a:spcPct val="120000"/>
                        </a:lnSpc>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2. </a:t>
                      </a:r>
                      <a:r>
                        <a:rPr lang="zh-CN" altLang="zh-CN" sz="1400" kern="1200" dirty="0">
                          <a:solidFill>
                            <a:schemeClr val="tx1"/>
                          </a:solidFill>
                          <a:effectLst/>
                          <a:latin typeface="微软雅黑" panose="020B0503020204020204" pitchFamily="34" charset="-122"/>
                          <a:ea typeface="微软雅黑" panose="020B0503020204020204" pitchFamily="34" charset="-122"/>
                          <a:cs typeface="+mn-cs"/>
                        </a:rPr>
                        <a:t>物理层</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物理层关注于比特流在传输介质上的传输过程，包括比特在传输介质上的信号形式、传输速率、提升传输速率的手段、传输介质的特征等。本章阐述了数据通信的基础理论、传输介质、调制和多路复用技术、交换技术，并介绍了公共交换电话网络、移动电话系统、有线电视网络的主要技术特征</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en-US" altLang="zh-CN" sz="1400" dirty="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12679016"/>
                  </a:ext>
                </a:extLst>
              </a:tr>
              <a:tr h="435406">
                <a:tc>
                  <a:txBody>
                    <a:bodyPr/>
                    <a:lstStyle/>
                    <a:p>
                      <a:pPr>
                        <a:lnSpc>
                          <a:spcPct val="120000"/>
                        </a:lnSpc>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3. </a:t>
                      </a:r>
                      <a:r>
                        <a:rPr lang="zh-CN" altLang="zh-CN" sz="1400" kern="1200" dirty="0">
                          <a:solidFill>
                            <a:schemeClr val="tx1"/>
                          </a:solidFill>
                          <a:effectLst/>
                          <a:latin typeface="微软雅黑" panose="020B0503020204020204" pitchFamily="34" charset="-122"/>
                          <a:ea typeface="微软雅黑" panose="020B0503020204020204" pitchFamily="34" charset="-122"/>
                          <a:cs typeface="+mn-cs"/>
                        </a:rPr>
                        <a:t>数据链路层</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成帧技术，差错检测及纠正，流量控制的基本方法，协议及其验证，滑动窗口协议，</a:t>
                      </a:r>
                      <a:r>
                        <a:rPr lang="en-US" altLang="zh-CN" sz="1400" kern="1200" dirty="0">
                          <a:solidFill>
                            <a:schemeClr val="dk1"/>
                          </a:solidFill>
                          <a:effectLst/>
                          <a:latin typeface="微软雅黑" panose="020B0503020204020204" pitchFamily="34" charset="-122"/>
                          <a:ea typeface="微软雅黑" panose="020B0503020204020204" pitchFamily="34" charset="-122"/>
                          <a:cs typeface="+mn-cs"/>
                        </a:rPr>
                        <a:t>HDLC</a:t>
                      </a: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及</a:t>
                      </a:r>
                      <a:r>
                        <a:rPr lang="en-US" altLang="zh-CN" sz="1400" kern="1200" dirty="0">
                          <a:solidFill>
                            <a:schemeClr val="dk1"/>
                          </a:solidFill>
                          <a:effectLst/>
                          <a:latin typeface="微软雅黑" panose="020B0503020204020204" pitchFamily="34" charset="-122"/>
                          <a:ea typeface="微软雅黑" panose="020B0503020204020204" pitchFamily="34" charset="-122"/>
                          <a:cs typeface="+mn-cs"/>
                        </a:rPr>
                        <a:t>PPP</a:t>
                      </a: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协议</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en-US" altLang="zh-CN" sz="1400" dirty="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34511147"/>
                  </a:ext>
                </a:extLst>
              </a:tr>
              <a:tr h="435406">
                <a:tc>
                  <a:txBody>
                    <a:bodyPr/>
                    <a:lstStyle/>
                    <a:p>
                      <a:pPr>
                        <a:lnSpc>
                          <a:spcPct val="120000"/>
                        </a:lnSpc>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4. </a:t>
                      </a:r>
                      <a:r>
                        <a:rPr lang="zh-CN" altLang="zh-CN" sz="1400" kern="1200" dirty="0">
                          <a:solidFill>
                            <a:schemeClr val="tx1"/>
                          </a:solidFill>
                          <a:effectLst/>
                          <a:latin typeface="微软雅黑" panose="020B0503020204020204" pitchFamily="34" charset="-122"/>
                          <a:ea typeface="微软雅黑" panose="020B0503020204020204" pitchFamily="34" charset="-122"/>
                          <a:cs typeface="+mn-cs"/>
                        </a:rPr>
                        <a:t>介质访问子层</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动、静态信道分配技术，多路访问协议，以太网，无线网，网桥、数据链路层交换，虚拟局域网</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en-US" altLang="zh-CN" sz="1400" dirty="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44796863"/>
                  </a:ext>
                </a:extLst>
              </a:tr>
              <a:tr h="625618">
                <a:tc>
                  <a:txBody>
                    <a:bodyPr/>
                    <a:lstStyle/>
                    <a:p>
                      <a:pPr>
                        <a:lnSpc>
                          <a:spcPct val="120000"/>
                        </a:lnSpc>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5. </a:t>
                      </a:r>
                      <a:r>
                        <a:rPr lang="zh-CN" altLang="zh-CN" sz="1400" kern="1200" dirty="0">
                          <a:solidFill>
                            <a:schemeClr val="tx1"/>
                          </a:solidFill>
                          <a:effectLst/>
                          <a:latin typeface="微软雅黑" panose="020B0503020204020204" pitchFamily="34" charset="-122"/>
                          <a:ea typeface="微软雅黑" panose="020B0503020204020204" pitchFamily="34" charset="-122"/>
                          <a:cs typeface="+mn-cs"/>
                        </a:rPr>
                        <a:t>网络层</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存储</a:t>
                      </a:r>
                      <a:r>
                        <a:rPr lang="en-US" altLang="zh-CN" sz="1400" kern="1200" dirty="0">
                          <a:solidFill>
                            <a:schemeClr val="dk1"/>
                          </a:solidFill>
                          <a:effectLst/>
                          <a:latin typeface="微软雅黑" panose="020B0503020204020204" pitchFamily="34" charset="-122"/>
                          <a:ea typeface="微软雅黑" panose="020B0503020204020204" pitchFamily="34" charset="-122"/>
                          <a:cs typeface="+mn-cs"/>
                        </a:rPr>
                        <a:t>-</a:t>
                      </a: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转发交换，面向连接服务和无连接服务，路由算法，拥塞控制，服务质量，</a:t>
                      </a:r>
                      <a:r>
                        <a:rPr lang="en-US" altLang="zh-CN" sz="1400" kern="1200" dirty="0">
                          <a:solidFill>
                            <a:schemeClr val="dk1"/>
                          </a:solidFill>
                          <a:effectLst/>
                          <a:latin typeface="微软雅黑" panose="020B0503020204020204" pitchFamily="34" charset="-122"/>
                          <a:ea typeface="微软雅黑" panose="020B0503020204020204" pitchFamily="34" charset="-122"/>
                          <a:cs typeface="+mn-cs"/>
                        </a:rPr>
                        <a:t>IP</a:t>
                      </a: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协议与</a:t>
                      </a:r>
                      <a:r>
                        <a:rPr lang="en-US" altLang="zh-CN" sz="1400" kern="1200" dirty="0">
                          <a:solidFill>
                            <a:schemeClr val="dk1"/>
                          </a:solidFill>
                          <a:effectLst/>
                          <a:latin typeface="微软雅黑" panose="020B0503020204020204" pitchFamily="34" charset="-122"/>
                          <a:ea typeface="微软雅黑" panose="020B0503020204020204" pitchFamily="34" charset="-122"/>
                          <a:cs typeface="+mn-cs"/>
                        </a:rPr>
                        <a:t>IP</a:t>
                      </a: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地址，因特网控制协议</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en-US" altLang="zh-CN" sz="1400" dirty="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81346960"/>
                  </a:ext>
                </a:extLst>
              </a:tr>
              <a:tr h="435406">
                <a:tc>
                  <a:txBody>
                    <a:bodyPr/>
                    <a:lstStyle/>
                    <a:p>
                      <a:pPr>
                        <a:lnSpc>
                          <a:spcPct val="120000"/>
                        </a:lnSpc>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6. </a:t>
                      </a:r>
                      <a:r>
                        <a:rPr lang="zh-CN" altLang="zh-CN" sz="1400" kern="1200" dirty="0">
                          <a:solidFill>
                            <a:schemeClr val="tx1"/>
                          </a:solidFill>
                          <a:effectLst/>
                          <a:latin typeface="微软雅黑" panose="020B0503020204020204" pitchFamily="34" charset="-122"/>
                          <a:ea typeface="微软雅黑" panose="020B0503020204020204" pitchFamily="34" charset="-122"/>
                          <a:cs typeface="+mn-cs"/>
                        </a:rPr>
                        <a:t>传输层</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传输服务，传输协议，链接的建立与释放，</a:t>
                      </a:r>
                      <a:r>
                        <a:rPr lang="en-US" altLang="zh-CN" sz="1400" kern="1200" dirty="0">
                          <a:solidFill>
                            <a:schemeClr val="dk1"/>
                          </a:solidFill>
                          <a:effectLst/>
                          <a:latin typeface="微软雅黑" panose="020B0503020204020204" pitchFamily="34" charset="-122"/>
                          <a:ea typeface="微软雅黑" panose="020B0503020204020204" pitchFamily="34" charset="-122"/>
                          <a:cs typeface="+mn-cs"/>
                        </a:rPr>
                        <a:t>UDP</a:t>
                      </a: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400" kern="1200" dirty="0">
                          <a:solidFill>
                            <a:schemeClr val="dk1"/>
                          </a:solidFill>
                          <a:effectLst/>
                          <a:latin typeface="微软雅黑" panose="020B0503020204020204" pitchFamily="34" charset="-122"/>
                          <a:ea typeface="微软雅黑" panose="020B0503020204020204" pitchFamily="34" charset="-122"/>
                          <a:cs typeface="+mn-cs"/>
                        </a:rPr>
                        <a:t>TCP</a:t>
                      </a:r>
                      <a:r>
                        <a:rPr lang="zh-CN" altLang="zh-CN" sz="1400" kern="1200" dirty="0">
                          <a:solidFill>
                            <a:schemeClr val="dk1"/>
                          </a:solidFill>
                          <a:effectLst/>
                          <a:latin typeface="微软雅黑" panose="020B0503020204020204" pitchFamily="34" charset="-122"/>
                          <a:ea typeface="微软雅黑" panose="020B0503020204020204" pitchFamily="34" charset="-122"/>
                          <a:cs typeface="+mn-cs"/>
                        </a:rPr>
                        <a:t>，性能</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en-US" altLang="zh-CN" sz="1400" dirty="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954130211"/>
                  </a:ext>
                </a:extLst>
              </a:tr>
              <a:tr h="435406">
                <a:tc>
                  <a:txBody>
                    <a:bodyPr/>
                    <a:lstStyle/>
                    <a:p>
                      <a:pPr>
                        <a:lnSpc>
                          <a:spcPct val="120000"/>
                        </a:lnSpc>
                      </a:pPr>
                      <a:r>
                        <a:rPr lang="zh-CN" altLang="en-US" sz="1400" dirty="0">
                          <a:solidFill>
                            <a:schemeClr val="tx1"/>
                          </a:solidFill>
                          <a:latin typeface="微软雅黑" panose="020B0503020204020204" pitchFamily="34" charset="-122"/>
                          <a:ea typeface="微软雅黑" panose="020B0503020204020204" pitchFamily="34" charset="-122"/>
                        </a:rPr>
                        <a:t>期中考试</a:t>
                      </a:r>
                    </a:p>
                  </a:txBody>
                  <a:tcPr/>
                </a:tc>
                <a:tc>
                  <a:txBody>
                    <a:bodyPr/>
                    <a:lstStyle/>
                    <a:p>
                      <a:pPr>
                        <a:lnSpc>
                          <a:spcPct val="120000"/>
                        </a:lnSpc>
                      </a:pPr>
                      <a:r>
                        <a:rPr lang="zh-CN" altLang="en-US" sz="1400" dirty="0">
                          <a:latin typeface="微软雅黑" panose="020B0503020204020204" pitchFamily="34" charset="-122"/>
                          <a:ea typeface="微软雅黑" panose="020B0503020204020204" pitchFamily="34" charset="-122"/>
                        </a:rPr>
                        <a:t>预计第</a:t>
                      </a:r>
                      <a:r>
                        <a:rPr lang="en-US" altLang="zh-CN" sz="1400" dirty="0">
                          <a:latin typeface="微软雅黑" panose="020B0503020204020204" pitchFamily="34" charset="-122"/>
                          <a:ea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rPr>
                        <a:t>周</a:t>
                      </a:r>
                    </a:p>
                  </a:txBody>
                  <a:tcPr/>
                </a:tc>
                <a:tc>
                  <a:txBody>
                    <a:bodyPr/>
                    <a:lstStyle/>
                    <a:p>
                      <a:pPr>
                        <a:lnSpc>
                          <a:spcPct val="120000"/>
                        </a:lnSpc>
                      </a:pPr>
                      <a:r>
                        <a:rPr lang="en-US" altLang="zh-CN" sz="1400" dirty="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553543518"/>
                  </a:ext>
                </a:extLst>
              </a:tr>
              <a:tr h="435406">
                <a:tc>
                  <a:txBody>
                    <a:bodyPr/>
                    <a:lstStyle/>
                    <a:p>
                      <a:pPr>
                        <a:lnSpc>
                          <a:spcPct val="120000"/>
                        </a:lnSpc>
                      </a:pPr>
                      <a:r>
                        <a:rPr lang="zh-CN" altLang="en-US" sz="1400" b="1" dirty="0">
                          <a:latin typeface="微软雅黑" panose="020B0503020204020204" pitchFamily="34" charset="-122"/>
                          <a:ea typeface="微软雅黑" panose="020B0503020204020204" pitchFamily="34" charset="-122"/>
                        </a:rPr>
                        <a:t>总计</a:t>
                      </a:r>
                    </a:p>
                  </a:txBody>
                  <a:tcPr/>
                </a:tc>
                <a:tc>
                  <a:txBody>
                    <a:bodyPr/>
                    <a:lstStyle/>
                    <a:p>
                      <a:pPr>
                        <a:lnSpc>
                          <a:spcPct val="120000"/>
                        </a:lnSpc>
                      </a:pPr>
                      <a:endParaRPr lang="zh-CN" altLang="en-US" sz="1400" b="1"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en-US" altLang="zh-CN" sz="1400" b="1" dirty="0">
                          <a:latin typeface="微软雅黑" panose="020B0503020204020204" pitchFamily="34" charset="-122"/>
                          <a:ea typeface="微软雅黑" panose="020B0503020204020204" pitchFamily="34" charset="-122"/>
                        </a:rPr>
                        <a:t>54</a:t>
                      </a:r>
                      <a:endParaRPr lang="zh-CN" altLang="en-US" sz="1400"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48786878"/>
                  </a:ext>
                </a:extLst>
              </a:tr>
            </a:tbl>
          </a:graphicData>
        </a:graphic>
      </p:graphicFrame>
      <p:pic>
        <p:nvPicPr>
          <p:cNvPr id="5" name="Picture 2">
            <a:extLst>
              <a:ext uri="{FF2B5EF4-FFF2-40B4-BE49-F238E27FC236}">
                <a16:creationId xmlns:a16="http://schemas.microsoft.com/office/drawing/2014/main" id="{F1EDF930-3469-4561-84E8-9EDE26F725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972"/>
          <a:stretch/>
        </p:blipFill>
        <p:spPr bwMode="auto">
          <a:xfrm>
            <a:off x="9550612" y="1"/>
            <a:ext cx="2353879" cy="79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72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9DAE91F-E0D4-4AA4-9C58-9703F0C66538}"/>
              </a:ext>
            </a:extLst>
          </p:cNvPr>
          <p:cNvSpPr/>
          <p:nvPr/>
        </p:nvSpPr>
        <p:spPr>
          <a:xfrm>
            <a:off x="229436" y="281326"/>
            <a:ext cx="11888949" cy="523220"/>
          </a:xfrm>
          <a:prstGeom prst="rect">
            <a:avLst/>
          </a:prstGeom>
          <a:solidFill>
            <a:sysClr val="window" lastClr="FFFFFF"/>
          </a:solidFill>
        </p:spPr>
        <p:txBody>
          <a:bodyPr wrap="square">
            <a:spAutoFit/>
          </a:bodyPr>
          <a:lstStyle/>
          <a:p>
            <a:r>
              <a:rPr lang="en-US" altLang="zh-CN" sz="2800" b="1" kern="0" dirty="0">
                <a:solidFill>
                  <a:srgbClr val="C00000"/>
                </a:solidFill>
                <a:latin typeface="微软雅黑" panose="020B0503020204020204" pitchFamily="34" charset="-122"/>
                <a:ea typeface="微软雅黑" panose="020B0503020204020204" pitchFamily="34" charset="-122"/>
              </a:rPr>
              <a:t>Course Outline – </a:t>
            </a:r>
            <a:r>
              <a:rPr lang="zh-CN" altLang="en-US" sz="2800" b="1" kern="0" dirty="0">
                <a:solidFill>
                  <a:srgbClr val="C00000"/>
                </a:solidFill>
                <a:latin typeface="微软雅黑" panose="020B0503020204020204" pitchFamily="34" charset="-122"/>
                <a:ea typeface="微软雅黑" panose="020B0503020204020204" pitchFamily="34" charset="-122"/>
              </a:rPr>
              <a:t>实验课</a:t>
            </a:r>
            <a:endParaRPr lang="zh-CN" altLang="en-US" sz="2800" b="1" kern="0" dirty="0">
              <a:solidFill>
                <a:schemeClr val="accent5">
                  <a:lumMod val="75000"/>
                </a:schemeClr>
              </a:solidFill>
              <a:latin typeface="微软雅黑" panose="020B0503020204020204" pitchFamily="34" charset="-122"/>
              <a:ea typeface="微软雅黑" panose="020B0503020204020204" pitchFamily="34" charset="-122"/>
            </a:endParaRPr>
          </a:p>
        </p:txBody>
      </p:sp>
      <p:graphicFrame>
        <p:nvGraphicFramePr>
          <p:cNvPr id="2" name="表格 7">
            <a:extLst>
              <a:ext uri="{FF2B5EF4-FFF2-40B4-BE49-F238E27FC236}">
                <a16:creationId xmlns:a16="http://schemas.microsoft.com/office/drawing/2014/main" id="{A71ED2C0-B4FC-4796-B596-54249B705675}"/>
              </a:ext>
            </a:extLst>
          </p:cNvPr>
          <p:cNvGraphicFramePr>
            <a:graphicFrameLocks noGrp="1"/>
          </p:cNvGraphicFramePr>
          <p:nvPr>
            <p:extLst>
              <p:ext uri="{D42A27DB-BD31-4B8C-83A1-F6EECF244321}">
                <p14:modId xmlns:p14="http://schemas.microsoft.com/office/powerpoint/2010/main" val="1258933445"/>
              </p:ext>
            </p:extLst>
          </p:nvPr>
        </p:nvGraphicFramePr>
        <p:xfrm>
          <a:off x="345517" y="966339"/>
          <a:ext cx="11364685" cy="5842889"/>
        </p:xfrm>
        <a:graphic>
          <a:graphicData uri="http://schemas.openxmlformats.org/drawingml/2006/table">
            <a:tbl>
              <a:tblPr firstRow="1" bandRow="1">
                <a:tableStyleId>{5C22544A-7EE6-4342-B048-85BDC9FD1C3A}</a:tableStyleId>
              </a:tblPr>
              <a:tblGrid>
                <a:gridCol w="1707347">
                  <a:extLst>
                    <a:ext uri="{9D8B030D-6E8A-4147-A177-3AD203B41FA5}">
                      <a16:colId xmlns:a16="http://schemas.microsoft.com/office/drawing/2014/main" val="1748180576"/>
                    </a:ext>
                  </a:extLst>
                </a:gridCol>
                <a:gridCol w="9114972">
                  <a:extLst>
                    <a:ext uri="{9D8B030D-6E8A-4147-A177-3AD203B41FA5}">
                      <a16:colId xmlns:a16="http://schemas.microsoft.com/office/drawing/2014/main" val="2840025556"/>
                    </a:ext>
                  </a:extLst>
                </a:gridCol>
                <a:gridCol w="542366">
                  <a:extLst>
                    <a:ext uri="{9D8B030D-6E8A-4147-A177-3AD203B41FA5}">
                      <a16:colId xmlns:a16="http://schemas.microsoft.com/office/drawing/2014/main" val="1423424912"/>
                    </a:ext>
                  </a:extLst>
                </a:gridCol>
              </a:tblGrid>
              <a:tr h="250896">
                <a:tc>
                  <a:txBody>
                    <a:bodyPr/>
                    <a:lstStyle/>
                    <a:p>
                      <a:pPr>
                        <a:lnSpc>
                          <a:spcPct val="120000"/>
                        </a:lnSpc>
                      </a:pPr>
                      <a:r>
                        <a:rPr lang="zh-CN" altLang="en-US" sz="1400" dirty="0">
                          <a:latin typeface="微软雅黑" panose="020B0503020204020204" pitchFamily="34" charset="-122"/>
                          <a:ea typeface="微软雅黑" panose="020B0503020204020204" pitchFamily="34" charset="-122"/>
                        </a:rPr>
                        <a:t>实验</a:t>
                      </a:r>
                    </a:p>
                  </a:txBody>
                  <a:tcPr/>
                </a:tc>
                <a:tc>
                  <a:txBody>
                    <a:bodyPr/>
                    <a:lstStyle/>
                    <a:p>
                      <a:pPr>
                        <a:lnSpc>
                          <a:spcPct val="120000"/>
                        </a:lnSpc>
                      </a:pPr>
                      <a:r>
                        <a:rPr lang="zh-CN" altLang="en-US" sz="1400" dirty="0">
                          <a:latin typeface="微软雅黑" panose="020B0503020204020204" pitchFamily="34" charset="-122"/>
                          <a:ea typeface="微软雅黑" panose="020B0503020204020204" pitchFamily="34" charset="-122"/>
                        </a:rPr>
                        <a:t>主要内容</a:t>
                      </a:r>
                    </a:p>
                  </a:txBody>
                  <a:tcPr/>
                </a:tc>
                <a:tc>
                  <a:txBody>
                    <a:bodyPr/>
                    <a:lstStyle/>
                    <a:p>
                      <a:pPr>
                        <a:lnSpc>
                          <a:spcPct val="120000"/>
                        </a:lnSpc>
                      </a:pPr>
                      <a:r>
                        <a:rPr lang="zh-CN" altLang="en-US" sz="1400" dirty="0">
                          <a:latin typeface="微软雅黑" panose="020B0503020204020204" pitchFamily="34" charset="-122"/>
                          <a:ea typeface="微软雅黑" panose="020B0503020204020204" pitchFamily="34" charset="-122"/>
                        </a:rPr>
                        <a:t>学时</a:t>
                      </a:r>
                    </a:p>
                  </a:txBody>
                  <a:tcPr/>
                </a:tc>
                <a:extLst>
                  <a:ext uri="{0D108BD9-81ED-4DB2-BD59-A6C34878D82A}">
                    <a16:rowId xmlns:a16="http://schemas.microsoft.com/office/drawing/2014/main" val="513138213"/>
                  </a:ext>
                </a:extLst>
              </a:tr>
              <a:tr h="441417">
                <a:tc>
                  <a:txBody>
                    <a:bodyPr/>
                    <a:lstStyle/>
                    <a:p>
                      <a:pPr>
                        <a:lnSpc>
                          <a:spcPct val="120000"/>
                        </a:lnSpc>
                      </a:pPr>
                      <a:r>
                        <a:rPr lang="en-US" altLang="zh-CN" sz="1800" kern="1200" dirty="0">
                          <a:solidFill>
                            <a:schemeClr val="dk1"/>
                          </a:solidFill>
                          <a:effectLst/>
                          <a:latin typeface="+mn-lt"/>
                          <a:ea typeface="+mn-ea"/>
                          <a:cs typeface="+mn-cs"/>
                        </a:rPr>
                        <a:t>Protocol Layer</a:t>
                      </a:r>
                      <a:endParaRPr lang="zh-CN" altLang="en-US" sz="1800" kern="1200" dirty="0">
                        <a:solidFill>
                          <a:schemeClr val="dk1"/>
                        </a:solidFill>
                        <a:effectLst/>
                        <a:latin typeface="+mn-lt"/>
                        <a:ea typeface="+mn-ea"/>
                        <a:cs typeface="+mn-cs"/>
                      </a:endParaRPr>
                    </a:p>
                  </a:txBody>
                  <a:tcPr/>
                </a:tc>
                <a:tc>
                  <a:txBody>
                    <a:bodyPr/>
                    <a:lstStyle/>
                    <a:p>
                      <a:r>
                        <a:rPr lang="en-US" altLang="zh-CN" sz="1800" kern="1200" dirty="0">
                          <a:solidFill>
                            <a:schemeClr val="dk1"/>
                          </a:solidFill>
                          <a:effectLst/>
                          <a:latin typeface="+mn-lt"/>
                          <a:ea typeface="+mn-ea"/>
                          <a:cs typeface="+mn-cs"/>
                        </a:rPr>
                        <a:t>To learn how protocols and layering are represented in packets. They are key concepts for structuring networks that are covered in §1.3 and §1.4. </a:t>
                      </a:r>
                      <a:endParaRPr lang="zh-CN" altLang="zh-CN" sz="1800" kern="1200" dirty="0">
                        <a:solidFill>
                          <a:schemeClr val="dk1"/>
                        </a:solidFill>
                        <a:effectLst/>
                        <a:latin typeface="+mn-lt"/>
                        <a:ea typeface="+mn-ea"/>
                        <a:cs typeface="+mn-cs"/>
                      </a:endParaRPr>
                    </a:p>
                  </a:txBody>
                  <a:tcPr/>
                </a:tc>
                <a:tc>
                  <a:txBody>
                    <a:bodyPr/>
                    <a:lstStyle/>
                    <a:p>
                      <a:pPr>
                        <a:lnSpc>
                          <a:spcPct val="120000"/>
                        </a:lnSpc>
                      </a:pPr>
                      <a:r>
                        <a:rPr lang="en-US" altLang="zh-CN" sz="1800" kern="1200" dirty="0">
                          <a:solidFill>
                            <a:schemeClr val="dk1"/>
                          </a:solidFill>
                          <a:effectLst/>
                          <a:latin typeface="+mn-lt"/>
                          <a:ea typeface="+mn-ea"/>
                          <a:cs typeface="+mn-cs"/>
                        </a:rPr>
                        <a:t>2</a:t>
                      </a:r>
                      <a:endParaRPr lang="zh-CN" alt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279773825"/>
                  </a:ext>
                </a:extLst>
              </a:tr>
              <a:tr h="441417">
                <a:tc>
                  <a:txBody>
                    <a:bodyPr/>
                    <a:lstStyle/>
                    <a:p>
                      <a:pPr>
                        <a:lnSpc>
                          <a:spcPct val="120000"/>
                        </a:lnSpc>
                      </a:pPr>
                      <a:r>
                        <a:rPr lang="en-US" altLang="zh-CN" sz="1800" kern="1200" dirty="0">
                          <a:solidFill>
                            <a:schemeClr val="dk1"/>
                          </a:solidFill>
                          <a:effectLst/>
                          <a:latin typeface="+mn-lt"/>
                          <a:ea typeface="+mn-ea"/>
                          <a:cs typeface="+mn-cs"/>
                        </a:rPr>
                        <a:t>Ethernet</a:t>
                      </a:r>
                      <a:endParaRPr lang="zh-CN" altLang="en-US" sz="1800" kern="1200" dirty="0">
                        <a:solidFill>
                          <a:schemeClr val="dk1"/>
                        </a:solidFill>
                        <a:effectLst/>
                        <a:latin typeface="+mn-lt"/>
                        <a:ea typeface="+mn-ea"/>
                        <a:cs typeface="+mn-cs"/>
                      </a:endParaRPr>
                    </a:p>
                  </a:txBody>
                  <a:tcPr/>
                </a:tc>
                <a:tc>
                  <a:txBody>
                    <a:bodyPr/>
                    <a:lstStyle/>
                    <a:p>
                      <a:r>
                        <a:rPr lang="en-US" altLang="zh-CN" sz="1800" kern="1200" dirty="0">
                          <a:solidFill>
                            <a:schemeClr val="dk1"/>
                          </a:solidFill>
                          <a:effectLst/>
                          <a:latin typeface="+mn-lt"/>
                          <a:ea typeface="+mn-ea"/>
                          <a:cs typeface="+mn-cs"/>
                        </a:rPr>
                        <a:t>To explore the details of Ethernet frames. Ethernet is covered in §4.3 of your text; modern computers connect to Ethernet switches (§4.3.4) rather than use classic Ethernet (§4.3.2). </a:t>
                      </a:r>
                      <a:endParaRPr lang="zh-CN" altLang="zh-CN" sz="1800" kern="1200" dirty="0">
                        <a:solidFill>
                          <a:schemeClr val="dk1"/>
                        </a:solidFill>
                        <a:effectLst/>
                        <a:latin typeface="+mn-lt"/>
                        <a:ea typeface="+mn-ea"/>
                        <a:cs typeface="+mn-cs"/>
                      </a:endParaRPr>
                    </a:p>
                  </a:txBody>
                  <a:tcPr/>
                </a:tc>
                <a:tc>
                  <a:txBody>
                    <a:bodyPr/>
                    <a:lstStyle/>
                    <a:p>
                      <a:pPr>
                        <a:lnSpc>
                          <a:spcPct val="120000"/>
                        </a:lnSpc>
                      </a:pPr>
                      <a:r>
                        <a:rPr lang="en-US" altLang="zh-CN" sz="1800" kern="1200" dirty="0">
                          <a:solidFill>
                            <a:schemeClr val="dk1"/>
                          </a:solidFill>
                          <a:effectLst/>
                          <a:latin typeface="+mn-lt"/>
                          <a:ea typeface="+mn-ea"/>
                          <a:cs typeface="+mn-cs"/>
                        </a:rPr>
                        <a:t>4</a:t>
                      </a:r>
                      <a:endParaRPr lang="zh-CN" alt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812679016"/>
                  </a:ext>
                </a:extLst>
              </a:tr>
              <a:tr h="630595">
                <a:tc>
                  <a:txBody>
                    <a:bodyPr/>
                    <a:lstStyle/>
                    <a:p>
                      <a:pPr>
                        <a:lnSpc>
                          <a:spcPct val="120000"/>
                        </a:lnSpc>
                      </a:pPr>
                      <a:r>
                        <a:rPr lang="en-US" altLang="zh-CN" sz="1800" kern="1200" dirty="0">
                          <a:solidFill>
                            <a:schemeClr val="dk1"/>
                          </a:solidFill>
                          <a:effectLst/>
                          <a:latin typeface="+mn-lt"/>
                          <a:ea typeface="+mn-ea"/>
                          <a:cs typeface="+mn-cs"/>
                        </a:rPr>
                        <a:t>IPV4</a:t>
                      </a:r>
                      <a:endParaRPr lang="zh-CN" altLang="en-US" sz="1800" kern="1200" dirty="0">
                        <a:solidFill>
                          <a:schemeClr val="dk1"/>
                        </a:solidFill>
                        <a:effectLst/>
                        <a:latin typeface="+mn-lt"/>
                        <a:ea typeface="+mn-ea"/>
                        <a:cs typeface="+mn-cs"/>
                      </a:endParaRPr>
                    </a:p>
                  </a:txBody>
                  <a:tcPr/>
                </a:tc>
                <a:tc>
                  <a:txBody>
                    <a:bodyPr/>
                    <a:lstStyle/>
                    <a:p>
                      <a:r>
                        <a:rPr lang="en-US" altLang="zh-CN" sz="1800" kern="1200" dirty="0">
                          <a:solidFill>
                            <a:schemeClr val="dk1"/>
                          </a:solidFill>
                          <a:effectLst/>
                          <a:latin typeface="+mn-lt"/>
                          <a:ea typeface="+mn-ea"/>
                          <a:cs typeface="+mn-cs"/>
                        </a:rPr>
                        <a:t>To learn about the details of IP (Internet Protocol). IP is the network layer protocol used throughout the Internet. We will examine IP version 4, since it is ubiquitously deployed, while the IP version 6 is partly deployed. IP is covered in §5.6.1 to §5.6.3. </a:t>
                      </a:r>
                      <a:endParaRPr lang="zh-CN" altLang="zh-CN" sz="1800" kern="1200" dirty="0">
                        <a:solidFill>
                          <a:schemeClr val="dk1"/>
                        </a:solidFill>
                        <a:effectLst/>
                        <a:latin typeface="+mn-lt"/>
                        <a:ea typeface="+mn-ea"/>
                        <a:cs typeface="+mn-cs"/>
                      </a:endParaRPr>
                    </a:p>
                  </a:txBody>
                  <a:tcPr/>
                </a:tc>
                <a:tc>
                  <a:txBody>
                    <a:bodyPr/>
                    <a:lstStyle/>
                    <a:p>
                      <a:pPr>
                        <a:lnSpc>
                          <a:spcPct val="120000"/>
                        </a:lnSpc>
                      </a:pPr>
                      <a:r>
                        <a:rPr lang="en-US" altLang="zh-CN" sz="1800" kern="1200" dirty="0">
                          <a:solidFill>
                            <a:schemeClr val="dk1"/>
                          </a:solidFill>
                          <a:effectLst/>
                          <a:latin typeface="+mn-lt"/>
                          <a:ea typeface="+mn-ea"/>
                          <a:cs typeface="+mn-cs"/>
                        </a:rPr>
                        <a:t>2</a:t>
                      </a:r>
                      <a:endParaRPr lang="zh-CN" alt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34511147"/>
                  </a:ext>
                </a:extLst>
              </a:tr>
              <a:tr h="441417">
                <a:tc>
                  <a:txBody>
                    <a:bodyPr/>
                    <a:lstStyle/>
                    <a:p>
                      <a:pPr lvl="0"/>
                      <a:r>
                        <a:rPr lang="en-US" altLang="zh-CN" sz="1800" kern="1200" dirty="0">
                          <a:solidFill>
                            <a:schemeClr val="dk1"/>
                          </a:solidFill>
                          <a:effectLst/>
                          <a:latin typeface="+mn-lt"/>
                          <a:ea typeface="+mn-ea"/>
                          <a:cs typeface="+mn-cs"/>
                        </a:rPr>
                        <a:t>ARP</a:t>
                      </a:r>
                      <a:endParaRPr lang="zh-CN" altLang="zh-CN" sz="1800" kern="1200" dirty="0">
                        <a:solidFill>
                          <a:schemeClr val="dk1"/>
                        </a:solidFill>
                        <a:effectLst/>
                        <a:latin typeface="+mn-lt"/>
                        <a:ea typeface="+mn-ea"/>
                        <a:cs typeface="+mn-cs"/>
                      </a:endParaRPr>
                    </a:p>
                  </a:txBody>
                  <a:tcPr/>
                </a:tc>
                <a:tc>
                  <a:txBody>
                    <a:bodyPr/>
                    <a:lstStyle/>
                    <a:p>
                      <a:r>
                        <a:rPr lang="en-US" altLang="zh-CN" sz="1800" kern="1200" dirty="0">
                          <a:solidFill>
                            <a:schemeClr val="dk1"/>
                          </a:solidFill>
                          <a:effectLst/>
                          <a:latin typeface="+mn-lt"/>
                          <a:ea typeface="+mn-ea"/>
                          <a:cs typeface="+mn-cs"/>
                        </a:rPr>
                        <a:t>To see how ARP works. ARP is an essential glue protocol that is used to join Ethernet and IP. It is covered in §5.6.4. </a:t>
                      </a:r>
                      <a:endParaRPr lang="zh-CN" altLang="zh-CN" sz="1800" kern="1200" dirty="0">
                        <a:solidFill>
                          <a:schemeClr val="dk1"/>
                        </a:solidFill>
                        <a:effectLst/>
                        <a:latin typeface="+mn-lt"/>
                        <a:ea typeface="+mn-ea"/>
                        <a:cs typeface="+mn-cs"/>
                      </a:endParaRPr>
                    </a:p>
                  </a:txBody>
                  <a:tcPr/>
                </a:tc>
                <a:tc>
                  <a:txBody>
                    <a:bodyPr/>
                    <a:lstStyle/>
                    <a:p>
                      <a:pPr>
                        <a:lnSpc>
                          <a:spcPct val="120000"/>
                        </a:lnSpc>
                      </a:pPr>
                      <a:r>
                        <a:rPr lang="en-US" altLang="zh-CN" sz="1800" kern="1200" dirty="0">
                          <a:solidFill>
                            <a:schemeClr val="dk1"/>
                          </a:solidFill>
                          <a:effectLst/>
                          <a:latin typeface="+mn-lt"/>
                          <a:ea typeface="+mn-ea"/>
                          <a:cs typeface="+mn-cs"/>
                        </a:rPr>
                        <a:t>2</a:t>
                      </a:r>
                      <a:endParaRPr lang="zh-CN" alt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444796863"/>
                  </a:ext>
                </a:extLst>
              </a:tr>
              <a:tr h="630595">
                <a:tc>
                  <a:txBody>
                    <a:bodyPr/>
                    <a:lstStyle/>
                    <a:p>
                      <a:pPr lvl="0"/>
                      <a:r>
                        <a:rPr lang="en-US" altLang="zh-CN" sz="1800" kern="1200" dirty="0">
                          <a:solidFill>
                            <a:schemeClr val="dk1"/>
                          </a:solidFill>
                          <a:effectLst/>
                          <a:latin typeface="+mn-lt"/>
                          <a:ea typeface="+mn-ea"/>
                          <a:cs typeface="+mn-cs"/>
                        </a:rPr>
                        <a:t>UDP</a:t>
                      </a:r>
                      <a:endParaRPr lang="zh-CN" altLang="zh-CN" sz="1800" kern="1200" dirty="0">
                        <a:solidFill>
                          <a:schemeClr val="dk1"/>
                        </a:solidFill>
                        <a:effectLst/>
                        <a:latin typeface="+mn-lt"/>
                        <a:ea typeface="+mn-ea"/>
                        <a:cs typeface="+mn-cs"/>
                      </a:endParaRPr>
                    </a:p>
                  </a:txBody>
                  <a:tcPr/>
                </a:tc>
                <a:tc>
                  <a:txBody>
                    <a:bodyPr/>
                    <a:lstStyle/>
                    <a:p>
                      <a:r>
                        <a:rPr lang="en-US" altLang="zh-CN" sz="1800" kern="1200" dirty="0">
                          <a:solidFill>
                            <a:schemeClr val="dk1"/>
                          </a:solidFill>
                          <a:effectLst/>
                          <a:latin typeface="+mn-lt"/>
                          <a:ea typeface="+mn-ea"/>
                          <a:cs typeface="+mn-cs"/>
                        </a:rPr>
                        <a:t>To look at the details of UDP (User Datagram Protocol). UDP is a transport protocol used throughout the Internet as an alternative to TCP when reliability is not required. It is covered in §6.4. </a:t>
                      </a:r>
                      <a:endParaRPr lang="zh-CN" altLang="zh-CN" sz="1800" kern="1200" dirty="0">
                        <a:solidFill>
                          <a:schemeClr val="dk1"/>
                        </a:solidFill>
                        <a:effectLst/>
                        <a:latin typeface="+mn-lt"/>
                        <a:ea typeface="+mn-ea"/>
                        <a:cs typeface="+mn-cs"/>
                      </a:endParaRPr>
                    </a:p>
                  </a:txBody>
                  <a:tcPr/>
                </a:tc>
                <a:tc>
                  <a:txBody>
                    <a:bodyPr/>
                    <a:lstStyle/>
                    <a:p>
                      <a:pPr>
                        <a:lnSpc>
                          <a:spcPct val="120000"/>
                        </a:lnSpc>
                      </a:pPr>
                      <a:r>
                        <a:rPr lang="en-US" altLang="zh-CN" sz="1800" kern="1200" dirty="0">
                          <a:solidFill>
                            <a:schemeClr val="dk1"/>
                          </a:solidFill>
                          <a:effectLst/>
                          <a:latin typeface="+mn-lt"/>
                          <a:ea typeface="+mn-ea"/>
                          <a:cs typeface="+mn-cs"/>
                        </a:rPr>
                        <a:t>2</a:t>
                      </a:r>
                      <a:endParaRPr lang="zh-CN" alt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281346960"/>
                  </a:ext>
                </a:extLst>
              </a:tr>
              <a:tr h="441417">
                <a:tc>
                  <a:txBody>
                    <a:bodyPr/>
                    <a:lstStyle/>
                    <a:p>
                      <a:pPr>
                        <a:lnSpc>
                          <a:spcPct val="120000"/>
                        </a:lnSpc>
                      </a:pPr>
                      <a:r>
                        <a:rPr lang="en-US" altLang="zh-CN" sz="1800" kern="1200" dirty="0">
                          <a:solidFill>
                            <a:schemeClr val="dk1"/>
                          </a:solidFill>
                          <a:effectLst/>
                          <a:latin typeface="+mn-lt"/>
                          <a:ea typeface="+mn-ea"/>
                          <a:cs typeface="+mn-cs"/>
                        </a:rPr>
                        <a:t>TCP</a:t>
                      </a:r>
                      <a:endParaRPr lang="zh-CN" altLang="en-US" sz="1800" kern="1200" dirty="0">
                        <a:solidFill>
                          <a:schemeClr val="dk1"/>
                        </a:solidFill>
                        <a:effectLst/>
                        <a:latin typeface="+mn-lt"/>
                        <a:ea typeface="+mn-ea"/>
                        <a:cs typeface="+mn-cs"/>
                      </a:endParaRPr>
                    </a:p>
                  </a:txBody>
                  <a:tcPr/>
                </a:tc>
                <a:tc>
                  <a:txBody>
                    <a:bodyPr/>
                    <a:lstStyle/>
                    <a:p>
                      <a:r>
                        <a:rPr lang="en-US" altLang="zh-CN" sz="1800" kern="1200" dirty="0">
                          <a:solidFill>
                            <a:schemeClr val="dk1"/>
                          </a:solidFill>
                          <a:effectLst/>
                          <a:latin typeface="+mn-lt"/>
                          <a:ea typeface="+mn-ea"/>
                          <a:cs typeface="+mn-cs"/>
                        </a:rPr>
                        <a:t>To see the details of TCP (Transmission Control Protocol). TCP is the main transport layer protocol used in the Internet. It is covered in §6.5 of your text. </a:t>
                      </a:r>
                      <a:endParaRPr lang="zh-CN" altLang="zh-CN" sz="1800" kern="1200" dirty="0">
                        <a:solidFill>
                          <a:schemeClr val="dk1"/>
                        </a:solidFill>
                        <a:effectLst/>
                        <a:latin typeface="+mn-lt"/>
                        <a:ea typeface="+mn-ea"/>
                        <a:cs typeface="+mn-cs"/>
                      </a:endParaRPr>
                    </a:p>
                  </a:txBody>
                  <a:tcPr/>
                </a:tc>
                <a:tc>
                  <a:txBody>
                    <a:bodyPr/>
                    <a:lstStyle/>
                    <a:p>
                      <a:pPr>
                        <a:lnSpc>
                          <a:spcPct val="120000"/>
                        </a:lnSpc>
                      </a:pPr>
                      <a:r>
                        <a:rPr lang="en-US" altLang="zh-CN" sz="1800" kern="1200" dirty="0">
                          <a:solidFill>
                            <a:schemeClr val="dk1"/>
                          </a:solidFill>
                          <a:effectLst/>
                          <a:latin typeface="+mn-lt"/>
                          <a:ea typeface="+mn-ea"/>
                          <a:cs typeface="+mn-cs"/>
                        </a:rPr>
                        <a:t>4</a:t>
                      </a:r>
                      <a:endParaRPr lang="zh-CN" alt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954130211"/>
                  </a:ext>
                </a:extLst>
              </a:tr>
              <a:tr h="502462">
                <a:tc>
                  <a:txBody>
                    <a:bodyPr/>
                    <a:lstStyle/>
                    <a:p>
                      <a:r>
                        <a:rPr lang="en-US" altLang="zh-CN" sz="1800" kern="1200" dirty="0">
                          <a:solidFill>
                            <a:schemeClr val="dk1"/>
                          </a:solidFill>
                          <a:effectLst/>
                          <a:latin typeface="+mn-lt"/>
                          <a:ea typeface="+mn-ea"/>
                          <a:cs typeface="+mn-cs"/>
                        </a:rPr>
                        <a:t>Socket Programming</a:t>
                      </a:r>
                      <a:endParaRPr lang="zh-CN" altLang="zh-CN"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To get the details of socket programming and simple client-server interaction. It is covered in §6.1. </a:t>
                      </a:r>
                      <a:endParaRPr lang="zh-CN" altLang="zh-CN" sz="1800" kern="1200" dirty="0">
                        <a:solidFill>
                          <a:schemeClr val="dk1"/>
                        </a:solidFill>
                        <a:effectLst/>
                        <a:latin typeface="+mn-lt"/>
                        <a:ea typeface="+mn-ea"/>
                        <a:cs typeface="+mn-cs"/>
                      </a:endParaRPr>
                    </a:p>
                  </a:txBody>
                  <a:tcPr/>
                </a:tc>
                <a:tc>
                  <a:txBody>
                    <a:bodyPr/>
                    <a:lstStyle/>
                    <a:p>
                      <a:pPr>
                        <a:lnSpc>
                          <a:spcPct val="120000"/>
                        </a:lnSpc>
                      </a:pPr>
                      <a:r>
                        <a:rPr lang="en-US" altLang="zh-CN" sz="1800" kern="1200" dirty="0">
                          <a:solidFill>
                            <a:schemeClr val="dk1"/>
                          </a:solidFill>
                          <a:effectLst/>
                          <a:latin typeface="+mn-lt"/>
                          <a:ea typeface="+mn-ea"/>
                          <a:cs typeface="+mn-cs"/>
                        </a:rPr>
                        <a:t>2</a:t>
                      </a:r>
                      <a:endParaRPr lang="zh-CN" alt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553543518"/>
                  </a:ext>
                </a:extLst>
              </a:tr>
              <a:tr h="250896">
                <a:tc>
                  <a:txBody>
                    <a:bodyPr/>
                    <a:lstStyle/>
                    <a:p>
                      <a:pPr>
                        <a:lnSpc>
                          <a:spcPct val="120000"/>
                        </a:lnSpc>
                      </a:pPr>
                      <a:r>
                        <a:rPr lang="en-US" altLang="zh-CN" sz="1800" kern="1200" dirty="0">
                          <a:solidFill>
                            <a:schemeClr val="dk1"/>
                          </a:solidFill>
                          <a:effectLst/>
                          <a:latin typeface="+mn-lt"/>
                          <a:ea typeface="+mn-ea"/>
                          <a:cs typeface="+mn-cs"/>
                        </a:rPr>
                        <a:t>Total</a:t>
                      </a:r>
                      <a:endParaRPr lang="zh-CN" altLang="en-US" sz="1800" kern="1200" dirty="0">
                        <a:solidFill>
                          <a:schemeClr val="dk1"/>
                        </a:solidFill>
                        <a:effectLst/>
                        <a:latin typeface="+mn-lt"/>
                        <a:ea typeface="+mn-ea"/>
                        <a:cs typeface="+mn-cs"/>
                      </a:endParaRPr>
                    </a:p>
                  </a:txBody>
                  <a:tcPr/>
                </a:tc>
                <a:tc>
                  <a:txBody>
                    <a:bodyPr/>
                    <a:lstStyle/>
                    <a:p>
                      <a:pPr>
                        <a:lnSpc>
                          <a:spcPct val="120000"/>
                        </a:lnSpc>
                      </a:pP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en-US" altLang="zh-CN" sz="1800" kern="1200" dirty="0">
                          <a:solidFill>
                            <a:schemeClr val="dk1"/>
                          </a:solidFill>
                          <a:effectLst/>
                          <a:latin typeface="+mn-lt"/>
                          <a:ea typeface="+mn-ea"/>
                          <a:cs typeface="+mn-cs"/>
                        </a:rPr>
                        <a:t>18</a:t>
                      </a:r>
                      <a:endParaRPr lang="zh-CN" alt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548786878"/>
                  </a:ext>
                </a:extLst>
              </a:tr>
            </a:tbl>
          </a:graphicData>
        </a:graphic>
      </p:graphicFrame>
      <p:pic>
        <p:nvPicPr>
          <p:cNvPr id="5" name="Picture 2">
            <a:extLst>
              <a:ext uri="{FF2B5EF4-FFF2-40B4-BE49-F238E27FC236}">
                <a16:creationId xmlns:a16="http://schemas.microsoft.com/office/drawing/2014/main" id="{F1EDF930-3469-4561-84E8-9EDE26F725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972"/>
          <a:stretch/>
        </p:blipFill>
        <p:spPr bwMode="auto">
          <a:xfrm>
            <a:off x="9550612" y="1"/>
            <a:ext cx="2353879" cy="79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45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EDCD4C7-553F-4298-9B9C-37173BC55400}"/>
              </a:ext>
            </a:extLst>
          </p:cNvPr>
          <p:cNvSpPr/>
          <p:nvPr/>
        </p:nvSpPr>
        <p:spPr>
          <a:xfrm>
            <a:off x="229436" y="281326"/>
            <a:ext cx="11888949" cy="523220"/>
          </a:xfrm>
          <a:prstGeom prst="rect">
            <a:avLst/>
          </a:prstGeom>
          <a:solidFill>
            <a:sysClr val="window" lastClr="FFFFFF"/>
          </a:solidFill>
        </p:spPr>
        <p:txBody>
          <a:bodyPr wrap="square">
            <a:spAutoFit/>
          </a:bodyPr>
          <a:lstStyle/>
          <a:p>
            <a:r>
              <a:rPr lang="en-US" altLang="zh-CN" sz="2800" b="1" kern="0" dirty="0">
                <a:solidFill>
                  <a:srgbClr val="C00000"/>
                </a:solidFill>
                <a:latin typeface="微软雅黑" panose="020B0503020204020204" pitchFamily="34" charset="-122"/>
                <a:ea typeface="微软雅黑" panose="020B0503020204020204" pitchFamily="34" charset="-122"/>
              </a:rPr>
              <a:t>Goals</a:t>
            </a:r>
            <a:endParaRPr lang="zh-CN" altLang="en-US" sz="2800" b="1" kern="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4" name="Rectangle 3">
            <a:extLst>
              <a:ext uri="{FF2B5EF4-FFF2-40B4-BE49-F238E27FC236}">
                <a16:creationId xmlns:a16="http://schemas.microsoft.com/office/drawing/2014/main" id="{9BA7F555-57A8-4EFD-B7C5-5104B81960C5}"/>
              </a:ext>
            </a:extLst>
          </p:cNvPr>
          <p:cNvSpPr txBox="1">
            <a:spLocks noChangeArrowheads="1"/>
          </p:cNvSpPr>
          <p:nvPr/>
        </p:nvSpPr>
        <p:spPr>
          <a:xfrm>
            <a:off x="633844" y="1643975"/>
            <a:ext cx="10786428" cy="43513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20000"/>
              </a:lnSpc>
            </a:pPr>
            <a:r>
              <a:rPr lang="zh-CN" altLang="zh-CN" sz="2000" dirty="0">
                <a:latin typeface="微软雅黑" panose="020B0503020204020204" pitchFamily="34" charset="-122"/>
                <a:ea typeface="微软雅黑" panose="020B0503020204020204" pitchFamily="34" charset="-122"/>
              </a:rPr>
              <a:t>能够阐述计算机网络领域的关键概念和术语，说明典型网络的技术特征，掌握计算机网络领域的核心知识；</a:t>
            </a:r>
          </a:p>
          <a:p>
            <a:pPr lvl="0">
              <a:lnSpc>
                <a:spcPct val="120000"/>
              </a:lnSpc>
            </a:pPr>
            <a:r>
              <a:rPr lang="zh-CN" altLang="zh-CN" sz="2000" dirty="0">
                <a:latin typeface="微软雅黑" panose="020B0503020204020204" pitchFamily="34" charset="-122"/>
                <a:ea typeface="微软雅黑" panose="020B0503020204020204" pitchFamily="34" charset="-122"/>
              </a:rPr>
              <a:t>能够运用计算机网络基本概念和原理，解释并对比典型网络、协议和应用的技术特征和工作原理，深入理解计算机网络、协议及应用的工作原理； </a:t>
            </a:r>
          </a:p>
          <a:p>
            <a:pPr>
              <a:lnSpc>
                <a:spcPct val="120000"/>
              </a:lnSpc>
            </a:pPr>
            <a:r>
              <a:rPr lang="zh-CN" altLang="zh-CN" sz="2000" dirty="0">
                <a:latin typeface="微软雅黑" panose="020B0503020204020204" pitchFamily="34" charset="-122"/>
                <a:ea typeface="微软雅黑" panose="020B0503020204020204" pitchFamily="34" charset="-122"/>
              </a:rPr>
              <a:t>能够运用计算机网络涉及的相关理论技术和文献资料，分析并评估计算机网络协议，制定网络规划方案，解决计算机网络领域的实际问题。</a:t>
            </a:r>
          </a:p>
        </p:txBody>
      </p:sp>
      <p:pic>
        <p:nvPicPr>
          <p:cNvPr id="2" name="Picture 2">
            <a:extLst>
              <a:ext uri="{FF2B5EF4-FFF2-40B4-BE49-F238E27FC236}">
                <a16:creationId xmlns:a16="http://schemas.microsoft.com/office/drawing/2014/main" id="{1DB5BE16-D6D3-40DB-AC8F-EF9196E0DC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972"/>
          <a:stretch/>
        </p:blipFill>
        <p:spPr bwMode="auto">
          <a:xfrm>
            <a:off x="9550612" y="1"/>
            <a:ext cx="2353879" cy="79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FFDC80-2AC2-4EF1-920A-D0EA20D35232}"/>
              </a:ext>
            </a:extLst>
          </p:cNvPr>
          <p:cNvSpPr txBox="1"/>
          <p:nvPr/>
        </p:nvSpPr>
        <p:spPr>
          <a:xfrm>
            <a:off x="0" y="1491615"/>
            <a:ext cx="12192000" cy="3676186"/>
          </a:xfrm>
          <a:prstGeom prst="rect">
            <a:avLst/>
          </a:prstGeom>
          <a:solidFill>
            <a:schemeClr val="bg2">
              <a:lumMod val="20000"/>
              <a:lumOff val="80000"/>
            </a:schemeClr>
          </a:solidFill>
        </p:spPr>
        <p:txBody>
          <a:bodyPr wrap="square" rtlCol="0" anchor="ctr">
            <a:noAutofit/>
          </a:bodyPr>
          <a:lstStyle/>
          <a:p>
            <a:pPr algn="ctr" defTabSz="1097280" fontAlgn="base">
              <a:spcBef>
                <a:spcPts val="1440"/>
              </a:spcBef>
              <a:spcAft>
                <a:spcPts val="1440"/>
              </a:spcAft>
            </a:pPr>
            <a:r>
              <a:rPr lang="en-US" altLang="zh-CN" sz="5280" b="1" dirty="0">
                <a:solidFill>
                  <a:srgbClr val="C00000"/>
                </a:solidFill>
                <a:latin typeface="微软雅黑" panose="020B0503020204020204" pitchFamily="34" charset="-122"/>
                <a:ea typeface="微软雅黑" panose="020B0503020204020204" pitchFamily="34" charset="-122"/>
              </a:rPr>
              <a:t>Q &amp; A</a:t>
            </a:r>
          </a:p>
        </p:txBody>
      </p:sp>
      <p:pic>
        <p:nvPicPr>
          <p:cNvPr id="5" name="Picture 2">
            <a:extLst>
              <a:ext uri="{FF2B5EF4-FFF2-40B4-BE49-F238E27FC236}">
                <a16:creationId xmlns:a16="http://schemas.microsoft.com/office/drawing/2014/main" id="{C5359447-7FF0-47D1-A892-FF658CBED8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972"/>
          <a:stretch/>
        </p:blipFill>
        <p:spPr bwMode="auto">
          <a:xfrm>
            <a:off x="263843" y="1"/>
            <a:ext cx="2388870" cy="811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269896" y="1809945"/>
            <a:ext cx="9664803" cy="3930455"/>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Computer Networks</a:t>
            </a:r>
            <a:endParaRPr lang="en-US" altLang="zh-CN" sz="4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800" dirty="0">
              <a:latin typeface="Arial" panose="020B0604020202020204" pitchFamily="34" charset="0"/>
              <a:ea typeface="微软雅黑" pitchFamily="34" charset="-122"/>
              <a:cs typeface="Arial" panose="020B0604020202020204" pitchFamily="34" charset="0"/>
            </a:endParaRPr>
          </a:p>
          <a:p>
            <a:endParaRPr lang="en-US" altLang="zh-CN" sz="2800" dirty="0">
              <a:latin typeface="Arial" panose="020B0604020202020204" pitchFamily="34" charset="0"/>
              <a:ea typeface="微软雅黑" pitchFamily="34" charset="-122"/>
              <a:cs typeface="Arial" panose="020B0604020202020204" pitchFamily="34" charset="0"/>
            </a:endParaRPr>
          </a:p>
          <a:p>
            <a:endParaRPr lang="en-US" altLang="zh-CN" sz="2800" dirty="0">
              <a:latin typeface="Arial" panose="020B0604020202020204" pitchFamily="34" charset="0"/>
              <a:ea typeface="微软雅黑" pitchFamily="34" charset="-122"/>
              <a:cs typeface="Arial" panose="020B0604020202020204" pitchFamily="34" charset="0"/>
            </a:endParaRPr>
          </a:p>
          <a:p>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王廷</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华东师范大学 软件工程学院</a:t>
            </a:r>
            <a:br>
              <a:rPr lang="en-US" altLang="zh-CN" sz="2000" dirty="0">
                <a:solidFill>
                  <a:schemeClr val="accent1">
                    <a:lumMod val="75000"/>
                  </a:schemeClr>
                </a:solidFill>
                <a:latin typeface="微软雅黑" panose="020B0503020204020204" pitchFamily="34" charset="-122"/>
                <a:ea typeface="微软雅黑" panose="020B0503020204020204" pitchFamily="34" charset="-122"/>
              </a:rPr>
            </a:b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Email: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3"/>
              </a:rPr>
              <a:t>twang@sei.ecnu.edu.cn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Office: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理科大楼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B1116</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室</a:t>
            </a:r>
          </a:p>
        </p:txBody>
      </p:sp>
      <p:pic>
        <p:nvPicPr>
          <p:cNvPr id="2" name="Picture 2">
            <a:extLst>
              <a:ext uri="{FF2B5EF4-FFF2-40B4-BE49-F238E27FC236}">
                <a16:creationId xmlns:a16="http://schemas.microsoft.com/office/drawing/2014/main" id="{2A91224E-8D99-478D-9B94-A1B66880B3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972"/>
          <a:stretch/>
        </p:blipFill>
        <p:spPr bwMode="auto">
          <a:xfrm>
            <a:off x="263843" y="1"/>
            <a:ext cx="2388870" cy="811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en-US" altLang="zh-CN" sz="2800" b="1" kern="0" dirty="0">
                <a:solidFill>
                  <a:srgbClr val="C00000"/>
                </a:solidFill>
                <a:latin typeface="微软雅黑" panose="020B0503020204020204" pitchFamily="34" charset="-122"/>
                <a:ea typeface="微软雅黑" panose="020B0503020204020204" pitchFamily="34" charset="-122"/>
              </a:rPr>
              <a:t>Biography</a:t>
            </a:r>
            <a:endParaRPr lang="zh-CN" altLang="en-US" sz="2800" b="1" kern="0" dirty="0">
              <a:solidFill>
                <a:srgbClr val="C00000"/>
              </a:solidFill>
              <a:latin typeface="微软雅黑" panose="020B0503020204020204" pitchFamily="34" charset="-122"/>
              <a:ea typeface="微软雅黑" panose="020B0503020204020204" pitchFamily="34" charset="-122"/>
            </a:endParaRPr>
          </a:p>
        </p:txBody>
      </p:sp>
      <p:sp>
        <p:nvSpPr>
          <p:cNvPr id="2" name="矩形 9">
            <a:extLst>
              <a:ext uri="{FF2B5EF4-FFF2-40B4-BE49-F238E27FC236}">
                <a16:creationId xmlns:a16="http://schemas.microsoft.com/office/drawing/2014/main" id="{BE0D3192-0758-43DB-A342-5703AAB21736}"/>
              </a:ext>
            </a:extLst>
          </p:cNvPr>
          <p:cNvSpPr>
            <a:spLocks noChangeArrowheads="1"/>
          </p:cNvSpPr>
          <p:nvPr/>
        </p:nvSpPr>
        <p:spPr bwMode="auto">
          <a:xfrm>
            <a:off x="911102" y="1303873"/>
            <a:ext cx="10392438" cy="4820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33" tIns="40067" rIns="80133" bIns="40067">
            <a:spAutoFit/>
          </a:bodyPr>
          <a:lstStyle>
            <a:lvl1pPr marL="325438" indent="-325438" defTabSz="871538">
              <a:defRPr>
                <a:solidFill>
                  <a:schemeClr val="tx1"/>
                </a:solidFill>
                <a:latin typeface="Arial" panose="020B0604020202020204" pitchFamily="34" charset="0"/>
                <a:ea typeface="宋体" panose="02010600030101010101" pitchFamily="2" charset="-122"/>
              </a:defRPr>
            </a:lvl1pPr>
            <a:lvl2pPr marL="742950" indent="-285750" defTabSz="871538">
              <a:defRPr>
                <a:solidFill>
                  <a:schemeClr val="tx1"/>
                </a:solidFill>
                <a:latin typeface="Arial" panose="020B0604020202020204" pitchFamily="34" charset="0"/>
                <a:ea typeface="宋体" panose="02010600030101010101" pitchFamily="2" charset="-122"/>
              </a:defRPr>
            </a:lvl2pPr>
            <a:lvl3pPr marL="1143000" indent="-228600" defTabSz="871538">
              <a:defRPr>
                <a:solidFill>
                  <a:schemeClr val="tx1"/>
                </a:solidFill>
                <a:latin typeface="Arial" panose="020B0604020202020204" pitchFamily="34" charset="0"/>
                <a:ea typeface="宋体" panose="02010600030101010101" pitchFamily="2" charset="-122"/>
              </a:defRPr>
            </a:lvl3pPr>
            <a:lvl4pPr marL="1600200" indent="-228600" defTabSz="871538">
              <a:defRPr>
                <a:solidFill>
                  <a:schemeClr val="tx1"/>
                </a:solidFill>
                <a:latin typeface="Arial" panose="020B0604020202020204" pitchFamily="34" charset="0"/>
                <a:ea typeface="宋体" panose="02010600030101010101" pitchFamily="2" charset="-122"/>
              </a:defRPr>
            </a:lvl4pPr>
            <a:lvl5pPr marL="2057400" indent="-228600" defTabSz="871538">
              <a:defRPr>
                <a:solidFill>
                  <a:schemeClr val="tx1"/>
                </a:solidFill>
                <a:latin typeface="Arial" panose="020B0604020202020204" pitchFamily="34" charset="0"/>
                <a:ea typeface="宋体" panose="02010600030101010101" pitchFamily="2" charset="-122"/>
              </a:defRPr>
            </a:lvl5pPr>
            <a:lvl6pPr marL="2514600" indent="-228600" defTabSz="871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71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71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71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spcBef>
                <a:spcPct val="20000"/>
              </a:spcBef>
              <a:buFont typeface="Arial" panose="020B0604020202020204" pitchFamily="34" charset="0"/>
              <a:buChar char="•"/>
            </a:pPr>
            <a:r>
              <a:rPr lang="zh-CN" altLang="en-US" sz="2000" b="1" dirty="0">
                <a:solidFill>
                  <a:srgbClr val="000000"/>
                </a:solidFill>
                <a:latin typeface="微软雅黑" panose="020B0503020204020204" pitchFamily="34" charset="-122"/>
                <a:ea typeface="微软雅黑" panose="020B0503020204020204" pitchFamily="34" charset="-122"/>
              </a:rPr>
              <a:t>姓  名</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王廷</a:t>
            </a:r>
          </a:p>
          <a:p>
            <a:pPr marL="342900" indent="-342900" algn="just">
              <a:spcBef>
                <a:spcPct val="20000"/>
              </a:spcBef>
              <a:buFont typeface="Arial" panose="020B0604020202020204" pitchFamily="34" charset="0"/>
              <a:buChar char="•"/>
            </a:pPr>
            <a:r>
              <a:rPr lang="zh-CN" altLang="en-US" sz="2000" b="1" dirty="0">
                <a:solidFill>
                  <a:srgbClr val="000000"/>
                </a:solidFill>
                <a:latin typeface="微软雅黑" panose="020B0503020204020204" pitchFamily="34" charset="-122"/>
                <a:ea typeface="微软雅黑" panose="020B0503020204020204" pitchFamily="34" charset="-122"/>
              </a:rPr>
              <a:t>单  位</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软件工程学院</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gn="just">
              <a:spcBef>
                <a:spcPct val="20000"/>
              </a:spcBef>
              <a:buFont typeface="Arial" panose="020B0604020202020204" pitchFamily="34" charset="0"/>
              <a:buChar char="•"/>
            </a:pPr>
            <a:r>
              <a:rPr lang="zh-CN" altLang="en-US" sz="2000" b="1" dirty="0">
                <a:solidFill>
                  <a:srgbClr val="000000"/>
                </a:solidFill>
                <a:latin typeface="微软雅黑" panose="020B0503020204020204" pitchFamily="34" charset="-122"/>
                <a:ea typeface="微软雅黑" panose="020B0503020204020204" pitchFamily="34" charset="-122"/>
              </a:rPr>
              <a:t>学  位</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博士   </a:t>
            </a:r>
            <a:r>
              <a:rPr lang="zh-CN" altLang="en-US" sz="2000" b="1" dirty="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algn="just">
              <a:spcBef>
                <a:spcPct val="20000"/>
              </a:spcBef>
              <a:buFont typeface="Arial" panose="020B0604020202020204" pitchFamily="34" charset="0"/>
              <a:buChar char="•"/>
            </a:pPr>
            <a:r>
              <a:rPr lang="zh-CN" altLang="en-US" sz="2000" b="1" dirty="0">
                <a:solidFill>
                  <a:srgbClr val="000000"/>
                </a:solidFill>
                <a:latin typeface="微软雅黑" panose="020B0503020204020204" pitchFamily="34" charset="-122"/>
                <a:ea typeface="微软雅黑" panose="020B0503020204020204" pitchFamily="34" charset="-122"/>
              </a:rPr>
              <a:t>职  称</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副教授，博士生导师</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gn="just">
              <a:spcBef>
                <a:spcPct val="20000"/>
              </a:spcBef>
              <a:buFont typeface="Arial" panose="020B0604020202020204" pitchFamily="34" charset="0"/>
              <a:buChar char="•"/>
            </a:pPr>
            <a:r>
              <a:rPr lang="en-US" altLang="zh-CN" sz="2000" b="1" dirty="0">
                <a:solidFill>
                  <a:srgbClr val="000000"/>
                </a:solidFill>
                <a:latin typeface="微软雅黑" panose="020B0503020204020204" pitchFamily="34" charset="-122"/>
                <a:ea typeface="微软雅黑" panose="020B0503020204020204" pitchFamily="34" charset="-122"/>
              </a:rPr>
              <a:t>Email:</a:t>
            </a:r>
            <a:r>
              <a:rPr lang="en-US" altLang="zh-CN" sz="2000" dirty="0">
                <a:latin typeface="微软雅黑" panose="020B0503020204020204" pitchFamily="34" charset="-122"/>
                <a:ea typeface="微软雅黑" panose="020B0503020204020204" pitchFamily="34" charset="-122"/>
                <a:cs typeface="Calibri" panose="020F0502020204030204" pitchFamily="34" charset="0"/>
              </a:rPr>
              <a:t>  </a:t>
            </a:r>
            <a:r>
              <a:rPr lang="en-US" altLang="zh-CN" sz="2000" dirty="0">
                <a:solidFill>
                  <a:srgbClr val="000000"/>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twang@sei.ecnu.edu.cn</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gn="just">
              <a:spcBef>
                <a:spcPct val="20000"/>
              </a:spcBef>
              <a:buFont typeface="Arial" panose="020B0604020202020204" pitchFamily="34" charset="0"/>
              <a:buChar char="•"/>
            </a:pPr>
            <a:r>
              <a:rPr lang="en-US" altLang="zh-CN" sz="2000" b="1" dirty="0">
                <a:solidFill>
                  <a:srgbClr val="000000"/>
                </a:solidFill>
                <a:latin typeface="微软雅黑" panose="020B0503020204020204" pitchFamily="34" charset="-122"/>
                <a:ea typeface="微软雅黑" panose="020B0503020204020204" pitchFamily="34" charset="-122"/>
              </a:rPr>
              <a:t>Office</a:t>
            </a:r>
            <a:r>
              <a:rPr lang="zh-CN" altLang="en-US" sz="2000" b="1"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理科大楼</a:t>
            </a:r>
            <a:r>
              <a:rPr lang="en-US" altLang="zh-CN" sz="2000" dirty="0">
                <a:solidFill>
                  <a:srgbClr val="000000"/>
                </a:solidFill>
                <a:latin typeface="微软雅黑" panose="020B0503020204020204" pitchFamily="34" charset="-122"/>
                <a:ea typeface="微软雅黑" panose="020B0503020204020204" pitchFamily="34" charset="-122"/>
              </a:rPr>
              <a:t>B1116</a:t>
            </a:r>
          </a:p>
          <a:p>
            <a:pPr marL="342900" indent="-342900" algn="just">
              <a:spcBef>
                <a:spcPct val="20000"/>
              </a:spcBef>
              <a:buFont typeface="Arial" panose="020B0604020202020204" pitchFamily="34" charset="0"/>
              <a:buChar char="•"/>
            </a:pPr>
            <a:r>
              <a:rPr lang="zh-CN" altLang="en-US" sz="2000" b="1" dirty="0">
                <a:solidFill>
                  <a:srgbClr val="000000"/>
                </a:solidFill>
                <a:latin typeface="微软雅黑" panose="020B0503020204020204" pitchFamily="34" charset="-122"/>
                <a:ea typeface="微软雅黑" panose="020B0503020204020204" pitchFamily="34" charset="-122"/>
              </a:rPr>
              <a:t>个人主页：</a:t>
            </a:r>
            <a:r>
              <a:rPr lang="en-US" altLang="zh-CN" sz="2000" dirty="0">
                <a:latin typeface="微软雅黑" panose="020B0503020204020204" pitchFamily="34" charset="-122"/>
                <a:ea typeface="微软雅黑" panose="020B0503020204020204" pitchFamily="34" charset="-122"/>
                <a:hlinkClick r:id="rId4"/>
              </a:rPr>
              <a:t> https://tingwang1122.github.io/</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gn="just">
              <a:spcBef>
                <a:spcPct val="20000"/>
              </a:spcBef>
              <a:buFont typeface="Arial" panose="020B0604020202020204" pitchFamily="34" charset="0"/>
              <a:buChar char="•"/>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b="1" dirty="0">
                <a:solidFill>
                  <a:srgbClr val="000000"/>
                </a:solidFill>
                <a:latin typeface="微软雅黑" panose="020B0503020204020204" pitchFamily="34" charset="-122"/>
                <a:ea typeface="微软雅黑" panose="020B0503020204020204" pitchFamily="34" charset="-122"/>
              </a:rPr>
              <a:t>个人简介：</a:t>
            </a:r>
            <a:r>
              <a:rPr lang="en-US" altLang="zh-CN" sz="2000" dirty="0">
                <a:solidFill>
                  <a:srgbClr val="000000"/>
                </a:solidFill>
                <a:latin typeface="微软雅黑" panose="020B0503020204020204" pitchFamily="34" charset="-122"/>
                <a:ea typeface="微软雅黑" panose="020B0503020204020204" pitchFamily="34" charset="-122"/>
              </a:rPr>
              <a:t>2015</a:t>
            </a:r>
            <a:r>
              <a:rPr lang="zh-CN" altLang="en-US" sz="2000" dirty="0">
                <a:solidFill>
                  <a:srgbClr val="000000"/>
                </a:solidFill>
                <a:latin typeface="微软雅黑" panose="020B0503020204020204" pitchFamily="34" charset="-122"/>
                <a:ea typeface="微软雅黑" panose="020B0503020204020204" pitchFamily="34" charset="-122"/>
              </a:rPr>
              <a:t>年</a:t>
            </a:r>
            <a:r>
              <a:rPr lang="en-US" altLang="zh-CN" sz="2000" dirty="0">
                <a:solidFill>
                  <a:srgbClr val="000000"/>
                </a:solidFill>
                <a:latin typeface="微软雅黑" panose="020B0503020204020204" pitchFamily="34" charset="-122"/>
                <a:ea typeface="微软雅黑" panose="020B0503020204020204" pitchFamily="34" charset="-122"/>
              </a:rPr>
              <a:t>8</a:t>
            </a:r>
            <a:r>
              <a:rPr lang="zh-CN" altLang="en-US" sz="2000" dirty="0">
                <a:solidFill>
                  <a:srgbClr val="000000"/>
                </a:solidFill>
                <a:latin typeface="微软雅黑" panose="020B0503020204020204" pitchFamily="34" charset="-122"/>
                <a:ea typeface="微软雅黑" panose="020B0503020204020204" pitchFamily="34" charset="-122"/>
              </a:rPr>
              <a:t>月博士毕业于香港科技大学，计算机科学与工程专业。</a:t>
            </a:r>
            <a:r>
              <a:rPr lang="en-US" altLang="zh-CN" sz="2000" dirty="0">
                <a:solidFill>
                  <a:srgbClr val="000000"/>
                </a:solidFill>
                <a:latin typeface="微软雅黑" panose="020B0503020204020204" pitchFamily="34" charset="-122"/>
                <a:ea typeface="微软雅黑" panose="020B0503020204020204" pitchFamily="34" charset="-122"/>
              </a:rPr>
              <a:t>2016</a:t>
            </a:r>
            <a:r>
              <a:rPr lang="zh-CN" altLang="en-US" sz="2000" dirty="0">
                <a:solidFill>
                  <a:srgbClr val="000000"/>
                </a:solidFill>
                <a:latin typeface="微软雅黑" panose="020B0503020204020204" pitchFamily="34" charset="-122"/>
                <a:ea typeface="微软雅黑" panose="020B0503020204020204" pitchFamily="34" charset="-122"/>
              </a:rPr>
              <a:t>年</a:t>
            </a:r>
            <a:r>
              <a:rPr lang="en-US" altLang="zh-CN" sz="2000" dirty="0">
                <a:solidFill>
                  <a:srgbClr val="000000"/>
                </a:solidFill>
                <a:latin typeface="微软雅黑" panose="020B0503020204020204" pitchFamily="34" charset="-122"/>
                <a:ea typeface="微软雅黑" panose="020B0503020204020204" pitchFamily="34" charset="-122"/>
              </a:rPr>
              <a:t>-2017</a:t>
            </a:r>
            <a:r>
              <a:rPr lang="zh-CN" altLang="en-US" sz="2000" dirty="0">
                <a:solidFill>
                  <a:srgbClr val="000000"/>
                </a:solidFill>
                <a:latin typeface="微软雅黑" panose="020B0503020204020204" pitchFamily="34" charset="-122"/>
                <a:ea typeface="微软雅黑" panose="020B0503020204020204" pitchFamily="34" charset="-122"/>
              </a:rPr>
              <a:t>年就职于贝尔实验室，任职研究科学家；</a:t>
            </a:r>
            <a:r>
              <a:rPr lang="en-US" altLang="zh-CN" sz="2000" dirty="0">
                <a:solidFill>
                  <a:srgbClr val="000000"/>
                </a:solidFill>
                <a:latin typeface="微软雅黑" panose="020B0503020204020204" pitchFamily="34" charset="-122"/>
                <a:ea typeface="微软雅黑" panose="020B0503020204020204" pitchFamily="34" charset="-122"/>
              </a:rPr>
              <a:t>2017</a:t>
            </a:r>
            <a:r>
              <a:rPr lang="zh-CN" altLang="en-US" sz="2000" dirty="0">
                <a:solidFill>
                  <a:srgbClr val="000000"/>
                </a:solidFill>
                <a:latin typeface="微软雅黑" panose="020B0503020204020204" pitchFamily="34" charset="-122"/>
                <a:ea typeface="微软雅黑" panose="020B0503020204020204" pitchFamily="34" charset="-122"/>
              </a:rPr>
              <a:t>年</a:t>
            </a:r>
            <a:r>
              <a:rPr lang="en-US" altLang="zh-CN" sz="2000" dirty="0">
                <a:solidFill>
                  <a:srgbClr val="000000"/>
                </a:solidFill>
                <a:latin typeface="微软雅黑" panose="020B0503020204020204" pitchFamily="34" charset="-122"/>
                <a:ea typeface="微软雅黑" panose="020B0503020204020204" pitchFamily="34" charset="-122"/>
              </a:rPr>
              <a:t>-2020</a:t>
            </a:r>
            <a:r>
              <a:rPr lang="zh-CN" altLang="en-US" sz="2000" dirty="0">
                <a:solidFill>
                  <a:srgbClr val="000000"/>
                </a:solidFill>
                <a:latin typeface="微软雅黑" panose="020B0503020204020204" pitchFamily="34" charset="-122"/>
                <a:ea typeface="微软雅黑" panose="020B0503020204020204" pitchFamily="34" charset="-122"/>
              </a:rPr>
              <a:t>年就职于华为上海研究院。</a:t>
            </a:r>
            <a:r>
              <a:rPr lang="en-US" altLang="zh-CN" sz="2000" dirty="0">
                <a:solidFill>
                  <a:srgbClr val="000000"/>
                </a:solidFill>
                <a:latin typeface="微软雅黑" panose="020B0503020204020204" pitchFamily="34" charset="-122"/>
                <a:ea typeface="微软雅黑" panose="020B0503020204020204" pitchFamily="34" charset="-122"/>
              </a:rPr>
              <a:t>2020</a:t>
            </a:r>
            <a:r>
              <a:rPr lang="zh-CN" altLang="en-US" sz="2000" dirty="0">
                <a:solidFill>
                  <a:srgbClr val="000000"/>
                </a:solidFill>
                <a:latin typeface="微软雅黑" panose="020B0503020204020204" pitchFamily="34" charset="-122"/>
                <a:ea typeface="微软雅黑" panose="020B0503020204020204" pitchFamily="34" charset="-122"/>
              </a:rPr>
              <a:t>年</a:t>
            </a:r>
            <a:r>
              <a:rPr lang="en-US" altLang="zh-CN" sz="2000" dirty="0">
                <a:solidFill>
                  <a:srgbClr val="000000"/>
                </a:solidFill>
                <a:latin typeface="微软雅黑" panose="020B0503020204020204" pitchFamily="34" charset="-122"/>
                <a:ea typeface="微软雅黑" panose="020B0503020204020204" pitchFamily="34" charset="-122"/>
              </a:rPr>
              <a:t>4</a:t>
            </a:r>
            <a:r>
              <a:rPr lang="zh-CN" altLang="en-US" sz="2000" dirty="0">
                <a:solidFill>
                  <a:srgbClr val="000000"/>
                </a:solidFill>
                <a:latin typeface="微软雅黑" panose="020B0503020204020204" pitchFamily="34" charset="-122"/>
                <a:ea typeface="微软雅黑" panose="020B0503020204020204" pitchFamily="34" charset="-122"/>
              </a:rPr>
              <a:t>月加入华东师范大学软件工程学院。</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b="1" dirty="0">
                <a:solidFill>
                  <a:srgbClr val="000000"/>
                </a:solidFill>
                <a:latin typeface="微软雅黑" panose="020B0503020204020204" pitchFamily="34" charset="-122"/>
                <a:ea typeface="微软雅黑" panose="020B0503020204020204" pitchFamily="34" charset="-122"/>
              </a:rPr>
              <a:t>研究方向：</a:t>
            </a:r>
            <a:r>
              <a:rPr lang="zh-CN" altLang="en-US" sz="2000" dirty="0">
                <a:solidFill>
                  <a:srgbClr val="000000"/>
                </a:solidFill>
                <a:latin typeface="微软雅黑" panose="020B0503020204020204" pitchFamily="34" charset="-122"/>
                <a:ea typeface="微软雅黑" panose="020B0503020204020204" pitchFamily="34" charset="-122"/>
              </a:rPr>
              <a:t>人工智能、云</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边缘计算、基于</a:t>
            </a:r>
            <a:r>
              <a:rPr lang="en-US" altLang="zh-CN" sz="2000" dirty="0">
                <a:solidFill>
                  <a:srgbClr val="000000"/>
                </a:solidFill>
                <a:latin typeface="微软雅黑" panose="020B0503020204020204" pitchFamily="34" charset="-122"/>
                <a:ea typeface="微软雅黑" panose="020B0503020204020204" pitchFamily="34" charset="-122"/>
              </a:rPr>
              <a:t>AI</a:t>
            </a:r>
            <a:r>
              <a:rPr lang="zh-CN" altLang="en-US" sz="2000" dirty="0">
                <a:solidFill>
                  <a:srgbClr val="000000"/>
                </a:solidFill>
                <a:latin typeface="微软雅黑" panose="020B0503020204020204" pitchFamily="34" charset="-122"/>
                <a:ea typeface="微软雅黑" panose="020B0503020204020204" pitchFamily="34" charset="-122"/>
              </a:rPr>
              <a:t>的智能信息网络等。</a:t>
            </a:r>
            <a:endParaRPr lang="en-US" altLang="zh-CN" sz="2000" dirty="0">
              <a:solidFill>
                <a:srgbClr val="000000"/>
              </a:solidFill>
              <a:latin typeface="微软雅黑" panose="020B0503020204020204" pitchFamily="34" charset="-122"/>
              <a:ea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rPr>
              <a:t>      </a:t>
            </a:r>
          </a:p>
        </p:txBody>
      </p:sp>
      <p:pic>
        <p:nvPicPr>
          <p:cNvPr id="3" name="Picture 2">
            <a:extLst>
              <a:ext uri="{FF2B5EF4-FFF2-40B4-BE49-F238E27FC236}">
                <a16:creationId xmlns:a16="http://schemas.microsoft.com/office/drawing/2014/main" id="{F334021E-4FD0-4EB1-B976-767A2BE61AA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972"/>
          <a:stretch/>
        </p:blipFill>
        <p:spPr bwMode="auto">
          <a:xfrm>
            <a:off x="9550612" y="1"/>
            <a:ext cx="2353879" cy="799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292231" y="266667"/>
            <a:ext cx="11726079" cy="523220"/>
          </a:xfrm>
          <a:prstGeom prst="rect">
            <a:avLst/>
          </a:prstGeom>
          <a:solidFill>
            <a:sysClr val="window" lastClr="FFFFFF"/>
          </a:solidFill>
        </p:spPr>
        <p:txBody>
          <a:bodyPr wrap="square">
            <a:spAutoFit/>
          </a:bodyPr>
          <a:lstStyle/>
          <a:p>
            <a:r>
              <a:rPr lang="en-US" altLang="zh-CN" sz="2800" b="1" kern="0" dirty="0">
                <a:solidFill>
                  <a:srgbClr val="C00000"/>
                </a:solidFill>
                <a:latin typeface="微软雅黑" panose="020B0503020204020204" pitchFamily="34" charset="-122"/>
                <a:ea typeface="微软雅黑" panose="020B0503020204020204" pitchFamily="34" charset="-122"/>
              </a:rPr>
              <a:t>Course Information</a:t>
            </a:r>
            <a:endParaRPr lang="zh-CN" altLang="en-US" sz="2800" b="1" kern="0" dirty="0">
              <a:solidFill>
                <a:srgbClr val="C00000"/>
              </a:solidFill>
              <a:latin typeface="微软雅黑" panose="020B0503020204020204" pitchFamily="34" charset="-122"/>
              <a:ea typeface="微软雅黑" panose="020B0503020204020204" pitchFamily="34" charset="-122"/>
            </a:endParaRPr>
          </a:p>
        </p:txBody>
      </p:sp>
      <p:sp>
        <p:nvSpPr>
          <p:cNvPr id="23" name="Rectangle 3">
            <a:extLst>
              <a:ext uri="{FF2B5EF4-FFF2-40B4-BE49-F238E27FC236}">
                <a16:creationId xmlns:a16="http://schemas.microsoft.com/office/drawing/2014/main" id="{54866CCC-F70D-42D6-9166-CD9CCF380AE4}"/>
              </a:ext>
            </a:extLst>
          </p:cNvPr>
          <p:cNvSpPr txBox="1">
            <a:spLocks noChangeArrowheads="1"/>
          </p:cNvSpPr>
          <p:nvPr/>
        </p:nvSpPr>
        <p:spPr>
          <a:xfrm>
            <a:off x="877055" y="1399492"/>
            <a:ext cx="9780826" cy="47535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altLang="zh-CN" sz="2400" b="1" dirty="0">
                <a:latin typeface="Arial" panose="020B0604020202020204" pitchFamily="34" charset="0"/>
                <a:ea typeface="微软雅黑" panose="020B0503020204020204" pitchFamily="34" charset="-122"/>
              </a:rPr>
              <a:t> Lecture Schedule</a:t>
            </a:r>
          </a:p>
          <a:p>
            <a:pPr lvl="1">
              <a:lnSpc>
                <a:spcPct val="100000"/>
              </a:lnSpc>
            </a:pPr>
            <a:r>
              <a:rPr lang="en-US" altLang="zh-CN" sz="2000" dirty="0">
                <a:latin typeface="Arial" panose="020B0604020202020204" pitchFamily="34" charset="0"/>
                <a:ea typeface="微软雅黑" panose="020B0503020204020204" pitchFamily="34" charset="-122"/>
              </a:rPr>
              <a:t>Tuesday 9:50am-12:15pm: </a:t>
            </a:r>
            <a:r>
              <a:rPr lang="zh-CN" altLang="en-US" sz="2000" dirty="0">
                <a:latin typeface="Arial" panose="020B0604020202020204" pitchFamily="34" charset="0"/>
                <a:ea typeface="微软雅黑" panose="020B0503020204020204" pitchFamily="34" charset="-122"/>
              </a:rPr>
              <a:t>教书院</a:t>
            </a:r>
            <a:r>
              <a:rPr lang="en-US" altLang="zh-CN" sz="2000" dirty="0">
                <a:latin typeface="Arial" panose="020B0604020202020204" pitchFamily="34" charset="0"/>
                <a:ea typeface="微软雅黑" panose="020B0503020204020204" pitchFamily="34" charset="-122"/>
              </a:rPr>
              <a:t>223 </a:t>
            </a:r>
            <a:r>
              <a:rPr lang="zh-CN" altLang="en-US" sz="2000" dirty="0">
                <a:solidFill>
                  <a:srgbClr val="FF0000"/>
                </a:solidFill>
                <a:latin typeface="Arial" panose="020B0604020202020204" pitchFamily="34" charset="0"/>
                <a:ea typeface="微软雅黑" panose="020B0503020204020204" pitchFamily="34" charset="-122"/>
              </a:rPr>
              <a:t>（</a:t>
            </a:r>
            <a:r>
              <a:rPr lang="en-US" altLang="zh-CN" sz="2000" dirty="0">
                <a:solidFill>
                  <a:srgbClr val="FF0000"/>
                </a:solidFill>
                <a:latin typeface="Arial" panose="020B0604020202020204" pitchFamily="34" charset="0"/>
                <a:ea typeface="微软雅黑" panose="020B0503020204020204" pitchFamily="34" charset="-122"/>
              </a:rPr>
              <a:t>1-18</a:t>
            </a:r>
            <a:r>
              <a:rPr lang="zh-CN" altLang="en-US" sz="2000" dirty="0">
                <a:solidFill>
                  <a:srgbClr val="FF0000"/>
                </a:solidFill>
                <a:latin typeface="Arial" panose="020B0604020202020204" pitchFamily="34" charset="0"/>
                <a:ea typeface="微软雅黑" panose="020B0503020204020204" pitchFamily="34" charset="-122"/>
              </a:rPr>
              <a:t>周）</a:t>
            </a:r>
            <a:endParaRPr lang="en-US" altLang="zh-CN" sz="2400" b="1" dirty="0">
              <a:latin typeface="Arial" panose="020B0604020202020204" pitchFamily="34" charset="0"/>
              <a:ea typeface="微软雅黑" panose="020B0503020204020204" pitchFamily="34" charset="-122"/>
            </a:endParaRPr>
          </a:p>
          <a:p>
            <a:pPr>
              <a:lnSpc>
                <a:spcPct val="100000"/>
              </a:lnSpc>
              <a:buFont typeface="Wingdings" panose="05000000000000000000" pitchFamily="2" charset="2"/>
              <a:buChar char="Ø"/>
            </a:pPr>
            <a:endParaRPr lang="en-US" altLang="zh-CN" sz="2400" b="1" dirty="0">
              <a:latin typeface="Arial" panose="020B0604020202020204" pitchFamily="34" charset="0"/>
              <a:ea typeface="微软雅黑" panose="020B0503020204020204" pitchFamily="34" charset="-122"/>
            </a:endParaRPr>
          </a:p>
          <a:p>
            <a:pPr>
              <a:lnSpc>
                <a:spcPct val="100000"/>
              </a:lnSpc>
              <a:buFont typeface="Wingdings" panose="05000000000000000000" pitchFamily="2" charset="2"/>
              <a:buChar char="Ø"/>
            </a:pPr>
            <a:r>
              <a:rPr lang="en-US" altLang="zh-CN" sz="2400" b="1" dirty="0">
                <a:latin typeface="Arial" panose="020B0604020202020204" pitchFamily="34" charset="0"/>
                <a:ea typeface="微软雅黑" panose="020B0503020204020204" pitchFamily="34" charset="-122"/>
              </a:rPr>
              <a:t>Lab</a:t>
            </a:r>
          </a:p>
          <a:p>
            <a:pPr lvl="1">
              <a:lnSpc>
                <a:spcPct val="100000"/>
              </a:lnSpc>
            </a:pPr>
            <a:r>
              <a:rPr lang="en-US" altLang="zh-CN" sz="2000" dirty="0">
                <a:latin typeface="Arial" panose="020B0604020202020204" pitchFamily="34" charset="0"/>
                <a:ea typeface="微软雅黑" panose="020B0503020204020204" pitchFamily="34" charset="-122"/>
              </a:rPr>
              <a:t>Thursday 9:50pm-11:25pm : </a:t>
            </a:r>
            <a:r>
              <a:rPr lang="zh-CN" altLang="en-US" sz="2000" dirty="0">
                <a:latin typeface="Arial" panose="020B0604020202020204" pitchFamily="34" charset="0"/>
                <a:ea typeface="微软雅黑" panose="020B0503020204020204" pitchFamily="34" charset="-122"/>
              </a:rPr>
              <a:t>理科大楼</a:t>
            </a:r>
            <a:r>
              <a:rPr lang="en-US" altLang="zh-CN" sz="2000" dirty="0">
                <a:latin typeface="Arial" panose="020B0604020202020204" pitchFamily="34" charset="0"/>
                <a:ea typeface="微软雅黑" panose="020B0503020204020204" pitchFamily="34" charset="-122"/>
              </a:rPr>
              <a:t>B226</a:t>
            </a:r>
            <a:r>
              <a:rPr lang="zh-CN" altLang="en-US" sz="2000" dirty="0">
                <a:solidFill>
                  <a:srgbClr val="FF0000"/>
                </a:solidFill>
                <a:latin typeface="Arial" panose="020B0604020202020204" pitchFamily="34" charset="0"/>
                <a:ea typeface="微软雅黑" panose="020B0503020204020204" pitchFamily="34" charset="-122"/>
              </a:rPr>
              <a:t>（</a:t>
            </a:r>
            <a:r>
              <a:rPr lang="en-US" altLang="zh-CN" sz="2000" dirty="0">
                <a:solidFill>
                  <a:srgbClr val="FF0000"/>
                </a:solidFill>
                <a:latin typeface="Arial" panose="020B0604020202020204" pitchFamily="34" charset="0"/>
                <a:ea typeface="微软雅黑" panose="020B0503020204020204" pitchFamily="34" charset="-122"/>
              </a:rPr>
              <a:t>10-18</a:t>
            </a:r>
            <a:r>
              <a:rPr lang="zh-CN" altLang="en-US" sz="2000" dirty="0">
                <a:solidFill>
                  <a:srgbClr val="FF0000"/>
                </a:solidFill>
                <a:latin typeface="Arial" panose="020B0604020202020204" pitchFamily="34" charset="0"/>
                <a:ea typeface="微软雅黑" panose="020B0503020204020204" pitchFamily="34" charset="-122"/>
              </a:rPr>
              <a:t>周）</a:t>
            </a:r>
            <a:endParaRPr lang="en-US" altLang="zh-CN" sz="2000" dirty="0">
              <a:solidFill>
                <a:srgbClr val="FF0000"/>
              </a:solidFill>
              <a:latin typeface="Arial" panose="020B0604020202020204" pitchFamily="34" charset="0"/>
              <a:ea typeface="微软雅黑" panose="020B0503020204020204" pitchFamily="34" charset="-122"/>
            </a:endParaRPr>
          </a:p>
          <a:p>
            <a:pPr>
              <a:lnSpc>
                <a:spcPct val="100000"/>
              </a:lnSpc>
              <a:buFont typeface="Wingdings" panose="05000000000000000000" pitchFamily="2" charset="2"/>
              <a:buChar char="Ø"/>
            </a:pPr>
            <a:endParaRPr lang="en-US" altLang="zh-CN" sz="2400" b="1" dirty="0">
              <a:latin typeface="Arial" panose="020B0604020202020204" pitchFamily="34" charset="0"/>
              <a:ea typeface="微软雅黑" panose="020B0503020204020204" pitchFamily="34" charset="-122"/>
            </a:endParaRPr>
          </a:p>
          <a:p>
            <a:pPr>
              <a:lnSpc>
                <a:spcPct val="100000"/>
              </a:lnSpc>
              <a:buFont typeface="Wingdings" panose="05000000000000000000" pitchFamily="2" charset="2"/>
              <a:buChar char="Ø"/>
            </a:pPr>
            <a:r>
              <a:rPr lang="en-US" altLang="zh-CN" sz="2400" b="1" dirty="0">
                <a:latin typeface="Arial" panose="020B0604020202020204" pitchFamily="34" charset="0"/>
                <a:ea typeface="微软雅黑" panose="020B0503020204020204" pitchFamily="34" charset="-122"/>
              </a:rPr>
              <a:t>TA</a:t>
            </a:r>
          </a:p>
          <a:p>
            <a:pPr lvl="1">
              <a:lnSpc>
                <a:spcPct val="100000"/>
              </a:lnSpc>
            </a:pPr>
            <a:r>
              <a:rPr lang="zh-CN" altLang="en-US" sz="2000" dirty="0">
                <a:latin typeface="Arial" panose="020B0604020202020204" pitchFamily="34" charset="0"/>
                <a:ea typeface="微软雅黑" panose="020B0503020204020204" pitchFamily="34" charset="-122"/>
              </a:rPr>
              <a:t>理论课：杨芃  </a:t>
            </a:r>
            <a:r>
              <a:rPr lang="en-US" altLang="zh-CN" sz="2000" dirty="0">
                <a:latin typeface="Arial" panose="020B0604020202020204" pitchFamily="34" charset="0"/>
                <a:ea typeface="微软雅黑" panose="020B0503020204020204" pitchFamily="34" charset="-122"/>
                <a:hlinkClick r:id="rId3"/>
              </a:rPr>
              <a:t>52275902006@stu.ecnu.edu.cn</a:t>
            </a:r>
            <a:r>
              <a:rPr lang="en-US" altLang="zh-CN" sz="2000" dirty="0">
                <a:latin typeface="Arial" panose="020B0604020202020204" pitchFamily="34" charset="0"/>
                <a:ea typeface="微软雅黑" panose="020B0503020204020204" pitchFamily="34" charset="-122"/>
              </a:rPr>
              <a:t> </a:t>
            </a:r>
          </a:p>
          <a:p>
            <a:pPr lvl="1">
              <a:lnSpc>
                <a:spcPct val="100000"/>
              </a:lnSpc>
            </a:pPr>
            <a:r>
              <a:rPr lang="zh-CN" altLang="en-US" sz="2000" dirty="0">
                <a:latin typeface="Arial" panose="020B0604020202020204" pitchFamily="34" charset="0"/>
                <a:ea typeface="微软雅黑" panose="020B0503020204020204" pitchFamily="34" charset="-122"/>
              </a:rPr>
              <a:t>实践课：黄佳意  </a:t>
            </a:r>
            <a:r>
              <a:rPr lang="en-US" altLang="zh-CN" sz="2000" dirty="0">
                <a:latin typeface="Arial" panose="020B0604020202020204" pitchFamily="34" charset="0"/>
                <a:ea typeface="微软雅黑" panose="020B0503020204020204" pitchFamily="34" charset="-122"/>
                <a:hlinkClick r:id="rId4"/>
              </a:rPr>
              <a:t>51265902077@stu.ecnu.edu.cn</a:t>
            </a:r>
            <a:r>
              <a:rPr lang="en-US" altLang="zh-CN" sz="2000" dirty="0">
                <a:latin typeface="Arial" panose="020B0604020202020204" pitchFamily="34" charset="0"/>
                <a:ea typeface="微软雅黑" panose="020B0503020204020204" pitchFamily="34" charset="-122"/>
              </a:rPr>
              <a:t>  </a:t>
            </a:r>
          </a:p>
          <a:p>
            <a:pPr lvl="1">
              <a:lnSpc>
                <a:spcPct val="100000"/>
              </a:lnSpc>
            </a:pPr>
            <a:endParaRPr lang="en-US" altLang="zh-CN" sz="2000" dirty="0">
              <a:latin typeface="Arial" panose="020B0604020202020204" pitchFamily="34" charset="0"/>
              <a:ea typeface="微软雅黑" panose="020B0503020204020204" pitchFamily="34" charset="-122"/>
            </a:endParaRPr>
          </a:p>
        </p:txBody>
      </p:sp>
      <p:pic>
        <p:nvPicPr>
          <p:cNvPr id="2" name="Picture 2">
            <a:extLst>
              <a:ext uri="{FF2B5EF4-FFF2-40B4-BE49-F238E27FC236}">
                <a16:creationId xmlns:a16="http://schemas.microsoft.com/office/drawing/2014/main" id="{C882AE43-B80A-47DC-8F0C-527BBB6527C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972"/>
          <a:stretch/>
        </p:blipFill>
        <p:spPr bwMode="auto">
          <a:xfrm>
            <a:off x="9550612" y="1"/>
            <a:ext cx="2353879" cy="799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FB91489-68D6-4FFD-8AFB-7A8061E719B8}"/>
              </a:ext>
            </a:extLst>
          </p:cNvPr>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en-US" altLang="zh-CN" sz="2800" b="1" kern="0" dirty="0">
                <a:solidFill>
                  <a:srgbClr val="C00000"/>
                </a:solidFill>
                <a:latin typeface="微软雅黑" panose="020B0503020204020204" pitchFamily="34" charset="-122"/>
                <a:ea typeface="微软雅黑" panose="020B0503020204020204" pitchFamily="34" charset="-122"/>
              </a:rPr>
              <a:t>Textbook</a:t>
            </a:r>
            <a:endParaRPr lang="zh-CN" altLang="en-US" sz="2800" b="1" kern="0" dirty="0">
              <a:solidFill>
                <a:srgbClr val="C00000"/>
              </a:solidFill>
              <a:latin typeface="微软雅黑" panose="020B0503020204020204" pitchFamily="34" charset="-122"/>
              <a:ea typeface="微软雅黑" panose="020B0503020204020204" pitchFamily="34" charset="-122"/>
            </a:endParaRPr>
          </a:p>
        </p:txBody>
      </p:sp>
      <p:sp>
        <p:nvSpPr>
          <p:cNvPr id="5" name="Rectangle 3">
            <a:extLst>
              <a:ext uri="{FF2B5EF4-FFF2-40B4-BE49-F238E27FC236}">
                <a16:creationId xmlns:a16="http://schemas.microsoft.com/office/drawing/2014/main" id="{2483E9EC-ECBF-42EF-9A07-7578AEAE9009}"/>
              </a:ext>
            </a:extLst>
          </p:cNvPr>
          <p:cNvSpPr txBox="1">
            <a:spLocks noChangeArrowheads="1"/>
          </p:cNvSpPr>
          <p:nvPr/>
        </p:nvSpPr>
        <p:spPr>
          <a:xfrm>
            <a:off x="770031" y="1472144"/>
            <a:ext cx="10912887" cy="43513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Computer Networks. (Sixth Edition)</a:t>
            </a:r>
            <a:r>
              <a:rPr lang="zh-CN" altLang="zh-CN"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Andrew </a:t>
            </a:r>
            <a:r>
              <a:rPr lang="en-US" altLang="zh-CN" sz="2400" dirty="0" err="1">
                <a:latin typeface="Arial" panose="020B0604020202020204" pitchFamily="34" charset="0"/>
                <a:cs typeface="Arial" panose="020B0604020202020204" pitchFamily="34" charset="0"/>
              </a:rPr>
              <a:t>S.Tanenbaum</a:t>
            </a:r>
            <a:r>
              <a:rPr lang="en-US" altLang="zh-CN" sz="2400" dirty="0">
                <a:latin typeface="Arial" panose="020B0604020202020204" pitchFamily="34" charset="0"/>
                <a:cs typeface="Arial" panose="020B0604020202020204" pitchFamily="34" charset="0"/>
              </a:rPr>
              <a:t>, David </a:t>
            </a:r>
            <a:r>
              <a:rPr lang="en-US" altLang="zh-CN" sz="2400" dirty="0" err="1">
                <a:latin typeface="Arial" panose="020B0604020202020204" pitchFamily="34" charset="0"/>
                <a:cs typeface="Arial" panose="020B0604020202020204" pitchFamily="34" charset="0"/>
              </a:rPr>
              <a:t>J.Wetherall</a:t>
            </a:r>
            <a:r>
              <a:rPr lang="zh-CN" altLang="zh-CN" sz="2400" dirty="0">
                <a:latin typeface="微软雅黑" panose="020B0503020204020204" pitchFamily="34" charset="-122"/>
                <a:ea typeface="微软雅黑" panose="020B0503020204020204" pitchFamily="34" charset="-122"/>
                <a:cs typeface="Arial" panose="020B0604020202020204" pitchFamily="34" charset="0"/>
              </a:rPr>
              <a:t>，机械工业出版社</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a:latin typeface="Arial" panose="020B0604020202020204" pitchFamily="34" charset="0"/>
                <a:cs typeface="Arial" panose="020B0604020202020204" pitchFamily="34" charset="0"/>
              </a:rPr>
              <a:t>2012</a:t>
            </a:r>
          </a:p>
        </p:txBody>
      </p:sp>
      <p:pic>
        <p:nvPicPr>
          <p:cNvPr id="7" name="Picture 7" descr="220px-AndrewTanenbaum">
            <a:extLst>
              <a:ext uri="{FF2B5EF4-FFF2-40B4-BE49-F238E27FC236}">
                <a16:creationId xmlns:a16="http://schemas.microsoft.com/office/drawing/2014/main" id="{23369EFD-5AFC-464D-8508-1353ACD1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298" y="2581431"/>
            <a:ext cx="4757396" cy="356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a:extLst>
              <a:ext uri="{FF2B5EF4-FFF2-40B4-BE49-F238E27FC236}">
                <a16:creationId xmlns:a16="http://schemas.microsoft.com/office/drawing/2014/main" id="{DE91756D-7E15-4BFC-89F5-F48B039983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972"/>
          <a:stretch/>
        </p:blipFill>
        <p:spPr bwMode="auto">
          <a:xfrm>
            <a:off x="9550612" y="1"/>
            <a:ext cx="2353879" cy="799313"/>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A5B12CB6-0C06-4B09-9C45-BD04AE75A868}"/>
              </a:ext>
            </a:extLst>
          </p:cNvPr>
          <p:cNvPicPr>
            <a:picLocks noChangeAspect="1"/>
          </p:cNvPicPr>
          <p:nvPr/>
        </p:nvPicPr>
        <p:blipFill>
          <a:blip r:embed="rId5"/>
          <a:stretch>
            <a:fillRect/>
          </a:stretch>
        </p:blipFill>
        <p:spPr>
          <a:xfrm>
            <a:off x="6901775" y="2581431"/>
            <a:ext cx="3394953" cy="3568045"/>
          </a:xfrm>
          <a:prstGeom prst="rect">
            <a:avLst/>
          </a:prstGeom>
        </p:spPr>
      </p:pic>
    </p:spTree>
    <p:extLst>
      <p:ext uri="{BB962C8B-B14F-4D97-AF65-F5344CB8AC3E}">
        <p14:creationId xmlns:p14="http://schemas.microsoft.com/office/powerpoint/2010/main" val="410235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229436" y="281326"/>
            <a:ext cx="11888949" cy="523220"/>
          </a:xfrm>
          <a:prstGeom prst="rect">
            <a:avLst/>
          </a:prstGeom>
          <a:solidFill>
            <a:sysClr val="window" lastClr="FFFFFF"/>
          </a:solidFill>
        </p:spPr>
        <p:txBody>
          <a:bodyPr wrap="square">
            <a:spAutoFit/>
          </a:bodyPr>
          <a:lstStyle/>
          <a:p>
            <a:r>
              <a:rPr lang="en-US" altLang="zh-CN" sz="2800" b="1" kern="0" dirty="0">
                <a:solidFill>
                  <a:srgbClr val="C00000"/>
                </a:solidFill>
                <a:latin typeface="微软雅黑" panose="020B0503020204020204" pitchFamily="34" charset="-122"/>
                <a:ea typeface="微软雅黑" panose="020B0503020204020204" pitchFamily="34" charset="-122"/>
              </a:rPr>
              <a:t>References</a:t>
            </a:r>
            <a:endParaRPr lang="zh-CN" altLang="en-US" sz="2800" b="1" kern="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47" name="Rectangle 3">
            <a:extLst>
              <a:ext uri="{FF2B5EF4-FFF2-40B4-BE49-F238E27FC236}">
                <a16:creationId xmlns:a16="http://schemas.microsoft.com/office/drawing/2014/main" id="{3183B277-59B7-466D-BB26-E3DD3EE7BDCB}"/>
              </a:ext>
            </a:extLst>
          </p:cNvPr>
          <p:cNvSpPr txBox="1">
            <a:spLocks noChangeArrowheads="1"/>
          </p:cNvSpPr>
          <p:nvPr/>
        </p:nvSpPr>
        <p:spPr>
          <a:xfrm>
            <a:off x="530157" y="1391422"/>
            <a:ext cx="4139119" cy="1147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Arial" panose="020B0604020202020204" pitchFamily="34" charset="0"/>
                <a:cs typeface="Arial" panose="020B0604020202020204" pitchFamily="34" charset="0"/>
              </a:rPr>
              <a:t>Behrouz </a:t>
            </a:r>
            <a:r>
              <a:rPr lang="en-US" altLang="zh-CN" sz="2000" dirty="0" err="1">
                <a:latin typeface="Arial" panose="020B0604020202020204" pitchFamily="34" charset="0"/>
                <a:cs typeface="Arial" panose="020B0604020202020204" pitchFamily="34" charset="0"/>
              </a:rPr>
              <a:t>A.Forouzan</a:t>
            </a:r>
            <a:r>
              <a:rPr lang="en-US" altLang="zh-CN" sz="2000" dirty="0">
                <a:latin typeface="Arial" panose="020B0604020202020204" pitchFamily="34" charset="0"/>
                <a:cs typeface="Arial" panose="020B0604020202020204" pitchFamily="34" charset="0"/>
              </a:rPr>
              <a:t>, </a:t>
            </a:r>
            <a:r>
              <a:rPr lang="en-US" altLang="zh-CN" sz="2000" b="1" i="1" dirty="0">
                <a:latin typeface="Arial" panose="020B0604020202020204" pitchFamily="34" charset="0"/>
                <a:cs typeface="Arial" panose="020B0604020202020204" pitchFamily="34" charset="0"/>
              </a:rPr>
              <a:t>Data Communications Networking </a:t>
            </a:r>
            <a:r>
              <a:rPr lang="en-US" altLang="zh-CN" sz="2000" dirty="0">
                <a:latin typeface="Arial" panose="020B0604020202020204" pitchFamily="34" charset="0"/>
                <a:cs typeface="Arial" panose="020B0604020202020204" pitchFamily="34" charset="0"/>
              </a:rPr>
              <a:t>(5</a:t>
            </a:r>
            <a:r>
              <a:rPr lang="en-US" altLang="zh-CN" sz="2000" baseline="30000" dirty="0">
                <a:latin typeface="Arial" panose="020B0604020202020204" pitchFamily="34" charset="0"/>
                <a:cs typeface="Arial" panose="020B0604020202020204" pitchFamily="34" charset="0"/>
              </a:rPr>
              <a:t>th</a:t>
            </a:r>
            <a:r>
              <a:rPr lang="en-US" altLang="zh-CN" sz="2000" dirty="0">
                <a:latin typeface="Arial" panose="020B0604020202020204" pitchFamily="34" charset="0"/>
                <a:cs typeface="Arial" panose="020B0604020202020204" pitchFamily="34" charset="0"/>
              </a:rPr>
              <a:t> Edition), McGraw-Hill, 2013.</a:t>
            </a:r>
          </a:p>
          <a:p>
            <a:endParaRPr lang="zh-CN" altLang="en-US" sz="2000" dirty="0">
              <a:latin typeface="Arial" panose="020B0604020202020204" pitchFamily="34" charset="0"/>
              <a:cs typeface="Arial" panose="020B0604020202020204" pitchFamily="34" charset="0"/>
            </a:endParaRPr>
          </a:p>
        </p:txBody>
      </p:sp>
      <p:pic>
        <p:nvPicPr>
          <p:cNvPr id="148" name="图片 1">
            <a:extLst>
              <a:ext uri="{FF2B5EF4-FFF2-40B4-BE49-F238E27FC236}">
                <a16:creationId xmlns:a16="http://schemas.microsoft.com/office/drawing/2014/main" id="{3B7C1A21-5C92-405A-BBC6-38C0E747D8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5061" y="3004558"/>
            <a:ext cx="2012816" cy="290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Rectangle 3">
            <a:extLst>
              <a:ext uri="{FF2B5EF4-FFF2-40B4-BE49-F238E27FC236}">
                <a16:creationId xmlns:a16="http://schemas.microsoft.com/office/drawing/2014/main" id="{D0DEC995-5590-4D1A-9B29-7A3EBAEA6E61}"/>
              </a:ext>
            </a:extLst>
          </p:cNvPr>
          <p:cNvSpPr txBox="1">
            <a:spLocks noChangeArrowheads="1"/>
          </p:cNvSpPr>
          <p:nvPr/>
        </p:nvSpPr>
        <p:spPr>
          <a:xfrm>
            <a:off x="4888149" y="1391422"/>
            <a:ext cx="6773694" cy="10700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Arial" panose="020B0604020202020204" pitchFamily="34" charset="0"/>
                <a:cs typeface="Arial" panose="020B0604020202020204" pitchFamily="34" charset="0"/>
              </a:rPr>
              <a:t>James F. Kurose and Keith W. Ross, </a:t>
            </a:r>
            <a:r>
              <a:rPr lang="en-US" altLang="zh-CN" sz="2000" b="1" i="1" dirty="0">
                <a:latin typeface="Arial" panose="020B0604020202020204" pitchFamily="34" charset="0"/>
                <a:cs typeface="Arial" panose="020B0604020202020204" pitchFamily="34" charset="0"/>
              </a:rPr>
              <a:t>Computer Networking: A Top-Down Approach</a:t>
            </a:r>
            <a:r>
              <a:rPr lang="en-US" altLang="zh-CN" sz="2000" dirty="0">
                <a:latin typeface="Arial" panose="020B0604020202020204" pitchFamily="34" charset="0"/>
                <a:cs typeface="Arial" panose="020B0604020202020204" pitchFamily="34" charset="0"/>
              </a:rPr>
              <a:t> (8th Edition), Addison Wesley, 2020.</a:t>
            </a:r>
          </a:p>
        </p:txBody>
      </p:sp>
      <p:pic>
        <p:nvPicPr>
          <p:cNvPr id="150" name="Picture 5" descr="Dean_Kurose_2">
            <a:extLst>
              <a:ext uri="{FF2B5EF4-FFF2-40B4-BE49-F238E27FC236}">
                <a16:creationId xmlns:a16="http://schemas.microsoft.com/office/drawing/2014/main" id="{7A467EEE-A1CC-48C5-8D5C-5CF7E04AF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5153" y="3099035"/>
            <a:ext cx="1979803" cy="2673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 name="Picture 6" descr="Keith W">
            <a:extLst>
              <a:ext uri="{FF2B5EF4-FFF2-40B4-BE49-F238E27FC236}">
                <a16:creationId xmlns:a16="http://schemas.microsoft.com/office/drawing/2014/main" id="{25A248B4-D768-409F-BC6E-D2570C013F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9653" y="3099035"/>
            <a:ext cx="2725553" cy="267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图片 1">
            <a:extLst>
              <a:ext uri="{FF2B5EF4-FFF2-40B4-BE49-F238E27FC236}">
                <a16:creationId xmlns:a16="http://schemas.microsoft.com/office/drawing/2014/main" id="{C078260D-1A6F-4CD7-95A7-7C20C0F8FC9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957303" y="3099035"/>
            <a:ext cx="2223851" cy="2673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a:extLst>
              <a:ext uri="{FF2B5EF4-FFF2-40B4-BE49-F238E27FC236}">
                <a16:creationId xmlns:a16="http://schemas.microsoft.com/office/drawing/2014/main" id="{3B5012CD-11AE-4803-B5E7-7142647270D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972"/>
          <a:stretch/>
        </p:blipFill>
        <p:spPr bwMode="auto">
          <a:xfrm>
            <a:off x="9550612" y="1"/>
            <a:ext cx="2353879" cy="799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AD0471A-95EC-468B-8897-F11F3ECBCF60}"/>
              </a:ext>
            </a:extLst>
          </p:cNvPr>
          <p:cNvSpPr/>
          <p:nvPr/>
        </p:nvSpPr>
        <p:spPr>
          <a:xfrm>
            <a:off x="229436" y="281326"/>
            <a:ext cx="11888949" cy="523220"/>
          </a:xfrm>
          <a:prstGeom prst="rect">
            <a:avLst/>
          </a:prstGeom>
          <a:solidFill>
            <a:sysClr val="window" lastClr="FFFFFF"/>
          </a:solidFill>
        </p:spPr>
        <p:txBody>
          <a:bodyPr wrap="square">
            <a:spAutoFit/>
          </a:bodyPr>
          <a:lstStyle/>
          <a:p>
            <a:r>
              <a:rPr lang="en-US" altLang="zh-CN" sz="2800" b="1" kern="0" dirty="0">
                <a:solidFill>
                  <a:srgbClr val="C00000"/>
                </a:solidFill>
                <a:latin typeface="微软雅黑" panose="020B0503020204020204" pitchFamily="34" charset="-122"/>
                <a:ea typeface="微软雅黑" panose="020B0503020204020204" pitchFamily="34" charset="-122"/>
              </a:rPr>
              <a:t>References</a:t>
            </a:r>
            <a:endParaRPr lang="zh-CN" altLang="en-US" sz="2800" b="1" kern="0"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5" name="Picture 5" descr="谢希仁">
            <a:extLst>
              <a:ext uri="{FF2B5EF4-FFF2-40B4-BE49-F238E27FC236}">
                <a16:creationId xmlns:a16="http://schemas.microsoft.com/office/drawing/2014/main" id="{220A0AE4-7521-45B9-AECF-771B790BB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97" y="2812309"/>
            <a:ext cx="2241477" cy="20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
            <a:extLst>
              <a:ext uri="{FF2B5EF4-FFF2-40B4-BE49-F238E27FC236}">
                <a16:creationId xmlns:a16="http://schemas.microsoft.com/office/drawing/2014/main" id="{07D27DE4-E511-45FE-8AE2-DEBD7AB59FB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6768" y="2812308"/>
            <a:ext cx="1432653" cy="20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F3834882-2F14-416D-900A-62C9AF196AE9}"/>
              </a:ext>
            </a:extLst>
          </p:cNvPr>
          <p:cNvSpPr txBox="1">
            <a:spLocks noChangeArrowheads="1"/>
          </p:cNvSpPr>
          <p:nvPr/>
        </p:nvSpPr>
        <p:spPr>
          <a:xfrm>
            <a:off x="316897" y="1453305"/>
            <a:ext cx="3733530" cy="9396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谢希仁</a:t>
            </a:r>
            <a:r>
              <a:rPr lang="en-US" altLang="zh-CN"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计算机网络</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版</a:t>
            </a:r>
            <a:r>
              <a:rPr lang="en-US" altLang="zh-CN"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电子工业出版社</a:t>
            </a:r>
            <a:r>
              <a:rPr lang="en-US" altLang="zh-CN" sz="2000" dirty="0">
                <a:latin typeface="微软雅黑" panose="020B0503020204020204" pitchFamily="34" charset="-122"/>
                <a:ea typeface="微软雅黑" panose="020B0503020204020204" pitchFamily="34" charset="-122"/>
              </a:rPr>
              <a:t>, 2013.</a:t>
            </a:r>
            <a:endParaRPr lang="zh-CN" altLang="en-US" sz="2000" dirty="0">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831136DB-2DC5-4E87-89A4-271DB76B4739}"/>
              </a:ext>
            </a:extLst>
          </p:cNvPr>
          <p:cNvSpPr txBox="1">
            <a:spLocks noChangeArrowheads="1"/>
          </p:cNvSpPr>
          <p:nvPr/>
        </p:nvSpPr>
        <p:spPr>
          <a:xfrm>
            <a:off x="5341476" y="1453305"/>
            <a:ext cx="5802190" cy="1123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Arial" panose="020B0604020202020204" pitchFamily="34" charset="0"/>
                <a:cs typeface="Arial" panose="020B0604020202020204" pitchFamily="34" charset="0"/>
              </a:rPr>
              <a:t>Larry </a:t>
            </a:r>
            <a:r>
              <a:rPr lang="en-US" altLang="zh-CN" sz="2000" dirty="0" err="1">
                <a:latin typeface="Arial" panose="020B0604020202020204" pitchFamily="34" charset="0"/>
                <a:cs typeface="Arial" panose="020B0604020202020204" pitchFamily="34" charset="0"/>
              </a:rPr>
              <a:t>L.Peterson</a:t>
            </a:r>
            <a:r>
              <a:rPr lang="en-US" altLang="zh-CN" sz="2000" dirty="0">
                <a:latin typeface="Arial" panose="020B0604020202020204" pitchFamily="34" charset="0"/>
                <a:cs typeface="Arial" panose="020B0604020202020204" pitchFamily="34" charset="0"/>
              </a:rPr>
              <a:t>, Bruce </a:t>
            </a:r>
            <a:r>
              <a:rPr lang="en-US" altLang="zh-CN" sz="2000" dirty="0" err="1">
                <a:latin typeface="Arial" panose="020B0604020202020204" pitchFamily="34" charset="0"/>
                <a:cs typeface="Arial" panose="020B0604020202020204" pitchFamily="34" charset="0"/>
              </a:rPr>
              <a:t>S.Davie</a:t>
            </a:r>
            <a:r>
              <a:rPr lang="zh-CN" altLang="en-US" sz="2000" dirty="0">
                <a:latin typeface="Arial" panose="020B0604020202020204" pitchFamily="34" charset="0"/>
                <a:cs typeface="Arial" panose="020B0604020202020204" pitchFamily="34" charset="0"/>
              </a:rPr>
              <a:t>， </a:t>
            </a:r>
            <a:r>
              <a:rPr lang="en-US" altLang="zh-CN" sz="2000" b="1" i="1" dirty="0">
                <a:latin typeface="Arial" panose="020B0604020202020204" pitchFamily="34" charset="0"/>
                <a:cs typeface="Arial" panose="020B0604020202020204" pitchFamily="34" charset="0"/>
              </a:rPr>
              <a:t>Computer Networks: A Systems Approach</a:t>
            </a:r>
            <a:r>
              <a:rPr lang="en-US" altLang="zh-CN" sz="2000" dirty="0">
                <a:latin typeface="Arial" panose="020B0604020202020204" pitchFamily="34" charset="0"/>
                <a:cs typeface="Arial" panose="020B0604020202020204" pitchFamily="34" charset="0"/>
              </a:rPr>
              <a:t> (5th Edition)</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Morgan Kaufmann, 2012.</a:t>
            </a:r>
            <a:endParaRPr lang="zh-CN" altLang="en-US" sz="2000" dirty="0">
              <a:latin typeface="Arial" panose="020B0604020202020204" pitchFamily="34" charset="0"/>
              <a:cs typeface="Arial" panose="020B0604020202020204" pitchFamily="34" charset="0"/>
            </a:endParaRPr>
          </a:p>
        </p:txBody>
      </p:sp>
      <p:pic>
        <p:nvPicPr>
          <p:cNvPr id="12" name="Picture 4" descr="计算机网络：系统方法(中文4ed)">
            <a:extLst>
              <a:ext uri="{FF2B5EF4-FFF2-40B4-BE49-F238E27FC236}">
                <a16:creationId xmlns:a16="http://schemas.microsoft.com/office/drawing/2014/main" id="{D1A8C5EB-4EFB-4F33-9D8E-0592FFB74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0820" y="2812308"/>
            <a:ext cx="1376953" cy="198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计算机网络：系统方法(英文版">
            <a:extLst>
              <a:ext uri="{FF2B5EF4-FFF2-40B4-BE49-F238E27FC236}">
                <a16:creationId xmlns:a16="http://schemas.microsoft.com/office/drawing/2014/main" id="{1841236C-05F3-4309-958E-F4D9C71473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6611" y="2812308"/>
            <a:ext cx="1525509" cy="198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Bruce S">
            <a:extLst>
              <a:ext uri="{FF2B5EF4-FFF2-40B4-BE49-F238E27FC236}">
                <a16:creationId xmlns:a16="http://schemas.microsoft.com/office/drawing/2014/main" id="{D55A8255-FA14-47C7-ACDB-A97010A8F7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6475" y="2812308"/>
            <a:ext cx="1591543" cy="198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Larry Peterson">
            <a:extLst>
              <a:ext uri="{FF2B5EF4-FFF2-40B4-BE49-F238E27FC236}">
                <a16:creationId xmlns:a16="http://schemas.microsoft.com/office/drawing/2014/main" id="{BA42F0CA-D3E9-44DA-836A-007FCF7AFC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2403" y="2812308"/>
            <a:ext cx="1520146" cy="198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a:extLst>
              <a:ext uri="{FF2B5EF4-FFF2-40B4-BE49-F238E27FC236}">
                <a16:creationId xmlns:a16="http://schemas.microsoft.com/office/drawing/2014/main" id="{BC097313-9D05-41D9-8233-1C2433F27E8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7972"/>
          <a:stretch/>
        </p:blipFill>
        <p:spPr bwMode="auto">
          <a:xfrm>
            <a:off x="9550612" y="1"/>
            <a:ext cx="2353879" cy="79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1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9DAE91F-E0D4-4AA4-9C58-9703F0C66538}"/>
              </a:ext>
            </a:extLst>
          </p:cNvPr>
          <p:cNvSpPr/>
          <p:nvPr/>
        </p:nvSpPr>
        <p:spPr>
          <a:xfrm>
            <a:off x="229436" y="281326"/>
            <a:ext cx="11888949" cy="523220"/>
          </a:xfrm>
          <a:prstGeom prst="rect">
            <a:avLst/>
          </a:prstGeom>
          <a:solidFill>
            <a:sysClr val="window" lastClr="FFFFFF"/>
          </a:solidFill>
        </p:spPr>
        <p:txBody>
          <a:bodyPr wrap="square">
            <a:spAutoFit/>
          </a:bodyPr>
          <a:lstStyle/>
          <a:p>
            <a:r>
              <a:rPr lang="en-US" altLang="zh-CN" sz="2800" b="1" kern="0" dirty="0">
                <a:solidFill>
                  <a:srgbClr val="C00000"/>
                </a:solidFill>
                <a:latin typeface="微软雅黑" panose="020B0503020204020204" pitchFamily="34" charset="-122"/>
                <a:ea typeface="微软雅黑" panose="020B0503020204020204" pitchFamily="34" charset="-122"/>
              </a:rPr>
              <a:t>Other Resources</a:t>
            </a:r>
            <a:endParaRPr lang="zh-CN" altLang="en-US" sz="2800" b="1" kern="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4" name="内容占位符 2">
            <a:extLst>
              <a:ext uri="{FF2B5EF4-FFF2-40B4-BE49-F238E27FC236}">
                <a16:creationId xmlns:a16="http://schemas.microsoft.com/office/drawing/2014/main" id="{F2EA7BDD-6B67-4B93-8A4D-A7C3F38A7408}"/>
              </a:ext>
            </a:extLst>
          </p:cNvPr>
          <p:cNvSpPr txBox="1">
            <a:spLocks/>
          </p:cNvSpPr>
          <p:nvPr/>
        </p:nvSpPr>
        <p:spPr>
          <a:xfrm>
            <a:off x="565750" y="1267844"/>
            <a:ext cx="11338741" cy="512322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600"/>
              </a:spcAft>
            </a:pPr>
            <a:r>
              <a:rPr lang="en-US" altLang="zh-CN" sz="2200" b="1" dirty="0">
                <a:latin typeface="Arial" panose="020B0604020202020204" pitchFamily="34" charset="0"/>
                <a:ea typeface="微软雅黑" panose="020B0503020204020204" pitchFamily="34" charset="-122"/>
              </a:rPr>
              <a:t>REPRODUCING NETWORK RESEARCH</a:t>
            </a:r>
          </a:p>
          <a:p>
            <a:pPr lvl="1">
              <a:spcBef>
                <a:spcPts val="1200"/>
              </a:spcBef>
              <a:spcAft>
                <a:spcPts val="600"/>
              </a:spcAft>
            </a:pPr>
            <a:r>
              <a:rPr lang="en-US" altLang="zh-CN" sz="2200" dirty="0">
                <a:latin typeface="Arial" panose="020B0604020202020204" pitchFamily="34" charset="0"/>
                <a:ea typeface="微软雅黑" panose="020B0503020204020204" pitchFamily="34" charset="-122"/>
                <a:hlinkClick r:id="rId2">
                  <a:extLst>
                    <a:ext uri="{A12FA001-AC4F-418D-AE19-62706E023703}">
                      <ahyp:hlinkClr xmlns:ahyp="http://schemas.microsoft.com/office/drawing/2018/hyperlinkcolor" val="tx"/>
                    </a:ext>
                  </a:extLst>
                </a:hlinkClick>
              </a:rPr>
              <a:t>https://reproducingnetworkresearch.wordpress.com/</a:t>
            </a:r>
            <a:endParaRPr lang="en-US" altLang="zh-CN" sz="2200" dirty="0">
              <a:latin typeface="Arial" panose="020B0604020202020204" pitchFamily="34" charset="0"/>
              <a:ea typeface="微软雅黑" panose="020B0503020204020204" pitchFamily="34" charset="-122"/>
            </a:endParaRPr>
          </a:p>
          <a:p>
            <a:pPr>
              <a:spcBef>
                <a:spcPts val="1200"/>
              </a:spcBef>
              <a:spcAft>
                <a:spcPts val="600"/>
              </a:spcAft>
            </a:pPr>
            <a:r>
              <a:rPr lang="zh-CN" altLang="en-US" sz="2200" b="1" dirty="0">
                <a:latin typeface="Arial" panose="020B0604020202020204" pitchFamily="34" charset="0"/>
                <a:ea typeface="微软雅黑" panose="020B0503020204020204" pitchFamily="34" charset="-122"/>
              </a:rPr>
              <a:t>期刊杂志：</a:t>
            </a:r>
            <a:endParaRPr lang="en-US" altLang="zh-CN" sz="2200" b="1" dirty="0">
              <a:latin typeface="Arial" panose="020B0604020202020204" pitchFamily="34" charset="0"/>
              <a:ea typeface="微软雅黑" panose="020B0503020204020204" pitchFamily="34" charset="-122"/>
            </a:endParaRPr>
          </a:p>
          <a:p>
            <a:pPr lvl="1">
              <a:lnSpc>
                <a:spcPct val="120000"/>
              </a:lnSpc>
              <a:spcBef>
                <a:spcPts val="1200"/>
              </a:spcBef>
              <a:spcAft>
                <a:spcPts val="600"/>
              </a:spcAft>
            </a:pPr>
            <a:r>
              <a:rPr lang="en-US" altLang="zh-CN" sz="2200" dirty="0">
                <a:latin typeface="Arial" panose="020B0604020202020204" pitchFamily="34" charset="0"/>
                <a:ea typeface="微软雅黑" panose="020B0503020204020204" pitchFamily="34" charset="-122"/>
              </a:rPr>
              <a:t>IEEE Communication Mag., ACM/IEEE Transactions on Networking</a:t>
            </a:r>
            <a:r>
              <a:rPr lang="zh-CN" altLang="en-US" sz="2200" dirty="0">
                <a:latin typeface="Arial" panose="020B0604020202020204" pitchFamily="34" charset="0"/>
                <a:ea typeface="微软雅黑" panose="020B0503020204020204" pitchFamily="34" charset="-122"/>
              </a:rPr>
              <a:t>，</a:t>
            </a:r>
            <a:r>
              <a:rPr lang="en-US" altLang="zh-CN" sz="2200" dirty="0">
                <a:latin typeface="Arial" panose="020B0604020202020204" pitchFamily="34" charset="0"/>
                <a:ea typeface="微软雅黑" panose="020B0503020204020204" pitchFamily="34" charset="-122"/>
              </a:rPr>
              <a:t>IEEE JSAC, IEEE TMC, Computer Networks, IEEE TWC…</a:t>
            </a:r>
          </a:p>
          <a:p>
            <a:pPr>
              <a:spcBef>
                <a:spcPts val="1200"/>
              </a:spcBef>
              <a:spcAft>
                <a:spcPts val="600"/>
              </a:spcAft>
            </a:pPr>
            <a:r>
              <a:rPr lang="zh-CN" altLang="en-US" sz="2200" b="1" dirty="0">
                <a:latin typeface="Arial" panose="020B0604020202020204" pitchFamily="34" charset="0"/>
                <a:ea typeface="微软雅黑" panose="020B0503020204020204" pitchFamily="34" charset="-122"/>
              </a:rPr>
              <a:t>知名会议：</a:t>
            </a:r>
            <a:endParaRPr lang="en-US" altLang="zh-CN" sz="2200" b="1" dirty="0">
              <a:latin typeface="Arial" panose="020B0604020202020204" pitchFamily="34" charset="0"/>
              <a:ea typeface="微软雅黑" panose="020B0503020204020204" pitchFamily="34" charset="-122"/>
            </a:endParaRPr>
          </a:p>
          <a:p>
            <a:pPr lvl="1">
              <a:spcBef>
                <a:spcPts val="1200"/>
              </a:spcBef>
              <a:spcAft>
                <a:spcPts val="600"/>
              </a:spcAft>
            </a:pPr>
            <a:r>
              <a:rPr lang="en-US" altLang="zh-CN" sz="2200" dirty="0">
                <a:latin typeface="Arial" panose="020B0604020202020204" pitchFamily="34" charset="0"/>
                <a:ea typeface="微软雅黑" panose="020B0503020204020204" pitchFamily="34" charset="-122"/>
              </a:rPr>
              <a:t>SIGCOMM, NSDI, INFOCOM,</a:t>
            </a:r>
            <a:r>
              <a:rPr lang="zh-CN" altLang="en-US" sz="2200" dirty="0">
                <a:latin typeface="Arial" panose="020B0604020202020204" pitchFamily="34" charset="0"/>
                <a:ea typeface="微软雅黑" panose="020B0503020204020204" pitchFamily="34" charset="-122"/>
              </a:rPr>
              <a:t> </a:t>
            </a:r>
            <a:r>
              <a:rPr lang="en-US" altLang="zh-CN" sz="2200" dirty="0" err="1">
                <a:latin typeface="Arial" panose="020B0604020202020204" pitchFamily="34" charset="0"/>
                <a:ea typeface="微软雅黑" panose="020B0503020204020204" pitchFamily="34" charset="-122"/>
              </a:rPr>
              <a:t>MobiCom</a:t>
            </a:r>
            <a:r>
              <a:rPr lang="en-US" altLang="zh-CN" sz="2200" dirty="0">
                <a:latin typeface="Arial" panose="020B0604020202020204" pitchFamily="34" charset="0"/>
                <a:ea typeface="微软雅黑" panose="020B0503020204020204" pitchFamily="34" charset="-122"/>
              </a:rPr>
              <a:t>,</a:t>
            </a:r>
            <a:r>
              <a:rPr lang="zh-CN" altLang="en-US" sz="2200" dirty="0">
                <a:latin typeface="Arial" panose="020B0604020202020204" pitchFamily="34" charset="0"/>
                <a:ea typeface="微软雅黑" panose="020B0503020204020204" pitchFamily="34" charset="-122"/>
              </a:rPr>
              <a:t> </a:t>
            </a:r>
            <a:r>
              <a:rPr lang="en-US" altLang="zh-CN" sz="2200" dirty="0" err="1">
                <a:latin typeface="Arial" panose="020B0604020202020204" pitchFamily="34" charset="0"/>
                <a:ea typeface="微软雅黑" panose="020B0503020204020204" pitchFamily="34" charset="-122"/>
              </a:rPr>
              <a:t>CoNext</a:t>
            </a:r>
            <a:r>
              <a:rPr lang="en-US" altLang="zh-CN" sz="2200" dirty="0">
                <a:latin typeface="Arial" panose="020B0604020202020204" pitchFamily="34" charset="0"/>
                <a:ea typeface="微软雅黑" panose="020B0503020204020204" pitchFamily="34" charset="-122"/>
              </a:rPr>
              <a:t>, ICNP, </a:t>
            </a:r>
            <a:r>
              <a:rPr lang="en-US" altLang="zh-CN" sz="2200" dirty="0" err="1">
                <a:latin typeface="Arial" panose="020B0604020202020204" pitchFamily="34" charset="0"/>
                <a:ea typeface="微软雅黑" panose="020B0503020204020204" pitchFamily="34" charset="-122"/>
              </a:rPr>
              <a:t>IWQoS</a:t>
            </a:r>
            <a:r>
              <a:rPr lang="en-US" altLang="zh-CN" sz="2200" dirty="0">
                <a:latin typeface="Arial" panose="020B0604020202020204" pitchFamily="34" charset="0"/>
                <a:ea typeface="微软雅黑" panose="020B0503020204020204" pitchFamily="34" charset="-122"/>
              </a:rPr>
              <a:t>,</a:t>
            </a:r>
            <a:r>
              <a:rPr lang="zh-CN" altLang="en-US" sz="2200" dirty="0">
                <a:latin typeface="Arial" panose="020B0604020202020204" pitchFamily="34" charset="0"/>
                <a:ea typeface="微软雅黑" panose="020B0503020204020204" pitchFamily="34" charset="-122"/>
              </a:rPr>
              <a:t> </a:t>
            </a:r>
            <a:r>
              <a:rPr lang="en-US" altLang="zh-CN" sz="2200" dirty="0">
                <a:latin typeface="Arial" panose="020B0604020202020204" pitchFamily="34" charset="0"/>
                <a:ea typeface="微软雅黑" panose="020B0503020204020204" pitchFamily="34" charset="-122"/>
              </a:rPr>
              <a:t>SECON,</a:t>
            </a:r>
            <a:r>
              <a:rPr lang="zh-CN" altLang="en-US" sz="2200" dirty="0">
                <a:latin typeface="Arial" panose="020B0604020202020204" pitchFamily="34" charset="0"/>
                <a:ea typeface="微软雅黑" panose="020B0503020204020204" pitchFamily="34" charset="-122"/>
              </a:rPr>
              <a:t> </a:t>
            </a:r>
            <a:r>
              <a:rPr lang="en-US" altLang="zh-CN" sz="2200" dirty="0">
                <a:latin typeface="Arial" panose="020B0604020202020204" pitchFamily="34" charset="0"/>
                <a:ea typeface="微软雅黑" panose="020B0503020204020204" pitchFamily="34" charset="-122"/>
              </a:rPr>
              <a:t>ICC, </a:t>
            </a:r>
            <a:r>
              <a:rPr lang="en-US" altLang="zh-CN" sz="2200" dirty="0" err="1">
                <a:latin typeface="Arial" panose="020B0604020202020204" pitchFamily="34" charset="0"/>
                <a:ea typeface="微软雅黑" panose="020B0503020204020204" pitchFamily="34" charset="-122"/>
              </a:rPr>
              <a:t>Globecom</a:t>
            </a:r>
            <a:r>
              <a:rPr lang="en-US" altLang="zh-CN" sz="2200" dirty="0">
                <a:latin typeface="Arial" panose="020B0604020202020204" pitchFamily="34" charset="0"/>
                <a:ea typeface="微软雅黑" panose="020B0503020204020204" pitchFamily="34" charset="-122"/>
              </a:rPr>
              <a:t>…</a:t>
            </a:r>
          </a:p>
          <a:p>
            <a:pPr>
              <a:spcBef>
                <a:spcPts val="1200"/>
              </a:spcBef>
              <a:spcAft>
                <a:spcPts val="600"/>
              </a:spcAft>
            </a:pPr>
            <a:r>
              <a:rPr lang="zh-CN" altLang="en-US" sz="2200" b="1" dirty="0">
                <a:latin typeface="Arial" panose="020B0604020202020204" pitchFamily="34" charset="0"/>
                <a:ea typeface="微软雅黑" panose="020B0503020204020204" pitchFamily="34" charset="-122"/>
              </a:rPr>
              <a:t>网络资源：</a:t>
            </a:r>
            <a:endParaRPr lang="en-US" altLang="zh-CN" sz="2200" b="1" dirty="0">
              <a:latin typeface="Arial" panose="020B0604020202020204" pitchFamily="34" charset="0"/>
              <a:ea typeface="微软雅黑" panose="020B0503020204020204" pitchFamily="34" charset="-122"/>
            </a:endParaRPr>
          </a:p>
          <a:p>
            <a:pPr lvl="1">
              <a:lnSpc>
                <a:spcPct val="120000"/>
              </a:lnSpc>
              <a:spcBef>
                <a:spcPts val="1200"/>
              </a:spcBef>
              <a:spcAft>
                <a:spcPts val="600"/>
              </a:spcAft>
            </a:pPr>
            <a:r>
              <a:rPr lang="en-US" altLang="zh-CN" sz="1800" dirty="0">
                <a:latin typeface="Arial" panose="020B0604020202020204" pitchFamily="34" charset="0"/>
                <a:ea typeface="微软雅黑" panose="020B0503020204020204" pitchFamily="34" charset="-122"/>
              </a:rPr>
              <a:t>IP</a:t>
            </a:r>
            <a:r>
              <a:rPr lang="zh-CN" altLang="en-US" sz="1800" dirty="0">
                <a:latin typeface="Arial" panose="020B0604020202020204" pitchFamily="34" charset="0"/>
                <a:ea typeface="微软雅黑" panose="020B0503020204020204" pitchFamily="34" charset="-122"/>
              </a:rPr>
              <a:t>基础系列</a:t>
            </a:r>
            <a:r>
              <a:rPr lang="en-US" altLang="zh-CN" sz="1800" dirty="0">
                <a:latin typeface="Arial" panose="020B0604020202020204" pitchFamily="34" charset="0"/>
                <a:ea typeface="微软雅黑" panose="020B0503020204020204" pitchFamily="34" charset="-122"/>
              </a:rPr>
              <a:t>MOOC</a:t>
            </a:r>
            <a:r>
              <a:rPr lang="zh-CN" altLang="en-US" sz="1800" dirty="0">
                <a:latin typeface="Arial" panose="020B0604020202020204" pitchFamily="34" charset="0"/>
                <a:ea typeface="微软雅黑" panose="020B0503020204020204" pitchFamily="34" charset="-122"/>
              </a:rPr>
              <a:t>视频（华为，朱仕耿）：</a:t>
            </a:r>
            <a:r>
              <a:rPr lang="en-US" altLang="zh-CN" sz="2200" dirty="0">
                <a:latin typeface="Arial" panose="020B0604020202020204" pitchFamily="34" charset="0"/>
                <a:ea typeface="微软雅黑" panose="020B0503020204020204" pitchFamily="34" charset="-122"/>
                <a:hlinkClick r:id="rId3">
                  <a:extLst>
                    <a:ext uri="{A12FA001-AC4F-418D-AE19-62706E023703}">
                      <ahyp:hlinkClr xmlns:ahyp="http://schemas.microsoft.com/office/drawing/2018/hyperlinkcolor" val="tx"/>
                    </a:ext>
                  </a:extLst>
                </a:hlinkClick>
              </a:rPr>
              <a:t>https://forum.huawei.com/enterprise/zh/forum.php?mod=collection&amp;action=view&amp;ctid=341</a:t>
            </a:r>
            <a:endParaRPr lang="zh-CN" altLang="en-US" sz="2200" dirty="0">
              <a:latin typeface="Arial" panose="020B0604020202020204" pitchFamily="34" charset="0"/>
              <a:ea typeface="微软雅黑" panose="020B0503020204020204" pitchFamily="34" charset="-122"/>
            </a:endParaRPr>
          </a:p>
          <a:p>
            <a:pPr lvl="1">
              <a:spcBef>
                <a:spcPts val="1200"/>
              </a:spcBef>
              <a:spcAft>
                <a:spcPts val="600"/>
              </a:spcAft>
            </a:pPr>
            <a:r>
              <a:rPr lang="en-US" altLang="zh-CN" sz="1800" dirty="0">
                <a:latin typeface="Arial" panose="020B0604020202020204" pitchFamily="34" charset="0"/>
                <a:ea typeface="微软雅黑" panose="020B0503020204020204" pitchFamily="34" charset="-122"/>
              </a:rPr>
              <a:t>《</a:t>
            </a:r>
            <a:r>
              <a:rPr lang="zh-CN" altLang="en-US" sz="1800" dirty="0">
                <a:latin typeface="Arial" panose="020B0604020202020204" pitchFamily="34" charset="0"/>
                <a:ea typeface="微软雅黑" panose="020B0503020204020204" pitchFamily="34" charset="-122"/>
              </a:rPr>
              <a:t>一个报文的路由器之旅</a:t>
            </a:r>
            <a:r>
              <a:rPr lang="en-US" altLang="zh-CN" sz="1800" dirty="0">
                <a:latin typeface="Arial" panose="020B0604020202020204" pitchFamily="34" charset="0"/>
                <a:ea typeface="微软雅黑" panose="020B0503020204020204" pitchFamily="34" charset="-122"/>
              </a:rPr>
              <a:t>》</a:t>
            </a:r>
            <a:r>
              <a:rPr lang="zh-CN" altLang="en-US" sz="1800" dirty="0">
                <a:latin typeface="Arial" panose="020B0604020202020204" pitchFamily="34" charset="0"/>
                <a:ea typeface="微软雅黑" panose="020B0503020204020204" pitchFamily="34" charset="-122"/>
              </a:rPr>
              <a:t>华为</a:t>
            </a:r>
            <a:endParaRPr lang="en-US" altLang="zh-CN" sz="1800" dirty="0">
              <a:latin typeface="Arial" panose="020B0604020202020204" pitchFamily="34" charset="0"/>
              <a:ea typeface="微软雅黑" panose="020B0503020204020204" pitchFamily="34" charset="-122"/>
            </a:endParaRPr>
          </a:p>
        </p:txBody>
      </p:sp>
      <p:pic>
        <p:nvPicPr>
          <p:cNvPr id="2" name="Picture 2">
            <a:extLst>
              <a:ext uri="{FF2B5EF4-FFF2-40B4-BE49-F238E27FC236}">
                <a16:creationId xmlns:a16="http://schemas.microsoft.com/office/drawing/2014/main" id="{F8CC3027-9624-4A50-A225-B296DCC800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972"/>
          <a:stretch/>
        </p:blipFill>
        <p:spPr bwMode="auto">
          <a:xfrm>
            <a:off x="9550612" y="1"/>
            <a:ext cx="2353879" cy="79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46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9DAE91F-E0D4-4AA4-9C58-9703F0C66538}"/>
              </a:ext>
            </a:extLst>
          </p:cNvPr>
          <p:cNvSpPr/>
          <p:nvPr/>
        </p:nvSpPr>
        <p:spPr>
          <a:xfrm>
            <a:off x="229436" y="281326"/>
            <a:ext cx="11888949" cy="523220"/>
          </a:xfrm>
          <a:prstGeom prst="rect">
            <a:avLst/>
          </a:prstGeom>
          <a:solidFill>
            <a:sysClr val="window" lastClr="FFFFFF"/>
          </a:solidFill>
        </p:spPr>
        <p:txBody>
          <a:bodyPr wrap="square">
            <a:spAutoFit/>
          </a:bodyPr>
          <a:lstStyle/>
          <a:p>
            <a:r>
              <a:rPr lang="en-US" altLang="zh-CN" sz="2800" b="1" kern="0" dirty="0">
                <a:solidFill>
                  <a:srgbClr val="C00000"/>
                </a:solidFill>
                <a:latin typeface="微软雅黑" panose="020B0503020204020204" pitchFamily="34" charset="-122"/>
                <a:ea typeface="微软雅黑" panose="020B0503020204020204" pitchFamily="34" charset="-122"/>
              </a:rPr>
              <a:t>Grading Criteria</a:t>
            </a:r>
            <a:endParaRPr lang="zh-CN" altLang="en-US" sz="2800" b="1" kern="0" dirty="0">
              <a:solidFill>
                <a:schemeClr val="accent5">
                  <a:lumMod val="75000"/>
                </a:schemeClr>
              </a:solidFill>
              <a:latin typeface="微软雅黑" panose="020B0503020204020204" pitchFamily="34" charset="-122"/>
              <a:ea typeface="微软雅黑" panose="020B0503020204020204" pitchFamily="34" charset="-122"/>
            </a:endParaRPr>
          </a:p>
        </p:txBody>
      </p:sp>
      <p:graphicFrame>
        <p:nvGraphicFramePr>
          <p:cNvPr id="5" name="内容占位符 14">
            <a:extLst>
              <a:ext uri="{FF2B5EF4-FFF2-40B4-BE49-F238E27FC236}">
                <a16:creationId xmlns:a16="http://schemas.microsoft.com/office/drawing/2014/main" id="{874C15FD-2046-47A3-A6DC-6C179EBB6588}"/>
              </a:ext>
            </a:extLst>
          </p:cNvPr>
          <p:cNvGraphicFramePr>
            <a:graphicFrameLocks/>
          </p:cNvGraphicFramePr>
          <p:nvPr>
            <p:extLst>
              <p:ext uri="{D42A27DB-BD31-4B8C-83A1-F6EECF244321}">
                <p14:modId xmlns:p14="http://schemas.microsoft.com/office/powerpoint/2010/main" val="3369107166"/>
              </p:ext>
            </p:extLst>
          </p:nvPr>
        </p:nvGraphicFramePr>
        <p:xfrm>
          <a:off x="6467709" y="1424900"/>
          <a:ext cx="4162593" cy="2533849"/>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45787278-99DC-434D-B8C2-85DE37893A13}"/>
              </a:ext>
            </a:extLst>
          </p:cNvPr>
          <p:cNvSpPr txBox="1"/>
          <p:nvPr/>
        </p:nvSpPr>
        <p:spPr>
          <a:xfrm>
            <a:off x="778829" y="1287851"/>
            <a:ext cx="5008457" cy="2750240"/>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Ø"/>
            </a:pPr>
            <a:r>
              <a:rPr lang="zh-CN" altLang="en-US" sz="2000" b="1" kern="100" spc="100" dirty="0">
                <a:latin typeface="微软雅黑" panose="020B0503020204020204" pitchFamily="34" charset="-122"/>
                <a:ea typeface="微软雅黑" panose="020B0503020204020204" pitchFamily="34" charset="-122"/>
              </a:rPr>
              <a:t>理论课</a:t>
            </a:r>
            <a:r>
              <a:rPr lang="zh-CN" altLang="zh-CN" sz="2000" b="1" kern="100" spc="100" dirty="0">
                <a:effectLst/>
                <a:latin typeface="微软雅黑" panose="020B0503020204020204" pitchFamily="34" charset="-122"/>
                <a:ea typeface="微软雅黑" panose="020B0503020204020204" pitchFamily="34" charset="-122"/>
              </a:rPr>
              <a:t>考核方式与评价结构比例：</a:t>
            </a:r>
            <a:endParaRPr lang="zh-CN" altLang="zh-CN" sz="2000" b="1" kern="100" dirty="0">
              <a:effectLst/>
              <a:latin typeface="微软雅黑" panose="020B0503020204020204" pitchFamily="34" charset="-122"/>
              <a:ea typeface="微软雅黑" panose="020B0503020204020204" pitchFamily="34" charset="-122"/>
            </a:endParaRPr>
          </a:p>
          <a:p>
            <a:pPr marL="800100" lvl="1" indent="-342900" algn="just">
              <a:lnSpc>
                <a:spcPct val="125000"/>
              </a:lnSpc>
              <a:buFont typeface="+mj-lt"/>
              <a:buAutoNum type="arabicPeriod"/>
              <a:tabLst>
                <a:tab pos="533400" algn="l"/>
              </a:tabLst>
            </a:pPr>
            <a:r>
              <a:rPr lang="zh-CN" altLang="zh-CN" sz="2000" kern="100" spc="100" dirty="0">
                <a:effectLst/>
                <a:latin typeface="微软雅黑" panose="020B0503020204020204" pitchFamily="34" charset="-122"/>
                <a:ea typeface="微软雅黑" panose="020B0503020204020204" pitchFamily="34" charset="-122"/>
              </a:rPr>
              <a:t>平时成绩：</a:t>
            </a:r>
            <a:r>
              <a:rPr lang="en-US" altLang="zh-CN" sz="2000" kern="100" spc="100" dirty="0">
                <a:effectLst/>
                <a:latin typeface="微软雅黑" panose="020B0503020204020204" pitchFamily="34" charset="-122"/>
                <a:ea typeface="微软雅黑" panose="020B0503020204020204" pitchFamily="34" charset="-122"/>
              </a:rPr>
              <a:t>40</a:t>
            </a:r>
            <a:r>
              <a:rPr lang="en-US" altLang="zh-CN" sz="2000" kern="100" spc="100" dirty="0">
                <a:latin typeface="微软雅黑" panose="020B0503020204020204" pitchFamily="34" charset="-122"/>
                <a:ea typeface="微软雅黑" panose="020B0503020204020204" pitchFamily="34" charset="-122"/>
              </a:rPr>
              <a:t>%</a:t>
            </a:r>
            <a:endParaRPr lang="en-US" altLang="zh-CN" sz="2000" kern="100" spc="100" dirty="0">
              <a:effectLst/>
              <a:latin typeface="微软雅黑" panose="020B0503020204020204" pitchFamily="34" charset="-122"/>
              <a:ea typeface="微软雅黑" panose="020B0503020204020204" pitchFamily="34" charset="-122"/>
            </a:endParaRPr>
          </a:p>
          <a:p>
            <a:pPr marL="1371600" lvl="2" indent="-457200" algn="just">
              <a:lnSpc>
                <a:spcPct val="125000"/>
              </a:lnSpc>
              <a:buFont typeface="+mj-ea"/>
              <a:buAutoNum type="circleNumDbPlain"/>
              <a:tabLst>
                <a:tab pos="533400" algn="l"/>
              </a:tabLst>
            </a:pPr>
            <a:r>
              <a:rPr lang="zh-CN" altLang="en-US" sz="2000" kern="100" spc="100" dirty="0">
                <a:latin typeface="微软雅黑" panose="020B0503020204020204" pitchFamily="34" charset="-122"/>
                <a:ea typeface="微软雅黑" panose="020B0503020204020204" pitchFamily="34" charset="-122"/>
              </a:rPr>
              <a:t>出勤</a:t>
            </a:r>
            <a:r>
              <a:rPr lang="en-US" altLang="zh-CN" sz="2000" kern="100" spc="100" dirty="0">
                <a:latin typeface="微软雅黑" panose="020B0503020204020204" pitchFamily="34" charset="-122"/>
                <a:ea typeface="微软雅黑" panose="020B0503020204020204" pitchFamily="34" charset="-122"/>
              </a:rPr>
              <a:t>15%</a:t>
            </a:r>
          </a:p>
          <a:p>
            <a:pPr marL="1371600" lvl="2" indent="-457200" algn="just">
              <a:lnSpc>
                <a:spcPct val="125000"/>
              </a:lnSpc>
              <a:buFont typeface="+mj-ea"/>
              <a:buAutoNum type="circleNumDbPlain"/>
              <a:tabLst>
                <a:tab pos="533400" algn="l"/>
              </a:tabLst>
            </a:pPr>
            <a:r>
              <a:rPr lang="zh-CN" altLang="en-US" sz="2000" kern="100" spc="100" dirty="0">
                <a:effectLst/>
                <a:latin typeface="微软雅黑" panose="020B0503020204020204" pitchFamily="34" charset="-122"/>
                <a:ea typeface="微软雅黑" panose="020B0503020204020204" pitchFamily="34" charset="-122"/>
              </a:rPr>
              <a:t>作业</a:t>
            </a:r>
            <a:r>
              <a:rPr lang="en-US" altLang="zh-CN" sz="2000" kern="100" spc="100" dirty="0">
                <a:latin typeface="微软雅黑" panose="020B0503020204020204" pitchFamily="34" charset="-122"/>
                <a:ea typeface="微软雅黑" panose="020B0503020204020204" pitchFamily="34" charset="-122"/>
              </a:rPr>
              <a:t>2</a:t>
            </a:r>
            <a:r>
              <a:rPr lang="en-US" altLang="zh-CN" sz="2000" kern="100" spc="100" dirty="0">
                <a:effectLst/>
                <a:latin typeface="微软雅黑" panose="020B0503020204020204" pitchFamily="34" charset="-122"/>
                <a:ea typeface="微软雅黑" panose="020B0503020204020204" pitchFamily="34" charset="-122"/>
              </a:rPr>
              <a:t>5%</a:t>
            </a:r>
            <a:r>
              <a:rPr lang="zh-CN" altLang="en-US" sz="2000" kern="100" spc="100" dirty="0">
                <a:effectLst/>
                <a:latin typeface="微软雅黑" panose="020B0503020204020204" pitchFamily="34" charset="-122"/>
                <a:ea typeface="微软雅黑" panose="020B0503020204020204" pitchFamily="34" charset="-122"/>
              </a:rPr>
              <a:t>：约</a:t>
            </a:r>
            <a:r>
              <a:rPr lang="en-US" altLang="zh-CN" sz="2000" kern="100" spc="100" dirty="0">
                <a:effectLst/>
                <a:latin typeface="微软雅黑" panose="020B0503020204020204" pitchFamily="34" charset="-122"/>
                <a:ea typeface="微软雅黑" panose="020B0503020204020204" pitchFamily="34" charset="-122"/>
              </a:rPr>
              <a:t>5</a:t>
            </a:r>
            <a:r>
              <a:rPr lang="zh-CN" altLang="en-US" sz="2000" kern="100" spc="100" dirty="0">
                <a:effectLst/>
                <a:latin typeface="微软雅黑" panose="020B0503020204020204" pitchFamily="34" charset="-122"/>
                <a:ea typeface="微软雅黑" panose="020B0503020204020204" pitchFamily="34" charset="-122"/>
              </a:rPr>
              <a:t>次作业</a:t>
            </a:r>
            <a:endParaRPr lang="zh-CN" altLang="zh-CN" sz="2000" kern="100" dirty="0">
              <a:effectLst/>
              <a:latin typeface="微软雅黑" panose="020B0503020204020204" pitchFamily="34" charset="-122"/>
              <a:ea typeface="微软雅黑" panose="020B0503020204020204" pitchFamily="34" charset="-122"/>
            </a:endParaRPr>
          </a:p>
          <a:p>
            <a:pPr marL="800100" lvl="1" indent="-342900" algn="just">
              <a:lnSpc>
                <a:spcPct val="125000"/>
              </a:lnSpc>
              <a:buFont typeface="+mj-lt"/>
              <a:buAutoNum type="arabicPeriod"/>
              <a:tabLst>
                <a:tab pos="533400" algn="l"/>
              </a:tabLst>
            </a:pPr>
            <a:r>
              <a:rPr lang="zh-CN" altLang="zh-CN" sz="2000" kern="100" spc="100" dirty="0">
                <a:latin typeface="微软雅黑" panose="020B0503020204020204" pitchFamily="34" charset="-122"/>
                <a:ea typeface="微软雅黑" panose="020B0503020204020204" pitchFamily="34" charset="-122"/>
              </a:rPr>
              <a:t>期中考试：</a:t>
            </a:r>
            <a:r>
              <a:rPr lang="en-US" altLang="zh-CN" sz="2000" kern="100" spc="100" dirty="0">
                <a:latin typeface="微软雅黑" panose="020B0503020204020204" pitchFamily="34" charset="-122"/>
                <a:ea typeface="微软雅黑" panose="020B0503020204020204" pitchFamily="34" charset="-122"/>
              </a:rPr>
              <a:t>20%</a:t>
            </a:r>
            <a:r>
              <a:rPr lang="zh-CN" altLang="en-US" sz="2000" kern="100" spc="100" dirty="0">
                <a:latin typeface="微软雅黑" panose="020B0503020204020204" pitchFamily="34" charset="-122"/>
                <a:ea typeface="微软雅黑" panose="020B0503020204020204" pitchFamily="34" charset="-122"/>
              </a:rPr>
              <a:t>（约第</a:t>
            </a:r>
            <a:r>
              <a:rPr lang="en-US" altLang="zh-CN" sz="2000" kern="100" spc="100" dirty="0">
                <a:latin typeface="微软雅黑" panose="020B0503020204020204" pitchFamily="34" charset="-122"/>
                <a:ea typeface="微软雅黑" panose="020B0503020204020204" pitchFamily="34" charset="-122"/>
              </a:rPr>
              <a:t>10</a:t>
            </a:r>
            <a:r>
              <a:rPr lang="zh-CN" altLang="en-US" sz="2000" kern="100" spc="100" dirty="0">
                <a:latin typeface="微软雅黑" panose="020B0503020204020204" pitchFamily="34" charset="-122"/>
                <a:ea typeface="微软雅黑" panose="020B0503020204020204" pitchFamily="34" charset="-122"/>
              </a:rPr>
              <a:t>周）</a:t>
            </a:r>
            <a:endParaRPr lang="zh-CN" altLang="zh-CN" sz="2000" kern="100" spc="100" dirty="0">
              <a:latin typeface="微软雅黑" panose="020B0503020204020204" pitchFamily="34" charset="-122"/>
              <a:ea typeface="微软雅黑" panose="020B0503020204020204" pitchFamily="34" charset="-122"/>
            </a:endParaRPr>
          </a:p>
          <a:p>
            <a:pPr marL="800100" lvl="1" indent="-342900" algn="just">
              <a:lnSpc>
                <a:spcPct val="125000"/>
              </a:lnSpc>
              <a:buFont typeface="+mj-lt"/>
              <a:buAutoNum type="arabicPeriod"/>
              <a:tabLst>
                <a:tab pos="533400" algn="l"/>
              </a:tabLst>
            </a:pPr>
            <a:r>
              <a:rPr lang="zh-CN" altLang="zh-CN" sz="2000" kern="100" spc="100" dirty="0">
                <a:latin typeface="微软雅黑" panose="020B0503020204020204" pitchFamily="34" charset="-122"/>
                <a:ea typeface="微软雅黑" panose="020B0503020204020204" pitchFamily="34" charset="-122"/>
              </a:rPr>
              <a:t>期末考试：</a:t>
            </a:r>
            <a:r>
              <a:rPr lang="en-US" altLang="zh-CN" sz="2000" kern="100" spc="100" dirty="0">
                <a:latin typeface="微软雅黑" panose="020B0503020204020204" pitchFamily="34" charset="-122"/>
                <a:ea typeface="微软雅黑" panose="020B0503020204020204" pitchFamily="34" charset="-122"/>
              </a:rPr>
              <a:t>40%</a:t>
            </a:r>
            <a:r>
              <a:rPr lang="zh-CN" altLang="en-US" sz="2000" kern="100" spc="100" dirty="0">
                <a:latin typeface="微软雅黑" panose="020B0503020204020204" pitchFamily="34" charset="-122"/>
                <a:ea typeface="微软雅黑" panose="020B0503020204020204" pitchFamily="34" charset="-122"/>
              </a:rPr>
              <a:t>，闭卷考试，</a:t>
            </a:r>
            <a:r>
              <a:rPr lang="en-US" altLang="zh-CN" sz="2000" kern="100" spc="100" dirty="0">
                <a:latin typeface="微软雅黑" panose="020B0503020204020204" pitchFamily="34" charset="-122"/>
                <a:ea typeface="微软雅黑" panose="020B0503020204020204" pitchFamily="34" charset="-122"/>
              </a:rPr>
              <a:t>120</a:t>
            </a:r>
            <a:r>
              <a:rPr lang="zh-CN" altLang="en-US" sz="2000" kern="100" spc="100" dirty="0">
                <a:latin typeface="微软雅黑" panose="020B0503020204020204" pitchFamily="34" charset="-122"/>
                <a:ea typeface="微软雅黑" panose="020B0503020204020204" pitchFamily="34" charset="-122"/>
              </a:rPr>
              <a:t>分钟。</a:t>
            </a:r>
            <a:endParaRPr lang="zh-CN" altLang="zh-CN" sz="2000" kern="100" spc="1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46DB4B53-D70B-4F7D-BF61-333D7B7FA8CA}"/>
              </a:ext>
            </a:extLst>
          </p:cNvPr>
          <p:cNvSpPr txBox="1"/>
          <p:nvPr/>
        </p:nvSpPr>
        <p:spPr>
          <a:xfrm>
            <a:off x="778828" y="4718967"/>
            <a:ext cx="5008457" cy="1211357"/>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Ø"/>
            </a:pPr>
            <a:r>
              <a:rPr lang="zh-CN" altLang="en-US" sz="2000" b="1" kern="100" spc="100" dirty="0">
                <a:latin typeface="微软雅黑" panose="020B0503020204020204" pitchFamily="34" charset="-122"/>
                <a:ea typeface="微软雅黑" panose="020B0503020204020204" pitchFamily="34" charset="-122"/>
              </a:rPr>
              <a:t>实验课</a:t>
            </a:r>
            <a:r>
              <a:rPr lang="zh-CN" altLang="zh-CN" sz="2000" b="1" kern="100" spc="100" dirty="0">
                <a:effectLst/>
                <a:latin typeface="微软雅黑" panose="020B0503020204020204" pitchFamily="34" charset="-122"/>
                <a:ea typeface="微软雅黑" panose="020B0503020204020204" pitchFamily="34" charset="-122"/>
              </a:rPr>
              <a:t>考核方式与评价结构比例：</a:t>
            </a:r>
            <a:endParaRPr lang="zh-CN" altLang="zh-CN" sz="2000" b="1" kern="100" dirty="0">
              <a:effectLst/>
              <a:latin typeface="微软雅黑" panose="020B0503020204020204" pitchFamily="34" charset="-122"/>
              <a:ea typeface="微软雅黑" panose="020B0503020204020204" pitchFamily="34" charset="-122"/>
            </a:endParaRPr>
          </a:p>
          <a:p>
            <a:pPr marL="800100" lvl="1" indent="-342900" algn="just">
              <a:lnSpc>
                <a:spcPct val="125000"/>
              </a:lnSpc>
              <a:buFont typeface="+mj-lt"/>
              <a:buAutoNum type="arabicPeriod"/>
              <a:tabLst>
                <a:tab pos="533400" algn="l"/>
              </a:tabLst>
            </a:pPr>
            <a:r>
              <a:rPr lang="zh-CN" altLang="en-US" sz="2000" kern="100" spc="100">
                <a:effectLst/>
                <a:latin typeface="微软雅黑" panose="020B0503020204020204" pitchFamily="34" charset="-122"/>
                <a:ea typeface="微软雅黑" panose="020B0503020204020204" pitchFamily="34" charset="-122"/>
              </a:rPr>
              <a:t>出勤及课堂表现</a:t>
            </a:r>
            <a:r>
              <a:rPr lang="zh-CN" altLang="zh-CN" sz="2000" kern="100" spc="100" dirty="0">
                <a:effectLst/>
                <a:latin typeface="微软雅黑" panose="020B0503020204020204" pitchFamily="34" charset="-122"/>
                <a:ea typeface="微软雅黑" panose="020B0503020204020204" pitchFamily="34" charset="-122"/>
              </a:rPr>
              <a:t>：</a:t>
            </a:r>
            <a:r>
              <a:rPr lang="en-US" altLang="zh-CN" sz="2000" kern="100" spc="100" dirty="0">
                <a:effectLst/>
                <a:latin typeface="微软雅黑" panose="020B0503020204020204" pitchFamily="34" charset="-122"/>
                <a:ea typeface="微软雅黑" panose="020B0503020204020204" pitchFamily="34" charset="-122"/>
              </a:rPr>
              <a:t>50</a:t>
            </a:r>
            <a:r>
              <a:rPr lang="en-US" altLang="zh-CN" sz="2000" kern="100" spc="100" dirty="0">
                <a:latin typeface="微软雅黑" panose="020B0503020204020204" pitchFamily="34" charset="-122"/>
                <a:ea typeface="微软雅黑" panose="020B0503020204020204" pitchFamily="34" charset="-122"/>
              </a:rPr>
              <a:t>%</a:t>
            </a:r>
          </a:p>
          <a:p>
            <a:pPr marL="800100" lvl="1" indent="-342900" algn="just">
              <a:lnSpc>
                <a:spcPct val="125000"/>
              </a:lnSpc>
              <a:buFont typeface="+mj-lt"/>
              <a:buAutoNum type="arabicPeriod"/>
              <a:tabLst>
                <a:tab pos="533400" algn="l"/>
              </a:tabLst>
            </a:pPr>
            <a:r>
              <a:rPr lang="zh-CN" altLang="en-US" sz="2000" kern="100" spc="100" dirty="0">
                <a:effectLst/>
                <a:latin typeface="微软雅黑" panose="020B0503020204020204" pitchFamily="34" charset="-122"/>
                <a:ea typeface="微软雅黑" panose="020B0503020204020204" pitchFamily="34" charset="-122"/>
              </a:rPr>
              <a:t>实验报告：</a:t>
            </a:r>
            <a:r>
              <a:rPr lang="en-US" altLang="zh-CN" sz="2000" kern="100" spc="100" dirty="0">
                <a:effectLst/>
                <a:latin typeface="微软雅黑" panose="020B0503020204020204" pitchFamily="34" charset="-122"/>
                <a:ea typeface="微软雅黑" panose="020B0503020204020204" pitchFamily="34" charset="-122"/>
              </a:rPr>
              <a:t>50%</a:t>
            </a:r>
          </a:p>
        </p:txBody>
      </p:sp>
      <p:graphicFrame>
        <p:nvGraphicFramePr>
          <p:cNvPr id="8" name="内容占位符 10">
            <a:extLst>
              <a:ext uri="{FF2B5EF4-FFF2-40B4-BE49-F238E27FC236}">
                <a16:creationId xmlns:a16="http://schemas.microsoft.com/office/drawing/2014/main" id="{27CB068F-98D1-4BC8-BF5E-02AB25EF652D}"/>
              </a:ext>
            </a:extLst>
          </p:cNvPr>
          <p:cNvGraphicFramePr>
            <a:graphicFrameLocks/>
          </p:cNvGraphicFramePr>
          <p:nvPr>
            <p:extLst>
              <p:ext uri="{D42A27DB-BD31-4B8C-83A1-F6EECF244321}">
                <p14:modId xmlns:p14="http://schemas.microsoft.com/office/powerpoint/2010/main" val="1857173827"/>
              </p:ext>
            </p:extLst>
          </p:nvPr>
        </p:nvGraphicFramePr>
        <p:xfrm>
          <a:off x="6404715" y="4355285"/>
          <a:ext cx="4288581" cy="2221389"/>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2">
            <a:extLst>
              <a:ext uri="{FF2B5EF4-FFF2-40B4-BE49-F238E27FC236}">
                <a16:creationId xmlns:a16="http://schemas.microsoft.com/office/drawing/2014/main" id="{C5D0E0C9-37F8-4958-9F21-2ACF7266FC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972"/>
          <a:stretch/>
        </p:blipFill>
        <p:spPr bwMode="auto">
          <a:xfrm>
            <a:off x="9550612" y="1"/>
            <a:ext cx="2353879" cy="79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7870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12954</TotalTime>
  <Words>1093</Words>
  <Application>Microsoft Office PowerPoint</Application>
  <PresentationFormat>宽屏</PresentationFormat>
  <Paragraphs>124</Paragraphs>
  <Slides>13</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Gotham</vt:lpstr>
      <vt:lpstr>等线</vt:lpstr>
      <vt:lpstr>等线 Light</vt:lpstr>
      <vt:lpstr>微软雅黑</vt:lpstr>
      <vt:lpstr>Arial</vt:lpstr>
      <vt:lpstr>Calibri</vt:lpstr>
      <vt:lpstr>Wingdings</vt:lpstr>
      <vt:lpstr>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工业互联网创新中心筹备进展及项目情况</dc:title>
  <dc:creator>tingw</dc:creator>
  <cp:lastModifiedBy>tingwang1122@gmail.com</cp:lastModifiedBy>
  <cp:revision>523</cp:revision>
  <dcterms:created xsi:type="dcterms:W3CDTF">2016-09-26T01:53:00Z</dcterms:created>
  <dcterms:modified xsi:type="dcterms:W3CDTF">2024-09-09T10:06:25Z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