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 id="2147483695" r:id="rId2"/>
  </p:sldMasterIdLst>
  <p:notesMasterIdLst>
    <p:notesMasterId r:id="rId8"/>
  </p:notesMasterIdLst>
  <p:sldIdLst>
    <p:sldId id="1433" r:id="rId3"/>
    <p:sldId id="1429" r:id="rId4"/>
    <p:sldId id="1430" r:id="rId5"/>
    <p:sldId id="1431" r:id="rId6"/>
    <p:sldId id="138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p15:clr>
            <a:srgbClr val="A4A3A4"/>
          </p15:clr>
        </p15:guide>
        <p15:guide id="2" pos="3840">
          <p15:clr>
            <a:srgbClr val="A4A3A4"/>
          </p15:clr>
        </p15:guide>
        <p15:guide id="3" pos="1044">
          <p15:clr>
            <a:srgbClr val="A4A3A4"/>
          </p15:clr>
        </p15:guide>
        <p15:guide id="4" pos="20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DB4"/>
    <a:srgbClr val="005AAD"/>
    <a:srgbClr val="008487"/>
    <a:srgbClr val="DDE9EA"/>
    <a:srgbClr val="FF9B36"/>
    <a:srgbClr val="00467A"/>
    <a:srgbClr val="FF9933"/>
    <a:srgbClr val="E06B6B"/>
    <a:srgbClr val="ED6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0123" autoAdjust="0"/>
  </p:normalViewPr>
  <p:slideViewPr>
    <p:cSldViewPr snapToGrid="0" showGuides="1">
      <p:cViewPr varScale="1">
        <p:scale>
          <a:sx n="90" d="100"/>
          <a:sy n="90" d="100"/>
        </p:scale>
        <p:origin x="129" y="45"/>
      </p:cViewPr>
      <p:guideLst>
        <p:guide orient="horz" pos="2128"/>
        <p:guide pos="3840"/>
        <p:guide pos="1044"/>
        <p:guide pos="2074"/>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54" d="100"/>
          <a:sy n="54" d="100"/>
        </p:scale>
        <p:origin x="28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6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6BA0-5341-43DF-84CE-1998201C61E9}" type="datetimeFigureOut">
              <a:rPr lang="zh-CN" altLang="en-US" smtClean="0"/>
              <a:t>2021/9/7</a:t>
            </a:fld>
            <a:endParaRPr lang="zh-CN" altLang="en-US"/>
          </a:p>
        </p:txBody>
      </p:sp>
      <p:sp>
        <p:nvSpPr>
          <p:cNvPr id="104877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7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7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3F630-34ED-4C5D-9674-D926440E8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0" i="0" dirty="0">
                <a:solidFill>
                  <a:srgbClr val="333333"/>
                </a:solidFill>
                <a:effectLst/>
                <a:latin typeface="PingFang SC"/>
              </a:rPr>
              <a:t>8mm</a:t>
            </a:r>
            <a:r>
              <a:rPr lang="zh-CN" altLang="en-US" b="0" i="0" dirty="0">
                <a:solidFill>
                  <a:srgbClr val="333333"/>
                </a:solidFill>
                <a:effectLst/>
                <a:latin typeface="PingFang SC"/>
              </a:rPr>
              <a:t>磁带：是一种由</a:t>
            </a:r>
            <a:r>
              <a:rPr lang="en-US" altLang="zh-CN" b="0" i="0" dirty="0">
                <a:solidFill>
                  <a:srgbClr val="333333"/>
                </a:solidFill>
                <a:effectLst/>
                <a:latin typeface="PingFang SC"/>
              </a:rPr>
              <a:t>Exabyte</a:t>
            </a:r>
            <a:r>
              <a:rPr lang="zh-CN" altLang="en-US" b="0" i="0" dirty="0">
                <a:solidFill>
                  <a:srgbClr val="333333"/>
                </a:solidFill>
                <a:effectLst/>
                <a:latin typeface="PingFang SC"/>
              </a:rPr>
              <a:t>公司开发、适合于大中型网络和多用户系统的大容量磁带。</a:t>
            </a:r>
            <a:r>
              <a:rPr lang="en-US" altLang="zh-CN" b="0" i="0" dirty="0">
                <a:solidFill>
                  <a:srgbClr val="333333"/>
                </a:solidFill>
                <a:effectLst/>
                <a:latin typeface="PingFang SC"/>
              </a:rPr>
              <a:t>8mm</a:t>
            </a:r>
            <a:r>
              <a:rPr lang="zh-CN" altLang="en-US" b="0" i="0" dirty="0">
                <a:solidFill>
                  <a:srgbClr val="333333"/>
                </a:solidFill>
                <a:effectLst/>
                <a:latin typeface="PingFang SC"/>
              </a:rPr>
              <a:t>磁带驱动器也采用螺旋扫描技术，而且磁带较宽，因而存储容量极高，一盒磁带的最高容量可达</a:t>
            </a:r>
            <a:r>
              <a:rPr lang="en-US" altLang="zh-CN" b="0" i="0" dirty="0">
                <a:solidFill>
                  <a:srgbClr val="333333"/>
                </a:solidFill>
                <a:effectLst/>
                <a:latin typeface="PingFang SC"/>
              </a:rPr>
              <a:t>150GB</a:t>
            </a: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154FA5-F265-419C-A643-D09201C5B082}" type="slidenum">
              <a:rPr lang="en-US" altLang="zh-CN" smtClean="0"/>
              <a:pPr/>
              <a:t>2</a:t>
            </a:fld>
            <a:endParaRPr lang="en-US" altLang="zh-CN"/>
          </a:p>
        </p:txBody>
      </p:sp>
    </p:spTree>
    <p:extLst>
      <p:ext uri="{BB962C8B-B14F-4D97-AF65-F5344CB8AC3E}">
        <p14:creationId xmlns:p14="http://schemas.microsoft.com/office/powerpoint/2010/main" val="134432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154FA5-F265-419C-A643-D09201C5B082}" type="slidenum">
              <a:rPr lang="en-US" altLang="zh-CN" smtClean="0"/>
              <a:pPr/>
              <a:t>3</a:t>
            </a:fld>
            <a:endParaRPr lang="en-US" altLang="zh-CN"/>
          </a:p>
        </p:txBody>
      </p:sp>
    </p:spTree>
    <p:extLst>
      <p:ext uri="{BB962C8B-B14F-4D97-AF65-F5344CB8AC3E}">
        <p14:creationId xmlns:p14="http://schemas.microsoft.com/office/powerpoint/2010/main" val="166128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154FA5-F265-419C-A643-D09201C5B082}" type="slidenum">
              <a:rPr lang="en-US" altLang="zh-CN" smtClean="0"/>
              <a:pPr/>
              <a:t>4</a:t>
            </a:fld>
            <a:endParaRPr lang="en-US" altLang="zh-CN"/>
          </a:p>
        </p:txBody>
      </p:sp>
    </p:spTree>
    <p:extLst>
      <p:ext uri="{BB962C8B-B14F-4D97-AF65-F5344CB8AC3E}">
        <p14:creationId xmlns:p14="http://schemas.microsoft.com/office/powerpoint/2010/main" val="54659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BF4C-D735-E941-A17B-741EBCE309C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D7B5A4A-9F19-BA42-849A-6026928D7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39644E7-87AB-8849-948B-15EB8793B60A}"/>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0E1FDA20-3861-C044-A46B-2A9E163FDA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217B70-F626-F949-8FA5-A76C5D971EFA}"/>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90214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91E90-FC3B-034A-B437-D9FFBD14362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574E6FE-CC0E-0042-A822-094F072E55F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5AAFD1-1432-6D4B-BE5F-06F9963DBEA2}"/>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32E1A01D-0D9D-DC43-90B4-1485A8A59D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3E9B493-09AA-2549-9E9F-5C118F03B84A}"/>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366800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86FB75-5429-C74A-B2CC-2A90216190D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6CDCBF5-4968-1B40-9AF0-DE28C90ABFC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EF470C-E74E-DC4B-9B62-1A0DA608F7B3}"/>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F7CB4314-821B-2043-97D6-5E931699E7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91BE01-ED78-E140-91C8-BB0C23841700}"/>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127452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11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1219199" y="1610714"/>
            <a:ext cx="10386952"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r>
              <a:rPr lang="en-US" altLang="zh-CN"/>
              <a:t>Computer Networks, Chapter 1 Introduction</a:t>
            </a:r>
            <a:endParaRPr lang="en-US" altLang="zh-CN" dirty="0"/>
          </a:p>
        </p:txBody>
      </p:sp>
    </p:spTree>
    <p:extLst>
      <p:ext uri="{BB962C8B-B14F-4D97-AF65-F5344CB8AC3E}">
        <p14:creationId xmlns:p14="http://schemas.microsoft.com/office/powerpoint/2010/main" val="318271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17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803-2FF9-F74D-AFBB-30C0C5FEE9B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E576164-02C0-A940-B772-F52C020E4B9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AD28B46-89FD-1844-984E-0AC8E374E55E}"/>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90302324-14E0-E445-9F49-D6C6761D00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572F2F-5AB3-4D43-85C4-243A6DCCC4D5}"/>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278033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DBAE4-D610-B540-ABDE-D44D4AE457C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467FCBF-E176-1541-A09A-4238A8BE59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98E8CDB-44EB-414F-B63E-DA1E14B1E77F}"/>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9A5C5244-77E3-2043-AF56-264E96CFE1E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8B8585-0792-614C-A697-2989A0E1BB9D}"/>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402925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72290-43A4-3648-AC80-18422BF8903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1E57C1-7EE7-C843-90A3-78DB927BE98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7D2E616-3C99-5A46-9335-00FB157EA3A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5F55B77-B9E8-6549-9FC1-065E393B2E56}"/>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6" name="页脚占位符 5">
            <a:extLst>
              <a:ext uri="{FF2B5EF4-FFF2-40B4-BE49-F238E27FC236}">
                <a16:creationId xmlns:a16="http://schemas.microsoft.com/office/drawing/2014/main" id="{A7D839E9-7E15-DE43-BEE5-B6BE1F695A1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19A144-0A60-A745-8C9B-B087006ADF84}"/>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303380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2707F-7D47-2644-9B65-EF249EA00C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77F1D95-C617-C244-8DA6-1390B4226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710303A-3F2B-3A49-A82A-89B83A504B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A65F01F-59CC-754E-BF58-C41163CB1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8F4AD7A-9F7F-984B-8E76-252F5C5F8E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A2E15E9-520F-1348-8894-028648AEAA80}"/>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8" name="页脚占位符 7">
            <a:extLst>
              <a:ext uri="{FF2B5EF4-FFF2-40B4-BE49-F238E27FC236}">
                <a16:creationId xmlns:a16="http://schemas.microsoft.com/office/drawing/2014/main" id="{85DF0A15-0D35-0345-B123-F093E260D81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F0D7BE0-1CFE-9341-8E4D-EF84392181BA}"/>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201870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48A7-789D-8544-84AE-A78D499D3C9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50081A3-22A1-924C-8933-2E70E194ADF3}"/>
              </a:ext>
            </a:extLst>
          </p:cNvPr>
          <p:cNvSpPr>
            <a:spLocks noGrp="1"/>
          </p:cNvSpPr>
          <p:nvPr>
            <p:ph type="dt" sz="half" idx="10"/>
          </p:nvPr>
        </p:nvSpPr>
        <p:spPr/>
        <p:txBody>
          <a:bodyPr/>
          <a:lstStyle/>
          <a:p>
            <a:fld id="{530820CF-B880-4189-942D-D702A7CBA730}" type="datetimeFigureOut">
              <a:rPr lang="zh-CN" altLang="en-US" smtClean="0"/>
              <a:t>2021/9/7</a:t>
            </a:fld>
            <a:endParaRPr lang="zh-CN" altLang="en-US"/>
          </a:p>
        </p:txBody>
      </p:sp>
      <p:sp>
        <p:nvSpPr>
          <p:cNvPr id="4" name="页脚占位符 3">
            <a:extLst>
              <a:ext uri="{FF2B5EF4-FFF2-40B4-BE49-F238E27FC236}">
                <a16:creationId xmlns:a16="http://schemas.microsoft.com/office/drawing/2014/main" id="{6AF810A1-4B83-FA4B-9399-EE573CBD8A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5E9EB4-37A0-D541-BF98-2D94FF8967E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6493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D80BE1-CEAD-8942-94F6-E79BDB072CD5}"/>
              </a:ext>
            </a:extLst>
          </p:cNvPr>
          <p:cNvSpPr>
            <a:spLocks noGrp="1"/>
          </p:cNvSpPr>
          <p:nvPr>
            <p:ph type="dt" sz="half" idx="10"/>
          </p:nvPr>
        </p:nvSpPr>
        <p:spPr/>
        <p:txBody>
          <a:bodyPr/>
          <a:lstStyle/>
          <a:p>
            <a:fld id="{530820CF-B880-4189-942D-D702A7CBA730}" type="datetimeFigureOut">
              <a:rPr lang="zh-CN" altLang="en-US" smtClean="0"/>
              <a:t>2021/9/7</a:t>
            </a:fld>
            <a:endParaRPr lang="zh-CN" altLang="en-US"/>
          </a:p>
        </p:txBody>
      </p:sp>
      <p:sp>
        <p:nvSpPr>
          <p:cNvPr id="3" name="页脚占位符 2">
            <a:extLst>
              <a:ext uri="{FF2B5EF4-FFF2-40B4-BE49-F238E27FC236}">
                <a16:creationId xmlns:a16="http://schemas.microsoft.com/office/drawing/2014/main" id="{5EBDFB2A-3BB3-804D-8646-A2A0D2C83E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11A5F4-AA57-1144-A623-3A0F48C6FAF4}"/>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989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CD430-48C7-D347-A4F8-BC502101CF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058B230-2E26-A540-9267-69132C378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6CCB6C8-AAD8-2B46-9F30-B09E6EF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0FCEDB8-AFE5-A345-A665-E1E7981598C6}"/>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6" name="页脚占位符 5">
            <a:extLst>
              <a:ext uri="{FF2B5EF4-FFF2-40B4-BE49-F238E27FC236}">
                <a16:creationId xmlns:a16="http://schemas.microsoft.com/office/drawing/2014/main" id="{F0E3ABEF-10D0-374C-93EB-2235F7AFF32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3AE97A9-5F0E-6546-B484-887F216EA6FB}"/>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276156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DDF1-6528-5547-9552-E2CE95B6744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0C3C6A0-63C8-D24B-BA6B-8B5936B4E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DBBD2D2-0875-7040-85B6-752DC5A1C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D047DE-5649-7C4A-A46F-83D8DFC46804}"/>
              </a:ext>
            </a:extLst>
          </p:cNvPr>
          <p:cNvSpPr>
            <a:spLocks noGrp="1"/>
          </p:cNvSpPr>
          <p:nvPr>
            <p:ph type="dt" sz="half" idx="10"/>
          </p:nvPr>
        </p:nvSpPr>
        <p:spPr/>
        <p:txBody>
          <a:bodyPr/>
          <a:lstStyle/>
          <a:p>
            <a:fld id="{5B838D7F-C601-A04E-9991-AEFB0E3EB3A7}" type="datetimeFigureOut">
              <a:rPr kumimoji="1" lang="zh-CN" altLang="en-US" smtClean="0"/>
              <a:t>2021/9/7</a:t>
            </a:fld>
            <a:endParaRPr kumimoji="1" lang="zh-CN" altLang="en-US"/>
          </a:p>
        </p:txBody>
      </p:sp>
      <p:sp>
        <p:nvSpPr>
          <p:cNvPr id="6" name="页脚占位符 5">
            <a:extLst>
              <a:ext uri="{FF2B5EF4-FFF2-40B4-BE49-F238E27FC236}">
                <a16:creationId xmlns:a16="http://schemas.microsoft.com/office/drawing/2014/main" id="{AF84E58D-D5D4-EC46-8805-6FDDCB0BEC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4F931D1-B2B5-8F47-9ED7-53BA9E928CA5}"/>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418713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D41A14-93F9-024E-A2F5-F0C0D22D3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437A724-FAC4-FD4B-8C86-BD116A287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47E5E95-9484-8647-B6C3-239FCFDC4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38D7F-C601-A04E-9991-AEFB0E3EB3A7}"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0EE61DC8-15CA-FE4A-BBD8-2B73EA1B7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6121EA1-4A25-F44F-B5A6-D295DA0AF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85A6-C9FF-3B43-91E6-FBF0C10872E9}" type="slidenum">
              <a:rPr kumimoji="1" lang="zh-CN" altLang="en-US" smtClean="0"/>
              <a:t>‹#›</a:t>
            </a:fld>
            <a:endParaRPr kumimoji="1" lang="zh-CN" altLang="en-US"/>
          </a:p>
        </p:txBody>
      </p:sp>
      <p:cxnSp>
        <p:nvCxnSpPr>
          <p:cNvPr id="11" name="直接连接符 30">
            <a:extLst>
              <a:ext uri="{FF2B5EF4-FFF2-40B4-BE49-F238E27FC236}">
                <a16:creationId xmlns:a16="http://schemas.microsoft.com/office/drawing/2014/main" id="{81181929-B1D0-F547-819B-515184CA37AC}"/>
              </a:ext>
            </a:extLst>
          </p:cNvPr>
          <p:cNvCxnSpPr>
            <a:cxnSpLocks/>
          </p:cNvCxnSpPr>
          <p:nvPr userDrawn="1"/>
        </p:nvCxnSpPr>
        <p:spPr>
          <a:xfrm>
            <a:off x="335360" y="836712"/>
            <a:ext cx="114914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151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6" name="矩形 5"/>
          <p:cNvSpPr/>
          <p:nvPr userDrawn="1"/>
        </p:nvSpPr>
        <p:spPr bwMode="auto">
          <a:xfrm>
            <a:off x="2"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t" anchorCtr="0" compatLnSpc="1">
            <a:prstTxWarp prst="textNoShape">
              <a:avLst/>
            </a:prstTxWarp>
          </a:bodyPr>
          <a:lstStyle/>
          <a:p>
            <a:pPr>
              <a:buClr>
                <a:srgbClr val="CC9900"/>
              </a:buClr>
              <a:buFont typeface="Wingdings" pitchFamily="2" charset="2"/>
              <a:buChar char="n"/>
            </a:pPr>
            <a:endParaRPr lang="zh-CN" altLang="en-US" sz="2160" b="0">
              <a:solidFill>
                <a:srgbClr val="000000"/>
              </a:solidFill>
              <a:latin typeface="Arial" charset="0"/>
              <a:ea typeface="宋体" charset="-122"/>
            </a:endParaRPr>
          </a:p>
        </p:txBody>
      </p:sp>
    </p:spTree>
    <p:extLst>
      <p:ext uri="{BB962C8B-B14F-4D97-AF65-F5344CB8AC3E}">
        <p14:creationId xmlns:p14="http://schemas.microsoft.com/office/powerpoint/2010/main" val="928677723"/>
      </p:ext>
    </p:extLst>
  </p:cSld>
  <p:clrMap bg1="lt1" tx1="dk1" bg2="lt2" tx2="dk2" accent1="accent1" accent2="accent2" accent3="accent3" accent4="accent4" accent5="accent5" accent6="accent6" hlink="hlink" folHlink="folHlink"/>
  <p:sldLayoutIdLst>
    <p:sldLayoutId id="2147483696" r:id="rId1"/>
  </p:sldLayoutIdLst>
  <p:transition>
    <p:fade/>
  </p:transition>
  <p:txStyles>
    <p:titleStyle>
      <a:lvl1pPr algn="ctr" defTabSz="961961" rtl="0" eaLnBrk="0" fontAlgn="base" hangingPunct="0">
        <a:spcBef>
          <a:spcPct val="0"/>
        </a:spcBef>
        <a:spcAft>
          <a:spcPct val="0"/>
        </a:spcAft>
        <a:defRPr sz="4560">
          <a:solidFill>
            <a:schemeClr val="tx2"/>
          </a:solidFill>
          <a:latin typeface="+mj-lt"/>
          <a:ea typeface="+mj-ea"/>
          <a:cs typeface="+mj-cs"/>
        </a:defRPr>
      </a:lvl1pPr>
      <a:lvl2pPr algn="ctr" defTabSz="961961" rtl="0" eaLnBrk="0" fontAlgn="base" hangingPunct="0">
        <a:spcBef>
          <a:spcPct val="0"/>
        </a:spcBef>
        <a:spcAft>
          <a:spcPct val="0"/>
        </a:spcAft>
        <a:defRPr sz="4560">
          <a:solidFill>
            <a:schemeClr val="tx2"/>
          </a:solidFill>
          <a:latin typeface="Arial" charset="0"/>
          <a:ea typeface="宋体" pitchFamily="2" charset="-122"/>
        </a:defRPr>
      </a:lvl2pPr>
      <a:lvl3pPr algn="ctr" defTabSz="961961" rtl="0" eaLnBrk="0" fontAlgn="base" hangingPunct="0">
        <a:spcBef>
          <a:spcPct val="0"/>
        </a:spcBef>
        <a:spcAft>
          <a:spcPct val="0"/>
        </a:spcAft>
        <a:defRPr sz="4560">
          <a:solidFill>
            <a:schemeClr val="tx2"/>
          </a:solidFill>
          <a:latin typeface="Arial" charset="0"/>
          <a:ea typeface="宋体" pitchFamily="2" charset="-122"/>
        </a:defRPr>
      </a:lvl3pPr>
      <a:lvl4pPr algn="ctr" defTabSz="961961" rtl="0" eaLnBrk="0" fontAlgn="base" hangingPunct="0">
        <a:spcBef>
          <a:spcPct val="0"/>
        </a:spcBef>
        <a:spcAft>
          <a:spcPct val="0"/>
        </a:spcAft>
        <a:defRPr sz="4560">
          <a:solidFill>
            <a:schemeClr val="tx2"/>
          </a:solidFill>
          <a:latin typeface="Arial" charset="0"/>
          <a:ea typeface="宋体" pitchFamily="2" charset="-122"/>
        </a:defRPr>
      </a:lvl4pPr>
      <a:lvl5pPr algn="ctr" defTabSz="961961" rtl="0" eaLnBrk="0" fontAlgn="base" hangingPunct="0">
        <a:spcBef>
          <a:spcPct val="0"/>
        </a:spcBef>
        <a:spcAft>
          <a:spcPct val="0"/>
        </a:spcAft>
        <a:defRPr sz="4560">
          <a:solidFill>
            <a:schemeClr val="tx2"/>
          </a:solidFill>
          <a:latin typeface="Arial" charset="0"/>
          <a:ea typeface="宋体" pitchFamily="2" charset="-122"/>
        </a:defRPr>
      </a:lvl5pPr>
      <a:lvl6pPr marL="548604" algn="ctr" defTabSz="961961" rtl="0" fontAlgn="base">
        <a:spcBef>
          <a:spcPct val="0"/>
        </a:spcBef>
        <a:spcAft>
          <a:spcPct val="0"/>
        </a:spcAft>
        <a:defRPr sz="4560">
          <a:solidFill>
            <a:schemeClr val="tx2"/>
          </a:solidFill>
          <a:latin typeface="Arial" charset="0"/>
          <a:ea typeface="宋体" pitchFamily="2" charset="-122"/>
        </a:defRPr>
      </a:lvl6pPr>
      <a:lvl7pPr marL="1097206" algn="ctr" defTabSz="961961" rtl="0" fontAlgn="base">
        <a:spcBef>
          <a:spcPct val="0"/>
        </a:spcBef>
        <a:spcAft>
          <a:spcPct val="0"/>
        </a:spcAft>
        <a:defRPr sz="4560">
          <a:solidFill>
            <a:schemeClr val="tx2"/>
          </a:solidFill>
          <a:latin typeface="Arial" charset="0"/>
          <a:ea typeface="宋体" pitchFamily="2" charset="-122"/>
        </a:defRPr>
      </a:lvl7pPr>
      <a:lvl8pPr marL="1645811" algn="ctr" defTabSz="961961" rtl="0" fontAlgn="base">
        <a:spcBef>
          <a:spcPct val="0"/>
        </a:spcBef>
        <a:spcAft>
          <a:spcPct val="0"/>
        </a:spcAft>
        <a:defRPr sz="4560">
          <a:solidFill>
            <a:schemeClr val="tx2"/>
          </a:solidFill>
          <a:latin typeface="Arial" charset="0"/>
          <a:ea typeface="宋体" pitchFamily="2" charset="-122"/>
        </a:defRPr>
      </a:lvl8pPr>
      <a:lvl9pPr marL="2194414" algn="ctr" defTabSz="961961" rtl="0" fontAlgn="base">
        <a:spcBef>
          <a:spcPct val="0"/>
        </a:spcBef>
        <a:spcAft>
          <a:spcPct val="0"/>
        </a:spcAft>
        <a:defRPr sz="4560">
          <a:solidFill>
            <a:schemeClr val="tx2"/>
          </a:solidFill>
          <a:latin typeface="Arial" charset="0"/>
          <a:ea typeface="宋体" pitchFamily="2" charset="-122"/>
        </a:defRPr>
      </a:lvl9pPr>
    </p:titleStyle>
    <p:bodyStyle>
      <a:lvl1pPr marL="360022" indent="-360022" algn="l" defTabSz="961961" rtl="0" eaLnBrk="0" fontAlgn="base" hangingPunct="0">
        <a:spcBef>
          <a:spcPct val="20000"/>
        </a:spcBef>
        <a:spcAft>
          <a:spcPct val="0"/>
        </a:spcAft>
        <a:buChar char="•"/>
        <a:defRPr sz="3360">
          <a:solidFill>
            <a:schemeClr val="tx1"/>
          </a:solidFill>
          <a:latin typeface="+mn-lt"/>
          <a:ea typeface="+mn-ea"/>
          <a:cs typeface="+mn-cs"/>
        </a:defRPr>
      </a:lvl1pPr>
      <a:lvl2pPr marL="782904" indent="-300970" algn="l" defTabSz="961961" rtl="0" eaLnBrk="0" fontAlgn="base" hangingPunct="0">
        <a:spcBef>
          <a:spcPct val="20000"/>
        </a:spcBef>
        <a:spcAft>
          <a:spcPct val="0"/>
        </a:spcAft>
        <a:buChar char="–"/>
        <a:defRPr sz="3000">
          <a:solidFill>
            <a:schemeClr val="tx1"/>
          </a:solidFill>
          <a:latin typeface="+mn-lt"/>
          <a:ea typeface="+mn-ea"/>
        </a:defRPr>
      </a:lvl2pPr>
      <a:lvl3pPr marL="1203880" indent="-241920" algn="l" defTabSz="961961" rtl="0" eaLnBrk="0" fontAlgn="base" hangingPunct="0">
        <a:spcBef>
          <a:spcPct val="20000"/>
        </a:spcBef>
        <a:spcAft>
          <a:spcPct val="0"/>
        </a:spcAft>
        <a:buChar char="•"/>
        <a:defRPr sz="2639">
          <a:solidFill>
            <a:schemeClr val="tx1"/>
          </a:solidFill>
          <a:latin typeface="+mn-lt"/>
          <a:ea typeface="+mn-ea"/>
        </a:defRPr>
      </a:lvl3pPr>
      <a:lvl4pPr marL="1682003" indent="-240014" algn="l" defTabSz="961961" rtl="0" eaLnBrk="0" fontAlgn="base" hangingPunct="0">
        <a:spcBef>
          <a:spcPct val="20000"/>
        </a:spcBef>
        <a:spcAft>
          <a:spcPct val="0"/>
        </a:spcAft>
        <a:buChar char="–"/>
        <a:defRPr sz="2040">
          <a:solidFill>
            <a:schemeClr val="tx1"/>
          </a:solidFill>
          <a:latin typeface="+mn-lt"/>
          <a:ea typeface="+mn-ea"/>
        </a:defRPr>
      </a:lvl4pPr>
      <a:lvl5pPr marL="2163935" indent="-241920" algn="l" defTabSz="961961" rtl="0" eaLnBrk="0" fontAlgn="base" hangingPunct="0">
        <a:spcBef>
          <a:spcPct val="20000"/>
        </a:spcBef>
        <a:spcAft>
          <a:spcPct val="0"/>
        </a:spcAft>
        <a:buChar char="»"/>
        <a:defRPr sz="2040">
          <a:solidFill>
            <a:schemeClr val="tx1"/>
          </a:solidFill>
          <a:latin typeface="+mn-lt"/>
          <a:ea typeface="+mn-ea"/>
        </a:defRPr>
      </a:lvl5pPr>
      <a:lvl6pPr marL="2712539" indent="-241920" algn="l" defTabSz="961961" rtl="0" fontAlgn="base">
        <a:spcBef>
          <a:spcPct val="20000"/>
        </a:spcBef>
        <a:spcAft>
          <a:spcPct val="0"/>
        </a:spcAft>
        <a:buChar char="»"/>
        <a:defRPr sz="2040">
          <a:solidFill>
            <a:schemeClr val="tx1"/>
          </a:solidFill>
          <a:latin typeface="+mn-lt"/>
          <a:ea typeface="+mn-ea"/>
        </a:defRPr>
      </a:lvl6pPr>
      <a:lvl7pPr marL="3261140" indent="-241920" algn="l" defTabSz="961961" rtl="0" fontAlgn="base">
        <a:spcBef>
          <a:spcPct val="20000"/>
        </a:spcBef>
        <a:spcAft>
          <a:spcPct val="0"/>
        </a:spcAft>
        <a:buChar char="»"/>
        <a:defRPr sz="2040">
          <a:solidFill>
            <a:schemeClr val="tx1"/>
          </a:solidFill>
          <a:latin typeface="+mn-lt"/>
          <a:ea typeface="+mn-ea"/>
        </a:defRPr>
      </a:lvl7pPr>
      <a:lvl8pPr marL="3809746" indent="-241920" algn="l" defTabSz="961961" rtl="0" fontAlgn="base">
        <a:spcBef>
          <a:spcPct val="20000"/>
        </a:spcBef>
        <a:spcAft>
          <a:spcPct val="0"/>
        </a:spcAft>
        <a:buChar char="»"/>
        <a:defRPr sz="2040">
          <a:solidFill>
            <a:schemeClr val="tx1"/>
          </a:solidFill>
          <a:latin typeface="+mn-lt"/>
          <a:ea typeface="+mn-ea"/>
        </a:defRPr>
      </a:lvl8pPr>
      <a:lvl9pPr marL="4358347" indent="-241920" algn="l" defTabSz="961961" rtl="0" fontAlgn="base">
        <a:spcBef>
          <a:spcPct val="20000"/>
        </a:spcBef>
        <a:spcAft>
          <a:spcPct val="0"/>
        </a:spcAft>
        <a:buChar char="»"/>
        <a:defRPr sz="2040">
          <a:solidFill>
            <a:schemeClr val="tx1"/>
          </a:solidFill>
          <a:latin typeface="+mn-lt"/>
          <a:ea typeface="+mn-ea"/>
        </a:defRPr>
      </a:lvl9pPr>
    </p:bodyStyle>
    <p:otherStyle>
      <a:defPPr>
        <a:defRPr lang="zh-CN"/>
      </a:defPPr>
      <a:lvl1pPr marL="0" algn="l" defTabSz="1097206" rtl="0" eaLnBrk="1" latinLnBrk="0" hangingPunct="1">
        <a:defRPr sz="2160" kern="1200">
          <a:solidFill>
            <a:schemeClr val="tx1"/>
          </a:solidFill>
          <a:latin typeface="+mn-lt"/>
          <a:ea typeface="+mn-ea"/>
          <a:cs typeface="+mn-cs"/>
        </a:defRPr>
      </a:lvl1pPr>
      <a:lvl2pPr marL="548604" algn="l" defTabSz="1097206" rtl="0" eaLnBrk="1" latinLnBrk="0" hangingPunct="1">
        <a:defRPr sz="2160" kern="1200">
          <a:solidFill>
            <a:schemeClr val="tx1"/>
          </a:solidFill>
          <a:latin typeface="+mn-lt"/>
          <a:ea typeface="+mn-ea"/>
          <a:cs typeface="+mn-cs"/>
        </a:defRPr>
      </a:lvl2pPr>
      <a:lvl3pPr marL="1097206" algn="l" defTabSz="1097206" rtl="0" eaLnBrk="1" latinLnBrk="0" hangingPunct="1">
        <a:defRPr sz="2160" kern="1200">
          <a:solidFill>
            <a:schemeClr val="tx1"/>
          </a:solidFill>
          <a:latin typeface="+mn-lt"/>
          <a:ea typeface="+mn-ea"/>
          <a:cs typeface="+mn-cs"/>
        </a:defRPr>
      </a:lvl3pPr>
      <a:lvl4pPr marL="1645811" algn="l" defTabSz="1097206" rtl="0" eaLnBrk="1" latinLnBrk="0" hangingPunct="1">
        <a:defRPr sz="2160" kern="1200">
          <a:solidFill>
            <a:schemeClr val="tx1"/>
          </a:solidFill>
          <a:latin typeface="+mn-lt"/>
          <a:ea typeface="+mn-ea"/>
          <a:cs typeface="+mn-cs"/>
        </a:defRPr>
      </a:lvl4pPr>
      <a:lvl5pPr marL="2194414" algn="l" defTabSz="1097206" rtl="0" eaLnBrk="1" latinLnBrk="0" hangingPunct="1">
        <a:defRPr sz="2160" kern="1200">
          <a:solidFill>
            <a:schemeClr val="tx1"/>
          </a:solidFill>
          <a:latin typeface="+mn-lt"/>
          <a:ea typeface="+mn-ea"/>
          <a:cs typeface="+mn-cs"/>
        </a:defRPr>
      </a:lvl5pPr>
      <a:lvl6pPr marL="2743016" algn="l" defTabSz="1097206" rtl="0" eaLnBrk="1" latinLnBrk="0" hangingPunct="1">
        <a:defRPr sz="2160" kern="1200">
          <a:solidFill>
            <a:schemeClr val="tx1"/>
          </a:solidFill>
          <a:latin typeface="+mn-lt"/>
          <a:ea typeface="+mn-ea"/>
          <a:cs typeface="+mn-cs"/>
        </a:defRPr>
      </a:lvl6pPr>
      <a:lvl7pPr marL="3291619" algn="l" defTabSz="1097206" rtl="0" eaLnBrk="1" latinLnBrk="0" hangingPunct="1">
        <a:defRPr sz="2160" kern="1200">
          <a:solidFill>
            <a:schemeClr val="tx1"/>
          </a:solidFill>
          <a:latin typeface="+mn-lt"/>
          <a:ea typeface="+mn-ea"/>
          <a:cs typeface="+mn-cs"/>
        </a:defRPr>
      </a:lvl7pPr>
      <a:lvl8pPr marL="3840222" algn="l" defTabSz="1097206" rtl="0" eaLnBrk="1" latinLnBrk="0" hangingPunct="1">
        <a:defRPr sz="2160" kern="1200">
          <a:solidFill>
            <a:schemeClr val="tx1"/>
          </a:solidFill>
          <a:latin typeface="+mn-lt"/>
          <a:ea typeface="+mn-ea"/>
          <a:cs typeface="+mn-cs"/>
        </a:defRPr>
      </a:lvl8pPr>
      <a:lvl9pPr marL="4388825" algn="l" defTabSz="1097206"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wang@sei.ecnu.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269896" y="1809945"/>
            <a:ext cx="9664803" cy="393045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Computer Networks</a:t>
            </a:r>
          </a:p>
          <a:p>
            <a:endParaRPr lang="en-US" altLang="zh-CN" sz="4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600" dirty="0">
                <a:solidFill>
                  <a:srgbClr val="025DB4"/>
                </a:solidFill>
                <a:latin typeface="Arial" panose="020B0604020202090204" pitchFamily="34" charset="0"/>
                <a:ea typeface="微软雅黑" panose="020B0503020204020204" pitchFamily="34" charset="-122"/>
                <a:cs typeface="Arial" panose="020B0604020202090204" pitchFamily="34" charset="0"/>
              </a:rPr>
              <a:t>第一章习题讲解</a:t>
            </a:r>
            <a:endParaRPr lang="en-US" altLang="zh-CN" sz="3600" dirty="0">
              <a:solidFill>
                <a:srgbClr val="025DB4"/>
              </a:solidFill>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王廷</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华东师范大学 软件工程学院</a:t>
            </a:r>
            <a:br>
              <a:rPr lang="en-US" altLang="zh-CN" sz="2000" dirty="0">
                <a:solidFill>
                  <a:schemeClr val="accent1">
                    <a:lumMod val="75000"/>
                  </a:schemeClr>
                </a:solidFill>
                <a:latin typeface="微软雅黑" panose="020B0503020204020204" pitchFamily="34" charset="-122"/>
                <a:ea typeface="微软雅黑" panose="020B0503020204020204" pitchFamily="34" charset="-122"/>
              </a:rPr>
            </a:b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Email: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3"/>
              </a:rPr>
              <a:t>twang@sei.ecnu.edu.cn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Office: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理科大楼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B1116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Chapter 1 Introduction</a:t>
            </a:r>
          </a:p>
        </p:txBody>
      </p:sp>
      <p:sp>
        <p:nvSpPr>
          <p:cNvPr id="58371" name="Rectangle 3"/>
          <p:cNvSpPr>
            <a:spLocks noGrp="1" noChangeArrowheads="1"/>
          </p:cNvSpPr>
          <p:nvPr>
            <p:ph idx="1"/>
          </p:nvPr>
        </p:nvSpPr>
        <p:spPr>
          <a:xfrm>
            <a:off x="446809" y="1209103"/>
            <a:ext cx="10906652" cy="1162628"/>
          </a:xfrm>
          <a:solidFill>
            <a:schemeClr val="accent2">
              <a:lumMod val="40000"/>
              <a:lumOff val="60000"/>
            </a:schemeClr>
          </a:solidFill>
          <a:ln>
            <a:miter lim="800000"/>
            <a:headEnd/>
            <a:tailEnd/>
          </a:ln>
        </p:spPr>
        <p:txBody>
          <a:bodyPr>
            <a:noAutofit/>
          </a:bodyPr>
          <a:lstStyle/>
          <a:p>
            <a:pPr marL="0" lvl="2" indent="0">
              <a:lnSpc>
                <a:spcPct val="120000"/>
              </a:lnSpc>
              <a:buNone/>
              <a:defRPr/>
            </a:pPr>
            <a:r>
              <a:rPr lang="en-US" altLang="zh-CN" sz="1400" b="1" dirty="0">
                <a:latin typeface="微软雅黑" panose="020B0503020204020204" pitchFamily="34" charset="-122"/>
                <a:ea typeface="微软雅黑" panose="020B0503020204020204" pitchFamily="34" charset="-122"/>
              </a:rPr>
              <a:t>P</a:t>
            </a:r>
            <a:r>
              <a:rPr lang="en-US" sz="1400" b="1" dirty="0">
                <a:latin typeface="微软雅黑" panose="020B0503020204020204" pitchFamily="34" charset="-122"/>
                <a:ea typeface="微软雅黑" panose="020B0503020204020204" pitchFamily="34" charset="-122"/>
              </a:rPr>
              <a:t>1. </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Imagine that you have trained your St. Bernard, Bernie, to carry a box of three 8-mm tapes instead of a flask of brandy. (When your disk fills up, you consider that an emergency.) These tapes each contain 7 gigabytes. The dog can travel to your side, wherever you may be, at 18 km/hour. For what range of distances does Bernie have a higher data rate than a transmission line whose data rate (excluding overhead) is 150 Mbps? </a:t>
            </a:r>
            <a:endParaRPr lang="en-US" sz="14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F964C3E-55B5-4628-8246-9AF75336D47D}"/>
              </a:ext>
            </a:extLst>
          </p:cNvPr>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en-US" altLang="zh-CN" sz="2800" b="1" kern="0" dirty="0">
                <a:solidFill>
                  <a:srgbClr val="C00000"/>
                </a:solidFill>
                <a:latin typeface="微软雅黑" panose="020B0503020204020204" pitchFamily="34" charset="-122"/>
                <a:ea typeface="微软雅黑" panose="020B0503020204020204" pitchFamily="34" charset="-122"/>
                <a:cs typeface="+mn-cs"/>
              </a:rPr>
              <a:t>Selected Problems</a:t>
            </a:r>
            <a:endParaRPr lang="zh-CN" altLang="en-US" sz="2800" b="1" kern="0" dirty="0">
              <a:solidFill>
                <a:srgbClr val="C0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DEA52E2-E4F2-428D-B774-A6C8E24B8A18}"/>
              </a:ext>
            </a:extLst>
          </p:cNvPr>
          <p:cNvSpPr txBox="1"/>
          <p:nvPr/>
        </p:nvSpPr>
        <p:spPr>
          <a:xfrm>
            <a:off x="377365" y="2424433"/>
            <a:ext cx="10948216" cy="738664"/>
          </a:xfrm>
          <a:prstGeom prst="rect">
            <a:avLst/>
          </a:prstGeom>
          <a:noFill/>
        </p:spPr>
        <p:txBody>
          <a:bodyPr wrap="square">
            <a:spAutoFit/>
          </a:bodyPr>
          <a:lstStyle/>
          <a:p>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Ans: </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The dog can carry 21 gigabytes, or 168 gigabits. A speed of 18 km/hour equals 0.005 km/sec. The time to travel distance x km is x/0.005 = 200x sec, yielding a data rate of 168/200x Gbps or 840/x Mbps. For x&lt;5.6 km, the dog has a higher rate than the communication line.</a:t>
            </a:r>
          </a:p>
        </p:txBody>
      </p:sp>
      <p:sp>
        <p:nvSpPr>
          <p:cNvPr id="11" name="Rectangle 3">
            <a:extLst>
              <a:ext uri="{FF2B5EF4-FFF2-40B4-BE49-F238E27FC236}">
                <a16:creationId xmlns:a16="http://schemas.microsoft.com/office/drawing/2014/main" id="{208BF929-83AC-4E86-A631-E27A465823C4}"/>
              </a:ext>
            </a:extLst>
          </p:cNvPr>
          <p:cNvSpPr txBox="1">
            <a:spLocks noChangeArrowheads="1"/>
          </p:cNvSpPr>
          <p:nvPr/>
        </p:nvSpPr>
        <p:spPr>
          <a:xfrm>
            <a:off x="446809" y="3867620"/>
            <a:ext cx="10906652" cy="544163"/>
          </a:xfrm>
          <a:prstGeom prst="rect">
            <a:avLst/>
          </a:prstGeom>
          <a:solidFill>
            <a:schemeClr val="accent2">
              <a:lumMod val="40000"/>
              <a:lumOff val="60000"/>
            </a:schemeClr>
          </a:solidFill>
          <a:ln>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00FF"/>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00FF"/>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defRPr/>
            </a:pPr>
            <a:r>
              <a:rPr lang="en-US" altLang="zh-CN" sz="1400" b="1" dirty="0">
                <a:latin typeface="微软雅黑" panose="020B0503020204020204" pitchFamily="34" charset="-122"/>
                <a:ea typeface="微软雅黑" panose="020B0503020204020204" pitchFamily="34" charset="-122"/>
              </a:rPr>
              <a:t>P2. </a:t>
            </a:r>
            <a:r>
              <a:rPr lang="en-US" altLang="zh-CN" sz="1400" dirty="0">
                <a:latin typeface="微软雅黑" panose="020B0503020204020204" pitchFamily="34" charset="-122"/>
                <a:ea typeface="微软雅黑" panose="020B0503020204020204" pitchFamily="34" charset="-122"/>
              </a:rPr>
              <a:t>A client-server system uses a satellite network, with the satellite at a height of 40,000 km. What is the best-case delay in response to a request?</a:t>
            </a:r>
          </a:p>
        </p:txBody>
      </p:sp>
      <p:sp>
        <p:nvSpPr>
          <p:cNvPr id="12" name="文本框 11">
            <a:extLst>
              <a:ext uri="{FF2B5EF4-FFF2-40B4-BE49-F238E27FC236}">
                <a16:creationId xmlns:a16="http://schemas.microsoft.com/office/drawing/2014/main" id="{C7F3053B-3426-45EC-8792-607B1C02A7D3}"/>
              </a:ext>
            </a:extLst>
          </p:cNvPr>
          <p:cNvSpPr txBox="1"/>
          <p:nvPr/>
        </p:nvSpPr>
        <p:spPr>
          <a:xfrm>
            <a:off x="446809" y="4464485"/>
            <a:ext cx="10728614" cy="738664"/>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Ans: </a:t>
            </a:r>
            <a:r>
              <a:rPr lang="en-US" altLang="zh-CN" sz="1400" dirty="0">
                <a:latin typeface="微软雅黑" panose="020B0503020204020204" pitchFamily="34" charset="-122"/>
                <a:ea typeface="微软雅黑" panose="020B0503020204020204" pitchFamily="34" charset="-122"/>
              </a:rPr>
              <a:t>The request has to go up and down, and the response has to go up and down. The total path length traversed is thus 160,000 km. The speed of light in air and vacuum is 300,000 km/sec, so the propagation delay alone is 160,000/300,000 sec or about 533 msec.</a:t>
            </a:r>
          </a:p>
        </p:txBody>
      </p:sp>
    </p:spTree>
    <p:extLst>
      <p:ext uri="{BB962C8B-B14F-4D97-AF65-F5344CB8AC3E}">
        <p14:creationId xmlns:p14="http://schemas.microsoft.com/office/powerpoint/2010/main" val="186928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nimBg="1"/>
      <p:bldP spid="8" grpId="0"/>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dirty="0"/>
              <a:t>Computer Networks, Chapter 1 Introduction</a:t>
            </a:r>
          </a:p>
        </p:txBody>
      </p:sp>
      <p:sp>
        <p:nvSpPr>
          <p:cNvPr id="2" name="矩形 1">
            <a:extLst>
              <a:ext uri="{FF2B5EF4-FFF2-40B4-BE49-F238E27FC236}">
                <a16:creationId xmlns:a16="http://schemas.microsoft.com/office/drawing/2014/main" id="{AF964C3E-55B5-4628-8246-9AF75336D47D}"/>
              </a:ext>
            </a:extLst>
          </p:cNvPr>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en-US" altLang="zh-CN" sz="2800" b="1" kern="0" dirty="0">
                <a:solidFill>
                  <a:srgbClr val="C00000"/>
                </a:solidFill>
                <a:latin typeface="微软雅黑" panose="020B0503020204020204" pitchFamily="34" charset="-122"/>
                <a:ea typeface="微软雅黑" panose="020B0503020204020204" pitchFamily="34" charset="-122"/>
                <a:cs typeface="+mn-cs"/>
              </a:rPr>
              <a:t>Selected Problems</a:t>
            </a:r>
            <a:endParaRPr lang="zh-CN" altLang="en-US" sz="2800" b="1" kern="0" dirty="0">
              <a:solidFill>
                <a:srgbClr val="C00000"/>
              </a:solidFill>
              <a:latin typeface="微软雅黑" panose="020B0503020204020204" pitchFamily="34" charset="-122"/>
              <a:ea typeface="微软雅黑" panose="020B0503020204020204" pitchFamily="34" charset="-122"/>
            </a:endParaRPr>
          </a:p>
        </p:txBody>
      </p:sp>
      <p:sp>
        <p:nvSpPr>
          <p:cNvPr id="9" name="Rectangle 3">
            <a:extLst>
              <a:ext uri="{FF2B5EF4-FFF2-40B4-BE49-F238E27FC236}">
                <a16:creationId xmlns:a16="http://schemas.microsoft.com/office/drawing/2014/main" id="{FBA7682D-4A72-42C1-A36F-4E13F80B7487}"/>
              </a:ext>
            </a:extLst>
          </p:cNvPr>
          <p:cNvSpPr txBox="1">
            <a:spLocks noChangeArrowheads="1"/>
          </p:cNvSpPr>
          <p:nvPr/>
        </p:nvSpPr>
        <p:spPr>
          <a:xfrm>
            <a:off x="398963" y="1209546"/>
            <a:ext cx="10906652" cy="421986"/>
          </a:xfrm>
          <a:prstGeom prst="rect">
            <a:avLst/>
          </a:prstGeom>
          <a:solidFill>
            <a:schemeClr val="accent2">
              <a:lumMod val="40000"/>
              <a:lumOff val="60000"/>
            </a:schemeClr>
          </a:solidFill>
          <a:ln>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00FF"/>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00FF"/>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defRPr/>
            </a:pPr>
            <a:r>
              <a:rPr lang="en-US" altLang="zh-CN" sz="1400" b="1" dirty="0">
                <a:latin typeface="微软雅黑" panose="020B0503020204020204" pitchFamily="34" charset="-122"/>
                <a:ea typeface="微软雅黑" panose="020B0503020204020204" pitchFamily="34" charset="-122"/>
              </a:rPr>
              <a:t>P3. </a:t>
            </a:r>
            <a:r>
              <a:rPr lang="en-US" altLang="zh-CN" sz="1400" dirty="0">
                <a:latin typeface="微软雅黑" panose="020B0503020204020204" pitchFamily="34" charset="-122"/>
                <a:ea typeface="微软雅黑" panose="020B0503020204020204" pitchFamily="34" charset="-122"/>
              </a:rPr>
              <a:t>What are two reasons for using layered protocols? What is one possible disadvantage of using layered protocols?</a:t>
            </a:r>
          </a:p>
        </p:txBody>
      </p:sp>
      <p:sp>
        <p:nvSpPr>
          <p:cNvPr id="10" name="文本框 9">
            <a:extLst>
              <a:ext uri="{FF2B5EF4-FFF2-40B4-BE49-F238E27FC236}">
                <a16:creationId xmlns:a16="http://schemas.microsoft.com/office/drawing/2014/main" id="{FF615AB8-9B62-45D8-82A2-299DC42E497D}"/>
              </a:ext>
            </a:extLst>
          </p:cNvPr>
          <p:cNvSpPr txBox="1"/>
          <p:nvPr/>
        </p:nvSpPr>
        <p:spPr>
          <a:xfrm>
            <a:off x="398963" y="1824821"/>
            <a:ext cx="10728614" cy="954107"/>
          </a:xfrm>
          <a:prstGeom prst="rect">
            <a:avLst/>
          </a:prstGeom>
          <a:noFill/>
        </p:spPr>
        <p:txBody>
          <a:bodyPr wrap="square">
            <a:spAutoFit/>
          </a:bodyPr>
          <a:lstStyle/>
          <a:p>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Ans: </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Among other reasons for using layered protocols, using them leads to breaking up the design problem into smaller, more manageable pieces, and layering means that protocols can be changed without affecting higher or lower ones. One possible disadvantage is the performance of a layered system is likely to be worse than the performance of a monolithic system, although it is extremely difﬁcult to implement and manage a monolithic system</a:t>
            </a:r>
            <a:endParaRPr lang="zh-CN" altLang="en-US" sz="1400" dirty="0">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208BF929-83AC-4E86-A631-E27A465823C4}"/>
              </a:ext>
            </a:extLst>
          </p:cNvPr>
          <p:cNvSpPr txBox="1">
            <a:spLocks noChangeArrowheads="1"/>
          </p:cNvSpPr>
          <p:nvPr/>
        </p:nvSpPr>
        <p:spPr>
          <a:xfrm>
            <a:off x="398963" y="2982255"/>
            <a:ext cx="10906652" cy="421986"/>
          </a:xfrm>
          <a:prstGeom prst="rect">
            <a:avLst/>
          </a:prstGeom>
          <a:solidFill>
            <a:schemeClr val="accent2">
              <a:lumMod val="40000"/>
              <a:lumOff val="60000"/>
            </a:schemeClr>
          </a:solidFill>
          <a:ln>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00FF"/>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00FF"/>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defRPr/>
            </a:pPr>
            <a:r>
              <a:rPr lang="en-US" altLang="zh-CN" sz="1400" b="1" dirty="0">
                <a:latin typeface="微软雅黑" panose="020B0503020204020204" pitchFamily="34" charset="-122"/>
                <a:ea typeface="微软雅黑" panose="020B0503020204020204" pitchFamily="34" charset="-122"/>
              </a:rPr>
              <a:t>P4. </a:t>
            </a:r>
            <a:r>
              <a:rPr lang="en-US" altLang="zh-CN" sz="1400" dirty="0">
                <a:latin typeface="微软雅黑" panose="020B0503020204020204" pitchFamily="34" charset="-122"/>
                <a:ea typeface="微软雅黑" panose="020B0503020204020204" pitchFamily="34" charset="-122"/>
              </a:rPr>
              <a:t>What is the main difference between TCP and UDP?</a:t>
            </a:r>
          </a:p>
        </p:txBody>
      </p:sp>
      <p:sp>
        <p:nvSpPr>
          <p:cNvPr id="12" name="文本框 11">
            <a:extLst>
              <a:ext uri="{FF2B5EF4-FFF2-40B4-BE49-F238E27FC236}">
                <a16:creationId xmlns:a16="http://schemas.microsoft.com/office/drawing/2014/main" id="{C7F3053B-3426-45EC-8792-607B1C02A7D3}"/>
              </a:ext>
            </a:extLst>
          </p:cNvPr>
          <p:cNvSpPr txBox="1"/>
          <p:nvPr/>
        </p:nvSpPr>
        <p:spPr>
          <a:xfrm>
            <a:off x="398963" y="3639322"/>
            <a:ext cx="10728614" cy="307777"/>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Ans: </a:t>
            </a:r>
            <a:r>
              <a:rPr lang="en-US" altLang="zh-CN" sz="1400" dirty="0">
                <a:latin typeface="微软雅黑" panose="020B0503020204020204" pitchFamily="34" charset="-122"/>
                <a:ea typeface="微软雅黑" panose="020B0503020204020204" pitchFamily="34" charset="-122"/>
              </a:rPr>
              <a:t>TCP is connection oriented, whereas UDP is a connectionless service.</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898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dirty="0"/>
              <a:t>Computer Networks, Chapter 1 Introduction</a:t>
            </a:r>
          </a:p>
        </p:txBody>
      </p:sp>
      <p:sp>
        <p:nvSpPr>
          <p:cNvPr id="58371" name="Rectangle 3"/>
          <p:cNvSpPr>
            <a:spLocks noGrp="1" noChangeArrowheads="1"/>
          </p:cNvSpPr>
          <p:nvPr>
            <p:ph idx="1"/>
          </p:nvPr>
        </p:nvSpPr>
        <p:spPr>
          <a:xfrm>
            <a:off x="446809" y="1138671"/>
            <a:ext cx="10906652" cy="944706"/>
          </a:xfrm>
          <a:solidFill>
            <a:schemeClr val="accent2">
              <a:lumMod val="40000"/>
              <a:lumOff val="60000"/>
            </a:schemeClr>
          </a:solidFill>
          <a:ln>
            <a:miter lim="800000"/>
            <a:headEnd/>
            <a:tailEnd/>
          </a:ln>
        </p:spPr>
        <p:txBody>
          <a:bodyPr>
            <a:normAutofit fontScale="92500" lnSpcReduction="10000"/>
          </a:bodyPr>
          <a:lstStyle/>
          <a:p>
            <a:pPr marL="0" lvl="2" indent="0" algn="just">
              <a:lnSpc>
                <a:spcPct val="110000"/>
              </a:lnSpc>
              <a:buNone/>
              <a:defRPr/>
            </a:pPr>
            <a:r>
              <a:rPr lang="en-US" altLang="zh-CN" sz="1400" b="1" dirty="0">
                <a:latin typeface="微软雅黑" panose="020B0503020204020204" pitchFamily="34" charset="-122"/>
                <a:ea typeface="微软雅黑" panose="020B0503020204020204" pitchFamily="34" charset="-122"/>
              </a:rPr>
              <a:t>P</a:t>
            </a:r>
            <a:r>
              <a:rPr lang="en-US" sz="1400" b="1" dirty="0">
                <a:latin typeface="微软雅黑" panose="020B0503020204020204" pitchFamily="34" charset="-122"/>
                <a:ea typeface="微软雅黑" panose="020B0503020204020204" pitchFamily="34" charset="-122"/>
              </a:rPr>
              <a:t>5. </a:t>
            </a:r>
            <a:r>
              <a:rPr lang="en-US" sz="1400" dirty="0">
                <a:latin typeface="微软雅黑" panose="020B0503020204020204" pitchFamily="34" charset="-122"/>
                <a:ea typeface="微软雅黑" panose="020B0503020204020204" pitchFamily="34" charset="-122"/>
              </a:rPr>
              <a:t>When a file is transferred between two computers, two acknowledgement strategies are possible. In the first one, the file is chopped up into packets, which are individually acknowledged by the receiver, but the file transfer as a whole is not acknowledged. In the second one, the packets are not acknowledged individually, but the entire file is acknowledged when it arrives. Discuss these two approaches.</a:t>
            </a:r>
          </a:p>
        </p:txBody>
      </p:sp>
      <p:sp>
        <p:nvSpPr>
          <p:cNvPr id="2" name="矩形 1">
            <a:extLst>
              <a:ext uri="{FF2B5EF4-FFF2-40B4-BE49-F238E27FC236}">
                <a16:creationId xmlns:a16="http://schemas.microsoft.com/office/drawing/2014/main" id="{AF964C3E-55B5-4628-8246-9AF75336D47D}"/>
              </a:ext>
            </a:extLst>
          </p:cNvPr>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en-US" altLang="zh-CN" sz="2800" b="1" kern="0" dirty="0">
                <a:solidFill>
                  <a:srgbClr val="C00000"/>
                </a:solidFill>
                <a:latin typeface="微软雅黑" panose="020B0503020204020204" pitchFamily="34" charset="-122"/>
                <a:ea typeface="微软雅黑" panose="020B0503020204020204" pitchFamily="34" charset="-122"/>
                <a:cs typeface="+mn-cs"/>
              </a:rPr>
              <a:t>Selected Problems</a:t>
            </a:r>
            <a:endParaRPr lang="zh-CN" altLang="en-US" sz="2800" b="1" kern="0" dirty="0">
              <a:solidFill>
                <a:srgbClr val="C0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DEA52E2-E4F2-428D-B774-A6C8E24B8A18}"/>
              </a:ext>
            </a:extLst>
          </p:cNvPr>
          <p:cNvSpPr txBox="1"/>
          <p:nvPr/>
        </p:nvSpPr>
        <p:spPr>
          <a:xfrm>
            <a:off x="446809" y="2159226"/>
            <a:ext cx="10728614" cy="738664"/>
          </a:xfrm>
          <a:prstGeom prst="rect">
            <a:avLst/>
          </a:prstGeom>
          <a:noFill/>
        </p:spPr>
        <p:txBody>
          <a:bodyPr wrap="square">
            <a:spAutoFit/>
          </a:bodyPr>
          <a:lstStyle/>
          <a:p>
            <a:pPr algn="just" hangingPunct="0"/>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Ans:  </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If the network tends to lose packets, it is better to acknowledge each one separately, so the lost packets can be retransmitted. On the other hand, if the net-work is highly reliable, sending one acknowledgement at the end of the entire transfer saves bandwidth in the normal case (but requires the entire ﬁle to be retransmitted if even a single packet is lost).</a:t>
            </a:r>
          </a:p>
        </p:txBody>
      </p:sp>
      <p:sp>
        <p:nvSpPr>
          <p:cNvPr id="13" name="Rectangle 3">
            <a:extLst>
              <a:ext uri="{FF2B5EF4-FFF2-40B4-BE49-F238E27FC236}">
                <a16:creationId xmlns:a16="http://schemas.microsoft.com/office/drawing/2014/main" id="{8BE3F475-C07F-4C99-A170-A390DCFABE95}"/>
              </a:ext>
            </a:extLst>
          </p:cNvPr>
          <p:cNvSpPr txBox="1">
            <a:spLocks noChangeArrowheads="1"/>
          </p:cNvSpPr>
          <p:nvPr/>
        </p:nvSpPr>
        <p:spPr>
          <a:xfrm>
            <a:off x="446809" y="3621374"/>
            <a:ext cx="10906652" cy="581024"/>
          </a:xfrm>
          <a:prstGeom prst="rect">
            <a:avLst/>
          </a:prstGeom>
          <a:solidFill>
            <a:schemeClr val="accent2">
              <a:lumMod val="40000"/>
              <a:lumOff val="60000"/>
            </a:schemeClr>
          </a:solidFill>
          <a:ln>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00FF"/>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00FF"/>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00FF"/>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buFont typeface="Arial" panose="020B0604020202020204" pitchFamily="34" charset="0"/>
              <a:buNone/>
              <a:defRPr/>
            </a:pPr>
            <a:r>
              <a:rPr lang="en-US" altLang="zh-CN" sz="1400" b="1" dirty="0">
                <a:latin typeface="微软雅黑" panose="020B0503020204020204" pitchFamily="34" charset="-122"/>
                <a:ea typeface="微软雅黑" panose="020B0503020204020204" pitchFamily="34" charset="-122"/>
              </a:rPr>
              <a:t>P6</a:t>
            </a:r>
            <a:r>
              <a:rPr lang="en-US" sz="1400" b="1" dirty="0">
                <a:latin typeface="微软雅黑" panose="020B0503020204020204" pitchFamily="34" charset="-122"/>
                <a:ea typeface="微软雅黑" panose="020B0503020204020204" pitchFamily="34" charset="-122"/>
              </a:rPr>
              <a:t>. </a:t>
            </a:r>
            <a:r>
              <a:rPr lang="en-US" sz="1400" dirty="0">
                <a:latin typeface="微软雅黑" panose="020B0503020204020204" pitchFamily="34" charset="-122"/>
                <a:ea typeface="微软雅黑" panose="020B0503020204020204" pitchFamily="34" charset="-122"/>
              </a:rPr>
              <a:t>A system has an n-layer protocol hierarchy. Applications generate messages of length M bytes. At each of the layers, an h-byte header is added. What fraction of the net-work bandwidth is filled with headers?</a:t>
            </a:r>
          </a:p>
        </p:txBody>
      </p:sp>
      <p:sp>
        <p:nvSpPr>
          <p:cNvPr id="14" name="文本框 13">
            <a:extLst>
              <a:ext uri="{FF2B5EF4-FFF2-40B4-BE49-F238E27FC236}">
                <a16:creationId xmlns:a16="http://schemas.microsoft.com/office/drawing/2014/main" id="{28406BD6-F36F-4AAF-B988-6F9861B2C76A}"/>
              </a:ext>
            </a:extLst>
          </p:cNvPr>
          <p:cNvSpPr txBox="1"/>
          <p:nvPr/>
        </p:nvSpPr>
        <p:spPr>
          <a:xfrm>
            <a:off x="446809" y="4328667"/>
            <a:ext cx="10728614" cy="523220"/>
          </a:xfrm>
          <a:prstGeom prst="rect">
            <a:avLst/>
          </a:prstGeom>
          <a:noFill/>
        </p:spPr>
        <p:txBody>
          <a:bodyPr wrap="square">
            <a:spAutoFit/>
          </a:bodyPr>
          <a:lstStyle/>
          <a:p>
            <a:pPr algn="just" hangingPunct="0"/>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Ans: </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With n layers and h bytes added per layer, the total number of header bytes per message is </a:t>
            </a: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hn</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so the space wasted on headers is </a:t>
            </a: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hn.</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The total message size is M + </a:t>
            </a: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nh</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so the fraction of bandwidth wasted on headers is </a:t>
            </a: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hn</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/(M + </a:t>
            </a: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hn</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10306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bg/>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nimBg="1"/>
      <p:bldP spid="8" grpId="0"/>
      <p:bldP spid="13" grpId="0" build="p"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FFDC80-2AC2-4EF1-920A-D0EA20D35232}"/>
              </a:ext>
            </a:extLst>
          </p:cNvPr>
          <p:cNvSpPr txBox="1"/>
          <p:nvPr/>
        </p:nvSpPr>
        <p:spPr>
          <a:xfrm>
            <a:off x="0" y="1491615"/>
            <a:ext cx="12192000" cy="3676186"/>
          </a:xfrm>
          <a:prstGeom prst="rect">
            <a:avLst/>
          </a:prstGeom>
          <a:solidFill>
            <a:schemeClr val="bg2">
              <a:lumMod val="20000"/>
              <a:lumOff val="80000"/>
            </a:schemeClr>
          </a:solidFill>
        </p:spPr>
        <p:txBody>
          <a:bodyPr wrap="square" rtlCol="0" anchor="ctr">
            <a:noAutofit/>
          </a:bodyPr>
          <a:lstStyle/>
          <a:p>
            <a:pPr algn="ctr" defTabSz="1097280" fontAlgn="base">
              <a:spcBef>
                <a:spcPts val="1440"/>
              </a:spcBef>
              <a:spcAft>
                <a:spcPts val="1440"/>
              </a:spcAft>
            </a:pPr>
            <a:r>
              <a:rPr lang="en-US" altLang="zh-CN" sz="4800" b="1" dirty="0">
                <a:solidFill>
                  <a:srgbClr val="C00000"/>
                </a:solidFill>
                <a:latin typeface="微软雅黑" panose="020B0503020204020204" pitchFamily="34" charset="-122"/>
                <a:ea typeface="微软雅黑" panose="020B0503020204020204" pitchFamily="34" charset="-122"/>
              </a:rPr>
              <a:t>End</a:t>
            </a:r>
          </a:p>
          <a:p>
            <a:pPr algn="ctr" fontAlgn="base">
              <a:lnSpc>
                <a:spcPct val="90000"/>
              </a:lnSpc>
              <a:spcBef>
                <a:spcPts val="1000"/>
              </a:spcBef>
              <a:spcAft>
                <a:spcPts val="1440"/>
              </a:spcAft>
              <a:defRPr/>
            </a:pPr>
            <a:r>
              <a:rPr lang="en-US" altLang="zh-CN" sz="2800" dirty="0">
                <a:solidFill>
                  <a:schemeClr val="bg1">
                    <a:lumMod val="50000"/>
                  </a:schemeClr>
                </a:solidFill>
                <a:latin typeface="Arial" charset="0"/>
                <a:cs typeface="Arial" charset="0"/>
              </a:rPr>
              <a:t>Chapter 1</a:t>
            </a:r>
          </a:p>
        </p:txBody>
      </p:sp>
      <p:pic>
        <p:nvPicPr>
          <p:cNvPr id="5" name="Picture 2">
            <a:extLst>
              <a:ext uri="{FF2B5EF4-FFF2-40B4-BE49-F238E27FC236}">
                <a16:creationId xmlns:a16="http://schemas.microsoft.com/office/drawing/2014/main" id="{C5359447-7FF0-47D1-A892-FF658CBED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p:blipFill>
        <p:spPr bwMode="auto">
          <a:xfrm>
            <a:off x="263843" y="1"/>
            <a:ext cx="2388870" cy="811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15708</TotalTime>
  <Words>730</Words>
  <Application>Microsoft Office PowerPoint</Application>
  <PresentationFormat>宽屏</PresentationFormat>
  <Paragraphs>34</Paragraphs>
  <Slides>5</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vt:i4>
      </vt:variant>
    </vt:vector>
  </HeadingPairs>
  <TitlesOfParts>
    <vt:vector size="17" baseType="lpstr">
      <vt:lpstr>PingFang SC</vt:lpstr>
      <vt:lpstr>等线</vt:lpstr>
      <vt:lpstr>等线 Light</vt:lpstr>
      <vt:lpstr>黑体</vt:lpstr>
      <vt:lpstr>宋体</vt:lpstr>
      <vt:lpstr>微软雅黑</vt:lpstr>
      <vt:lpstr>Arial</vt:lpstr>
      <vt:lpstr>Calibri</vt:lpstr>
      <vt:lpstr>Times New Roman</vt:lpstr>
      <vt:lpstr>Wingdings</vt:lpstr>
      <vt:lpstr>Office 主题​​</vt:lpstr>
      <vt:lpstr>2_自定义设计方案</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工业互联网创新中心筹备进展及项目情况</dc:title>
  <dc:creator>tingw</dc:creator>
  <cp:lastModifiedBy>Ting WANG</cp:lastModifiedBy>
  <cp:revision>879</cp:revision>
  <dcterms:created xsi:type="dcterms:W3CDTF">2016-09-26T01:53:00Z</dcterms:created>
  <dcterms:modified xsi:type="dcterms:W3CDTF">2021-09-07T06:52:14Z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