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2"/>
  </p:notesMasterIdLst>
  <p:handoutMasterIdLst>
    <p:handoutMasterId r:id="rId13"/>
  </p:handoutMasterIdLst>
  <p:sldIdLst>
    <p:sldId id="371" r:id="rId3"/>
    <p:sldId id="1433" r:id="rId4"/>
    <p:sldId id="1439" r:id="rId5"/>
    <p:sldId id="1432" r:id="rId6"/>
    <p:sldId id="1434" r:id="rId7"/>
    <p:sldId id="1435" r:id="rId8"/>
    <p:sldId id="1436" r:id="rId9"/>
    <p:sldId id="1438" r:id="rId10"/>
    <p:sldId id="138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7">
          <p15:clr>
            <a:srgbClr val="A4A3A4"/>
          </p15:clr>
        </p15:guide>
        <p15:guide id="2" pos="3840">
          <p15:clr>
            <a:srgbClr val="A4A3A4"/>
          </p15:clr>
        </p15:guide>
        <p15:guide id="3" pos="1044">
          <p15:clr>
            <a:srgbClr val="A4A3A4"/>
          </p15:clr>
        </p15:guide>
        <p15:guide id="4" pos="207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5DB4"/>
    <a:srgbClr val="005AAD"/>
    <a:srgbClr val="008487"/>
    <a:srgbClr val="DDE9EA"/>
    <a:srgbClr val="FF9B36"/>
    <a:srgbClr val="00467A"/>
    <a:srgbClr val="FF9933"/>
    <a:srgbClr val="E06B6B"/>
    <a:srgbClr val="ED6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6013" autoAdjust="0"/>
  </p:normalViewPr>
  <p:slideViewPr>
    <p:cSldViewPr snapToGrid="0" showGuides="1">
      <p:cViewPr varScale="1">
        <p:scale>
          <a:sx n="103" d="100"/>
          <a:sy n="103" d="100"/>
        </p:scale>
        <p:origin x="126" y="144"/>
      </p:cViewPr>
      <p:guideLst>
        <p:guide orient="horz" pos="2197"/>
        <p:guide pos="3840"/>
        <p:guide pos="1044"/>
        <p:guide pos="2074"/>
      </p:guideLst>
    </p:cSldViewPr>
  </p:slideViewPr>
  <p:notesTextViewPr>
    <p:cViewPr>
      <p:scale>
        <a:sx n="1" d="1"/>
        <a:sy n="1" d="1"/>
      </p:scale>
      <p:origin x="0" y="0"/>
    </p:cViewPr>
  </p:notesTextViewPr>
  <p:sorterViewPr>
    <p:cViewPr>
      <p:scale>
        <a:sx n="33" d="100"/>
        <a:sy n="33" d="100"/>
      </p:scale>
      <p:origin x="0" y="0"/>
    </p:cViewPr>
  </p:sorterViewPr>
  <p:notesViewPr>
    <p:cSldViewPr snapToGrid="0">
      <p:cViewPr varScale="1">
        <p:scale>
          <a:sx n="54" d="100"/>
          <a:sy n="54" d="100"/>
        </p:scale>
        <p:origin x="28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6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69"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C6BA0-5341-43DF-84CE-1998201C61E9}" type="datetimeFigureOut">
              <a:rPr lang="zh-CN" altLang="en-US" smtClean="0"/>
              <a:t>2021/11/1</a:t>
            </a:fld>
            <a:endParaRPr lang="zh-CN" altLang="en-US"/>
          </a:p>
        </p:txBody>
      </p:sp>
      <p:sp>
        <p:nvSpPr>
          <p:cNvPr id="1048770"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71"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72"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73"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E3F630-34ED-4C5D-9674-D926440E8CF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dirty="0"/>
              <a:t> </a:t>
            </a: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cs typeface="Arial" panose="020B0604020202090204" pitchFamily="34" charset="0"/>
              </a:defRPr>
            </a:lvl1pPr>
            <a:lvl2pPr marL="742950" indent="-285750">
              <a:defRPr>
                <a:solidFill>
                  <a:schemeClr val="tx1"/>
                </a:solidFill>
                <a:latin typeface="Arial" panose="020B0604020202090204" pitchFamily="34" charset="0"/>
                <a:cs typeface="Arial" panose="020B0604020202090204" pitchFamily="34" charset="0"/>
              </a:defRPr>
            </a:lvl2pPr>
            <a:lvl3pPr marL="1143000" indent="-228600">
              <a:defRPr>
                <a:solidFill>
                  <a:schemeClr val="tx1"/>
                </a:solidFill>
                <a:latin typeface="Arial" panose="020B0604020202090204" pitchFamily="34" charset="0"/>
                <a:cs typeface="Arial" panose="020B0604020202090204" pitchFamily="34" charset="0"/>
              </a:defRPr>
            </a:lvl3pPr>
            <a:lvl4pPr marL="1600200" indent="-228600">
              <a:defRPr>
                <a:solidFill>
                  <a:schemeClr val="tx1"/>
                </a:solidFill>
                <a:latin typeface="Arial" panose="020B0604020202090204" pitchFamily="34" charset="0"/>
                <a:cs typeface="Arial" panose="020B0604020202090204" pitchFamily="34" charset="0"/>
              </a:defRPr>
            </a:lvl4pPr>
            <a:lvl5pPr marL="2057400" indent="-228600">
              <a:defRPr>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9pPr>
          </a:lstStyle>
          <a:p>
            <a:fld id="{55154FA5-F265-419C-A643-D09201C5B082}" type="slidenum">
              <a:rPr lang="en-US" altLang="zh-CN" smtClean="0"/>
              <a:t>2</a:t>
            </a:fld>
            <a:endParaRPr lang="en-US" altLang="zh-CN"/>
          </a:p>
        </p:txBody>
      </p:sp>
    </p:spTree>
    <p:extLst>
      <p:ext uri="{BB962C8B-B14F-4D97-AF65-F5344CB8AC3E}">
        <p14:creationId xmlns:p14="http://schemas.microsoft.com/office/powerpoint/2010/main" val="3869694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dirty="0"/>
              <a:t> </a:t>
            </a: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cs typeface="Arial" panose="020B0604020202090204" pitchFamily="34" charset="0"/>
              </a:defRPr>
            </a:lvl1pPr>
            <a:lvl2pPr marL="742950" indent="-285750">
              <a:defRPr>
                <a:solidFill>
                  <a:schemeClr val="tx1"/>
                </a:solidFill>
                <a:latin typeface="Arial" panose="020B0604020202090204" pitchFamily="34" charset="0"/>
                <a:cs typeface="Arial" panose="020B0604020202090204" pitchFamily="34" charset="0"/>
              </a:defRPr>
            </a:lvl2pPr>
            <a:lvl3pPr marL="1143000" indent="-228600">
              <a:defRPr>
                <a:solidFill>
                  <a:schemeClr val="tx1"/>
                </a:solidFill>
                <a:latin typeface="Arial" panose="020B0604020202090204" pitchFamily="34" charset="0"/>
                <a:cs typeface="Arial" panose="020B0604020202090204" pitchFamily="34" charset="0"/>
              </a:defRPr>
            </a:lvl3pPr>
            <a:lvl4pPr marL="1600200" indent="-228600">
              <a:defRPr>
                <a:solidFill>
                  <a:schemeClr val="tx1"/>
                </a:solidFill>
                <a:latin typeface="Arial" panose="020B0604020202090204" pitchFamily="34" charset="0"/>
                <a:cs typeface="Arial" panose="020B0604020202090204" pitchFamily="34" charset="0"/>
              </a:defRPr>
            </a:lvl4pPr>
            <a:lvl5pPr marL="2057400" indent="-228600">
              <a:defRPr>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9pPr>
          </a:lstStyle>
          <a:p>
            <a:fld id="{55154FA5-F265-419C-A643-D09201C5B082}" type="slidenum">
              <a:rPr lang="en-US" altLang="zh-CN" smtClean="0"/>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dirty="0"/>
              <a:t> </a:t>
            </a: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cs typeface="Arial" panose="020B0604020202090204" pitchFamily="34" charset="0"/>
              </a:defRPr>
            </a:lvl1pPr>
            <a:lvl2pPr marL="742950" indent="-285750">
              <a:defRPr>
                <a:solidFill>
                  <a:schemeClr val="tx1"/>
                </a:solidFill>
                <a:latin typeface="Arial" panose="020B0604020202090204" pitchFamily="34" charset="0"/>
                <a:cs typeface="Arial" panose="020B0604020202090204" pitchFamily="34" charset="0"/>
              </a:defRPr>
            </a:lvl2pPr>
            <a:lvl3pPr marL="1143000" indent="-228600">
              <a:defRPr>
                <a:solidFill>
                  <a:schemeClr val="tx1"/>
                </a:solidFill>
                <a:latin typeface="Arial" panose="020B0604020202090204" pitchFamily="34" charset="0"/>
                <a:cs typeface="Arial" panose="020B0604020202090204" pitchFamily="34" charset="0"/>
              </a:defRPr>
            </a:lvl3pPr>
            <a:lvl4pPr marL="1600200" indent="-228600">
              <a:defRPr>
                <a:solidFill>
                  <a:schemeClr val="tx1"/>
                </a:solidFill>
                <a:latin typeface="Arial" panose="020B0604020202090204" pitchFamily="34" charset="0"/>
                <a:cs typeface="Arial" panose="020B0604020202090204" pitchFamily="34" charset="0"/>
              </a:defRPr>
            </a:lvl4pPr>
            <a:lvl5pPr marL="2057400" indent="-228600">
              <a:defRPr>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9pPr>
          </a:lstStyle>
          <a:p>
            <a:fld id="{55154FA5-F265-419C-A643-D09201C5B082}" type="slidenum">
              <a:rPr lang="en-US" altLang="zh-CN" smtClean="0"/>
              <a:t>5</a:t>
            </a:fld>
            <a:endParaRPr lang="en-US" altLang="zh-CN"/>
          </a:p>
        </p:txBody>
      </p:sp>
    </p:spTree>
    <p:extLst>
      <p:ext uri="{BB962C8B-B14F-4D97-AF65-F5344CB8AC3E}">
        <p14:creationId xmlns:p14="http://schemas.microsoft.com/office/powerpoint/2010/main" val="3082581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dirty="0"/>
              <a:t> </a:t>
            </a: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cs typeface="Arial" panose="020B0604020202090204" pitchFamily="34" charset="0"/>
              </a:defRPr>
            </a:lvl1pPr>
            <a:lvl2pPr marL="742950" indent="-285750">
              <a:defRPr>
                <a:solidFill>
                  <a:schemeClr val="tx1"/>
                </a:solidFill>
                <a:latin typeface="Arial" panose="020B0604020202090204" pitchFamily="34" charset="0"/>
                <a:cs typeface="Arial" panose="020B0604020202090204" pitchFamily="34" charset="0"/>
              </a:defRPr>
            </a:lvl2pPr>
            <a:lvl3pPr marL="1143000" indent="-228600">
              <a:defRPr>
                <a:solidFill>
                  <a:schemeClr val="tx1"/>
                </a:solidFill>
                <a:latin typeface="Arial" panose="020B0604020202090204" pitchFamily="34" charset="0"/>
                <a:cs typeface="Arial" panose="020B0604020202090204" pitchFamily="34" charset="0"/>
              </a:defRPr>
            </a:lvl3pPr>
            <a:lvl4pPr marL="1600200" indent="-228600">
              <a:defRPr>
                <a:solidFill>
                  <a:schemeClr val="tx1"/>
                </a:solidFill>
                <a:latin typeface="Arial" panose="020B0604020202090204" pitchFamily="34" charset="0"/>
                <a:cs typeface="Arial" panose="020B0604020202090204" pitchFamily="34" charset="0"/>
              </a:defRPr>
            </a:lvl4pPr>
            <a:lvl5pPr marL="2057400" indent="-228600">
              <a:defRPr>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9pPr>
          </a:lstStyle>
          <a:p>
            <a:fld id="{55154FA5-F265-419C-A643-D09201C5B082}" type="slidenum">
              <a:rPr lang="en-US" altLang="zh-CN" smtClean="0"/>
              <a:t>6</a:t>
            </a:fld>
            <a:endParaRPr lang="en-US" altLang="zh-CN"/>
          </a:p>
        </p:txBody>
      </p:sp>
    </p:spTree>
    <p:extLst>
      <p:ext uri="{BB962C8B-B14F-4D97-AF65-F5344CB8AC3E}">
        <p14:creationId xmlns:p14="http://schemas.microsoft.com/office/powerpoint/2010/main" val="3603254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dirty="0"/>
              <a:t> </a:t>
            </a: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cs typeface="Arial" panose="020B0604020202090204" pitchFamily="34" charset="0"/>
              </a:defRPr>
            </a:lvl1pPr>
            <a:lvl2pPr marL="742950" indent="-285750">
              <a:defRPr>
                <a:solidFill>
                  <a:schemeClr val="tx1"/>
                </a:solidFill>
                <a:latin typeface="Arial" panose="020B0604020202090204" pitchFamily="34" charset="0"/>
                <a:cs typeface="Arial" panose="020B0604020202090204" pitchFamily="34" charset="0"/>
              </a:defRPr>
            </a:lvl2pPr>
            <a:lvl3pPr marL="1143000" indent="-228600">
              <a:defRPr>
                <a:solidFill>
                  <a:schemeClr val="tx1"/>
                </a:solidFill>
                <a:latin typeface="Arial" panose="020B0604020202090204" pitchFamily="34" charset="0"/>
                <a:cs typeface="Arial" panose="020B0604020202090204" pitchFamily="34" charset="0"/>
              </a:defRPr>
            </a:lvl3pPr>
            <a:lvl4pPr marL="1600200" indent="-228600">
              <a:defRPr>
                <a:solidFill>
                  <a:schemeClr val="tx1"/>
                </a:solidFill>
                <a:latin typeface="Arial" panose="020B0604020202090204" pitchFamily="34" charset="0"/>
                <a:cs typeface="Arial" panose="020B0604020202090204" pitchFamily="34" charset="0"/>
              </a:defRPr>
            </a:lvl4pPr>
            <a:lvl5pPr marL="2057400" indent="-228600">
              <a:defRPr>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9pPr>
          </a:lstStyle>
          <a:p>
            <a:fld id="{55154FA5-F265-419C-A643-D09201C5B082}" type="slidenum">
              <a:rPr lang="en-US" altLang="zh-CN" smtClean="0"/>
              <a:t>7</a:t>
            </a:fld>
            <a:endParaRPr lang="en-US" altLang="zh-CN"/>
          </a:p>
        </p:txBody>
      </p:sp>
    </p:spTree>
    <p:extLst>
      <p:ext uri="{BB962C8B-B14F-4D97-AF65-F5344CB8AC3E}">
        <p14:creationId xmlns:p14="http://schemas.microsoft.com/office/powerpoint/2010/main" val="4276313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dirty="0"/>
              <a:t> </a:t>
            </a: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cs typeface="Arial" panose="020B0604020202090204" pitchFamily="34" charset="0"/>
              </a:defRPr>
            </a:lvl1pPr>
            <a:lvl2pPr marL="742950" indent="-285750">
              <a:defRPr>
                <a:solidFill>
                  <a:schemeClr val="tx1"/>
                </a:solidFill>
                <a:latin typeface="Arial" panose="020B0604020202090204" pitchFamily="34" charset="0"/>
                <a:cs typeface="Arial" panose="020B0604020202090204" pitchFamily="34" charset="0"/>
              </a:defRPr>
            </a:lvl2pPr>
            <a:lvl3pPr marL="1143000" indent="-228600">
              <a:defRPr>
                <a:solidFill>
                  <a:schemeClr val="tx1"/>
                </a:solidFill>
                <a:latin typeface="Arial" panose="020B0604020202090204" pitchFamily="34" charset="0"/>
                <a:cs typeface="Arial" panose="020B0604020202090204" pitchFamily="34" charset="0"/>
              </a:defRPr>
            </a:lvl3pPr>
            <a:lvl4pPr marL="1600200" indent="-228600">
              <a:defRPr>
                <a:solidFill>
                  <a:schemeClr val="tx1"/>
                </a:solidFill>
                <a:latin typeface="Arial" panose="020B0604020202090204" pitchFamily="34" charset="0"/>
                <a:cs typeface="Arial" panose="020B0604020202090204" pitchFamily="34" charset="0"/>
              </a:defRPr>
            </a:lvl4pPr>
            <a:lvl5pPr marL="2057400" indent="-228600">
              <a:defRPr>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9pPr>
          </a:lstStyle>
          <a:p>
            <a:fld id="{55154FA5-F265-419C-A643-D09201C5B082}" type="slidenum">
              <a:rPr lang="en-US" altLang="zh-CN" smtClean="0"/>
              <a:t>8</a:t>
            </a:fld>
            <a:endParaRPr lang="en-US" altLang="zh-CN"/>
          </a:p>
        </p:txBody>
      </p:sp>
    </p:spTree>
    <p:extLst>
      <p:ext uri="{BB962C8B-B14F-4D97-AF65-F5344CB8AC3E}">
        <p14:creationId xmlns:p14="http://schemas.microsoft.com/office/powerpoint/2010/main" val="1342405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5B838D7F-C601-A04E-9991-AEFB0E3EB3A7}" type="datetimeFigureOut">
              <a:rPr kumimoji="1" lang="zh-CN" altLang="en-US" smtClean="0"/>
              <a:t>2021/11/1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B838D7F-C601-A04E-9991-AEFB0E3EB3A7}" type="datetimeFigureOut">
              <a:rPr kumimoji="1" lang="zh-CN" altLang="en-US" smtClean="0"/>
              <a:t>2021/11/1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B838D7F-C601-A04E-9991-AEFB0E3EB3A7}" type="datetimeFigureOut">
              <a:rPr kumimoji="1" lang="zh-CN" altLang="en-US" smtClean="0"/>
              <a:t>2021/11/1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1219199" y="1610714"/>
            <a:ext cx="10386952" cy="4600081"/>
          </a:xfrm>
        </p:spPr>
        <p:txBody>
          <a:bodyPr/>
          <a:lstStyle>
            <a:lvl1pPr>
              <a:buFont typeface="Arial" panose="020B0604020202090204"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ftr" sz="quarter" idx="10"/>
          </p:nvPr>
        </p:nvSpPr>
        <p:spPr/>
        <p:txBody>
          <a:bodyPr/>
          <a:lstStyle>
            <a:lvl1pPr>
              <a:defRPr/>
            </a:lvl1pPr>
          </a:lstStyle>
          <a:p>
            <a:r>
              <a:rPr lang="en-US" altLang="zh-CN"/>
              <a:t>Computer Networks, Chapter 2 THE PHYSICAL LAYER</a:t>
            </a:r>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1"/>
        </a:solid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B838D7F-C601-A04E-9991-AEFB0E3EB3A7}" type="datetimeFigureOut">
              <a:rPr kumimoji="1" lang="zh-CN" altLang="en-US" smtClean="0"/>
              <a:t>2021/11/1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5B838D7F-C601-A04E-9991-AEFB0E3EB3A7}" type="datetimeFigureOut">
              <a:rPr kumimoji="1" lang="zh-CN" altLang="en-US" smtClean="0"/>
              <a:t>2021/11/1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5B838D7F-C601-A04E-9991-AEFB0E3EB3A7}" type="datetimeFigureOut">
              <a:rPr kumimoji="1" lang="zh-CN" altLang="en-US" smtClean="0"/>
              <a:t>2021/11/1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5B838D7F-C601-A04E-9991-AEFB0E3EB3A7}" type="datetimeFigureOut">
              <a:rPr kumimoji="1" lang="zh-CN" altLang="en-US" smtClean="0"/>
              <a:t>2021/11/1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5B838D7F-C601-A04E-9991-AEFB0E3EB3A7}" type="datetimeFigureOut">
              <a:rPr kumimoji="1" lang="zh-CN" altLang="en-US" smtClean="0"/>
              <a:t>2021/11/1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5B838D7F-C601-A04E-9991-AEFB0E3EB3A7}" type="datetimeFigureOut">
              <a:rPr kumimoji="1" lang="zh-CN" altLang="en-US" smtClean="0"/>
              <a:t>2021/11/1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38D7F-C601-A04E-9991-AEFB0E3EB3A7}" type="datetimeFigureOut">
              <a:rPr kumimoji="1" lang="zh-CN" altLang="en-US" smtClean="0"/>
              <a:t>2021/11/1</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E85A6-C9FF-3B43-91E6-FBF0C10872E9}" type="slidenum">
              <a:rPr kumimoji="1" lang="zh-CN" altLang="en-US" smtClean="0"/>
              <a:t>‹#›</a:t>
            </a:fld>
            <a:endParaRPr kumimoji="1" lang="zh-CN" altLang="en-US"/>
          </a:p>
        </p:txBody>
      </p:sp>
      <p:cxnSp>
        <p:nvCxnSpPr>
          <p:cNvPr id="11" name="直接连接符 30"/>
          <p:cNvCxnSpPr/>
          <p:nvPr userDrawn="1"/>
        </p:nvCxnSpPr>
        <p:spPr>
          <a:xfrm>
            <a:off x="335360" y="836712"/>
            <a:ext cx="1149145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6" name="矩形 5"/>
          <p:cNvSpPr/>
          <p:nvPr userDrawn="1"/>
        </p:nvSpPr>
        <p:spPr bwMode="auto">
          <a:xfrm>
            <a:off x="2" y="0"/>
            <a:ext cx="12192000" cy="6858000"/>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728" tIns="54864" rIns="109728" bIns="54864" numCol="1" rtlCol="0" anchor="t" anchorCtr="0" compatLnSpc="1"/>
          <a:lstStyle/>
          <a:p>
            <a:pPr>
              <a:buClr>
                <a:srgbClr val="CC9900"/>
              </a:buClr>
              <a:buFont typeface="Wingdings" panose="05000000000000000000" pitchFamily="2" charset="2"/>
              <a:buChar char="n"/>
            </a:pPr>
            <a:endParaRPr lang="zh-CN" altLang="en-US" sz="2160" b="0">
              <a:solidFill>
                <a:srgbClr val="000000"/>
              </a:solidFill>
              <a:latin typeface="Arial" panose="020B0604020202090204" pitchFamily="34" charset="0"/>
              <a:ea typeface="宋体" charset="-122"/>
            </a:endParaRPr>
          </a:p>
        </p:txBody>
      </p:sp>
    </p:spTree>
  </p:cSld>
  <p:clrMap bg1="lt1" tx1="dk1" bg2="lt2" tx2="dk2" accent1="accent1" accent2="accent2" accent3="accent3" accent4="accent4" accent5="accent5" accent6="accent6" hlink="hlink" folHlink="folHlink"/>
  <p:sldLayoutIdLst>
    <p:sldLayoutId id="2147483663" r:id="rId1"/>
  </p:sldLayoutIdLst>
  <p:transition>
    <p:fade/>
  </p:transition>
  <p:txStyles>
    <p:titleStyle>
      <a:lvl1pPr algn="ctr" defTabSz="961390" rtl="0" eaLnBrk="0" fontAlgn="base" hangingPunct="0">
        <a:spcBef>
          <a:spcPct val="0"/>
        </a:spcBef>
        <a:spcAft>
          <a:spcPct val="0"/>
        </a:spcAft>
        <a:defRPr sz="4560">
          <a:solidFill>
            <a:schemeClr val="tx2"/>
          </a:solidFill>
          <a:latin typeface="+mj-lt"/>
          <a:ea typeface="+mj-ea"/>
          <a:cs typeface="+mj-cs"/>
        </a:defRPr>
      </a:lvl1pPr>
      <a:lvl2pPr algn="ctr" defTabSz="961390" rtl="0" eaLnBrk="0" fontAlgn="base" hangingPunct="0">
        <a:spcBef>
          <a:spcPct val="0"/>
        </a:spcBef>
        <a:spcAft>
          <a:spcPct val="0"/>
        </a:spcAft>
        <a:defRPr sz="4560">
          <a:solidFill>
            <a:schemeClr val="tx2"/>
          </a:solidFill>
          <a:latin typeface="Arial" panose="020B0604020202090204" pitchFamily="34" charset="0"/>
          <a:ea typeface="宋体" charset="-122"/>
        </a:defRPr>
      </a:lvl2pPr>
      <a:lvl3pPr algn="ctr" defTabSz="961390" rtl="0" eaLnBrk="0" fontAlgn="base" hangingPunct="0">
        <a:spcBef>
          <a:spcPct val="0"/>
        </a:spcBef>
        <a:spcAft>
          <a:spcPct val="0"/>
        </a:spcAft>
        <a:defRPr sz="4560">
          <a:solidFill>
            <a:schemeClr val="tx2"/>
          </a:solidFill>
          <a:latin typeface="Arial" panose="020B0604020202090204" pitchFamily="34" charset="0"/>
          <a:ea typeface="宋体" charset="-122"/>
        </a:defRPr>
      </a:lvl3pPr>
      <a:lvl4pPr algn="ctr" defTabSz="961390" rtl="0" eaLnBrk="0" fontAlgn="base" hangingPunct="0">
        <a:spcBef>
          <a:spcPct val="0"/>
        </a:spcBef>
        <a:spcAft>
          <a:spcPct val="0"/>
        </a:spcAft>
        <a:defRPr sz="4560">
          <a:solidFill>
            <a:schemeClr val="tx2"/>
          </a:solidFill>
          <a:latin typeface="Arial" panose="020B0604020202090204" pitchFamily="34" charset="0"/>
          <a:ea typeface="宋体" charset="-122"/>
        </a:defRPr>
      </a:lvl4pPr>
      <a:lvl5pPr algn="ctr" defTabSz="961390" rtl="0" eaLnBrk="0" fontAlgn="base" hangingPunct="0">
        <a:spcBef>
          <a:spcPct val="0"/>
        </a:spcBef>
        <a:spcAft>
          <a:spcPct val="0"/>
        </a:spcAft>
        <a:defRPr sz="4560">
          <a:solidFill>
            <a:schemeClr val="tx2"/>
          </a:solidFill>
          <a:latin typeface="Arial" panose="020B0604020202090204" pitchFamily="34" charset="0"/>
          <a:ea typeface="宋体" charset="-122"/>
        </a:defRPr>
      </a:lvl5pPr>
      <a:lvl6pPr marL="548640" algn="ctr" defTabSz="961390" rtl="0" fontAlgn="base">
        <a:spcBef>
          <a:spcPct val="0"/>
        </a:spcBef>
        <a:spcAft>
          <a:spcPct val="0"/>
        </a:spcAft>
        <a:defRPr sz="4560">
          <a:solidFill>
            <a:schemeClr val="tx2"/>
          </a:solidFill>
          <a:latin typeface="Arial" panose="020B0604020202090204" pitchFamily="34" charset="0"/>
          <a:ea typeface="宋体" charset="-122"/>
        </a:defRPr>
      </a:lvl6pPr>
      <a:lvl7pPr marL="1097280" algn="ctr" defTabSz="961390" rtl="0" fontAlgn="base">
        <a:spcBef>
          <a:spcPct val="0"/>
        </a:spcBef>
        <a:spcAft>
          <a:spcPct val="0"/>
        </a:spcAft>
        <a:defRPr sz="4560">
          <a:solidFill>
            <a:schemeClr val="tx2"/>
          </a:solidFill>
          <a:latin typeface="Arial" panose="020B0604020202090204" pitchFamily="34" charset="0"/>
          <a:ea typeface="宋体" charset="-122"/>
        </a:defRPr>
      </a:lvl7pPr>
      <a:lvl8pPr marL="1645920" algn="ctr" defTabSz="961390" rtl="0" fontAlgn="base">
        <a:spcBef>
          <a:spcPct val="0"/>
        </a:spcBef>
        <a:spcAft>
          <a:spcPct val="0"/>
        </a:spcAft>
        <a:defRPr sz="4560">
          <a:solidFill>
            <a:schemeClr val="tx2"/>
          </a:solidFill>
          <a:latin typeface="Arial" panose="020B0604020202090204" pitchFamily="34" charset="0"/>
          <a:ea typeface="宋体" charset="-122"/>
        </a:defRPr>
      </a:lvl8pPr>
      <a:lvl9pPr marL="2194560" algn="ctr" defTabSz="961390" rtl="0" fontAlgn="base">
        <a:spcBef>
          <a:spcPct val="0"/>
        </a:spcBef>
        <a:spcAft>
          <a:spcPct val="0"/>
        </a:spcAft>
        <a:defRPr sz="4560">
          <a:solidFill>
            <a:schemeClr val="tx2"/>
          </a:solidFill>
          <a:latin typeface="Arial" panose="020B0604020202090204" pitchFamily="34" charset="0"/>
          <a:ea typeface="宋体" charset="-122"/>
        </a:defRPr>
      </a:lvl9pPr>
    </p:titleStyle>
    <p:bodyStyle>
      <a:lvl1pPr marL="360045" indent="-360045" algn="l" defTabSz="961390" rtl="0" eaLnBrk="0" fontAlgn="base" hangingPunct="0">
        <a:spcBef>
          <a:spcPct val="20000"/>
        </a:spcBef>
        <a:spcAft>
          <a:spcPct val="0"/>
        </a:spcAft>
        <a:buChar char="•"/>
        <a:defRPr sz="3360">
          <a:solidFill>
            <a:schemeClr val="tx1"/>
          </a:solidFill>
          <a:latin typeface="+mn-lt"/>
          <a:ea typeface="+mn-ea"/>
          <a:cs typeface="+mn-cs"/>
        </a:defRPr>
      </a:lvl1pPr>
      <a:lvl2pPr marL="782955" indent="-300990" algn="l" defTabSz="961390" rtl="0" eaLnBrk="0" fontAlgn="base" hangingPunct="0">
        <a:spcBef>
          <a:spcPct val="20000"/>
        </a:spcBef>
        <a:spcAft>
          <a:spcPct val="0"/>
        </a:spcAft>
        <a:buChar char="–"/>
        <a:defRPr sz="3000">
          <a:solidFill>
            <a:schemeClr val="tx1"/>
          </a:solidFill>
          <a:latin typeface="+mn-lt"/>
          <a:ea typeface="+mn-ea"/>
        </a:defRPr>
      </a:lvl2pPr>
      <a:lvl3pPr marL="1203960" indent="-241935" algn="l" defTabSz="961390" rtl="0" eaLnBrk="0" fontAlgn="base" hangingPunct="0">
        <a:spcBef>
          <a:spcPct val="20000"/>
        </a:spcBef>
        <a:spcAft>
          <a:spcPct val="0"/>
        </a:spcAft>
        <a:buChar char="•"/>
        <a:defRPr sz="2640">
          <a:solidFill>
            <a:schemeClr val="tx1"/>
          </a:solidFill>
          <a:latin typeface="+mn-lt"/>
          <a:ea typeface="+mn-ea"/>
        </a:defRPr>
      </a:lvl3pPr>
      <a:lvl4pPr marL="1682115" indent="-240030" algn="l" defTabSz="961390" rtl="0" eaLnBrk="0" fontAlgn="base" hangingPunct="0">
        <a:spcBef>
          <a:spcPct val="20000"/>
        </a:spcBef>
        <a:spcAft>
          <a:spcPct val="0"/>
        </a:spcAft>
        <a:buChar char="–"/>
        <a:defRPr sz="2040">
          <a:solidFill>
            <a:schemeClr val="tx1"/>
          </a:solidFill>
          <a:latin typeface="+mn-lt"/>
          <a:ea typeface="+mn-ea"/>
        </a:defRPr>
      </a:lvl4pPr>
      <a:lvl5pPr marL="2164080" indent="-241935" algn="l" defTabSz="961390" rtl="0" eaLnBrk="0" fontAlgn="base" hangingPunct="0">
        <a:spcBef>
          <a:spcPct val="20000"/>
        </a:spcBef>
        <a:spcAft>
          <a:spcPct val="0"/>
        </a:spcAft>
        <a:buChar char="»"/>
        <a:defRPr sz="2040">
          <a:solidFill>
            <a:schemeClr val="tx1"/>
          </a:solidFill>
          <a:latin typeface="+mn-lt"/>
          <a:ea typeface="+mn-ea"/>
        </a:defRPr>
      </a:lvl5pPr>
      <a:lvl6pPr marL="2712720" indent="-241935" algn="l" defTabSz="961390" rtl="0" fontAlgn="base">
        <a:spcBef>
          <a:spcPct val="20000"/>
        </a:spcBef>
        <a:spcAft>
          <a:spcPct val="0"/>
        </a:spcAft>
        <a:buChar char="»"/>
        <a:defRPr sz="2040">
          <a:solidFill>
            <a:schemeClr val="tx1"/>
          </a:solidFill>
          <a:latin typeface="+mn-lt"/>
          <a:ea typeface="+mn-ea"/>
        </a:defRPr>
      </a:lvl6pPr>
      <a:lvl7pPr marL="3261360" indent="-241935" algn="l" defTabSz="961390" rtl="0" fontAlgn="base">
        <a:spcBef>
          <a:spcPct val="20000"/>
        </a:spcBef>
        <a:spcAft>
          <a:spcPct val="0"/>
        </a:spcAft>
        <a:buChar char="»"/>
        <a:defRPr sz="2040">
          <a:solidFill>
            <a:schemeClr val="tx1"/>
          </a:solidFill>
          <a:latin typeface="+mn-lt"/>
          <a:ea typeface="+mn-ea"/>
        </a:defRPr>
      </a:lvl7pPr>
      <a:lvl8pPr marL="3810000" indent="-241935" algn="l" defTabSz="961390" rtl="0" fontAlgn="base">
        <a:spcBef>
          <a:spcPct val="20000"/>
        </a:spcBef>
        <a:spcAft>
          <a:spcPct val="0"/>
        </a:spcAft>
        <a:buChar char="»"/>
        <a:defRPr sz="2040">
          <a:solidFill>
            <a:schemeClr val="tx1"/>
          </a:solidFill>
          <a:latin typeface="+mn-lt"/>
          <a:ea typeface="+mn-ea"/>
        </a:defRPr>
      </a:lvl8pPr>
      <a:lvl9pPr marL="4358640" indent="-241935" algn="l" defTabSz="961390" rtl="0" fontAlgn="base">
        <a:spcBef>
          <a:spcPct val="20000"/>
        </a:spcBef>
        <a:spcAft>
          <a:spcPct val="0"/>
        </a:spcAft>
        <a:buChar char="»"/>
        <a:defRPr sz="2040">
          <a:solidFill>
            <a:schemeClr val="tx1"/>
          </a:solidFill>
          <a:latin typeface="+mn-lt"/>
          <a:ea typeface="+mn-ea"/>
        </a:defRPr>
      </a:lvl9pPr>
    </p:bodyStyle>
    <p:otherStyle>
      <a:defPPr>
        <a:defRPr lang="zh-CN"/>
      </a:defPPr>
      <a:lvl1pPr marL="0" algn="l" defTabSz="1096645" rtl="0" eaLnBrk="1" latinLnBrk="0" hangingPunct="1">
        <a:defRPr sz="2160" kern="1200">
          <a:solidFill>
            <a:schemeClr val="tx1"/>
          </a:solidFill>
          <a:latin typeface="+mn-lt"/>
          <a:ea typeface="+mn-ea"/>
          <a:cs typeface="+mn-cs"/>
        </a:defRPr>
      </a:lvl1pPr>
      <a:lvl2pPr marL="548640" algn="l" defTabSz="1096645" rtl="0" eaLnBrk="1" latinLnBrk="0" hangingPunct="1">
        <a:defRPr sz="2160" kern="1200">
          <a:solidFill>
            <a:schemeClr val="tx1"/>
          </a:solidFill>
          <a:latin typeface="+mn-lt"/>
          <a:ea typeface="+mn-ea"/>
          <a:cs typeface="+mn-cs"/>
        </a:defRPr>
      </a:lvl2pPr>
      <a:lvl3pPr marL="1097280" algn="l" defTabSz="1096645" rtl="0" eaLnBrk="1" latinLnBrk="0" hangingPunct="1">
        <a:defRPr sz="2160" kern="1200">
          <a:solidFill>
            <a:schemeClr val="tx1"/>
          </a:solidFill>
          <a:latin typeface="+mn-lt"/>
          <a:ea typeface="+mn-ea"/>
          <a:cs typeface="+mn-cs"/>
        </a:defRPr>
      </a:lvl3pPr>
      <a:lvl4pPr marL="1645920" algn="l" defTabSz="1096645" rtl="0" eaLnBrk="1" latinLnBrk="0" hangingPunct="1">
        <a:defRPr sz="2160" kern="1200">
          <a:solidFill>
            <a:schemeClr val="tx1"/>
          </a:solidFill>
          <a:latin typeface="+mn-lt"/>
          <a:ea typeface="+mn-ea"/>
          <a:cs typeface="+mn-cs"/>
        </a:defRPr>
      </a:lvl4pPr>
      <a:lvl5pPr marL="2194560" algn="l" defTabSz="1096645" rtl="0" eaLnBrk="1" latinLnBrk="0" hangingPunct="1">
        <a:defRPr sz="2160" kern="1200">
          <a:solidFill>
            <a:schemeClr val="tx1"/>
          </a:solidFill>
          <a:latin typeface="+mn-lt"/>
          <a:ea typeface="+mn-ea"/>
          <a:cs typeface="+mn-cs"/>
        </a:defRPr>
      </a:lvl5pPr>
      <a:lvl6pPr marL="2743200" algn="l" defTabSz="1096645" rtl="0" eaLnBrk="1" latinLnBrk="0" hangingPunct="1">
        <a:defRPr sz="2160" kern="1200">
          <a:solidFill>
            <a:schemeClr val="tx1"/>
          </a:solidFill>
          <a:latin typeface="+mn-lt"/>
          <a:ea typeface="+mn-ea"/>
          <a:cs typeface="+mn-cs"/>
        </a:defRPr>
      </a:lvl6pPr>
      <a:lvl7pPr marL="3291840" algn="l" defTabSz="1096645" rtl="0" eaLnBrk="1" latinLnBrk="0" hangingPunct="1">
        <a:defRPr sz="2160" kern="1200">
          <a:solidFill>
            <a:schemeClr val="tx1"/>
          </a:solidFill>
          <a:latin typeface="+mn-lt"/>
          <a:ea typeface="+mn-ea"/>
          <a:cs typeface="+mn-cs"/>
        </a:defRPr>
      </a:lvl7pPr>
      <a:lvl8pPr marL="3840480" algn="l" defTabSz="1096645" rtl="0" eaLnBrk="1" latinLnBrk="0" hangingPunct="1">
        <a:defRPr sz="2160" kern="1200">
          <a:solidFill>
            <a:schemeClr val="tx1"/>
          </a:solidFill>
          <a:latin typeface="+mn-lt"/>
          <a:ea typeface="+mn-ea"/>
          <a:cs typeface="+mn-cs"/>
        </a:defRPr>
      </a:lvl8pPr>
      <a:lvl9pPr marL="4389120" algn="l" defTabSz="1096645"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wang@sei.ecnu.edu.cn"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1269896" y="1809945"/>
            <a:ext cx="9664803" cy="3930455"/>
          </a:xfrm>
          <a:prstGeom prst="rect">
            <a:avLst/>
          </a:prstGeom>
        </p:spPr>
        <p:txBody>
          <a:bodyPr vert="horz" lIns="121920" tIns="60960" rIns="121920" bIns="6096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8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Computer Networks</a:t>
            </a:r>
          </a:p>
          <a:p>
            <a:endParaRPr lang="en-US" altLang="zh-CN" sz="40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3600" dirty="0">
                <a:solidFill>
                  <a:srgbClr val="025DB4"/>
                </a:solidFill>
                <a:latin typeface="Arial" panose="020B0604020202090204" pitchFamily="34" charset="0"/>
                <a:ea typeface="微软雅黑" panose="020B0503020204020204" pitchFamily="34" charset="-122"/>
                <a:cs typeface="Arial" panose="020B0604020202090204" pitchFamily="34" charset="0"/>
              </a:rPr>
              <a:t>第三章习题讲解</a:t>
            </a:r>
            <a:endParaRPr lang="en-US" altLang="zh-CN" sz="3600" dirty="0">
              <a:solidFill>
                <a:srgbClr val="025DB4"/>
              </a:solidFill>
              <a:latin typeface="Arial" panose="020B0604020202090204" pitchFamily="34" charset="0"/>
              <a:ea typeface="微软雅黑" panose="020B0503020204020204" pitchFamily="34" charset="-122"/>
              <a:cs typeface="Arial" panose="020B0604020202090204" pitchFamily="34" charset="0"/>
            </a:endParaRPr>
          </a:p>
          <a:p>
            <a:endParaRPr lang="en-US" altLang="zh-CN" sz="2800" dirty="0">
              <a:latin typeface="Arial" panose="020B0604020202090204" pitchFamily="34" charset="0"/>
              <a:ea typeface="微软雅黑" panose="020B0503020204020204" pitchFamily="34" charset="-122"/>
              <a:cs typeface="Arial" panose="020B0604020202090204" pitchFamily="34" charset="0"/>
            </a:endParaRPr>
          </a:p>
          <a:p>
            <a:endParaRPr lang="en-US" altLang="zh-CN" sz="2800" dirty="0">
              <a:latin typeface="Arial" panose="020B0604020202090204" pitchFamily="34" charset="0"/>
              <a:ea typeface="微软雅黑" panose="020B0503020204020204" pitchFamily="34" charset="-122"/>
              <a:cs typeface="Arial" panose="020B0604020202090204" pitchFamily="34" charset="0"/>
            </a:endParaRPr>
          </a:p>
          <a:p>
            <a:r>
              <a:rPr lang="zh-CN" altLang="en-US" sz="2400" dirty="0">
                <a:solidFill>
                  <a:schemeClr val="accent1">
                    <a:lumMod val="75000"/>
                  </a:schemeClr>
                </a:solidFill>
                <a:latin typeface="微软雅黑" panose="020B0503020204020204" pitchFamily="34" charset="-122"/>
                <a:ea typeface="微软雅黑" panose="020B0503020204020204" pitchFamily="34" charset="-122"/>
              </a:rPr>
              <a:t>王廷</a:t>
            </a:r>
            <a:endParaRPr lang="en-US" altLang="zh-CN" sz="2400" dirty="0">
              <a:solidFill>
                <a:schemeClr val="accent1">
                  <a:lumMod val="75000"/>
                </a:schemeClr>
              </a:solidFill>
              <a:latin typeface="微软雅黑" panose="020B0503020204020204" pitchFamily="34" charset="-122"/>
              <a:ea typeface="微软雅黑" panose="020B0503020204020204" pitchFamily="34" charset="-122"/>
            </a:endParaRPr>
          </a:p>
          <a:p>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华东师范大学 软件工程学院</a:t>
            </a:r>
            <a:br>
              <a:rPr lang="en-US" altLang="zh-CN" sz="2000" dirty="0">
                <a:solidFill>
                  <a:schemeClr val="accent1">
                    <a:lumMod val="75000"/>
                  </a:schemeClr>
                </a:solidFill>
                <a:latin typeface="微软雅黑" panose="020B0503020204020204" pitchFamily="34" charset="-122"/>
                <a:ea typeface="微软雅黑" panose="020B0503020204020204" pitchFamily="34" charset="-122"/>
              </a:rPr>
            </a:b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Email: </a:t>
            </a:r>
            <a:r>
              <a:rPr lang="en-US" altLang="zh-CN" sz="2000" dirty="0">
                <a:solidFill>
                  <a:schemeClr val="accent1">
                    <a:lumMod val="75000"/>
                  </a:schemeClr>
                </a:solidFill>
                <a:latin typeface="微软雅黑" panose="020B0503020204020204" pitchFamily="34" charset="-122"/>
                <a:ea typeface="微软雅黑" panose="020B0503020204020204" pitchFamily="34" charset="-122"/>
                <a:hlinkClick r:id="rId3"/>
              </a:rPr>
              <a:t>twang@sei.ecnu.edu.cn</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Office: </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理科大楼</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B1116</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室</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Footer Placeholder 5"/>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90204" pitchFamily="34" charset="0"/>
              <a:defRPr sz="2400">
                <a:solidFill>
                  <a:schemeClr val="tx1"/>
                </a:solidFill>
                <a:latin typeface="Arial" panose="020B0604020202090204" pitchFamily="34" charset="0"/>
                <a:cs typeface="Arial" panose="020B0604020202090204" pitchFamily="34" charset="0"/>
              </a:defRPr>
            </a:lvl1pPr>
            <a:lvl2pPr marL="742950" indent="-285750">
              <a:spcBef>
                <a:spcPts val="600"/>
              </a:spcBef>
              <a:buClr>
                <a:srgbClr val="0000FF"/>
              </a:buClr>
              <a:buFont typeface="Arial" panose="020B0604020202090204" pitchFamily="34" charset="0"/>
              <a:buChar char="•"/>
              <a:defRPr sz="2400">
                <a:solidFill>
                  <a:schemeClr val="tx1"/>
                </a:solidFill>
                <a:latin typeface="Arial" panose="020B0604020202090204" pitchFamily="34" charset="0"/>
                <a:cs typeface="Arial" panose="020B0604020202090204" pitchFamily="34" charset="0"/>
              </a:defRPr>
            </a:lvl2pPr>
            <a:lvl3pPr marL="1143000" indent="-228600">
              <a:spcBef>
                <a:spcPct val="20000"/>
              </a:spcBef>
              <a:buClr>
                <a:srgbClr val="0000FF"/>
              </a:buClr>
              <a:buFont typeface="Arial" panose="020B0604020202090204" pitchFamily="34" charset="0"/>
              <a:buChar char="−"/>
              <a:defRPr sz="2000">
                <a:solidFill>
                  <a:schemeClr val="tx1"/>
                </a:solidFill>
                <a:latin typeface="Arial" panose="020B0604020202090204" pitchFamily="34" charset="0"/>
                <a:cs typeface="Arial" panose="020B0604020202090204" pitchFamily="34" charset="0"/>
              </a:defRPr>
            </a:lvl3pPr>
            <a:lvl4pPr marL="1600200" indent="-228600">
              <a:spcBef>
                <a:spcPct val="20000"/>
              </a:spcBef>
              <a:buClr>
                <a:srgbClr val="0000FF"/>
              </a:buClr>
              <a:buFont typeface="Arial" panose="020B0604020202090204" pitchFamily="34" charset="0"/>
              <a:buChar char="»"/>
              <a:defRPr>
                <a:solidFill>
                  <a:schemeClr val="tx1"/>
                </a:solidFill>
                <a:latin typeface="Arial" panose="020B0604020202090204" pitchFamily="34" charset="0"/>
                <a:cs typeface="Arial" panose="020B060402020209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9pPr>
          </a:lstStyle>
          <a:p>
            <a:pPr>
              <a:spcBef>
                <a:spcPct val="0"/>
              </a:spcBef>
              <a:buClrTx/>
              <a:buFontTx/>
              <a:buNone/>
            </a:pPr>
            <a:r>
              <a:rPr lang="en-US" altLang="zh-CN" sz="800"/>
              <a:t>Computer Networks, Chapter 2 THE PHYSICAL LAYER</a:t>
            </a:r>
          </a:p>
        </p:txBody>
      </p:sp>
      <p:sp>
        <p:nvSpPr>
          <p:cNvPr id="2" name="矩形 1"/>
          <p:cNvSpPr/>
          <p:nvPr/>
        </p:nvSpPr>
        <p:spPr>
          <a:xfrm>
            <a:off x="301659" y="276094"/>
            <a:ext cx="11716652" cy="523220"/>
          </a:xfrm>
          <a:prstGeom prst="rect">
            <a:avLst/>
          </a:prstGeom>
          <a:solidFill>
            <a:sysClr val="window" lastClr="FFFFFF"/>
          </a:solidFill>
        </p:spPr>
        <p:txBody>
          <a:bodyPr wrap="square">
            <a:spAutoFit/>
          </a:bodyPr>
          <a:lstStyle/>
          <a:p>
            <a:pPr defTabSz="914400">
              <a:defRPr/>
            </a:pPr>
            <a:r>
              <a:rPr lang="zh-CN" altLang="en-US" sz="2800" b="1" kern="0" dirty="0">
                <a:solidFill>
                  <a:srgbClr val="C00000"/>
                </a:solidFill>
                <a:latin typeface="微软雅黑" panose="020B0503020204020204" pitchFamily="34" charset="-122"/>
                <a:ea typeface="微软雅黑" panose="020B0503020204020204" pitchFamily="34" charset="-122"/>
              </a:rPr>
              <a:t>第三章习题讲解</a:t>
            </a:r>
          </a:p>
        </p:txBody>
      </p:sp>
      <p:graphicFrame>
        <p:nvGraphicFramePr>
          <p:cNvPr id="3" name="表格 2">
            <a:extLst>
              <a:ext uri="{FF2B5EF4-FFF2-40B4-BE49-F238E27FC236}">
                <a16:creationId xmlns:a16="http://schemas.microsoft.com/office/drawing/2014/main" id="{40D22F3A-3B38-4C70-92E5-186A4BC6BAF6}"/>
              </a:ext>
            </a:extLst>
          </p:cNvPr>
          <p:cNvGraphicFramePr>
            <a:graphicFrameLocks noGrp="1"/>
          </p:cNvGraphicFramePr>
          <p:nvPr>
            <p:extLst>
              <p:ext uri="{D42A27DB-BD31-4B8C-83A1-F6EECF244321}">
                <p14:modId xmlns:p14="http://schemas.microsoft.com/office/powerpoint/2010/main" val="955545526"/>
              </p:ext>
            </p:extLst>
          </p:nvPr>
        </p:nvGraphicFramePr>
        <p:xfrm>
          <a:off x="202906" y="2327035"/>
          <a:ext cx="11577955" cy="1005840"/>
        </p:xfrm>
        <a:graphic>
          <a:graphicData uri="http://schemas.openxmlformats.org/drawingml/2006/table">
            <a:tbl>
              <a:tblPr bandRow="1">
                <a:tableStyleId>{93296810-A885-4BE3-A3E7-6D5BEEA58F35}</a:tableStyleId>
              </a:tblPr>
              <a:tblGrid>
                <a:gridCol w="11577955">
                  <a:extLst>
                    <a:ext uri="{9D8B030D-6E8A-4147-A177-3AD203B41FA5}">
                      <a16:colId xmlns:a16="http://schemas.microsoft.com/office/drawing/2014/main" val="485879105"/>
                    </a:ext>
                  </a:extLst>
                </a:gridCol>
              </a:tblGrid>
              <a:tr h="552718">
                <a:tc>
                  <a:txBody>
                    <a:bodyPr/>
                    <a:lstStyle/>
                    <a:p>
                      <a:pPr>
                        <a:buNone/>
                      </a:pPr>
                      <a:r>
                        <a:rPr lang="zh-CN" altLang="en-US" sz="2000" b="1" kern="1200" dirty="0">
                          <a:solidFill>
                            <a:schemeClr val="dk1"/>
                          </a:solidFill>
                          <a:effectLst/>
                          <a:latin typeface="微软雅黑" panose="020B0503020204020204" pitchFamily="34" charset="-122"/>
                          <a:ea typeface="微软雅黑" panose="020B0503020204020204" pitchFamily="34" charset="-122"/>
                          <a:cs typeface="+mn-cs"/>
                          <a:sym typeface="+mn-ea"/>
                        </a:rPr>
                        <a:t>答：</a:t>
                      </a:r>
                      <a:r>
                        <a:rPr lang="zh-CN" altLang="en-US" sz="2000" b="0" kern="1200" dirty="0">
                          <a:solidFill>
                            <a:schemeClr val="dk1"/>
                          </a:solidFill>
                          <a:effectLst/>
                          <a:latin typeface="微软雅黑" panose="020B0503020204020204" pitchFamily="34" charset="-122"/>
                          <a:ea typeface="微软雅黑" panose="020B0503020204020204" pitchFamily="34" charset="-122"/>
                          <a:cs typeface="+mn-cs"/>
                          <a:sym typeface="+mn-ea"/>
                        </a:rPr>
                        <a:t>如果</a:t>
                      </a:r>
                      <a:r>
                        <a:rPr lang="zh-CN" altLang="zh-CN" sz="2000" b="0" kern="1200" dirty="0">
                          <a:solidFill>
                            <a:schemeClr val="dk1"/>
                          </a:solidFill>
                          <a:effectLst/>
                          <a:latin typeface="微软雅黑" panose="020B0503020204020204" pitchFamily="34" charset="-122"/>
                          <a:ea typeface="微软雅黑" panose="020B0503020204020204" pitchFamily="34" charset="-122"/>
                          <a:cs typeface="+mn-cs"/>
                        </a:rPr>
                        <a:t>发送窗口</a:t>
                      </a:r>
                      <a:r>
                        <a:rPr lang="en-US" altLang="zh-CN" sz="2000" b="0" kern="1200" dirty="0" err="1">
                          <a:solidFill>
                            <a:schemeClr val="dk1"/>
                          </a:solidFill>
                          <a:effectLst/>
                          <a:latin typeface="微软雅黑" panose="020B0503020204020204" pitchFamily="34" charset="-122"/>
                          <a:ea typeface="微软雅黑" panose="020B0503020204020204" pitchFamily="34" charset="-122"/>
                          <a:cs typeface="+mn-cs"/>
                        </a:rPr>
                        <a:t>Ws</a:t>
                      </a:r>
                      <a:r>
                        <a:rPr lang="en-US" altLang="zh-CN" sz="2000" b="0" kern="1200" dirty="0">
                          <a:solidFill>
                            <a:schemeClr val="dk1"/>
                          </a:solidFill>
                          <a:effectLst/>
                          <a:latin typeface="微软雅黑" panose="020B0503020204020204" pitchFamily="34" charset="-122"/>
                          <a:ea typeface="微软雅黑" panose="020B0503020204020204" pitchFamily="34" charset="-122"/>
                          <a:cs typeface="+mn-cs"/>
                        </a:rPr>
                        <a:t>=8</a:t>
                      </a:r>
                      <a:r>
                        <a:rPr lang="zh-CN" altLang="zh-CN" sz="2000" b="0" kern="1200" dirty="0">
                          <a:solidFill>
                            <a:schemeClr val="dk1"/>
                          </a:solidFill>
                          <a:effectLst/>
                          <a:latin typeface="微软雅黑" panose="020B0503020204020204" pitchFamily="34" charset="-122"/>
                          <a:ea typeface="微软雅黑" panose="020B0503020204020204" pitchFamily="34" charset="-122"/>
                          <a:cs typeface="+mn-cs"/>
                        </a:rPr>
                        <a:t>，接收窗口</a:t>
                      </a:r>
                      <a:r>
                        <a:rPr lang="en-US" altLang="zh-CN" sz="2000" b="0" kern="1200" dirty="0">
                          <a:solidFill>
                            <a:schemeClr val="dk1"/>
                          </a:solidFill>
                          <a:effectLst/>
                          <a:latin typeface="微软雅黑" panose="020B0503020204020204" pitchFamily="34" charset="-122"/>
                          <a:ea typeface="微软雅黑" panose="020B0503020204020204" pitchFamily="34" charset="-122"/>
                          <a:cs typeface="+mn-cs"/>
                        </a:rPr>
                        <a:t>W</a:t>
                      </a:r>
                      <a:r>
                        <a:rPr lang="en-US" altLang="zh-CN" sz="2000" b="0" kern="1200" baseline="-25000" dirty="0">
                          <a:solidFill>
                            <a:schemeClr val="dk1"/>
                          </a:solidFill>
                          <a:effectLst/>
                          <a:latin typeface="微软雅黑" panose="020B0503020204020204" pitchFamily="34" charset="-122"/>
                          <a:ea typeface="微软雅黑" panose="020B0503020204020204" pitchFamily="34" charset="-122"/>
                          <a:cs typeface="+mn-cs"/>
                        </a:rPr>
                        <a:t>R</a:t>
                      </a:r>
                      <a:r>
                        <a:rPr lang="en-US" altLang="zh-CN" sz="2000" b="0" kern="1200" dirty="0">
                          <a:solidFill>
                            <a:schemeClr val="dk1"/>
                          </a:solidFill>
                          <a:effectLst/>
                          <a:latin typeface="微软雅黑" panose="020B0503020204020204" pitchFamily="34" charset="-122"/>
                          <a:ea typeface="微软雅黑" panose="020B0503020204020204" pitchFamily="34" charset="-122"/>
                          <a:cs typeface="+mn-cs"/>
                        </a:rPr>
                        <a:t>=1</a:t>
                      </a:r>
                      <a:r>
                        <a:rPr lang="zh-CN" altLang="zh-CN" sz="2000" b="0" kern="1200" dirty="0">
                          <a:solidFill>
                            <a:schemeClr val="dk1"/>
                          </a:solidFill>
                          <a:effectLst/>
                          <a:latin typeface="微软雅黑" panose="020B0503020204020204" pitchFamily="34" charset="-122"/>
                          <a:ea typeface="微软雅黑" panose="020B0503020204020204" pitchFamily="34" charset="-122"/>
                          <a:cs typeface="+mn-cs"/>
                        </a:rPr>
                        <a:t>，且发送方发出的所有数据帧都被接收方正确接收，而接收方回送的应答帧均不能达到发送方时，由发送方超时重发的数据帧将被接收方视为新的数据帧，从而协议不能正确工作。</a:t>
                      </a:r>
                      <a:endParaRPr lang="zh-CN" altLang="en-US" sz="2400" b="0" dirty="0">
                        <a:latin typeface="微软雅黑" panose="020B0503020204020204" pitchFamily="34" charset="-122"/>
                        <a:ea typeface="微软雅黑" panose="020B0503020204020204" pitchFamily="34" charset="-122"/>
                        <a:cs typeface="微软雅黑" charset="0"/>
                      </a:endParaRPr>
                    </a:p>
                  </a:txBody>
                  <a:tcPr>
                    <a:solidFill>
                      <a:schemeClr val="bg1"/>
                    </a:solidFill>
                  </a:tcPr>
                </a:tc>
                <a:extLst>
                  <a:ext uri="{0D108BD9-81ED-4DB2-BD59-A6C34878D82A}">
                    <a16:rowId xmlns:a16="http://schemas.microsoft.com/office/drawing/2014/main" val="2342000101"/>
                  </a:ext>
                </a:extLst>
              </a:tr>
            </a:tbl>
          </a:graphicData>
        </a:graphic>
      </p:graphicFrame>
      <p:graphicFrame>
        <p:nvGraphicFramePr>
          <p:cNvPr id="7" name="表格 6">
            <a:extLst>
              <a:ext uri="{FF2B5EF4-FFF2-40B4-BE49-F238E27FC236}">
                <a16:creationId xmlns:a16="http://schemas.microsoft.com/office/drawing/2014/main" id="{F6CE8679-FDF2-46FC-9A81-E2E60BBAF67F}"/>
              </a:ext>
            </a:extLst>
          </p:cNvPr>
          <p:cNvGraphicFramePr/>
          <p:nvPr>
            <p:custDataLst>
              <p:tags r:id="rId1"/>
            </p:custDataLst>
            <p:extLst>
              <p:ext uri="{D42A27DB-BD31-4B8C-83A1-F6EECF244321}">
                <p14:modId xmlns:p14="http://schemas.microsoft.com/office/powerpoint/2010/main" val="86982900"/>
              </p:ext>
            </p:extLst>
          </p:nvPr>
        </p:nvGraphicFramePr>
        <p:xfrm>
          <a:off x="307022" y="1043863"/>
          <a:ext cx="11577955" cy="701040"/>
        </p:xfrm>
        <a:graphic>
          <a:graphicData uri="http://schemas.openxmlformats.org/drawingml/2006/table">
            <a:tbl>
              <a:tblPr bandRow="1">
                <a:tableStyleId>{93296810-A885-4BE3-A3E7-6D5BEEA58F35}</a:tableStyleId>
              </a:tblPr>
              <a:tblGrid>
                <a:gridCol w="11577955">
                  <a:extLst>
                    <a:ext uri="{9D8B030D-6E8A-4147-A177-3AD203B41FA5}">
                      <a16:colId xmlns:a16="http://schemas.microsoft.com/office/drawing/2014/main" val="20000"/>
                    </a:ext>
                  </a:extLst>
                </a:gridCol>
              </a:tblGrid>
              <a:tr h="333239">
                <a:tc>
                  <a:txBody>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Go-Back-N</a:t>
                      </a:r>
                      <a:r>
                        <a:rPr lang="zh-CN" altLang="en-US" sz="2000" dirty="0">
                          <a:latin typeface="微软雅黑" panose="020B0503020204020204" pitchFamily="34" charset="-122"/>
                          <a:ea typeface="微软雅黑" panose="020B0503020204020204" pitchFamily="34" charset="-122"/>
                        </a:rPr>
                        <a:t>协议中，发送者窗口</a:t>
                      </a:r>
                      <a:r>
                        <a:rPr lang="en-US" altLang="zh-CN" sz="2000" dirty="0" err="1">
                          <a:latin typeface="微软雅黑" panose="020B0503020204020204" pitchFamily="34" charset="-122"/>
                          <a:ea typeface="微软雅黑" panose="020B0503020204020204" pitchFamily="34" charset="-122"/>
                        </a:rPr>
                        <a:t>Ws</a:t>
                      </a:r>
                      <a:r>
                        <a:rPr lang="zh-CN" altLang="en-US" sz="2000" dirty="0">
                          <a:latin typeface="微软雅黑" panose="020B0503020204020204" pitchFamily="34" charset="-122"/>
                          <a:ea typeface="微软雅黑" panose="020B0503020204020204" pitchFamily="34" charset="-122"/>
                        </a:rPr>
                        <a:t>必须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&lt;= MAX_SEQ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sz="2000" b="1" dirty="0">
                          <a:latin typeface="微软雅黑" panose="020B0503020204020204" pitchFamily="34" charset="-122"/>
                          <a:ea typeface="微软雅黑" panose="020B0503020204020204" pitchFamily="34" charset="-122"/>
                        </a:rPr>
                        <a:t>2</a:t>
                      </a:r>
                      <a:r>
                        <a:rPr lang="en-US" altLang="zh-CN" sz="2000" b="1" baseline="30000"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sequence number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占的位数。假设</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，如果</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Ws</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而不是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，请找出一种情况，使得在此情况下协议不能工作。</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2">
                        <a:lumMod val="40000"/>
                        <a:lumOff val="6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1394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F841DFD7-B47D-4349-B29E-4B41E8F9F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072" y="1989453"/>
            <a:ext cx="6802581" cy="475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表格 5">
            <a:extLst>
              <a:ext uri="{FF2B5EF4-FFF2-40B4-BE49-F238E27FC236}">
                <a16:creationId xmlns:a16="http://schemas.microsoft.com/office/drawing/2014/main" id="{80F347FB-9D3B-4F86-B0A0-F464C2134E96}"/>
              </a:ext>
            </a:extLst>
          </p:cNvPr>
          <p:cNvGraphicFramePr/>
          <p:nvPr>
            <p:custDataLst>
              <p:tags r:id="rId1"/>
            </p:custDataLst>
            <p:extLst>
              <p:ext uri="{D42A27DB-BD31-4B8C-83A1-F6EECF244321}">
                <p14:modId xmlns:p14="http://schemas.microsoft.com/office/powerpoint/2010/main" val="2221987745"/>
              </p:ext>
            </p:extLst>
          </p:nvPr>
        </p:nvGraphicFramePr>
        <p:xfrm>
          <a:off x="307022" y="1043863"/>
          <a:ext cx="11577955" cy="701040"/>
        </p:xfrm>
        <a:graphic>
          <a:graphicData uri="http://schemas.openxmlformats.org/drawingml/2006/table">
            <a:tbl>
              <a:tblPr bandRow="1">
                <a:tableStyleId>{93296810-A885-4BE3-A3E7-6D5BEEA58F35}</a:tableStyleId>
              </a:tblPr>
              <a:tblGrid>
                <a:gridCol w="11577955">
                  <a:extLst>
                    <a:ext uri="{9D8B030D-6E8A-4147-A177-3AD203B41FA5}">
                      <a16:colId xmlns:a16="http://schemas.microsoft.com/office/drawing/2014/main" val="20000"/>
                    </a:ext>
                  </a:extLst>
                </a:gridCol>
              </a:tblGrid>
              <a:tr h="333239">
                <a:tc>
                  <a:txBody>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Go-Back-N</a:t>
                      </a:r>
                      <a:r>
                        <a:rPr lang="zh-CN" altLang="en-US" sz="2000" dirty="0">
                          <a:latin typeface="微软雅黑" panose="020B0503020204020204" pitchFamily="34" charset="-122"/>
                          <a:ea typeface="微软雅黑" panose="020B0503020204020204" pitchFamily="34" charset="-122"/>
                        </a:rPr>
                        <a:t>协议中，发送者窗口</a:t>
                      </a:r>
                      <a:r>
                        <a:rPr lang="en-US" altLang="zh-CN" sz="2000" dirty="0" err="1">
                          <a:latin typeface="微软雅黑" panose="020B0503020204020204" pitchFamily="34" charset="-122"/>
                          <a:ea typeface="微软雅黑" panose="020B0503020204020204" pitchFamily="34" charset="-122"/>
                        </a:rPr>
                        <a:t>Ws</a:t>
                      </a:r>
                      <a:r>
                        <a:rPr lang="zh-CN" altLang="en-US" sz="2000" dirty="0">
                          <a:latin typeface="微软雅黑" panose="020B0503020204020204" pitchFamily="34" charset="-122"/>
                          <a:ea typeface="微软雅黑" panose="020B0503020204020204" pitchFamily="34" charset="-122"/>
                        </a:rPr>
                        <a:t>必须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&lt;= MAX_SEQ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sz="2000" b="1" dirty="0">
                          <a:latin typeface="微软雅黑" panose="020B0503020204020204" pitchFamily="34" charset="-122"/>
                          <a:ea typeface="微软雅黑" panose="020B0503020204020204" pitchFamily="34" charset="-122"/>
                        </a:rPr>
                        <a:t>2</a:t>
                      </a:r>
                      <a:r>
                        <a:rPr lang="en-US" altLang="zh-CN" sz="2000" b="1" baseline="30000"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sequence number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占的位数。假设</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，如果</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Ws</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而不是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，请找出一种情况，使得在此情况下协议不能工作。</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2">
                        <a:lumMod val="40000"/>
                        <a:lumOff val="60000"/>
                      </a:schemeClr>
                    </a:solidFill>
                  </a:tcPr>
                </a:tc>
                <a:extLst>
                  <a:ext uri="{0D108BD9-81ED-4DB2-BD59-A6C34878D82A}">
                    <a16:rowId xmlns:a16="http://schemas.microsoft.com/office/drawing/2014/main" val="10000"/>
                  </a:ext>
                </a:extLst>
              </a:tr>
            </a:tbl>
          </a:graphicData>
        </a:graphic>
      </p:graphicFrame>
      <p:sp>
        <p:nvSpPr>
          <p:cNvPr id="8" name="矩形 7">
            <a:extLst>
              <a:ext uri="{FF2B5EF4-FFF2-40B4-BE49-F238E27FC236}">
                <a16:creationId xmlns:a16="http://schemas.microsoft.com/office/drawing/2014/main" id="{5F98DE3A-9837-430E-A14B-41A85E7CAC5C}"/>
              </a:ext>
            </a:extLst>
          </p:cNvPr>
          <p:cNvSpPr/>
          <p:nvPr/>
        </p:nvSpPr>
        <p:spPr>
          <a:xfrm>
            <a:off x="301659" y="276094"/>
            <a:ext cx="11716652" cy="523220"/>
          </a:xfrm>
          <a:prstGeom prst="rect">
            <a:avLst/>
          </a:prstGeom>
          <a:solidFill>
            <a:sysClr val="window" lastClr="FFFFFF"/>
          </a:solidFill>
        </p:spPr>
        <p:txBody>
          <a:bodyPr wrap="square">
            <a:spAutoFit/>
          </a:bodyPr>
          <a:lstStyle/>
          <a:p>
            <a:pPr defTabSz="914400">
              <a:defRPr/>
            </a:pPr>
            <a:r>
              <a:rPr lang="zh-CN" altLang="en-US" sz="2800" b="1" kern="0" dirty="0">
                <a:solidFill>
                  <a:srgbClr val="C00000"/>
                </a:solidFill>
                <a:latin typeface="微软雅黑" panose="020B0503020204020204" pitchFamily="34" charset="-122"/>
                <a:ea typeface="微软雅黑" panose="020B0503020204020204" pitchFamily="34" charset="-122"/>
              </a:rPr>
              <a:t>第三章习题讲解</a:t>
            </a:r>
          </a:p>
        </p:txBody>
      </p:sp>
    </p:spTree>
    <p:extLst>
      <p:ext uri="{BB962C8B-B14F-4D97-AF65-F5344CB8AC3E}">
        <p14:creationId xmlns:p14="http://schemas.microsoft.com/office/powerpoint/2010/main" val="19893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Footer Placeholder 5"/>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90204" pitchFamily="34" charset="0"/>
              <a:defRPr sz="2400">
                <a:solidFill>
                  <a:schemeClr val="tx1"/>
                </a:solidFill>
                <a:latin typeface="Arial" panose="020B0604020202090204" pitchFamily="34" charset="0"/>
                <a:cs typeface="Arial" panose="020B0604020202090204" pitchFamily="34" charset="0"/>
              </a:defRPr>
            </a:lvl1pPr>
            <a:lvl2pPr marL="742950" indent="-285750">
              <a:spcBef>
                <a:spcPts val="600"/>
              </a:spcBef>
              <a:buClr>
                <a:srgbClr val="0000FF"/>
              </a:buClr>
              <a:buFont typeface="Arial" panose="020B0604020202090204" pitchFamily="34" charset="0"/>
              <a:buChar char="•"/>
              <a:defRPr sz="2400">
                <a:solidFill>
                  <a:schemeClr val="tx1"/>
                </a:solidFill>
                <a:latin typeface="Arial" panose="020B0604020202090204" pitchFamily="34" charset="0"/>
                <a:cs typeface="Arial" panose="020B0604020202090204" pitchFamily="34" charset="0"/>
              </a:defRPr>
            </a:lvl2pPr>
            <a:lvl3pPr marL="1143000" indent="-228600">
              <a:spcBef>
                <a:spcPct val="20000"/>
              </a:spcBef>
              <a:buClr>
                <a:srgbClr val="0000FF"/>
              </a:buClr>
              <a:buFont typeface="Arial" panose="020B0604020202090204" pitchFamily="34" charset="0"/>
              <a:buChar char="−"/>
              <a:defRPr sz="2000">
                <a:solidFill>
                  <a:schemeClr val="tx1"/>
                </a:solidFill>
                <a:latin typeface="Arial" panose="020B0604020202090204" pitchFamily="34" charset="0"/>
                <a:cs typeface="Arial" panose="020B0604020202090204" pitchFamily="34" charset="0"/>
              </a:defRPr>
            </a:lvl3pPr>
            <a:lvl4pPr marL="1600200" indent="-228600">
              <a:spcBef>
                <a:spcPct val="20000"/>
              </a:spcBef>
              <a:buClr>
                <a:srgbClr val="0000FF"/>
              </a:buClr>
              <a:buFont typeface="Arial" panose="020B0604020202090204" pitchFamily="34" charset="0"/>
              <a:buChar char="»"/>
              <a:defRPr>
                <a:solidFill>
                  <a:schemeClr val="tx1"/>
                </a:solidFill>
                <a:latin typeface="Arial" panose="020B0604020202090204" pitchFamily="34" charset="0"/>
                <a:cs typeface="Arial" panose="020B060402020209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9pPr>
          </a:lstStyle>
          <a:p>
            <a:pPr>
              <a:spcBef>
                <a:spcPct val="0"/>
              </a:spcBef>
              <a:buClrTx/>
              <a:buFontTx/>
              <a:buNone/>
            </a:pPr>
            <a:r>
              <a:rPr lang="en-US" altLang="zh-CN" sz="800"/>
              <a:t>Computer Networks, Chapter 2 THE PHYSICAL LAYER</a:t>
            </a:r>
          </a:p>
        </p:txBody>
      </p:sp>
      <p:sp>
        <p:nvSpPr>
          <p:cNvPr id="2" name="矩形 1"/>
          <p:cNvSpPr/>
          <p:nvPr/>
        </p:nvSpPr>
        <p:spPr>
          <a:xfrm>
            <a:off x="301659" y="276094"/>
            <a:ext cx="11716652" cy="523220"/>
          </a:xfrm>
          <a:prstGeom prst="rect">
            <a:avLst/>
          </a:prstGeom>
          <a:solidFill>
            <a:sysClr val="window" lastClr="FFFFFF"/>
          </a:solidFill>
        </p:spPr>
        <p:txBody>
          <a:bodyPr wrap="square">
            <a:spAutoFit/>
          </a:bodyPr>
          <a:lstStyle/>
          <a:p>
            <a:pPr defTabSz="914400">
              <a:defRPr/>
            </a:pPr>
            <a:r>
              <a:rPr lang="zh-CN" altLang="en-US" sz="2800" b="1" kern="0" dirty="0">
                <a:solidFill>
                  <a:srgbClr val="C00000"/>
                </a:solidFill>
                <a:latin typeface="微软雅黑" panose="020B0503020204020204" pitchFamily="34" charset="-122"/>
                <a:ea typeface="微软雅黑" panose="020B0503020204020204" pitchFamily="34" charset="-122"/>
              </a:rPr>
              <a:t>第三章习题讲解</a:t>
            </a:r>
          </a:p>
        </p:txBody>
      </p:sp>
      <p:graphicFrame>
        <p:nvGraphicFramePr>
          <p:cNvPr id="5" name="表格 4">
            <a:extLst>
              <a:ext uri="{FF2B5EF4-FFF2-40B4-BE49-F238E27FC236}">
                <a16:creationId xmlns:a16="http://schemas.microsoft.com/office/drawing/2014/main" id="{A292F49D-E634-4D92-BC56-3731F17607F7}"/>
              </a:ext>
            </a:extLst>
          </p:cNvPr>
          <p:cNvGraphicFramePr>
            <a:graphicFrameLocks noGrp="1"/>
          </p:cNvGraphicFramePr>
          <p:nvPr>
            <p:extLst>
              <p:ext uri="{D42A27DB-BD31-4B8C-83A1-F6EECF244321}">
                <p14:modId xmlns:p14="http://schemas.microsoft.com/office/powerpoint/2010/main" val="413691454"/>
              </p:ext>
            </p:extLst>
          </p:nvPr>
        </p:nvGraphicFramePr>
        <p:xfrm>
          <a:off x="301659" y="1023486"/>
          <a:ext cx="11577955" cy="1615440"/>
        </p:xfrm>
        <a:graphic>
          <a:graphicData uri="http://schemas.openxmlformats.org/drawingml/2006/table">
            <a:tbl>
              <a:tblPr bandRow="1">
                <a:tableStyleId>{93296810-A885-4BE3-A3E7-6D5BEEA58F35}</a:tableStyleId>
              </a:tblPr>
              <a:tblGrid>
                <a:gridCol w="11577955">
                  <a:extLst>
                    <a:ext uri="{9D8B030D-6E8A-4147-A177-3AD203B41FA5}">
                      <a16:colId xmlns:a16="http://schemas.microsoft.com/office/drawing/2014/main" val="3486792689"/>
                    </a:ext>
                  </a:extLst>
                </a:gridCol>
              </a:tblGrid>
              <a:tr h="589905">
                <a:tc>
                  <a:txBody>
                    <a:bodyPr/>
                    <a:lstStyle/>
                    <a:p>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数据链路层采用后退</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帧（</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GBN</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）协议，</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假设发送窗口</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W</a:t>
                      </a:r>
                      <a:r>
                        <a:rPr lang="en-US" altLang="zh-CN" sz="2000" baseline="-25000" dirty="0" err="1">
                          <a:latin typeface="微软雅黑" panose="020B0503020204020204" pitchFamily="34" charset="-122"/>
                          <a:ea typeface="微软雅黑" panose="020B0503020204020204" pitchFamily="34" charset="-122"/>
                          <a:cs typeface="Times New Roman" panose="02020603050405020304" pitchFamily="18" charset="0"/>
                        </a:rPr>
                        <a:t>s</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=7</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，若发送方已经发送了编号为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0~6</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的帧，当计时器超时时，若发送方只收到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号帧的确认，则发送方需要重发的帧序号是哪些，为什么？</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假设数据传输速率为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8kbps</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，单向传播时延为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135ms</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，数据帧和确认帧长度均为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64</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字节，为使信道利用率达到最高，发送窗口至少为多大，</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sequence number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的位数至少几位？</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为什么？</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2">
                        <a:lumMod val="40000"/>
                        <a:lumOff val="60000"/>
                      </a:schemeClr>
                    </a:solidFill>
                  </a:tcPr>
                </a:tc>
                <a:extLst>
                  <a:ext uri="{0D108BD9-81ED-4DB2-BD59-A6C34878D82A}">
                    <a16:rowId xmlns:a16="http://schemas.microsoft.com/office/drawing/2014/main" val="1488446384"/>
                  </a:ext>
                </a:extLst>
              </a:tr>
            </a:tbl>
          </a:graphicData>
        </a:graphic>
      </p:graphicFrame>
      <p:sp>
        <p:nvSpPr>
          <p:cNvPr id="12" name="文本框 11">
            <a:extLst>
              <a:ext uri="{FF2B5EF4-FFF2-40B4-BE49-F238E27FC236}">
                <a16:creationId xmlns:a16="http://schemas.microsoft.com/office/drawing/2014/main" id="{4833AD20-0BE4-4D58-9586-7580389C6FC2}"/>
              </a:ext>
            </a:extLst>
          </p:cNvPr>
          <p:cNvSpPr txBox="1"/>
          <p:nvPr/>
        </p:nvSpPr>
        <p:spPr>
          <a:xfrm>
            <a:off x="235963" y="2801030"/>
            <a:ext cx="11577955" cy="2246769"/>
          </a:xfrm>
          <a:prstGeom prst="rect">
            <a:avLst/>
          </a:prstGeom>
          <a:noFill/>
        </p:spPr>
        <p:txBody>
          <a:bodyPr wrap="square">
            <a:spAutoFit/>
          </a:bodyPr>
          <a:lstStyle/>
          <a:p>
            <a:pPr lvl="0"/>
            <a:r>
              <a:rPr lang="zh-CN" altLang="en-US" sz="2000" b="1" dirty="0">
                <a:latin typeface="微软雅黑" panose="020B0503020204020204" pitchFamily="34" charset="-122"/>
                <a:ea typeface="微软雅黑" panose="020B0503020204020204" pitchFamily="34" charset="-122"/>
              </a:rPr>
              <a:t>答</a:t>
            </a:r>
            <a:r>
              <a:rPr lang="zh-CN" altLang="en-US" sz="20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1</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a:t>
            </a:r>
            <a:r>
              <a:rPr lang="zh-CN" altLang="zh-CN" sz="2000" dirty="0">
                <a:latin typeface="微软雅黑" panose="020B0503020204020204" pitchFamily="34" charset="-122"/>
                <a:ea typeface="微软雅黑" panose="020B0503020204020204" pitchFamily="34" charset="-122"/>
              </a:rPr>
              <a:t>后退</a:t>
            </a:r>
            <a:r>
              <a:rPr lang="en-US" altLang="zh-CN" sz="2000" dirty="0">
                <a:latin typeface="微软雅黑" panose="020B0503020204020204" pitchFamily="34" charset="-122"/>
                <a:ea typeface="微软雅黑" panose="020B0503020204020204" pitchFamily="34" charset="-122"/>
              </a:rPr>
              <a:t>N</a:t>
            </a:r>
            <a:r>
              <a:rPr lang="zh-CN" altLang="zh-CN" sz="2000" dirty="0">
                <a:latin typeface="微软雅黑" panose="020B0503020204020204" pitchFamily="34" charset="-122"/>
                <a:ea typeface="微软雅黑" panose="020B0503020204020204" pitchFamily="34" charset="-122"/>
              </a:rPr>
              <a:t>帧协议（</a:t>
            </a:r>
            <a:r>
              <a:rPr lang="en-US" altLang="zh-CN" sz="2000" dirty="0">
                <a:latin typeface="微软雅黑" panose="020B0503020204020204" pitchFamily="34" charset="-122"/>
                <a:ea typeface="微软雅黑" panose="020B0503020204020204" pitchFamily="34" charset="-122"/>
              </a:rPr>
              <a:t>GBN</a:t>
            </a:r>
            <a:r>
              <a:rPr lang="zh-CN" altLang="zh-CN" sz="2000" dirty="0">
                <a:latin typeface="微软雅黑" panose="020B0503020204020204" pitchFamily="34" charset="-122"/>
                <a:ea typeface="微软雅黑" panose="020B0503020204020204" pitchFamily="34" charset="-122"/>
              </a:rPr>
              <a:t>）工作原理如下：发送方在未收到确认帧的情况下，可连续发送</a:t>
            </a:r>
            <a:r>
              <a:rPr lang="en-US" altLang="zh-CN" sz="2000" dirty="0" err="1">
                <a:latin typeface="微软雅黑" panose="020B0503020204020204" pitchFamily="34" charset="-122"/>
                <a:ea typeface="微软雅黑" panose="020B0503020204020204" pitchFamily="34" charset="-122"/>
              </a:rPr>
              <a:t>Ws</a:t>
            </a:r>
            <a:r>
              <a:rPr lang="zh-CN" altLang="zh-CN" sz="2000" dirty="0">
                <a:latin typeface="微软雅黑" panose="020B0503020204020204" pitchFamily="34" charset="-122"/>
                <a:ea typeface="微软雅黑" panose="020B0503020204020204" pitchFamily="34" charset="-122"/>
              </a:rPr>
              <a:t>个数据帧；若收到确认帧，发送方可继续发送数据，否则停止发送并等待确认（此时未被确认帧数为</a:t>
            </a:r>
            <a:r>
              <a:rPr lang="en-US" altLang="zh-CN" sz="2000" dirty="0" err="1">
                <a:latin typeface="微软雅黑" panose="020B0503020204020204" pitchFamily="34" charset="-122"/>
                <a:ea typeface="微软雅黑" panose="020B0503020204020204" pitchFamily="34" charset="-122"/>
              </a:rPr>
              <a:t>Ws</a:t>
            </a:r>
            <a:r>
              <a:rPr lang="zh-CN" altLang="zh-CN" sz="2000" dirty="0">
                <a:latin typeface="微软雅黑" panose="020B0503020204020204" pitchFamily="34" charset="-122"/>
                <a:ea typeface="微软雅黑" panose="020B0503020204020204" pitchFamily="34" charset="-122"/>
              </a:rPr>
              <a:t>）。若在发送过程中出现错帧或丢失帧，发送方需重传该帧及其后已发送的所有数据帧。</a:t>
            </a:r>
            <a:r>
              <a:rPr lang="en-US" altLang="zh-CN" sz="2000" dirty="0">
                <a:latin typeface="微软雅黑" panose="020B0503020204020204" pitchFamily="34" charset="-122"/>
                <a:ea typeface="微软雅黑" panose="020B0503020204020204" pitchFamily="34" charset="-122"/>
              </a:rPr>
              <a:t>GBN</a:t>
            </a:r>
            <a:r>
              <a:rPr lang="zh-CN" altLang="zh-CN" sz="2000" dirty="0">
                <a:latin typeface="微软雅黑" panose="020B0503020204020204" pitchFamily="34" charset="-122"/>
                <a:ea typeface="微软雅黑" panose="020B0503020204020204" pitchFamily="34" charset="-122"/>
              </a:rPr>
              <a:t>协议中，由于</a:t>
            </a:r>
            <a:r>
              <a:rPr lang="en-US" altLang="zh-CN" sz="2000" dirty="0" err="1">
                <a:latin typeface="微软雅黑" panose="020B0503020204020204" pitchFamily="34" charset="-122"/>
                <a:ea typeface="微软雅黑" panose="020B0503020204020204" pitchFamily="34" charset="-122"/>
              </a:rPr>
              <a:t>Wr</a:t>
            </a:r>
            <a:r>
              <a:rPr lang="en-US" altLang="zh-CN" sz="2000" dirty="0">
                <a:latin typeface="微软雅黑" panose="020B0503020204020204" pitchFamily="34" charset="-122"/>
                <a:ea typeface="微软雅黑" panose="020B0503020204020204" pitchFamily="34" charset="-122"/>
              </a:rPr>
              <a:t> = 1</a:t>
            </a:r>
            <a:r>
              <a:rPr lang="zh-CN" altLang="zh-CN" sz="2000" dirty="0">
                <a:latin typeface="微软雅黑" panose="020B0503020204020204" pitchFamily="34" charset="-122"/>
                <a:ea typeface="微软雅黑" panose="020B0503020204020204" pitchFamily="34" charset="-122"/>
              </a:rPr>
              <a:t>，所以接收方只能按序接收数据帧，确认帧中的确认序号表明该序号对应的帧及之前的所有数据帧均已被接收方正确接收，即累积确认。该题中数据链路层采用后退</a:t>
            </a:r>
            <a:r>
              <a:rPr lang="en-US" altLang="zh-CN" sz="2000" dirty="0">
                <a:latin typeface="微软雅黑" panose="020B0503020204020204" pitchFamily="34" charset="-122"/>
                <a:ea typeface="微软雅黑" panose="020B0503020204020204" pitchFamily="34" charset="-122"/>
              </a:rPr>
              <a:t>N</a:t>
            </a:r>
            <a:r>
              <a:rPr lang="zh-CN" altLang="zh-CN" sz="2000" dirty="0">
                <a:latin typeface="微软雅黑" panose="020B0503020204020204" pitchFamily="34" charset="-122"/>
                <a:ea typeface="微软雅黑" panose="020B0503020204020204" pitchFamily="34" charset="-122"/>
              </a:rPr>
              <a:t>帧（</a:t>
            </a:r>
            <a:r>
              <a:rPr lang="en-US" altLang="zh-CN" sz="2000" dirty="0">
                <a:latin typeface="微软雅黑" panose="020B0503020204020204" pitchFamily="34" charset="-122"/>
                <a:ea typeface="微软雅黑" panose="020B0503020204020204" pitchFamily="34" charset="-122"/>
              </a:rPr>
              <a:t>GBN</a:t>
            </a:r>
            <a:r>
              <a:rPr lang="zh-CN" altLang="zh-CN" sz="2000" dirty="0">
                <a:latin typeface="微软雅黑" panose="020B0503020204020204" pitchFamily="34" charset="-122"/>
                <a:ea typeface="微软雅黑" panose="020B0503020204020204" pitchFamily="34" charset="-122"/>
              </a:rPr>
              <a:t>）协议，发送方已经发送了编号为</a:t>
            </a:r>
            <a:r>
              <a:rPr lang="en-US" altLang="zh-CN" sz="2000" dirty="0">
                <a:latin typeface="微软雅黑" panose="020B0503020204020204" pitchFamily="34" charset="-122"/>
                <a:ea typeface="微软雅黑" panose="020B0503020204020204" pitchFamily="34" charset="-122"/>
              </a:rPr>
              <a:t>0</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6</a:t>
            </a:r>
            <a:r>
              <a:rPr lang="zh-CN" altLang="zh-CN" sz="2000" dirty="0">
                <a:latin typeface="微软雅黑" panose="020B0503020204020204" pitchFamily="34" charset="-122"/>
                <a:ea typeface="微软雅黑" panose="020B0503020204020204" pitchFamily="34" charset="-122"/>
              </a:rPr>
              <a:t>的帧。发送方收到</a:t>
            </a:r>
            <a:r>
              <a:rPr lang="en-US" altLang="zh-CN" sz="2000" dirty="0">
                <a:latin typeface="微软雅黑" panose="020B0503020204020204" pitchFamily="34" charset="-122"/>
                <a:ea typeface="微软雅黑" panose="020B0503020204020204" pitchFamily="34" charset="-122"/>
              </a:rPr>
              <a:t>0</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zh-CN" sz="2000" dirty="0">
                <a:latin typeface="微软雅黑" panose="020B0503020204020204" pitchFamily="34" charset="-122"/>
                <a:ea typeface="微软雅黑" panose="020B0503020204020204" pitchFamily="34" charset="-122"/>
              </a:rPr>
              <a:t>号帧的确认，表明</a:t>
            </a:r>
            <a:r>
              <a:rPr lang="en-US" altLang="zh-CN" sz="2000" dirty="0">
                <a:latin typeface="微软雅黑" panose="020B0503020204020204" pitchFamily="34" charset="-122"/>
                <a:ea typeface="微软雅黑" panose="020B0503020204020204" pitchFamily="34" charset="-122"/>
              </a:rPr>
              <a:t>3 </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a:t>
            </a:r>
            <a:r>
              <a:rPr lang="zh-CN" altLang="zh-CN" sz="2000" dirty="0">
                <a:latin typeface="微软雅黑" panose="020B0503020204020204" pitchFamily="34" charset="-122"/>
                <a:ea typeface="微软雅黑" panose="020B0503020204020204" pitchFamily="34" charset="-122"/>
              </a:rPr>
              <a:t>号帧均已收到，但</a:t>
            </a:r>
            <a:r>
              <a:rPr lang="en-US" altLang="zh-CN" sz="2000" dirty="0">
                <a:latin typeface="微软雅黑" panose="020B0503020204020204" pitchFamily="34" charset="-122"/>
                <a:ea typeface="微软雅黑" panose="020B0503020204020204" pitchFamily="34" charset="-122"/>
              </a:rPr>
              <a:t>4</a:t>
            </a:r>
            <a:r>
              <a:rPr lang="zh-CN" altLang="zh-CN" sz="2000" dirty="0">
                <a:latin typeface="微软雅黑" panose="020B0503020204020204" pitchFamily="34" charset="-122"/>
                <a:ea typeface="微软雅黑" panose="020B0503020204020204" pitchFamily="34" charset="-122"/>
              </a:rPr>
              <a:t>号帧未被确认，根据</a:t>
            </a:r>
            <a:r>
              <a:rPr lang="en-US" altLang="zh-CN" sz="2000" dirty="0">
                <a:latin typeface="微软雅黑" panose="020B0503020204020204" pitchFamily="34" charset="-122"/>
                <a:ea typeface="微软雅黑" panose="020B0503020204020204" pitchFamily="34" charset="-122"/>
              </a:rPr>
              <a:t>GBN</a:t>
            </a:r>
            <a:r>
              <a:rPr lang="zh-CN" altLang="zh-CN" sz="2000" dirty="0">
                <a:latin typeface="微软雅黑" panose="020B0503020204020204" pitchFamily="34" charset="-122"/>
                <a:ea typeface="微软雅黑" panose="020B0503020204020204" pitchFamily="34" charset="-122"/>
              </a:rPr>
              <a:t>协议的原理，计时器超时时</a:t>
            </a:r>
            <a:r>
              <a:rPr lang="en-US" altLang="zh-CN" sz="2000" dirty="0">
                <a:latin typeface="微软雅黑" panose="020B0503020204020204" pitchFamily="34" charset="-122"/>
                <a:ea typeface="微软雅黑" panose="020B0503020204020204" pitchFamily="34" charset="-122"/>
              </a:rPr>
              <a:t>4</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5</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6</a:t>
            </a:r>
            <a:r>
              <a:rPr lang="zh-CN" altLang="zh-CN" sz="2000" dirty="0">
                <a:latin typeface="微软雅黑" panose="020B0503020204020204" pitchFamily="34" charset="-122"/>
                <a:ea typeface="微软雅黑" panose="020B0503020204020204" pitchFamily="34" charset="-122"/>
              </a:rPr>
              <a:t>号帧均需重发，重发帧数为</a:t>
            </a:r>
            <a:r>
              <a:rPr lang="en-US" altLang="zh-CN" sz="2000" dirty="0">
                <a:latin typeface="微软雅黑" panose="020B0503020204020204" pitchFamily="34" charset="-122"/>
                <a:ea typeface="微软雅黑" panose="020B0503020204020204" pitchFamily="34" charset="-122"/>
              </a:rPr>
              <a:t>3</a:t>
            </a:r>
            <a:r>
              <a:rPr lang="zh-CN"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E2E4B147-425C-4DED-8443-1A726924F2C5}"/>
              </a:ext>
            </a:extLst>
          </p:cNvPr>
          <p:cNvSpPr txBox="1"/>
          <p:nvPr/>
        </p:nvSpPr>
        <p:spPr>
          <a:xfrm>
            <a:off x="235964" y="5209903"/>
            <a:ext cx="11577955" cy="1323439"/>
          </a:xfrm>
          <a:prstGeom prst="rect">
            <a:avLst/>
          </a:prstGeom>
          <a:noFill/>
        </p:spPr>
        <p:txBody>
          <a:bodyPr wrap="square">
            <a:spAutoFit/>
          </a:bodyPr>
          <a:lstStyle/>
          <a:p>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首先计算出发送一帧的时间：</a:t>
            </a:r>
            <a:r>
              <a:rPr lang="en-US" altLang="zh-CN" sz="2000" dirty="0">
                <a:latin typeface="微软雅黑" panose="020B0503020204020204" pitchFamily="34" charset="-122"/>
                <a:ea typeface="微软雅黑" panose="020B0503020204020204" pitchFamily="34" charset="-122"/>
              </a:rPr>
              <a:t>64*8/</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8*10</a:t>
            </a:r>
            <a:r>
              <a:rPr lang="en-US" altLang="zh-CN" sz="2000" baseline="30000" dirty="0">
                <a:latin typeface="微软雅黑" panose="020B0503020204020204" pitchFamily="34" charset="-122"/>
                <a:ea typeface="微软雅黑" panose="020B0503020204020204" pitchFamily="34" charset="-122"/>
              </a:rPr>
              <a:t>3</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=64</a:t>
            </a:r>
            <a:r>
              <a:rPr lang="zh-CN"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ms</a:t>
            </a:r>
            <a:r>
              <a:rPr lang="zh-CN" altLang="zh-CN" sz="2000" dirty="0">
                <a:latin typeface="微软雅黑" panose="020B0503020204020204" pitchFamily="34" charset="-122"/>
                <a:ea typeface="微软雅黑" panose="020B0503020204020204" pitchFamily="34" charset="-122"/>
              </a:rPr>
              <a:t>）；</a:t>
            </a:r>
          </a:p>
          <a:p>
            <a:r>
              <a:rPr lang="zh-CN" altLang="zh-CN" sz="2000" dirty="0">
                <a:latin typeface="微软雅黑" panose="020B0503020204020204" pitchFamily="34" charset="-122"/>
                <a:ea typeface="微软雅黑" panose="020B0503020204020204" pitchFamily="34" charset="-122"/>
              </a:rPr>
              <a:t>发送一帧到收到确认为止的总时间：</a:t>
            </a:r>
            <a:r>
              <a:rPr lang="en-US" altLang="zh-CN" sz="2000" dirty="0">
                <a:latin typeface="微软雅黑" panose="020B0503020204020204" pitchFamily="34" charset="-122"/>
                <a:ea typeface="微软雅黑" panose="020B0503020204020204" pitchFamily="34" charset="-122"/>
              </a:rPr>
              <a:t>64+135+64+135=398ms</a:t>
            </a:r>
            <a:r>
              <a:rPr lang="zh-CN" altLang="zh-CN" sz="2000" dirty="0">
                <a:latin typeface="微软雅黑" panose="020B0503020204020204" pitchFamily="34" charset="-122"/>
                <a:ea typeface="微软雅黑" panose="020B0503020204020204" pitchFamily="34" charset="-122"/>
              </a:rPr>
              <a:t>；</a:t>
            </a:r>
          </a:p>
          <a:p>
            <a:r>
              <a:rPr lang="zh-CN" altLang="zh-CN" sz="2000" dirty="0">
                <a:latin typeface="微软雅黑" panose="020B0503020204020204" pitchFamily="34" charset="-122"/>
                <a:ea typeface="微软雅黑" panose="020B0503020204020204" pitchFamily="34" charset="-122"/>
              </a:rPr>
              <a:t>这段时间总共可以发送</a:t>
            </a:r>
            <a:r>
              <a:rPr lang="en-US" altLang="zh-CN" sz="2000" dirty="0">
                <a:latin typeface="微软雅黑" panose="020B0503020204020204" pitchFamily="34" charset="-122"/>
                <a:ea typeface="微软雅黑" panose="020B0503020204020204" pitchFamily="34" charset="-122"/>
              </a:rPr>
              <a:t>398/64=6.2</a:t>
            </a:r>
            <a:r>
              <a:rPr lang="zh-CN" altLang="zh-CN" sz="2000" dirty="0">
                <a:latin typeface="微软雅黑" panose="020B0503020204020204" pitchFamily="34" charset="-122"/>
                <a:ea typeface="微软雅黑" panose="020B0503020204020204" pitchFamily="34" charset="-122"/>
              </a:rPr>
              <a:t>（帧），发送这么多帧至少需要用</a:t>
            </a:r>
            <a:r>
              <a:rPr lang="en-US" altLang="zh-CN" sz="2000" dirty="0">
                <a:latin typeface="微软雅黑" panose="020B0503020204020204" pitchFamily="34" charset="-122"/>
                <a:ea typeface="微软雅黑" panose="020B0503020204020204" pitchFamily="34" charset="-122"/>
              </a:rPr>
              <a:t>3</a:t>
            </a:r>
            <a:r>
              <a:rPr lang="zh-CN" altLang="zh-CN" sz="2000" dirty="0">
                <a:latin typeface="微软雅黑" panose="020B0503020204020204" pitchFamily="34" charset="-122"/>
                <a:ea typeface="微软雅黑" panose="020B0503020204020204" pitchFamily="34" charset="-122"/>
              </a:rPr>
              <a:t>位比特进行编号。</a:t>
            </a:r>
            <a:r>
              <a:rPr lang="zh-CN" altLang="en-US" sz="2000" dirty="0">
                <a:latin typeface="微软雅黑" panose="020B0503020204020204" pitchFamily="34" charset="-122"/>
                <a:ea typeface="微软雅黑" panose="020B0503020204020204" pitchFamily="34" charset="-122"/>
              </a:rPr>
              <a:t>发送窗口大小为</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Footer Placeholder 5"/>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90204" pitchFamily="34" charset="0"/>
              <a:defRPr sz="2400">
                <a:solidFill>
                  <a:schemeClr val="tx1"/>
                </a:solidFill>
                <a:latin typeface="Arial" panose="020B0604020202090204" pitchFamily="34" charset="0"/>
                <a:cs typeface="Arial" panose="020B0604020202090204" pitchFamily="34" charset="0"/>
              </a:defRPr>
            </a:lvl1pPr>
            <a:lvl2pPr marL="742950" indent="-285750">
              <a:spcBef>
                <a:spcPts val="600"/>
              </a:spcBef>
              <a:buClr>
                <a:srgbClr val="0000FF"/>
              </a:buClr>
              <a:buFont typeface="Arial" panose="020B0604020202090204" pitchFamily="34" charset="0"/>
              <a:buChar char="•"/>
              <a:defRPr sz="2400">
                <a:solidFill>
                  <a:schemeClr val="tx1"/>
                </a:solidFill>
                <a:latin typeface="Arial" panose="020B0604020202090204" pitchFamily="34" charset="0"/>
                <a:cs typeface="Arial" panose="020B0604020202090204" pitchFamily="34" charset="0"/>
              </a:defRPr>
            </a:lvl2pPr>
            <a:lvl3pPr marL="1143000" indent="-228600">
              <a:spcBef>
                <a:spcPct val="20000"/>
              </a:spcBef>
              <a:buClr>
                <a:srgbClr val="0000FF"/>
              </a:buClr>
              <a:buFont typeface="Arial" panose="020B0604020202090204" pitchFamily="34" charset="0"/>
              <a:buChar char="−"/>
              <a:defRPr sz="2000">
                <a:solidFill>
                  <a:schemeClr val="tx1"/>
                </a:solidFill>
                <a:latin typeface="Arial" panose="020B0604020202090204" pitchFamily="34" charset="0"/>
                <a:cs typeface="Arial" panose="020B0604020202090204" pitchFamily="34" charset="0"/>
              </a:defRPr>
            </a:lvl3pPr>
            <a:lvl4pPr marL="1600200" indent="-228600">
              <a:spcBef>
                <a:spcPct val="20000"/>
              </a:spcBef>
              <a:buClr>
                <a:srgbClr val="0000FF"/>
              </a:buClr>
              <a:buFont typeface="Arial" panose="020B0604020202090204" pitchFamily="34" charset="0"/>
              <a:buChar char="»"/>
              <a:defRPr>
                <a:solidFill>
                  <a:schemeClr val="tx1"/>
                </a:solidFill>
                <a:latin typeface="Arial" panose="020B0604020202090204" pitchFamily="34" charset="0"/>
                <a:cs typeface="Arial" panose="020B060402020209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9pPr>
          </a:lstStyle>
          <a:p>
            <a:pPr>
              <a:spcBef>
                <a:spcPct val="0"/>
              </a:spcBef>
              <a:buClrTx/>
              <a:buFontTx/>
              <a:buNone/>
            </a:pPr>
            <a:r>
              <a:rPr lang="en-US" altLang="zh-CN" sz="800"/>
              <a:t>Computer Networks, Chapter 2 THE PHYSICAL LAYER</a:t>
            </a:r>
          </a:p>
        </p:txBody>
      </p:sp>
      <p:sp>
        <p:nvSpPr>
          <p:cNvPr id="2" name="矩形 1"/>
          <p:cNvSpPr/>
          <p:nvPr/>
        </p:nvSpPr>
        <p:spPr>
          <a:xfrm>
            <a:off x="301659" y="276094"/>
            <a:ext cx="11716652" cy="523220"/>
          </a:xfrm>
          <a:prstGeom prst="rect">
            <a:avLst/>
          </a:prstGeom>
          <a:solidFill>
            <a:sysClr val="window" lastClr="FFFFFF"/>
          </a:solidFill>
        </p:spPr>
        <p:txBody>
          <a:bodyPr wrap="square">
            <a:spAutoFit/>
          </a:bodyPr>
          <a:lstStyle/>
          <a:p>
            <a:pPr defTabSz="914400">
              <a:defRPr/>
            </a:pPr>
            <a:r>
              <a:rPr lang="zh-CN" altLang="en-US" sz="2800" b="1" kern="0" dirty="0">
                <a:solidFill>
                  <a:srgbClr val="C00000"/>
                </a:solidFill>
                <a:latin typeface="微软雅黑" panose="020B0503020204020204" pitchFamily="34" charset="-122"/>
                <a:ea typeface="微软雅黑" panose="020B0503020204020204" pitchFamily="34" charset="-122"/>
              </a:rPr>
              <a:t>第三章习题讲解</a:t>
            </a:r>
          </a:p>
        </p:txBody>
      </p:sp>
      <p:graphicFrame>
        <p:nvGraphicFramePr>
          <p:cNvPr id="5" name="表格 4">
            <a:extLst>
              <a:ext uri="{FF2B5EF4-FFF2-40B4-BE49-F238E27FC236}">
                <a16:creationId xmlns:a16="http://schemas.microsoft.com/office/drawing/2014/main" id="{A292F49D-E634-4D92-BC56-3731F17607F7}"/>
              </a:ext>
            </a:extLst>
          </p:cNvPr>
          <p:cNvGraphicFramePr>
            <a:graphicFrameLocks noGrp="1"/>
          </p:cNvGraphicFramePr>
          <p:nvPr>
            <p:extLst>
              <p:ext uri="{D42A27DB-BD31-4B8C-83A1-F6EECF244321}">
                <p14:modId xmlns:p14="http://schemas.microsoft.com/office/powerpoint/2010/main" val="4152868962"/>
              </p:ext>
            </p:extLst>
          </p:nvPr>
        </p:nvGraphicFramePr>
        <p:xfrm>
          <a:off x="301659" y="1117004"/>
          <a:ext cx="11577955" cy="701040"/>
        </p:xfrm>
        <a:graphic>
          <a:graphicData uri="http://schemas.openxmlformats.org/drawingml/2006/table">
            <a:tbl>
              <a:tblPr bandRow="1">
                <a:tableStyleId>{93296810-A885-4BE3-A3E7-6D5BEEA58F35}</a:tableStyleId>
              </a:tblPr>
              <a:tblGrid>
                <a:gridCol w="11577955">
                  <a:extLst>
                    <a:ext uri="{9D8B030D-6E8A-4147-A177-3AD203B41FA5}">
                      <a16:colId xmlns:a16="http://schemas.microsoft.com/office/drawing/2014/main" val="3486792689"/>
                    </a:ext>
                  </a:extLst>
                </a:gridCol>
              </a:tblGrid>
              <a:tr h="589905">
                <a:tc>
                  <a:txBody>
                    <a:bodyPr/>
                    <a:lstStyle/>
                    <a:p>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信道速率为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4kb/s</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。采用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stop-and-wait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协议。</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单向</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传播时延</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20ms</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。确认帧长度和处理时间均可忽略。问帧长为多少才能使信道利用率达到至少</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50</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2">
                        <a:lumMod val="40000"/>
                        <a:lumOff val="60000"/>
                      </a:schemeClr>
                    </a:solidFill>
                  </a:tcPr>
                </a:tc>
                <a:extLst>
                  <a:ext uri="{0D108BD9-81ED-4DB2-BD59-A6C34878D82A}">
                    <a16:rowId xmlns:a16="http://schemas.microsoft.com/office/drawing/2014/main" val="1488446384"/>
                  </a:ext>
                </a:extLst>
              </a:tr>
            </a:tbl>
          </a:graphicData>
        </a:graphic>
      </p:graphicFrame>
      <p:sp>
        <p:nvSpPr>
          <p:cNvPr id="12" name="文本框 11">
            <a:extLst>
              <a:ext uri="{FF2B5EF4-FFF2-40B4-BE49-F238E27FC236}">
                <a16:creationId xmlns:a16="http://schemas.microsoft.com/office/drawing/2014/main" id="{4833AD20-0BE4-4D58-9586-7580389C6FC2}"/>
              </a:ext>
            </a:extLst>
          </p:cNvPr>
          <p:cNvSpPr txBox="1"/>
          <p:nvPr/>
        </p:nvSpPr>
        <p:spPr>
          <a:xfrm>
            <a:off x="301658" y="2454268"/>
            <a:ext cx="11577955" cy="1938992"/>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答</a:t>
            </a:r>
            <a:r>
              <a:rPr lang="zh-CN" altLang="en-US" sz="2000" b="1" dirty="0">
                <a:latin typeface="微软雅黑" panose="020B0503020204020204" pitchFamily="34" charset="-122"/>
                <a:ea typeface="微软雅黑" panose="020B0503020204020204" pitchFamily="34" charset="-122"/>
                <a:sym typeface="Wingdings" panose="05000000000000000000" pitchFamily="2" charset="2"/>
              </a:rPr>
              <a:t>：</a:t>
            </a:r>
            <a:r>
              <a:rPr lang="zh-CN" altLang="zh-CN" sz="2000" dirty="0">
                <a:latin typeface="微软雅黑" panose="020B0503020204020204" pitchFamily="34" charset="-122"/>
                <a:ea typeface="微软雅黑" panose="020B0503020204020204" pitchFamily="34" charset="-122"/>
              </a:rPr>
              <a:t>已知信道的数据传输速率</a:t>
            </a:r>
            <a:r>
              <a:rPr lang="en-US" altLang="zh-CN" sz="2000" dirty="0">
                <a:latin typeface="微软雅黑" panose="020B0503020204020204" pitchFamily="34" charset="-122"/>
                <a:ea typeface="微软雅黑" panose="020B0503020204020204" pitchFamily="34" charset="-122"/>
              </a:rPr>
              <a:t>B=4kb/s=4000b/s</a:t>
            </a:r>
            <a:r>
              <a:rPr lang="zh-CN" altLang="zh-CN" sz="2000" dirty="0">
                <a:latin typeface="微软雅黑" panose="020B0503020204020204" pitchFamily="34" charset="-122"/>
                <a:ea typeface="微软雅黑" panose="020B0503020204020204" pitchFamily="34" charset="-122"/>
              </a:rPr>
              <a:t>，信道的单向传播时延</a:t>
            </a:r>
            <a:r>
              <a:rPr lang="en-US" altLang="zh-CN" sz="2000" dirty="0">
                <a:latin typeface="微软雅黑" panose="020B0503020204020204" pitchFamily="34" charset="-122"/>
                <a:ea typeface="微软雅黑" panose="020B0503020204020204" pitchFamily="34" charset="-122"/>
              </a:rPr>
              <a:t>R=20ms=0.02s</a:t>
            </a:r>
            <a:r>
              <a:rPr lang="zh-CN" altLang="zh-CN" sz="2000" dirty="0">
                <a:latin typeface="微软雅黑" panose="020B0503020204020204" pitchFamily="34" charset="-122"/>
                <a:ea typeface="微软雅黑" panose="020B0503020204020204" pitchFamily="34" charset="-122"/>
              </a:rPr>
              <a:t>。</a:t>
            </a:r>
          </a:p>
          <a:p>
            <a:r>
              <a:rPr lang="zh-CN" altLang="zh-CN" sz="2000" dirty="0">
                <a:latin typeface="微软雅黑" panose="020B0503020204020204" pitchFamily="34" charset="-122"/>
                <a:ea typeface="微软雅黑" panose="020B0503020204020204" pitchFamily="34" charset="-122"/>
              </a:rPr>
              <a:t>设一帧的帧长为</a:t>
            </a:r>
            <a:r>
              <a:rPr lang="en-US" altLang="zh-CN" sz="2000" dirty="0">
                <a:latin typeface="微软雅黑" panose="020B0503020204020204" pitchFamily="34" charset="-122"/>
                <a:ea typeface="微软雅黑" panose="020B0503020204020204" pitchFamily="34" charset="-122"/>
              </a:rPr>
              <a:t>L</a:t>
            </a:r>
            <a:r>
              <a:rPr lang="zh-CN" altLang="zh-CN" sz="2000" dirty="0">
                <a:latin typeface="微软雅黑" panose="020B0503020204020204" pitchFamily="34" charset="-122"/>
                <a:ea typeface="微软雅黑" panose="020B0503020204020204" pitchFamily="34" charset="-122"/>
              </a:rPr>
              <a:t>。在停止等待协议中，协议忙的时间为数据发送的时间</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d</a:t>
            </a:r>
            <a:r>
              <a:rPr lang="en-US" altLang="zh-CN" sz="2000" dirty="0">
                <a:latin typeface="微软雅黑" panose="020B0503020204020204" pitchFamily="34" charset="-122"/>
                <a:ea typeface="微软雅黑" panose="020B0503020204020204" pitchFamily="34" charset="-122"/>
              </a:rPr>
              <a:t>=L/B</a:t>
            </a:r>
            <a:r>
              <a:rPr lang="zh-CN" altLang="zh-CN" sz="2000" dirty="0">
                <a:latin typeface="微软雅黑" panose="020B0503020204020204" pitchFamily="34" charset="-122"/>
                <a:ea typeface="微软雅黑" panose="020B0503020204020204" pitchFamily="34" charset="-122"/>
              </a:rPr>
              <a:t>，协议空闲的时间为数据发送后等待确认帧返回的时间</a:t>
            </a:r>
            <a:r>
              <a:rPr lang="en-US" altLang="zh-CN" sz="2000" dirty="0" err="1">
                <a:latin typeface="微软雅黑" panose="020B0503020204020204" pitchFamily="34" charset="-122"/>
                <a:ea typeface="微软雅黑" panose="020B0503020204020204" pitchFamily="34" charset="-122"/>
              </a:rPr>
              <a:t>t</a:t>
            </a:r>
            <a:r>
              <a:rPr lang="en-US" altLang="zh-CN" sz="2000" baseline="-25000" dirty="0" err="1">
                <a:latin typeface="微软雅黑" panose="020B0503020204020204" pitchFamily="34" charset="-122"/>
                <a:ea typeface="微软雅黑" panose="020B0503020204020204" pitchFamily="34" charset="-122"/>
              </a:rPr>
              <a:t>w</a:t>
            </a:r>
            <a:r>
              <a:rPr lang="en-US" altLang="zh-CN" sz="2000" dirty="0">
                <a:latin typeface="微软雅黑" panose="020B0503020204020204" pitchFamily="34" charset="-122"/>
                <a:ea typeface="微软雅黑" panose="020B0503020204020204" pitchFamily="34" charset="-122"/>
              </a:rPr>
              <a:t>=2R</a:t>
            </a:r>
            <a:r>
              <a:rPr lang="zh-CN" altLang="zh-CN" sz="2000" dirty="0">
                <a:latin typeface="微软雅黑" panose="020B0503020204020204" pitchFamily="34" charset="-122"/>
                <a:ea typeface="微软雅黑" panose="020B0503020204020204" pitchFamily="34" charset="-122"/>
              </a:rPr>
              <a:t>。则要使停止等待协议的效率至少为</a:t>
            </a:r>
            <a:r>
              <a:rPr lang="en-US" altLang="zh-CN" sz="2000" dirty="0">
                <a:latin typeface="微软雅黑" panose="020B0503020204020204" pitchFamily="34" charset="-122"/>
                <a:ea typeface="微软雅黑" panose="020B0503020204020204" pitchFamily="34" charset="-122"/>
              </a:rPr>
              <a:t>50%</a:t>
            </a:r>
            <a:r>
              <a:rPr lang="zh-CN" altLang="zh-CN" sz="2000" dirty="0">
                <a:latin typeface="微软雅黑" panose="020B0503020204020204" pitchFamily="34" charset="-122"/>
                <a:ea typeface="微软雅黑" panose="020B0503020204020204" pitchFamily="34" charset="-122"/>
              </a:rPr>
              <a:t>，即要求信道利用率μ至少为</a:t>
            </a:r>
            <a:r>
              <a:rPr lang="en-US" altLang="zh-CN" sz="2000" dirty="0">
                <a:latin typeface="微软雅黑" panose="020B0503020204020204" pitchFamily="34" charset="-122"/>
                <a:ea typeface="微软雅黑" panose="020B0503020204020204" pitchFamily="34" charset="-122"/>
              </a:rPr>
              <a:t>50%</a:t>
            </a:r>
            <a:r>
              <a:rPr lang="zh-CN" altLang="zh-CN" sz="2000" dirty="0">
                <a:latin typeface="微软雅黑" panose="020B0503020204020204" pitchFamily="34" charset="-122"/>
                <a:ea typeface="微软雅黑" panose="020B0503020204020204" pitchFamily="34" charset="-122"/>
              </a:rPr>
              <a:t>。因为信道利用率＝数据发送时延</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传播时延＋数据发送时延</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，则有：μ</a:t>
            </a:r>
            <a:r>
              <a:rPr lang="en-US" altLang="zh-CN" sz="2000" dirty="0">
                <a:latin typeface="微软雅黑" panose="020B0503020204020204" pitchFamily="34" charset="-122"/>
                <a:ea typeface="微软雅黑" panose="020B0503020204020204" pitchFamily="34" charset="-122"/>
              </a:rPr>
              <a:t>= t</a:t>
            </a:r>
            <a:r>
              <a:rPr lang="en-US" altLang="zh-CN" sz="2000" baseline="-25000" dirty="0">
                <a:latin typeface="微软雅黑" panose="020B0503020204020204" pitchFamily="34" charset="-122"/>
                <a:ea typeface="微软雅黑" panose="020B0503020204020204" pitchFamily="34" charset="-122"/>
              </a:rPr>
              <a:t>d </a:t>
            </a:r>
            <a:r>
              <a:rPr lang="en-US" altLang="zh-CN" sz="2000" dirty="0">
                <a:latin typeface="微软雅黑" panose="020B0503020204020204" pitchFamily="34" charset="-122"/>
                <a:ea typeface="微软雅黑" panose="020B0503020204020204" pitchFamily="34" charset="-122"/>
              </a:rPr>
              <a:t>/(t</a:t>
            </a:r>
            <a:r>
              <a:rPr lang="en-US" altLang="zh-CN" sz="2000" baseline="-25000" dirty="0">
                <a:latin typeface="微软雅黑" panose="020B0503020204020204" pitchFamily="34" charset="-122"/>
                <a:ea typeface="微软雅黑" panose="020B0503020204020204" pitchFamily="34" charset="-122"/>
              </a:rPr>
              <a:t>d </a:t>
            </a:r>
            <a:r>
              <a:rPr lang="en-US" altLang="zh-CN" sz="2000" dirty="0">
                <a:latin typeface="微软雅黑" panose="020B0503020204020204" pitchFamily="34" charset="-122"/>
                <a:ea typeface="微软雅黑" panose="020B0503020204020204" pitchFamily="34" charset="-122"/>
              </a:rPr>
              <a:t>+2R)=</a:t>
            </a:r>
            <a:r>
              <a:rPr lang="en-US" altLang="zh-CN" sz="2000" dirty="0"/>
              <a:t> </a:t>
            </a:r>
            <a:r>
              <a:rPr lang="en-US" altLang="zh-CN" sz="2000" dirty="0">
                <a:latin typeface="微软雅黑" panose="020B0503020204020204" pitchFamily="34" charset="-122"/>
                <a:ea typeface="微软雅黑" panose="020B0503020204020204" pitchFamily="34" charset="-122"/>
              </a:rPr>
              <a:t>L/B/(L/B+2R) &gt;=50%</a:t>
            </a:r>
            <a:r>
              <a:rPr lang="zh-CN" altLang="zh-CN" sz="2000" dirty="0">
                <a:latin typeface="微软雅黑" panose="020B0503020204020204" pitchFamily="34" charset="-122"/>
                <a:ea typeface="微软雅黑" panose="020B0503020204020204" pitchFamily="34" charset="-122"/>
              </a:rPr>
              <a:t>可得，</a:t>
            </a:r>
            <a:r>
              <a:rPr lang="en-US" altLang="zh-CN" sz="2000" dirty="0">
                <a:latin typeface="微软雅黑" panose="020B0503020204020204" pitchFamily="34" charset="-122"/>
                <a:ea typeface="微软雅黑" panose="020B0503020204020204" pitchFamily="34" charset="-122"/>
              </a:rPr>
              <a:t>L&gt;=2BR=2*4000*0.02=160 (bits)</a:t>
            </a:r>
            <a:r>
              <a:rPr lang="zh-CN" altLang="zh-CN" sz="2000" dirty="0">
                <a:latin typeface="微软雅黑" panose="020B0503020204020204" pitchFamily="34" charset="-122"/>
                <a:ea typeface="微软雅黑" panose="020B0503020204020204" pitchFamily="34" charset="-122"/>
              </a:rPr>
              <a:t>。因此，当帧长大于等于</a:t>
            </a:r>
            <a:r>
              <a:rPr lang="en-US" altLang="zh-CN" sz="2000" dirty="0">
                <a:latin typeface="微软雅黑" panose="020B0503020204020204" pitchFamily="34" charset="-122"/>
                <a:ea typeface="微软雅黑" panose="020B0503020204020204" pitchFamily="34" charset="-122"/>
              </a:rPr>
              <a:t>160</a:t>
            </a:r>
            <a:r>
              <a:rPr lang="zh-CN" altLang="zh-CN" sz="2000" dirty="0">
                <a:latin typeface="微软雅黑" panose="020B0503020204020204" pitchFamily="34" charset="-122"/>
                <a:ea typeface="微软雅黑" panose="020B0503020204020204" pitchFamily="34" charset="-122"/>
              </a:rPr>
              <a:t>比特时，停止等待协议的效率至少为</a:t>
            </a:r>
            <a:r>
              <a:rPr lang="en-US" altLang="zh-CN" sz="2000" dirty="0">
                <a:latin typeface="微软雅黑" panose="020B0503020204020204" pitchFamily="34" charset="-122"/>
                <a:ea typeface="微软雅黑" panose="020B0503020204020204" pitchFamily="34" charset="-122"/>
              </a:rPr>
              <a:t>50%</a:t>
            </a:r>
            <a:r>
              <a:rPr lang="zh-CN"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475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Footer Placeholder 5"/>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90204" pitchFamily="34" charset="0"/>
              <a:defRPr sz="2400">
                <a:solidFill>
                  <a:schemeClr val="tx1"/>
                </a:solidFill>
                <a:latin typeface="Arial" panose="020B0604020202090204" pitchFamily="34" charset="0"/>
                <a:cs typeface="Arial" panose="020B0604020202090204" pitchFamily="34" charset="0"/>
              </a:defRPr>
            </a:lvl1pPr>
            <a:lvl2pPr marL="742950" indent="-285750">
              <a:spcBef>
                <a:spcPts val="600"/>
              </a:spcBef>
              <a:buClr>
                <a:srgbClr val="0000FF"/>
              </a:buClr>
              <a:buFont typeface="Arial" panose="020B0604020202090204" pitchFamily="34" charset="0"/>
              <a:buChar char="•"/>
              <a:defRPr sz="2400">
                <a:solidFill>
                  <a:schemeClr val="tx1"/>
                </a:solidFill>
                <a:latin typeface="Arial" panose="020B0604020202090204" pitchFamily="34" charset="0"/>
                <a:cs typeface="Arial" panose="020B0604020202090204" pitchFamily="34" charset="0"/>
              </a:defRPr>
            </a:lvl2pPr>
            <a:lvl3pPr marL="1143000" indent="-228600">
              <a:spcBef>
                <a:spcPct val="20000"/>
              </a:spcBef>
              <a:buClr>
                <a:srgbClr val="0000FF"/>
              </a:buClr>
              <a:buFont typeface="Arial" panose="020B0604020202090204" pitchFamily="34" charset="0"/>
              <a:buChar char="−"/>
              <a:defRPr sz="2000">
                <a:solidFill>
                  <a:schemeClr val="tx1"/>
                </a:solidFill>
                <a:latin typeface="Arial" panose="020B0604020202090204" pitchFamily="34" charset="0"/>
                <a:cs typeface="Arial" panose="020B0604020202090204" pitchFamily="34" charset="0"/>
              </a:defRPr>
            </a:lvl3pPr>
            <a:lvl4pPr marL="1600200" indent="-228600">
              <a:spcBef>
                <a:spcPct val="20000"/>
              </a:spcBef>
              <a:buClr>
                <a:srgbClr val="0000FF"/>
              </a:buClr>
              <a:buFont typeface="Arial" panose="020B0604020202090204" pitchFamily="34" charset="0"/>
              <a:buChar char="»"/>
              <a:defRPr>
                <a:solidFill>
                  <a:schemeClr val="tx1"/>
                </a:solidFill>
                <a:latin typeface="Arial" panose="020B0604020202090204" pitchFamily="34" charset="0"/>
                <a:cs typeface="Arial" panose="020B060402020209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9pPr>
          </a:lstStyle>
          <a:p>
            <a:pPr>
              <a:spcBef>
                <a:spcPct val="0"/>
              </a:spcBef>
              <a:buClrTx/>
              <a:buFontTx/>
              <a:buNone/>
            </a:pPr>
            <a:r>
              <a:rPr lang="en-US" altLang="zh-CN" sz="800"/>
              <a:t>Computer Networks, Chapter 2 THE PHYSICAL LAYER</a:t>
            </a:r>
          </a:p>
        </p:txBody>
      </p:sp>
      <p:sp>
        <p:nvSpPr>
          <p:cNvPr id="2" name="矩形 1"/>
          <p:cNvSpPr/>
          <p:nvPr/>
        </p:nvSpPr>
        <p:spPr>
          <a:xfrm>
            <a:off x="301659" y="276094"/>
            <a:ext cx="11716652" cy="523220"/>
          </a:xfrm>
          <a:prstGeom prst="rect">
            <a:avLst/>
          </a:prstGeom>
          <a:solidFill>
            <a:sysClr val="window" lastClr="FFFFFF"/>
          </a:solidFill>
        </p:spPr>
        <p:txBody>
          <a:bodyPr wrap="square">
            <a:spAutoFit/>
          </a:bodyPr>
          <a:lstStyle/>
          <a:p>
            <a:pPr defTabSz="914400">
              <a:defRPr/>
            </a:pPr>
            <a:r>
              <a:rPr lang="zh-CN" altLang="en-US" sz="2800" b="1" kern="0" dirty="0">
                <a:solidFill>
                  <a:srgbClr val="C00000"/>
                </a:solidFill>
                <a:latin typeface="微软雅黑" panose="020B0503020204020204" pitchFamily="34" charset="-122"/>
                <a:ea typeface="微软雅黑" panose="020B0503020204020204" pitchFamily="34" charset="-122"/>
              </a:rPr>
              <a:t>第三章习题讲解</a:t>
            </a:r>
          </a:p>
        </p:txBody>
      </p:sp>
      <p:graphicFrame>
        <p:nvGraphicFramePr>
          <p:cNvPr id="5" name="表格 4">
            <a:extLst>
              <a:ext uri="{FF2B5EF4-FFF2-40B4-BE49-F238E27FC236}">
                <a16:creationId xmlns:a16="http://schemas.microsoft.com/office/drawing/2014/main" id="{A292F49D-E634-4D92-BC56-3731F17607F7}"/>
              </a:ext>
            </a:extLst>
          </p:cNvPr>
          <p:cNvGraphicFramePr>
            <a:graphicFrameLocks noGrp="1"/>
          </p:cNvGraphicFramePr>
          <p:nvPr>
            <p:extLst>
              <p:ext uri="{D42A27DB-BD31-4B8C-83A1-F6EECF244321}">
                <p14:modId xmlns:p14="http://schemas.microsoft.com/office/powerpoint/2010/main" val="1148178535"/>
              </p:ext>
            </p:extLst>
          </p:nvPr>
        </p:nvGraphicFramePr>
        <p:xfrm>
          <a:off x="301659" y="1117004"/>
          <a:ext cx="11577955" cy="701040"/>
        </p:xfrm>
        <a:graphic>
          <a:graphicData uri="http://schemas.openxmlformats.org/drawingml/2006/table">
            <a:tbl>
              <a:tblPr bandRow="1">
                <a:tableStyleId>{93296810-A885-4BE3-A3E7-6D5BEEA58F35}</a:tableStyleId>
              </a:tblPr>
              <a:tblGrid>
                <a:gridCol w="11577955">
                  <a:extLst>
                    <a:ext uri="{9D8B030D-6E8A-4147-A177-3AD203B41FA5}">
                      <a16:colId xmlns:a16="http://schemas.microsoft.com/office/drawing/2014/main" val="3486792689"/>
                    </a:ext>
                  </a:extLst>
                </a:gridCol>
              </a:tblGrid>
              <a:tr h="589905">
                <a:tc>
                  <a:txBody>
                    <a:bodyPr/>
                    <a:lstStyle/>
                    <a:p>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要发送的数据比特序列为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1010001101</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CRC</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校验生成多项式为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g(x)=x</a:t>
                      </a:r>
                      <a:r>
                        <a:rPr lang="en-US" altLang="zh-CN" sz="2000" kern="1200" baseline="30000" dirty="0">
                          <a:solidFill>
                            <a:schemeClr val="tx1"/>
                          </a:solidFill>
                          <a:latin typeface="微软雅黑" panose="020B0503020204020204" pitchFamily="34" charset="-122"/>
                          <a:ea typeface="微软雅黑" panose="020B0503020204020204" pitchFamily="34" charset="-122"/>
                          <a:cs typeface="+mn-cs"/>
                        </a:rPr>
                        <a:t>5</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000" kern="1200" baseline="30000" dirty="0">
                          <a:solidFill>
                            <a:schemeClr val="tx1"/>
                          </a:solidFill>
                          <a:latin typeface="微软雅黑" panose="020B0503020204020204" pitchFamily="34" charset="-122"/>
                          <a:ea typeface="微软雅黑" panose="020B0503020204020204" pitchFamily="34" charset="-122"/>
                          <a:cs typeface="+mn-cs"/>
                        </a:rPr>
                        <a:t>4</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000" kern="1200" baseline="30000" dirty="0">
                          <a:solidFill>
                            <a:schemeClr val="tx1"/>
                          </a:solidFill>
                          <a:latin typeface="微软雅黑" panose="020B0503020204020204" pitchFamily="34" charset="-122"/>
                          <a:ea typeface="微软雅黑" panose="020B0503020204020204" pitchFamily="34" charset="-122"/>
                          <a:cs typeface="+mn-cs"/>
                        </a:rPr>
                        <a:t>2</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，试计算</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CRC</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校验码。</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txBody>
                  <a:tcPr anchor="ctr">
                    <a:solidFill>
                      <a:schemeClr val="accent2">
                        <a:lumMod val="40000"/>
                        <a:lumOff val="60000"/>
                      </a:schemeClr>
                    </a:solidFill>
                  </a:tcPr>
                </a:tc>
                <a:extLst>
                  <a:ext uri="{0D108BD9-81ED-4DB2-BD59-A6C34878D82A}">
                    <a16:rowId xmlns:a16="http://schemas.microsoft.com/office/drawing/2014/main" val="1488446384"/>
                  </a:ext>
                </a:extLst>
              </a:tr>
            </a:tbl>
          </a:graphicData>
        </a:graphic>
      </p:graphicFrame>
      <p:sp>
        <p:nvSpPr>
          <p:cNvPr id="12" name="文本框 11">
            <a:extLst>
              <a:ext uri="{FF2B5EF4-FFF2-40B4-BE49-F238E27FC236}">
                <a16:creationId xmlns:a16="http://schemas.microsoft.com/office/drawing/2014/main" id="{4833AD20-0BE4-4D58-9586-7580389C6FC2}"/>
              </a:ext>
            </a:extLst>
          </p:cNvPr>
          <p:cNvSpPr txBox="1"/>
          <p:nvPr/>
        </p:nvSpPr>
        <p:spPr>
          <a:xfrm>
            <a:off x="301658" y="2454268"/>
            <a:ext cx="11577955" cy="1015663"/>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答</a:t>
            </a:r>
            <a:r>
              <a:rPr lang="zh-CN" altLang="en-US" sz="2000" b="1" dirty="0">
                <a:latin typeface="微软雅黑" panose="020B0503020204020204" pitchFamily="34" charset="-122"/>
                <a:ea typeface="微软雅黑" panose="020B0503020204020204" pitchFamily="34" charset="-122"/>
                <a:sym typeface="Wingdings" panose="05000000000000000000" pitchFamily="2" charset="2"/>
              </a:rPr>
              <a:t>：</a:t>
            </a:r>
            <a:r>
              <a:rPr lang="zh-CN" altLang="zh-CN" sz="2000" dirty="0">
                <a:latin typeface="微软雅黑" panose="020B0503020204020204" pitchFamily="34" charset="-122"/>
                <a:ea typeface="微软雅黑" panose="020B0503020204020204" pitchFamily="34" charset="-122"/>
              </a:rPr>
              <a:t>已知要发送的数据比特序列为</a:t>
            </a:r>
            <a:r>
              <a:rPr lang="en-US" altLang="zh-CN" sz="2000" dirty="0">
                <a:latin typeface="微软雅黑" panose="020B0503020204020204" pitchFamily="34" charset="-122"/>
                <a:ea typeface="微软雅黑" panose="020B0503020204020204" pitchFamily="34" charset="-122"/>
              </a:rPr>
              <a:t>1010001101</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CRC</a:t>
            </a:r>
            <a:r>
              <a:rPr lang="zh-CN" altLang="zh-CN" sz="2000" dirty="0">
                <a:latin typeface="微软雅黑" panose="020B0503020204020204" pitchFamily="34" charset="-122"/>
                <a:ea typeface="微软雅黑" panose="020B0503020204020204" pitchFamily="34" charset="-122"/>
              </a:rPr>
              <a:t>校验生成多项式为</a:t>
            </a:r>
            <a:r>
              <a:rPr lang="en-US" altLang="zh-CN" sz="2000" dirty="0">
                <a:latin typeface="微软雅黑" panose="020B0503020204020204" pitchFamily="34" charset="-122"/>
                <a:ea typeface="微软雅黑" panose="020B0503020204020204" pitchFamily="34" charset="-122"/>
              </a:rPr>
              <a:t>G(x)=x</a:t>
            </a:r>
            <a:r>
              <a:rPr lang="en-US" altLang="zh-CN" sz="2000" baseline="30000" dirty="0">
                <a:latin typeface="微软雅黑" panose="020B0503020204020204" pitchFamily="34" charset="-122"/>
                <a:ea typeface="微软雅黑" panose="020B0503020204020204" pitchFamily="34" charset="-122"/>
              </a:rPr>
              <a:t>5</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4</a:t>
            </a:r>
            <a:r>
              <a:rPr lang="en-US" altLang="zh-CN" sz="2000" dirty="0">
                <a:latin typeface="微软雅黑" panose="020B0503020204020204" pitchFamily="34" charset="-122"/>
                <a:ea typeface="微软雅黑" panose="020B0503020204020204" pitchFamily="34" charset="-122"/>
              </a:rPr>
              <a:t>+x</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所对应的二进制比特序列为</a:t>
            </a:r>
            <a:r>
              <a:rPr lang="en-US" altLang="zh-CN" sz="2000" dirty="0">
                <a:latin typeface="微软雅黑" panose="020B0503020204020204" pitchFamily="34" charset="-122"/>
                <a:ea typeface="微软雅黑" panose="020B0503020204020204" pitchFamily="34" charset="-122"/>
              </a:rPr>
              <a:t>110101</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进行二进制除法，被除数为</a:t>
            </a:r>
            <a:r>
              <a:rPr lang="en-US" altLang="zh-CN" sz="2000" dirty="0">
                <a:latin typeface="微软雅黑" panose="020B0503020204020204" pitchFamily="34" charset="-122"/>
                <a:ea typeface="微软雅黑" panose="020B0503020204020204" pitchFamily="34" charset="-122"/>
              </a:rPr>
              <a:t>1010001101</a:t>
            </a:r>
            <a:r>
              <a:rPr lang="zh-CN" altLang="zh-CN" sz="2000" dirty="0">
                <a:latin typeface="微软雅黑" panose="020B0503020204020204" pitchFamily="34" charset="-122"/>
                <a:ea typeface="微软雅黑" panose="020B0503020204020204" pitchFamily="34" charset="-122"/>
              </a:rPr>
              <a:t>乘以</a:t>
            </a:r>
            <a:r>
              <a:rPr lang="en-US" altLang="zh-CN" sz="2000" dirty="0">
                <a:latin typeface="微软雅黑" panose="020B0503020204020204" pitchFamily="34" charset="-122"/>
                <a:ea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5</a:t>
            </a:r>
            <a:r>
              <a:rPr lang="zh-CN" altLang="zh-CN" sz="2000" dirty="0">
                <a:latin typeface="微软雅黑" panose="020B0503020204020204" pitchFamily="34" charset="-122"/>
                <a:ea typeface="微软雅黑" panose="020B0503020204020204" pitchFamily="34" charset="-122"/>
              </a:rPr>
              <a:t>次方</a:t>
            </a:r>
            <a:r>
              <a:rPr lang="zh-CN" altLang="en-US" sz="2000" dirty="0">
                <a:latin typeface="微软雅黑" panose="020B0503020204020204" pitchFamily="34" charset="-122"/>
                <a:ea typeface="微软雅黑" panose="020B0503020204020204" pitchFamily="34" charset="-122"/>
              </a:rPr>
              <a:t>（左移</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位）</a:t>
            </a:r>
            <a:r>
              <a:rPr lang="zh-CN" altLang="zh-CN" sz="2000" dirty="0">
                <a:latin typeface="微软雅黑" panose="020B0503020204020204" pitchFamily="34" charset="-122"/>
                <a:ea typeface="微软雅黑" panose="020B0503020204020204" pitchFamily="34" charset="-122"/>
              </a:rPr>
              <a:t>即</a:t>
            </a:r>
            <a:r>
              <a:rPr lang="en-US" altLang="zh-CN" sz="2000" dirty="0">
                <a:latin typeface="微软雅黑" panose="020B0503020204020204" pitchFamily="34" charset="-122"/>
                <a:ea typeface="微软雅黑" panose="020B0503020204020204" pitchFamily="34" charset="-122"/>
              </a:rPr>
              <a:t>101000110100000</a:t>
            </a:r>
            <a:r>
              <a:rPr lang="zh-CN" altLang="zh-CN" sz="2000" dirty="0">
                <a:latin typeface="微软雅黑" panose="020B0503020204020204" pitchFamily="34" charset="-122"/>
                <a:ea typeface="微软雅黑" panose="020B0503020204020204" pitchFamily="34" charset="-122"/>
              </a:rPr>
              <a:t>，除数为</a:t>
            </a:r>
            <a:r>
              <a:rPr lang="en-US" altLang="zh-CN" sz="2000" dirty="0">
                <a:latin typeface="微软雅黑" panose="020B0503020204020204" pitchFamily="34" charset="-122"/>
                <a:ea typeface="微软雅黑" panose="020B0503020204020204" pitchFamily="34" charset="-122"/>
              </a:rPr>
              <a:t>110101</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最终的余数比特序列为</a:t>
            </a:r>
            <a:r>
              <a:rPr lang="en-US" altLang="zh-CN" sz="2000" dirty="0">
                <a:latin typeface="微软雅黑" panose="020B0503020204020204" pitchFamily="34" charset="-122"/>
                <a:ea typeface="微软雅黑" panose="020B0503020204020204" pitchFamily="34" charset="-122"/>
              </a:rPr>
              <a:t>01110</a:t>
            </a:r>
            <a:r>
              <a:rPr lang="zh-CN" altLang="zh-CN" sz="2000" dirty="0">
                <a:latin typeface="微软雅黑" panose="020B0503020204020204" pitchFamily="34" charset="-122"/>
                <a:ea typeface="微软雅黑" panose="020B0503020204020204" pitchFamily="34" charset="-122"/>
              </a:rPr>
              <a:t>，即</a:t>
            </a:r>
            <a:r>
              <a:rPr lang="en-US" altLang="zh-CN" sz="2000" dirty="0">
                <a:latin typeface="微软雅黑" panose="020B0503020204020204" pitchFamily="34" charset="-122"/>
                <a:ea typeface="微软雅黑" panose="020B0503020204020204" pitchFamily="34" charset="-122"/>
              </a:rPr>
              <a:t>CRC</a:t>
            </a:r>
            <a:r>
              <a:rPr lang="zh-CN" altLang="zh-CN" sz="2000" dirty="0">
                <a:latin typeface="微软雅黑" panose="020B0503020204020204" pitchFamily="34" charset="-122"/>
                <a:ea typeface="微软雅黑" panose="020B0503020204020204" pitchFamily="34" charset="-122"/>
              </a:rPr>
              <a:t>校验码为</a:t>
            </a:r>
            <a:r>
              <a:rPr lang="en-US" altLang="zh-CN" sz="2000" dirty="0">
                <a:latin typeface="微软雅黑" panose="020B0503020204020204" pitchFamily="34" charset="-122"/>
                <a:ea typeface="微软雅黑" panose="020B0503020204020204" pitchFamily="34" charset="-122"/>
              </a:rPr>
              <a:t>01110</a:t>
            </a:r>
            <a:r>
              <a:rPr lang="zh-CN" altLang="en-US" sz="2000" dirty="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791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Footer Placeholder 5"/>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90204" pitchFamily="34" charset="0"/>
              <a:defRPr sz="2400">
                <a:solidFill>
                  <a:schemeClr val="tx1"/>
                </a:solidFill>
                <a:latin typeface="Arial" panose="020B0604020202090204" pitchFamily="34" charset="0"/>
                <a:cs typeface="Arial" panose="020B0604020202090204" pitchFamily="34" charset="0"/>
              </a:defRPr>
            </a:lvl1pPr>
            <a:lvl2pPr marL="742950" indent="-285750">
              <a:spcBef>
                <a:spcPts val="600"/>
              </a:spcBef>
              <a:buClr>
                <a:srgbClr val="0000FF"/>
              </a:buClr>
              <a:buFont typeface="Arial" panose="020B0604020202090204" pitchFamily="34" charset="0"/>
              <a:buChar char="•"/>
              <a:defRPr sz="2400">
                <a:solidFill>
                  <a:schemeClr val="tx1"/>
                </a:solidFill>
                <a:latin typeface="Arial" panose="020B0604020202090204" pitchFamily="34" charset="0"/>
                <a:cs typeface="Arial" panose="020B0604020202090204" pitchFamily="34" charset="0"/>
              </a:defRPr>
            </a:lvl2pPr>
            <a:lvl3pPr marL="1143000" indent="-228600">
              <a:spcBef>
                <a:spcPct val="20000"/>
              </a:spcBef>
              <a:buClr>
                <a:srgbClr val="0000FF"/>
              </a:buClr>
              <a:buFont typeface="Arial" panose="020B0604020202090204" pitchFamily="34" charset="0"/>
              <a:buChar char="−"/>
              <a:defRPr sz="2000">
                <a:solidFill>
                  <a:schemeClr val="tx1"/>
                </a:solidFill>
                <a:latin typeface="Arial" panose="020B0604020202090204" pitchFamily="34" charset="0"/>
                <a:cs typeface="Arial" panose="020B0604020202090204" pitchFamily="34" charset="0"/>
              </a:defRPr>
            </a:lvl3pPr>
            <a:lvl4pPr marL="1600200" indent="-228600">
              <a:spcBef>
                <a:spcPct val="20000"/>
              </a:spcBef>
              <a:buClr>
                <a:srgbClr val="0000FF"/>
              </a:buClr>
              <a:buFont typeface="Arial" panose="020B0604020202090204" pitchFamily="34" charset="0"/>
              <a:buChar char="»"/>
              <a:defRPr>
                <a:solidFill>
                  <a:schemeClr val="tx1"/>
                </a:solidFill>
                <a:latin typeface="Arial" panose="020B0604020202090204" pitchFamily="34" charset="0"/>
                <a:cs typeface="Arial" panose="020B060402020209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9pPr>
          </a:lstStyle>
          <a:p>
            <a:pPr>
              <a:spcBef>
                <a:spcPct val="0"/>
              </a:spcBef>
              <a:buClrTx/>
              <a:buFontTx/>
              <a:buNone/>
            </a:pPr>
            <a:r>
              <a:rPr lang="en-US" altLang="zh-CN" sz="800"/>
              <a:t>Computer Networks, Chapter 2 THE PHYSICAL LAYER</a:t>
            </a:r>
          </a:p>
        </p:txBody>
      </p:sp>
      <p:sp>
        <p:nvSpPr>
          <p:cNvPr id="2" name="矩形 1"/>
          <p:cNvSpPr/>
          <p:nvPr/>
        </p:nvSpPr>
        <p:spPr>
          <a:xfrm>
            <a:off x="301659" y="276094"/>
            <a:ext cx="11716652" cy="523220"/>
          </a:xfrm>
          <a:prstGeom prst="rect">
            <a:avLst/>
          </a:prstGeom>
          <a:solidFill>
            <a:sysClr val="window" lastClr="FFFFFF"/>
          </a:solidFill>
        </p:spPr>
        <p:txBody>
          <a:bodyPr wrap="square">
            <a:spAutoFit/>
          </a:bodyPr>
          <a:lstStyle/>
          <a:p>
            <a:pPr defTabSz="914400">
              <a:defRPr/>
            </a:pPr>
            <a:r>
              <a:rPr lang="zh-CN" altLang="en-US" sz="2800" b="1" kern="0" dirty="0">
                <a:solidFill>
                  <a:srgbClr val="C00000"/>
                </a:solidFill>
                <a:latin typeface="微软雅黑" panose="020B0503020204020204" pitchFamily="34" charset="-122"/>
                <a:ea typeface="微软雅黑" panose="020B0503020204020204" pitchFamily="34" charset="-122"/>
              </a:rPr>
              <a:t>第三章习题讲解</a:t>
            </a:r>
          </a:p>
        </p:txBody>
      </p:sp>
      <p:graphicFrame>
        <p:nvGraphicFramePr>
          <p:cNvPr id="5" name="表格 4">
            <a:extLst>
              <a:ext uri="{FF2B5EF4-FFF2-40B4-BE49-F238E27FC236}">
                <a16:creationId xmlns:a16="http://schemas.microsoft.com/office/drawing/2014/main" id="{A292F49D-E634-4D92-BC56-3731F17607F7}"/>
              </a:ext>
            </a:extLst>
          </p:cNvPr>
          <p:cNvGraphicFramePr>
            <a:graphicFrameLocks noGrp="1"/>
          </p:cNvGraphicFramePr>
          <p:nvPr>
            <p:extLst>
              <p:ext uri="{D42A27DB-BD31-4B8C-83A1-F6EECF244321}">
                <p14:modId xmlns:p14="http://schemas.microsoft.com/office/powerpoint/2010/main" val="3228430316"/>
              </p:ext>
            </p:extLst>
          </p:nvPr>
        </p:nvGraphicFramePr>
        <p:xfrm>
          <a:off x="301659" y="1117004"/>
          <a:ext cx="11577955" cy="1005840"/>
        </p:xfrm>
        <a:graphic>
          <a:graphicData uri="http://schemas.openxmlformats.org/drawingml/2006/table">
            <a:tbl>
              <a:tblPr bandRow="1">
                <a:tableStyleId>{93296810-A885-4BE3-A3E7-6D5BEEA58F35}</a:tableStyleId>
              </a:tblPr>
              <a:tblGrid>
                <a:gridCol w="11577955">
                  <a:extLst>
                    <a:ext uri="{9D8B030D-6E8A-4147-A177-3AD203B41FA5}">
                      <a16:colId xmlns:a16="http://schemas.microsoft.com/office/drawing/2014/main" val="3486792689"/>
                    </a:ext>
                  </a:extLst>
                </a:gridCol>
              </a:tblGrid>
              <a:tr h="589905">
                <a:tc>
                  <a:txBody>
                    <a:bodyPr/>
                    <a:lstStyle/>
                    <a:p>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在数据传输过程中，若接收方收到的二进制比特序列为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10110011010</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，接收双方采用的生成多项式为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G(x)=x</a:t>
                      </a:r>
                      <a:r>
                        <a:rPr lang="en-US" altLang="zh-CN" sz="2000" baseline="30000" dirty="0">
                          <a:latin typeface="微软雅黑" panose="020B0503020204020204" pitchFamily="34" charset="-122"/>
                          <a:ea typeface="微软雅黑" panose="020B0503020204020204" pitchFamily="34" charset="-122"/>
                          <a:cs typeface="Times New Roman" panose="02020603050405020304" pitchFamily="18" charset="0"/>
                        </a:rPr>
                        <a:t>4</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+x</a:t>
                      </a:r>
                      <a:r>
                        <a:rPr lang="en-US" altLang="zh-CN" sz="2000" kern="1200" baseline="30000" dirty="0">
                          <a:solidFill>
                            <a:schemeClr val="dk1"/>
                          </a:solidFill>
                          <a:latin typeface="微软雅黑" panose="020B0503020204020204" pitchFamily="34" charset="-122"/>
                          <a:ea typeface="微软雅黑" panose="020B0503020204020204" pitchFamily="34" charset="-122"/>
                          <a:cs typeface="Times New Roman" panose="02020603050405020304" pitchFamily="18" charset="0"/>
                        </a:rPr>
                        <a:t>3</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，则该二进制比特序列在传输中是否出现了差错？如果没有出现差错，发送数据的比特序列和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CRC</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校验码的比特序列分别是什么？</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txBody>
                  <a:tcPr anchor="ctr">
                    <a:solidFill>
                      <a:schemeClr val="accent2">
                        <a:lumMod val="40000"/>
                        <a:lumOff val="60000"/>
                      </a:schemeClr>
                    </a:solidFill>
                  </a:tcPr>
                </a:tc>
                <a:extLst>
                  <a:ext uri="{0D108BD9-81ED-4DB2-BD59-A6C34878D82A}">
                    <a16:rowId xmlns:a16="http://schemas.microsoft.com/office/drawing/2014/main" val="1488446384"/>
                  </a:ext>
                </a:extLst>
              </a:tr>
            </a:tbl>
          </a:graphicData>
        </a:graphic>
      </p:graphicFrame>
      <p:sp>
        <p:nvSpPr>
          <p:cNvPr id="12" name="文本框 11">
            <a:extLst>
              <a:ext uri="{FF2B5EF4-FFF2-40B4-BE49-F238E27FC236}">
                <a16:creationId xmlns:a16="http://schemas.microsoft.com/office/drawing/2014/main" id="{4833AD20-0BE4-4D58-9586-7580389C6FC2}"/>
              </a:ext>
            </a:extLst>
          </p:cNvPr>
          <p:cNvSpPr txBox="1"/>
          <p:nvPr/>
        </p:nvSpPr>
        <p:spPr>
          <a:xfrm>
            <a:off x="301658" y="2454268"/>
            <a:ext cx="11577955" cy="707886"/>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答：</a:t>
            </a:r>
            <a:r>
              <a:rPr lang="zh-CN" altLang="zh-CN" sz="2000" dirty="0">
                <a:latin typeface="微软雅黑" panose="020B0503020204020204" pitchFamily="34" charset="-122"/>
                <a:ea typeface="微软雅黑" panose="020B0503020204020204" pitchFamily="34" charset="-122"/>
              </a:rPr>
              <a:t>因为</a:t>
            </a:r>
            <a:r>
              <a:rPr lang="zh-CN" altLang="en-US" sz="2000" dirty="0">
                <a:latin typeface="微软雅黑" panose="020B0503020204020204" pitchFamily="34" charset="-122"/>
                <a:ea typeface="微软雅黑" panose="020B0503020204020204" pitchFamily="34" charset="-122"/>
              </a:rPr>
              <a:t>接收方</a:t>
            </a:r>
            <a:r>
              <a:rPr lang="zh-CN" altLang="zh-CN" sz="2000" dirty="0">
                <a:latin typeface="微软雅黑" panose="020B0503020204020204" pitchFamily="34" charset="-122"/>
                <a:ea typeface="微软雅黑" panose="020B0503020204020204" pitchFamily="34" charset="-122"/>
              </a:rPr>
              <a:t>接</a:t>
            </a:r>
            <a:r>
              <a:rPr lang="zh-CN" altLang="en-US" sz="2000" dirty="0">
                <a:latin typeface="微软雅黑" panose="020B0503020204020204" pitchFamily="34" charset="-122"/>
                <a:ea typeface="微软雅黑" panose="020B0503020204020204" pitchFamily="34" charset="-122"/>
              </a:rPr>
              <a:t>收</a:t>
            </a:r>
            <a:r>
              <a:rPr lang="zh-CN" altLang="zh-CN" sz="2000" dirty="0">
                <a:latin typeface="微软雅黑" panose="020B0503020204020204" pitchFamily="34" charset="-122"/>
                <a:ea typeface="微软雅黑" panose="020B0503020204020204" pitchFamily="34" charset="-122"/>
              </a:rPr>
              <a:t>到的二进制比特序列能被生成多项式的二进制比特序列整除</a:t>
            </a:r>
            <a:r>
              <a:rPr lang="zh-CN" altLang="en-US" sz="2000" dirty="0">
                <a:latin typeface="微软雅黑" panose="020B0503020204020204" pitchFamily="34" charset="-122"/>
                <a:ea typeface="微软雅黑" panose="020B0503020204020204" pitchFamily="34" charset="-122"/>
              </a:rPr>
              <a:t>（余数为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），所以发送没有出现差错</a:t>
            </a:r>
            <a:r>
              <a:rPr lang="zh-CN"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发送数据的比特序列为</a:t>
            </a:r>
            <a:r>
              <a:rPr lang="en-US" altLang="zh-CN" sz="2000" dirty="0">
                <a:latin typeface="微软雅黑" panose="020B0503020204020204" pitchFamily="34" charset="-122"/>
                <a:ea typeface="微软雅黑" panose="020B0503020204020204" pitchFamily="34" charset="-122"/>
              </a:rPr>
              <a:t>1011001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CRC</a:t>
            </a:r>
            <a:r>
              <a:rPr lang="zh-CN" altLang="en-US" sz="2000" dirty="0">
                <a:latin typeface="微软雅黑" panose="020B0503020204020204" pitchFamily="34" charset="-122"/>
                <a:ea typeface="微软雅黑" panose="020B0503020204020204" pitchFamily="34" charset="-122"/>
              </a:rPr>
              <a:t>校验码为</a:t>
            </a:r>
            <a:r>
              <a:rPr lang="en-US" altLang="zh-CN" sz="2000" dirty="0">
                <a:latin typeface="微软雅黑" panose="020B0503020204020204" pitchFamily="34" charset="-122"/>
                <a:ea typeface="微软雅黑" panose="020B0503020204020204" pitchFamily="34" charset="-122"/>
              </a:rPr>
              <a:t>1010</a:t>
            </a:r>
            <a:r>
              <a:rPr lang="zh-CN" altLang="en-US" sz="2000" dirty="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959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Footer Placeholder 5"/>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90204" pitchFamily="34" charset="0"/>
              <a:defRPr sz="2400">
                <a:solidFill>
                  <a:schemeClr val="tx1"/>
                </a:solidFill>
                <a:latin typeface="Arial" panose="020B0604020202090204" pitchFamily="34" charset="0"/>
                <a:cs typeface="Arial" panose="020B0604020202090204" pitchFamily="34" charset="0"/>
              </a:defRPr>
            </a:lvl1pPr>
            <a:lvl2pPr marL="742950" indent="-285750">
              <a:spcBef>
                <a:spcPts val="600"/>
              </a:spcBef>
              <a:buClr>
                <a:srgbClr val="0000FF"/>
              </a:buClr>
              <a:buFont typeface="Arial" panose="020B0604020202090204" pitchFamily="34" charset="0"/>
              <a:buChar char="•"/>
              <a:defRPr sz="2400">
                <a:solidFill>
                  <a:schemeClr val="tx1"/>
                </a:solidFill>
                <a:latin typeface="Arial" panose="020B0604020202090204" pitchFamily="34" charset="0"/>
                <a:cs typeface="Arial" panose="020B0604020202090204" pitchFamily="34" charset="0"/>
              </a:defRPr>
            </a:lvl2pPr>
            <a:lvl3pPr marL="1143000" indent="-228600">
              <a:spcBef>
                <a:spcPct val="20000"/>
              </a:spcBef>
              <a:buClr>
                <a:srgbClr val="0000FF"/>
              </a:buClr>
              <a:buFont typeface="Arial" panose="020B0604020202090204" pitchFamily="34" charset="0"/>
              <a:buChar char="−"/>
              <a:defRPr sz="2000">
                <a:solidFill>
                  <a:schemeClr val="tx1"/>
                </a:solidFill>
                <a:latin typeface="Arial" panose="020B0604020202090204" pitchFamily="34" charset="0"/>
                <a:cs typeface="Arial" panose="020B0604020202090204" pitchFamily="34" charset="0"/>
              </a:defRPr>
            </a:lvl3pPr>
            <a:lvl4pPr marL="1600200" indent="-228600">
              <a:spcBef>
                <a:spcPct val="20000"/>
              </a:spcBef>
              <a:buClr>
                <a:srgbClr val="0000FF"/>
              </a:buClr>
              <a:buFont typeface="Arial" panose="020B0604020202090204" pitchFamily="34" charset="0"/>
              <a:buChar char="»"/>
              <a:defRPr>
                <a:solidFill>
                  <a:schemeClr val="tx1"/>
                </a:solidFill>
                <a:latin typeface="Arial" panose="020B0604020202090204" pitchFamily="34" charset="0"/>
                <a:cs typeface="Arial" panose="020B060402020209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9pPr>
          </a:lstStyle>
          <a:p>
            <a:pPr>
              <a:spcBef>
                <a:spcPct val="0"/>
              </a:spcBef>
              <a:buClrTx/>
              <a:buFontTx/>
              <a:buNone/>
            </a:pPr>
            <a:r>
              <a:rPr lang="en-US" altLang="zh-CN" sz="800" dirty="0"/>
              <a:t>Computer Networks, Chapter 2 THE PHYSICAL LAYER</a:t>
            </a:r>
          </a:p>
        </p:txBody>
      </p:sp>
      <p:sp>
        <p:nvSpPr>
          <p:cNvPr id="2" name="矩形 1"/>
          <p:cNvSpPr/>
          <p:nvPr/>
        </p:nvSpPr>
        <p:spPr>
          <a:xfrm>
            <a:off x="301659" y="276094"/>
            <a:ext cx="11716652" cy="523220"/>
          </a:xfrm>
          <a:prstGeom prst="rect">
            <a:avLst/>
          </a:prstGeom>
          <a:solidFill>
            <a:sysClr val="window" lastClr="FFFFFF"/>
          </a:solidFill>
        </p:spPr>
        <p:txBody>
          <a:bodyPr wrap="square">
            <a:spAutoFit/>
          </a:bodyPr>
          <a:lstStyle/>
          <a:p>
            <a:pPr defTabSz="914400">
              <a:defRPr/>
            </a:pPr>
            <a:r>
              <a:rPr lang="zh-CN" altLang="en-US" sz="2800" b="1" kern="0" dirty="0">
                <a:solidFill>
                  <a:srgbClr val="C00000"/>
                </a:solidFill>
                <a:latin typeface="微软雅黑" panose="020B0503020204020204" pitchFamily="34" charset="-122"/>
                <a:ea typeface="微软雅黑" panose="020B0503020204020204" pitchFamily="34" charset="-122"/>
              </a:rPr>
              <a:t>第三章习题讲解</a:t>
            </a:r>
          </a:p>
        </p:txBody>
      </p:sp>
      <p:graphicFrame>
        <p:nvGraphicFramePr>
          <p:cNvPr id="5" name="表格 4">
            <a:extLst>
              <a:ext uri="{FF2B5EF4-FFF2-40B4-BE49-F238E27FC236}">
                <a16:creationId xmlns:a16="http://schemas.microsoft.com/office/drawing/2014/main" id="{A292F49D-E634-4D92-BC56-3731F17607F7}"/>
              </a:ext>
            </a:extLst>
          </p:cNvPr>
          <p:cNvGraphicFramePr>
            <a:graphicFrameLocks noGrp="1"/>
          </p:cNvGraphicFramePr>
          <p:nvPr>
            <p:extLst>
              <p:ext uri="{D42A27DB-BD31-4B8C-83A1-F6EECF244321}">
                <p14:modId xmlns:p14="http://schemas.microsoft.com/office/powerpoint/2010/main" val="3280858809"/>
              </p:ext>
            </p:extLst>
          </p:nvPr>
        </p:nvGraphicFramePr>
        <p:xfrm>
          <a:off x="301659" y="1084510"/>
          <a:ext cx="11577955" cy="1920240"/>
        </p:xfrm>
        <a:graphic>
          <a:graphicData uri="http://schemas.openxmlformats.org/drawingml/2006/table">
            <a:tbl>
              <a:tblPr bandRow="1">
                <a:tableStyleId>{93296810-A885-4BE3-A3E7-6D5BEEA58F35}</a:tableStyleId>
              </a:tblPr>
              <a:tblGrid>
                <a:gridCol w="11577955">
                  <a:extLst>
                    <a:ext uri="{9D8B030D-6E8A-4147-A177-3AD203B41FA5}">
                      <a16:colId xmlns:a16="http://schemas.microsoft.com/office/drawing/2014/main" val="3486792689"/>
                    </a:ext>
                  </a:extLst>
                </a:gridCol>
              </a:tblGrid>
              <a:tr h="589905">
                <a:tc>
                  <a:txBody>
                    <a:bodyPr/>
                    <a:lstStyle/>
                    <a:p>
                      <a:r>
                        <a:rPr lang="en-US" altLang="zh-CN" sz="2000" kern="1200" dirty="0">
                          <a:solidFill>
                            <a:schemeClr val="tx1"/>
                          </a:solidFill>
                          <a:latin typeface="微软雅黑" panose="020B0503020204020204" pitchFamily="34" charset="-122"/>
                          <a:ea typeface="微软雅黑" panose="020B0503020204020204" pitchFamily="34" charset="-122"/>
                          <a:cs typeface="+mn-cs"/>
                        </a:rPr>
                        <a:t>6</a:t>
                      </a:r>
                      <a:r>
                        <a:rPr lang="zh-CN" altLang="en-US" sz="2000" kern="1200" dirty="0">
                          <a:solidFill>
                            <a:schemeClr val="tx1"/>
                          </a:solidFill>
                          <a:latin typeface="微软雅黑" panose="020B0503020204020204" pitchFamily="34" charset="-122"/>
                          <a:ea typeface="微软雅黑" panose="020B0503020204020204" pitchFamily="34" charset="-122"/>
                          <a:cs typeface="+mn-cs"/>
                        </a:rPr>
                        <a:t>、长度为</a:t>
                      </a:r>
                      <a:r>
                        <a:rPr lang="en-US" altLang="zh-CN" sz="2000" kern="1200" dirty="0">
                          <a:solidFill>
                            <a:schemeClr val="tx1"/>
                          </a:solidFill>
                          <a:latin typeface="微软雅黑" panose="020B0503020204020204" pitchFamily="34" charset="-122"/>
                          <a:ea typeface="微软雅黑" panose="020B0503020204020204" pitchFamily="34" charset="-122"/>
                          <a:cs typeface="+mn-cs"/>
                        </a:rPr>
                        <a:t>2000</a:t>
                      </a:r>
                      <a:r>
                        <a:rPr lang="zh-CN" altLang="en-US" sz="2000" kern="1200" dirty="0">
                          <a:solidFill>
                            <a:schemeClr val="tx1"/>
                          </a:solidFill>
                          <a:latin typeface="微软雅黑" panose="020B0503020204020204" pitchFamily="34" charset="-122"/>
                          <a:ea typeface="微软雅黑" panose="020B0503020204020204" pitchFamily="34" charset="-122"/>
                          <a:cs typeface="+mn-cs"/>
                        </a:rPr>
                        <a:t>位的数据帧，在数据传输速率为</a:t>
                      </a:r>
                      <a:r>
                        <a:rPr lang="en-US" altLang="zh-CN" sz="2000" kern="1200" dirty="0">
                          <a:solidFill>
                            <a:schemeClr val="tx1"/>
                          </a:solidFill>
                          <a:latin typeface="微软雅黑" panose="020B0503020204020204" pitchFamily="34" charset="-122"/>
                          <a:ea typeface="微软雅黑" panose="020B0503020204020204" pitchFamily="34" charset="-122"/>
                          <a:cs typeface="+mn-cs"/>
                        </a:rPr>
                        <a:t>1 M bps</a:t>
                      </a:r>
                      <a:r>
                        <a:rPr lang="zh-CN" altLang="en-US" sz="2000" kern="1200" dirty="0">
                          <a:solidFill>
                            <a:schemeClr val="tx1"/>
                          </a:solidFill>
                          <a:latin typeface="微软雅黑" panose="020B0503020204020204" pitchFamily="34" charset="-122"/>
                          <a:ea typeface="微软雅黑" panose="020B0503020204020204" pitchFamily="34" charset="-122"/>
                          <a:cs typeface="+mn-cs"/>
                        </a:rPr>
                        <a:t>、最大长度为</a:t>
                      </a:r>
                      <a:r>
                        <a:rPr lang="en-US" altLang="zh-CN" sz="2000" kern="1200" dirty="0">
                          <a:solidFill>
                            <a:schemeClr val="tx1"/>
                          </a:solidFill>
                          <a:latin typeface="微软雅黑" panose="020B0503020204020204" pitchFamily="34" charset="-122"/>
                          <a:ea typeface="微软雅黑" panose="020B0503020204020204" pitchFamily="34" charset="-122"/>
                          <a:cs typeface="+mn-cs"/>
                        </a:rPr>
                        <a:t>1 km</a:t>
                      </a:r>
                      <a:r>
                        <a:rPr lang="zh-CN" altLang="en-US" sz="2000" kern="1200" dirty="0">
                          <a:solidFill>
                            <a:schemeClr val="tx1"/>
                          </a:solidFill>
                          <a:latin typeface="微软雅黑" panose="020B0503020204020204" pitchFamily="34" charset="-122"/>
                          <a:ea typeface="微软雅黑" panose="020B0503020204020204" pitchFamily="34" charset="-122"/>
                          <a:cs typeface="+mn-cs"/>
                        </a:rPr>
                        <a:t>的物理线路上传输。假设线路的单向传输延迟时间为</a:t>
                      </a:r>
                      <a:r>
                        <a:rPr lang="en-US" altLang="zh-CN" sz="2000" kern="1200" dirty="0">
                          <a:solidFill>
                            <a:schemeClr val="tx1"/>
                          </a:solidFill>
                          <a:latin typeface="微软雅黑" panose="020B0503020204020204" pitchFamily="34" charset="-122"/>
                          <a:ea typeface="微软雅黑" panose="020B0503020204020204" pitchFamily="34" charset="-122"/>
                          <a:cs typeface="+mn-cs"/>
                        </a:rPr>
                        <a:t>199ms/km</a:t>
                      </a:r>
                      <a:r>
                        <a:rPr lang="zh-CN" altLang="en-US" sz="2000" kern="1200" dirty="0">
                          <a:solidFill>
                            <a:schemeClr val="tx1"/>
                          </a:solidFill>
                          <a:latin typeface="微软雅黑" panose="020B0503020204020204" pitchFamily="34" charset="-122"/>
                          <a:ea typeface="微软雅黑" panose="020B0503020204020204" pitchFamily="34" charset="-122"/>
                          <a:cs typeface="+mn-cs"/>
                        </a:rPr>
                        <a:t>，试计算下列协议中发送者的发送窗口大小，以及每种协议下物理通信线路可达到的最大利用率？（数据帧的序列号为</a:t>
                      </a:r>
                      <a:r>
                        <a:rPr lang="en-US" altLang="zh-CN" sz="2000" kern="1200" dirty="0">
                          <a:solidFill>
                            <a:schemeClr val="tx1"/>
                          </a:solidFill>
                          <a:latin typeface="微软雅黑" panose="020B0503020204020204" pitchFamily="34" charset="-122"/>
                          <a:ea typeface="微软雅黑" panose="020B0503020204020204" pitchFamily="34" charset="-122"/>
                          <a:cs typeface="+mn-cs"/>
                        </a:rPr>
                        <a:t>4</a:t>
                      </a:r>
                      <a:r>
                        <a:rPr lang="zh-CN" altLang="en-US" sz="2000" kern="1200" dirty="0">
                          <a:solidFill>
                            <a:schemeClr val="tx1"/>
                          </a:solidFill>
                          <a:latin typeface="微软雅黑" panose="020B0503020204020204" pitchFamily="34" charset="-122"/>
                          <a:ea typeface="微软雅黑" panose="020B0503020204020204" pitchFamily="34" charset="-122"/>
                          <a:cs typeface="+mn-cs"/>
                        </a:rPr>
                        <a:t>位，确认帧的发送时间忽略不计）</a:t>
                      </a:r>
                      <a:r>
                        <a:rPr lang="en-US" altLang="zh-CN" sz="2000" kern="1200" dirty="0">
                          <a:solidFill>
                            <a:schemeClr val="tx1"/>
                          </a:solidFill>
                          <a:latin typeface="微软雅黑" panose="020B0503020204020204" pitchFamily="34" charset="-122"/>
                          <a:ea typeface="微软雅黑" panose="020B0503020204020204" pitchFamily="34" charset="-122"/>
                          <a:cs typeface="+mn-cs"/>
                        </a:rPr>
                        <a:t> </a:t>
                      </a:r>
                    </a:p>
                    <a:p>
                      <a:pPr lvl="1"/>
                      <a:r>
                        <a:rPr lang="en-US" altLang="zh-CN" sz="2000" kern="1200" dirty="0">
                          <a:solidFill>
                            <a:schemeClr val="tx1"/>
                          </a:solidFill>
                          <a:latin typeface="微软雅黑" panose="020B0503020204020204" pitchFamily="34" charset="-122"/>
                          <a:ea typeface="微软雅黑" panose="020B0503020204020204" pitchFamily="34" charset="-122"/>
                          <a:cs typeface="+mn-cs"/>
                        </a:rPr>
                        <a:t>(1) stop-and-wait</a:t>
                      </a:r>
                      <a:r>
                        <a:rPr lang="zh-CN" altLang="en-US" sz="2000" kern="1200" dirty="0">
                          <a:solidFill>
                            <a:schemeClr val="tx1"/>
                          </a:solidFill>
                          <a:latin typeface="微软雅黑" panose="020B0503020204020204" pitchFamily="34" charset="-122"/>
                          <a:ea typeface="微软雅黑" panose="020B0503020204020204" pitchFamily="34" charset="-122"/>
                          <a:cs typeface="+mn-cs"/>
                        </a:rPr>
                        <a:t>协议</a:t>
                      </a:r>
                      <a:endParaRPr lang="en-US" altLang="zh-CN" sz="2000" kern="1200" dirty="0">
                        <a:solidFill>
                          <a:schemeClr val="tx1"/>
                        </a:solidFill>
                        <a:latin typeface="微软雅黑" panose="020B0503020204020204" pitchFamily="34" charset="-122"/>
                        <a:ea typeface="微软雅黑" panose="020B0503020204020204" pitchFamily="34" charset="-122"/>
                        <a:cs typeface="+mn-cs"/>
                      </a:endParaRPr>
                    </a:p>
                    <a:p>
                      <a:pPr lvl="1"/>
                      <a:r>
                        <a:rPr lang="en-US" altLang="zh-CN" sz="2000" kern="1200" dirty="0">
                          <a:solidFill>
                            <a:schemeClr val="tx1"/>
                          </a:solidFill>
                          <a:latin typeface="微软雅黑" panose="020B0503020204020204" pitchFamily="34" charset="-122"/>
                          <a:ea typeface="微软雅黑" panose="020B0503020204020204" pitchFamily="34" charset="-122"/>
                          <a:cs typeface="+mn-cs"/>
                        </a:rPr>
                        <a:t>(2) Go-Back-N</a:t>
                      </a:r>
                      <a:r>
                        <a:rPr lang="zh-CN" altLang="en-US" sz="2000" kern="1200" dirty="0">
                          <a:solidFill>
                            <a:schemeClr val="tx1"/>
                          </a:solidFill>
                          <a:latin typeface="微软雅黑" panose="020B0503020204020204" pitchFamily="34" charset="-122"/>
                          <a:ea typeface="微软雅黑" panose="020B0503020204020204" pitchFamily="34" charset="-122"/>
                          <a:cs typeface="+mn-cs"/>
                        </a:rPr>
                        <a:t>帧的滑动窗口协议</a:t>
                      </a:r>
                      <a:endParaRPr lang="en-US" altLang="zh-CN" sz="2000" kern="1200" dirty="0">
                        <a:solidFill>
                          <a:schemeClr val="tx1"/>
                        </a:solidFill>
                        <a:latin typeface="微软雅黑" panose="020B0503020204020204" pitchFamily="34" charset="-122"/>
                        <a:ea typeface="微软雅黑" panose="020B0503020204020204" pitchFamily="34" charset="-122"/>
                        <a:cs typeface="+mn-cs"/>
                      </a:endParaRPr>
                    </a:p>
                    <a:p>
                      <a:pPr lvl="1"/>
                      <a:r>
                        <a:rPr lang="en-US" altLang="zh-CN" sz="2000" kern="1200" dirty="0">
                          <a:solidFill>
                            <a:schemeClr val="tx1"/>
                          </a:solidFill>
                          <a:latin typeface="微软雅黑" panose="020B0503020204020204" pitchFamily="34" charset="-122"/>
                          <a:ea typeface="微软雅黑" panose="020B0503020204020204" pitchFamily="34" charset="-122"/>
                          <a:cs typeface="+mn-cs"/>
                        </a:rPr>
                        <a:t>(3) Selective Repeat</a:t>
                      </a:r>
                      <a:r>
                        <a:rPr lang="zh-CN" altLang="en-US" sz="2000" kern="1200" dirty="0">
                          <a:solidFill>
                            <a:schemeClr val="tx1"/>
                          </a:solidFill>
                          <a:latin typeface="微软雅黑" panose="020B0503020204020204" pitchFamily="34" charset="-122"/>
                          <a:ea typeface="微软雅黑" panose="020B0503020204020204" pitchFamily="34" charset="-122"/>
                          <a:cs typeface="+mn-cs"/>
                        </a:rPr>
                        <a:t>的滑动窗口协议 </a:t>
                      </a:r>
                    </a:p>
                  </a:txBody>
                  <a:tcPr anchor="ctr">
                    <a:solidFill>
                      <a:schemeClr val="accent2">
                        <a:lumMod val="40000"/>
                        <a:lumOff val="60000"/>
                      </a:schemeClr>
                    </a:solidFill>
                  </a:tcPr>
                </a:tc>
                <a:extLst>
                  <a:ext uri="{0D108BD9-81ED-4DB2-BD59-A6C34878D82A}">
                    <a16:rowId xmlns:a16="http://schemas.microsoft.com/office/drawing/2014/main" val="1488446384"/>
                  </a:ext>
                </a:extLst>
              </a:tr>
            </a:tbl>
          </a:graphicData>
        </a:graphic>
      </p:graphicFrame>
      <p:sp>
        <p:nvSpPr>
          <p:cNvPr id="12" name="文本框 11">
            <a:extLst>
              <a:ext uri="{FF2B5EF4-FFF2-40B4-BE49-F238E27FC236}">
                <a16:creationId xmlns:a16="http://schemas.microsoft.com/office/drawing/2014/main" id="{4833AD20-0BE4-4D58-9586-7580389C6FC2}"/>
              </a:ext>
            </a:extLst>
          </p:cNvPr>
          <p:cNvSpPr txBox="1"/>
          <p:nvPr/>
        </p:nvSpPr>
        <p:spPr>
          <a:xfrm>
            <a:off x="301658" y="3108895"/>
            <a:ext cx="11577955" cy="707886"/>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答：</a:t>
            </a:r>
            <a:endParaRPr lang="en-US" altLang="zh-CN" sz="2000" b="1"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rPr>
              <a:t>对应三种协议的窗口大小值分别是</a:t>
            </a:r>
            <a:r>
              <a:rPr lang="en-US" altLang="zh-CN" sz="2000" dirty="0">
                <a:latin typeface="微软雅黑" panose="020B0503020204020204" pitchFamily="34" charset="-122"/>
                <a:ea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15 (</a:t>
            </a:r>
            <a:r>
              <a:rPr lang="zh-CN" altLang="en-US" sz="2000" dirty="0">
                <a:latin typeface="微软雅黑" panose="020B0503020204020204" pitchFamily="34" charset="-122"/>
                <a:ea typeface="微软雅黑" panose="020B0503020204020204" pitchFamily="34" charset="-122"/>
              </a:rPr>
              <a:t>窗口大小为</a:t>
            </a:r>
            <a:r>
              <a:rPr lang="en-US" altLang="zh-CN" sz="2000" dirty="0">
                <a:solidFill>
                  <a:srgbClr val="FF0000"/>
                </a:solidFill>
                <a:latin typeface="微软雅黑" panose="020B0503020204020204" pitchFamily="34" charset="-122"/>
                <a:ea typeface="微软雅黑" panose="020B0503020204020204" pitchFamily="34" charset="-122"/>
              </a:rPr>
              <a:t>2</a:t>
            </a:r>
            <a:r>
              <a:rPr lang="en-US" altLang="zh-CN" sz="2000" baseline="30000" dirty="0">
                <a:solidFill>
                  <a:srgbClr val="FF0000"/>
                </a:solidFill>
                <a:latin typeface="微软雅黑" panose="020B0503020204020204" pitchFamily="34" charset="-122"/>
                <a:ea typeface="微软雅黑" panose="020B0503020204020204" pitchFamily="34" charset="-122"/>
              </a:rPr>
              <a:t>m</a:t>
            </a:r>
            <a:r>
              <a:rPr lang="en-US" altLang="zh-CN" sz="2000" dirty="0">
                <a:solidFill>
                  <a:srgbClr val="FF0000"/>
                </a:solidFill>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8 (</a:t>
            </a:r>
            <a:r>
              <a:rPr lang="zh-CN" altLang="en-US" sz="2000" dirty="0">
                <a:latin typeface="微软雅黑" panose="020B0503020204020204" pitchFamily="34" charset="-122"/>
                <a:ea typeface="微软雅黑" panose="020B0503020204020204" pitchFamily="34" charset="-122"/>
              </a:rPr>
              <a:t>窗口大小为</a:t>
            </a:r>
            <a:r>
              <a:rPr lang="en-US" altLang="zh-CN" sz="2000" dirty="0">
                <a:solidFill>
                  <a:srgbClr val="FF0000"/>
                </a:solidFill>
                <a:latin typeface="微软雅黑" panose="020B0503020204020204" pitchFamily="34" charset="-122"/>
                <a:ea typeface="微软雅黑" panose="020B0503020204020204" pitchFamily="34" charset="-122"/>
              </a:rPr>
              <a:t>2</a:t>
            </a:r>
            <a:r>
              <a:rPr lang="en-US" altLang="zh-CN" sz="2000" baseline="30000" dirty="0">
                <a:solidFill>
                  <a:srgbClr val="FF0000"/>
                </a:solidFill>
                <a:latin typeface="微软雅黑" panose="020B0503020204020204" pitchFamily="34" charset="-122"/>
                <a:ea typeface="微软雅黑" panose="020B0503020204020204" pitchFamily="34" charset="-122"/>
              </a:rPr>
              <a:t>m-1</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FEC138E6-FA19-4A9C-BF15-5A438D3D03A4}"/>
              </a:ext>
            </a:extLst>
          </p:cNvPr>
          <p:cNvSpPr/>
          <p:nvPr/>
        </p:nvSpPr>
        <p:spPr>
          <a:xfrm>
            <a:off x="312387" y="3816781"/>
            <a:ext cx="10621347" cy="2554545"/>
          </a:xfrm>
          <a:prstGeom prst="rect">
            <a:avLst/>
          </a:prstGeom>
        </p:spPr>
        <p:txBody>
          <a:bodyPr wrap="square">
            <a:spAutoFit/>
          </a:bodyPr>
          <a:lstStyle/>
          <a:p>
            <a:pPr marL="285750" indent="-285750" hangingPunct="0">
              <a:spcBef>
                <a:spcPts val="1200"/>
              </a:spcBef>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rPr>
              <a:t>以</a:t>
            </a:r>
            <a:r>
              <a:rPr lang="en-US" altLang="zh-CN" sz="2000" dirty="0">
                <a:latin typeface="微软雅黑" panose="020B0503020204020204" pitchFamily="34" charset="-122"/>
                <a:ea typeface="微软雅黑" panose="020B0503020204020204" pitchFamily="34" charset="-122"/>
              </a:rPr>
              <a:t>1Mb/s </a:t>
            </a:r>
            <a:r>
              <a:rPr lang="zh-CN" altLang="zh-CN" sz="2000" dirty="0">
                <a:latin typeface="微软雅黑" panose="020B0503020204020204" pitchFamily="34" charset="-122"/>
                <a:ea typeface="微软雅黑" panose="020B0503020204020204" pitchFamily="34" charset="-122"/>
              </a:rPr>
              <a:t>发送，</a:t>
            </a:r>
            <a:r>
              <a:rPr lang="en-US" altLang="zh-CN" sz="2000" dirty="0">
                <a:latin typeface="微软雅黑" panose="020B0503020204020204" pitchFamily="34" charset="-122"/>
                <a:ea typeface="微软雅黑" panose="020B0503020204020204" pitchFamily="34" charset="-122"/>
              </a:rPr>
              <a:t>2000bit </a:t>
            </a:r>
            <a:r>
              <a:rPr lang="zh-CN" altLang="zh-CN" sz="2000" dirty="0">
                <a:latin typeface="微软雅黑" panose="020B0503020204020204" pitchFamily="34" charset="-122"/>
                <a:ea typeface="微软雅黑" panose="020B0503020204020204" pitchFamily="34" charset="-122"/>
              </a:rPr>
              <a:t>长的帧的发送时间为</a:t>
            </a:r>
            <a:r>
              <a:rPr lang="en-US" altLang="zh-CN" sz="2000" dirty="0">
                <a:latin typeface="微软雅黑" panose="020B0503020204020204" pitchFamily="34" charset="-122"/>
                <a:ea typeface="微软雅黑" panose="020B0503020204020204" pitchFamily="34" charset="-122"/>
              </a:rPr>
              <a:t>2ms</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1km</a:t>
            </a:r>
            <a:r>
              <a:rPr lang="zh-CN" altLang="en-US" sz="2000" dirty="0">
                <a:latin typeface="微软雅黑" panose="020B0503020204020204" pitchFamily="34" charset="-122"/>
                <a:ea typeface="微软雅黑" panose="020B0503020204020204" pitchFamily="34" charset="-122"/>
              </a:rPr>
              <a:t>的线路传输时延为</a:t>
            </a:r>
            <a:r>
              <a:rPr lang="en-US" altLang="zh-CN" sz="2000" dirty="0">
                <a:latin typeface="微软雅黑" panose="020B0503020204020204" pitchFamily="34" charset="-122"/>
                <a:ea typeface="微软雅黑" panose="020B0503020204020204" pitchFamily="34" charset="-122"/>
              </a:rPr>
              <a:t>199ms</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用</a:t>
            </a:r>
            <a:r>
              <a:rPr lang="en-US" altLang="zh-CN" sz="2000" dirty="0">
                <a:latin typeface="微软雅黑" panose="020B0503020204020204" pitchFamily="34" charset="-122"/>
                <a:ea typeface="微软雅黑" panose="020B0503020204020204" pitchFamily="34" charset="-122"/>
              </a:rPr>
              <a:t>t=0 </a:t>
            </a:r>
            <a:r>
              <a:rPr lang="zh-CN" altLang="zh-CN" sz="2000" dirty="0">
                <a:latin typeface="微软雅黑" panose="020B0503020204020204" pitchFamily="34" charset="-122"/>
                <a:ea typeface="微软雅黑" panose="020B0503020204020204" pitchFamily="34" charset="-122"/>
              </a:rPr>
              <a:t>表示传输开始的时间，那么在</a:t>
            </a:r>
            <a:r>
              <a:rPr lang="en-US" altLang="zh-CN" sz="2000" dirty="0">
                <a:latin typeface="微软雅黑" panose="020B0503020204020204" pitchFamily="34" charset="-122"/>
                <a:ea typeface="微软雅黑" panose="020B0503020204020204" pitchFamily="34" charset="-122"/>
              </a:rPr>
              <a:t>t=2ms </a:t>
            </a:r>
            <a:r>
              <a:rPr lang="zh-CN" altLang="zh-CN" sz="2000" dirty="0">
                <a:latin typeface="微软雅黑" panose="020B0503020204020204" pitchFamily="34" charset="-122"/>
                <a:ea typeface="微软雅黑" panose="020B0503020204020204" pitchFamily="34" charset="-122"/>
              </a:rPr>
              <a:t>时，第一帧发送完毕；</a:t>
            </a:r>
            <a:r>
              <a:rPr lang="en-US" altLang="zh-CN" sz="2000" dirty="0">
                <a:latin typeface="微软雅黑" panose="020B0503020204020204" pitchFamily="34" charset="-122"/>
                <a:ea typeface="微软雅黑" panose="020B0503020204020204" pitchFamily="34" charset="-122"/>
              </a:rPr>
              <a:t>t=2+199=201ms</a:t>
            </a:r>
            <a:r>
              <a:rPr lang="zh-CN" altLang="zh-CN" sz="2000" dirty="0">
                <a:latin typeface="微软雅黑" panose="020B0503020204020204" pitchFamily="34" charset="-122"/>
                <a:ea typeface="微软雅黑" panose="020B0503020204020204" pitchFamily="34" charset="-122"/>
              </a:rPr>
              <a:t>时，第一帧完全到达接收方；</a:t>
            </a:r>
            <a:r>
              <a:rPr lang="en-US" altLang="zh-CN" sz="2000" dirty="0">
                <a:latin typeface="微软雅黑" panose="020B0503020204020204" pitchFamily="34" charset="-122"/>
                <a:ea typeface="微软雅黑" panose="020B0503020204020204" pitchFamily="34" charset="-122"/>
              </a:rPr>
              <a:t>t=201+199=400ms</a:t>
            </a:r>
            <a:r>
              <a:rPr lang="zh-CN" altLang="en-US" sz="2000" dirty="0">
                <a:latin typeface="微软雅黑" panose="020B0503020204020204" pitchFamily="34" charset="-122"/>
                <a:ea typeface="微软雅黑" panose="020B0503020204020204" pitchFamily="34" charset="-122"/>
              </a:rPr>
              <a:t>时</a:t>
            </a:r>
            <a:r>
              <a:rPr lang="zh-CN" altLang="zh-CN" sz="2000" dirty="0">
                <a:latin typeface="微软雅黑" panose="020B0503020204020204" pitchFamily="34" charset="-122"/>
                <a:ea typeface="微软雅黑" panose="020B0503020204020204" pitchFamily="34" charset="-122"/>
              </a:rPr>
              <a:t>，对第一帧的确认帧完全到达发送方。因此一个发送周期为</a:t>
            </a:r>
            <a:r>
              <a:rPr lang="en-US" altLang="zh-CN" sz="2000" dirty="0">
                <a:latin typeface="微软雅黑" panose="020B0503020204020204" pitchFamily="34" charset="-122"/>
                <a:ea typeface="微软雅黑" panose="020B0503020204020204" pitchFamily="34" charset="-122"/>
              </a:rPr>
              <a:t>400ms</a:t>
            </a:r>
            <a:r>
              <a:rPr lang="zh-CN" altLang="zh-CN" sz="2000" dirty="0">
                <a:latin typeface="微软雅黑" panose="020B0503020204020204" pitchFamily="34" charset="-122"/>
                <a:ea typeface="微软雅黑" panose="020B0503020204020204" pitchFamily="34" charset="-122"/>
              </a:rPr>
              <a:t>。如果在</a:t>
            </a:r>
            <a:r>
              <a:rPr lang="en-US" altLang="zh-CN" sz="2000" dirty="0">
                <a:latin typeface="微软雅黑" panose="020B0503020204020204" pitchFamily="34" charset="-122"/>
                <a:ea typeface="微软雅黑" panose="020B0503020204020204" pitchFamily="34" charset="-122"/>
              </a:rPr>
              <a:t>400ms </a:t>
            </a:r>
            <a:r>
              <a:rPr lang="zh-CN" altLang="zh-CN" sz="2000" dirty="0">
                <a:latin typeface="微软雅黑" panose="020B0503020204020204" pitchFamily="34" charset="-122"/>
                <a:ea typeface="微软雅黑" panose="020B0503020204020204" pitchFamily="34" charset="-122"/>
              </a:rPr>
              <a:t>内可以发送</a:t>
            </a:r>
            <a:r>
              <a:rPr lang="en-US" altLang="zh-CN" sz="2000" dirty="0">
                <a:latin typeface="微软雅黑" panose="020B0503020204020204" pitchFamily="34" charset="-122"/>
                <a:ea typeface="微软雅黑" panose="020B0503020204020204" pitchFamily="34" charset="-122"/>
              </a:rPr>
              <a:t>k </a:t>
            </a:r>
            <a:r>
              <a:rPr lang="zh-CN" altLang="zh-CN" sz="2000" dirty="0">
                <a:latin typeface="微软雅黑" panose="020B0503020204020204" pitchFamily="34" charset="-122"/>
                <a:ea typeface="微软雅黑" panose="020B0503020204020204" pitchFamily="34" charset="-122"/>
              </a:rPr>
              <a:t>个帧，由于每一个帧的发送时间为</a:t>
            </a:r>
            <a:r>
              <a:rPr lang="en-US" altLang="zh-CN" sz="2000" dirty="0">
                <a:latin typeface="微软雅黑" panose="020B0503020204020204" pitchFamily="34" charset="-122"/>
                <a:ea typeface="微软雅黑" panose="020B0503020204020204" pitchFamily="34" charset="-122"/>
              </a:rPr>
              <a:t>2ms</a:t>
            </a:r>
            <a:r>
              <a:rPr lang="zh-CN" altLang="zh-CN" sz="2000" dirty="0">
                <a:latin typeface="微软雅黑" panose="020B0503020204020204" pitchFamily="34" charset="-122"/>
                <a:ea typeface="微软雅黑" panose="020B0503020204020204" pitchFamily="34" charset="-122"/>
              </a:rPr>
              <a:t>，则信道利用率为</a:t>
            </a:r>
            <a:r>
              <a:rPr lang="en-US" altLang="zh-CN" sz="2000" dirty="0">
                <a:latin typeface="微软雅黑" panose="020B0503020204020204" pitchFamily="34" charset="-122"/>
                <a:ea typeface="微软雅黑" panose="020B0503020204020204" pitchFamily="34" charset="-122"/>
              </a:rPr>
              <a:t>2k/400</a:t>
            </a:r>
            <a:r>
              <a:rPr lang="zh-CN" altLang="zh-CN" sz="2000" dirty="0">
                <a:latin typeface="微软雅黑" panose="020B0503020204020204" pitchFamily="34" charset="-122"/>
                <a:ea typeface="微软雅黑" panose="020B0503020204020204" pitchFamily="34" charset="-122"/>
              </a:rPr>
              <a:t>，因此：</a:t>
            </a:r>
          </a:p>
          <a:p>
            <a:pPr lvl="1" hangingPunct="0"/>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k=1</a:t>
            </a:r>
            <a:r>
              <a:rPr lang="zh-CN" altLang="zh-CN" sz="2000" dirty="0">
                <a:latin typeface="微软雅黑" panose="020B0503020204020204" pitchFamily="34" charset="-122"/>
                <a:ea typeface="微软雅黑" panose="020B0503020204020204" pitchFamily="34" charset="-122"/>
              </a:rPr>
              <a:t>，最大信道利用率</a:t>
            </a:r>
            <a:r>
              <a:rPr lang="en-US" altLang="zh-CN" sz="2000" dirty="0">
                <a:latin typeface="微软雅黑" panose="020B0503020204020204" pitchFamily="34" charset="-122"/>
                <a:ea typeface="微软雅黑" panose="020B0503020204020204" pitchFamily="34" charset="-122"/>
              </a:rPr>
              <a:t>=2/400=0.5%</a:t>
            </a:r>
          </a:p>
          <a:p>
            <a:pPr lvl="1" hangingPunct="0"/>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k=15</a:t>
            </a:r>
            <a:r>
              <a:rPr lang="zh-CN" altLang="zh-CN" sz="2000" dirty="0">
                <a:latin typeface="微软雅黑" panose="020B0503020204020204" pitchFamily="34" charset="-122"/>
                <a:ea typeface="微软雅黑" panose="020B0503020204020204" pitchFamily="34" charset="-122"/>
              </a:rPr>
              <a:t>，最大信道利用率</a:t>
            </a:r>
            <a:r>
              <a:rPr lang="en-US" altLang="zh-CN" sz="2000" dirty="0">
                <a:latin typeface="微软雅黑" panose="020B0503020204020204" pitchFamily="34" charset="-122"/>
                <a:ea typeface="微软雅黑" panose="020B0503020204020204" pitchFamily="34" charset="-122"/>
              </a:rPr>
              <a:t>=30/400=7.5%</a:t>
            </a:r>
            <a:endParaRPr lang="zh-CN" altLang="zh-CN" sz="2000" dirty="0">
              <a:latin typeface="微软雅黑" panose="020B0503020204020204" pitchFamily="34" charset="-122"/>
              <a:ea typeface="微软雅黑" panose="020B0503020204020204" pitchFamily="34" charset="-122"/>
            </a:endParaRPr>
          </a:p>
          <a:p>
            <a:pPr lvl="1"/>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k=8</a:t>
            </a:r>
            <a:r>
              <a:rPr lang="zh-CN" altLang="zh-CN" sz="2000" dirty="0">
                <a:latin typeface="微软雅黑" panose="020B0503020204020204" pitchFamily="34" charset="-122"/>
                <a:ea typeface="微软雅黑" panose="020B0503020204020204" pitchFamily="34" charset="-122"/>
              </a:rPr>
              <a:t>，最大信道利用率</a:t>
            </a:r>
            <a:r>
              <a:rPr lang="en-US" altLang="zh-CN" sz="2000" dirty="0">
                <a:latin typeface="微软雅黑" panose="020B0503020204020204" pitchFamily="34" charset="-122"/>
                <a:ea typeface="微软雅黑" panose="020B0503020204020204" pitchFamily="34" charset="-122"/>
              </a:rPr>
              <a:t>=16/400=4%</a:t>
            </a:r>
            <a:endParaRPr lang="zh-CN" altLang="en-US" dirty="0"/>
          </a:p>
        </p:txBody>
      </p:sp>
    </p:spTree>
    <p:extLst>
      <p:ext uri="{BB962C8B-B14F-4D97-AF65-F5344CB8AC3E}">
        <p14:creationId xmlns:p14="http://schemas.microsoft.com/office/powerpoint/2010/main" val="43602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文本框 1"/>
          <p:cNvSpPr txBox="1"/>
          <p:nvPr/>
        </p:nvSpPr>
        <p:spPr>
          <a:xfrm>
            <a:off x="0" y="1491615"/>
            <a:ext cx="12192000" cy="3676186"/>
          </a:xfrm>
          <a:prstGeom prst="rect">
            <a:avLst/>
          </a:prstGeom>
          <a:solidFill>
            <a:schemeClr val="bg2">
              <a:lumMod val="20000"/>
              <a:lumOff val="80000"/>
            </a:schemeClr>
          </a:solidFill>
        </p:spPr>
        <p:txBody>
          <a:bodyPr wrap="square" rtlCol="0" anchor="ctr">
            <a:noAutofit/>
          </a:bodyPr>
          <a:lstStyle/>
          <a:p>
            <a:pPr algn="ctr" defTabSz="1097280" fontAlgn="base">
              <a:spcBef>
                <a:spcPts val="1440"/>
              </a:spcBef>
              <a:spcAft>
                <a:spcPts val="1440"/>
              </a:spcAft>
            </a:pPr>
            <a:r>
              <a:rPr lang="en-US" altLang="zh-CN" sz="4800" b="1" dirty="0">
                <a:solidFill>
                  <a:srgbClr val="C00000"/>
                </a:solidFill>
                <a:latin typeface="微软雅黑" panose="020B0503020204020204" pitchFamily="34" charset="-122"/>
                <a:ea typeface="微软雅黑" panose="020B0503020204020204" pitchFamily="34" charset="-122"/>
              </a:rPr>
              <a:t>End</a:t>
            </a:r>
          </a:p>
          <a:p>
            <a:pPr algn="ctr" fontAlgn="base">
              <a:lnSpc>
                <a:spcPct val="90000"/>
              </a:lnSpc>
              <a:spcBef>
                <a:spcPts val="1000"/>
              </a:spcBef>
              <a:spcAft>
                <a:spcPts val="1440"/>
              </a:spcAft>
              <a:defRPr/>
            </a:pPr>
            <a:r>
              <a:rPr lang="en-US" altLang="zh-CN" sz="2800" dirty="0">
                <a:solidFill>
                  <a:schemeClr val="bg1">
                    <a:lumMod val="50000"/>
                  </a:schemeClr>
                </a:solidFill>
                <a:latin typeface="Arial" panose="020B0604020202090204" pitchFamily="34" charset="0"/>
                <a:cs typeface="Arial" panose="020B0604020202090204" pitchFamily="34" charset="0"/>
              </a:rPr>
              <a:t>Chapter 3</a:t>
            </a: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972"/>
          <a:stretch>
            <a:fillRect/>
          </a:stretch>
        </p:blipFill>
        <p:spPr bwMode="auto">
          <a:xfrm>
            <a:off x="263843" y="1"/>
            <a:ext cx="2388870" cy="8111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dcdc4738-71d8-4e93-a791-78275a62a67c}"/>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dcdc4738-71d8-4e93-a791-78275a62a67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79200" tIns="39600" rIns="79200" bIns="39600" numCol="1" anchor="t" anchorCtr="0" compatLnSpc="1">
        <a:spAutoFit/>
      </a:bodyPr>
      <a:lstStyle>
        <a:defPPr marL="0" marR="0" indent="0" algn="l" defTabSz="801370" rtl="0" eaLnBrk="1" fontAlgn="base" latinLnBrk="0" hangingPunct="1">
          <a:lnSpc>
            <a:spcPct val="100000"/>
          </a:lnSpc>
          <a:spcBef>
            <a:spcPct val="0"/>
          </a:spcBef>
          <a:spcAft>
            <a:spcPct val="0"/>
          </a:spcAft>
          <a:buClrTx/>
          <a:buSzTx/>
          <a:buFontTx/>
          <a:buNone/>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79200" tIns="39600" rIns="79200" bIns="39600" numCol="1" anchor="t" anchorCtr="0" compatLnSpc="1">
        <a:spAutoFit/>
      </a:bodyPr>
      <a:lstStyle>
        <a:defPPr marL="0" marR="0" indent="0" algn="l" defTabSz="801370" rtl="0" eaLnBrk="1" fontAlgn="base" latinLnBrk="0" hangingPunct="1">
          <a:lnSpc>
            <a:spcPct val="100000"/>
          </a:lnSpc>
          <a:spcBef>
            <a:spcPct val="0"/>
          </a:spcBef>
          <a:spcAft>
            <a:spcPct val="0"/>
          </a:spcAft>
          <a:buClrTx/>
          <a:buSzTx/>
          <a:buFontTx/>
          <a:buNone/>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7234</TotalTime>
  <Words>1414</Words>
  <Application>Microsoft Office PowerPoint</Application>
  <PresentationFormat>宽屏</PresentationFormat>
  <Paragraphs>64</Paragraphs>
  <Slides>9</Slides>
  <Notes>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9</vt:i4>
      </vt:variant>
    </vt:vector>
  </HeadingPairs>
  <TitlesOfParts>
    <vt:vector size="20" baseType="lpstr">
      <vt:lpstr>等线</vt:lpstr>
      <vt:lpstr>等线 Light</vt:lpstr>
      <vt:lpstr>黑体</vt:lpstr>
      <vt:lpstr>宋体</vt:lpstr>
      <vt:lpstr>微软雅黑</vt:lpstr>
      <vt:lpstr>Arial</vt:lpstr>
      <vt:lpstr>Calibri</vt:lpstr>
      <vt:lpstr>Times New Roman</vt:lpstr>
      <vt:lpstr>Wingdings</vt:lpstr>
      <vt:lpstr>Office 主题​​</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工业互联网创新中心筹备进展及项目情况</dc:title>
  <dc:creator>tingw</dc:creator>
  <cp:lastModifiedBy>Ting WANG</cp:lastModifiedBy>
  <cp:revision>1049</cp:revision>
  <dcterms:created xsi:type="dcterms:W3CDTF">2020-10-18T10:45:56Z</dcterms:created>
  <dcterms:modified xsi:type="dcterms:W3CDTF">2021-11-01T02:40:50Z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