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9"/>
  </p:notesMasterIdLst>
  <p:handoutMasterIdLst>
    <p:handoutMasterId r:id="rId10"/>
  </p:handoutMasterIdLst>
  <p:sldIdLst>
    <p:sldId id="371" r:id="rId3"/>
    <p:sldId id="1432" r:id="rId4"/>
    <p:sldId id="1433" r:id="rId5"/>
    <p:sldId id="1436" r:id="rId6"/>
    <p:sldId id="1442" r:id="rId7"/>
    <p:sldId id="1385"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7">
          <p15:clr>
            <a:srgbClr val="A4A3A4"/>
          </p15:clr>
        </p15:guide>
        <p15:guide id="2" pos="3840">
          <p15:clr>
            <a:srgbClr val="A4A3A4"/>
          </p15:clr>
        </p15:guide>
        <p15:guide id="3" pos="1044">
          <p15:clr>
            <a:srgbClr val="A4A3A4"/>
          </p15:clr>
        </p15:guide>
        <p15:guide id="4" pos="207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DB4"/>
    <a:srgbClr val="005AAD"/>
    <a:srgbClr val="008487"/>
    <a:srgbClr val="DDE9EA"/>
    <a:srgbClr val="FF9B36"/>
    <a:srgbClr val="00467A"/>
    <a:srgbClr val="FF9933"/>
    <a:srgbClr val="E06B6B"/>
    <a:srgbClr val="ED6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3" autoAdjust="0"/>
    <p:restoredTop sz="91595" autoAdjust="0"/>
  </p:normalViewPr>
  <p:slideViewPr>
    <p:cSldViewPr snapToGrid="0" showGuides="1">
      <p:cViewPr varScale="1">
        <p:scale>
          <a:sx n="91" d="100"/>
          <a:sy n="91" d="100"/>
        </p:scale>
        <p:origin x="87" y="54"/>
      </p:cViewPr>
      <p:guideLst>
        <p:guide orient="horz" pos="2197"/>
        <p:guide pos="3840"/>
        <p:guide pos="1044"/>
        <p:guide pos="2074"/>
      </p:guideLst>
    </p:cSldViewPr>
  </p:slideViewPr>
  <p:notesTextViewPr>
    <p:cViewPr>
      <p:scale>
        <a:sx n="1" d="1"/>
        <a:sy n="1" d="1"/>
      </p:scale>
      <p:origin x="0" y="0"/>
    </p:cViewPr>
  </p:notesTextViewPr>
  <p:sorterViewPr>
    <p:cViewPr>
      <p:scale>
        <a:sx n="33" d="100"/>
        <a:sy n="33" d="100"/>
      </p:scale>
      <p:origin x="0" y="0"/>
    </p:cViewPr>
  </p:sorterViewPr>
  <p:notesViewPr>
    <p:cSldViewPr snapToGrid="0">
      <p:cViewPr varScale="1">
        <p:scale>
          <a:sx n="54" d="100"/>
          <a:sy n="54" d="100"/>
        </p:scale>
        <p:origin x="28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2021/10/12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6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6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C6BA0-5341-43DF-84CE-1998201C61E9}" type="datetimeFigureOut">
              <a:rPr lang="zh-CN" altLang="en-US" smtClean="0"/>
              <a:t>2021/10/12</a:t>
            </a:fld>
            <a:endParaRPr lang="zh-CN" altLang="en-US"/>
          </a:p>
        </p:txBody>
      </p:sp>
      <p:sp>
        <p:nvSpPr>
          <p:cNvPr id="104877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7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7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7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3F630-34ED-4C5D-9674-D926440E8C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cs typeface="Arial" panose="020B0604020202090204" pitchFamily="34" charset="0"/>
              </a:defRPr>
            </a:lvl1pPr>
            <a:lvl2pPr marL="742950" indent="-285750">
              <a:defRPr>
                <a:solidFill>
                  <a:schemeClr val="tx1"/>
                </a:solidFill>
                <a:latin typeface="Arial" panose="020B0604020202090204" pitchFamily="34" charset="0"/>
                <a:cs typeface="Arial" panose="020B0604020202090204" pitchFamily="34" charset="0"/>
              </a:defRPr>
            </a:lvl2pPr>
            <a:lvl3pPr marL="1143000" indent="-228600">
              <a:defRPr>
                <a:solidFill>
                  <a:schemeClr val="tx1"/>
                </a:solidFill>
                <a:latin typeface="Arial" panose="020B0604020202090204" pitchFamily="34" charset="0"/>
                <a:cs typeface="Arial" panose="020B0604020202090204" pitchFamily="34" charset="0"/>
              </a:defRPr>
            </a:lvl3pPr>
            <a:lvl4pPr marL="1600200" indent="-228600">
              <a:defRPr>
                <a:solidFill>
                  <a:schemeClr val="tx1"/>
                </a:solidFill>
                <a:latin typeface="Arial" panose="020B0604020202090204" pitchFamily="34" charset="0"/>
                <a:cs typeface="Arial" panose="020B0604020202090204" pitchFamily="34" charset="0"/>
              </a:defRPr>
            </a:lvl4pPr>
            <a:lvl5pPr marL="2057400" indent="-228600">
              <a:defRPr>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9pPr>
          </a:lstStyle>
          <a:p>
            <a:fld id="{55154FA5-F265-419C-A643-D09201C5B082}" type="slidenum">
              <a:rPr lang="en-US" altLang="zh-CN" smtClean="0"/>
              <a:t>2</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cs typeface="Arial" panose="020B0604020202090204" pitchFamily="34" charset="0"/>
              </a:defRPr>
            </a:lvl1pPr>
            <a:lvl2pPr marL="742950" indent="-285750">
              <a:defRPr>
                <a:solidFill>
                  <a:schemeClr val="tx1"/>
                </a:solidFill>
                <a:latin typeface="Arial" panose="020B0604020202090204" pitchFamily="34" charset="0"/>
                <a:cs typeface="Arial" panose="020B0604020202090204" pitchFamily="34" charset="0"/>
              </a:defRPr>
            </a:lvl2pPr>
            <a:lvl3pPr marL="1143000" indent="-228600">
              <a:defRPr>
                <a:solidFill>
                  <a:schemeClr val="tx1"/>
                </a:solidFill>
                <a:latin typeface="Arial" panose="020B0604020202090204" pitchFamily="34" charset="0"/>
                <a:cs typeface="Arial" panose="020B0604020202090204" pitchFamily="34" charset="0"/>
              </a:defRPr>
            </a:lvl3pPr>
            <a:lvl4pPr marL="1600200" indent="-228600">
              <a:defRPr>
                <a:solidFill>
                  <a:schemeClr val="tx1"/>
                </a:solidFill>
                <a:latin typeface="Arial" panose="020B0604020202090204" pitchFamily="34" charset="0"/>
                <a:cs typeface="Arial" panose="020B0604020202090204" pitchFamily="34" charset="0"/>
              </a:defRPr>
            </a:lvl4pPr>
            <a:lvl5pPr marL="2057400" indent="-228600">
              <a:defRPr>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9pPr>
          </a:lstStyle>
          <a:p>
            <a:fld id="{55154FA5-F265-419C-A643-D09201C5B082}" type="slidenum">
              <a:rPr lang="en-US" altLang="zh-CN" smtClean="0"/>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cs typeface="Arial" panose="020B0604020202090204" pitchFamily="34" charset="0"/>
              </a:defRPr>
            </a:lvl1pPr>
            <a:lvl2pPr marL="742950" indent="-285750">
              <a:defRPr>
                <a:solidFill>
                  <a:schemeClr val="tx1"/>
                </a:solidFill>
                <a:latin typeface="Arial" panose="020B0604020202090204" pitchFamily="34" charset="0"/>
                <a:cs typeface="Arial" panose="020B0604020202090204" pitchFamily="34" charset="0"/>
              </a:defRPr>
            </a:lvl2pPr>
            <a:lvl3pPr marL="1143000" indent="-228600">
              <a:defRPr>
                <a:solidFill>
                  <a:schemeClr val="tx1"/>
                </a:solidFill>
                <a:latin typeface="Arial" panose="020B0604020202090204" pitchFamily="34" charset="0"/>
                <a:cs typeface="Arial" panose="020B0604020202090204" pitchFamily="34" charset="0"/>
              </a:defRPr>
            </a:lvl3pPr>
            <a:lvl4pPr marL="1600200" indent="-228600">
              <a:defRPr>
                <a:solidFill>
                  <a:schemeClr val="tx1"/>
                </a:solidFill>
                <a:latin typeface="Arial" panose="020B0604020202090204" pitchFamily="34" charset="0"/>
                <a:cs typeface="Arial" panose="020B0604020202090204" pitchFamily="34" charset="0"/>
              </a:defRPr>
            </a:lvl4pPr>
            <a:lvl5pPr marL="2057400" indent="-228600">
              <a:defRPr>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9pPr>
          </a:lstStyle>
          <a:p>
            <a:fld id="{55154FA5-F265-419C-A643-D09201C5B082}" type="slidenum">
              <a:rPr lang="en-US" altLang="zh-CN" smtClean="0"/>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altLang="zh-CN" dirty="0"/>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cs typeface="Arial" panose="020B0604020202090204" pitchFamily="34" charset="0"/>
              </a:defRPr>
            </a:lvl1pPr>
            <a:lvl2pPr marL="742950" indent="-285750">
              <a:defRPr>
                <a:solidFill>
                  <a:schemeClr val="tx1"/>
                </a:solidFill>
                <a:latin typeface="Arial" panose="020B0604020202090204" pitchFamily="34" charset="0"/>
                <a:cs typeface="Arial" panose="020B0604020202090204" pitchFamily="34" charset="0"/>
              </a:defRPr>
            </a:lvl2pPr>
            <a:lvl3pPr marL="1143000" indent="-228600">
              <a:defRPr>
                <a:solidFill>
                  <a:schemeClr val="tx1"/>
                </a:solidFill>
                <a:latin typeface="Arial" panose="020B0604020202090204" pitchFamily="34" charset="0"/>
                <a:cs typeface="Arial" panose="020B0604020202090204" pitchFamily="34" charset="0"/>
              </a:defRPr>
            </a:lvl3pPr>
            <a:lvl4pPr marL="1600200" indent="-228600">
              <a:defRPr>
                <a:solidFill>
                  <a:schemeClr val="tx1"/>
                </a:solidFill>
                <a:latin typeface="Arial" panose="020B0604020202090204" pitchFamily="34" charset="0"/>
                <a:cs typeface="Arial" panose="020B0604020202090204" pitchFamily="34" charset="0"/>
              </a:defRPr>
            </a:lvl4pPr>
            <a:lvl5pPr marL="2057400" indent="-228600">
              <a:defRPr>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9pPr>
          </a:lstStyle>
          <a:p>
            <a:fld id="{55154FA5-F265-419C-A643-D09201C5B082}" type="slidenum">
              <a:rPr lang="en-US" altLang="zh-CN" smtClean="0"/>
              <a:t>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B838D7F-C601-A04E-9991-AEFB0E3EB3A7}" type="datetimeFigureOut">
              <a:rPr kumimoji="1" lang="zh-CN" altLang="en-US" smtClean="0"/>
              <a:t>2021/10/12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B838D7F-C601-A04E-9991-AEFB0E3EB3A7}" type="datetimeFigureOut">
              <a:rPr kumimoji="1" lang="zh-CN" altLang="en-US" smtClean="0"/>
              <a:t>2021/10/12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B838D7F-C601-A04E-9991-AEFB0E3EB3A7}" type="datetimeFigureOut">
              <a:rPr kumimoji="1" lang="zh-CN" altLang="en-US" smtClean="0"/>
              <a:t>2021/10/12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1219199" y="1610714"/>
            <a:ext cx="10386952" cy="4600081"/>
          </a:xfrm>
        </p:spPr>
        <p:txBody>
          <a:bodyPr/>
          <a:lstStyle>
            <a:lvl1pPr>
              <a:buFont typeface="Arial" panose="020B0604020202090204"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0"/>
          </p:nvPr>
        </p:nvSpPr>
        <p:spPr/>
        <p:txBody>
          <a:bodyPr/>
          <a:lstStyle>
            <a:lvl1pPr>
              <a:defRPr/>
            </a:lvl1pPr>
          </a:lstStyle>
          <a:p>
            <a:r>
              <a:rPr lang="en-US" altLang="zh-CN"/>
              <a:t>Computer Networks, Chapter 2 THE PHYSICAL LAYER</a:t>
            </a:r>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B838D7F-C601-A04E-9991-AEFB0E3EB3A7}" type="datetimeFigureOut">
              <a:rPr kumimoji="1" lang="zh-CN" altLang="en-US" smtClean="0"/>
              <a:t>2021/10/12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5B838D7F-C601-A04E-9991-AEFB0E3EB3A7}" type="datetimeFigureOut">
              <a:rPr kumimoji="1" lang="zh-CN" altLang="en-US" smtClean="0"/>
              <a:t>2021/10/12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5B838D7F-C601-A04E-9991-AEFB0E3EB3A7}" type="datetimeFigureOut">
              <a:rPr kumimoji="1" lang="zh-CN" altLang="en-US" smtClean="0"/>
              <a:t>2021/10/12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5B838D7F-C601-A04E-9991-AEFB0E3EB3A7}" type="datetimeFigureOut">
              <a:rPr kumimoji="1" lang="zh-CN" altLang="en-US" smtClean="0"/>
              <a:t>2021/10/12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2021/10/12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2021/10/12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B838D7F-C601-A04E-9991-AEFB0E3EB3A7}" type="datetimeFigureOut">
              <a:rPr kumimoji="1" lang="zh-CN" altLang="en-US" smtClean="0"/>
              <a:t>2021/10/12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B838D7F-C601-A04E-9991-AEFB0E3EB3A7}" type="datetimeFigureOut">
              <a:rPr kumimoji="1" lang="zh-CN" altLang="en-US" smtClean="0"/>
              <a:t>2021/10/12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38D7F-C601-A04E-9991-AEFB0E3EB3A7}" type="datetimeFigureOut">
              <a:rPr kumimoji="1" lang="zh-CN" altLang="en-US" smtClean="0"/>
              <a:t>2021/10/12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E85A6-C9FF-3B43-91E6-FBF0C10872E9}" type="slidenum">
              <a:rPr kumimoji="1" lang="zh-CN" altLang="en-US" smtClean="0"/>
              <a:t>‹#›</a:t>
            </a:fld>
            <a:endParaRPr kumimoji="1" lang="zh-CN" altLang="en-US"/>
          </a:p>
        </p:txBody>
      </p:sp>
      <p:cxnSp>
        <p:nvCxnSpPr>
          <p:cNvPr id="11" name="直接连接符 30"/>
          <p:cNvCxnSpPr/>
          <p:nvPr userDrawn="1"/>
        </p:nvCxnSpPr>
        <p:spPr>
          <a:xfrm>
            <a:off x="335360" y="836712"/>
            <a:ext cx="1149145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6" name="矩形 5"/>
          <p:cNvSpPr/>
          <p:nvPr userDrawn="1"/>
        </p:nvSpPr>
        <p:spPr bwMode="auto">
          <a:xfrm>
            <a:off x="2" y="0"/>
            <a:ext cx="12192000" cy="6858000"/>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rtlCol="0" anchor="t" anchorCtr="0" compatLnSpc="1"/>
          <a:lstStyle/>
          <a:p>
            <a:pPr>
              <a:buClr>
                <a:srgbClr val="CC9900"/>
              </a:buClr>
              <a:buFont typeface="Wingdings" panose="05000000000000000000" pitchFamily="2" charset="2"/>
              <a:buChar char="n"/>
            </a:pPr>
            <a:endParaRPr lang="zh-CN" altLang="en-US" sz="2160" b="0">
              <a:solidFill>
                <a:srgbClr val="000000"/>
              </a:solidFill>
              <a:latin typeface="Arial" panose="020B0604020202090204" pitchFamily="34" charset="0"/>
              <a:ea typeface="宋体" charset="-122"/>
            </a:endParaRPr>
          </a:p>
        </p:txBody>
      </p:sp>
    </p:spTree>
  </p:cSld>
  <p:clrMap bg1="lt1" tx1="dk1" bg2="lt2" tx2="dk2" accent1="accent1" accent2="accent2" accent3="accent3" accent4="accent4" accent5="accent5" accent6="accent6" hlink="hlink" folHlink="folHlink"/>
  <p:sldLayoutIdLst>
    <p:sldLayoutId id="2147483663" r:id="rId1"/>
  </p:sldLayoutIdLst>
  <p:transition>
    <p:fade/>
  </p:transition>
  <p:txStyles>
    <p:titleStyle>
      <a:lvl1pPr algn="ctr" defTabSz="961390" rtl="0" eaLnBrk="0" fontAlgn="base" hangingPunct="0">
        <a:spcBef>
          <a:spcPct val="0"/>
        </a:spcBef>
        <a:spcAft>
          <a:spcPct val="0"/>
        </a:spcAft>
        <a:defRPr sz="4560">
          <a:solidFill>
            <a:schemeClr val="tx2"/>
          </a:solidFill>
          <a:latin typeface="+mj-lt"/>
          <a:ea typeface="+mj-ea"/>
          <a:cs typeface="+mj-cs"/>
        </a:defRPr>
      </a:lvl1pPr>
      <a:lvl2pPr algn="ctr" defTabSz="961390" rtl="0" eaLnBrk="0" fontAlgn="base" hangingPunct="0">
        <a:spcBef>
          <a:spcPct val="0"/>
        </a:spcBef>
        <a:spcAft>
          <a:spcPct val="0"/>
        </a:spcAft>
        <a:defRPr sz="4560">
          <a:solidFill>
            <a:schemeClr val="tx2"/>
          </a:solidFill>
          <a:latin typeface="Arial" panose="020B0604020202090204" pitchFamily="34" charset="0"/>
          <a:ea typeface="宋体" charset="-122"/>
        </a:defRPr>
      </a:lvl2pPr>
      <a:lvl3pPr algn="ctr" defTabSz="961390" rtl="0" eaLnBrk="0" fontAlgn="base" hangingPunct="0">
        <a:spcBef>
          <a:spcPct val="0"/>
        </a:spcBef>
        <a:spcAft>
          <a:spcPct val="0"/>
        </a:spcAft>
        <a:defRPr sz="4560">
          <a:solidFill>
            <a:schemeClr val="tx2"/>
          </a:solidFill>
          <a:latin typeface="Arial" panose="020B0604020202090204" pitchFamily="34" charset="0"/>
          <a:ea typeface="宋体" charset="-122"/>
        </a:defRPr>
      </a:lvl3pPr>
      <a:lvl4pPr algn="ctr" defTabSz="961390" rtl="0" eaLnBrk="0" fontAlgn="base" hangingPunct="0">
        <a:spcBef>
          <a:spcPct val="0"/>
        </a:spcBef>
        <a:spcAft>
          <a:spcPct val="0"/>
        </a:spcAft>
        <a:defRPr sz="4560">
          <a:solidFill>
            <a:schemeClr val="tx2"/>
          </a:solidFill>
          <a:latin typeface="Arial" panose="020B0604020202090204" pitchFamily="34" charset="0"/>
          <a:ea typeface="宋体" charset="-122"/>
        </a:defRPr>
      </a:lvl4pPr>
      <a:lvl5pPr algn="ctr" defTabSz="961390" rtl="0" eaLnBrk="0" fontAlgn="base" hangingPunct="0">
        <a:spcBef>
          <a:spcPct val="0"/>
        </a:spcBef>
        <a:spcAft>
          <a:spcPct val="0"/>
        </a:spcAft>
        <a:defRPr sz="4560">
          <a:solidFill>
            <a:schemeClr val="tx2"/>
          </a:solidFill>
          <a:latin typeface="Arial" panose="020B0604020202090204" pitchFamily="34" charset="0"/>
          <a:ea typeface="宋体" charset="-122"/>
        </a:defRPr>
      </a:lvl5pPr>
      <a:lvl6pPr marL="548640" algn="ctr" defTabSz="961390" rtl="0" fontAlgn="base">
        <a:spcBef>
          <a:spcPct val="0"/>
        </a:spcBef>
        <a:spcAft>
          <a:spcPct val="0"/>
        </a:spcAft>
        <a:defRPr sz="4560">
          <a:solidFill>
            <a:schemeClr val="tx2"/>
          </a:solidFill>
          <a:latin typeface="Arial" panose="020B0604020202090204" pitchFamily="34" charset="0"/>
          <a:ea typeface="宋体" charset="-122"/>
        </a:defRPr>
      </a:lvl6pPr>
      <a:lvl7pPr marL="1097280" algn="ctr" defTabSz="961390" rtl="0" fontAlgn="base">
        <a:spcBef>
          <a:spcPct val="0"/>
        </a:spcBef>
        <a:spcAft>
          <a:spcPct val="0"/>
        </a:spcAft>
        <a:defRPr sz="4560">
          <a:solidFill>
            <a:schemeClr val="tx2"/>
          </a:solidFill>
          <a:latin typeface="Arial" panose="020B0604020202090204" pitchFamily="34" charset="0"/>
          <a:ea typeface="宋体" charset="-122"/>
        </a:defRPr>
      </a:lvl7pPr>
      <a:lvl8pPr marL="1645920" algn="ctr" defTabSz="961390" rtl="0" fontAlgn="base">
        <a:spcBef>
          <a:spcPct val="0"/>
        </a:spcBef>
        <a:spcAft>
          <a:spcPct val="0"/>
        </a:spcAft>
        <a:defRPr sz="4560">
          <a:solidFill>
            <a:schemeClr val="tx2"/>
          </a:solidFill>
          <a:latin typeface="Arial" panose="020B0604020202090204" pitchFamily="34" charset="0"/>
          <a:ea typeface="宋体" charset="-122"/>
        </a:defRPr>
      </a:lvl8pPr>
      <a:lvl9pPr marL="2194560" algn="ctr" defTabSz="961390" rtl="0" fontAlgn="base">
        <a:spcBef>
          <a:spcPct val="0"/>
        </a:spcBef>
        <a:spcAft>
          <a:spcPct val="0"/>
        </a:spcAft>
        <a:defRPr sz="4560">
          <a:solidFill>
            <a:schemeClr val="tx2"/>
          </a:solidFill>
          <a:latin typeface="Arial" panose="020B0604020202090204" pitchFamily="34" charset="0"/>
          <a:ea typeface="宋体" charset="-122"/>
        </a:defRPr>
      </a:lvl9pPr>
    </p:titleStyle>
    <p:bodyStyle>
      <a:lvl1pPr marL="360045" indent="-360045" algn="l" defTabSz="961390" rtl="0" eaLnBrk="0" fontAlgn="base" hangingPunct="0">
        <a:spcBef>
          <a:spcPct val="20000"/>
        </a:spcBef>
        <a:spcAft>
          <a:spcPct val="0"/>
        </a:spcAft>
        <a:buChar char="•"/>
        <a:defRPr sz="3360">
          <a:solidFill>
            <a:schemeClr val="tx1"/>
          </a:solidFill>
          <a:latin typeface="+mn-lt"/>
          <a:ea typeface="+mn-ea"/>
          <a:cs typeface="+mn-cs"/>
        </a:defRPr>
      </a:lvl1pPr>
      <a:lvl2pPr marL="782955" indent="-300990" algn="l" defTabSz="961390" rtl="0" eaLnBrk="0" fontAlgn="base" hangingPunct="0">
        <a:spcBef>
          <a:spcPct val="20000"/>
        </a:spcBef>
        <a:spcAft>
          <a:spcPct val="0"/>
        </a:spcAft>
        <a:buChar char="–"/>
        <a:defRPr sz="3000">
          <a:solidFill>
            <a:schemeClr val="tx1"/>
          </a:solidFill>
          <a:latin typeface="+mn-lt"/>
          <a:ea typeface="+mn-ea"/>
        </a:defRPr>
      </a:lvl2pPr>
      <a:lvl3pPr marL="1203960" indent="-241935" algn="l" defTabSz="961390" rtl="0" eaLnBrk="0" fontAlgn="base" hangingPunct="0">
        <a:spcBef>
          <a:spcPct val="20000"/>
        </a:spcBef>
        <a:spcAft>
          <a:spcPct val="0"/>
        </a:spcAft>
        <a:buChar char="•"/>
        <a:defRPr sz="2640">
          <a:solidFill>
            <a:schemeClr val="tx1"/>
          </a:solidFill>
          <a:latin typeface="+mn-lt"/>
          <a:ea typeface="+mn-ea"/>
        </a:defRPr>
      </a:lvl3pPr>
      <a:lvl4pPr marL="1682115" indent="-240030" algn="l" defTabSz="961390" rtl="0" eaLnBrk="0" fontAlgn="base" hangingPunct="0">
        <a:spcBef>
          <a:spcPct val="20000"/>
        </a:spcBef>
        <a:spcAft>
          <a:spcPct val="0"/>
        </a:spcAft>
        <a:buChar char="–"/>
        <a:defRPr sz="2040">
          <a:solidFill>
            <a:schemeClr val="tx1"/>
          </a:solidFill>
          <a:latin typeface="+mn-lt"/>
          <a:ea typeface="+mn-ea"/>
        </a:defRPr>
      </a:lvl4pPr>
      <a:lvl5pPr marL="2164080" indent="-241935" algn="l" defTabSz="961390" rtl="0" eaLnBrk="0" fontAlgn="base" hangingPunct="0">
        <a:spcBef>
          <a:spcPct val="20000"/>
        </a:spcBef>
        <a:spcAft>
          <a:spcPct val="0"/>
        </a:spcAft>
        <a:buChar char="»"/>
        <a:defRPr sz="2040">
          <a:solidFill>
            <a:schemeClr val="tx1"/>
          </a:solidFill>
          <a:latin typeface="+mn-lt"/>
          <a:ea typeface="+mn-ea"/>
        </a:defRPr>
      </a:lvl5pPr>
      <a:lvl6pPr marL="2712720" indent="-241935" algn="l" defTabSz="961390" rtl="0" fontAlgn="base">
        <a:spcBef>
          <a:spcPct val="20000"/>
        </a:spcBef>
        <a:spcAft>
          <a:spcPct val="0"/>
        </a:spcAft>
        <a:buChar char="»"/>
        <a:defRPr sz="2040">
          <a:solidFill>
            <a:schemeClr val="tx1"/>
          </a:solidFill>
          <a:latin typeface="+mn-lt"/>
          <a:ea typeface="+mn-ea"/>
        </a:defRPr>
      </a:lvl6pPr>
      <a:lvl7pPr marL="3261360" indent="-241935" algn="l" defTabSz="961390" rtl="0" fontAlgn="base">
        <a:spcBef>
          <a:spcPct val="20000"/>
        </a:spcBef>
        <a:spcAft>
          <a:spcPct val="0"/>
        </a:spcAft>
        <a:buChar char="»"/>
        <a:defRPr sz="2040">
          <a:solidFill>
            <a:schemeClr val="tx1"/>
          </a:solidFill>
          <a:latin typeface="+mn-lt"/>
          <a:ea typeface="+mn-ea"/>
        </a:defRPr>
      </a:lvl7pPr>
      <a:lvl8pPr marL="3810000" indent="-241935" algn="l" defTabSz="961390" rtl="0" fontAlgn="base">
        <a:spcBef>
          <a:spcPct val="20000"/>
        </a:spcBef>
        <a:spcAft>
          <a:spcPct val="0"/>
        </a:spcAft>
        <a:buChar char="»"/>
        <a:defRPr sz="2040">
          <a:solidFill>
            <a:schemeClr val="tx1"/>
          </a:solidFill>
          <a:latin typeface="+mn-lt"/>
          <a:ea typeface="+mn-ea"/>
        </a:defRPr>
      </a:lvl8pPr>
      <a:lvl9pPr marL="4358640" indent="-241935" algn="l" defTabSz="961390" rtl="0" fontAlgn="base">
        <a:spcBef>
          <a:spcPct val="20000"/>
        </a:spcBef>
        <a:spcAft>
          <a:spcPct val="0"/>
        </a:spcAft>
        <a:buChar char="»"/>
        <a:defRPr sz="2040">
          <a:solidFill>
            <a:schemeClr val="tx1"/>
          </a:solidFill>
          <a:latin typeface="+mn-lt"/>
          <a:ea typeface="+mn-ea"/>
        </a:defRPr>
      </a:lvl9pPr>
    </p:bodyStyle>
    <p:otherStyle>
      <a:defPPr>
        <a:defRPr lang="zh-CN"/>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7280" algn="l" defTabSz="1096645" rtl="0" eaLnBrk="1" latinLnBrk="0" hangingPunct="1">
        <a:defRPr sz="2160" kern="1200">
          <a:solidFill>
            <a:schemeClr val="tx1"/>
          </a:solidFill>
          <a:latin typeface="+mn-lt"/>
          <a:ea typeface="+mn-ea"/>
          <a:cs typeface="+mn-cs"/>
        </a:defRPr>
      </a:lvl3pPr>
      <a:lvl4pPr marL="1645920" algn="l" defTabSz="1096645" rtl="0" eaLnBrk="1" latinLnBrk="0" hangingPunct="1">
        <a:defRPr sz="2160" kern="1200">
          <a:solidFill>
            <a:schemeClr val="tx1"/>
          </a:solidFill>
          <a:latin typeface="+mn-lt"/>
          <a:ea typeface="+mn-ea"/>
          <a:cs typeface="+mn-cs"/>
        </a:defRPr>
      </a:lvl4pPr>
      <a:lvl5pPr marL="2194560" algn="l" defTabSz="1096645" rtl="0" eaLnBrk="1" latinLnBrk="0" hangingPunct="1">
        <a:defRPr sz="2160" kern="1200">
          <a:solidFill>
            <a:schemeClr val="tx1"/>
          </a:solidFill>
          <a:latin typeface="+mn-lt"/>
          <a:ea typeface="+mn-ea"/>
          <a:cs typeface="+mn-cs"/>
        </a:defRPr>
      </a:lvl5pPr>
      <a:lvl6pPr marL="2743200" algn="l" defTabSz="1096645" rtl="0" eaLnBrk="1" latinLnBrk="0" hangingPunct="1">
        <a:defRPr sz="2160" kern="1200">
          <a:solidFill>
            <a:schemeClr val="tx1"/>
          </a:solidFill>
          <a:latin typeface="+mn-lt"/>
          <a:ea typeface="+mn-ea"/>
          <a:cs typeface="+mn-cs"/>
        </a:defRPr>
      </a:lvl6pPr>
      <a:lvl7pPr marL="3291840" algn="l" defTabSz="1096645" rtl="0" eaLnBrk="1" latinLnBrk="0" hangingPunct="1">
        <a:defRPr sz="2160" kern="1200">
          <a:solidFill>
            <a:schemeClr val="tx1"/>
          </a:solidFill>
          <a:latin typeface="+mn-lt"/>
          <a:ea typeface="+mn-ea"/>
          <a:cs typeface="+mn-cs"/>
        </a:defRPr>
      </a:lvl7pPr>
      <a:lvl8pPr marL="3840480" algn="l" defTabSz="1096645" rtl="0" eaLnBrk="1" latinLnBrk="0" hangingPunct="1">
        <a:defRPr sz="2160" kern="1200">
          <a:solidFill>
            <a:schemeClr val="tx1"/>
          </a:solidFill>
          <a:latin typeface="+mn-lt"/>
          <a:ea typeface="+mn-ea"/>
          <a:cs typeface="+mn-cs"/>
        </a:defRPr>
      </a:lvl8pPr>
      <a:lvl9pPr marL="4389120" algn="l" defTabSz="1096645"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wang@sei.ecnu.edu.c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269896" y="1809945"/>
            <a:ext cx="9664803" cy="3930455"/>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8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Computer Networks</a:t>
            </a:r>
          </a:p>
          <a:p>
            <a:endParaRPr lang="en-US" altLang="zh-CN" sz="40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600" dirty="0">
                <a:solidFill>
                  <a:srgbClr val="025DB4"/>
                </a:solidFill>
                <a:latin typeface="Arial" panose="020B0604020202090204" pitchFamily="34" charset="0"/>
                <a:ea typeface="微软雅黑" panose="020B0503020204020204" pitchFamily="34" charset="-122"/>
                <a:cs typeface="Arial" panose="020B0604020202090204" pitchFamily="34" charset="0"/>
              </a:rPr>
              <a:t>第二章习题讲解</a:t>
            </a:r>
            <a:endParaRPr lang="en-US" altLang="zh-CN" sz="3600" dirty="0">
              <a:solidFill>
                <a:srgbClr val="025DB4"/>
              </a:solidFill>
              <a:latin typeface="Arial" panose="020B0604020202090204" pitchFamily="34" charset="0"/>
              <a:ea typeface="微软雅黑" panose="020B0503020204020204" pitchFamily="34" charset="-122"/>
              <a:cs typeface="Arial" panose="020B0604020202090204" pitchFamily="34" charset="0"/>
            </a:endParaRPr>
          </a:p>
          <a:p>
            <a:endParaRPr lang="en-US" altLang="zh-CN" sz="2800" dirty="0">
              <a:latin typeface="Arial" panose="020B0604020202090204" pitchFamily="34" charset="0"/>
              <a:ea typeface="微软雅黑" panose="020B0503020204020204" pitchFamily="34" charset="-122"/>
              <a:cs typeface="Arial" panose="020B0604020202090204" pitchFamily="34" charset="0"/>
            </a:endParaRPr>
          </a:p>
          <a:p>
            <a:endParaRPr lang="en-US" altLang="zh-CN" sz="2800" dirty="0">
              <a:latin typeface="Arial" panose="020B0604020202090204" pitchFamily="34" charset="0"/>
              <a:ea typeface="微软雅黑" panose="020B0503020204020204" pitchFamily="34" charset="-122"/>
              <a:cs typeface="Arial" panose="020B0604020202090204" pitchFamily="34" charset="0"/>
            </a:endParaRPr>
          </a:p>
          <a:p>
            <a:r>
              <a:rPr lang="zh-CN" altLang="en-US" sz="2400" dirty="0">
                <a:solidFill>
                  <a:schemeClr val="accent1">
                    <a:lumMod val="75000"/>
                  </a:schemeClr>
                </a:solidFill>
                <a:latin typeface="微软雅黑" panose="020B0503020204020204" pitchFamily="34" charset="-122"/>
                <a:ea typeface="微软雅黑" panose="020B0503020204020204" pitchFamily="34" charset="-122"/>
              </a:rPr>
              <a:t>王廷</a:t>
            </a:r>
            <a:endParaRPr lang="en-US" altLang="zh-CN" sz="2400" dirty="0">
              <a:solidFill>
                <a:schemeClr val="accent1">
                  <a:lumMod val="75000"/>
                </a:schemeClr>
              </a:solidFill>
              <a:latin typeface="微软雅黑" panose="020B0503020204020204" pitchFamily="34" charset="-122"/>
              <a:ea typeface="微软雅黑" panose="020B0503020204020204" pitchFamily="34" charset="-122"/>
            </a:endParaRPr>
          </a:p>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华东师范大学 软件工程学院</a:t>
            </a:r>
            <a:br>
              <a:rPr lang="en-US" altLang="zh-CN" sz="2000" dirty="0">
                <a:solidFill>
                  <a:schemeClr val="accent1">
                    <a:lumMod val="75000"/>
                  </a:schemeClr>
                </a:solidFill>
                <a:latin typeface="微软雅黑" panose="020B0503020204020204" pitchFamily="34" charset="-122"/>
                <a:ea typeface="微软雅黑" panose="020B0503020204020204" pitchFamily="34" charset="-122"/>
              </a:rPr>
            </a:b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Email: </a:t>
            </a: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3"/>
              </a:rPr>
              <a:t>twang@sei.ecnu.edu.cn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Office: </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理科大楼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B1116</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室</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90204" pitchFamily="34" charset="0"/>
              <a:defRPr sz="2400">
                <a:solidFill>
                  <a:schemeClr val="tx1"/>
                </a:solidFill>
                <a:latin typeface="Arial" panose="020B0604020202090204" pitchFamily="34" charset="0"/>
                <a:cs typeface="Arial" panose="020B0604020202090204" pitchFamily="34" charset="0"/>
              </a:defRPr>
            </a:lvl1pPr>
            <a:lvl2pPr marL="742950" indent="-285750">
              <a:spcBef>
                <a:spcPts val="600"/>
              </a:spcBef>
              <a:buClr>
                <a:srgbClr val="0000FF"/>
              </a:buClr>
              <a:buFont typeface="Arial" panose="020B0604020202090204" pitchFamily="34" charset="0"/>
              <a:buChar char="•"/>
              <a:defRPr sz="2400">
                <a:solidFill>
                  <a:schemeClr val="tx1"/>
                </a:solidFill>
                <a:latin typeface="Arial" panose="020B0604020202090204" pitchFamily="34" charset="0"/>
                <a:cs typeface="Arial" panose="020B0604020202090204" pitchFamily="34" charset="0"/>
              </a:defRPr>
            </a:lvl2pPr>
            <a:lvl3pPr marL="1143000" indent="-228600">
              <a:spcBef>
                <a:spcPct val="20000"/>
              </a:spcBef>
              <a:buClr>
                <a:srgbClr val="0000FF"/>
              </a:buClr>
              <a:buFont typeface="Arial" panose="020B0604020202090204" pitchFamily="34" charset="0"/>
              <a:buChar char="−"/>
              <a:defRPr sz="2000">
                <a:solidFill>
                  <a:schemeClr val="tx1"/>
                </a:solidFill>
                <a:latin typeface="Arial" panose="020B0604020202090204" pitchFamily="34" charset="0"/>
                <a:cs typeface="Arial" panose="020B0604020202090204" pitchFamily="34" charset="0"/>
              </a:defRPr>
            </a:lvl3pPr>
            <a:lvl4pPr marL="1600200" indent="-228600">
              <a:spcBef>
                <a:spcPct val="20000"/>
              </a:spcBef>
              <a:buClr>
                <a:srgbClr val="0000FF"/>
              </a:buClr>
              <a:buFont typeface="Arial" panose="020B0604020202090204" pitchFamily="34" charset="0"/>
              <a:buChar char="»"/>
              <a:defRPr>
                <a:solidFill>
                  <a:schemeClr val="tx1"/>
                </a:solidFill>
                <a:latin typeface="Arial" panose="020B0604020202090204" pitchFamily="34" charset="0"/>
                <a:cs typeface="Arial" panose="020B060402020209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9pPr>
          </a:lstStyle>
          <a:p>
            <a:pPr>
              <a:spcBef>
                <a:spcPct val="0"/>
              </a:spcBef>
              <a:buClrTx/>
              <a:buFontTx/>
              <a:buNone/>
            </a:pPr>
            <a:r>
              <a:rPr lang="en-US" altLang="zh-CN" sz="800"/>
              <a:t>Computer Networks, Chapter 2 THE PHYSICAL LAYER</a:t>
            </a:r>
          </a:p>
        </p:txBody>
      </p:sp>
      <p:sp>
        <p:nvSpPr>
          <p:cNvPr id="2" name="矩形 1"/>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zh-CN" altLang="en-US" sz="2800" b="1" kern="0" dirty="0">
                <a:solidFill>
                  <a:srgbClr val="C00000"/>
                </a:solidFill>
                <a:latin typeface="微软雅黑" panose="020B0503020204020204" pitchFamily="34" charset="-122"/>
                <a:ea typeface="微软雅黑" panose="020B0503020204020204" pitchFamily="34" charset="-122"/>
              </a:rPr>
              <a:t>第二章习题讲解</a:t>
            </a:r>
          </a:p>
        </p:txBody>
      </p:sp>
      <p:graphicFrame>
        <p:nvGraphicFramePr>
          <p:cNvPr id="6" name="表格 5"/>
          <p:cNvGraphicFramePr/>
          <p:nvPr>
            <p:custDataLst>
              <p:tags r:id="rId1"/>
            </p:custDataLst>
            <p:extLst>
              <p:ext uri="{D42A27DB-BD31-4B8C-83A1-F6EECF244321}">
                <p14:modId xmlns:p14="http://schemas.microsoft.com/office/powerpoint/2010/main" val="139661041"/>
              </p:ext>
            </p:extLst>
          </p:nvPr>
        </p:nvGraphicFramePr>
        <p:xfrm>
          <a:off x="301621" y="963586"/>
          <a:ext cx="11577955" cy="1157732"/>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20000"/>
                    </a:ext>
                  </a:extLst>
                </a:gridCol>
              </a:tblGrid>
              <a:tr h="333239">
                <a:tc>
                  <a:txBody>
                    <a:bodyPr/>
                    <a:lstStyle/>
                    <a:p>
                      <a:pPr marL="0" lvl="2" indent="0">
                        <a:lnSpc>
                          <a:spcPct val="120000"/>
                        </a:lnSpc>
                        <a:buNone/>
                        <a:defRPr/>
                      </a:pPr>
                      <a:r>
                        <a:rPr lang="en-US" altLang="zh-CN" sz="2000" b="1" dirty="0">
                          <a:latin typeface="微软雅黑" charset="0"/>
                          <a:ea typeface="微软雅黑" charset="0"/>
                          <a:sym typeface="+mn-ea"/>
                        </a:rPr>
                        <a:t>P</a:t>
                      </a:r>
                      <a:r>
                        <a:rPr lang="en-US" sz="2000" b="1" dirty="0">
                          <a:latin typeface="微软雅黑" charset="0"/>
                          <a:ea typeface="微软雅黑" charset="0"/>
                          <a:sym typeface="+mn-ea"/>
                        </a:rPr>
                        <a:t>1. </a:t>
                      </a:r>
                      <a:r>
                        <a:rPr lang="en-US" altLang="zh-CN" sz="2000" kern="100" dirty="0">
                          <a:latin typeface="微软雅黑" charset="0"/>
                          <a:ea typeface="微软雅黑" charset="0"/>
                          <a:cs typeface="Times New Roman" panose="02020503050405090304" pitchFamily="18" charset="0"/>
                          <a:sym typeface="+mn-ea"/>
                        </a:rPr>
                        <a:t>A noiseless 4-kHz channel is sampled every 1 msec. What is the maximum data rate? How does the maximum data rate change if the channel is noisy, with a signal-to-noise ratio of 30 dB?</a:t>
                      </a:r>
                    </a:p>
                  </a:txBody>
                  <a:tcPr>
                    <a:solidFill>
                      <a:schemeClr val="accent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3" name="表格 2">
            <a:extLst>
              <a:ext uri="{FF2B5EF4-FFF2-40B4-BE49-F238E27FC236}">
                <a16:creationId xmlns:a16="http://schemas.microsoft.com/office/drawing/2014/main" id="{40D22F3A-3B38-4C70-92E5-186A4BC6BAF6}"/>
              </a:ext>
            </a:extLst>
          </p:cNvPr>
          <p:cNvGraphicFramePr>
            <a:graphicFrameLocks noGrp="1"/>
          </p:cNvGraphicFramePr>
          <p:nvPr>
            <p:extLst>
              <p:ext uri="{D42A27DB-BD31-4B8C-83A1-F6EECF244321}">
                <p14:modId xmlns:p14="http://schemas.microsoft.com/office/powerpoint/2010/main" val="2282605976"/>
              </p:ext>
            </p:extLst>
          </p:nvPr>
        </p:nvGraphicFramePr>
        <p:xfrm>
          <a:off x="301620" y="2121318"/>
          <a:ext cx="11577955" cy="19202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485879105"/>
                    </a:ext>
                  </a:extLst>
                </a:gridCol>
              </a:tblGrid>
              <a:tr h="552718">
                <a:tc>
                  <a:txBody>
                    <a:bodyPr/>
                    <a:lstStyle/>
                    <a:p>
                      <a:pPr>
                        <a:buNone/>
                      </a:pPr>
                      <a:r>
                        <a:rPr lang="en-US" altLang="zh-CN" sz="2000" b="1" kern="100" dirty="0">
                          <a:latin typeface="微软雅黑" charset="0"/>
                          <a:ea typeface="微软雅黑" charset="0"/>
                          <a:cs typeface="微软雅黑" charset="0"/>
                          <a:sym typeface="+mn-ea"/>
                        </a:rPr>
                        <a:t>Ans: </a:t>
                      </a:r>
                      <a:r>
                        <a:rPr lang="en-US" altLang="zh-CN" sz="2000" kern="100" dirty="0">
                          <a:latin typeface="微软雅黑" charset="0"/>
                          <a:ea typeface="微软雅黑" charset="0"/>
                          <a:cs typeface="微软雅黑" charset="0"/>
                          <a:sym typeface="+mn-ea"/>
                        </a:rPr>
                        <a:t>A noiseless channel can carry an arbitrarily large amount of information, no matter how often it is sampled. Just send a lot of data per sample. For the 4- kHz channel, make 8000 samples/sec. If each sample is 16 bits, the channel can send 128 kbps. If each sample is 1024 bits, the channel can send 8.2 Mbps. The key word here is </a:t>
                      </a:r>
                      <a:r>
                        <a:rPr lang="zh-CN" altLang="en-US" sz="2000" kern="100" dirty="0">
                          <a:latin typeface="微软雅黑" charset="0"/>
                          <a:ea typeface="微软雅黑" charset="0"/>
                          <a:cs typeface="微软雅黑" charset="0"/>
                          <a:sym typeface="+mn-ea"/>
                        </a:rPr>
                        <a:t>“</a:t>
                      </a:r>
                      <a:r>
                        <a:rPr lang="en-US" altLang="zh-CN" sz="2000" kern="100" dirty="0">
                          <a:latin typeface="微软雅黑" charset="0"/>
                          <a:ea typeface="微软雅黑" charset="0"/>
                          <a:cs typeface="微软雅黑" charset="0"/>
                          <a:sym typeface="+mn-ea"/>
                        </a:rPr>
                        <a:t>noiseless.</a:t>
                      </a:r>
                      <a:r>
                        <a:rPr lang="zh-CN" altLang="en-US" sz="2000" kern="100" dirty="0">
                          <a:latin typeface="微软雅黑" charset="0"/>
                          <a:ea typeface="微软雅黑" charset="0"/>
                          <a:cs typeface="微软雅黑" charset="0"/>
                          <a:sym typeface="+mn-ea"/>
                        </a:rPr>
                        <a:t>”</a:t>
                      </a:r>
                      <a:r>
                        <a:rPr lang="en-US" altLang="zh-CN" sz="2000" kern="100" dirty="0">
                          <a:latin typeface="微软雅黑" charset="0"/>
                          <a:ea typeface="微软雅黑" charset="0"/>
                          <a:cs typeface="微软雅黑" charset="0"/>
                          <a:sym typeface="+mn-ea"/>
                        </a:rPr>
                        <a:t> With a normal 4 kHz channel, the Shannon limit would not allow this. A signal-to-noise ratio of 30 dB means S/N = 1000. So, the Shannon limit is about 39.87 kbps.</a:t>
                      </a:r>
                      <a:endParaRPr lang="zh-CN" altLang="en-US" sz="2000" dirty="0">
                        <a:latin typeface="微软雅黑" charset="0"/>
                        <a:ea typeface="微软雅黑" charset="0"/>
                        <a:cs typeface="微软雅黑" charset="0"/>
                      </a:endParaRPr>
                    </a:p>
                  </a:txBody>
                  <a:tcPr>
                    <a:solidFill>
                      <a:schemeClr val="bg1"/>
                    </a:solidFill>
                  </a:tcPr>
                </a:tc>
                <a:extLst>
                  <a:ext uri="{0D108BD9-81ED-4DB2-BD59-A6C34878D82A}">
                    <a16:rowId xmlns:a16="http://schemas.microsoft.com/office/drawing/2014/main" val="2342000101"/>
                  </a:ext>
                </a:extLst>
              </a:tr>
            </a:tbl>
          </a:graphicData>
        </a:graphic>
      </p:graphicFrame>
      <p:graphicFrame>
        <p:nvGraphicFramePr>
          <p:cNvPr id="5" name="表格 4">
            <a:extLst>
              <a:ext uri="{FF2B5EF4-FFF2-40B4-BE49-F238E27FC236}">
                <a16:creationId xmlns:a16="http://schemas.microsoft.com/office/drawing/2014/main" id="{A292F49D-E634-4D92-BC56-3731F17607F7}"/>
              </a:ext>
            </a:extLst>
          </p:cNvPr>
          <p:cNvGraphicFramePr>
            <a:graphicFrameLocks noGrp="1"/>
          </p:cNvGraphicFramePr>
          <p:nvPr>
            <p:extLst>
              <p:ext uri="{D42A27DB-BD31-4B8C-83A1-F6EECF244321}">
                <p14:modId xmlns:p14="http://schemas.microsoft.com/office/powerpoint/2010/main" val="2970364056"/>
              </p:ext>
            </p:extLst>
          </p:nvPr>
        </p:nvGraphicFramePr>
        <p:xfrm>
          <a:off x="301620" y="4736682"/>
          <a:ext cx="11577955" cy="7010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3486792689"/>
                    </a:ext>
                  </a:extLst>
                </a:gridCol>
              </a:tblGrid>
              <a:tr h="589905">
                <a:tc>
                  <a:txBody>
                    <a:bodyPr/>
                    <a:lstStyle/>
                    <a:p>
                      <a:pPr marL="0" lvl="2">
                        <a:buNone/>
                      </a:pPr>
                      <a:r>
                        <a:rPr lang="en-US" altLang="zh-CN" sz="2000" b="1" dirty="0">
                          <a:latin typeface="微软雅黑" charset="0"/>
                          <a:ea typeface="微软雅黑" charset="0"/>
                          <a:sym typeface="+mn-ea"/>
                        </a:rPr>
                        <a:t>P2</a:t>
                      </a:r>
                      <a:r>
                        <a:rPr lang="en-US" sz="2000" dirty="0">
                          <a:latin typeface="微软雅黑" charset="0"/>
                          <a:ea typeface="微软雅黑" charset="0"/>
                          <a:sym typeface="+mn-ea"/>
                        </a:rPr>
                        <a:t>. </a:t>
                      </a:r>
                      <a:r>
                        <a:rPr lang="en-US" altLang="zh-CN" sz="2000" kern="100" dirty="0">
                          <a:latin typeface="微软雅黑" charset="0"/>
                          <a:ea typeface="微软雅黑" charset="0"/>
                          <a:cs typeface="Times New Roman" panose="02020503050405090304" pitchFamily="18" charset="0"/>
                          <a:sym typeface="+mn-ea"/>
                        </a:rPr>
                        <a:t>If a binary signal is sent over a 3-kHz channel whose signal-to-noise ratio is 20 dB, what is the maximum achievable data rate?</a:t>
                      </a:r>
                      <a:endParaRPr lang="zh-CN" altLang="en-US" sz="2000" dirty="0">
                        <a:latin typeface="微软雅黑" charset="0"/>
                        <a:ea typeface="微软雅黑" charset="0"/>
                      </a:endParaRPr>
                    </a:p>
                  </a:txBody>
                  <a:tcPr>
                    <a:solidFill>
                      <a:schemeClr val="accent2">
                        <a:lumMod val="40000"/>
                        <a:lumOff val="60000"/>
                      </a:schemeClr>
                    </a:solidFill>
                  </a:tcPr>
                </a:tc>
                <a:extLst>
                  <a:ext uri="{0D108BD9-81ED-4DB2-BD59-A6C34878D82A}">
                    <a16:rowId xmlns:a16="http://schemas.microsoft.com/office/drawing/2014/main" val="1488446384"/>
                  </a:ext>
                </a:extLst>
              </a:tr>
            </a:tbl>
          </a:graphicData>
        </a:graphic>
      </p:graphicFrame>
      <p:sp>
        <p:nvSpPr>
          <p:cNvPr id="12" name="文本框 11">
            <a:extLst>
              <a:ext uri="{FF2B5EF4-FFF2-40B4-BE49-F238E27FC236}">
                <a16:creationId xmlns:a16="http://schemas.microsoft.com/office/drawing/2014/main" id="{4833AD20-0BE4-4D58-9586-7580389C6FC2}"/>
              </a:ext>
            </a:extLst>
          </p:cNvPr>
          <p:cNvSpPr txBox="1"/>
          <p:nvPr/>
        </p:nvSpPr>
        <p:spPr>
          <a:xfrm>
            <a:off x="301619" y="5433020"/>
            <a:ext cx="11577955" cy="923330"/>
          </a:xfrm>
          <a:prstGeom prst="rect">
            <a:avLst/>
          </a:prstGeom>
          <a:noFill/>
        </p:spPr>
        <p:txBody>
          <a:bodyPr wrap="square">
            <a:spAutoFit/>
          </a:bodyPr>
          <a:lstStyle/>
          <a:p>
            <a:pPr>
              <a:buNone/>
            </a:pPr>
            <a:r>
              <a:rPr lang="en-US" altLang="zh-CN" sz="1800" b="1" kern="100" dirty="0">
                <a:latin typeface="微软雅黑" charset="0"/>
                <a:ea typeface="微软雅黑" charset="0"/>
                <a:cs typeface="Times New Roman" panose="02020503050405090304" pitchFamily="18" charset="0"/>
                <a:sym typeface="+mn-ea"/>
              </a:rPr>
              <a:t>Ans: </a:t>
            </a:r>
            <a:r>
              <a:rPr lang="en-US" altLang="zh-CN" sz="1800" kern="100" dirty="0">
                <a:latin typeface="微软雅黑" charset="0"/>
                <a:ea typeface="微软雅黑" charset="0"/>
                <a:cs typeface="Times New Roman" panose="02020503050405090304" pitchFamily="18" charset="0"/>
                <a:sym typeface="+mn-ea"/>
              </a:rPr>
              <a:t>A signal-to-noise ratio of 20 dB means S / N = 100. Since log</a:t>
            </a:r>
            <a:r>
              <a:rPr lang="en-US" altLang="zh-CN" sz="1800" kern="100" baseline="-25000" dirty="0">
                <a:latin typeface="微软雅黑" charset="0"/>
                <a:ea typeface="微软雅黑" charset="0"/>
                <a:cs typeface="Times New Roman" panose="02020503050405090304" pitchFamily="18" charset="0"/>
                <a:sym typeface="+mn-ea"/>
              </a:rPr>
              <a:t>2</a:t>
            </a:r>
            <a:r>
              <a:rPr lang="en-US" altLang="zh-CN" sz="1800" kern="100" dirty="0">
                <a:latin typeface="微软雅黑" charset="0"/>
                <a:ea typeface="微软雅黑" charset="0"/>
                <a:cs typeface="Times New Roman" panose="02020503050405090304" pitchFamily="18" charset="0"/>
                <a:sym typeface="+mn-ea"/>
              </a:rPr>
              <a:t> 101 is about 6.658, the Shannon limit is about 19.975 kbps. The Nyquist limit is 6 kbps. The bottleneck is therefore the Nyquist limit, giving a maximum channel capacity of 6 kbps.</a:t>
            </a:r>
            <a:endParaRPr lang="zh-CN" altLang="en-US" sz="1800" dirty="0">
              <a:latin typeface="微软雅黑" charset="0"/>
              <a:ea typeface="微软雅黑" charset="0"/>
            </a:endParaRPr>
          </a:p>
        </p:txBody>
      </p:sp>
      <p:sp>
        <p:nvSpPr>
          <p:cNvPr id="4" name="TextBox 15">
            <a:extLst>
              <a:ext uri="{FF2B5EF4-FFF2-40B4-BE49-F238E27FC236}">
                <a16:creationId xmlns:a16="http://schemas.microsoft.com/office/drawing/2014/main" id="{ED88BB3C-D245-495B-BC8F-0D51502D5455}"/>
              </a:ext>
            </a:extLst>
          </p:cNvPr>
          <p:cNvSpPr txBox="1"/>
          <p:nvPr/>
        </p:nvSpPr>
        <p:spPr>
          <a:xfrm>
            <a:off x="301620" y="4156361"/>
            <a:ext cx="4186284" cy="338554"/>
          </a:xfrm>
          <a:prstGeom prst="rect">
            <a:avLst/>
          </a:prstGeom>
          <a:solidFill>
            <a:schemeClr val="bg1">
              <a:lumMod val="95000"/>
            </a:schemeClr>
          </a:solidFill>
          <a:ln>
            <a:solidFill>
              <a:schemeClr val="tx1"/>
            </a:solidFill>
          </a:ln>
        </p:spPr>
        <p:txBody>
          <a:bodyPr wrap="square">
            <a:spAutoFit/>
          </a:bodyPr>
          <a:lstStyle/>
          <a:p>
            <a:pPr eaLnBrk="1" hangingPunct="1">
              <a:defRPr/>
            </a:pPr>
            <a:r>
              <a:rPr lang="zh-CN" altLang="en-US" sz="1600" dirty="0">
                <a:latin typeface="Arial" charset="0"/>
                <a:cs typeface="Arial" charset="0"/>
              </a:rPr>
              <a:t>无噪声：</a:t>
            </a:r>
            <a:r>
              <a:rPr lang="en-US" sz="1600" dirty="0">
                <a:latin typeface="Arial" charset="0"/>
                <a:cs typeface="Arial" charset="0"/>
              </a:rPr>
              <a:t>Max. data rate = 2B log</a:t>
            </a:r>
            <a:r>
              <a:rPr lang="en-US" sz="1600" baseline="-25000" dirty="0">
                <a:latin typeface="Arial" charset="0"/>
                <a:cs typeface="Arial" charset="0"/>
              </a:rPr>
              <a:t>2</a:t>
            </a:r>
            <a:r>
              <a:rPr lang="en-US" sz="1600" dirty="0">
                <a:latin typeface="Arial" charset="0"/>
                <a:cs typeface="Arial" charset="0"/>
              </a:rPr>
              <a:t>V bits/sec</a:t>
            </a:r>
          </a:p>
        </p:txBody>
      </p:sp>
      <p:sp>
        <p:nvSpPr>
          <p:cNvPr id="7" name="TextBox 16">
            <a:extLst>
              <a:ext uri="{FF2B5EF4-FFF2-40B4-BE49-F238E27FC236}">
                <a16:creationId xmlns:a16="http://schemas.microsoft.com/office/drawing/2014/main" id="{79484897-8847-42CB-813B-D6F7C112F671}"/>
              </a:ext>
            </a:extLst>
          </p:cNvPr>
          <p:cNvSpPr txBox="1"/>
          <p:nvPr/>
        </p:nvSpPr>
        <p:spPr>
          <a:xfrm>
            <a:off x="4608800" y="4156361"/>
            <a:ext cx="4733503" cy="338554"/>
          </a:xfrm>
          <a:prstGeom prst="rect">
            <a:avLst/>
          </a:prstGeom>
          <a:solidFill>
            <a:schemeClr val="bg1">
              <a:lumMod val="95000"/>
            </a:schemeClr>
          </a:solidFill>
          <a:ln>
            <a:solidFill>
              <a:schemeClr val="tx1"/>
            </a:solidFill>
          </a:ln>
        </p:spPr>
        <p:txBody>
          <a:bodyPr wrap="square" anchor="ctr">
            <a:spAutoFit/>
          </a:bodyPr>
          <a:lstStyle/>
          <a:p>
            <a:pPr eaLnBrk="1" hangingPunct="1">
              <a:defRPr/>
            </a:pPr>
            <a:r>
              <a:rPr lang="zh-CN" altLang="en-US" sz="1600" dirty="0">
                <a:latin typeface="Arial" charset="0"/>
                <a:cs typeface="Arial" charset="0"/>
              </a:rPr>
              <a:t>有噪声：</a:t>
            </a:r>
            <a:r>
              <a:rPr lang="en-US" sz="1600" dirty="0">
                <a:latin typeface="Arial" charset="0"/>
                <a:cs typeface="Arial" charset="0"/>
              </a:rPr>
              <a:t>Max. data rate = B log</a:t>
            </a:r>
            <a:r>
              <a:rPr lang="en-US" sz="1600" baseline="-25000" dirty="0">
                <a:latin typeface="Arial" charset="0"/>
                <a:cs typeface="Arial" charset="0"/>
              </a:rPr>
              <a:t>2</a:t>
            </a:r>
            <a:r>
              <a:rPr lang="en-US" sz="1600" dirty="0">
                <a:latin typeface="Arial" charset="0"/>
                <a:cs typeface="Arial" charset="0"/>
              </a:rPr>
              <a:t>(1 + S/N) bits/sec</a:t>
            </a:r>
          </a:p>
        </p:txBody>
      </p:sp>
      <p:sp>
        <p:nvSpPr>
          <p:cNvPr id="13" name="文本框 12">
            <a:extLst>
              <a:ext uri="{FF2B5EF4-FFF2-40B4-BE49-F238E27FC236}">
                <a16:creationId xmlns:a16="http://schemas.microsoft.com/office/drawing/2014/main" id="{7116560F-6C62-4D6C-8ECB-BB76AA71ED61}"/>
              </a:ext>
            </a:extLst>
          </p:cNvPr>
          <p:cNvSpPr txBox="1"/>
          <p:nvPr/>
        </p:nvSpPr>
        <p:spPr>
          <a:xfrm>
            <a:off x="9463199" y="4156361"/>
            <a:ext cx="2537272" cy="338554"/>
          </a:xfrm>
          <a:prstGeom prst="rect">
            <a:avLst/>
          </a:prstGeom>
          <a:noFill/>
        </p:spPr>
        <p:txBody>
          <a:bodyPr wrap="square">
            <a:spAutoFit/>
          </a:bodyPr>
          <a:lstStyle/>
          <a:p>
            <a:r>
              <a:rPr lang="zh-CN" altLang="en-US" sz="1600" dirty="0">
                <a:latin typeface="Arial" panose="020B0604020202020204" pitchFamily="34" charset="0"/>
                <a:ea typeface="微软雅黑" panose="020B0503020204020204" pitchFamily="34" charset="-122"/>
              </a:rPr>
              <a:t>信噪比</a:t>
            </a:r>
            <a:r>
              <a:rPr lang="en-US" altLang="zh-CN" sz="1600" dirty="0">
                <a:latin typeface="Arial" panose="020B0604020202020204" pitchFamily="34" charset="0"/>
                <a:ea typeface="微软雅黑" panose="020B0503020204020204" pitchFamily="34" charset="-122"/>
              </a:rPr>
              <a:t>10log</a:t>
            </a:r>
            <a:r>
              <a:rPr lang="en-US" altLang="zh-CN" sz="1600" baseline="-25000" dirty="0">
                <a:latin typeface="Arial" panose="020B0604020202020204" pitchFamily="34" charset="0"/>
                <a:ea typeface="微软雅黑" panose="020B0503020204020204" pitchFamily="34" charset="-122"/>
              </a:rPr>
              <a:t>10</a:t>
            </a:r>
            <a:r>
              <a:rPr lang="en-US" altLang="zh-CN" sz="1600" dirty="0">
                <a:latin typeface="Arial" panose="020B0604020202020204" pitchFamily="34" charset="0"/>
                <a:ea typeface="微软雅黑" panose="020B0503020204020204" pitchFamily="34" charset="-122"/>
              </a:rPr>
              <a:t>S/N (dB)</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7" grpId="0" animBg="1"/>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zh-CN" altLang="en-US" sz="2800" b="1" kern="0" dirty="0">
                <a:solidFill>
                  <a:srgbClr val="C00000"/>
                </a:solidFill>
                <a:latin typeface="微软雅黑" panose="020B0503020204020204" pitchFamily="34" charset="-122"/>
                <a:ea typeface="微软雅黑" panose="020B0503020204020204" pitchFamily="34" charset="-122"/>
              </a:rPr>
              <a:t>第二章习题讲解</a:t>
            </a:r>
          </a:p>
        </p:txBody>
      </p:sp>
      <p:graphicFrame>
        <p:nvGraphicFramePr>
          <p:cNvPr id="6" name="表格 5"/>
          <p:cNvGraphicFramePr/>
          <p:nvPr>
            <p:custDataLst>
              <p:tags r:id="rId1"/>
            </p:custDataLst>
            <p:extLst>
              <p:ext uri="{D42A27DB-BD31-4B8C-83A1-F6EECF244321}">
                <p14:modId xmlns:p14="http://schemas.microsoft.com/office/powerpoint/2010/main" val="3870398305"/>
              </p:ext>
            </p:extLst>
          </p:nvPr>
        </p:nvGraphicFramePr>
        <p:xfrm>
          <a:off x="301625" y="1079500"/>
          <a:ext cx="11577955" cy="527685"/>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20000"/>
                    </a:ext>
                  </a:extLst>
                </a:gridCol>
              </a:tblGrid>
              <a:tr h="527685">
                <a:tc>
                  <a:txBody>
                    <a:bodyPr/>
                    <a:lstStyle/>
                    <a:p>
                      <a:pPr marL="0" lvl="2" indent="0">
                        <a:buNone/>
                        <a:defRPr/>
                      </a:pPr>
                      <a:r>
                        <a:rPr lang="en-US" altLang="zh-CN" sz="2000" b="1" dirty="0">
                          <a:latin typeface="微软雅黑" panose="020B0503020204020204" pitchFamily="34" charset="-122"/>
                          <a:ea typeface="微软雅黑" panose="020B0503020204020204" pitchFamily="34" charset="-122"/>
                          <a:sym typeface="+mn-ea"/>
                        </a:rPr>
                        <a:t>P3. </a:t>
                      </a:r>
                      <a:r>
                        <a:rPr lang="en-US" altLang="zh-CN" sz="2000" dirty="0">
                          <a:latin typeface="微软雅黑" panose="020B0503020204020204" pitchFamily="34" charset="-122"/>
                          <a:ea typeface="微软雅黑" panose="020B0503020204020204" pitchFamily="34" charset="-122"/>
                          <a:sym typeface="+mn-ea"/>
                        </a:rPr>
                        <a:t>What signal-to-noise ratio is needed to put a T1 carrier on a 50-kHz line?</a:t>
                      </a:r>
                      <a:endParaRPr lang="en-US" altLang="zh-CN" sz="2000" kern="100" dirty="0">
                        <a:latin typeface="微软雅黑" charset="0"/>
                        <a:ea typeface="微软雅黑" charset="0"/>
                        <a:cs typeface="Times New Roman" panose="02020503050405090304" pitchFamily="18" charset="0"/>
                        <a:sym typeface="+mn-ea"/>
                      </a:endParaRPr>
                    </a:p>
                  </a:txBody>
                  <a:tcPr>
                    <a:solidFill>
                      <a:schemeClr val="accent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3" name="表格 2">
            <a:extLst>
              <a:ext uri="{FF2B5EF4-FFF2-40B4-BE49-F238E27FC236}">
                <a16:creationId xmlns:a16="http://schemas.microsoft.com/office/drawing/2014/main" id="{20E20141-E6CF-4A60-AF65-312B1EED2A02}"/>
              </a:ext>
            </a:extLst>
          </p:cNvPr>
          <p:cNvGraphicFramePr>
            <a:graphicFrameLocks noGrp="1"/>
          </p:cNvGraphicFramePr>
          <p:nvPr>
            <p:extLst>
              <p:ext uri="{D42A27DB-BD31-4B8C-83A1-F6EECF244321}">
                <p14:modId xmlns:p14="http://schemas.microsoft.com/office/powerpoint/2010/main" val="2371878479"/>
              </p:ext>
            </p:extLst>
          </p:nvPr>
        </p:nvGraphicFramePr>
        <p:xfrm>
          <a:off x="301625" y="1689155"/>
          <a:ext cx="11577955" cy="10058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1226524183"/>
                    </a:ext>
                  </a:extLst>
                </a:gridCol>
              </a:tblGrid>
              <a:tr h="527685">
                <a:tc>
                  <a:txBody>
                    <a:bodyPr/>
                    <a:lstStyle/>
                    <a:p>
                      <a:pPr>
                        <a:buNone/>
                      </a:pPr>
                      <a:r>
                        <a:rPr lang="en-US" altLang="zh-CN" sz="2000" b="1" dirty="0">
                          <a:latin typeface="微软雅黑" panose="020B0503020204020204" pitchFamily="34" charset="-122"/>
                          <a:ea typeface="微软雅黑" panose="020B0503020204020204" pitchFamily="34" charset="-122"/>
                          <a:sym typeface="+mn-ea"/>
                        </a:rPr>
                        <a:t>Ans: </a:t>
                      </a:r>
                      <a:r>
                        <a:rPr lang="en-US" altLang="zh-CN" sz="2000" dirty="0">
                          <a:latin typeface="微软雅黑" panose="020B0503020204020204" pitchFamily="34" charset="-122"/>
                          <a:ea typeface="微软雅黑" panose="020B0503020204020204" pitchFamily="34" charset="-122"/>
                          <a:sym typeface="+mn-ea"/>
                        </a:rPr>
                        <a:t>To send a T1 signal we need Blog</a:t>
                      </a:r>
                      <a:r>
                        <a:rPr lang="en-US" altLang="zh-CN" sz="2000" baseline="-25000" dirty="0">
                          <a:latin typeface="微软雅黑" panose="020B0503020204020204" pitchFamily="34" charset="-122"/>
                          <a:ea typeface="微软雅黑" panose="020B0503020204020204" pitchFamily="34" charset="-122"/>
                          <a:sym typeface="+mn-ea"/>
                        </a:rPr>
                        <a:t>2</a:t>
                      </a:r>
                      <a:r>
                        <a:rPr lang="en-US" altLang="zh-CN" sz="2000" dirty="0">
                          <a:latin typeface="微软雅黑" panose="020B0503020204020204" pitchFamily="34" charset="-122"/>
                          <a:ea typeface="微软雅黑" panose="020B0503020204020204" pitchFamily="34" charset="-122"/>
                          <a:sym typeface="+mn-ea"/>
                        </a:rPr>
                        <a:t>(1 + S/N) = 1.544 × 10</a:t>
                      </a:r>
                      <a:r>
                        <a:rPr lang="en-US" altLang="zh-CN" sz="2000" baseline="30000" dirty="0">
                          <a:latin typeface="微软雅黑" panose="020B0503020204020204" pitchFamily="34" charset="-122"/>
                          <a:ea typeface="微软雅黑" panose="020B0503020204020204" pitchFamily="34" charset="-122"/>
                          <a:sym typeface="+mn-ea"/>
                        </a:rPr>
                        <a:t>6</a:t>
                      </a:r>
                      <a:r>
                        <a:rPr lang="en-US" altLang="zh-CN" sz="2000" dirty="0">
                          <a:latin typeface="微软雅黑" panose="020B0503020204020204" pitchFamily="34" charset="-122"/>
                          <a:ea typeface="微软雅黑" panose="020B0503020204020204" pitchFamily="34" charset="-122"/>
                          <a:sym typeface="+mn-ea"/>
                        </a:rPr>
                        <a:t> with B = 50,000. This yields S /N = 2</a:t>
                      </a:r>
                      <a:r>
                        <a:rPr lang="en-US" altLang="zh-CN" sz="2000" baseline="30000" dirty="0">
                          <a:latin typeface="微软雅黑" panose="020B0503020204020204" pitchFamily="34" charset="-122"/>
                          <a:ea typeface="微软雅黑" panose="020B0503020204020204" pitchFamily="34" charset="-122"/>
                          <a:sym typeface="+mn-ea"/>
                        </a:rPr>
                        <a:t>30</a:t>
                      </a:r>
                      <a:r>
                        <a:rPr lang="en-US" altLang="zh-CN" sz="2000" dirty="0">
                          <a:latin typeface="微软雅黑" panose="020B0503020204020204" pitchFamily="34" charset="-122"/>
                          <a:ea typeface="微软雅黑" panose="020B0503020204020204" pitchFamily="34" charset="-122"/>
                          <a:sym typeface="+mn-ea"/>
                        </a:rPr>
                        <a:t> − 1, which is about 93 </a:t>
                      </a:r>
                      <a:r>
                        <a:rPr lang="en-US" altLang="zh-CN" sz="2000" dirty="0" err="1">
                          <a:latin typeface="微软雅黑" panose="020B0503020204020204" pitchFamily="34" charset="-122"/>
                          <a:ea typeface="微软雅黑" panose="020B0503020204020204" pitchFamily="34" charset="-122"/>
                          <a:sym typeface="+mn-ea"/>
                        </a:rPr>
                        <a:t>dB.</a:t>
                      </a:r>
                      <a:endParaRPr lang="en-US" altLang="zh-CN" sz="2000" dirty="0">
                        <a:latin typeface="微软雅黑" panose="020B0503020204020204" pitchFamily="34" charset="-122"/>
                        <a:ea typeface="微软雅黑" panose="020B0503020204020204" pitchFamily="34" charset="-122"/>
                        <a:sym typeface="+mn-ea"/>
                      </a:endParaRPr>
                    </a:p>
                    <a:p>
                      <a:pPr>
                        <a:buNone/>
                      </a:pPr>
                      <a:r>
                        <a:rPr lang="en-US" altLang="zh-CN" sz="2000" dirty="0">
                          <a:latin typeface="微软雅黑" charset="0"/>
                          <a:ea typeface="微软雅黑" charset="0"/>
                          <a:cs typeface="微软雅黑" charset="0"/>
                        </a:rPr>
                        <a:t>Notes: T1’s</a:t>
                      </a:r>
                      <a:r>
                        <a:rPr lang="zh-CN" altLang="en-US" sz="2000" dirty="0">
                          <a:latin typeface="微软雅黑" charset="0"/>
                          <a:ea typeface="微软雅黑" charset="0"/>
                          <a:cs typeface="微软雅黑" charset="0"/>
                        </a:rPr>
                        <a:t> </a:t>
                      </a:r>
                      <a:r>
                        <a:rPr lang="en-US" altLang="zh-CN" sz="2000" dirty="0">
                          <a:latin typeface="微软雅黑" charset="0"/>
                          <a:ea typeface="微软雅黑" charset="0"/>
                          <a:cs typeface="微软雅黑" charset="0"/>
                        </a:rPr>
                        <a:t>maximum data rate: 1.544 Mbps.</a:t>
                      </a:r>
                      <a:endParaRPr lang="zh-CN" altLang="en-US" sz="2000" dirty="0">
                        <a:latin typeface="微软雅黑" charset="0"/>
                        <a:ea typeface="微软雅黑" charset="0"/>
                        <a:cs typeface="微软雅黑" charset="0"/>
                      </a:endParaRPr>
                    </a:p>
                  </a:txBody>
                  <a:tcPr>
                    <a:solidFill>
                      <a:schemeClr val="bg1"/>
                    </a:solidFill>
                  </a:tcPr>
                </a:tc>
                <a:extLst>
                  <a:ext uri="{0D108BD9-81ED-4DB2-BD59-A6C34878D82A}">
                    <a16:rowId xmlns:a16="http://schemas.microsoft.com/office/drawing/2014/main" val="1260165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90204" pitchFamily="34" charset="0"/>
              <a:defRPr sz="2400">
                <a:solidFill>
                  <a:schemeClr val="tx1"/>
                </a:solidFill>
                <a:latin typeface="Arial" panose="020B0604020202090204" pitchFamily="34" charset="0"/>
                <a:cs typeface="Arial" panose="020B0604020202090204" pitchFamily="34" charset="0"/>
              </a:defRPr>
            </a:lvl1pPr>
            <a:lvl2pPr marL="742950" indent="-285750">
              <a:spcBef>
                <a:spcPts val="600"/>
              </a:spcBef>
              <a:buClr>
                <a:srgbClr val="0000FF"/>
              </a:buClr>
              <a:buFont typeface="Arial" panose="020B0604020202090204" pitchFamily="34" charset="0"/>
              <a:buChar char="•"/>
              <a:defRPr sz="2400">
                <a:solidFill>
                  <a:schemeClr val="tx1"/>
                </a:solidFill>
                <a:latin typeface="Arial" panose="020B0604020202090204" pitchFamily="34" charset="0"/>
                <a:cs typeface="Arial" panose="020B0604020202090204" pitchFamily="34" charset="0"/>
              </a:defRPr>
            </a:lvl2pPr>
            <a:lvl3pPr marL="1143000" indent="-228600">
              <a:spcBef>
                <a:spcPct val="20000"/>
              </a:spcBef>
              <a:buClr>
                <a:srgbClr val="0000FF"/>
              </a:buClr>
              <a:buFont typeface="Arial" panose="020B0604020202090204" pitchFamily="34" charset="0"/>
              <a:buChar char="−"/>
              <a:defRPr sz="2000">
                <a:solidFill>
                  <a:schemeClr val="tx1"/>
                </a:solidFill>
                <a:latin typeface="Arial" panose="020B0604020202090204" pitchFamily="34" charset="0"/>
                <a:cs typeface="Arial" panose="020B0604020202090204" pitchFamily="34" charset="0"/>
              </a:defRPr>
            </a:lvl3pPr>
            <a:lvl4pPr marL="1600200" indent="-228600">
              <a:spcBef>
                <a:spcPct val="20000"/>
              </a:spcBef>
              <a:buClr>
                <a:srgbClr val="0000FF"/>
              </a:buClr>
              <a:buFont typeface="Arial" panose="020B0604020202090204" pitchFamily="34" charset="0"/>
              <a:buChar char="»"/>
              <a:defRPr>
                <a:solidFill>
                  <a:schemeClr val="tx1"/>
                </a:solidFill>
                <a:latin typeface="Arial" panose="020B0604020202090204" pitchFamily="34" charset="0"/>
                <a:cs typeface="Arial" panose="020B060402020209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9pPr>
          </a:lstStyle>
          <a:p>
            <a:pPr>
              <a:spcBef>
                <a:spcPct val="0"/>
              </a:spcBef>
              <a:buClrTx/>
              <a:buFontTx/>
              <a:buNone/>
            </a:pPr>
            <a:r>
              <a:rPr lang="en-US" altLang="zh-CN" sz="800"/>
              <a:t>Computer Networks, Chapter 2 THE PHYSICAL LAYER</a:t>
            </a:r>
          </a:p>
        </p:txBody>
      </p:sp>
      <p:sp>
        <p:nvSpPr>
          <p:cNvPr id="2" name="矩形 1"/>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zh-CN" altLang="en-US" sz="2800" b="1" kern="0" dirty="0">
                <a:solidFill>
                  <a:srgbClr val="C00000"/>
                </a:solidFill>
                <a:latin typeface="微软雅黑" panose="020B0503020204020204" pitchFamily="34" charset="-122"/>
                <a:ea typeface="微软雅黑" panose="020B0503020204020204" pitchFamily="34" charset="-122"/>
              </a:rPr>
              <a:t>第二章习题讲解</a:t>
            </a:r>
          </a:p>
        </p:txBody>
      </p:sp>
      <p:graphicFrame>
        <p:nvGraphicFramePr>
          <p:cNvPr id="6" name="表格 5"/>
          <p:cNvGraphicFramePr/>
          <p:nvPr>
            <p:custDataLst>
              <p:tags r:id="rId1"/>
            </p:custDataLst>
            <p:extLst>
              <p:ext uri="{D42A27DB-BD31-4B8C-83A1-F6EECF244321}">
                <p14:modId xmlns:p14="http://schemas.microsoft.com/office/powerpoint/2010/main" val="1206109190"/>
              </p:ext>
            </p:extLst>
          </p:nvPr>
        </p:nvGraphicFramePr>
        <p:xfrm>
          <a:off x="301625" y="1079500"/>
          <a:ext cx="11577955" cy="10058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20000"/>
                    </a:ext>
                  </a:extLst>
                </a:gridCol>
              </a:tblGrid>
              <a:tr h="1005840">
                <a:tc>
                  <a:txBody>
                    <a:bodyPr/>
                    <a:lstStyle/>
                    <a:p>
                      <a:pPr marL="0" lvl="2" indent="0">
                        <a:buNone/>
                        <a:defRPr/>
                      </a:pPr>
                      <a:r>
                        <a:rPr lang="en-US" altLang="zh-CN" sz="2000" b="1" dirty="0">
                          <a:latin typeface="微软雅黑" panose="020B0503020204020204" pitchFamily="34" charset="-122"/>
                          <a:ea typeface="微软雅黑" panose="020B0503020204020204" pitchFamily="34" charset="-122"/>
                          <a:sym typeface="+mn-ea"/>
                        </a:rPr>
                        <a:t>P4.</a:t>
                      </a:r>
                      <a:r>
                        <a:rPr lang="en-US" altLang="zh-CN" sz="2000" dirty="0">
                          <a:latin typeface="微软雅黑" panose="020B0503020204020204" pitchFamily="34" charset="-122"/>
                          <a:ea typeface="微软雅黑" panose="020B0503020204020204" pitchFamily="34" charset="-122"/>
                          <a:sym typeface="+mn-ea"/>
                        </a:rPr>
                        <a:t> How long will it take to transmit a 1-GB file from one VSAT to another using a hub as shown in Figure 2-17? Assume that the uplink is 1 Mbps, the downlink is 7 Mbps, and circuit switching is used with 1.2 sec circuit setup time.</a:t>
                      </a:r>
                    </a:p>
                  </a:txBody>
                  <a:tcPr>
                    <a:solidFill>
                      <a:schemeClr val="accent2">
                        <a:lumMod val="40000"/>
                        <a:lumOff val="60000"/>
                      </a:schemeClr>
                    </a:solidFill>
                  </a:tcPr>
                </a:tc>
                <a:extLst>
                  <a:ext uri="{0D108BD9-81ED-4DB2-BD59-A6C34878D82A}">
                    <a16:rowId xmlns:a16="http://schemas.microsoft.com/office/drawing/2014/main" val="10000"/>
                  </a:ext>
                </a:extLst>
              </a:tr>
            </a:tbl>
          </a:graphicData>
        </a:graphic>
      </p:graphicFrame>
      <p:pic>
        <p:nvPicPr>
          <p:cNvPr id="7" name="图片 6"/>
          <p:cNvPicPr>
            <a:picLocks noChangeAspect="1"/>
          </p:cNvPicPr>
          <p:nvPr/>
        </p:nvPicPr>
        <p:blipFill>
          <a:blip r:embed="rId4"/>
          <a:stretch>
            <a:fillRect/>
          </a:stretch>
        </p:blipFill>
        <p:spPr>
          <a:xfrm>
            <a:off x="7135495" y="2535555"/>
            <a:ext cx="4882515" cy="3820795"/>
          </a:xfrm>
          <a:prstGeom prst="rect">
            <a:avLst/>
          </a:prstGeom>
        </p:spPr>
      </p:pic>
      <p:sp>
        <p:nvSpPr>
          <p:cNvPr id="10" name="文本框 9">
            <a:extLst>
              <a:ext uri="{FF2B5EF4-FFF2-40B4-BE49-F238E27FC236}">
                <a16:creationId xmlns:a16="http://schemas.microsoft.com/office/drawing/2014/main" id="{55DB9D2A-D5C0-4774-8E97-4AC83F4280DE}"/>
              </a:ext>
            </a:extLst>
          </p:cNvPr>
          <p:cNvSpPr txBox="1"/>
          <p:nvPr/>
        </p:nvSpPr>
        <p:spPr>
          <a:xfrm>
            <a:off x="312420" y="2436265"/>
            <a:ext cx="7015480" cy="1200329"/>
          </a:xfrm>
          <a:prstGeom prst="rect">
            <a:avLst/>
          </a:prstGeom>
          <a:noFill/>
        </p:spPr>
        <p:txBody>
          <a:bodyPr wrap="square">
            <a:spAutoFit/>
          </a:bodyPr>
          <a:lstStyle/>
          <a:p>
            <a:pPr marL="0" lvl="2" algn="l">
              <a:buNone/>
              <a:defRPr/>
            </a:pPr>
            <a:r>
              <a:rPr lang="en-US" altLang="zh-CN" sz="1800" b="1" dirty="0">
                <a:latin typeface="微软雅黑" panose="020B0503020204020204" pitchFamily="34" charset="-122"/>
                <a:ea typeface="微软雅黑" panose="020B0503020204020204" pitchFamily="34" charset="-122"/>
                <a:sym typeface="+mn-ea"/>
              </a:rPr>
              <a:t>Ans: </a:t>
            </a:r>
          </a:p>
          <a:p>
            <a:pPr marL="0" lvl="2" algn="l">
              <a:buNone/>
              <a:defRPr/>
            </a:pPr>
            <a:r>
              <a:rPr lang="en-US" altLang="zh-CN" sz="1800" dirty="0">
                <a:latin typeface="微软雅黑" panose="020B0503020204020204" pitchFamily="34" charset="-122"/>
                <a:ea typeface="微软雅黑" panose="020B0503020204020204" pitchFamily="34" charset="-122"/>
                <a:sym typeface="+mn-ea"/>
              </a:rPr>
              <a:t>The lowest bandwidth link (1 Mbps) is the bottleneck. </a:t>
            </a:r>
          </a:p>
          <a:p>
            <a:pPr marL="0" lvl="2" algn="l">
              <a:buNone/>
              <a:defRPr/>
            </a:pPr>
            <a:r>
              <a:rPr lang="en-US" altLang="zh-CN" sz="1800" dirty="0">
                <a:latin typeface="微软雅黑" panose="020B0503020204020204" pitchFamily="34" charset="-122"/>
                <a:ea typeface="微软雅黑" panose="020B0503020204020204" pitchFamily="34" charset="-122"/>
                <a:sym typeface="+mn-ea"/>
              </a:rPr>
              <a:t>One-way latency = 4 × (35800/300000) = 480 msec. </a:t>
            </a:r>
          </a:p>
          <a:p>
            <a:pPr marL="0" lvl="2" algn="l">
              <a:buNone/>
              <a:defRPr/>
            </a:pPr>
            <a:r>
              <a:rPr lang="en-US" altLang="zh-CN" sz="1800" dirty="0">
                <a:latin typeface="微软雅黑" panose="020B0503020204020204" pitchFamily="34" charset="-122"/>
                <a:ea typeface="微软雅黑" panose="020B0503020204020204" pitchFamily="34" charset="-122"/>
                <a:sym typeface="+mn-ea"/>
              </a:rPr>
              <a:t>Total time = 1.2 + 1024*8Mbps/1Mbps + 0.48 = 8193.68 sec.</a:t>
            </a:r>
          </a:p>
        </p:txBody>
      </p:sp>
      <p:sp>
        <p:nvSpPr>
          <p:cNvPr id="4" name="文本框 3">
            <a:extLst>
              <a:ext uri="{FF2B5EF4-FFF2-40B4-BE49-F238E27FC236}">
                <a16:creationId xmlns:a16="http://schemas.microsoft.com/office/drawing/2014/main" id="{DA3FDF11-ABA5-4A42-BD75-F548DF367F58}"/>
              </a:ext>
            </a:extLst>
          </p:cNvPr>
          <p:cNvSpPr txBox="1"/>
          <p:nvPr/>
        </p:nvSpPr>
        <p:spPr>
          <a:xfrm>
            <a:off x="876300" y="4250777"/>
            <a:ext cx="3405099" cy="369332"/>
          </a:xfrm>
          <a:prstGeom prst="rect">
            <a:avLst/>
          </a:prstGeom>
          <a:noFill/>
        </p:spPr>
        <p:txBody>
          <a:bodyPr wrap="none" rtlCol="0">
            <a:spAutoFit/>
          </a:bodyPr>
          <a:lstStyle/>
          <a:p>
            <a:r>
              <a:rPr lang="zh-CN" altLang="en-US" dirty="0"/>
              <a:t>同步地球卫星位于</a:t>
            </a:r>
            <a:r>
              <a:rPr lang="en-US" altLang="zh-CN" dirty="0"/>
              <a:t>35800km</a:t>
            </a:r>
            <a:r>
              <a:rPr lang="zh-CN" altLang="en-US" dirty="0"/>
              <a:t>高空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90204" pitchFamily="34" charset="0"/>
              <a:defRPr sz="2400">
                <a:solidFill>
                  <a:schemeClr val="tx1"/>
                </a:solidFill>
                <a:latin typeface="Arial" panose="020B0604020202090204" pitchFamily="34" charset="0"/>
                <a:cs typeface="Arial" panose="020B0604020202090204" pitchFamily="34" charset="0"/>
              </a:defRPr>
            </a:lvl1pPr>
            <a:lvl2pPr marL="742950" indent="-285750">
              <a:spcBef>
                <a:spcPts val="600"/>
              </a:spcBef>
              <a:buClr>
                <a:srgbClr val="0000FF"/>
              </a:buClr>
              <a:buFont typeface="Arial" panose="020B0604020202090204" pitchFamily="34" charset="0"/>
              <a:buChar char="•"/>
              <a:defRPr sz="2400">
                <a:solidFill>
                  <a:schemeClr val="tx1"/>
                </a:solidFill>
                <a:latin typeface="Arial" panose="020B0604020202090204" pitchFamily="34" charset="0"/>
                <a:cs typeface="Arial" panose="020B0604020202090204" pitchFamily="34" charset="0"/>
              </a:defRPr>
            </a:lvl2pPr>
            <a:lvl3pPr marL="1143000" indent="-228600">
              <a:spcBef>
                <a:spcPct val="20000"/>
              </a:spcBef>
              <a:buClr>
                <a:srgbClr val="0000FF"/>
              </a:buClr>
              <a:buFont typeface="Arial" panose="020B0604020202090204" pitchFamily="34" charset="0"/>
              <a:buChar char="−"/>
              <a:defRPr sz="2000">
                <a:solidFill>
                  <a:schemeClr val="tx1"/>
                </a:solidFill>
                <a:latin typeface="Arial" panose="020B0604020202090204" pitchFamily="34" charset="0"/>
                <a:cs typeface="Arial" panose="020B0604020202090204" pitchFamily="34" charset="0"/>
              </a:defRPr>
            </a:lvl3pPr>
            <a:lvl4pPr marL="1600200" indent="-228600">
              <a:spcBef>
                <a:spcPct val="20000"/>
              </a:spcBef>
              <a:buClr>
                <a:srgbClr val="0000FF"/>
              </a:buClr>
              <a:buFont typeface="Arial" panose="020B0604020202090204" pitchFamily="34" charset="0"/>
              <a:buChar char="»"/>
              <a:defRPr>
                <a:solidFill>
                  <a:schemeClr val="tx1"/>
                </a:solidFill>
                <a:latin typeface="Arial" panose="020B0604020202090204" pitchFamily="34" charset="0"/>
                <a:cs typeface="Arial" panose="020B060402020209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9pPr>
          </a:lstStyle>
          <a:p>
            <a:pPr>
              <a:spcBef>
                <a:spcPct val="0"/>
              </a:spcBef>
              <a:buClrTx/>
              <a:buFontTx/>
              <a:buNone/>
            </a:pPr>
            <a:r>
              <a:rPr lang="en-US" altLang="zh-CN" sz="800"/>
              <a:t>Computer Networks, Chapter 2 THE PHYSICAL LAYER</a:t>
            </a:r>
          </a:p>
        </p:txBody>
      </p:sp>
      <p:sp>
        <p:nvSpPr>
          <p:cNvPr id="2" name="矩形 1"/>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zh-CN" altLang="en-US" sz="2800" b="1" kern="0" dirty="0">
                <a:solidFill>
                  <a:srgbClr val="C00000"/>
                </a:solidFill>
                <a:latin typeface="微软雅黑" panose="020B0503020204020204" pitchFamily="34" charset="-122"/>
                <a:ea typeface="微软雅黑" panose="020B0503020204020204" pitchFamily="34" charset="-122"/>
              </a:rPr>
              <a:t>第二章习题讲解</a:t>
            </a:r>
          </a:p>
        </p:txBody>
      </p:sp>
      <p:graphicFrame>
        <p:nvGraphicFramePr>
          <p:cNvPr id="6" name="表格 5"/>
          <p:cNvGraphicFramePr/>
          <p:nvPr>
            <p:custDataLst>
              <p:tags r:id="rId1"/>
            </p:custDataLst>
            <p:extLst>
              <p:ext uri="{D42A27DB-BD31-4B8C-83A1-F6EECF244321}">
                <p14:modId xmlns:p14="http://schemas.microsoft.com/office/powerpoint/2010/main" val="150517006"/>
              </p:ext>
            </p:extLst>
          </p:nvPr>
        </p:nvGraphicFramePr>
        <p:xfrm>
          <a:off x="301625" y="1079500"/>
          <a:ext cx="11577955" cy="10058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20000"/>
                    </a:ext>
                  </a:extLst>
                </a:gridCol>
              </a:tblGrid>
              <a:tr h="527685">
                <a:tc>
                  <a:txBody>
                    <a:bodyPr/>
                    <a:lstStyle/>
                    <a:p>
                      <a:pPr marL="0" lvl="2" indent="0">
                        <a:buNone/>
                        <a:defRPr/>
                      </a:pPr>
                      <a:r>
                        <a:rPr lang="en-US" altLang="zh-CN" sz="2000" b="1" dirty="0">
                          <a:latin typeface="微软雅黑" panose="020B0503020204020204" pitchFamily="34" charset="-122"/>
                          <a:ea typeface="微软雅黑" panose="020B0503020204020204" pitchFamily="34" charset="-122"/>
                          <a:sym typeface="+mn-ea"/>
                        </a:rPr>
                        <a:t>P5. </a:t>
                      </a:r>
                      <a:r>
                        <a:rPr lang="en-US" altLang="zh-CN" sz="2000" b="0" dirty="0">
                          <a:latin typeface="微软雅黑" panose="020B0503020204020204" pitchFamily="34" charset="-122"/>
                          <a:ea typeface="微软雅黑" panose="020B0503020204020204" pitchFamily="34" charset="-122"/>
                          <a:sym typeface="+mn-ea"/>
                        </a:rPr>
                        <a:t>Calculate the transmit time in the previous problem if packet switching is used instead. Assume that the packet size is 64 KB, the switching delay in the satellite and hub is 10 microseconds, and the packet header size is 32 bytes.</a:t>
                      </a:r>
                    </a:p>
                  </a:txBody>
                  <a:tcPr>
                    <a:solidFill>
                      <a:schemeClr val="accent2">
                        <a:lumMod val="40000"/>
                        <a:lumOff val="60000"/>
                      </a:schemeClr>
                    </a:solidFill>
                  </a:tcPr>
                </a:tc>
                <a:extLst>
                  <a:ext uri="{0D108BD9-81ED-4DB2-BD59-A6C34878D82A}">
                    <a16:rowId xmlns:a16="http://schemas.microsoft.com/office/drawing/2014/main" val="10000"/>
                  </a:ext>
                </a:extLst>
              </a:tr>
            </a:tbl>
          </a:graphicData>
        </a:graphic>
      </p:graphicFrame>
      <p:sp>
        <p:nvSpPr>
          <p:cNvPr id="8" name="文本框 7">
            <a:extLst>
              <a:ext uri="{FF2B5EF4-FFF2-40B4-BE49-F238E27FC236}">
                <a16:creationId xmlns:a16="http://schemas.microsoft.com/office/drawing/2014/main" id="{70676FE7-F362-4940-A836-47721ACDE782}"/>
              </a:ext>
            </a:extLst>
          </p:cNvPr>
          <p:cNvSpPr txBox="1"/>
          <p:nvPr/>
        </p:nvSpPr>
        <p:spPr>
          <a:xfrm>
            <a:off x="414021" y="2466519"/>
            <a:ext cx="8221980" cy="2031325"/>
          </a:xfrm>
          <a:prstGeom prst="rect">
            <a:avLst/>
          </a:prstGeom>
          <a:noFill/>
        </p:spPr>
        <p:txBody>
          <a:bodyPr wrap="square">
            <a:spAutoFit/>
          </a:bodyPr>
          <a:lstStyle/>
          <a:p>
            <a:pPr marL="0" lvl="2" algn="l">
              <a:buNone/>
              <a:defRPr/>
            </a:pPr>
            <a:r>
              <a:rPr lang="en-US" altLang="zh-CN" sz="1800" b="1" dirty="0">
                <a:latin typeface="微软雅黑" panose="020B0503020204020204" pitchFamily="34" charset="-122"/>
                <a:ea typeface="微软雅黑" panose="020B0503020204020204" pitchFamily="34" charset="-122"/>
                <a:sym typeface="+mn-ea"/>
              </a:rPr>
              <a:t>Ans: </a:t>
            </a:r>
          </a:p>
          <a:p>
            <a:pPr marL="0" lvl="2" algn="l">
              <a:buNone/>
              <a:defRPr/>
            </a:pPr>
            <a:r>
              <a:rPr lang="en-US" altLang="zh-CN" sz="1800" b="0" dirty="0">
                <a:latin typeface="微软雅黑" panose="020B0503020204020204" pitchFamily="34" charset="-122"/>
                <a:ea typeface="微软雅黑" panose="020B0503020204020204" pitchFamily="34" charset="-122"/>
                <a:sym typeface="+mn-ea"/>
              </a:rPr>
              <a:t>Again, the lowest-bandwidth link is the bottleneck. </a:t>
            </a:r>
          </a:p>
          <a:p>
            <a:pPr marL="0" lvl="2" algn="l">
              <a:buNone/>
              <a:defRPr/>
            </a:pPr>
            <a:r>
              <a:rPr lang="en-US" altLang="zh-CN" sz="1800" b="0" dirty="0">
                <a:latin typeface="微软雅黑" panose="020B0503020204020204" pitchFamily="34" charset="-122"/>
                <a:ea typeface="微软雅黑" panose="020B0503020204020204" pitchFamily="34" charset="-122"/>
                <a:sym typeface="+mn-ea"/>
              </a:rPr>
              <a:t>Number of packets = 1024</a:t>
            </a:r>
            <a:r>
              <a:rPr lang="en-US" altLang="zh-CN" sz="1800" b="0" baseline="30000" dirty="0">
                <a:latin typeface="微软雅黑" panose="020B0503020204020204" pitchFamily="34" charset="-122"/>
                <a:ea typeface="微软雅黑" panose="020B0503020204020204" pitchFamily="34" charset="-122"/>
                <a:sym typeface="+mn-ea"/>
              </a:rPr>
              <a:t>2</a:t>
            </a:r>
            <a:r>
              <a:rPr lang="en-US" altLang="zh-CN" sz="1800" b="0" dirty="0">
                <a:latin typeface="微软雅黑" panose="020B0503020204020204" pitchFamily="34" charset="-122"/>
                <a:ea typeface="微软雅黑" panose="020B0503020204020204" pitchFamily="34" charset="-122"/>
                <a:sym typeface="+mn-ea"/>
              </a:rPr>
              <a:t>KB/64KB = 16384.</a:t>
            </a:r>
          </a:p>
          <a:p>
            <a:pPr marL="0" lvl="2" algn="l">
              <a:buNone/>
              <a:defRPr/>
            </a:pPr>
            <a:r>
              <a:rPr lang="en-US" altLang="zh-CN" sz="1800" b="0" dirty="0">
                <a:latin typeface="微软雅黑" panose="020B0503020204020204" pitchFamily="34" charset="-122"/>
                <a:ea typeface="微软雅黑" panose="020B0503020204020204" pitchFamily="34" charset="-122"/>
                <a:sym typeface="+mn-ea"/>
              </a:rPr>
              <a:t>One way latency = 480 + 3 × 0.001 = 480.003 msec. </a:t>
            </a:r>
          </a:p>
          <a:p>
            <a:pPr marL="0" lvl="2">
              <a:defRPr/>
            </a:pPr>
            <a:r>
              <a:rPr lang="en-US" altLang="zh-CN" sz="1800" b="0" dirty="0">
                <a:latin typeface="微软雅黑" panose="020B0503020204020204" pitchFamily="34" charset="-122"/>
                <a:ea typeface="微软雅黑" panose="020B0503020204020204" pitchFamily="34" charset="-122"/>
                <a:sym typeface="+mn-ea"/>
              </a:rPr>
              <a:t>Total bytes transmitted </a:t>
            </a:r>
            <a:r>
              <a:rPr lang="en-US" altLang="zh-CN" dirty="0">
                <a:latin typeface="微软雅黑" panose="020B0503020204020204" pitchFamily="34" charset="-122"/>
                <a:ea typeface="微软雅黑" panose="020B0503020204020204" pitchFamily="34" charset="-122"/>
                <a:sym typeface="+mn-ea"/>
              </a:rPr>
              <a:t>= </a:t>
            </a:r>
          </a:p>
          <a:p>
            <a:pPr marL="0" lvl="2">
              <a:defRPr/>
            </a:pPr>
            <a:r>
              <a:rPr lang="en-US" altLang="zh-CN" dirty="0">
                <a:latin typeface="微软雅黑" panose="020B0503020204020204" pitchFamily="34" charset="-122"/>
                <a:ea typeface="微软雅黑" panose="020B0503020204020204" pitchFamily="34" charset="-122"/>
                <a:sym typeface="+mn-ea"/>
              </a:rPr>
              <a:t>1024MB+16384*32/1024/1024MB </a:t>
            </a:r>
            <a:r>
              <a:rPr lang="en-US" altLang="zh-CN" sz="1800" b="0" dirty="0">
                <a:latin typeface="微软雅黑" panose="020B0503020204020204" pitchFamily="34" charset="-122"/>
                <a:ea typeface="微软雅黑" panose="020B0503020204020204" pitchFamily="34" charset="-122"/>
                <a:sym typeface="+mn-ea"/>
              </a:rPr>
              <a:t>= 1024.5 MB. </a:t>
            </a:r>
          </a:p>
          <a:p>
            <a:pPr marL="0" lvl="2" algn="l">
              <a:buNone/>
              <a:defRPr/>
            </a:pPr>
            <a:r>
              <a:rPr lang="en-US" altLang="zh-CN" sz="1800" b="0" dirty="0">
                <a:latin typeface="微软雅黑" panose="020B0503020204020204" pitchFamily="34" charset="-122"/>
                <a:ea typeface="微软雅黑" panose="020B0503020204020204" pitchFamily="34" charset="-122"/>
                <a:sym typeface="+mn-ea"/>
              </a:rPr>
              <a:t>Total time = </a:t>
            </a:r>
            <a:r>
              <a:rPr lang="en-US" altLang="zh-CN" dirty="0">
                <a:latin typeface="微软雅黑" panose="020B0503020204020204" pitchFamily="34" charset="-122"/>
                <a:ea typeface="微软雅黑" panose="020B0503020204020204" pitchFamily="34" charset="-122"/>
                <a:sym typeface="+mn-ea"/>
              </a:rPr>
              <a:t>1024.5MB*8</a:t>
            </a:r>
            <a:r>
              <a:rPr lang="en-US" altLang="zh-CN" sz="1800" b="0" dirty="0">
                <a:latin typeface="微软雅黑" panose="020B0503020204020204" pitchFamily="34" charset="-122"/>
                <a:ea typeface="微软雅黑" panose="020B0503020204020204" pitchFamily="34" charset="-122"/>
                <a:sym typeface="+mn-ea"/>
              </a:rPr>
              <a:t> / 1Mbps + 0.48 = 8196.48 sec.</a:t>
            </a:r>
          </a:p>
        </p:txBody>
      </p:sp>
      <p:pic>
        <p:nvPicPr>
          <p:cNvPr id="10" name="图片 9">
            <a:extLst>
              <a:ext uri="{FF2B5EF4-FFF2-40B4-BE49-F238E27FC236}">
                <a16:creationId xmlns:a16="http://schemas.microsoft.com/office/drawing/2014/main" id="{B0CF0A62-477D-4C63-B5FD-12068AA614EF}"/>
              </a:ext>
            </a:extLst>
          </p:cNvPr>
          <p:cNvPicPr>
            <a:picLocks noChangeAspect="1"/>
          </p:cNvPicPr>
          <p:nvPr/>
        </p:nvPicPr>
        <p:blipFill>
          <a:blip r:embed="rId4"/>
          <a:stretch>
            <a:fillRect/>
          </a:stretch>
        </p:blipFill>
        <p:spPr>
          <a:xfrm>
            <a:off x="7135495" y="2535555"/>
            <a:ext cx="4882515" cy="38207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文本框 1"/>
          <p:cNvSpPr txBox="1"/>
          <p:nvPr/>
        </p:nvSpPr>
        <p:spPr>
          <a:xfrm>
            <a:off x="0" y="1491615"/>
            <a:ext cx="12192000" cy="3676186"/>
          </a:xfrm>
          <a:prstGeom prst="rect">
            <a:avLst/>
          </a:prstGeom>
          <a:solidFill>
            <a:schemeClr val="bg2">
              <a:lumMod val="20000"/>
              <a:lumOff val="80000"/>
            </a:schemeClr>
          </a:solidFill>
        </p:spPr>
        <p:txBody>
          <a:bodyPr wrap="square" rtlCol="0" anchor="ctr">
            <a:noAutofit/>
          </a:bodyPr>
          <a:lstStyle/>
          <a:p>
            <a:pPr algn="ctr" defTabSz="1097280" fontAlgn="base">
              <a:spcBef>
                <a:spcPts val="1440"/>
              </a:spcBef>
              <a:spcAft>
                <a:spcPts val="1440"/>
              </a:spcAft>
            </a:pPr>
            <a:r>
              <a:rPr lang="en-US" altLang="zh-CN" sz="4800" b="1" dirty="0">
                <a:solidFill>
                  <a:srgbClr val="C00000"/>
                </a:solidFill>
                <a:latin typeface="微软雅黑" panose="020B0503020204020204" pitchFamily="34" charset="-122"/>
                <a:ea typeface="微软雅黑" panose="020B0503020204020204" pitchFamily="34" charset="-122"/>
              </a:rPr>
              <a:t>End</a:t>
            </a:r>
          </a:p>
          <a:p>
            <a:pPr algn="ctr" fontAlgn="base">
              <a:lnSpc>
                <a:spcPct val="90000"/>
              </a:lnSpc>
              <a:spcBef>
                <a:spcPts val="1000"/>
              </a:spcBef>
              <a:spcAft>
                <a:spcPts val="1440"/>
              </a:spcAft>
              <a:defRPr/>
            </a:pPr>
            <a:r>
              <a:rPr lang="en-US" altLang="zh-CN" sz="2800" dirty="0">
                <a:solidFill>
                  <a:schemeClr val="bg1">
                    <a:lumMod val="50000"/>
                  </a:schemeClr>
                </a:solidFill>
                <a:latin typeface="Arial" panose="020B0604020202090204" pitchFamily="34" charset="0"/>
                <a:cs typeface="Arial" panose="020B0604020202090204" pitchFamily="34" charset="0"/>
              </a:rPr>
              <a:t>Chapter 2</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972"/>
          <a:stretch>
            <a:fillRect/>
          </a:stretch>
        </p:blipFill>
        <p:spPr bwMode="auto">
          <a:xfrm>
            <a:off x="263843" y="1"/>
            <a:ext cx="2388870" cy="811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dcdc4738-71d8-4e93-a791-78275a62a67c}"/>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dcdc4738-71d8-4e93-a791-78275a62a67c}"/>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dcdc4738-71d8-4e93-a791-78275a62a67c}"/>
</p:tagLst>
</file>

<file path=ppt/tags/tag4.xml><?xml version="1.0" encoding="utf-8"?>
<p:tagLst xmlns:a="http://schemas.openxmlformats.org/drawingml/2006/main" xmlns:r="http://schemas.openxmlformats.org/officeDocument/2006/relationships" xmlns:p="http://schemas.openxmlformats.org/presentationml/2006/main">
  <p:tag name="KSO_WM_UNIT_TABLE_BEAUTIFY" val="smartTable{dcdc4738-71d8-4e93-a791-78275a62a67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79200" tIns="39600" rIns="79200" bIns="39600" numCol="1" anchor="t" anchorCtr="0" compatLnSpc="1">
        <a:spAutoFit/>
      </a:bodyPr>
      <a:lstStyle>
        <a:defPPr marL="0" marR="0" indent="0" algn="l" defTabSz="801370"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79200" tIns="39600" rIns="79200" bIns="39600" numCol="1" anchor="t" anchorCtr="0" compatLnSpc="1">
        <a:spAutoFit/>
      </a:bodyPr>
      <a:lstStyle>
        <a:defPPr marL="0" marR="0" indent="0" algn="l" defTabSz="801370"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723</TotalTime>
  <Words>624</Words>
  <Application>Microsoft Office PowerPoint</Application>
  <PresentationFormat>宽屏</PresentationFormat>
  <Paragraphs>47</Paragraphs>
  <Slides>6</Slides>
  <Notes>5</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6</vt:i4>
      </vt:variant>
    </vt:vector>
  </HeadingPairs>
  <TitlesOfParts>
    <vt:vector size="17" baseType="lpstr">
      <vt:lpstr>等线</vt:lpstr>
      <vt:lpstr>等线 Light</vt:lpstr>
      <vt:lpstr>黑体</vt:lpstr>
      <vt:lpstr>宋体</vt:lpstr>
      <vt:lpstr>微软雅黑</vt:lpstr>
      <vt:lpstr>Arial</vt:lpstr>
      <vt:lpstr>Calibri</vt:lpstr>
      <vt:lpstr>Times New Roman</vt:lpstr>
      <vt:lpstr>Wingdings</vt:lpstr>
      <vt:lpstr>Office 主题​​</vt:lpstr>
      <vt:lpstr>2_自定义设计方案</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工业互联网创新中心筹备进展及项目情况</dc:title>
  <dc:creator>tingw</dc:creator>
  <cp:lastModifiedBy>Ting WANG</cp:lastModifiedBy>
  <cp:revision>999</cp:revision>
  <dcterms:created xsi:type="dcterms:W3CDTF">2020-10-18T10:45:56Z</dcterms:created>
  <dcterms:modified xsi:type="dcterms:W3CDTF">2021-10-12T07:18:20Z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