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8"/>
  </p:notesMasterIdLst>
  <p:handoutMasterIdLst>
    <p:handoutMasterId r:id="rId19"/>
  </p:handoutMasterIdLst>
  <p:sldIdLst>
    <p:sldId id="371" r:id="rId3"/>
    <p:sldId id="1433" r:id="rId4"/>
    <p:sldId id="1441" r:id="rId5"/>
    <p:sldId id="1442" r:id="rId6"/>
    <p:sldId id="1439" r:id="rId7"/>
    <p:sldId id="1443" r:id="rId8"/>
    <p:sldId id="1444" r:id="rId9"/>
    <p:sldId id="1432" r:id="rId10"/>
    <p:sldId id="1445" r:id="rId11"/>
    <p:sldId id="1446" r:id="rId12"/>
    <p:sldId id="1447" r:id="rId13"/>
    <p:sldId id="1448" r:id="rId14"/>
    <p:sldId id="1449" r:id="rId15"/>
    <p:sldId id="1450" r:id="rId16"/>
    <p:sldId id="138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7">
          <p15:clr>
            <a:srgbClr val="A4A3A4"/>
          </p15:clr>
        </p15:guide>
        <p15:guide id="2" pos="3840">
          <p15:clr>
            <a:srgbClr val="A4A3A4"/>
          </p15:clr>
        </p15:guide>
        <p15:guide id="3" pos="1044">
          <p15:clr>
            <a:srgbClr val="A4A3A4"/>
          </p15:clr>
        </p15:guide>
        <p15:guide id="4" pos="20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DB4"/>
    <a:srgbClr val="005AAD"/>
    <a:srgbClr val="008487"/>
    <a:srgbClr val="DDE9EA"/>
    <a:srgbClr val="FF9B36"/>
    <a:srgbClr val="00467A"/>
    <a:srgbClr val="FF9933"/>
    <a:srgbClr val="E06B6B"/>
    <a:srgbClr val="ED6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6013" autoAdjust="0"/>
  </p:normalViewPr>
  <p:slideViewPr>
    <p:cSldViewPr snapToGrid="0" showGuides="1">
      <p:cViewPr varScale="1">
        <p:scale>
          <a:sx n="92" d="100"/>
          <a:sy n="92" d="100"/>
        </p:scale>
        <p:origin x="48" y="222"/>
      </p:cViewPr>
      <p:guideLst>
        <p:guide orient="horz" pos="2197"/>
        <p:guide pos="3840"/>
        <p:guide pos="104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6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C6BA0-5341-43DF-84CE-1998201C61E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104877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7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3F630-34ED-4C5D-9674-D926440E8C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12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319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969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56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34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25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703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90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 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fld id="{55154FA5-F265-419C-A643-D09201C5B082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84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19199" y="1610714"/>
            <a:ext cx="10386952" cy="4600081"/>
          </a:xfrm>
        </p:spPr>
        <p:txBody>
          <a:bodyPr/>
          <a:lstStyle>
            <a:lvl1pPr>
              <a:buFont typeface="Arial" panose="020B0604020202090204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Computer Networks, Chapter 2 THE PHYSICAL LAYER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8D7F-C601-A04E-9991-AEFB0E3EB3A7}" type="datetimeFigureOut">
              <a:rPr kumimoji="1" lang="zh-CN" altLang="en-US" smtClean="0"/>
              <a:t>2021/12/15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85A6-C9FF-3B43-91E6-FBF0C10872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直接连接符 30"/>
          <p:cNvCxnSpPr/>
          <p:nvPr userDrawn="1"/>
        </p:nvCxnSpPr>
        <p:spPr>
          <a:xfrm>
            <a:off x="335360" y="836712"/>
            <a:ext cx="1149145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2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728" tIns="54864" rIns="109728" bIns="54864" numCol="1" rtlCol="0" anchor="t" anchorCtr="0" compatLnSpc="1"/>
          <a:lstStyle/>
          <a:p>
            <a:pPr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 sz="2160" b="0">
              <a:solidFill>
                <a:srgbClr val="000000"/>
              </a:solidFill>
              <a:latin typeface="Arial" panose="020B0604020202090204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>
    <p:fade/>
  </p:transition>
  <p:txStyles>
    <p:titleStyle>
      <a:lvl1pPr algn="ctr" defTabSz="961390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1390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2pPr>
      <a:lvl3pPr algn="ctr" defTabSz="961390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3pPr>
      <a:lvl4pPr algn="ctr" defTabSz="961390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4pPr>
      <a:lvl5pPr algn="ctr" defTabSz="961390" rtl="0" eaLnBrk="0" fontAlgn="base" hangingPunct="0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5pPr>
      <a:lvl6pPr marL="548640" algn="ctr" defTabSz="961390" rtl="0" fontAlgn="base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6pPr>
      <a:lvl7pPr marL="1097280" algn="ctr" defTabSz="961390" rtl="0" fontAlgn="base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7pPr>
      <a:lvl8pPr marL="1645920" algn="ctr" defTabSz="961390" rtl="0" fontAlgn="base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8pPr>
      <a:lvl9pPr marL="2194560" algn="ctr" defTabSz="961390" rtl="0" fontAlgn="base">
        <a:spcBef>
          <a:spcPct val="0"/>
        </a:spcBef>
        <a:spcAft>
          <a:spcPct val="0"/>
        </a:spcAft>
        <a:defRPr sz="4560">
          <a:solidFill>
            <a:schemeClr val="tx2"/>
          </a:solidFill>
          <a:latin typeface="Arial" panose="020B0604020202090204" pitchFamily="34" charset="0"/>
          <a:ea typeface="宋体" charset="-122"/>
        </a:defRPr>
      </a:lvl9pPr>
    </p:titleStyle>
    <p:bodyStyle>
      <a:lvl1pPr marL="360045" indent="-360045" algn="l" defTabSz="961390" rtl="0" eaLnBrk="0" fontAlgn="base" hangingPunct="0">
        <a:spcBef>
          <a:spcPct val="20000"/>
        </a:spcBef>
        <a:spcAft>
          <a:spcPct val="0"/>
        </a:spcAft>
        <a:buChar char="•"/>
        <a:defRPr sz="3360">
          <a:solidFill>
            <a:schemeClr val="tx1"/>
          </a:solidFill>
          <a:latin typeface="+mn-lt"/>
          <a:ea typeface="+mn-ea"/>
          <a:cs typeface="+mn-cs"/>
        </a:defRPr>
      </a:lvl1pPr>
      <a:lvl2pPr marL="782955" indent="-300990" algn="l" defTabSz="96139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03960" indent="-241935" algn="l" defTabSz="961390" rtl="0" eaLnBrk="0" fontAlgn="base" hangingPunct="0">
        <a:spcBef>
          <a:spcPct val="20000"/>
        </a:spcBef>
        <a:spcAft>
          <a:spcPct val="0"/>
        </a:spcAft>
        <a:buChar char="•"/>
        <a:defRPr sz="2640">
          <a:solidFill>
            <a:schemeClr val="tx1"/>
          </a:solidFill>
          <a:latin typeface="+mn-lt"/>
          <a:ea typeface="+mn-ea"/>
        </a:defRPr>
      </a:lvl3pPr>
      <a:lvl4pPr marL="1682115" indent="-240030" algn="l" defTabSz="961390" rtl="0" eaLnBrk="0" fontAlgn="base" hangingPunct="0">
        <a:spcBef>
          <a:spcPct val="20000"/>
        </a:spcBef>
        <a:spcAft>
          <a:spcPct val="0"/>
        </a:spcAft>
        <a:buChar char="–"/>
        <a:defRPr sz="2040">
          <a:solidFill>
            <a:schemeClr val="tx1"/>
          </a:solidFill>
          <a:latin typeface="+mn-lt"/>
          <a:ea typeface="+mn-ea"/>
        </a:defRPr>
      </a:lvl4pPr>
      <a:lvl5pPr marL="2164080" indent="-241935" algn="l" defTabSz="961390" rtl="0" eaLnBrk="0" fontAlgn="base" hangingPunct="0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5pPr>
      <a:lvl6pPr marL="2712720" indent="-241935" algn="l" defTabSz="961390" rtl="0" fontAlgn="base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6pPr>
      <a:lvl7pPr marL="3261360" indent="-241935" algn="l" defTabSz="961390" rtl="0" fontAlgn="base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7pPr>
      <a:lvl8pPr marL="3810000" indent="-241935" algn="l" defTabSz="961390" rtl="0" fontAlgn="base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8pPr>
      <a:lvl9pPr marL="4358640" indent="-241935" algn="l" defTabSz="961390" rtl="0" fontAlgn="base">
        <a:spcBef>
          <a:spcPct val="20000"/>
        </a:spcBef>
        <a:spcAft>
          <a:spcPct val="0"/>
        </a:spcAft>
        <a:buChar char="»"/>
        <a:defRPr sz="204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6645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wang@sei.ecn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69896" y="1809945"/>
            <a:ext cx="9664803" cy="393045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Computer Networks</a:t>
            </a:r>
          </a:p>
          <a:p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3600" dirty="0">
                <a:solidFill>
                  <a:srgbClr val="025DB4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第五章习题讲解</a:t>
            </a:r>
            <a:endParaRPr lang="en-US" altLang="zh-CN" sz="3600" dirty="0">
              <a:solidFill>
                <a:srgbClr val="025DB4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endParaRPr lang="en-US" altLang="zh-CN" sz="2800" dirty="0"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endParaRPr lang="en-US" altLang="zh-CN" sz="2800" dirty="0"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王廷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 软件工程学院</a:t>
            </a:r>
            <a:b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Email: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twang@sei.ecnu.edu.cn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Office: 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理科大楼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B1116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92F49D-E634-4D92-BC56-3731F176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757371"/>
              </p:ext>
            </p:extLst>
          </p:nvPr>
        </p:nvGraphicFramePr>
        <p:xfrm>
          <a:off x="301659" y="1374823"/>
          <a:ext cx="8010491" cy="15544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8010491">
                  <a:extLst>
                    <a:ext uri="{9D8B030D-6E8A-4147-A177-3AD203B41FA5}">
                      <a16:colId xmlns:a16="http://schemas.microsoft.com/office/drawing/2014/main" val="3486792689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(2) Give a link-cost change for either c(x, w) or c(</a:t>
                      </a:r>
                      <a:r>
                        <a:rPr lang="en-US" altLang="zh-CN" sz="2400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 such that x will inform its neighbors of a new minimum-cost path to u as a result of executing the distance-vector algorithms.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4638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D708583-2462-4A3A-8630-18FC59DE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90" y="1006421"/>
            <a:ext cx="2550697" cy="24225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991B59-6A02-48A5-8018-64879AECD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59" y="3811835"/>
            <a:ext cx="11569124" cy="277007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134316-8A52-47F7-A5B3-9471ED0699C6}"/>
              </a:ext>
            </a:extLst>
          </p:cNvPr>
          <p:cNvSpPr txBox="1"/>
          <p:nvPr/>
        </p:nvSpPr>
        <p:spPr>
          <a:xfrm>
            <a:off x="374650" y="328827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Ans: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CDF2C-00F1-4059-A15A-76155DAF4A86}"/>
              </a:ext>
            </a:extLst>
          </p:cNvPr>
          <p:cNvSpPr txBox="1"/>
          <p:nvPr/>
        </p:nvSpPr>
        <p:spPr>
          <a:xfrm>
            <a:off x="9000170" y="4817148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F5935C-923A-432A-9974-1C10F1D0E534}"/>
              </a:ext>
            </a:extLst>
          </p:cNvPr>
          <p:cNvSpPr txBox="1"/>
          <p:nvPr/>
        </p:nvSpPr>
        <p:spPr>
          <a:xfrm>
            <a:off x="6272556" y="5804284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B357D7-4D49-4833-8F56-FD56F816027F}"/>
              </a:ext>
            </a:extLst>
          </p:cNvPr>
          <p:cNvSpPr txBox="1"/>
          <p:nvPr/>
        </p:nvSpPr>
        <p:spPr>
          <a:xfrm>
            <a:off x="2614956" y="580428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33D8C-5E42-4C6F-B512-7B090465247F}"/>
              </a:ext>
            </a:extLst>
          </p:cNvPr>
          <p:cNvSpPr txBox="1"/>
          <p:nvPr/>
        </p:nvSpPr>
        <p:spPr>
          <a:xfrm>
            <a:off x="5289350" y="481714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1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92F49D-E634-4D92-BC56-3731F176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665929"/>
              </p:ext>
            </p:extLst>
          </p:nvPr>
        </p:nvGraphicFramePr>
        <p:xfrm>
          <a:off x="301659" y="1374823"/>
          <a:ext cx="11464891" cy="1188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464891">
                  <a:extLst>
                    <a:ext uri="{9D8B030D-6E8A-4147-A177-3AD203B41FA5}">
                      <a16:colId xmlns:a16="http://schemas.microsoft.com/office/drawing/2014/main" val="3486792689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(3) Give a link-cost change for either c(</a:t>
                      </a:r>
                      <a:r>
                        <a:rPr lang="en-US" altLang="zh-CN" sz="2400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x,w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 or c(</a:t>
                      </a:r>
                      <a:r>
                        <a:rPr lang="en-US" altLang="zh-CN" sz="2400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 such that x will NOT inform its neighbors of a new minimum-cost path to u as a result of </a:t>
                      </a:r>
                      <a:r>
                        <a:rPr lang="en-US" altLang="zh-CN" sz="2400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excecuting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the distance-vector algorithm.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4638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D708583-2462-4A3A-8630-18FC59DE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00" y="2861813"/>
            <a:ext cx="2550697" cy="24225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134316-8A52-47F7-A5B3-9471ED0699C6}"/>
              </a:ext>
            </a:extLst>
          </p:cNvPr>
          <p:cNvSpPr txBox="1"/>
          <p:nvPr/>
        </p:nvSpPr>
        <p:spPr>
          <a:xfrm>
            <a:off x="374650" y="3288273"/>
            <a:ext cx="852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Ans: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 matter how c(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changes, increase or decrease, as long as c(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≥ 1, D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(u)=7 will not change. Thus, x will not inform its neighbors.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92F49D-E634-4D92-BC56-3731F176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17270"/>
              </p:ext>
            </p:extLst>
          </p:nvPr>
        </p:nvGraphicFramePr>
        <p:xfrm>
          <a:off x="301659" y="1374823"/>
          <a:ext cx="11464891" cy="1188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464891">
                  <a:extLst>
                    <a:ext uri="{9D8B030D-6E8A-4147-A177-3AD203B41FA5}">
                      <a16:colId xmlns:a16="http://schemas.microsoft.com/office/drawing/2014/main" val="3486792689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Problem 4</a:t>
                      </a:r>
                      <a:r>
                        <a:rPr lang="zh-CN" altLang="en-US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 </a:t>
                      </a:r>
                      <a:r>
                        <a:rPr kumimoji="1" lang="en-US" altLang="ko-KR" sz="2400" b="0" i="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Consider the following network. With the indicated link costs, use Dijkstra’s shortest path algorithm to compute the shortest path from F to all network nodes.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46384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2663AC05-0D39-4E67-9FD4-B9B6B4310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673" y="2960320"/>
            <a:ext cx="4739175" cy="2881679"/>
          </a:xfrm>
          <a:prstGeom prst="rect">
            <a:avLst/>
          </a:prstGeom>
        </p:spPr>
      </p:pic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580E1B2A-8174-45ED-9ED4-A0E7A69BD5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23021"/>
              </p:ext>
            </p:extLst>
          </p:nvPr>
        </p:nvGraphicFramePr>
        <p:xfrm>
          <a:off x="226252" y="3139052"/>
          <a:ext cx="6949248" cy="3077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비트맵 이미지" r:id="rId5" imgW="5372850" imgH="1943371" progId="Paint.Picture">
                  <p:embed/>
                </p:oleObj>
              </mc:Choice>
              <mc:Fallback>
                <p:oleObj name="비트맵 이미지" r:id="rId5" imgW="5372850" imgH="1943371" progId="Paint.Picture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E41089EB-5609-4B5C-B26D-3F2788A68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52" y="3139052"/>
                        <a:ext cx="6949248" cy="3077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13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92F49D-E634-4D92-BC56-3731F176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24470"/>
              </p:ext>
            </p:extLst>
          </p:nvPr>
        </p:nvGraphicFramePr>
        <p:xfrm>
          <a:off x="301659" y="1374823"/>
          <a:ext cx="11464891" cy="8229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464891">
                  <a:extLst>
                    <a:ext uri="{9D8B030D-6E8A-4147-A177-3AD203B41FA5}">
                      <a16:colId xmlns:a16="http://schemas.microsoft.com/office/drawing/2014/main" val="3486792689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Problem 5</a:t>
                      </a:r>
                      <a:r>
                        <a:rPr lang="zh-CN" altLang="en-US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24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 network on the Internet has a subnet mask of 255.255.240.0</a:t>
                      </a:r>
                      <a:r>
                        <a:rPr kumimoji="1" lang="en-US" altLang="ko-KR" sz="2400" i="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. </a:t>
                      </a:r>
                      <a:r>
                        <a:rPr kumimoji="1" lang="en-US" altLang="ko-KR" sz="2400" b="0" i="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What is the maximum number of hosts it can handle?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463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DA100B9-869C-4FA1-A7D6-DB25B0407D6D}"/>
              </a:ext>
            </a:extLst>
          </p:cNvPr>
          <p:cNvSpPr txBox="1"/>
          <p:nvPr/>
        </p:nvSpPr>
        <p:spPr>
          <a:xfrm>
            <a:off x="301659" y="2833985"/>
            <a:ext cx="11716652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对于一个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类网络，高端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位形成网络号，低端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位是子网或主机域。</a:t>
            </a:r>
            <a:endParaRPr lang="en-US" altLang="zh-CN" sz="23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3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255.255.240.0</a:t>
            </a:r>
            <a:r>
              <a:rPr lang="zh-CN" altLang="en-US" sz="2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对应的二进制：</a:t>
            </a:r>
            <a:r>
              <a:rPr lang="en-US" altLang="zh-CN" sz="23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11111111 11111111 1111</a:t>
            </a:r>
            <a:r>
              <a:rPr lang="en-US" altLang="zh-CN" sz="2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0000 00000000</a:t>
            </a:r>
            <a:endParaRPr lang="en-US" altLang="zh-CN" sz="23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3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在子网掩码的低端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位中，最高有效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位为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1111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，因此剩下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位用于主机号。因此，存在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4096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个主机地址。但由于全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和全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是特别地址，因此最大的主机数目为</a:t>
            </a: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4094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8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92F49D-E634-4D92-BC56-3731F176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44948"/>
              </p:ext>
            </p:extLst>
          </p:nvPr>
        </p:nvGraphicFramePr>
        <p:xfrm>
          <a:off x="301659" y="1374823"/>
          <a:ext cx="11464891" cy="8229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464891">
                  <a:extLst>
                    <a:ext uri="{9D8B030D-6E8A-4147-A177-3AD203B41FA5}">
                      <a16:colId xmlns:a16="http://schemas.microsoft.com/office/drawing/2014/main" val="3486792689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R="0" lvl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US" altLang="zh-CN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Problem 6</a:t>
                      </a:r>
                      <a:r>
                        <a:rPr lang="zh-CN" altLang="en-US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24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Assume one host has a IP 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185.18.11.119/27</a:t>
                      </a:r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what is the broadcast IP address for the subnet in which the host locates</a:t>
                      </a:r>
                      <a:r>
                        <a:rPr lang="en-US" altLang="ko-KR" sz="2400" b="1" kern="1200" noProof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4638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DA100B9-869C-4FA1-A7D6-DB25B0407D6D}"/>
              </a:ext>
            </a:extLst>
          </p:cNvPr>
          <p:cNvSpPr txBox="1"/>
          <p:nvPr/>
        </p:nvSpPr>
        <p:spPr>
          <a:xfrm>
            <a:off x="301659" y="2798170"/>
            <a:ext cx="11716652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3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185.18.11.119</a:t>
            </a:r>
            <a:r>
              <a:rPr lang="zh-CN" altLang="en-US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对应的二进制： </a:t>
            </a:r>
            <a:r>
              <a:rPr lang="en-US" altLang="zh-CN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10111001.00010010.00001011.01110111 </a:t>
            </a:r>
            <a:r>
              <a:rPr lang="zh-CN" altLang="zh-CN" sz="23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3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子网掩码为</a:t>
            </a:r>
            <a:r>
              <a:rPr lang="en-US" altLang="zh-CN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/27</a:t>
            </a:r>
            <a:r>
              <a:rPr lang="zh-CN" altLang="en-US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11111111.11111111.11111111.111</a:t>
            </a:r>
            <a:r>
              <a:rPr lang="en-US" altLang="zh-CN" sz="23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两者“与”操作，可得子网</a:t>
            </a:r>
            <a:r>
              <a:rPr lang="en-US" altLang="zh-CN" sz="23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</a:t>
            </a:r>
            <a:r>
              <a:rPr lang="zh-CN" altLang="en-US" sz="23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10111001.00010010.00001011.01100000</a:t>
            </a:r>
            <a:endParaRPr lang="en-US" altLang="zh-CN" sz="23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则该子网的广播地址为</a:t>
            </a:r>
            <a:r>
              <a:rPr lang="en-US" altLang="zh-CN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10111001.00010010.00001011.011</a:t>
            </a:r>
            <a:r>
              <a:rPr lang="en-US" altLang="zh-CN" sz="23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11111</a:t>
            </a:r>
            <a:r>
              <a:rPr lang="zh-CN" altLang="en-US" sz="23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sz="23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185.18.11.127</a:t>
            </a:r>
            <a:endParaRPr lang="zh-CN" altLang="en-US" sz="2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62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491615"/>
            <a:ext cx="12192000" cy="36761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 defTabSz="1097280" fontAlgn="base">
              <a:spcBef>
                <a:spcPts val="1440"/>
              </a:spcBef>
              <a:spcAft>
                <a:spcPts val="1440"/>
              </a:spcAft>
            </a:pPr>
            <a:r>
              <a:rPr lang="en-US" altLang="zh-CN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  <a:p>
            <a:pPr algn="ctr" fontAlgn="base">
              <a:lnSpc>
                <a:spcPct val="90000"/>
              </a:lnSpc>
              <a:spcBef>
                <a:spcPts val="1000"/>
              </a:spcBef>
              <a:spcAft>
                <a:spcPts val="1440"/>
              </a:spcAft>
              <a:defRPr/>
            </a:pP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</a:rPr>
              <a:t>Chapter 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2"/>
          <a:stretch>
            <a:fillRect/>
          </a:stretch>
        </p:blipFill>
        <p:spPr bwMode="auto">
          <a:xfrm>
            <a:off x="263843" y="1"/>
            <a:ext cx="2388870" cy="81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8828855"/>
              </p:ext>
            </p:extLst>
          </p:nvPr>
        </p:nvGraphicFramePr>
        <p:xfrm>
          <a:off x="301659" y="1171404"/>
          <a:ext cx="11577955" cy="1005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57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Problem 1</a:t>
                      </a:r>
                      <a:r>
                        <a:rPr lang="zh-CN" altLang="en-US" sz="20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Consider the Figure 1 and assume that network 192.168.10.0 is an Ethernet and therefore, the MTU size is 1500 bytes whereas network 192.168.20.0 is a dialup network using PPP with an MTU size of 512 bytes. Answer the following two questions: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C9B3C1E-CDD5-4E3F-A0BD-F0038A878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359" y="2401838"/>
            <a:ext cx="6965850" cy="36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4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5672413"/>
              </p:ext>
            </p:extLst>
          </p:nvPr>
        </p:nvGraphicFramePr>
        <p:xfrm>
          <a:off x="301659" y="1005821"/>
          <a:ext cx="7107059" cy="11887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107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239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(1) Assume that host A sends a datagram with the following header (as shown right) to the web server. Does the router need to fragment the datagram? If yes, how many fragments needed; also show the characteristics of each fragment. If not, why not?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B81C0701-AA27-4E82-A7C2-DDE0477F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441" y="168295"/>
            <a:ext cx="3722860" cy="20262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FE28A0C-C39D-4AD6-940C-0572B43E9F04}"/>
              </a:ext>
            </a:extLst>
          </p:cNvPr>
          <p:cNvSpPr txBox="1"/>
          <p:nvPr/>
        </p:nvSpPr>
        <p:spPr>
          <a:xfrm>
            <a:off x="301659" y="2428786"/>
            <a:ext cx="61407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Ans: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Yes. A datagram 1,500 bytes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(20 bytes IP header plus 1480 bytes of IP payload)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arrives to Router 1, and this datagram should be forwarded to a link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 a MTU of 512 bytes. 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512 bytes – 20 bytes header = 492 bytes, but 492 mod 8 != 0,  so we take 488 bytes as the size of data filed in the IP datagram, and max total length of new IP fragment will be 488 bytes + 20 bytes header = 508 bytes.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This implies that 1,480 data bytes in the original datagram shall be allocated to 4 separate fragments (1480/488 ≈ 4). Notice that the original datagram is stamped with the identiﬁcation number of 12342.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7B8996-61D3-4541-BB48-7A83C4CD3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078" y="2359039"/>
            <a:ext cx="5367233" cy="42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9883486"/>
              </p:ext>
            </p:extLst>
          </p:nvPr>
        </p:nvGraphicFramePr>
        <p:xfrm>
          <a:off x="301659" y="1005821"/>
          <a:ext cx="11497218" cy="104118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49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118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CN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Assume now that host A sends a datagram with the following header (as shown below) to the web server.</a:t>
                      </a:r>
                    </a:p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Does the router need to fragment the datagram? If yes, how many fragments needed; also show the characteristics of each fragment. If not, why not?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FE28A0C-C39D-4AD6-940C-0572B43E9F04}"/>
              </a:ext>
            </a:extLst>
          </p:cNvPr>
          <p:cNvSpPr txBox="1"/>
          <p:nvPr/>
        </p:nvSpPr>
        <p:spPr>
          <a:xfrm>
            <a:off x="441936" y="2828835"/>
            <a:ext cx="614070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Ans: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No. When Router 1 receives this datagram, the value of TTL ﬁeld will be decremented by 1 and since the TTL ﬁeld then reaches 0, this datagram shall be dropped directly by Router 1. No segmentation is needed.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50EA02-8C82-4466-916F-9B9C389B9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50" y="2642772"/>
            <a:ext cx="4762227" cy="261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9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0F347FB-9D3B-4F86-B0A0-F464C2134E9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132972"/>
              </p:ext>
            </p:extLst>
          </p:nvPr>
        </p:nvGraphicFramePr>
        <p:xfrm>
          <a:off x="301659" y="1072690"/>
          <a:ext cx="11586316" cy="701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58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239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Problem 2</a:t>
                      </a:r>
                      <a:r>
                        <a:rPr lang="zh-CN" altLang="en-US" sz="20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 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Consider a datagram network using 32-bit host addresses. Suppose a router has four links, numbered 0 to 3, and packets are to be forwarded to the links interfaces as follows: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F98DE3A-9837-430E-A14B-41A85E7CAC5C}"/>
              </a:ext>
            </a:extLst>
          </p:cNvPr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18358D-F64D-4630-948E-9915F1D9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980" y="2391505"/>
            <a:ext cx="5927816" cy="34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0F347FB-9D3B-4F86-B0A0-F464C2134E9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6620911"/>
              </p:ext>
            </p:extLst>
          </p:nvPr>
        </p:nvGraphicFramePr>
        <p:xfrm>
          <a:off x="301659" y="1072690"/>
          <a:ext cx="11586316" cy="701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58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239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Provide a forwarding table that has four entries, uses longest prefix matching, and forwards packets to the correct link interfaces.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F98DE3A-9837-430E-A14B-41A85E7CAC5C}"/>
              </a:ext>
            </a:extLst>
          </p:cNvPr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B035667-6143-467D-837B-52DF2D9C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0596"/>
              </p:ext>
            </p:extLst>
          </p:nvPr>
        </p:nvGraphicFramePr>
        <p:xfrm>
          <a:off x="377562" y="2220288"/>
          <a:ext cx="4968562" cy="55271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968562">
                  <a:extLst>
                    <a:ext uri="{9D8B030D-6E8A-4147-A177-3AD203B41FA5}">
                      <a16:colId xmlns:a16="http://schemas.microsoft.com/office/drawing/2014/main" val="485879105"/>
                    </a:ext>
                  </a:extLst>
                </a:gridCol>
              </a:tblGrid>
              <a:tr h="552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Ans: </a:t>
                      </a: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the forwarding table is as below.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00101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618358D-F64D-4630-948E-9915F1D9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900" y="2169227"/>
            <a:ext cx="5696411" cy="33335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F89912-0225-4B1A-9904-A5BC12DEB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02" y="3014097"/>
            <a:ext cx="5561299" cy="20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0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0F347FB-9D3B-4F86-B0A0-F464C2134E96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489909"/>
              </p:ext>
            </p:extLst>
          </p:nvPr>
        </p:nvGraphicFramePr>
        <p:xfrm>
          <a:off x="301659" y="1072690"/>
          <a:ext cx="11586316" cy="7010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586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2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Describe how your forwarding table determines the appropriate link interface for datagrams with destination address separately:</a:t>
                      </a:r>
                      <a:endParaRPr lang="zh-CN" altLang="en-US" sz="2000" dirty="0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F98DE3A-9837-430E-A14B-41A85E7CAC5C}"/>
              </a:ext>
            </a:extLst>
          </p:cNvPr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B035667-6143-467D-837B-52DF2D9C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00959"/>
              </p:ext>
            </p:extLst>
          </p:nvPr>
        </p:nvGraphicFramePr>
        <p:xfrm>
          <a:off x="301659" y="3325091"/>
          <a:ext cx="11353774" cy="31394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353774">
                  <a:extLst>
                    <a:ext uri="{9D8B030D-6E8A-4147-A177-3AD203B41FA5}">
                      <a16:colId xmlns:a16="http://schemas.microsoft.com/office/drawing/2014/main" val="485879105"/>
                    </a:ext>
                  </a:extLst>
                </a:gridCol>
              </a:tblGrid>
              <a:tr h="523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Ans: </a:t>
                      </a:r>
                      <a:endParaRPr lang="en-US" altLang="zh-CN" sz="20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  <a:p>
                      <a:pPr marL="457200" indent="-457200">
                        <a:buAutoNum type="arabicParenBoth"/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11001000 10010001 01010001 01010101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This address matches only the rule for interface 3 and hence it will be forwarded through interface 3.</a:t>
                      </a:r>
                    </a:p>
                    <a:p>
                      <a:pPr marL="0" indent="0">
                        <a:spcBef>
                          <a:spcPts val="1200"/>
                        </a:spcBef>
                        <a:buNone/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(2) 11100001 00000000 11000011 00111100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This address matches preﬁxes for interface 1 and 2, but the longest match occurs with interface 1. Hence it will be forwarded through interface 1.</a:t>
                      </a:r>
                    </a:p>
                    <a:p>
                      <a:pPr marL="0" indent="0">
                        <a:spcBef>
                          <a:spcPts val="1200"/>
                        </a:spcBef>
                        <a:buNone/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(3) 11100001 10000000 00010001 01110111This address matches the preﬁx for interface 2. Hence it will be forwarded through interface 2.</a:t>
                      </a:r>
                      <a:endParaRPr lang="zh-CN" altLang="en-US" sz="20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0010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517F72EA-AF91-4A1D-8202-E3B68CCC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21" y="1888030"/>
            <a:ext cx="5891956" cy="14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92F49D-E634-4D92-BC56-3731F176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9265"/>
              </p:ext>
            </p:extLst>
          </p:nvPr>
        </p:nvGraphicFramePr>
        <p:xfrm>
          <a:off x="301659" y="1023486"/>
          <a:ext cx="11577955" cy="28346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577955">
                  <a:extLst>
                    <a:ext uri="{9D8B030D-6E8A-4147-A177-3AD203B41FA5}">
                      <a16:colId xmlns:a16="http://schemas.microsoft.com/office/drawing/2014/main" val="3486792689"/>
                    </a:ext>
                  </a:extLst>
                </a:gridCol>
              </a:tblGrid>
              <a:tr h="58990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Problem 3</a:t>
                      </a:r>
                      <a:r>
                        <a:rPr lang="zh-CN" altLang="en-US" sz="2000" b="1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： 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Consider the network fragment shown in the Figure 3. x has only two attached neighbors, w and y. w has a minimum-cost path to destination u (not shown) of 5, and y has a minimum-cost path to u of 6. The complete paths from w and y to u are not shown. All link costs in the network are strictly positive integer values.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Give x’s distance vector for destination w, y, and u.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Give a link-cost change for either c(x, w) or c(</a:t>
                      </a:r>
                      <a:r>
                        <a:rPr lang="en-US" altLang="zh-CN" sz="2000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 such that x will inform its neighbors of a new minimum-cost path to u as a result of executing the distance-vector algorithms.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Give a link-cost change for either c(</a:t>
                      </a:r>
                      <a:r>
                        <a:rPr lang="en-US" altLang="zh-CN" sz="2000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x,w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 or c(</a:t>
                      </a:r>
                      <a:r>
                        <a:rPr lang="en-US" altLang="zh-CN" sz="2000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x,y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) such that x will NOT inform its neighbors of a new minimum-cost path to u as a result of </a:t>
                      </a:r>
                      <a:r>
                        <a:rPr lang="en-US" altLang="zh-CN" sz="2000" dirty="0" err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excecuting</a:t>
                      </a:r>
                      <a:r>
                        <a:rPr lang="en-US" altLang="zh-CN" sz="20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the distance-vector algorithm.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4638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D708583-2462-4A3A-8630-18FC59DE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152" y="3917240"/>
            <a:ext cx="2805586" cy="2664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1659" y="276094"/>
            <a:ext cx="11716652" cy="52322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28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第五章习题讲解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292F49D-E634-4D92-BC56-3731F1760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35011"/>
              </p:ext>
            </p:extLst>
          </p:nvPr>
        </p:nvGraphicFramePr>
        <p:xfrm>
          <a:off x="301659" y="1203373"/>
          <a:ext cx="11577955" cy="52322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1577955">
                  <a:extLst>
                    <a:ext uri="{9D8B030D-6E8A-4147-A177-3AD203B41FA5}">
                      <a16:colId xmlns:a16="http://schemas.microsoft.com/office/drawing/2014/main" val="3486792689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altLang="zh-CN" sz="2400" dirty="0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Give x’s distance vector for destination w, y, and u.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4638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AD708583-2462-4A3A-8630-18FC59DE3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902" y="1864688"/>
            <a:ext cx="2805586" cy="266466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A63E69-8E61-4736-B90F-5FBF9A081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62226"/>
              </p:ext>
            </p:extLst>
          </p:nvPr>
        </p:nvGraphicFramePr>
        <p:xfrm>
          <a:off x="431800" y="2188538"/>
          <a:ext cx="7270750" cy="320447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270750">
                  <a:extLst>
                    <a:ext uri="{9D8B030D-6E8A-4147-A177-3AD203B41FA5}">
                      <a16:colId xmlns:a16="http://schemas.microsoft.com/office/drawing/2014/main" val="485879105"/>
                    </a:ext>
                  </a:extLst>
                </a:gridCol>
              </a:tblGrid>
              <a:tr h="552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400" b="1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Ans: </a:t>
                      </a:r>
                    </a:p>
                    <a:p>
                      <a:pPr>
                        <a:buNone/>
                      </a:pPr>
                      <a:r>
                        <a:rPr lang="pl-PL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D</a:t>
                      </a:r>
                      <a:r>
                        <a:rPr lang="pl-PL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x</a:t>
                      </a:r>
                      <a:r>
                        <a:rPr lang="pl-PL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(w)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 </a:t>
                      </a:r>
                      <a:r>
                        <a:rPr lang="pl-PL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= min{D</a:t>
                      </a:r>
                      <a:r>
                        <a:rPr lang="pl-PL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x</a:t>
                      </a:r>
                      <a:r>
                        <a:rPr lang="pl-PL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(w) + D</a:t>
                      </a:r>
                      <a:r>
                        <a:rPr lang="pl-PL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w</a:t>
                      </a:r>
                      <a:r>
                        <a:rPr lang="pl-PL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(w), D</a:t>
                      </a:r>
                      <a:r>
                        <a:rPr lang="pl-PL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x</a:t>
                      </a:r>
                      <a:r>
                        <a:rPr lang="pl-PL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(y) + D</a:t>
                      </a:r>
                      <a:r>
                        <a:rPr lang="pl-PL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y</a:t>
                      </a:r>
                      <a:r>
                        <a:rPr lang="pl-PL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(w)} </a:t>
                      </a:r>
                      <a:endParaRPr lang="en-US" altLang="zh-CN" sz="24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          </a:t>
                      </a:r>
                      <a:r>
                        <a:rPr lang="pl-PL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= min{2+0, 5+2} = 2;</a:t>
                      </a:r>
                      <a:endParaRPr lang="en-US" altLang="zh-CN" sz="24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en-US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(y)  = min{D</a:t>
                      </a:r>
                      <a:r>
                        <a:rPr lang="en-US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(w) + </a:t>
                      </a:r>
                      <a:r>
                        <a:rPr lang="en-US" altLang="zh-CN" sz="2400" b="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en-US" altLang="zh-CN" sz="2400" b="0" kern="1200" baseline="-250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(y), D</a:t>
                      </a:r>
                      <a:r>
                        <a:rPr lang="en-US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(y) + D</a:t>
                      </a:r>
                      <a:r>
                        <a:rPr lang="en-US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(y)} </a:t>
                      </a:r>
                    </a:p>
                    <a:p>
                      <a:pPr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= min{2+2, 5+0} = 4; </a:t>
                      </a:r>
                    </a:p>
                    <a:p>
                      <a:pPr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en-US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(u)  = min{D</a:t>
                      </a:r>
                      <a:r>
                        <a:rPr lang="en-US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(w) + </a:t>
                      </a:r>
                      <a:r>
                        <a:rPr lang="en-US" altLang="zh-CN" sz="2400" b="0" kern="12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en-US" altLang="zh-CN" sz="2400" b="0" kern="1200" baseline="-25000" dirty="0" err="1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(u), D</a:t>
                      </a:r>
                      <a:r>
                        <a:rPr lang="en-US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(y) + D</a:t>
                      </a:r>
                      <a:r>
                        <a:rPr lang="en-US" altLang="zh-CN" sz="2400" b="0" kern="1200" baseline="-250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</a:t>
                      </a: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(u)} </a:t>
                      </a:r>
                    </a:p>
                    <a:p>
                      <a:pPr>
                        <a:buNone/>
                      </a:pPr>
                      <a:r>
                        <a:rPr lang="en-US" altLang="zh-CN" sz="2400" b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= min{2+5, 4+6} = 7.</a:t>
                      </a:r>
                      <a:endParaRPr lang="zh-CN" altLang="en-US" sz="24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000101"/>
                  </a:ext>
                </a:extLst>
              </a:tr>
              <a:tr h="55271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400" b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4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5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dc4738-71d8-4e93-a791-78275a62a67c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dc4738-71d8-4e93-a791-78275a62a67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dc4738-71d8-4e93-a791-78275a62a67c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dc4738-71d8-4e93-a791-78275a62a67c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dc4738-71d8-4e93-a791-78275a62a67c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dc4738-71d8-4e93-a791-78275a62a67c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990000"/>
      </a:dk2>
      <a:lt2>
        <a:srgbClr val="777777"/>
      </a:lt2>
      <a:accent1>
        <a:srgbClr val="FFCC99"/>
      </a:accent1>
      <a:accent2>
        <a:srgbClr val="FFCC66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B95C"/>
      </a:accent6>
      <a:hlink>
        <a:srgbClr val="FF9900"/>
      </a:hlink>
      <a:folHlink>
        <a:srgbClr val="99660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79200" tIns="39600" rIns="79200" bIns="39600" numCol="1" anchor="t" anchorCtr="0" compatLnSpc="1">
        <a:spAutoFit/>
      </a:bodyPr>
      <a:lstStyle>
        <a:defPPr marL="0" marR="0" indent="0" algn="l" defTabSz="80137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79200" tIns="39600" rIns="79200" bIns="39600" numCol="1" anchor="t" anchorCtr="0" compatLnSpc="1">
        <a:spAutoFit/>
      </a:bodyPr>
      <a:lstStyle>
        <a:defPPr marL="0" marR="0" indent="0" algn="l" defTabSz="80137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utigerNext LT Regular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990000"/>
        </a:dk2>
        <a:lt2>
          <a:srgbClr val="777777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9542</TotalTime>
  <Words>1256</Words>
  <Application>Microsoft Office PowerPoint</Application>
  <PresentationFormat>宽屏</PresentationFormat>
  <Paragraphs>100</Paragraphs>
  <Slides>15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2_自定义设计方案</vt:lpstr>
      <vt:lpstr>비트맵 이미지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工业互联网创新中心筹备进展及项目情况</dc:title>
  <dc:creator>tingw</dc:creator>
  <cp:lastModifiedBy>Ting WANG</cp:lastModifiedBy>
  <cp:revision>1153</cp:revision>
  <dcterms:created xsi:type="dcterms:W3CDTF">2020-10-18T10:45:56Z</dcterms:created>
  <dcterms:modified xsi:type="dcterms:W3CDTF">2021-12-15T02:40:10Z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2052-2.7.1.4479</vt:lpwstr>
  </property>
</Properties>
</file>