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49" r:id="rId2"/>
  </p:sldMasterIdLst>
  <p:notesMasterIdLst>
    <p:notesMasterId r:id="rId3"/>
  </p:notesMasterIdLst>
  <p:handoutMasterIdLst>
    <p:handoutMasterId r:id="rId4"/>
  </p:handoutMasterIdLst>
  <p:sldIdLst>
    <p:sldId id="257" r:id="rId5"/>
    <p:sldId id="258" r:id="rId6"/>
    <p:sldId id="264" r:id="rId7"/>
    <p:sldId id="259" r:id="rId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25DB4"/>
    <a:srgbClr val="005AAD"/>
    <a:srgbClr val="008487"/>
    <a:srgbClr val="DDE9EA"/>
    <a:srgbClr val="FF9B36"/>
    <a:srgbClr val="00467A"/>
    <a:srgbClr val="FF9933"/>
    <a:srgbClr val="E06B6B"/>
    <a:srgbClr val="ED6900"/>
    <a:srgbClr val="99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8003" autoAdjust="0"/>
    <p:restoredTop sz="96013" autoAdjust="0"/>
  </p:normalViewPr>
  <p:slideViewPr>
    <p:cSldViewPr showGuides="1" snapToGrid="0">
      <p:cViewPr varScale="1">
        <p:scale>
          <a:sx n="92" d="100"/>
          <a:sy n="92" d="100"/>
        </p:scale>
        <p:origin x="48" y="222"/>
      </p:cViewPr>
      <p:guideLst>
        <p:guide orient="horz" pos="2197"/>
        <p:guide pos="3840"/>
        <p:guide pos="1044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80" y="60"/>
      </p:cViewPr>
    </p:cSldViewPr>
  </p:notes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4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  <a:t>2021/12/22</a:t>
            </a:fld>
            <a:endParaRPr altLang="en-US" lang="zh-CN"/>
          </a:p>
        </p:txBody>
      </p:sp>
      <p:sp>
        <p:nvSpPr>
          <p:cNvPr id="1048665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6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5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52C6BA0-5341-43DF-84CE-1998201C61E9}" type="datetimeFigureOut">
              <a:rPr altLang="en-US" lang="zh-CN" smtClean="0"/>
              <a:t>2021/12/22</a:t>
            </a:fld>
            <a:endParaRPr altLang="en-US" lang="zh-CN"/>
          </a:p>
        </p:txBody>
      </p:sp>
      <p:sp>
        <p:nvSpPr>
          <p:cNvPr id="1048659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6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6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2E3F630-34ED-4C5D-9674-D926440E8CF8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9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7392B679-AE23-4750-8FB0-6513430B8953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ChangeAspect="1" noRot="1" noGrp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r>
              <a:rPr altLang="zh-CN" dirty="0" lang="en-US"/>
              <a:t> </a:t>
            </a:r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indent="-285750" marL="7429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altLang="zh-CN" lang="en-US" smtClean="0"/>
              <a:t>2</a:t>
            </a:fld>
            <a:endParaRPr altLang="zh-CN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00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kumimoji="1" lang="zh-CN"/>
              <a:t>单击此处编辑母版副标题样式</a:t>
            </a:r>
          </a:p>
        </p:txBody>
      </p:sp>
      <p:sp>
        <p:nvSpPr>
          <p:cNvPr id="10486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6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41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4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64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0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6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>
          <a:xfrm>
            <a:off x="1219199" y="1610714"/>
            <a:ext cx="10386952" cy="4600081"/>
          </a:xfrm>
        </p:spPr>
        <p:txBody>
          <a:bodyPr/>
          <a:lstStyle>
            <a:lvl1pPr>
              <a:buFont typeface="Arial" panose="020B0604020202090204" pitchFamily="34" charset="0"/>
              <a:buNone/>
            </a:lvl1pPr>
            <a:lvl2pPr>
              <a:buClr>
                <a:srgbClr val="0000FF"/>
              </a:buClr>
            </a:lvl2pPr>
            <a:lvl3pPr>
              <a:buClr>
                <a:srgbClr val="0000FF"/>
              </a:buClr>
            </a:lvl3pPr>
            <a:lvl4pPr>
              <a:buClr>
                <a:srgbClr val="0000FF"/>
              </a:buClr>
            </a:lvl4pPr>
            <a:lvl5pPr>
              <a:buClr>
                <a:srgbClr val="0000FF"/>
              </a:buCl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p>
            <a:r>
              <a:rPr altLang="zh-CN" lang="en-US"/>
              <a:t>Computer Networks, Chapter 2 THE PHYSICAL LAYER</a:t>
            </a:r>
            <a:endParaRPr altLang="zh-CN"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bg>
      <p:bgPr>
        <a:solidFill>
          <a:schemeClr val="accent1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36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6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2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2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62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46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47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4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64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5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2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2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2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2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2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63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3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0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2021/12/22</a:t>
            </a:fld>
            <a:endParaRPr altLang="en-US" lang="zh-CN"/>
          </a:p>
        </p:txBody>
      </p:sp>
      <p:sp>
        <p:nvSpPr>
          <p:cNvPr id="104860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0820CF-B880-4189-942D-D702A7CBA730}" type="datetimeFigureOut">
              <a:rPr altLang="en-US" lang="zh-CN" smtClean="0"/>
              <a:t>2021/12/22</a:t>
            </a:fld>
            <a:endParaRPr altLang="en-US" lang="zh-CN"/>
          </a:p>
        </p:txBody>
      </p:sp>
      <p:sp>
        <p:nvSpPr>
          <p:cNvPr id="104863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5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65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6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61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kumimoji="1" lang="zh-CN"/>
          </a:p>
        </p:txBody>
      </p:sp>
      <p:sp>
        <p:nvSpPr>
          <p:cNvPr id="104861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kumimoji="1" lang="zh-CN"/>
              <a:t>单击此处编辑母版文本样式</a:t>
            </a:r>
          </a:p>
        </p:txBody>
      </p:sp>
      <p:sp>
        <p:nvSpPr>
          <p:cNvPr id="104861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61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kumimoji="1" lang="zh-CN"/>
          </a:p>
        </p:txBody>
      </p:sp>
      <p:sp>
        <p:nvSpPr>
          <p:cNvPr id="104861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kumimoji="1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kumimoji="1" lang="zh-CN"/>
              <a:t>单击此处编辑母版文本样式</a:t>
            </a:r>
          </a:p>
          <a:p>
            <a:pPr lvl="1"/>
            <a:r>
              <a:rPr altLang="en-US" kumimoji="1" lang="zh-CN"/>
              <a:t>二级</a:t>
            </a:r>
          </a:p>
          <a:p>
            <a:pPr lvl="2"/>
            <a:r>
              <a:rPr altLang="en-US" kumimoji="1" lang="zh-CN"/>
              <a:t>三级</a:t>
            </a:r>
          </a:p>
          <a:p>
            <a:pPr lvl="3"/>
            <a:r>
              <a:rPr altLang="en-US" kumimoji="1" lang="zh-CN"/>
              <a:t>四级</a:t>
            </a:r>
          </a:p>
          <a:p>
            <a:pPr lvl="4"/>
            <a:r>
              <a:rPr altLang="en-US" kumimoji="1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8D7F-C601-A04E-9991-AEFB0E3EB3A7}" type="datetimeFigureOut">
              <a:rPr altLang="en-US" kumimoji="1" lang="zh-CN" smtClean="0"/>
              <a:t>2021/12/22</a:t>
            </a:fld>
            <a:endParaRPr altLang="en-US" kumimoji="1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kumimoji="1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85A6-C9FF-3B43-91E6-FBF0C10872E9}" type="slidenum">
              <a:rPr altLang="en-US" kumimoji="1" lang="zh-CN" smtClean="0"/>
              <a:t>‹#›</a:t>
            </a:fld>
            <a:endParaRPr altLang="en-US" kumimoji="1" lang="zh-CN"/>
          </a:p>
        </p:txBody>
      </p:sp>
      <p:cxnSp>
        <p:nvCxnSpPr>
          <p:cNvPr id="3145728" name="直接连接符 30"/>
          <p:cNvCxnSpPr>
            <a:cxnSpLocks/>
          </p:cNvCxnSpPr>
          <p:nvPr userDrawn="1"/>
        </p:nvCxnSpPr>
        <p:spPr>
          <a:xfrm>
            <a:off x="335360" y="836712"/>
            <a:ext cx="11491455" cy="0"/>
          </a:xfrm>
          <a:prstGeom prst="line"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矩形 5"/>
          <p:cNvSpPr/>
          <p:nvPr userDrawn="1"/>
        </p:nvSpPr>
        <p:spPr bwMode="auto">
          <a:xfrm>
            <a:off x="2" y="0"/>
            <a:ext cx="12192000" cy="6858000"/>
          </a:xfrm>
          <a:prstGeom prst="rect"/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t" anchorCtr="0" bIns="54864" compatLnSpc="1" lIns="109728" numCol="1" rIns="109728" rtlCol="0" tIns="54864" vert="horz" wrap="square"/>
          <a:p>
            <a:pPr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altLang="en-US" b="0" sz="2160" lang="zh-CN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4" r:id="rId1"/>
  </p:sldLayoutIdLst>
  <p:transition>
    <p:fade/>
  </p:transition>
  <p:txStyles>
    <p:titleStyle>
      <a:lvl1pPr algn="ctr" defTabSz="961390" eaLnBrk="0" fontAlgn="base" hangingPunct="0" rtl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1390" eaLnBrk="0" fontAlgn="base" hangingPunct="0" rtl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2pPr>
      <a:lvl3pPr algn="ctr" defTabSz="961390" eaLnBrk="0" fontAlgn="base" hangingPunct="0" rtl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3pPr>
      <a:lvl4pPr algn="ctr" defTabSz="961390" eaLnBrk="0" fontAlgn="base" hangingPunct="0" rtl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4pPr>
      <a:lvl5pPr algn="ctr" defTabSz="961390" eaLnBrk="0" fontAlgn="base" hangingPunct="0" rtl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5pPr>
      <a:lvl6pPr algn="ctr" defTabSz="961390" fontAlgn="base" marL="548640" rtl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6pPr>
      <a:lvl7pPr algn="ctr" defTabSz="961390" fontAlgn="base" marL="1097280" rtl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7pPr>
      <a:lvl8pPr algn="ctr" defTabSz="961390" fontAlgn="base" marL="1645920" rtl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8pPr>
      <a:lvl9pPr algn="ctr" defTabSz="961390" fontAlgn="base" marL="2194560" rtl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9pPr>
    </p:titleStyle>
    <p:bodyStyle>
      <a:lvl1pPr algn="l" defTabSz="961390" eaLnBrk="0" fontAlgn="base" hangingPunct="0" indent="-360045" marL="360045" rtl="0">
        <a:spcBef>
          <a:spcPct val="20000"/>
        </a:spcBef>
        <a:spcAft>
          <a:spcPct val="0"/>
        </a:spcAft>
        <a:buChar char="•"/>
        <a:defRPr sz="3360">
          <a:solidFill>
            <a:schemeClr val="tx1"/>
          </a:solidFill>
          <a:latin typeface="+mn-lt"/>
          <a:ea typeface="+mn-ea"/>
          <a:cs typeface="+mn-cs"/>
        </a:defRPr>
      </a:lvl1pPr>
      <a:lvl2pPr algn="l" defTabSz="961390" eaLnBrk="0" fontAlgn="base" hangingPunct="0" indent="-300990" marL="782955" rtl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algn="l" defTabSz="961390" eaLnBrk="0" fontAlgn="base" hangingPunct="0" indent="-241935" marL="1203960" rtl="0">
        <a:spcBef>
          <a:spcPct val="20000"/>
        </a:spcBef>
        <a:spcAft>
          <a:spcPct val="0"/>
        </a:spcAft>
        <a:buChar char="•"/>
        <a:defRPr sz="2640">
          <a:solidFill>
            <a:schemeClr val="tx1"/>
          </a:solidFill>
          <a:latin typeface="+mn-lt"/>
          <a:ea typeface="+mn-ea"/>
        </a:defRPr>
      </a:lvl3pPr>
      <a:lvl4pPr algn="l" defTabSz="961390" eaLnBrk="0" fontAlgn="base" hangingPunct="0" indent="-240030" marL="1682115" rtl="0">
        <a:spcBef>
          <a:spcPct val="20000"/>
        </a:spcBef>
        <a:spcAft>
          <a:spcPct val="0"/>
        </a:spcAft>
        <a:buChar char="–"/>
        <a:defRPr sz="2040">
          <a:solidFill>
            <a:schemeClr val="tx1"/>
          </a:solidFill>
          <a:latin typeface="+mn-lt"/>
          <a:ea typeface="+mn-ea"/>
        </a:defRPr>
      </a:lvl4pPr>
      <a:lvl5pPr algn="l" defTabSz="961390" eaLnBrk="0" fontAlgn="base" hangingPunct="0" indent="-241935" marL="2164080" rtl="0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5pPr>
      <a:lvl6pPr algn="l" defTabSz="961390" fontAlgn="base" indent="-241935" marL="2712720" rtl="0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6pPr>
      <a:lvl7pPr algn="l" defTabSz="961390" fontAlgn="base" indent="-241935" marL="3261360" rtl="0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7pPr>
      <a:lvl8pPr algn="l" defTabSz="961390" fontAlgn="base" indent="-241935" marL="3810000" rtl="0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8pPr>
      <a:lvl9pPr algn="l" defTabSz="961390" fontAlgn="base" indent="-241935" marL="4358640" rtl="0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1096645" eaLnBrk="1" hangingPunct="1" latinLnBrk="0" marL="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096645" eaLnBrk="1" hangingPunct="1" latinLnBrk="0" marL="54864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096645" eaLnBrk="1" hangingPunct="1" latinLnBrk="0" marL="109728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096645" eaLnBrk="1" hangingPunct="1" latinLnBrk="0" marL="164592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096645" eaLnBrk="1" hangingPunct="1" latinLnBrk="0" marL="219456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096645" eaLnBrk="1" hangingPunct="1" latinLnBrk="0" marL="274320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096645" eaLnBrk="1" hangingPunct="1" latinLnBrk="0" marL="329184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096645" eaLnBrk="1" hangingPunct="1" latinLnBrk="0" marL="384048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096645" eaLnBrk="1" hangingPunct="1" latinLnBrk="0" marL="4389120" rtl="0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mailto:twang@sei.ecnu.edu.cn" TargetMode="Externa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Rectangle 3"/>
          <p:cNvSpPr txBox="1">
            <a:spLocks noChangeArrowheads="1"/>
          </p:cNvSpPr>
          <p:nvPr/>
        </p:nvSpPr>
        <p:spPr>
          <a:xfrm>
            <a:off x="1269896" y="1809945"/>
            <a:ext cx="9664803" cy="3930455"/>
          </a:xfrm>
          <a:prstGeom prst="rect"/>
        </p:spPr>
        <p:txBody>
          <a:bodyPr anchor="ctr" bIns="60960" lIns="121920" rIns="121920" rtlCol="0" tIns="60960" vert="horz">
            <a:no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zh-CN" b="1" dirty="0" sz="4800"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Computer Networks</a:t>
            </a:r>
          </a:p>
          <a:p>
            <a:endParaRPr altLang="zh-CN" b="1" dirty="0" sz="4000" 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altLang="en-US" dirty="0" sz="3600" lang="zh-CN">
                <a:solidFill>
                  <a:srgbClr val="025DB4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第六章习题</a:t>
            </a:r>
            <a:endParaRPr altLang="zh-CN" dirty="0" sz="3600" lang="en-US">
              <a:solidFill>
                <a:srgbClr val="025DB4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endParaRPr altLang="zh-CN" dirty="0" sz="2800" lang="en-US"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endParaRPr altLang="zh-CN" dirty="0" sz="2800" lang="en-US"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r>
              <a:rPr altLang="en-US" dirty="0" sz="2400"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王廷</a:t>
            </a:r>
            <a:endParaRPr altLang="zh-CN" dirty="0" sz="2400" 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altLang="zh-CN" dirty="0" sz="2000" 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altLang="en-US" dirty="0" sz="2000"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 软件工程学院</a:t>
            </a:r>
            <a:br>
              <a:rPr altLang="zh-CN" dirty="0" sz="2000"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altLang="zh-CN" dirty="0" sz="2000"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 </a:t>
            </a:r>
            <a:r>
              <a:rPr altLang="zh-CN" dirty="0" sz="2000"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twang@sei.ecnu.edu.cn</a:t>
            </a:r>
            <a:endParaRPr altLang="zh-CN" dirty="0" sz="2000" lang="en-US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altLang="zh-CN" dirty="0" sz="2000"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Office: </a:t>
            </a:r>
            <a:r>
              <a:rPr altLang="en-US" dirty="0" sz="2000"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理科大楼</a:t>
            </a:r>
            <a:r>
              <a:rPr altLang="zh-CN" dirty="0" sz="2000" lang="en-US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B1116</a:t>
            </a:r>
            <a:r>
              <a:rPr altLang="en-US" dirty="0" sz="2000" lang="zh-CN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1"/>
          <p:cNvSpPr/>
          <p:nvPr/>
        </p:nvSpPr>
        <p:spPr>
          <a:xfrm>
            <a:off x="301659" y="276094"/>
            <a:ext cx="11716652" cy="523220"/>
          </a:xfrm>
          <a:prstGeom prst="rect"/>
          <a:solidFill>
            <a:sysClr lastClr="FFFFFF" val="window"/>
          </a:solidFill>
        </p:spPr>
        <p:txBody>
          <a:bodyPr wrap="square">
            <a:spAutoFit/>
          </a:bodyPr>
          <a:p>
            <a:pPr defTabSz="914400"/>
            <a:r>
              <a:rPr altLang="en-US" b="1" dirty="0" sz="2800" kern="0" 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</a:t>
            </a:r>
            <a:r>
              <a:rPr altLang="en-US" b="1" sz="2800" kern="0" 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章习题</a:t>
            </a:r>
            <a:endParaRPr altLang="en-US" b="1" dirty="0" sz="2800" kern="0" lang="zh-CN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4"/>
          <p:cNvGrpSpPr/>
          <p:nvPr/>
        </p:nvGrpSpPr>
        <p:grpSpPr>
          <a:xfrm>
            <a:off x="7047690" y="1578053"/>
            <a:ext cx="5144310" cy="3984171"/>
            <a:chOff x="6754579" y="1128364"/>
            <a:chExt cx="5323931" cy="4113107"/>
          </a:xfrm>
        </p:grpSpPr>
        <p:pic>
          <p:nvPicPr>
            <p:cNvPr id="2097152" name="图片 7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6754579" y="1128364"/>
              <a:ext cx="5323931" cy="4113107"/>
            </a:xfrm>
            <a:prstGeom prst="rect"/>
          </p:spPr>
        </p:pic>
        <p:sp>
          <p:nvSpPr>
            <p:cNvPr id="1048585" name="文本框 8"/>
            <p:cNvSpPr txBox="1"/>
            <p:nvPr/>
          </p:nvSpPr>
          <p:spPr>
            <a:xfrm>
              <a:off x="8160500" y="2106386"/>
              <a:ext cx="425847" cy="343508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altLang="zh-CN" dirty="0" sz="1600" lang="en-US"/>
                <a:t>32</a:t>
              </a:r>
              <a:endParaRPr altLang="en-US" dirty="0" sz="1600" lang="zh-CN"/>
            </a:p>
          </p:txBody>
        </p:sp>
        <p:sp>
          <p:nvSpPr>
            <p:cNvPr id="1048586" name="文本框 9"/>
            <p:cNvSpPr txBox="1"/>
            <p:nvPr/>
          </p:nvSpPr>
          <p:spPr>
            <a:xfrm>
              <a:off x="10196129" y="1277975"/>
              <a:ext cx="425847" cy="343508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altLang="zh-CN" dirty="0" sz="1600" lang="en-US"/>
                <a:t>42</a:t>
              </a:r>
              <a:endParaRPr altLang="en-US" dirty="0" sz="1600" lang="zh-CN"/>
            </a:p>
          </p:txBody>
        </p:sp>
        <p:sp>
          <p:nvSpPr>
            <p:cNvPr id="1048587" name="文本框 10"/>
            <p:cNvSpPr txBox="1"/>
            <p:nvPr/>
          </p:nvSpPr>
          <p:spPr>
            <a:xfrm>
              <a:off x="11148626" y="2444940"/>
              <a:ext cx="425847" cy="343508"/>
            </a:xfrm>
            <a:prstGeom prst="rect"/>
            <a:noFill/>
          </p:spPr>
          <p:txBody>
            <a:bodyPr rtlCol="0" wrap="none">
              <a:spAutoFit/>
            </a:bodyPr>
            <a:p>
              <a:r>
                <a:rPr altLang="zh-CN" dirty="0" sz="1600" lang="en-US"/>
                <a:t>26</a:t>
              </a:r>
              <a:endParaRPr altLang="en-US" dirty="0" sz="1600" lang="zh-CN"/>
            </a:p>
          </p:txBody>
        </p:sp>
      </p:grpSp>
      <p:sp>
        <p:nvSpPr>
          <p:cNvPr id="1048588" name="文本框 11"/>
          <p:cNvSpPr txBox="1"/>
          <p:nvPr/>
        </p:nvSpPr>
        <p:spPr>
          <a:xfrm>
            <a:off x="301658" y="982979"/>
            <a:ext cx="6629401" cy="4892041"/>
          </a:xfrm>
          <a:prstGeom prst="rect"/>
          <a:noFill/>
        </p:spPr>
        <p:txBody>
          <a:bodyPr wrap="square">
            <a:spAutoFit/>
          </a:bodyPr>
          <a:p>
            <a:r>
              <a:rPr altLang="en-US" dirty="0" lang="zh-CN">
                <a:latin typeface="Arial" panose="020B0604020202020204" pitchFamily="34" charset="0"/>
                <a:cs typeface="Arial" panose="020B0604020202020204" pitchFamily="34" charset="0"/>
              </a:rPr>
              <a:t>Consider the following plot of TCP congestion window size as a function of the transmission. Explain all your answers below</a:t>
            </a: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342900" marL="342900">
              <a:buFont typeface="+mj-lt"/>
              <a:buAutoNum type="alphaLcParenR"/>
            </a:pP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Which version of TCP is this, Tahoe or Reno? </a:t>
            </a:r>
          </a:p>
          <a:p>
            <a:pPr indent="-342900" marL="342900">
              <a:buFont typeface="+mj-lt"/>
              <a:buAutoNum type="alphaLcParenR"/>
            </a:pP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Identify the intervals of time when TCP slow start is operating. </a:t>
            </a:r>
          </a:p>
          <a:p>
            <a:pPr indent="-342900" marL="342900">
              <a:buFont typeface="+mj-lt"/>
              <a:buAutoNum type="alphaLcParenR"/>
            </a:pP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Identify the intervals of time when TCP congestion avoidance is operating. </a:t>
            </a:r>
          </a:p>
          <a:p>
            <a:pPr indent="-342900" marL="342900">
              <a:buFont typeface="+mj-lt"/>
              <a:buAutoNum type="alphaLcParenR"/>
            </a:pP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After the 16th transmission round, is segment loss detected by a triple duplicate ACK or by a timeout?</a:t>
            </a:r>
          </a:p>
          <a:p>
            <a:pPr indent="-342900" marL="342900">
              <a:buFont typeface="+mj-lt"/>
              <a:buAutoNum type="alphaLcParenR"/>
            </a:pP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After the 22nd transmission round, is segment loss detected by a triple duplicate ACK or by a timeout? </a:t>
            </a:r>
          </a:p>
          <a:p>
            <a:pPr indent="-342900" marL="342900">
              <a:buFont typeface="+mj-lt"/>
              <a:buAutoNum type="alphaLcParenR"/>
            </a:pP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What is the initial value of Threshold at the first transmission round? </a:t>
            </a:r>
          </a:p>
          <a:p>
            <a:pPr indent="-342900" marL="342900">
              <a:buFont typeface="+mj-lt"/>
              <a:buAutoNum type="alphaLcParenR"/>
            </a:pP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What is the value of Threshold at the 18th transmission round? </a:t>
            </a:r>
          </a:p>
          <a:p>
            <a:pPr indent="-342900" marL="342900">
              <a:buFont typeface="+mj-lt"/>
              <a:buAutoNum type="alphaLcParenR"/>
            </a:pP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What is the value of Threshold at the 24th transmission round?</a:t>
            </a:r>
          </a:p>
          <a:p>
            <a:pPr indent="-342900" marL="342900">
              <a:buFont typeface="+mj-lt"/>
              <a:buAutoNum type="alphaLcParenR"/>
            </a:pPr>
            <a:r>
              <a:rPr altLang="zh-CN" dirty="0" lang="en-US">
                <a:latin typeface="Arial" panose="020B0604020202020204" pitchFamily="34" charset="0"/>
                <a:cs typeface="Arial" panose="020B0604020202020204" pitchFamily="34" charset="0"/>
              </a:rPr>
              <a:t>During what transmission round is the 70th segment sent?</a:t>
            </a:r>
            <a:endParaRPr altLang="en-US" dirty="0" 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 txBox="1"/>
          <p:nvPr/>
        </p:nvSpPr>
        <p:spPr>
          <a:xfrm>
            <a:off x="134833" y="1467267"/>
            <a:ext cx="12059779" cy="42824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-#Hans" sz="2800" lang="en-US">
                <a:solidFill>
                  <a:srgbClr val="000000"/>
                </a:solidFill>
                <a:latin typeface="等线"/>
              </a:rPr>
              <a:t>a</a:t>
            </a:r>
            <a:r>
              <a:rPr altLang="zh-CN-#Hans" sz="2800" lang="en-US">
                <a:solidFill>
                  <a:srgbClr val="000000"/>
                </a:solidFill>
                <a:latin typeface="等线"/>
              </a:rPr>
              <a:t>.</a:t>
            </a:r>
            <a:r>
              <a:rPr altLang="zh-CN-#Hans" sz="2800" lang="en-US">
                <a:solidFill>
                  <a:srgbClr val="000000"/>
                </a:solidFill>
                <a:latin typeface="等线"/>
              </a:rPr>
              <a:t>R</a:t>
            </a:r>
            <a:r>
              <a:rPr altLang="zh-CN-#Hans" sz="2800" lang="en-US">
                <a:solidFill>
                  <a:srgbClr val="000000"/>
                </a:solidFill>
                <a:latin typeface="等线"/>
              </a:rPr>
              <a:t>e</a:t>
            </a:r>
            <a:r>
              <a:rPr altLang="zh-CN-#Hans" sz="2800" lang="en-US">
                <a:solidFill>
                  <a:srgbClr val="000000"/>
                </a:solidFill>
                <a:latin typeface="等线"/>
              </a:rPr>
              <a:t>n</a:t>
            </a:r>
            <a:r>
              <a:rPr altLang="zh-CN-#Hans" sz="2800" lang="en-US">
                <a:solidFill>
                  <a:srgbClr val="000000"/>
                </a:solidFill>
                <a:latin typeface="等线"/>
              </a:rPr>
              <a:t>o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  <a:latin typeface="等线"/>
              </a:rPr>
              <a:t>b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.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慢启动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运行的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时间间隔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为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【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1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，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6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】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，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【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2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3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，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2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6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】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  <a:latin typeface="等线"/>
              </a:rPr>
              <a:t>c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.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拥塞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避免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操作的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时间间隔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为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【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6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，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1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6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】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，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【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1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7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，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2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2</a:t>
            </a:r>
            <a:r>
              <a:rPr altLang="en-US" sz="2800" lang="en-US">
                <a:solidFill>
                  <a:srgbClr val="000000"/>
                </a:solidFill>
                <a:ea typeface="等线"/>
              </a:rPr>
              <a:t>】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  <a:latin typeface="等线"/>
              </a:rPr>
              <a:t>d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.在第16轮传输后，数据包丢失被一个三重重复的ACK识别而产生的。如果存在超时，则拥塞窗口大小将降至1。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  <a:latin typeface="等线"/>
              </a:rPr>
              <a:t>e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.在第22轮传输后，检测到超时导致的段丢失，因此拥塞窗口大小设置为1。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_#Hans" sz="2800" lang="en-US">
                <a:solidFill>
                  <a:srgbClr val="000000"/>
                </a:solidFill>
                <a:latin typeface="等线"/>
              </a:rPr>
              <a:t>f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.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3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2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_#Hans" sz="2800" lang="en-US">
                <a:solidFill>
                  <a:srgbClr val="000000"/>
                </a:solidFill>
                <a:latin typeface="等线"/>
              </a:rPr>
              <a:t>g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.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2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1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_#Hans" sz="2800" lang="en-US">
                <a:solidFill>
                  <a:srgbClr val="000000"/>
                </a:solidFill>
                <a:latin typeface="等线"/>
              </a:rPr>
              <a:t>h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.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1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3</a:t>
            </a:r>
            <a:endParaRPr sz="2800" lang="zh-CN-#Hans">
              <a:solidFill>
                <a:srgbClr val="000000"/>
              </a:solidFill>
            </a:endParaRPr>
          </a:p>
          <a:p>
            <a:r>
              <a:rPr altLang="zh-CN_#Hans" sz="2800" lang="en-US">
                <a:solidFill>
                  <a:srgbClr val="000000"/>
                </a:solidFill>
                <a:latin typeface="等线"/>
              </a:rPr>
              <a:t>i</a:t>
            </a:r>
            <a:r>
              <a:rPr altLang="zh-CN_#Hans" sz="2800" lang="en-US">
                <a:solidFill>
                  <a:srgbClr val="000000"/>
                </a:solidFill>
                <a:latin typeface="等线"/>
              </a:rPr>
              <a:t>.</a:t>
            </a:r>
            <a:r>
              <a:rPr altLang="en-US" sz="2800" lang="zh-CN_#Hans">
                <a:solidFill>
                  <a:srgbClr val="000000"/>
                </a:solidFill>
                <a:ea typeface="等线"/>
              </a:rPr>
              <a:t>第七轮</a:t>
            </a:r>
            <a:endParaRPr sz="2800" lang="zh-CN-#Han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文本框 1"/>
          <p:cNvSpPr txBox="1"/>
          <p:nvPr/>
        </p:nvSpPr>
        <p:spPr>
          <a:xfrm>
            <a:off x="0" y="1491615"/>
            <a:ext cx="12192000" cy="3676186"/>
          </a:xfrm>
          <a:prstGeom prst="rect"/>
          <a:solidFill>
            <a:schemeClr val="bg2">
              <a:lumMod val="20000"/>
              <a:lumOff val="80000"/>
            </a:schemeClr>
          </a:solidFill>
        </p:spPr>
        <p:txBody>
          <a:bodyPr anchor="ctr" rtlCol="0" wrap="square">
            <a:noAutofit/>
          </a:bodyPr>
          <a:p>
            <a:pPr algn="ctr" defTabSz="1097280" fontAlgn="base">
              <a:spcBef>
                <a:spcPts val="1440"/>
              </a:spcBef>
              <a:spcAft>
                <a:spcPts val="1440"/>
              </a:spcAft>
            </a:pPr>
            <a:r>
              <a:rPr altLang="zh-CN" b="1" dirty="0" sz="4800" 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pPr algn="ctr" fontAlgn="base">
              <a:lnSpc>
                <a:spcPct val="90000"/>
              </a:lnSpc>
              <a:spcBef>
                <a:spcPts val="1000"/>
              </a:spcBef>
              <a:spcAft>
                <a:spcPts val="1440"/>
              </a:spcAft>
            </a:pPr>
            <a:r>
              <a:rPr altLang="zh-CN" dirty="0" sz="2800" lang="en-US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Chapter 6</a:t>
            </a:r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1"/>
          <a:srcRect r="7972"/>
          <a:stretch>
            <a:fillRect/>
          </a:stretch>
        </p:blipFill>
        <p:spPr bwMode="auto">
          <a:xfrm>
            <a:off x="263843" y="1"/>
            <a:ext cx="2388870" cy="811195"/>
          </a:xfrm>
          <a:prstGeom prst="rect"/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39600" compatLnSpc="1" lIns="79200" numCol="1" rIns="79200" tIns="39600" vert="horz" wrap="square">
        <a:spAutoFit/>
      </a:bodyPr>
      <a:lstStyle>
        <a:defPPr algn="l" defTabSz="80137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1400" i="0" kumimoji="0" lang="en-US" normalizeH="0" strike="noStrike" u="none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anchor="t" anchorCtr="0" bIns="39600" compatLnSpc="1" lIns="79200" numCol="1" rIns="79200" tIns="39600" vert="horz" wrap="square">
        <a:spAutoFit/>
      </a:bodyPr>
      <a:lstStyle>
        <a:defPPr algn="l" defTabSz="80137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1400" i="0" kumimoji="0" lang="en-US" normalizeH="0" strike="noStrike" u="none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工业互联网创新中心筹备进展及项目情况</dc:title>
  <dc:creator>tingw</dc:creator>
  <cp:lastModifiedBy>Ting WANG</cp:lastModifiedBy>
  <dcterms:created xsi:type="dcterms:W3CDTF">2020-10-17T02:45:56Z</dcterms:created>
  <dcterms:modified xsi:type="dcterms:W3CDTF">2021-12-28T12:58:35Z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  <property fmtid="{D5CDD505-2E9C-101B-9397-08002B2CF9AE}" pid="3" name="ICV">
    <vt:lpwstr>dd9dbb3a3a864e779760496cf940014e</vt:lpwstr>
  </property>
</Properties>
</file>