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10"/>
  </p:notesMasterIdLst>
  <p:handoutMasterIdLst>
    <p:handoutMasterId r:id="rId11"/>
  </p:handoutMasterIdLst>
  <p:sldIdLst>
    <p:sldId id="371" r:id="rId3"/>
    <p:sldId id="1433" r:id="rId4"/>
    <p:sldId id="1432" r:id="rId5"/>
    <p:sldId id="1434" r:id="rId6"/>
    <p:sldId id="1435" r:id="rId7"/>
    <p:sldId id="1436" r:id="rId8"/>
    <p:sldId id="1385"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97">
          <p15:clr>
            <a:srgbClr val="A4A3A4"/>
          </p15:clr>
        </p15:guide>
        <p15:guide id="2" pos="3840">
          <p15:clr>
            <a:srgbClr val="A4A3A4"/>
          </p15:clr>
        </p15:guide>
        <p15:guide id="3" pos="1044">
          <p15:clr>
            <a:srgbClr val="A4A3A4"/>
          </p15:clr>
        </p15:guide>
        <p15:guide id="4" pos="2074">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5DB4"/>
    <a:srgbClr val="005AAD"/>
    <a:srgbClr val="008487"/>
    <a:srgbClr val="DDE9EA"/>
    <a:srgbClr val="FF9B36"/>
    <a:srgbClr val="00467A"/>
    <a:srgbClr val="FF9933"/>
    <a:srgbClr val="E06B6B"/>
    <a:srgbClr val="ED6900"/>
    <a:srgbClr val="99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6013" autoAdjust="0"/>
  </p:normalViewPr>
  <p:slideViewPr>
    <p:cSldViewPr snapToGrid="0" showGuides="1">
      <p:cViewPr varScale="1">
        <p:scale>
          <a:sx n="105" d="100"/>
          <a:sy n="105" d="100"/>
        </p:scale>
        <p:origin x="576" y="102"/>
      </p:cViewPr>
      <p:guideLst>
        <p:guide orient="horz" pos="2197"/>
        <p:guide pos="3840"/>
        <p:guide pos="1044"/>
        <p:guide pos="2074"/>
      </p:guideLst>
    </p:cSldViewPr>
  </p:slideViewPr>
  <p:notesTextViewPr>
    <p:cViewPr>
      <p:scale>
        <a:sx n="1" d="1"/>
        <a:sy n="1" d="1"/>
      </p:scale>
      <p:origin x="0" y="0"/>
    </p:cViewPr>
  </p:notesTextViewPr>
  <p:sorterViewPr>
    <p:cViewPr>
      <p:scale>
        <a:sx n="33" d="100"/>
        <a:sy n="33" d="100"/>
      </p:scale>
      <p:origin x="0" y="0"/>
    </p:cViewPr>
  </p:sorterViewPr>
  <p:notesViewPr>
    <p:cSldViewPr snapToGrid="0">
      <p:cViewPr varScale="1">
        <p:scale>
          <a:sx n="54" d="100"/>
          <a:sy n="54" d="100"/>
        </p:scale>
        <p:origin x="2880"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2021/11/9</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68"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1048769"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2C6BA0-5341-43DF-84CE-1998201C61E9}" type="datetimeFigureOut">
              <a:rPr lang="zh-CN" altLang="en-US" smtClean="0"/>
              <a:t>2021/11/9</a:t>
            </a:fld>
            <a:endParaRPr lang="zh-CN" altLang="en-US"/>
          </a:p>
        </p:txBody>
      </p:sp>
      <p:sp>
        <p:nvSpPr>
          <p:cNvPr id="1048770"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1048771"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48772"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1048773"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E3F630-34ED-4C5D-9674-D926440E8CF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dirty="0"/>
              <a:t> </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cs typeface="Arial" panose="020B0604020202090204" pitchFamily="34" charset="0"/>
              </a:defRPr>
            </a:lvl1pPr>
            <a:lvl2pPr marL="742950" indent="-285750">
              <a:defRPr>
                <a:solidFill>
                  <a:schemeClr val="tx1"/>
                </a:solidFill>
                <a:latin typeface="Arial" panose="020B0604020202090204" pitchFamily="34" charset="0"/>
                <a:cs typeface="Arial" panose="020B0604020202090204" pitchFamily="34" charset="0"/>
              </a:defRPr>
            </a:lvl2pPr>
            <a:lvl3pPr marL="1143000" indent="-228600">
              <a:defRPr>
                <a:solidFill>
                  <a:schemeClr val="tx1"/>
                </a:solidFill>
                <a:latin typeface="Arial" panose="020B0604020202090204" pitchFamily="34" charset="0"/>
                <a:cs typeface="Arial" panose="020B0604020202090204" pitchFamily="34" charset="0"/>
              </a:defRPr>
            </a:lvl3pPr>
            <a:lvl4pPr marL="1600200" indent="-228600">
              <a:defRPr>
                <a:solidFill>
                  <a:schemeClr val="tx1"/>
                </a:solidFill>
                <a:latin typeface="Arial" panose="020B0604020202090204" pitchFamily="34" charset="0"/>
                <a:cs typeface="Arial" panose="020B0604020202090204" pitchFamily="34" charset="0"/>
              </a:defRPr>
            </a:lvl4pPr>
            <a:lvl5pPr marL="2057400" indent="-228600">
              <a:defRPr>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9pPr>
          </a:lstStyle>
          <a:p>
            <a:fld id="{55154FA5-F265-419C-A643-D09201C5B082}" type="slidenum">
              <a:rPr lang="en-US" altLang="zh-CN" smtClean="0"/>
              <a:t>2</a:t>
            </a:fld>
            <a:endParaRPr lang="en-US" altLang="zh-CN"/>
          </a:p>
        </p:txBody>
      </p:sp>
    </p:spTree>
    <p:extLst>
      <p:ext uri="{BB962C8B-B14F-4D97-AF65-F5344CB8AC3E}">
        <p14:creationId xmlns:p14="http://schemas.microsoft.com/office/powerpoint/2010/main" val="38696947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dirty="0"/>
              <a:t> </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cs typeface="Arial" panose="020B0604020202090204" pitchFamily="34" charset="0"/>
              </a:defRPr>
            </a:lvl1pPr>
            <a:lvl2pPr marL="742950" indent="-285750">
              <a:defRPr>
                <a:solidFill>
                  <a:schemeClr val="tx1"/>
                </a:solidFill>
                <a:latin typeface="Arial" panose="020B0604020202090204" pitchFamily="34" charset="0"/>
                <a:cs typeface="Arial" panose="020B0604020202090204" pitchFamily="34" charset="0"/>
              </a:defRPr>
            </a:lvl2pPr>
            <a:lvl3pPr marL="1143000" indent="-228600">
              <a:defRPr>
                <a:solidFill>
                  <a:schemeClr val="tx1"/>
                </a:solidFill>
                <a:latin typeface="Arial" panose="020B0604020202090204" pitchFamily="34" charset="0"/>
                <a:cs typeface="Arial" panose="020B0604020202090204" pitchFamily="34" charset="0"/>
              </a:defRPr>
            </a:lvl3pPr>
            <a:lvl4pPr marL="1600200" indent="-228600">
              <a:defRPr>
                <a:solidFill>
                  <a:schemeClr val="tx1"/>
                </a:solidFill>
                <a:latin typeface="Arial" panose="020B0604020202090204" pitchFamily="34" charset="0"/>
                <a:cs typeface="Arial" panose="020B0604020202090204" pitchFamily="34" charset="0"/>
              </a:defRPr>
            </a:lvl4pPr>
            <a:lvl5pPr marL="2057400" indent="-228600">
              <a:defRPr>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9pPr>
          </a:lstStyle>
          <a:p>
            <a:fld id="{55154FA5-F265-419C-A643-D09201C5B082}" type="slidenum">
              <a:rPr lang="en-US" altLang="zh-CN" smtClean="0"/>
              <a:t>3</a:t>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dirty="0"/>
              <a:t> </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cs typeface="Arial" panose="020B0604020202090204" pitchFamily="34" charset="0"/>
              </a:defRPr>
            </a:lvl1pPr>
            <a:lvl2pPr marL="742950" indent="-285750">
              <a:defRPr>
                <a:solidFill>
                  <a:schemeClr val="tx1"/>
                </a:solidFill>
                <a:latin typeface="Arial" panose="020B0604020202090204" pitchFamily="34" charset="0"/>
                <a:cs typeface="Arial" panose="020B0604020202090204" pitchFamily="34" charset="0"/>
              </a:defRPr>
            </a:lvl2pPr>
            <a:lvl3pPr marL="1143000" indent="-228600">
              <a:defRPr>
                <a:solidFill>
                  <a:schemeClr val="tx1"/>
                </a:solidFill>
                <a:latin typeface="Arial" panose="020B0604020202090204" pitchFamily="34" charset="0"/>
                <a:cs typeface="Arial" panose="020B0604020202090204" pitchFamily="34" charset="0"/>
              </a:defRPr>
            </a:lvl3pPr>
            <a:lvl4pPr marL="1600200" indent="-228600">
              <a:defRPr>
                <a:solidFill>
                  <a:schemeClr val="tx1"/>
                </a:solidFill>
                <a:latin typeface="Arial" panose="020B0604020202090204" pitchFamily="34" charset="0"/>
                <a:cs typeface="Arial" panose="020B0604020202090204" pitchFamily="34" charset="0"/>
              </a:defRPr>
            </a:lvl4pPr>
            <a:lvl5pPr marL="2057400" indent="-228600">
              <a:defRPr>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9pPr>
          </a:lstStyle>
          <a:p>
            <a:fld id="{55154FA5-F265-419C-A643-D09201C5B082}" type="slidenum">
              <a:rPr lang="en-US" altLang="zh-CN" smtClean="0"/>
              <a:t>4</a:t>
            </a:fld>
            <a:endParaRPr lang="en-US" altLang="zh-CN"/>
          </a:p>
        </p:txBody>
      </p:sp>
    </p:spTree>
    <p:extLst>
      <p:ext uri="{BB962C8B-B14F-4D97-AF65-F5344CB8AC3E}">
        <p14:creationId xmlns:p14="http://schemas.microsoft.com/office/powerpoint/2010/main" val="30825811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dirty="0"/>
              <a:t> </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cs typeface="Arial" panose="020B0604020202090204" pitchFamily="34" charset="0"/>
              </a:defRPr>
            </a:lvl1pPr>
            <a:lvl2pPr marL="742950" indent="-285750">
              <a:defRPr>
                <a:solidFill>
                  <a:schemeClr val="tx1"/>
                </a:solidFill>
                <a:latin typeface="Arial" panose="020B0604020202090204" pitchFamily="34" charset="0"/>
                <a:cs typeface="Arial" panose="020B0604020202090204" pitchFamily="34" charset="0"/>
              </a:defRPr>
            </a:lvl2pPr>
            <a:lvl3pPr marL="1143000" indent="-228600">
              <a:defRPr>
                <a:solidFill>
                  <a:schemeClr val="tx1"/>
                </a:solidFill>
                <a:latin typeface="Arial" panose="020B0604020202090204" pitchFamily="34" charset="0"/>
                <a:cs typeface="Arial" panose="020B0604020202090204" pitchFamily="34" charset="0"/>
              </a:defRPr>
            </a:lvl3pPr>
            <a:lvl4pPr marL="1600200" indent="-228600">
              <a:defRPr>
                <a:solidFill>
                  <a:schemeClr val="tx1"/>
                </a:solidFill>
                <a:latin typeface="Arial" panose="020B0604020202090204" pitchFamily="34" charset="0"/>
                <a:cs typeface="Arial" panose="020B0604020202090204" pitchFamily="34" charset="0"/>
              </a:defRPr>
            </a:lvl4pPr>
            <a:lvl5pPr marL="2057400" indent="-228600">
              <a:defRPr>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9pPr>
          </a:lstStyle>
          <a:p>
            <a:fld id="{55154FA5-F265-419C-A643-D09201C5B082}" type="slidenum">
              <a:rPr lang="en-US" altLang="zh-CN" smtClean="0"/>
              <a:t>5</a:t>
            </a:fld>
            <a:endParaRPr lang="en-US" altLang="zh-CN"/>
          </a:p>
        </p:txBody>
      </p:sp>
    </p:spTree>
    <p:extLst>
      <p:ext uri="{BB962C8B-B14F-4D97-AF65-F5344CB8AC3E}">
        <p14:creationId xmlns:p14="http://schemas.microsoft.com/office/powerpoint/2010/main" val="3603254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r>
              <a:rPr lang="en-US" altLang="zh-CN" dirty="0"/>
              <a:t> </a:t>
            </a:r>
          </a:p>
        </p:txBody>
      </p:sp>
      <p:sp>
        <p:nvSpPr>
          <p:cNvPr id="5120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90204" pitchFamily="34" charset="0"/>
                <a:cs typeface="Arial" panose="020B0604020202090204" pitchFamily="34" charset="0"/>
              </a:defRPr>
            </a:lvl1pPr>
            <a:lvl2pPr marL="742950" indent="-285750">
              <a:defRPr>
                <a:solidFill>
                  <a:schemeClr val="tx1"/>
                </a:solidFill>
                <a:latin typeface="Arial" panose="020B0604020202090204" pitchFamily="34" charset="0"/>
                <a:cs typeface="Arial" panose="020B0604020202090204" pitchFamily="34" charset="0"/>
              </a:defRPr>
            </a:lvl2pPr>
            <a:lvl3pPr marL="1143000" indent="-228600">
              <a:defRPr>
                <a:solidFill>
                  <a:schemeClr val="tx1"/>
                </a:solidFill>
                <a:latin typeface="Arial" panose="020B0604020202090204" pitchFamily="34" charset="0"/>
                <a:cs typeface="Arial" panose="020B0604020202090204" pitchFamily="34" charset="0"/>
              </a:defRPr>
            </a:lvl3pPr>
            <a:lvl4pPr marL="1600200" indent="-228600">
              <a:defRPr>
                <a:solidFill>
                  <a:schemeClr val="tx1"/>
                </a:solidFill>
                <a:latin typeface="Arial" panose="020B0604020202090204" pitchFamily="34" charset="0"/>
                <a:cs typeface="Arial" panose="020B0604020202090204" pitchFamily="34" charset="0"/>
              </a:defRPr>
            </a:lvl4pPr>
            <a:lvl5pPr marL="2057400" indent="-228600">
              <a:defRPr>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0"/>
              </a:spcBef>
              <a:spcAft>
                <a:spcPct val="0"/>
              </a:spcAft>
              <a:defRPr>
                <a:solidFill>
                  <a:schemeClr val="tx1"/>
                </a:solidFill>
                <a:latin typeface="Arial" panose="020B0604020202090204" pitchFamily="34" charset="0"/>
                <a:cs typeface="Arial" panose="020B0604020202090204" pitchFamily="34" charset="0"/>
              </a:defRPr>
            </a:lvl9pPr>
          </a:lstStyle>
          <a:p>
            <a:fld id="{55154FA5-F265-419C-A643-D09201C5B082}" type="slidenum">
              <a:rPr lang="en-US" altLang="zh-CN" smtClean="0"/>
              <a:t>6</a:t>
            </a:fld>
            <a:endParaRPr lang="en-US" altLang="zh-CN"/>
          </a:p>
        </p:txBody>
      </p:sp>
    </p:spTree>
    <p:extLst>
      <p:ext uri="{BB962C8B-B14F-4D97-AF65-F5344CB8AC3E}">
        <p14:creationId xmlns:p14="http://schemas.microsoft.com/office/powerpoint/2010/main" val="42763131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p:cNvSpPr>
            <a:spLocks noGrp="1"/>
          </p:cNvSpPr>
          <p:nvPr>
            <p:ph type="dt" sz="half" idx="10"/>
          </p:nvPr>
        </p:nvSpPr>
        <p:spPr/>
        <p:txBody>
          <a:bodyPr/>
          <a:lstStyle/>
          <a:p>
            <a:fld id="{5B838D7F-C601-A04E-9991-AEFB0E3EB3A7}" type="datetimeFigureOut">
              <a:rPr kumimoji="1" lang="zh-CN" altLang="en-US" smtClean="0"/>
              <a:t>2021/11/9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竖排文字占位符 2"/>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B838D7F-C601-A04E-9991-AEFB0E3EB3A7}" type="datetimeFigureOut">
              <a:rPr kumimoji="1" lang="zh-CN" altLang="en-US" smtClean="0"/>
              <a:t>2021/11/9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B838D7F-C601-A04E-9991-AEFB0E3EB3A7}" type="datetimeFigureOut">
              <a:rPr kumimoji="1" lang="zh-CN" altLang="en-US" smtClean="0"/>
              <a:t>2021/11/9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2"/>
          <p:cNvSpPr>
            <a:spLocks noGrp="1"/>
          </p:cNvSpPr>
          <p:nvPr>
            <p:ph idx="1"/>
          </p:nvPr>
        </p:nvSpPr>
        <p:spPr>
          <a:xfrm>
            <a:off x="1219199" y="1610714"/>
            <a:ext cx="10386952" cy="4600081"/>
          </a:xfrm>
        </p:spPr>
        <p:txBody>
          <a:bodyPr/>
          <a:lstStyle>
            <a:lvl1pPr>
              <a:buFont typeface="Arial" panose="020B0604020202090204" pitchFamily="34" charset="0"/>
              <a:buNone/>
              <a:defRPr/>
            </a:lvl1pPr>
            <a:lvl2pPr>
              <a:buClr>
                <a:srgbClr val="0000FF"/>
              </a:buClr>
              <a:defRPr/>
            </a:lvl2pPr>
            <a:lvl3pPr>
              <a:buClr>
                <a:srgbClr val="0000FF"/>
              </a:buClr>
              <a:defRPr/>
            </a:lvl3pPr>
            <a:lvl4pPr>
              <a:buClr>
                <a:srgbClr val="0000FF"/>
              </a:buClr>
              <a:defRPr/>
            </a:lvl4pPr>
            <a:lvl5pPr>
              <a:buClr>
                <a:srgbClr val="0000FF"/>
              </a:buCl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5"/>
          <p:cNvSpPr>
            <a:spLocks noGrp="1" noChangeArrowheads="1"/>
          </p:cNvSpPr>
          <p:nvPr>
            <p:ph type="ftr" sz="quarter" idx="10"/>
          </p:nvPr>
        </p:nvSpPr>
        <p:spPr/>
        <p:txBody>
          <a:bodyPr/>
          <a:lstStyle>
            <a:lvl1pPr>
              <a:defRPr/>
            </a:lvl1pPr>
          </a:lstStyle>
          <a:p>
            <a:r>
              <a:rPr lang="en-US" altLang="zh-CN"/>
              <a:t>Computer Networks, Chapter 2 THE PHYSICAL LAYER</a:t>
            </a:r>
            <a:endParaRPr lang="en-US" altLang="zh-CN"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accent1"/>
        </a:solidFill>
        <a:effectLst/>
      </p:bgPr>
    </p:bg>
    <p:spTree>
      <p:nvGrpSpPr>
        <p:cNvPr id="1" name=""/>
        <p:cNvGrpSpPr/>
        <p:nvPr/>
      </p:nvGrpSpPr>
      <p:grpSpPr>
        <a:xfrm>
          <a:off x="0" y="0"/>
          <a:ext cx="0" cy="0"/>
          <a:chOff x="0" y="0"/>
          <a:chExt cx="0" cy="0"/>
        </a:xfrm>
      </p:grpSpPr>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10"/>
          </p:nvPr>
        </p:nvSpPr>
        <p:spPr/>
        <p:txBody>
          <a:bodyPr/>
          <a:lstStyle/>
          <a:p>
            <a:fld id="{5B838D7F-C601-A04E-9991-AEFB0E3EB3A7}" type="datetimeFigureOut">
              <a:rPr kumimoji="1" lang="zh-CN" altLang="en-US" smtClean="0"/>
              <a:t>2021/11/9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p:cNvSpPr>
            <a:spLocks noGrp="1"/>
          </p:cNvSpPr>
          <p:nvPr>
            <p:ph type="dt" sz="half" idx="10"/>
          </p:nvPr>
        </p:nvSpPr>
        <p:spPr/>
        <p:txBody>
          <a:bodyPr/>
          <a:lstStyle/>
          <a:p>
            <a:fld id="{5B838D7F-C601-A04E-9991-AEFB0E3EB3A7}" type="datetimeFigureOut">
              <a:rPr kumimoji="1" lang="zh-CN" altLang="en-US" smtClean="0"/>
              <a:t>2021/11/9</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p:cNvSpPr>
            <a:spLocks noGrp="1"/>
          </p:cNvSpPr>
          <p:nvPr>
            <p:ph type="dt" sz="half" idx="10"/>
          </p:nvPr>
        </p:nvSpPr>
        <p:spPr/>
        <p:txBody>
          <a:bodyPr/>
          <a:lstStyle/>
          <a:p>
            <a:fld id="{5B838D7F-C601-A04E-9991-AEFB0E3EB3A7}" type="datetimeFigureOut">
              <a:rPr kumimoji="1" lang="zh-CN" altLang="en-US" smtClean="0"/>
              <a:t>2021/11/9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p:cNvSpPr>
            <a:spLocks noGrp="1"/>
          </p:cNvSpPr>
          <p:nvPr>
            <p:ph type="dt" sz="half" idx="10"/>
          </p:nvPr>
        </p:nvSpPr>
        <p:spPr/>
        <p:txBody>
          <a:bodyPr/>
          <a:lstStyle/>
          <a:p>
            <a:fld id="{5B838D7F-C601-A04E-9991-AEFB0E3EB3A7}" type="datetimeFigureOut">
              <a:rPr kumimoji="1" lang="zh-CN" altLang="en-US" smtClean="0"/>
              <a:t>2021/11/9</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2021/11/9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2021/11/9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B838D7F-C601-A04E-9991-AEFB0E3EB3A7}" type="datetimeFigureOut">
              <a:rPr kumimoji="1" lang="zh-CN" altLang="en-US" smtClean="0"/>
              <a:t>2021/11/9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p:cNvSpPr>
            <a:spLocks noGrp="1"/>
          </p:cNvSpPr>
          <p:nvPr>
            <p:ph type="dt" sz="half" idx="10"/>
          </p:nvPr>
        </p:nvSpPr>
        <p:spPr/>
        <p:txBody>
          <a:bodyPr/>
          <a:lstStyle/>
          <a:p>
            <a:fld id="{5B838D7F-C601-A04E-9991-AEFB0E3EB3A7}" type="datetimeFigureOut">
              <a:rPr kumimoji="1" lang="zh-CN" altLang="en-US" smtClean="0"/>
              <a:t>2021/11/9</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1CEE85A6-C9FF-3B43-91E6-FBF0C10872E9}"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838D7F-C601-A04E-9991-AEFB0E3EB3A7}" type="datetimeFigureOut">
              <a:rPr kumimoji="1" lang="zh-CN" altLang="en-US" smtClean="0"/>
              <a:t>2021/11/9</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EE85A6-C9FF-3B43-91E6-FBF0C10872E9}" type="slidenum">
              <a:rPr kumimoji="1" lang="zh-CN" altLang="en-US" smtClean="0"/>
              <a:t>‹#›</a:t>
            </a:fld>
            <a:endParaRPr kumimoji="1" lang="zh-CN" altLang="en-US"/>
          </a:p>
        </p:txBody>
      </p:sp>
      <p:cxnSp>
        <p:nvCxnSpPr>
          <p:cNvPr id="11" name="直接连接符 30"/>
          <p:cNvCxnSpPr/>
          <p:nvPr userDrawn="1"/>
        </p:nvCxnSpPr>
        <p:spPr>
          <a:xfrm>
            <a:off x="335360" y="836712"/>
            <a:ext cx="11491455" cy="0"/>
          </a:xfrm>
          <a:prstGeom prst="line">
            <a:avLst/>
          </a:prstGeom>
          <a:ln w="19050">
            <a:solidFill>
              <a:srgbClr val="C00000"/>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alpha val="0"/>
          </a:schemeClr>
        </a:solidFill>
        <a:effectLst/>
      </p:bgPr>
    </p:bg>
    <p:spTree>
      <p:nvGrpSpPr>
        <p:cNvPr id="1" name=""/>
        <p:cNvGrpSpPr/>
        <p:nvPr/>
      </p:nvGrpSpPr>
      <p:grpSpPr>
        <a:xfrm>
          <a:off x="0" y="0"/>
          <a:ext cx="0" cy="0"/>
          <a:chOff x="0" y="0"/>
          <a:chExt cx="0" cy="0"/>
        </a:xfrm>
      </p:grpSpPr>
      <p:sp>
        <p:nvSpPr>
          <p:cNvPr id="6" name="矩形 5"/>
          <p:cNvSpPr/>
          <p:nvPr userDrawn="1"/>
        </p:nvSpPr>
        <p:spPr bwMode="auto">
          <a:xfrm>
            <a:off x="2" y="0"/>
            <a:ext cx="12192000" cy="6858000"/>
          </a:xfrm>
          <a:prstGeom prst="rect">
            <a:avLst/>
          </a:prstGeom>
          <a:solidFill>
            <a:schemeClr val="bg1">
              <a:lumMod val="95000"/>
            </a:schemeClr>
          </a:solidFill>
          <a:ln>
            <a:noFill/>
          </a:ln>
          <a:effectLst/>
          <a:extLst>
            <a:ext uri="{91240B29-F687-4F45-9708-019B960494DF}">
              <a14:hiddenLine xmlns:a14="http://schemas.microsoft.com/office/drawing/2010/main" w="9525">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09728" tIns="54864" rIns="109728" bIns="54864" numCol="1" rtlCol="0" anchor="t" anchorCtr="0" compatLnSpc="1"/>
          <a:lstStyle/>
          <a:p>
            <a:pPr>
              <a:buClr>
                <a:srgbClr val="CC9900"/>
              </a:buClr>
              <a:buFont typeface="Wingdings" panose="05000000000000000000" pitchFamily="2" charset="2"/>
              <a:buChar char="n"/>
            </a:pPr>
            <a:endParaRPr lang="zh-CN" altLang="en-US" sz="2160" b="0">
              <a:solidFill>
                <a:srgbClr val="000000"/>
              </a:solidFill>
              <a:latin typeface="Arial" panose="020B0604020202090204" pitchFamily="34" charset="0"/>
              <a:ea typeface="宋体" charset="-122"/>
            </a:endParaRPr>
          </a:p>
        </p:txBody>
      </p:sp>
    </p:spTree>
  </p:cSld>
  <p:clrMap bg1="lt1" tx1="dk1" bg2="lt2" tx2="dk2" accent1="accent1" accent2="accent2" accent3="accent3" accent4="accent4" accent5="accent5" accent6="accent6" hlink="hlink" folHlink="folHlink"/>
  <p:sldLayoutIdLst>
    <p:sldLayoutId id="2147483663" r:id="rId1"/>
  </p:sldLayoutIdLst>
  <p:transition>
    <p:fade/>
  </p:transition>
  <p:txStyles>
    <p:titleStyle>
      <a:lvl1pPr algn="ctr" defTabSz="961390" rtl="0" eaLnBrk="0" fontAlgn="base" hangingPunct="0">
        <a:spcBef>
          <a:spcPct val="0"/>
        </a:spcBef>
        <a:spcAft>
          <a:spcPct val="0"/>
        </a:spcAft>
        <a:defRPr sz="4560">
          <a:solidFill>
            <a:schemeClr val="tx2"/>
          </a:solidFill>
          <a:latin typeface="+mj-lt"/>
          <a:ea typeface="+mj-ea"/>
          <a:cs typeface="+mj-cs"/>
        </a:defRPr>
      </a:lvl1pPr>
      <a:lvl2pPr algn="ctr" defTabSz="961390" rtl="0" eaLnBrk="0" fontAlgn="base" hangingPunct="0">
        <a:spcBef>
          <a:spcPct val="0"/>
        </a:spcBef>
        <a:spcAft>
          <a:spcPct val="0"/>
        </a:spcAft>
        <a:defRPr sz="4560">
          <a:solidFill>
            <a:schemeClr val="tx2"/>
          </a:solidFill>
          <a:latin typeface="Arial" panose="020B0604020202090204" pitchFamily="34" charset="0"/>
          <a:ea typeface="宋体" charset="-122"/>
        </a:defRPr>
      </a:lvl2pPr>
      <a:lvl3pPr algn="ctr" defTabSz="961390" rtl="0" eaLnBrk="0" fontAlgn="base" hangingPunct="0">
        <a:spcBef>
          <a:spcPct val="0"/>
        </a:spcBef>
        <a:spcAft>
          <a:spcPct val="0"/>
        </a:spcAft>
        <a:defRPr sz="4560">
          <a:solidFill>
            <a:schemeClr val="tx2"/>
          </a:solidFill>
          <a:latin typeface="Arial" panose="020B0604020202090204" pitchFamily="34" charset="0"/>
          <a:ea typeface="宋体" charset="-122"/>
        </a:defRPr>
      </a:lvl3pPr>
      <a:lvl4pPr algn="ctr" defTabSz="961390" rtl="0" eaLnBrk="0" fontAlgn="base" hangingPunct="0">
        <a:spcBef>
          <a:spcPct val="0"/>
        </a:spcBef>
        <a:spcAft>
          <a:spcPct val="0"/>
        </a:spcAft>
        <a:defRPr sz="4560">
          <a:solidFill>
            <a:schemeClr val="tx2"/>
          </a:solidFill>
          <a:latin typeface="Arial" panose="020B0604020202090204" pitchFamily="34" charset="0"/>
          <a:ea typeface="宋体" charset="-122"/>
        </a:defRPr>
      </a:lvl4pPr>
      <a:lvl5pPr algn="ctr" defTabSz="961390" rtl="0" eaLnBrk="0" fontAlgn="base" hangingPunct="0">
        <a:spcBef>
          <a:spcPct val="0"/>
        </a:spcBef>
        <a:spcAft>
          <a:spcPct val="0"/>
        </a:spcAft>
        <a:defRPr sz="4560">
          <a:solidFill>
            <a:schemeClr val="tx2"/>
          </a:solidFill>
          <a:latin typeface="Arial" panose="020B0604020202090204" pitchFamily="34" charset="0"/>
          <a:ea typeface="宋体" charset="-122"/>
        </a:defRPr>
      </a:lvl5pPr>
      <a:lvl6pPr marL="548640" algn="ctr" defTabSz="961390" rtl="0" fontAlgn="base">
        <a:spcBef>
          <a:spcPct val="0"/>
        </a:spcBef>
        <a:spcAft>
          <a:spcPct val="0"/>
        </a:spcAft>
        <a:defRPr sz="4560">
          <a:solidFill>
            <a:schemeClr val="tx2"/>
          </a:solidFill>
          <a:latin typeface="Arial" panose="020B0604020202090204" pitchFamily="34" charset="0"/>
          <a:ea typeface="宋体" charset="-122"/>
        </a:defRPr>
      </a:lvl6pPr>
      <a:lvl7pPr marL="1097280" algn="ctr" defTabSz="961390" rtl="0" fontAlgn="base">
        <a:spcBef>
          <a:spcPct val="0"/>
        </a:spcBef>
        <a:spcAft>
          <a:spcPct val="0"/>
        </a:spcAft>
        <a:defRPr sz="4560">
          <a:solidFill>
            <a:schemeClr val="tx2"/>
          </a:solidFill>
          <a:latin typeface="Arial" panose="020B0604020202090204" pitchFamily="34" charset="0"/>
          <a:ea typeface="宋体" charset="-122"/>
        </a:defRPr>
      </a:lvl7pPr>
      <a:lvl8pPr marL="1645920" algn="ctr" defTabSz="961390" rtl="0" fontAlgn="base">
        <a:spcBef>
          <a:spcPct val="0"/>
        </a:spcBef>
        <a:spcAft>
          <a:spcPct val="0"/>
        </a:spcAft>
        <a:defRPr sz="4560">
          <a:solidFill>
            <a:schemeClr val="tx2"/>
          </a:solidFill>
          <a:latin typeface="Arial" panose="020B0604020202090204" pitchFamily="34" charset="0"/>
          <a:ea typeface="宋体" charset="-122"/>
        </a:defRPr>
      </a:lvl8pPr>
      <a:lvl9pPr marL="2194560" algn="ctr" defTabSz="961390" rtl="0" fontAlgn="base">
        <a:spcBef>
          <a:spcPct val="0"/>
        </a:spcBef>
        <a:spcAft>
          <a:spcPct val="0"/>
        </a:spcAft>
        <a:defRPr sz="4560">
          <a:solidFill>
            <a:schemeClr val="tx2"/>
          </a:solidFill>
          <a:latin typeface="Arial" panose="020B0604020202090204" pitchFamily="34" charset="0"/>
          <a:ea typeface="宋体" charset="-122"/>
        </a:defRPr>
      </a:lvl9pPr>
    </p:titleStyle>
    <p:bodyStyle>
      <a:lvl1pPr marL="360045" indent="-360045" algn="l" defTabSz="961390" rtl="0" eaLnBrk="0" fontAlgn="base" hangingPunct="0">
        <a:spcBef>
          <a:spcPct val="20000"/>
        </a:spcBef>
        <a:spcAft>
          <a:spcPct val="0"/>
        </a:spcAft>
        <a:buChar char="•"/>
        <a:defRPr sz="3360">
          <a:solidFill>
            <a:schemeClr val="tx1"/>
          </a:solidFill>
          <a:latin typeface="+mn-lt"/>
          <a:ea typeface="+mn-ea"/>
          <a:cs typeface="+mn-cs"/>
        </a:defRPr>
      </a:lvl1pPr>
      <a:lvl2pPr marL="782955" indent="-300990" algn="l" defTabSz="961390" rtl="0" eaLnBrk="0" fontAlgn="base" hangingPunct="0">
        <a:spcBef>
          <a:spcPct val="20000"/>
        </a:spcBef>
        <a:spcAft>
          <a:spcPct val="0"/>
        </a:spcAft>
        <a:buChar char="–"/>
        <a:defRPr sz="3000">
          <a:solidFill>
            <a:schemeClr val="tx1"/>
          </a:solidFill>
          <a:latin typeface="+mn-lt"/>
          <a:ea typeface="+mn-ea"/>
        </a:defRPr>
      </a:lvl2pPr>
      <a:lvl3pPr marL="1203960" indent="-241935" algn="l" defTabSz="961390" rtl="0" eaLnBrk="0" fontAlgn="base" hangingPunct="0">
        <a:spcBef>
          <a:spcPct val="20000"/>
        </a:spcBef>
        <a:spcAft>
          <a:spcPct val="0"/>
        </a:spcAft>
        <a:buChar char="•"/>
        <a:defRPr sz="2640">
          <a:solidFill>
            <a:schemeClr val="tx1"/>
          </a:solidFill>
          <a:latin typeface="+mn-lt"/>
          <a:ea typeface="+mn-ea"/>
        </a:defRPr>
      </a:lvl3pPr>
      <a:lvl4pPr marL="1682115" indent="-240030" algn="l" defTabSz="961390" rtl="0" eaLnBrk="0" fontAlgn="base" hangingPunct="0">
        <a:spcBef>
          <a:spcPct val="20000"/>
        </a:spcBef>
        <a:spcAft>
          <a:spcPct val="0"/>
        </a:spcAft>
        <a:buChar char="–"/>
        <a:defRPr sz="2040">
          <a:solidFill>
            <a:schemeClr val="tx1"/>
          </a:solidFill>
          <a:latin typeface="+mn-lt"/>
          <a:ea typeface="+mn-ea"/>
        </a:defRPr>
      </a:lvl4pPr>
      <a:lvl5pPr marL="2164080" indent="-241935" algn="l" defTabSz="961390" rtl="0" eaLnBrk="0" fontAlgn="base" hangingPunct="0">
        <a:spcBef>
          <a:spcPct val="20000"/>
        </a:spcBef>
        <a:spcAft>
          <a:spcPct val="0"/>
        </a:spcAft>
        <a:buChar char="»"/>
        <a:defRPr sz="2040">
          <a:solidFill>
            <a:schemeClr val="tx1"/>
          </a:solidFill>
          <a:latin typeface="+mn-lt"/>
          <a:ea typeface="+mn-ea"/>
        </a:defRPr>
      </a:lvl5pPr>
      <a:lvl6pPr marL="2712720" indent="-241935" algn="l" defTabSz="961390" rtl="0" fontAlgn="base">
        <a:spcBef>
          <a:spcPct val="20000"/>
        </a:spcBef>
        <a:spcAft>
          <a:spcPct val="0"/>
        </a:spcAft>
        <a:buChar char="»"/>
        <a:defRPr sz="2040">
          <a:solidFill>
            <a:schemeClr val="tx1"/>
          </a:solidFill>
          <a:latin typeface="+mn-lt"/>
          <a:ea typeface="+mn-ea"/>
        </a:defRPr>
      </a:lvl6pPr>
      <a:lvl7pPr marL="3261360" indent="-241935" algn="l" defTabSz="961390" rtl="0" fontAlgn="base">
        <a:spcBef>
          <a:spcPct val="20000"/>
        </a:spcBef>
        <a:spcAft>
          <a:spcPct val="0"/>
        </a:spcAft>
        <a:buChar char="»"/>
        <a:defRPr sz="2040">
          <a:solidFill>
            <a:schemeClr val="tx1"/>
          </a:solidFill>
          <a:latin typeface="+mn-lt"/>
          <a:ea typeface="+mn-ea"/>
        </a:defRPr>
      </a:lvl7pPr>
      <a:lvl8pPr marL="3810000" indent="-241935" algn="l" defTabSz="961390" rtl="0" fontAlgn="base">
        <a:spcBef>
          <a:spcPct val="20000"/>
        </a:spcBef>
        <a:spcAft>
          <a:spcPct val="0"/>
        </a:spcAft>
        <a:buChar char="»"/>
        <a:defRPr sz="2040">
          <a:solidFill>
            <a:schemeClr val="tx1"/>
          </a:solidFill>
          <a:latin typeface="+mn-lt"/>
          <a:ea typeface="+mn-ea"/>
        </a:defRPr>
      </a:lvl8pPr>
      <a:lvl9pPr marL="4358640" indent="-241935" algn="l" defTabSz="961390" rtl="0" fontAlgn="base">
        <a:spcBef>
          <a:spcPct val="20000"/>
        </a:spcBef>
        <a:spcAft>
          <a:spcPct val="0"/>
        </a:spcAft>
        <a:buChar char="»"/>
        <a:defRPr sz="2040">
          <a:solidFill>
            <a:schemeClr val="tx1"/>
          </a:solidFill>
          <a:latin typeface="+mn-lt"/>
          <a:ea typeface="+mn-ea"/>
        </a:defRPr>
      </a:lvl9pPr>
    </p:bodyStyle>
    <p:otherStyle>
      <a:defPPr>
        <a:defRPr lang="zh-CN"/>
      </a:defPPr>
      <a:lvl1pPr marL="0" algn="l" defTabSz="1096645" rtl="0" eaLnBrk="1" latinLnBrk="0" hangingPunct="1">
        <a:defRPr sz="2160" kern="1200">
          <a:solidFill>
            <a:schemeClr val="tx1"/>
          </a:solidFill>
          <a:latin typeface="+mn-lt"/>
          <a:ea typeface="+mn-ea"/>
          <a:cs typeface="+mn-cs"/>
        </a:defRPr>
      </a:lvl1pPr>
      <a:lvl2pPr marL="548640" algn="l" defTabSz="1096645" rtl="0" eaLnBrk="1" latinLnBrk="0" hangingPunct="1">
        <a:defRPr sz="2160" kern="1200">
          <a:solidFill>
            <a:schemeClr val="tx1"/>
          </a:solidFill>
          <a:latin typeface="+mn-lt"/>
          <a:ea typeface="+mn-ea"/>
          <a:cs typeface="+mn-cs"/>
        </a:defRPr>
      </a:lvl2pPr>
      <a:lvl3pPr marL="1097280" algn="l" defTabSz="1096645" rtl="0" eaLnBrk="1" latinLnBrk="0" hangingPunct="1">
        <a:defRPr sz="2160" kern="1200">
          <a:solidFill>
            <a:schemeClr val="tx1"/>
          </a:solidFill>
          <a:latin typeface="+mn-lt"/>
          <a:ea typeface="+mn-ea"/>
          <a:cs typeface="+mn-cs"/>
        </a:defRPr>
      </a:lvl3pPr>
      <a:lvl4pPr marL="1645920" algn="l" defTabSz="1096645" rtl="0" eaLnBrk="1" latinLnBrk="0" hangingPunct="1">
        <a:defRPr sz="2160" kern="1200">
          <a:solidFill>
            <a:schemeClr val="tx1"/>
          </a:solidFill>
          <a:latin typeface="+mn-lt"/>
          <a:ea typeface="+mn-ea"/>
          <a:cs typeface="+mn-cs"/>
        </a:defRPr>
      </a:lvl4pPr>
      <a:lvl5pPr marL="2194560" algn="l" defTabSz="1096645" rtl="0" eaLnBrk="1" latinLnBrk="0" hangingPunct="1">
        <a:defRPr sz="2160" kern="1200">
          <a:solidFill>
            <a:schemeClr val="tx1"/>
          </a:solidFill>
          <a:latin typeface="+mn-lt"/>
          <a:ea typeface="+mn-ea"/>
          <a:cs typeface="+mn-cs"/>
        </a:defRPr>
      </a:lvl5pPr>
      <a:lvl6pPr marL="2743200" algn="l" defTabSz="1096645" rtl="0" eaLnBrk="1" latinLnBrk="0" hangingPunct="1">
        <a:defRPr sz="2160" kern="1200">
          <a:solidFill>
            <a:schemeClr val="tx1"/>
          </a:solidFill>
          <a:latin typeface="+mn-lt"/>
          <a:ea typeface="+mn-ea"/>
          <a:cs typeface="+mn-cs"/>
        </a:defRPr>
      </a:lvl6pPr>
      <a:lvl7pPr marL="3291840" algn="l" defTabSz="1096645" rtl="0" eaLnBrk="1" latinLnBrk="0" hangingPunct="1">
        <a:defRPr sz="2160" kern="1200">
          <a:solidFill>
            <a:schemeClr val="tx1"/>
          </a:solidFill>
          <a:latin typeface="+mn-lt"/>
          <a:ea typeface="+mn-ea"/>
          <a:cs typeface="+mn-cs"/>
        </a:defRPr>
      </a:lvl7pPr>
      <a:lvl8pPr marL="3840480" algn="l" defTabSz="1096645" rtl="0" eaLnBrk="1" latinLnBrk="0" hangingPunct="1">
        <a:defRPr sz="2160" kern="1200">
          <a:solidFill>
            <a:schemeClr val="tx1"/>
          </a:solidFill>
          <a:latin typeface="+mn-lt"/>
          <a:ea typeface="+mn-ea"/>
          <a:cs typeface="+mn-cs"/>
        </a:defRPr>
      </a:lvl8pPr>
      <a:lvl9pPr marL="4389120" algn="l" defTabSz="1096645"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twang@sei.ecnu.edu.cn"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3"/>
          <p:cNvSpPr txBox="1">
            <a:spLocks noChangeArrowheads="1"/>
          </p:cNvSpPr>
          <p:nvPr/>
        </p:nvSpPr>
        <p:spPr>
          <a:xfrm>
            <a:off x="1269896" y="1809945"/>
            <a:ext cx="9664803" cy="3930455"/>
          </a:xfrm>
          <a:prstGeom prst="rect">
            <a:avLst/>
          </a:prstGeom>
        </p:spPr>
        <p:txBody>
          <a:bodyPr vert="horz" lIns="121920" tIns="60960" rIns="121920" bIns="6096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48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rPr>
              <a:t>Computer Networks</a:t>
            </a:r>
          </a:p>
          <a:p>
            <a:endParaRPr lang="en-US" altLang="zh-CN" sz="4000" b="1" dirty="0">
              <a:solidFill>
                <a:schemeClr val="accent1">
                  <a:lumMod val="75000"/>
                </a:schemeClr>
              </a:solidFill>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3600" dirty="0">
                <a:solidFill>
                  <a:srgbClr val="025DB4"/>
                </a:solidFill>
                <a:latin typeface="Arial" panose="020B0604020202090204" pitchFamily="34" charset="0"/>
                <a:ea typeface="微软雅黑" panose="020B0503020204020204" pitchFamily="34" charset="-122"/>
                <a:cs typeface="Arial" panose="020B0604020202090204" pitchFamily="34" charset="0"/>
              </a:rPr>
              <a:t>第四章习题讲解</a:t>
            </a:r>
            <a:endParaRPr lang="en-US" altLang="zh-CN" sz="3600" dirty="0">
              <a:solidFill>
                <a:srgbClr val="025DB4"/>
              </a:solidFill>
              <a:latin typeface="Arial" panose="020B0604020202090204" pitchFamily="34" charset="0"/>
              <a:ea typeface="微软雅黑" panose="020B0503020204020204" pitchFamily="34" charset="-122"/>
              <a:cs typeface="Arial" panose="020B0604020202090204" pitchFamily="34" charset="0"/>
            </a:endParaRPr>
          </a:p>
          <a:p>
            <a:endParaRPr lang="en-US" altLang="zh-CN" sz="2800" dirty="0">
              <a:latin typeface="Arial" panose="020B0604020202090204" pitchFamily="34" charset="0"/>
              <a:ea typeface="微软雅黑" panose="020B0503020204020204" pitchFamily="34" charset="-122"/>
              <a:cs typeface="Arial" panose="020B0604020202090204" pitchFamily="34" charset="0"/>
            </a:endParaRPr>
          </a:p>
          <a:p>
            <a:endParaRPr lang="en-US" altLang="zh-CN" sz="2800" dirty="0">
              <a:latin typeface="Arial" panose="020B0604020202090204" pitchFamily="34" charset="0"/>
              <a:ea typeface="微软雅黑" panose="020B0503020204020204" pitchFamily="34" charset="-122"/>
              <a:cs typeface="Arial" panose="020B0604020202090204" pitchFamily="34" charset="0"/>
            </a:endParaRPr>
          </a:p>
          <a:p>
            <a:r>
              <a:rPr lang="zh-CN" altLang="en-US" sz="2400" dirty="0">
                <a:solidFill>
                  <a:schemeClr val="accent1">
                    <a:lumMod val="75000"/>
                  </a:schemeClr>
                </a:solidFill>
                <a:latin typeface="微软雅黑" panose="020B0503020204020204" pitchFamily="34" charset="-122"/>
                <a:ea typeface="微软雅黑" panose="020B0503020204020204" pitchFamily="34" charset="-122"/>
              </a:rPr>
              <a:t>王廷</a:t>
            </a:r>
            <a:endParaRPr lang="en-US" altLang="zh-CN" sz="2400" dirty="0">
              <a:solidFill>
                <a:schemeClr val="accent1">
                  <a:lumMod val="75000"/>
                </a:schemeClr>
              </a:solidFill>
              <a:latin typeface="微软雅黑" panose="020B0503020204020204" pitchFamily="34" charset="-122"/>
              <a:ea typeface="微软雅黑" panose="020B0503020204020204" pitchFamily="34" charset="-122"/>
            </a:endParaRPr>
          </a:p>
          <a:p>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华东师范大学 软件工程学院</a:t>
            </a:r>
            <a:br>
              <a:rPr lang="en-US" altLang="zh-CN" sz="2000" dirty="0">
                <a:solidFill>
                  <a:schemeClr val="accent1">
                    <a:lumMod val="75000"/>
                  </a:schemeClr>
                </a:solidFill>
                <a:latin typeface="微软雅黑" panose="020B0503020204020204" pitchFamily="34" charset="-122"/>
                <a:ea typeface="微软雅黑" panose="020B0503020204020204" pitchFamily="34" charset="-122"/>
              </a:rPr>
            </a:b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Email: </a:t>
            </a:r>
            <a:r>
              <a:rPr lang="en-US" altLang="zh-CN" sz="2000" dirty="0">
                <a:solidFill>
                  <a:schemeClr val="accent1">
                    <a:lumMod val="75000"/>
                  </a:schemeClr>
                </a:solidFill>
                <a:latin typeface="微软雅黑" panose="020B0503020204020204" pitchFamily="34" charset="-122"/>
                <a:ea typeface="微软雅黑" panose="020B0503020204020204" pitchFamily="34" charset="-122"/>
                <a:hlinkClick r:id="rId3"/>
              </a:rPr>
              <a:t>twang@sei.ecnu.edu.cn</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a:lnSpc>
                <a:spcPct val="150000"/>
              </a:lnSpc>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Office: </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理科大楼</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B1116</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室</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5"/>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90204" pitchFamily="34" charset="0"/>
              <a:defRPr sz="2400">
                <a:solidFill>
                  <a:schemeClr val="tx1"/>
                </a:solidFill>
                <a:latin typeface="Arial" panose="020B0604020202090204" pitchFamily="34" charset="0"/>
                <a:cs typeface="Arial" panose="020B0604020202090204" pitchFamily="34" charset="0"/>
              </a:defRPr>
            </a:lvl1pPr>
            <a:lvl2pPr marL="742950" indent="-285750">
              <a:spcBef>
                <a:spcPts val="600"/>
              </a:spcBef>
              <a:buClr>
                <a:srgbClr val="0000FF"/>
              </a:buClr>
              <a:buFont typeface="Arial" panose="020B0604020202090204" pitchFamily="34" charset="0"/>
              <a:buChar char="•"/>
              <a:defRPr sz="2400">
                <a:solidFill>
                  <a:schemeClr val="tx1"/>
                </a:solidFill>
                <a:latin typeface="Arial" panose="020B0604020202090204" pitchFamily="34" charset="0"/>
                <a:cs typeface="Arial" panose="020B0604020202090204" pitchFamily="34" charset="0"/>
              </a:defRPr>
            </a:lvl2pPr>
            <a:lvl3pPr marL="1143000" indent="-228600">
              <a:spcBef>
                <a:spcPct val="20000"/>
              </a:spcBef>
              <a:buClr>
                <a:srgbClr val="0000FF"/>
              </a:buClr>
              <a:buFont typeface="Arial" panose="020B0604020202090204" pitchFamily="34" charset="0"/>
              <a:buChar char="−"/>
              <a:defRPr sz="2000">
                <a:solidFill>
                  <a:schemeClr val="tx1"/>
                </a:solidFill>
                <a:latin typeface="Arial" panose="020B0604020202090204" pitchFamily="34" charset="0"/>
                <a:cs typeface="Arial" panose="020B0604020202090204" pitchFamily="34" charset="0"/>
              </a:defRPr>
            </a:lvl3pPr>
            <a:lvl4pPr marL="1600200" indent="-228600">
              <a:spcBef>
                <a:spcPct val="20000"/>
              </a:spcBef>
              <a:buClr>
                <a:srgbClr val="0000FF"/>
              </a:buClr>
              <a:buFont typeface="Arial" panose="020B0604020202090204" pitchFamily="34" charset="0"/>
              <a:buChar char="»"/>
              <a:defRPr>
                <a:solidFill>
                  <a:schemeClr val="tx1"/>
                </a:solidFill>
                <a:latin typeface="Arial" panose="020B0604020202090204" pitchFamily="34" charset="0"/>
                <a:cs typeface="Arial" panose="020B060402020209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9pPr>
          </a:lstStyle>
          <a:p>
            <a:pPr>
              <a:spcBef>
                <a:spcPct val="0"/>
              </a:spcBef>
              <a:buClrTx/>
              <a:buFontTx/>
              <a:buNone/>
            </a:pPr>
            <a:r>
              <a:rPr lang="en-US" altLang="zh-CN" sz="800"/>
              <a:t>Computer Networks, Chapter 2 THE PHYSICAL LAYER</a:t>
            </a:r>
          </a:p>
        </p:txBody>
      </p:sp>
      <p:sp>
        <p:nvSpPr>
          <p:cNvPr id="2" name="矩形 1"/>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zh-CN" altLang="en-US" sz="2800" b="1" kern="0" dirty="0">
                <a:solidFill>
                  <a:srgbClr val="C00000"/>
                </a:solidFill>
                <a:latin typeface="微软雅黑" panose="020B0503020204020204" pitchFamily="34" charset="-122"/>
                <a:ea typeface="微软雅黑" panose="020B0503020204020204" pitchFamily="34" charset="-122"/>
              </a:rPr>
              <a:t>第四章习题讲解</a:t>
            </a:r>
          </a:p>
        </p:txBody>
      </p:sp>
      <p:graphicFrame>
        <p:nvGraphicFramePr>
          <p:cNvPr id="6" name="表格 5"/>
          <p:cNvGraphicFramePr/>
          <p:nvPr>
            <p:custDataLst>
              <p:tags r:id="rId1"/>
            </p:custDataLst>
            <p:extLst>
              <p:ext uri="{D42A27DB-BD31-4B8C-83A1-F6EECF244321}">
                <p14:modId xmlns:p14="http://schemas.microsoft.com/office/powerpoint/2010/main" val="4172482557"/>
              </p:ext>
            </p:extLst>
          </p:nvPr>
        </p:nvGraphicFramePr>
        <p:xfrm>
          <a:off x="301659" y="1171404"/>
          <a:ext cx="11577955" cy="1005840"/>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20000"/>
                    </a:ext>
                  </a:extLst>
                </a:gridCol>
              </a:tblGrid>
              <a:tr h="333239">
                <a:tc>
                  <a:txBody>
                    <a:bodyPr/>
                    <a:lstStyle/>
                    <a:p>
                      <a:r>
                        <a:rPr lang="en-US" altLang="zh-CN" sz="2000" dirty="0">
                          <a:latin typeface="微软雅黑" panose="020B0503020204020204" pitchFamily="34" charset="-122"/>
                          <a:ea typeface="微软雅黑" panose="020B0503020204020204" pitchFamily="34" charset="-122"/>
                        </a:rPr>
                        <a:t>1. A group of N stations share a 56-kbps pure ALOHA channel. Each station outputs a 1000-bit frame on average once every 100 sec, even if the previous one has not yet been sent (e.g., the stations can buffer outgoing frames). What is the maximum value of N?</a:t>
                      </a:r>
                      <a:r>
                        <a:rPr lang="zh-CN" altLang="en-US" sz="20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2000" dirty="0">
                        <a:latin typeface="微软雅黑" panose="020B0503020204020204" pitchFamily="34" charset="-122"/>
                        <a:ea typeface="微软雅黑" panose="020B0503020204020204" pitchFamily="34" charset="-122"/>
                        <a:cs typeface="Times New Roman" panose="02020603050405020304" pitchFamily="18" charset="0"/>
                      </a:endParaRPr>
                    </a:p>
                  </a:txBody>
                  <a:tcPr>
                    <a:solidFill>
                      <a:schemeClr val="accent2">
                        <a:lumMod val="40000"/>
                        <a:lumOff val="60000"/>
                      </a:schemeClr>
                    </a:solidFill>
                  </a:tcPr>
                </a:tc>
                <a:extLst>
                  <a:ext uri="{0D108BD9-81ED-4DB2-BD59-A6C34878D82A}">
                    <a16:rowId xmlns:a16="http://schemas.microsoft.com/office/drawing/2014/main" val="10000"/>
                  </a:ext>
                </a:extLst>
              </a:tr>
            </a:tbl>
          </a:graphicData>
        </a:graphic>
      </p:graphicFrame>
      <p:graphicFrame>
        <p:nvGraphicFramePr>
          <p:cNvPr id="3" name="表格 2">
            <a:extLst>
              <a:ext uri="{FF2B5EF4-FFF2-40B4-BE49-F238E27FC236}">
                <a16:creationId xmlns:a16="http://schemas.microsoft.com/office/drawing/2014/main" id="{40D22F3A-3B38-4C70-92E5-186A4BC6BAF6}"/>
              </a:ext>
            </a:extLst>
          </p:cNvPr>
          <p:cNvGraphicFramePr>
            <a:graphicFrameLocks noGrp="1"/>
          </p:cNvGraphicFramePr>
          <p:nvPr>
            <p:extLst>
              <p:ext uri="{D42A27DB-BD31-4B8C-83A1-F6EECF244321}">
                <p14:modId xmlns:p14="http://schemas.microsoft.com/office/powerpoint/2010/main" val="2652630242"/>
              </p:ext>
            </p:extLst>
          </p:nvPr>
        </p:nvGraphicFramePr>
        <p:xfrm>
          <a:off x="202906" y="2327035"/>
          <a:ext cx="11577955" cy="701040"/>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485879105"/>
                    </a:ext>
                  </a:extLst>
                </a:gridCol>
              </a:tblGrid>
              <a:tr h="552718">
                <a:tc>
                  <a:txBody>
                    <a:bodyPr/>
                    <a:lstStyle/>
                    <a:p>
                      <a:pPr>
                        <a:buNone/>
                      </a:pPr>
                      <a:r>
                        <a:rPr lang="en-US" altLang="zh-CN" sz="2000" b="1" kern="1200" dirty="0">
                          <a:solidFill>
                            <a:schemeClr val="dk1"/>
                          </a:solidFill>
                          <a:effectLst/>
                          <a:latin typeface="微软雅黑" panose="020B0503020204020204" pitchFamily="34" charset="-122"/>
                          <a:ea typeface="微软雅黑" panose="020B0503020204020204" pitchFamily="34" charset="-122"/>
                          <a:cs typeface="+mn-cs"/>
                          <a:sym typeface="+mn-ea"/>
                        </a:rPr>
                        <a:t>Ans: </a:t>
                      </a:r>
                      <a:r>
                        <a:rPr lang="en-US" altLang="zh-CN" sz="2000" b="0" kern="1200" dirty="0">
                          <a:solidFill>
                            <a:schemeClr val="dk1"/>
                          </a:solidFill>
                          <a:effectLst/>
                          <a:latin typeface="微软雅黑" panose="020B0503020204020204" pitchFamily="34" charset="-122"/>
                          <a:ea typeface="微软雅黑" panose="020B0503020204020204" pitchFamily="34" charset="-122"/>
                          <a:cs typeface="+mn-cs"/>
                          <a:sym typeface="+mn-ea"/>
                        </a:rPr>
                        <a:t>With pure ALOHA, the usable bandwidth is 0.184 × 56 kbps = 10.3 kbps. Each station requires 1000bits/100s=10 bps, so N = 10300/10 = 1030 stations.</a:t>
                      </a:r>
                      <a:endParaRPr lang="zh-CN" altLang="en-US" sz="2400" b="0" dirty="0">
                        <a:latin typeface="微软雅黑" panose="020B0503020204020204" pitchFamily="34" charset="-122"/>
                        <a:ea typeface="微软雅黑" panose="020B0503020204020204" pitchFamily="34" charset="-122"/>
                        <a:cs typeface="微软雅黑" charset="0"/>
                      </a:endParaRPr>
                    </a:p>
                  </a:txBody>
                  <a:tcPr>
                    <a:solidFill>
                      <a:schemeClr val="bg1"/>
                    </a:solidFill>
                  </a:tcPr>
                </a:tc>
                <a:extLst>
                  <a:ext uri="{0D108BD9-81ED-4DB2-BD59-A6C34878D82A}">
                    <a16:rowId xmlns:a16="http://schemas.microsoft.com/office/drawing/2014/main" val="2342000101"/>
                  </a:ext>
                </a:extLst>
              </a:tr>
            </a:tbl>
          </a:graphicData>
        </a:graphic>
      </p:graphicFrame>
    </p:spTree>
    <p:extLst>
      <p:ext uri="{BB962C8B-B14F-4D97-AF65-F5344CB8AC3E}">
        <p14:creationId xmlns:p14="http://schemas.microsoft.com/office/powerpoint/2010/main" val="2913942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5"/>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90204" pitchFamily="34" charset="0"/>
              <a:defRPr sz="2400">
                <a:solidFill>
                  <a:schemeClr val="tx1"/>
                </a:solidFill>
                <a:latin typeface="Arial" panose="020B0604020202090204" pitchFamily="34" charset="0"/>
                <a:cs typeface="Arial" panose="020B0604020202090204" pitchFamily="34" charset="0"/>
              </a:defRPr>
            </a:lvl1pPr>
            <a:lvl2pPr marL="742950" indent="-285750">
              <a:spcBef>
                <a:spcPts val="600"/>
              </a:spcBef>
              <a:buClr>
                <a:srgbClr val="0000FF"/>
              </a:buClr>
              <a:buFont typeface="Arial" panose="020B0604020202090204" pitchFamily="34" charset="0"/>
              <a:buChar char="•"/>
              <a:defRPr sz="2400">
                <a:solidFill>
                  <a:schemeClr val="tx1"/>
                </a:solidFill>
                <a:latin typeface="Arial" panose="020B0604020202090204" pitchFamily="34" charset="0"/>
                <a:cs typeface="Arial" panose="020B0604020202090204" pitchFamily="34" charset="0"/>
              </a:defRPr>
            </a:lvl2pPr>
            <a:lvl3pPr marL="1143000" indent="-228600">
              <a:spcBef>
                <a:spcPct val="20000"/>
              </a:spcBef>
              <a:buClr>
                <a:srgbClr val="0000FF"/>
              </a:buClr>
              <a:buFont typeface="Arial" panose="020B0604020202090204" pitchFamily="34" charset="0"/>
              <a:buChar char="−"/>
              <a:defRPr sz="2000">
                <a:solidFill>
                  <a:schemeClr val="tx1"/>
                </a:solidFill>
                <a:latin typeface="Arial" panose="020B0604020202090204" pitchFamily="34" charset="0"/>
                <a:cs typeface="Arial" panose="020B0604020202090204" pitchFamily="34" charset="0"/>
              </a:defRPr>
            </a:lvl3pPr>
            <a:lvl4pPr marL="1600200" indent="-228600">
              <a:spcBef>
                <a:spcPct val="20000"/>
              </a:spcBef>
              <a:buClr>
                <a:srgbClr val="0000FF"/>
              </a:buClr>
              <a:buFont typeface="Arial" panose="020B0604020202090204" pitchFamily="34" charset="0"/>
              <a:buChar char="»"/>
              <a:defRPr>
                <a:solidFill>
                  <a:schemeClr val="tx1"/>
                </a:solidFill>
                <a:latin typeface="Arial" panose="020B0604020202090204" pitchFamily="34" charset="0"/>
                <a:cs typeface="Arial" panose="020B060402020209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9pPr>
          </a:lstStyle>
          <a:p>
            <a:pPr>
              <a:spcBef>
                <a:spcPct val="0"/>
              </a:spcBef>
              <a:buClrTx/>
              <a:buFontTx/>
              <a:buNone/>
            </a:pPr>
            <a:r>
              <a:rPr lang="en-US" altLang="zh-CN" sz="800"/>
              <a:t>Computer Networks, Chapter 2 THE PHYSICAL LAYER</a:t>
            </a:r>
          </a:p>
        </p:txBody>
      </p:sp>
      <p:sp>
        <p:nvSpPr>
          <p:cNvPr id="2" name="矩形 1"/>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zh-CN" altLang="en-US" sz="2800" b="1" kern="0" dirty="0">
                <a:solidFill>
                  <a:srgbClr val="C00000"/>
                </a:solidFill>
                <a:latin typeface="微软雅黑" panose="020B0503020204020204" pitchFamily="34" charset="-122"/>
                <a:ea typeface="微软雅黑" panose="020B0503020204020204" pitchFamily="34" charset="-122"/>
              </a:rPr>
              <a:t>第四章习题讲解</a:t>
            </a:r>
          </a:p>
        </p:txBody>
      </p:sp>
      <p:graphicFrame>
        <p:nvGraphicFramePr>
          <p:cNvPr id="5" name="表格 4">
            <a:extLst>
              <a:ext uri="{FF2B5EF4-FFF2-40B4-BE49-F238E27FC236}">
                <a16:creationId xmlns:a16="http://schemas.microsoft.com/office/drawing/2014/main" id="{A292F49D-E634-4D92-BC56-3731F17607F7}"/>
              </a:ext>
            </a:extLst>
          </p:cNvPr>
          <p:cNvGraphicFramePr>
            <a:graphicFrameLocks noGrp="1"/>
          </p:cNvGraphicFramePr>
          <p:nvPr>
            <p:extLst>
              <p:ext uri="{D42A27DB-BD31-4B8C-83A1-F6EECF244321}">
                <p14:modId xmlns:p14="http://schemas.microsoft.com/office/powerpoint/2010/main" val="3077876851"/>
              </p:ext>
            </p:extLst>
          </p:nvPr>
        </p:nvGraphicFramePr>
        <p:xfrm>
          <a:off x="301659" y="1023486"/>
          <a:ext cx="11577955" cy="701040"/>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3486792689"/>
                    </a:ext>
                  </a:extLst>
                </a:gridCol>
              </a:tblGrid>
              <a:tr h="589905">
                <a:tc>
                  <a:txBody>
                    <a:bodyPr/>
                    <a:lstStyle/>
                    <a:p>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2. How long does a station, s, have to wait in the worst case before it can start transmitting its frame over a LAN that uses the basic bit-map protocol?</a:t>
                      </a:r>
                    </a:p>
                  </a:txBody>
                  <a:tcPr>
                    <a:solidFill>
                      <a:schemeClr val="accent2">
                        <a:lumMod val="40000"/>
                        <a:lumOff val="60000"/>
                      </a:schemeClr>
                    </a:solidFill>
                  </a:tcPr>
                </a:tc>
                <a:extLst>
                  <a:ext uri="{0D108BD9-81ED-4DB2-BD59-A6C34878D82A}">
                    <a16:rowId xmlns:a16="http://schemas.microsoft.com/office/drawing/2014/main" val="1488446384"/>
                  </a:ext>
                </a:extLst>
              </a:tr>
            </a:tbl>
          </a:graphicData>
        </a:graphic>
      </p:graphicFrame>
      <p:sp>
        <p:nvSpPr>
          <p:cNvPr id="12" name="文本框 11">
            <a:extLst>
              <a:ext uri="{FF2B5EF4-FFF2-40B4-BE49-F238E27FC236}">
                <a16:creationId xmlns:a16="http://schemas.microsoft.com/office/drawing/2014/main" id="{4833AD20-0BE4-4D58-9586-7580389C6FC2}"/>
              </a:ext>
            </a:extLst>
          </p:cNvPr>
          <p:cNvSpPr txBox="1"/>
          <p:nvPr/>
        </p:nvSpPr>
        <p:spPr>
          <a:xfrm>
            <a:off x="235963" y="2342889"/>
            <a:ext cx="11577955" cy="1323439"/>
          </a:xfrm>
          <a:prstGeom prst="rect">
            <a:avLst/>
          </a:prstGeom>
          <a:noFill/>
        </p:spPr>
        <p:txBody>
          <a:bodyPr wrap="square">
            <a:spAutoFit/>
          </a:bodyPr>
          <a:lstStyle/>
          <a:p>
            <a:pPr lvl="0"/>
            <a:r>
              <a:rPr lang="en-US" altLang="zh-CN" sz="2000" b="1" dirty="0">
                <a:latin typeface="微软雅黑" panose="020B0503020204020204" pitchFamily="34" charset="-122"/>
                <a:ea typeface="微软雅黑" panose="020B0503020204020204" pitchFamily="34" charset="-122"/>
              </a:rPr>
              <a:t>Ans: </a:t>
            </a:r>
            <a:r>
              <a:rPr lang="en-US" altLang="zh-CN" sz="2000" dirty="0">
                <a:latin typeface="微软雅黑" panose="020B0503020204020204" pitchFamily="34" charset="-122"/>
                <a:ea typeface="微软雅黑" panose="020B0503020204020204" pitchFamily="34" charset="-122"/>
                <a:sym typeface="Wingdings" panose="05000000000000000000" pitchFamily="2" charset="2"/>
              </a:rPr>
              <a:t>The worst case is where all stations want to send and s is the lowest-numbered station. Wait time N bit contention period + (N − 1) × d bit for transmission of frames. The total is N + (N − 1)d bit times.</a:t>
            </a:r>
          </a:p>
          <a:p>
            <a:pPr lvl="0"/>
            <a:endParaRPr lang="en-US" altLang="zh-CN" sz="2000" dirty="0">
              <a:latin typeface="微软雅黑" panose="020B0503020204020204" pitchFamily="34" charset="-122"/>
              <a:ea typeface="微软雅黑" panose="020B0503020204020204" pitchFamily="34" charset="-122"/>
            </a:endParaRPr>
          </a:p>
        </p:txBody>
      </p:sp>
      <p:pic>
        <p:nvPicPr>
          <p:cNvPr id="3" name="Picture 2">
            <a:extLst>
              <a:ext uri="{FF2B5EF4-FFF2-40B4-BE49-F238E27FC236}">
                <a16:creationId xmlns:a16="http://schemas.microsoft.com/office/drawing/2014/main" id="{ED697C1C-1D5C-4868-A44B-82569ABBDF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673"/>
          <a:stretch>
            <a:fillRect/>
          </a:stretch>
        </p:blipFill>
        <p:spPr bwMode="auto">
          <a:xfrm>
            <a:off x="1275565" y="4034986"/>
            <a:ext cx="870585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5"/>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90204" pitchFamily="34" charset="0"/>
              <a:defRPr sz="2400">
                <a:solidFill>
                  <a:schemeClr val="tx1"/>
                </a:solidFill>
                <a:latin typeface="Arial" panose="020B0604020202090204" pitchFamily="34" charset="0"/>
                <a:cs typeface="Arial" panose="020B0604020202090204" pitchFamily="34" charset="0"/>
              </a:defRPr>
            </a:lvl1pPr>
            <a:lvl2pPr marL="742950" indent="-285750">
              <a:spcBef>
                <a:spcPts val="600"/>
              </a:spcBef>
              <a:buClr>
                <a:srgbClr val="0000FF"/>
              </a:buClr>
              <a:buFont typeface="Arial" panose="020B0604020202090204" pitchFamily="34" charset="0"/>
              <a:buChar char="•"/>
              <a:defRPr sz="2400">
                <a:solidFill>
                  <a:schemeClr val="tx1"/>
                </a:solidFill>
                <a:latin typeface="Arial" panose="020B0604020202090204" pitchFamily="34" charset="0"/>
                <a:cs typeface="Arial" panose="020B0604020202090204" pitchFamily="34" charset="0"/>
              </a:defRPr>
            </a:lvl2pPr>
            <a:lvl3pPr marL="1143000" indent="-228600">
              <a:spcBef>
                <a:spcPct val="20000"/>
              </a:spcBef>
              <a:buClr>
                <a:srgbClr val="0000FF"/>
              </a:buClr>
              <a:buFont typeface="Arial" panose="020B0604020202090204" pitchFamily="34" charset="0"/>
              <a:buChar char="−"/>
              <a:defRPr sz="2000">
                <a:solidFill>
                  <a:schemeClr val="tx1"/>
                </a:solidFill>
                <a:latin typeface="Arial" panose="020B0604020202090204" pitchFamily="34" charset="0"/>
                <a:cs typeface="Arial" panose="020B0604020202090204" pitchFamily="34" charset="0"/>
              </a:defRPr>
            </a:lvl3pPr>
            <a:lvl4pPr marL="1600200" indent="-228600">
              <a:spcBef>
                <a:spcPct val="20000"/>
              </a:spcBef>
              <a:buClr>
                <a:srgbClr val="0000FF"/>
              </a:buClr>
              <a:buFont typeface="Arial" panose="020B0604020202090204" pitchFamily="34" charset="0"/>
              <a:buChar char="»"/>
              <a:defRPr>
                <a:solidFill>
                  <a:schemeClr val="tx1"/>
                </a:solidFill>
                <a:latin typeface="Arial" panose="020B0604020202090204" pitchFamily="34" charset="0"/>
                <a:cs typeface="Arial" panose="020B060402020209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9pPr>
          </a:lstStyle>
          <a:p>
            <a:pPr>
              <a:spcBef>
                <a:spcPct val="0"/>
              </a:spcBef>
              <a:buClrTx/>
              <a:buFontTx/>
              <a:buNone/>
            </a:pPr>
            <a:r>
              <a:rPr lang="en-US" altLang="zh-CN" sz="800"/>
              <a:t>Computer Networks, Chapter 2 THE PHYSICAL LAYER</a:t>
            </a:r>
          </a:p>
        </p:txBody>
      </p:sp>
      <p:sp>
        <p:nvSpPr>
          <p:cNvPr id="2" name="矩形 1"/>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zh-CN" altLang="en-US" sz="2800" b="1" kern="0" dirty="0">
                <a:solidFill>
                  <a:srgbClr val="C00000"/>
                </a:solidFill>
                <a:latin typeface="微软雅黑" panose="020B0503020204020204" pitchFamily="34" charset="-122"/>
                <a:ea typeface="微软雅黑" panose="020B0503020204020204" pitchFamily="34" charset="-122"/>
              </a:rPr>
              <a:t>第四章习题讲解</a:t>
            </a:r>
          </a:p>
        </p:txBody>
      </p:sp>
      <p:graphicFrame>
        <p:nvGraphicFramePr>
          <p:cNvPr id="5" name="表格 4">
            <a:extLst>
              <a:ext uri="{FF2B5EF4-FFF2-40B4-BE49-F238E27FC236}">
                <a16:creationId xmlns:a16="http://schemas.microsoft.com/office/drawing/2014/main" id="{A292F49D-E634-4D92-BC56-3731F17607F7}"/>
              </a:ext>
            </a:extLst>
          </p:cNvPr>
          <p:cNvGraphicFramePr>
            <a:graphicFrameLocks noGrp="1"/>
          </p:cNvGraphicFramePr>
          <p:nvPr>
            <p:extLst>
              <p:ext uri="{D42A27DB-BD31-4B8C-83A1-F6EECF244321}">
                <p14:modId xmlns:p14="http://schemas.microsoft.com/office/powerpoint/2010/main" val="1092511442"/>
              </p:ext>
            </p:extLst>
          </p:nvPr>
        </p:nvGraphicFramePr>
        <p:xfrm>
          <a:off x="301659" y="1117004"/>
          <a:ext cx="11577955" cy="701040"/>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3486792689"/>
                    </a:ext>
                  </a:extLst>
                </a:gridCol>
              </a:tblGrid>
              <a:tr h="589905">
                <a:tc>
                  <a:txBody>
                    <a:bodyPr/>
                    <a:lstStyle/>
                    <a:p>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3. Consider building a CSMA/CD network running at 1 Gbps over a 1-km cable with no repeaters. The signal speed in the cable is 200,000 km/sec. What is the minimum frame size?</a:t>
                      </a:r>
                    </a:p>
                  </a:txBody>
                  <a:tcPr>
                    <a:solidFill>
                      <a:schemeClr val="accent2">
                        <a:lumMod val="40000"/>
                        <a:lumOff val="60000"/>
                      </a:schemeClr>
                    </a:solidFill>
                  </a:tcPr>
                </a:tc>
                <a:extLst>
                  <a:ext uri="{0D108BD9-81ED-4DB2-BD59-A6C34878D82A}">
                    <a16:rowId xmlns:a16="http://schemas.microsoft.com/office/drawing/2014/main" val="1488446384"/>
                  </a:ext>
                </a:extLst>
              </a:tr>
            </a:tbl>
          </a:graphicData>
        </a:graphic>
      </p:graphicFrame>
      <p:sp>
        <p:nvSpPr>
          <p:cNvPr id="12" name="文本框 11">
            <a:extLst>
              <a:ext uri="{FF2B5EF4-FFF2-40B4-BE49-F238E27FC236}">
                <a16:creationId xmlns:a16="http://schemas.microsoft.com/office/drawing/2014/main" id="{4833AD20-0BE4-4D58-9586-7580389C6FC2}"/>
              </a:ext>
            </a:extLst>
          </p:cNvPr>
          <p:cNvSpPr txBox="1"/>
          <p:nvPr/>
        </p:nvSpPr>
        <p:spPr>
          <a:xfrm>
            <a:off x="301658" y="2454268"/>
            <a:ext cx="11577955" cy="1323439"/>
          </a:xfrm>
          <a:prstGeom prst="rect">
            <a:avLst/>
          </a:prstGeom>
          <a:noFill/>
        </p:spPr>
        <p:txBody>
          <a:bodyPr wrap="square">
            <a:spAutoFit/>
          </a:bodyPr>
          <a:lstStyle/>
          <a:p>
            <a:r>
              <a:rPr lang="en-US" altLang="zh-CN" sz="2000" b="1" dirty="0">
                <a:latin typeface="微软雅黑" panose="020B0503020204020204" pitchFamily="34" charset="-122"/>
                <a:ea typeface="微软雅黑" panose="020B0503020204020204" pitchFamily="34" charset="-122"/>
              </a:rPr>
              <a:t>Ans: </a:t>
            </a:r>
            <a:r>
              <a:rPr lang="en-US" altLang="zh-CN" sz="2000" dirty="0">
                <a:latin typeface="微软雅黑" panose="020B0503020204020204" pitchFamily="34" charset="-122"/>
                <a:ea typeface="微软雅黑" panose="020B0503020204020204" pitchFamily="34" charset="-122"/>
              </a:rPr>
              <a:t>Propagation delay is 1/200000=5 </a:t>
            </a:r>
            <a:r>
              <a:rPr lang="en-US" altLang="zh-CN" sz="2000" dirty="0" err="1">
                <a:solidFill>
                  <a:schemeClr val="dk1"/>
                </a:solidFill>
                <a:latin typeface="微软雅黑" panose="020B0503020204020204" pitchFamily="34" charset="-122"/>
                <a:ea typeface="微软雅黑" panose="020B0503020204020204" pitchFamily="34" charset="-122"/>
                <a:sym typeface="+mn-ea"/>
              </a:rPr>
              <a:t>μsec</a:t>
            </a:r>
            <a:r>
              <a:rPr lang="en-US" altLang="zh-CN" sz="2000" dirty="0">
                <a:solidFill>
                  <a:schemeClr val="dk1"/>
                </a:solidFill>
                <a:latin typeface="微软雅黑" panose="020B0503020204020204" pitchFamily="34" charset="-122"/>
                <a:ea typeface="微软雅黑" panose="020B0503020204020204" pitchFamily="34" charset="-122"/>
                <a:sym typeface="+mn-ea"/>
              </a:rPr>
              <a:t>. So, the </a:t>
            </a:r>
            <a:r>
              <a:rPr lang="en-US" altLang="zh-CN" sz="2000" dirty="0">
                <a:latin typeface="微软雅黑" panose="020B0503020204020204" pitchFamily="34" charset="-122"/>
                <a:ea typeface="微软雅黑" panose="020B0503020204020204" pitchFamily="34" charset="-122"/>
              </a:rPr>
              <a:t>minimum frame transmission time is 2*5 </a:t>
            </a:r>
            <a:r>
              <a:rPr lang="en-US" altLang="zh-CN" sz="2000" dirty="0" err="1">
                <a:latin typeface="微软雅黑" panose="020B0503020204020204" pitchFamily="34" charset="-122"/>
                <a:ea typeface="微软雅黑" panose="020B0503020204020204" pitchFamily="34" charset="-122"/>
                <a:sym typeface="+mn-ea"/>
              </a:rPr>
              <a:t>μsec</a:t>
            </a:r>
            <a:r>
              <a:rPr lang="en-US" altLang="zh-CN" sz="2000" dirty="0">
                <a:latin typeface="微软雅黑" panose="020B0503020204020204" pitchFamily="34" charset="-122"/>
                <a:ea typeface="微软雅黑" panose="020B0503020204020204" pitchFamily="34" charset="-122"/>
              </a:rPr>
              <a:t> =10 </a:t>
            </a:r>
            <a:r>
              <a:rPr lang="en-US" altLang="zh-CN" sz="2000" dirty="0" err="1">
                <a:latin typeface="微软雅黑" panose="020B0503020204020204" pitchFamily="34" charset="-122"/>
                <a:ea typeface="微软雅黑" panose="020B0503020204020204" pitchFamily="34" charset="-122"/>
                <a:sym typeface="+mn-ea"/>
              </a:rPr>
              <a:t>μsec</a:t>
            </a:r>
            <a:r>
              <a:rPr lang="en-US" altLang="zh-CN" sz="2000" dirty="0">
                <a:latin typeface="微软雅黑" panose="020B0503020204020204" pitchFamily="34" charset="-122"/>
                <a:ea typeface="微软雅黑" panose="020B0503020204020204" pitchFamily="34" charset="-122"/>
                <a:sym typeface="+mn-ea"/>
              </a:rPr>
              <a:t>. </a:t>
            </a:r>
            <a:r>
              <a:rPr lang="en-US" altLang="zh-CN" sz="2000" dirty="0">
                <a:latin typeface="微软雅黑" panose="020B0503020204020204" pitchFamily="34" charset="-122"/>
                <a:ea typeface="微软雅黑" panose="020B0503020204020204" pitchFamily="34" charset="-122"/>
              </a:rPr>
              <a:t>This means, in the worst case, a station needs to transmit for a period of 10 </a:t>
            </a:r>
            <a:r>
              <a:rPr lang="en-US" altLang="zh-CN" sz="2000" dirty="0" err="1">
                <a:latin typeface="微软雅黑" panose="020B0503020204020204" pitchFamily="34" charset="-122"/>
                <a:ea typeface="微软雅黑" panose="020B0503020204020204" pitchFamily="34" charset="-122"/>
              </a:rPr>
              <a:t>μs</a:t>
            </a:r>
            <a:r>
              <a:rPr lang="en-US" altLang="zh-CN" sz="2000" dirty="0">
                <a:latin typeface="微软雅黑" panose="020B0503020204020204" pitchFamily="34" charset="-122"/>
                <a:ea typeface="微软雅黑" panose="020B0503020204020204" pitchFamily="34" charset="-122"/>
              </a:rPr>
              <a:t> to detect the collision. </a:t>
            </a:r>
          </a:p>
          <a:p>
            <a:r>
              <a:rPr lang="en-US" altLang="zh-CN" sz="2000" dirty="0">
                <a:latin typeface="微软雅黑" panose="020B0503020204020204" pitchFamily="34" charset="-122"/>
                <a:ea typeface="微软雅黑" panose="020B0503020204020204" pitchFamily="34" charset="-122"/>
              </a:rPr>
              <a:t>The minimum size of the frame is 1000 Mbps × 10 </a:t>
            </a:r>
            <a:r>
              <a:rPr lang="en-US" altLang="zh-CN" sz="2000" dirty="0" err="1">
                <a:latin typeface="微软雅黑" panose="020B0503020204020204" pitchFamily="34" charset="-122"/>
                <a:ea typeface="微软雅黑" panose="020B0503020204020204" pitchFamily="34" charset="-122"/>
              </a:rPr>
              <a:t>μs</a:t>
            </a:r>
            <a:r>
              <a:rPr lang="en-US" altLang="zh-CN" sz="2000" dirty="0">
                <a:latin typeface="微软雅黑" panose="020B0503020204020204" pitchFamily="34" charset="-122"/>
                <a:ea typeface="微软雅黑" panose="020B0503020204020204" pitchFamily="34" charset="-122"/>
              </a:rPr>
              <a:t> = 10000 bits or 1250 bytes.</a:t>
            </a:r>
          </a:p>
        </p:txBody>
      </p:sp>
      <p:sp>
        <p:nvSpPr>
          <p:cNvPr id="3" name="文本框 2">
            <a:extLst>
              <a:ext uri="{FF2B5EF4-FFF2-40B4-BE49-F238E27FC236}">
                <a16:creationId xmlns:a16="http://schemas.microsoft.com/office/drawing/2014/main" id="{D90C299E-EBC6-4BE9-816A-2AC8F6E8609B}"/>
              </a:ext>
            </a:extLst>
          </p:cNvPr>
          <p:cNvSpPr txBox="1"/>
          <p:nvPr/>
        </p:nvSpPr>
        <p:spPr>
          <a:xfrm>
            <a:off x="2908396" y="4567870"/>
            <a:ext cx="4863801" cy="400110"/>
          </a:xfrm>
          <a:prstGeom prst="rect">
            <a:avLst/>
          </a:prstGeom>
          <a:noFill/>
          <a:ln>
            <a:solidFill>
              <a:schemeClr val="tx1"/>
            </a:solidFill>
          </a:ln>
        </p:spPr>
        <p:txBody>
          <a:bodyPr wrap="square">
            <a:spAutoFit/>
          </a:bodyPr>
          <a:lstStyle/>
          <a:p>
            <a:pPr algn="ctr"/>
            <a:r>
              <a:rPr lang="en-US" altLang="zh-CN" sz="2000" b="0" i="0" dirty="0">
                <a:solidFill>
                  <a:srgbClr val="303030"/>
                </a:solidFill>
                <a:effectLst/>
                <a:latin typeface="Arimo"/>
              </a:rPr>
              <a:t>Transmission delay &gt;= 2 * Propagation delay</a:t>
            </a:r>
            <a:endParaRPr lang="zh-CN" altLang="en-US" sz="2000" dirty="0"/>
          </a:p>
        </p:txBody>
      </p:sp>
    </p:spTree>
    <p:extLst>
      <p:ext uri="{BB962C8B-B14F-4D97-AF65-F5344CB8AC3E}">
        <p14:creationId xmlns:p14="http://schemas.microsoft.com/office/powerpoint/2010/main" val="3514756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5"/>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90204" pitchFamily="34" charset="0"/>
              <a:defRPr sz="2400">
                <a:solidFill>
                  <a:schemeClr val="tx1"/>
                </a:solidFill>
                <a:latin typeface="Arial" panose="020B0604020202090204" pitchFamily="34" charset="0"/>
                <a:cs typeface="Arial" panose="020B0604020202090204" pitchFamily="34" charset="0"/>
              </a:defRPr>
            </a:lvl1pPr>
            <a:lvl2pPr marL="742950" indent="-285750">
              <a:spcBef>
                <a:spcPts val="600"/>
              </a:spcBef>
              <a:buClr>
                <a:srgbClr val="0000FF"/>
              </a:buClr>
              <a:buFont typeface="Arial" panose="020B0604020202090204" pitchFamily="34" charset="0"/>
              <a:buChar char="•"/>
              <a:defRPr sz="2400">
                <a:solidFill>
                  <a:schemeClr val="tx1"/>
                </a:solidFill>
                <a:latin typeface="Arial" panose="020B0604020202090204" pitchFamily="34" charset="0"/>
                <a:cs typeface="Arial" panose="020B0604020202090204" pitchFamily="34" charset="0"/>
              </a:defRPr>
            </a:lvl2pPr>
            <a:lvl3pPr marL="1143000" indent="-228600">
              <a:spcBef>
                <a:spcPct val="20000"/>
              </a:spcBef>
              <a:buClr>
                <a:srgbClr val="0000FF"/>
              </a:buClr>
              <a:buFont typeface="Arial" panose="020B0604020202090204" pitchFamily="34" charset="0"/>
              <a:buChar char="−"/>
              <a:defRPr sz="2000">
                <a:solidFill>
                  <a:schemeClr val="tx1"/>
                </a:solidFill>
                <a:latin typeface="Arial" panose="020B0604020202090204" pitchFamily="34" charset="0"/>
                <a:cs typeface="Arial" panose="020B0604020202090204" pitchFamily="34" charset="0"/>
              </a:defRPr>
            </a:lvl3pPr>
            <a:lvl4pPr marL="1600200" indent="-228600">
              <a:spcBef>
                <a:spcPct val="20000"/>
              </a:spcBef>
              <a:buClr>
                <a:srgbClr val="0000FF"/>
              </a:buClr>
              <a:buFont typeface="Arial" panose="020B0604020202090204" pitchFamily="34" charset="0"/>
              <a:buChar char="»"/>
              <a:defRPr>
                <a:solidFill>
                  <a:schemeClr val="tx1"/>
                </a:solidFill>
                <a:latin typeface="Arial" panose="020B0604020202090204" pitchFamily="34" charset="0"/>
                <a:cs typeface="Arial" panose="020B060402020209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9pPr>
          </a:lstStyle>
          <a:p>
            <a:pPr>
              <a:spcBef>
                <a:spcPct val="0"/>
              </a:spcBef>
              <a:buClrTx/>
              <a:buFontTx/>
              <a:buNone/>
            </a:pPr>
            <a:r>
              <a:rPr lang="en-US" altLang="zh-CN" sz="800"/>
              <a:t>Computer Networks, Chapter 2 THE PHYSICAL LAYER</a:t>
            </a:r>
          </a:p>
        </p:txBody>
      </p:sp>
      <p:sp>
        <p:nvSpPr>
          <p:cNvPr id="2" name="矩形 1"/>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zh-CN" altLang="en-US" sz="2800" b="1" kern="0" dirty="0">
                <a:solidFill>
                  <a:srgbClr val="C00000"/>
                </a:solidFill>
                <a:latin typeface="微软雅黑" panose="020B0503020204020204" pitchFamily="34" charset="-122"/>
                <a:ea typeface="微软雅黑" panose="020B0503020204020204" pitchFamily="34" charset="-122"/>
              </a:rPr>
              <a:t>第四章习题讲解</a:t>
            </a:r>
          </a:p>
        </p:txBody>
      </p:sp>
      <p:graphicFrame>
        <p:nvGraphicFramePr>
          <p:cNvPr id="5" name="表格 4">
            <a:extLst>
              <a:ext uri="{FF2B5EF4-FFF2-40B4-BE49-F238E27FC236}">
                <a16:creationId xmlns:a16="http://schemas.microsoft.com/office/drawing/2014/main" id="{A292F49D-E634-4D92-BC56-3731F17607F7}"/>
              </a:ext>
            </a:extLst>
          </p:cNvPr>
          <p:cNvGraphicFramePr>
            <a:graphicFrameLocks noGrp="1"/>
          </p:cNvGraphicFramePr>
          <p:nvPr>
            <p:extLst>
              <p:ext uri="{D42A27DB-BD31-4B8C-83A1-F6EECF244321}">
                <p14:modId xmlns:p14="http://schemas.microsoft.com/office/powerpoint/2010/main" val="2181625451"/>
              </p:ext>
            </p:extLst>
          </p:nvPr>
        </p:nvGraphicFramePr>
        <p:xfrm>
          <a:off x="301659" y="1117004"/>
          <a:ext cx="11577955" cy="701040"/>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3486792689"/>
                    </a:ext>
                  </a:extLst>
                </a:gridCol>
              </a:tblGrid>
              <a:tr h="589905">
                <a:tc>
                  <a:txBody>
                    <a:bodyPr/>
                    <a:lstStyle/>
                    <a:p>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4. An IP packet to be transmitted by Ethernet is 60 bytes long, including all its headers. If LLC is not in use, is padding needed in the Ethernet frame, and if so, how many bytes?</a:t>
                      </a:r>
                    </a:p>
                  </a:txBody>
                  <a:tcPr anchor="ctr">
                    <a:solidFill>
                      <a:schemeClr val="accent2">
                        <a:lumMod val="40000"/>
                        <a:lumOff val="60000"/>
                      </a:schemeClr>
                    </a:solidFill>
                  </a:tcPr>
                </a:tc>
                <a:extLst>
                  <a:ext uri="{0D108BD9-81ED-4DB2-BD59-A6C34878D82A}">
                    <a16:rowId xmlns:a16="http://schemas.microsoft.com/office/drawing/2014/main" val="1488446384"/>
                  </a:ext>
                </a:extLst>
              </a:tr>
            </a:tbl>
          </a:graphicData>
        </a:graphic>
      </p:graphicFrame>
      <p:sp>
        <p:nvSpPr>
          <p:cNvPr id="12" name="文本框 11">
            <a:extLst>
              <a:ext uri="{FF2B5EF4-FFF2-40B4-BE49-F238E27FC236}">
                <a16:creationId xmlns:a16="http://schemas.microsoft.com/office/drawing/2014/main" id="{4833AD20-0BE4-4D58-9586-7580389C6FC2}"/>
              </a:ext>
            </a:extLst>
          </p:cNvPr>
          <p:cNvSpPr txBox="1"/>
          <p:nvPr/>
        </p:nvSpPr>
        <p:spPr>
          <a:xfrm>
            <a:off x="301658" y="2454268"/>
            <a:ext cx="11577955" cy="1323439"/>
          </a:xfrm>
          <a:prstGeom prst="rect">
            <a:avLst/>
          </a:prstGeom>
          <a:noFill/>
        </p:spPr>
        <p:txBody>
          <a:bodyPr wrap="square">
            <a:spAutoFit/>
          </a:bodyPr>
          <a:lstStyle/>
          <a:p>
            <a:r>
              <a:rPr lang="en-US" altLang="zh-CN" sz="2000" b="1" dirty="0">
                <a:latin typeface="微软雅黑" panose="020B0503020204020204" pitchFamily="34" charset="-122"/>
                <a:ea typeface="微软雅黑" panose="020B0503020204020204" pitchFamily="34" charset="-122"/>
              </a:rPr>
              <a:t>Ans: </a:t>
            </a:r>
            <a:r>
              <a:rPr lang="en-US" altLang="zh-CN" sz="2000" dirty="0">
                <a:latin typeface="微软雅黑" panose="020B0503020204020204" pitchFamily="34" charset="-122"/>
                <a:ea typeface="微软雅黑" panose="020B0503020204020204" pitchFamily="34" charset="-122"/>
              </a:rPr>
              <a:t>The minimum Ethernet frame is 64 bytes, including both addresses in the Ethernet frame header, the type/length ﬁeld, and the checksum. Since the header ﬁelds occupy 18 bytes and the packet is 60 bytes, the total frame size is 78 bytes, which exceeds the 64-byte minimum. Therefore, no padding is used.</a:t>
            </a:r>
          </a:p>
        </p:txBody>
      </p:sp>
      <p:pic>
        <p:nvPicPr>
          <p:cNvPr id="3" name="图片 2">
            <a:extLst>
              <a:ext uri="{FF2B5EF4-FFF2-40B4-BE49-F238E27FC236}">
                <a16:creationId xmlns:a16="http://schemas.microsoft.com/office/drawing/2014/main" id="{E5FFD447-B2A0-4925-BE88-538D0F4139B5}"/>
              </a:ext>
            </a:extLst>
          </p:cNvPr>
          <p:cNvPicPr>
            <a:picLocks noChangeAspect="1"/>
          </p:cNvPicPr>
          <p:nvPr/>
        </p:nvPicPr>
        <p:blipFill>
          <a:blip r:embed="rId3"/>
          <a:stretch>
            <a:fillRect/>
          </a:stretch>
        </p:blipFill>
        <p:spPr>
          <a:xfrm>
            <a:off x="1695238" y="4490762"/>
            <a:ext cx="8439212" cy="1152533"/>
          </a:xfrm>
          <a:prstGeom prst="rect">
            <a:avLst/>
          </a:prstGeom>
        </p:spPr>
      </p:pic>
    </p:spTree>
    <p:extLst>
      <p:ext uri="{BB962C8B-B14F-4D97-AF65-F5344CB8AC3E}">
        <p14:creationId xmlns:p14="http://schemas.microsoft.com/office/powerpoint/2010/main" val="384791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Footer Placeholder 5"/>
          <p:cNvSpPr>
            <a:spLocks noGrp="1"/>
          </p:cNvSpPr>
          <p:nvPr>
            <p:ph type="ftr"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ts val="1800"/>
              </a:spcBef>
              <a:buClr>
                <a:srgbClr val="0000FF"/>
              </a:buClr>
              <a:buFont typeface="Arial" panose="020B0604020202090204" pitchFamily="34" charset="0"/>
              <a:defRPr sz="2400">
                <a:solidFill>
                  <a:schemeClr val="tx1"/>
                </a:solidFill>
                <a:latin typeface="Arial" panose="020B0604020202090204" pitchFamily="34" charset="0"/>
                <a:cs typeface="Arial" panose="020B0604020202090204" pitchFamily="34" charset="0"/>
              </a:defRPr>
            </a:lvl1pPr>
            <a:lvl2pPr marL="742950" indent="-285750">
              <a:spcBef>
                <a:spcPts val="600"/>
              </a:spcBef>
              <a:buClr>
                <a:srgbClr val="0000FF"/>
              </a:buClr>
              <a:buFont typeface="Arial" panose="020B0604020202090204" pitchFamily="34" charset="0"/>
              <a:buChar char="•"/>
              <a:defRPr sz="2400">
                <a:solidFill>
                  <a:schemeClr val="tx1"/>
                </a:solidFill>
                <a:latin typeface="Arial" panose="020B0604020202090204" pitchFamily="34" charset="0"/>
                <a:cs typeface="Arial" panose="020B0604020202090204" pitchFamily="34" charset="0"/>
              </a:defRPr>
            </a:lvl2pPr>
            <a:lvl3pPr marL="1143000" indent="-228600">
              <a:spcBef>
                <a:spcPct val="20000"/>
              </a:spcBef>
              <a:buClr>
                <a:srgbClr val="0000FF"/>
              </a:buClr>
              <a:buFont typeface="Arial" panose="020B0604020202090204" pitchFamily="34" charset="0"/>
              <a:buChar char="−"/>
              <a:defRPr sz="2000">
                <a:solidFill>
                  <a:schemeClr val="tx1"/>
                </a:solidFill>
                <a:latin typeface="Arial" panose="020B0604020202090204" pitchFamily="34" charset="0"/>
                <a:cs typeface="Arial" panose="020B0604020202090204" pitchFamily="34" charset="0"/>
              </a:defRPr>
            </a:lvl3pPr>
            <a:lvl4pPr marL="1600200" indent="-228600">
              <a:spcBef>
                <a:spcPct val="20000"/>
              </a:spcBef>
              <a:buClr>
                <a:srgbClr val="0000FF"/>
              </a:buClr>
              <a:buFont typeface="Arial" panose="020B0604020202090204" pitchFamily="34" charset="0"/>
              <a:buChar char="»"/>
              <a:defRPr>
                <a:solidFill>
                  <a:schemeClr val="tx1"/>
                </a:solidFill>
                <a:latin typeface="Arial" panose="020B0604020202090204" pitchFamily="34" charset="0"/>
                <a:cs typeface="Arial" panose="020B0604020202090204" pitchFamily="34" charset="0"/>
              </a:defRPr>
            </a:lvl4pPr>
            <a:lvl5pPr marL="2057400" indent="-228600">
              <a:spcBef>
                <a:spcPct val="20000"/>
              </a:spcBef>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5pPr>
            <a:lvl6pPr marL="25146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6pPr>
            <a:lvl7pPr marL="29718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7pPr>
            <a:lvl8pPr marL="34290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8pPr>
            <a:lvl9pPr marL="3886200" indent="-228600" eaLnBrk="0" fontAlgn="base" hangingPunct="0">
              <a:spcBef>
                <a:spcPct val="20000"/>
              </a:spcBef>
              <a:spcAft>
                <a:spcPct val="0"/>
              </a:spcAft>
              <a:buClr>
                <a:srgbClr val="0000FF"/>
              </a:buClr>
              <a:buFont typeface="Wingdings" panose="05000000000000000000" pitchFamily="2" charset="2"/>
              <a:buChar char="§"/>
              <a:defRPr sz="1600">
                <a:solidFill>
                  <a:schemeClr val="tx1"/>
                </a:solidFill>
                <a:latin typeface="Arial" panose="020B0604020202090204" pitchFamily="34" charset="0"/>
                <a:cs typeface="Arial" panose="020B0604020202090204" pitchFamily="34" charset="0"/>
              </a:defRPr>
            </a:lvl9pPr>
          </a:lstStyle>
          <a:p>
            <a:pPr>
              <a:spcBef>
                <a:spcPct val="0"/>
              </a:spcBef>
              <a:buClrTx/>
              <a:buFontTx/>
              <a:buNone/>
            </a:pPr>
            <a:r>
              <a:rPr lang="en-US" altLang="zh-CN" sz="800"/>
              <a:t>Computer Networks, Chapter 2 THE PHYSICAL LAYER</a:t>
            </a:r>
          </a:p>
        </p:txBody>
      </p:sp>
      <p:sp>
        <p:nvSpPr>
          <p:cNvPr id="2" name="矩形 1"/>
          <p:cNvSpPr/>
          <p:nvPr/>
        </p:nvSpPr>
        <p:spPr>
          <a:xfrm>
            <a:off x="301659" y="276094"/>
            <a:ext cx="11716652" cy="523220"/>
          </a:xfrm>
          <a:prstGeom prst="rect">
            <a:avLst/>
          </a:prstGeom>
          <a:solidFill>
            <a:sysClr val="window" lastClr="FFFFFF"/>
          </a:solidFill>
        </p:spPr>
        <p:txBody>
          <a:bodyPr wrap="square">
            <a:spAutoFit/>
          </a:bodyPr>
          <a:lstStyle/>
          <a:p>
            <a:pPr defTabSz="914400">
              <a:defRPr/>
            </a:pPr>
            <a:r>
              <a:rPr lang="zh-CN" altLang="en-US" sz="2800" b="1" kern="0" dirty="0">
                <a:solidFill>
                  <a:srgbClr val="C00000"/>
                </a:solidFill>
                <a:latin typeface="微软雅黑" panose="020B0503020204020204" pitchFamily="34" charset="-122"/>
                <a:ea typeface="微软雅黑" panose="020B0503020204020204" pitchFamily="34" charset="-122"/>
              </a:rPr>
              <a:t>第四章习题讲解</a:t>
            </a:r>
          </a:p>
        </p:txBody>
      </p:sp>
      <p:graphicFrame>
        <p:nvGraphicFramePr>
          <p:cNvPr id="5" name="表格 4">
            <a:extLst>
              <a:ext uri="{FF2B5EF4-FFF2-40B4-BE49-F238E27FC236}">
                <a16:creationId xmlns:a16="http://schemas.microsoft.com/office/drawing/2014/main" id="{A292F49D-E634-4D92-BC56-3731F17607F7}"/>
              </a:ext>
            </a:extLst>
          </p:cNvPr>
          <p:cNvGraphicFramePr>
            <a:graphicFrameLocks noGrp="1"/>
          </p:cNvGraphicFramePr>
          <p:nvPr>
            <p:extLst>
              <p:ext uri="{D42A27DB-BD31-4B8C-83A1-F6EECF244321}">
                <p14:modId xmlns:p14="http://schemas.microsoft.com/office/powerpoint/2010/main" val="4021573336"/>
              </p:ext>
            </p:extLst>
          </p:nvPr>
        </p:nvGraphicFramePr>
        <p:xfrm>
          <a:off x="301659" y="1117004"/>
          <a:ext cx="11577955" cy="701040"/>
        </p:xfrm>
        <a:graphic>
          <a:graphicData uri="http://schemas.openxmlformats.org/drawingml/2006/table">
            <a:tbl>
              <a:tblPr bandRow="1">
                <a:tableStyleId>{93296810-A885-4BE3-A3E7-6D5BEEA58F35}</a:tableStyleId>
              </a:tblPr>
              <a:tblGrid>
                <a:gridCol w="11577955">
                  <a:extLst>
                    <a:ext uri="{9D8B030D-6E8A-4147-A177-3AD203B41FA5}">
                      <a16:colId xmlns:a16="http://schemas.microsoft.com/office/drawing/2014/main" val="3486792689"/>
                    </a:ext>
                  </a:extLst>
                </a:gridCol>
              </a:tblGrid>
              <a:tr h="589905">
                <a:tc>
                  <a:txBody>
                    <a:bodyPr/>
                    <a:lstStyle/>
                    <a:p>
                      <a:r>
                        <a:rPr lang="en-US" altLang="zh-CN" sz="2000" dirty="0">
                          <a:latin typeface="微软雅黑" panose="020B0503020204020204" pitchFamily="34" charset="-122"/>
                          <a:ea typeface="微软雅黑" panose="020B0503020204020204" pitchFamily="34" charset="-122"/>
                          <a:cs typeface="Times New Roman" panose="02020603050405020304" pitchFamily="18" charset="0"/>
                        </a:rPr>
                        <a:t>5. Store-and-forward switches have an advantage over cut-through switches with respect to damaged frames. Explain what it is.</a:t>
                      </a:r>
                    </a:p>
                  </a:txBody>
                  <a:tcPr anchor="ctr">
                    <a:solidFill>
                      <a:schemeClr val="accent2">
                        <a:lumMod val="40000"/>
                        <a:lumOff val="60000"/>
                      </a:schemeClr>
                    </a:solidFill>
                  </a:tcPr>
                </a:tc>
                <a:extLst>
                  <a:ext uri="{0D108BD9-81ED-4DB2-BD59-A6C34878D82A}">
                    <a16:rowId xmlns:a16="http://schemas.microsoft.com/office/drawing/2014/main" val="1488446384"/>
                  </a:ext>
                </a:extLst>
              </a:tr>
            </a:tbl>
          </a:graphicData>
        </a:graphic>
      </p:graphicFrame>
      <p:sp>
        <p:nvSpPr>
          <p:cNvPr id="12" name="文本框 11">
            <a:extLst>
              <a:ext uri="{FF2B5EF4-FFF2-40B4-BE49-F238E27FC236}">
                <a16:creationId xmlns:a16="http://schemas.microsoft.com/office/drawing/2014/main" id="{4833AD20-0BE4-4D58-9586-7580389C6FC2}"/>
              </a:ext>
            </a:extLst>
          </p:cNvPr>
          <p:cNvSpPr txBox="1"/>
          <p:nvPr/>
        </p:nvSpPr>
        <p:spPr>
          <a:xfrm>
            <a:off x="301658" y="2454268"/>
            <a:ext cx="11577955" cy="1631216"/>
          </a:xfrm>
          <a:prstGeom prst="rect">
            <a:avLst/>
          </a:prstGeom>
          <a:noFill/>
        </p:spPr>
        <p:txBody>
          <a:bodyPr wrap="square">
            <a:spAutoFit/>
          </a:bodyPr>
          <a:lstStyle/>
          <a:p>
            <a:r>
              <a:rPr lang="en-US" altLang="zh-CN" sz="2000" b="1" dirty="0">
                <a:latin typeface="微软雅黑" panose="020B0503020204020204" pitchFamily="34" charset="-122"/>
                <a:ea typeface="微软雅黑" panose="020B0503020204020204" pitchFamily="34" charset="-122"/>
              </a:rPr>
              <a:t>Ans: </a:t>
            </a:r>
            <a:r>
              <a:rPr lang="en-US" altLang="zh-CN" sz="2000" dirty="0">
                <a:latin typeface="微软雅黑" panose="020B0503020204020204" pitchFamily="34" charset="-122"/>
                <a:ea typeface="微软雅黑" panose="020B0503020204020204" pitchFamily="34" charset="-122"/>
              </a:rPr>
              <a:t>Store-and-forward switches store entire frames before forwarding them. After a frame comes in, the checksum can be veriﬁed. If the frame is damaged, it is discarded immediately. With cut-through, damaged frames cannot be discarded by the switch because by the time the error is detected, the frame is already gone. Trying to deal with the problem is like locking the barn door after the horse has escaped.</a:t>
            </a:r>
          </a:p>
        </p:txBody>
      </p:sp>
    </p:spTree>
    <p:extLst>
      <p:ext uri="{BB962C8B-B14F-4D97-AF65-F5344CB8AC3E}">
        <p14:creationId xmlns:p14="http://schemas.microsoft.com/office/powerpoint/2010/main" val="197959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文本框 1"/>
          <p:cNvSpPr txBox="1"/>
          <p:nvPr/>
        </p:nvSpPr>
        <p:spPr>
          <a:xfrm>
            <a:off x="0" y="1491615"/>
            <a:ext cx="12192000" cy="3676186"/>
          </a:xfrm>
          <a:prstGeom prst="rect">
            <a:avLst/>
          </a:prstGeom>
          <a:solidFill>
            <a:schemeClr val="bg2">
              <a:lumMod val="20000"/>
              <a:lumOff val="80000"/>
            </a:schemeClr>
          </a:solidFill>
        </p:spPr>
        <p:txBody>
          <a:bodyPr wrap="square" rtlCol="0" anchor="ctr">
            <a:noAutofit/>
          </a:bodyPr>
          <a:lstStyle/>
          <a:p>
            <a:pPr algn="ctr" defTabSz="1097280" fontAlgn="base">
              <a:spcBef>
                <a:spcPts val="1440"/>
              </a:spcBef>
              <a:spcAft>
                <a:spcPts val="1440"/>
              </a:spcAft>
            </a:pPr>
            <a:r>
              <a:rPr lang="en-US" altLang="zh-CN" sz="4800" b="1" dirty="0">
                <a:solidFill>
                  <a:srgbClr val="C00000"/>
                </a:solidFill>
                <a:latin typeface="微软雅黑" panose="020B0503020204020204" pitchFamily="34" charset="-122"/>
                <a:ea typeface="微软雅黑" panose="020B0503020204020204" pitchFamily="34" charset="-122"/>
              </a:rPr>
              <a:t>End</a:t>
            </a:r>
          </a:p>
          <a:p>
            <a:pPr algn="ctr" fontAlgn="base">
              <a:lnSpc>
                <a:spcPct val="90000"/>
              </a:lnSpc>
              <a:spcBef>
                <a:spcPts val="1000"/>
              </a:spcBef>
              <a:spcAft>
                <a:spcPts val="1440"/>
              </a:spcAft>
              <a:defRPr/>
            </a:pPr>
            <a:r>
              <a:rPr lang="en-US" altLang="zh-CN" sz="2800" dirty="0">
                <a:solidFill>
                  <a:schemeClr val="bg1">
                    <a:lumMod val="50000"/>
                  </a:schemeClr>
                </a:solidFill>
                <a:latin typeface="Arial" panose="020B0604020202090204" pitchFamily="34" charset="0"/>
                <a:cs typeface="Arial" panose="020B0604020202090204" pitchFamily="34" charset="0"/>
              </a:rPr>
              <a:t>Chapter 4</a:t>
            </a:r>
          </a:p>
        </p:txBody>
      </p:sp>
      <p:pic>
        <p:nvPicPr>
          <p:cNvPr id="5"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7972"/>
          <a:stretch>
            <a:fillRect/>
          </a:stretch>
        </p:blipFill>
        <p:spPr bwMode="auto">
          <a:xfrm>
            <a:off x="263843" y="1"/>
            <a:ext cx="2388870" cy="8111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M_UNIT_TABLE_BEAUTIFY" val="smartTable{dcdc4738-71d8-4e93-a791-78275a62a67c}"/>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79200" tIns="39600" rIns="79200" bIns="39600" numCol="1" anchor="t" anchorCtr="0" compatLnSpc="1">
        <a:spAutoFit/>
      </a:bodyPr>
      <a:lstStyle>
        <a:defPPr marL="0" marR="0" indent="0" algn="l" defTabSz="801370" rtl="0" eaLnBrk="1" fontAlgn="base" latinLnBrk="0" hangingPunct="1">
          <a:lnSpc>
            <a:spcPct val="100000"/>
          </a:lnSpc>
          <a:spcBef>
            <a:spcPct val="0"/>
          </a:spcBef>
          <a:spcAft>
            <a:spcPct val="0"/>
          </a:spcAft>
          <a:buClrTx/>
          <a:buSzTx/>
          <a:buFontTx/>
          <a:buNone/>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spPr>
      <a:bodyPr vert="horz" wrap="square" lIns="79200" tIns="39600" rIns="79200" bIns="39600" numCol="1" anchor="t" anchorCtr="0" compatLnSpc="1">
        <a:spAutoFit/>
      </a:bodyPr>
      <a:lstStyle>
        <a:defPPr marL="0" marR="0" indent="0" algn="l" defTabSz="801370" rtl="0" eaLnBrk="1" fontAlgn="base" latinLnBrk="0" hangingPunct="1">
          <a:lnSpc>
            <a:spcPct val="100000"/>
          </a:lnSpc>
          <a:spcBef>
            <a:spcPct val="0"/>
          </a:spcBef>
          <a:spcAft>
            <a:spcPct val="0"/>
          </a:spcAft>
          <a:buClrTx/>
          <a:buSzTx/>
          <a:buFontTx/>
          <a:buNone/>
          <a:defRPr kumimoji="0" lang="en-US" sz="1400" b="0" i="0" u="none" strike="noStrike" cap="none" normalizeH="0" baseline="0" smtClean="0">
            <a:ln>
              <a:noFill/>
            </a:ln>
            <a:solidFill>
              <a:schemeClr val="bg1"/>
            </a:solidFill>
            <a:effectLst/>
            <a:latin typeface="FrutigerNext LT Regular" pitchFamily="34" charset="0"/>
            <a:ea typeface="MS PGothic" pitchFamily="34" charset="-128"/>
          </a:defRPr>
        </a:defPPr>
      </a:lstStyle>
    </a:lnDef>
  </a:objectDefaults>
  <a:extraClrSchemeLst>
    <a:extraClrScheme>
      <a:clrScheme name="1_自定义设计方案 1">
        <a:dk1>
          <a:srgbClr val="000000"/>
        </a:dk1>
        <a:lt1>
          <a:srgbClr val="FFFFFF"/>
        </a:lt1>
        <a:dk2>
          <a:srgbClr val="990000"/>
        </a:dk2>
        <a:lt2>
          <a:srgbClr val="777777"/>
        </a:lt2>
        <a:accent1>
          <a:srgbClr val="FFCC99"/>
        </a:accent1>
        <a:accent2>
          <a:srgbClr val="FFCC66"/>
        </a:accent2>
        <a:accent3>
          <a:srgbClr val="FFFFFF"/>
        </a:accent3>
        <a:accent4>
          <a:srgbClr val="000000"/>
        </a:accent4>
        <a:accent5>
          <a:srgbClr val="FFE2CA"/>
        </a:accent5>
        <a:accent6>
          <a:srgbClr val="E7B95C"/>
        </a:accent6>
        <a:hlink>
          <a:srgbClr val="FF99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7314</TotalTime>
  <Words>601</Words>
  <Application>Microsoft Office PowerPoint</Application>
  <PresentationFormat>宽屏</PresentationFormat>
  <Paragraphs>44</Paragraphs>
  <Slides>7</Slides>
  <Notes>6</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7</vt:i4>
      </vt:variant>
    </vt:vector>
  </HeadingPairs>
  <TitlesOfParts>
    <vt:vector size="19" baseType="lpstr">
      <vt:lpstr>Arimo</vt:lpstr>
      <vt:lpstr>等线</vt:lpstr>
      <vt:lpstr>等线 Light</vt:lpstr>
      <vt:lpstr>黑体</vt:lpstr>
      <vt:lpstr>宋体</vt:lpstr>
      <vt:lpstr>微软雅黑</vt:lpstr>
      <vt:lpstr>Arial</vt:lpstr>
      <vt:lpstr>Calibri</vt:lpstr>
      <vt:lpstr>Times New Roman</vt:lpstr>
      <vt:lpstr>Wingdings</vt:lpstr>
      <vt:lpstr>Office 主题​​</vt:lpstr>
      <vt:lpstr>2_自定义设计方案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工业互联网创新中心筹备进展及项目情况</dc:title>
  <dc:creator>tingw</dc:creator>
  <cp:lastModifiedBy>Ting WANG</cp:lastModifiedBy>
  <cp:revision>1083</cp:revision>
  <dcterms:created xsi:type="dcterms:W3CDTF">2020-10-18T10:45:56Z</dcterms:created>
  <dcterms:modified xsi:type="dcterms:W3CDTF">2021-11-09T13:16:02Z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2052-2.7.1.4479</vt:lpwstr>
  </property>
</Properties>
</file>