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325" r:id="rId5"/>
    <p:sldId id="326" r:id="rId6"/>
    <p:sldId id="327" r:id="rId7"/>
    <p:sldId id="328" r:id="rId8"/>
    <p:sldId id="329" r:id="rId9"/>
    <p:sldId id="330" r:id="rId10"/>
    <p:sldId id="331" r:id="rId11"/>
    <p:sldId id="332" r:id="rId12"/>
    <p:sldId id="333" r:id="rId13"/>
    <p:sldId id="334" r:id="rId14"/>
    <p:sldId id="335" r:id="rId15"/>
    <p:sldId id="342" r:id="rId16"/>
    <p:sldId id="308" r:id="rId17"/>
    <p:sldId id="336" r:id="rId18"/>
    <p:sldId id="337" r:id="rId19"/>
    <p:sldId id="338" r:id="rId20"/>
    <p:sldId id="339" r:id="rId21"/>
    <p:sldId id="34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79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A14B-6EC0-4D6B-9F71-BA506AF3B6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9DC98-6293-432B-BB9B-CBBB9BF74F8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6A48A80-8025-487D-B085-4049BE39D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12D82C-09A3-4FDE-BA8E-24ADBC1462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48A80-8025-487D-B085-4049BE39DBE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2D82C-09A3-4FDE-BA8E-24ADBC1462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p>
            <a:r>
              <a:rPr lang="en-US" altLang="zh-CN" dirty="0"/>
              <a:t>Lab7 Socket Programming</a:t>
            </a:r>
            <a:endParaRPr lang="zh-CN" altLang="en-US" dirty="0"/>
          </a:p>
        </p:txBody>
      </p:sp>
      <p:sp>
        <p:nvSpPr>
          <p:cNvPr id="3" name="副标题 2"/>
          <p:cNvSpPr>
            <a:spLocks noGrp="1"/>
          </p:cNvSpPr>
          <p:nvPr>
            <p:ph type="subTitle" idx="1"/>
          </p:nvPr>
        </p:nvSpPr>
        <p:spPr>
          <a:xfrm>
            <a:off x="1524000" y="3602038"/>
            <a:ext cx="9144000" cy="1655762"/>
          </a:xfrm>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lstStyle/>
          <a:p>
            <a:pPr>
              <a:buNone/>
              <a:defRPr/>
            </a:pPr>
            <a:r>
              <a:rPr lang="en-US" altLang="zh-CN" dirty="0">
                <a:cs typeface="Courier New" panose="02070309020205020404" pitchFamily="49" charset="0"/>
              </a:rPr>
              <a:t>In practice</a:t>
            </a:r>
            <a:endParaRPr lang="en-US" altLang="zh-CN" dirty="0">
              <a:cs typeface="Courier New" panose="02070309020205020404" pitchFamily="49" charset="0"/>
            </a:endParaRPr>
          </a:p>
          <a:p>
            <a:pPr lvl="1">
              <a:defRPr/>
            </a:pPr>
            <a:r>
              <a:rPr lang="en-US" altLang="zh-CN" dirty="0">
                <a:cs typeface="Courier New" panose="02070309020205020404" pitchFamily="49" charset="0"/>
              </a:rPr>
              <a:t>The client usually specifies only remote participant’s address and let’s the system fill in the local information</a:t>
            </a:r>
            <a:endParaRPr lang="en-US" altLang="zh-CN" dirty="0">
              <a:cs typeface="Courier New" panose="02070309020205020404" pitchFamily="49" charset="0"/>
            </a:endParaRPr>
          </a:p>
          <a:p>
            <a:pPr lvl="1">
              <a:defRPr/>
            </a:pPr>
            <a:r>
              <a:rPr lang="en-US" altLang="zh-CN" dirty="0">
                <a:cs typeface="Courier New" panose="02070309020205020404" pitchFamily="49" charset="0"/>
              </a:rPr>
              <a:t>Whereas a server usually listens for messages on a well-known port</a:t>
            </a:r>
            <a:endParaRPr lang="en-US" altLang="zh-CN" dirty="0">
              <a:cs typeface="Courier New" panose="02070309020205020404" pitchFamily="49" charset="0"/>
            </a:endParaRPr>
          </a:p>
          <a:p>
            <a:pPr lvl="1">
              <a:defRPr/>
            </a:pPr>
            <a:r>
              <a:rPr lang="en-US" altLang="zh-CN" dirty="0">
                <a:cs typeface="Courier New" panose="02070309020205020404" pitchFamily="49" charset="0"/>
              </a:rPr>
              <a:t>A client does not care which port it uses for itself, the OS simply selects an unused one</a:t>
            </a:r>
            <a:endParaRPr lang="en-US" altLang="zh-CN" dirty="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a:xfrm>
            <a:off x="838200" y="1825625"/>
            <a:ext cx="10822172" cy="4351338"/>
          </a:xfrm>
        </p:spPr>
        <p:txBody>
          <a:bodyPr/>
          <a:lstStyle/>
          <a:p>
            <a:pPr>
              <a:buNone/>
            </a:pPr>
            <a:r>
              <a:rPr lang="en-US" altLang="zh-CN" dirty="0">
                <a:ea typeface="宋体" panose="02010600030101010101" pitchFamily="2" charset="-122"/>
                <a:cs typeface="Courier New" panose="02070309020205020404" pitchFamily="49" charset="0"/>
              </a:rPr>
              <a:t>Once a connection is established, the application process invokes two operation</a:t>
            </a:r>
            <a:endParaRPr lang="en-US" altLang="zh-CN" dirty="0">
              <a:ea typeface="宋体" panose="02010600030101010101" pitchFamily="2" charset="-122"/>
              <a:cs typeface="Courier New" panose="02070309020205020404" pitchFamily="49" charset="0"/>
            </a:endParaRPr>
          </a:p>
          <a:p>
            <a:pPr>
              <a:buNone/>
            </a:pPr>
            <a:endParaRPr lang="en-US" altLang="zh-CN" dirty="0">
              <a:ea typeface="宋体" panose="02010600030101010101" pitchFamily="2" charset="-122"/>
              <a:cs typeface="Courier New" panose="02070309020205020404" pitchFamily="49" charset="0"/>
            </a:endParaRPr>
          </a:p>
          <a:p>
            <a:pPr>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int send (int socket, char *msg,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msg_len</a:t>
            </a:r>
            <a:r>
              <a:rPr lang="en-US" altLang="zh-CN" sz="2400" dirty="0">
                <a:latin typeface="Courier New" panose="02070309020205020404" pitchFamily="49" charset="0"/>
                <a:ea typeface="宋体" panose="02010600030101010101" pitchFamily="2" charset="-122"/>
                <a:cs typeface="Courier New" panose="02070309020205020404" pitchFamily="49" charset="0"/>
              </a:rPr>
              <a:t>, int flags)</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buNone/>
            </a:pP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recv</a:t>
            </a:r>
            <a:r>
              <a:rPr lang="en-US" altLang="zh-CN" sz="2400" dirty="0">
                <a:latin typeface="Courier New" panose="02070309020205020404" pitchFamily="49" charset="0"/>
                <a:ea typeface="宋体" panose="02010600030101010101" pitchFamily="2" charset="-122"/>
                <a:cs typeface="Courier New" panose="02070309020205020404" pitchFamily="49" charset="0"/>
              </a:rPr>
              <a:t> (int socket, char *buff,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buff_len</a:t>
            </a:r>
            <a:r>
              <a:rPr lang="en-US" altLang="zh-CN" sz="2400" dirty="0">
                <a:latin typeface="Courier New" panose="02070309020205020404" pitchFamily="49" charset="0"/>
                <a:ea typeface="宋体" panose="02010600030101010101" pitchFamily="2" charset="-122"/>
                <a:cs typeface="Courier New" panose="02070309020205020404" pitchFamily="49" charset="0"/>
              </a:rPr>
              <a:t>, int flags)</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Example Application: Client</a:t>
            </a:r>
            <a:endParaRPr lang="zh-CN" altLang="en-US" dirty="0"/>
          </a:p>
        </p:txBody>
      </p:sp>
      <p:sp>
        <p:nvSpPr>
          <p:cNvPr id="3" name="内容占位符 2"/>
          <p:cNvSpPr>
            <a:spLocks noGrp="1"/>
          </p:cNvSpPr>
          <p:nvPr>
            <p:ph idx="1"/>
          </p:nvPr>
        </p:nvSpPr>
        <p:spPr>
          <a:xfrm>
            <a:off x="838200" y="1825625"/>
            <a:ext cx="4719084" cy="4351338"/>
          </a:xfrm>
        </p:spPr>
        <p:txBody>
          <a:bodyPr>
            <a:normAutofit fontScale="55000" lnSpcReduction="20000"/>
          </a:bodyPr>
          <a:lstStyle/>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stdio.h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types.h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socket.h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netinet</a:t>
            </a:r>
            <a:r>
              <a:rPr lang="en-US" altLang="zh-CN" dirty="0">
                <a:ea typeface="宋体" panose="02010600030101010101" pitchFamily="2" charset="-122"/>
              </a:rPr>
              <a:t>/</a:t>
            </a:r>
            <a:r>
              <a:rPr lang="en-US" altLang="zh-CN" dirty="0" err="1">
                <a:ea typeface="宋体" panose="02010600030101010101" pitchFamily="2" charset="-122"/>
              </a:rPr>
              <a:t>in.h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netdb.h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#define SERVER_PORT 5432</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#define MAX_LINE 256</a:t>
            </a:r>
            <a:endParaRPr lang="en-US" altLang="zh-CN" dirty="0">
              <a:ea typeface="宋体" panose="02010600030101010101" pitchFamily="2" charset="-122"/>
            </a:endParaRP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int main(int </a:t>
            </a:r>
            <a:r>
              <a:rPr lang="en-US" altLang="zh-CN" dirty="0" err="1">
                <a:ea typeface="宋体" panose="02010600030101010101" pitchFamily="2" charset="-122"/>
              </a:rPr>
              <a:t>argc</a:t>
            </a:r>
            <a:r>
              <a:rPr lang="en-US" altLang="zh-CN" dirty="0">
                <a:ea typeface="宋体" panose="02010600030101010101" pitchFamily="2" charset="-122"/>
              </a:rPr>
              <a:t>, char * </a:t>
            </a:r>
            <a:r>
              <a:rPr lang="en-US" altLang="zh-CN" dirty="0" err="1">
                <a:ea typeface="宋体" panose="02010600030101010101" pitchFamily="2" charset="-122"/>
              </a:rPr>
              <a:t>argv</a:t>
            </a:r>
            <a:r>
              <a:rPr lang="en-US" altLang="zh-CN" dirty="0">
                <a:ea typeface="宋体" panose="02010600030101010101" pitchFamily="2" charset="-122"/>
              </a:rPr>
              <a: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FILE *</a:t>
            </a:r>
            <a:r>
              <a:rPr lang="en-US" altLang="zh-CN" dirty="0" err="1">
                <a:ea typeface="宋体" panose="02010600030101010101" pitchFamily="2" charset="-122"/>
              </a:rPr>
              <a:t>fp</a:t>
            </a:r>
            <a:r>
              <a:rPr lang="en-US" altLang="zh-CN" dirty="0">
                <a:ea typeface="宋体" panose="02010600030101010101" pitchFamily="2" charset="-122"/>
              </a:rPr>
              <a: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struct </a:t>
            </a:r>
            <a:r>
              <a:rPr lang="en-US" altLang="zh-CN" dirty="0" err="1">
                <a:ea typeface="宋体" panose="02010600030101010101" pitchFamily="2" charset="-122"/>
              </a:rPr>
              <a:t>hostent</a:t>
            </a:r>
            <a:r>
              <a:rPr lang="en-US" altLang="zh-CN" dirty="0">
                <a:ea typeface="宋体" panose="02010600030101010101" pitchFamily="2" charset="-122"/>
              </a:rPr>
              <a:t> *hp;</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struct </a:t>
            </a:r>
            <a:r>
              <a:rPr lang="en-US" altLang="zh-CN" dirty="0" err="1">
                <a:ea typeface="宋体" panose="02010600030101010101" pitchFamily="2" charset="-122"/>
              </a:rPr>
              <a:t>sockaddr_in</a:t>
            </a:r>
            <a:r>
              <a:rPr lang="en-US" altLang="zh-CN" dirty="0">
                <a:ea typeface="宋体" panose="02010600030101010101" pitchFamily="2" charset="-122"/>
              </a:rPr>
              <a:t> sin;</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char *host;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char </a:t>
            </a:r>
            <a:r>
              <a:rPr lang="en-US" altLang="zh-CN" dirty="0" err="1">
                <a:ea typeface="宋体" panose="02010600030101010101" pitchFamily="2" charset="-122"/>
              </a:rPr>
              <a:t>buf</a:t>
            </a:r>
            <a:r>
              <a:rPr lang="en-US" altLang="zh-CN" dirty="0">
                <a:ea typeface="宋体" panose="02010600030101010101" pitchFamily="2" charset="-122"/>
              </a:rPr>
              <a:t>[MAX_LINE];</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int s;</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int </a:t>
            </a:r>
            <a:r>
              <a:rPr lang="en-US" altLang="zh-CN" dirty="0" err="1">
                <a:ea typeface="宋体" panose="02010600030101010101" pitchFamily="2" charset="-122"/>
              </a:rPr>
              <a:t>len</a:t>
            </a:r>
            <a:r>
              <a:rPr lang="en-US" altLang="zh-CN" dirty="0">
                <a:ea typeface="宋体" panose="02010600030101010101" pitchFamily="2" charset="-122"/>
              </a:rPr>
              <a: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if (</a:t>
            </a:r>
            <a:r>
              <a:rPr lang="en-US" altLang="zh-CN" dirty="0" err="1">
                <a:ea typeface="宋体" panose="02010600030101010101" pitchFamily="2" charset="-122"/>
              </a:rPr>
              <a:t>argc</a:t>
            </a:r>
            <a:r>
              <a:rPr lang="en-US" altLang="zh-CN" dirty="0">
                <a:ea typeface="宋体" panose="02010600030101010101" pitchFamily="2" charset="-122"/>
              </a:rPr>
              <a:t>==2) {</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host = </a:t>
            </a:r>
            <a:r>
              <a:rPr lang="en-US" altLang="zh-CN" dirty="0" err="1">
                <a:ea typeface="宋体" panose="02010600030101010101" pitchFamily="2" charset="-122"/>
              </a:rPr>
              <a:t>argv</a:t>
            </a:r>
            <a:r>
              <a:rPr lang="en-US" altLang="zh-CN" dirty="0">
                <a:ea typeface="宋体" panose="02010600030101010101" pitchFamily="2" charset="-122"/>
              </a:rPr>
              <a:t>[1];</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else {</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fprintf</a:t>
            </a:r>
            <a:r>
              <a:rPr lang="en-US" altLang="zh-CN" dirty="0">
                <a:ea typeface="宋体" panose="02010600030101010101" pitchFamily="2" charset="-122"/>
              </a:rPr>
              <a:t>(stderr, "usage: simplex-talk host\n");</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exit(1);</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endParaRPr lang="en-US" altLang="zh-CN" dirty="0">
              <a:ea typeface="宋体" panose="02010600030101010101" pitchFamily="2" charset="-122"/>
            </a:endParaRPr>
          </a:p>
          <a:p>
            <a:pPr>
              <a:spcBef>
                <a:spcPts val="0"/>
              </a:spcBef>
            </a:pPr>
            <a:endParaRPr lang="zh-CN" altLang="en-US" dirty="0"/>
          </a:p>
        </p:txBody>
      </p:sp>
      <p:sp>
        <p:nvSpPr>
          <p:cNvPr id="5" name="内容占位符 2"/>
          <p:cNvSpPr txBox="1"/>
          <p:nvPr/>
        </p:nvSpPr>
        <p:spPr>
          <a:xfrm>
            <a:off x="5677786" y="1690688"/>
            <a:ext cx="57929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spcBef>
                <a:spcPts val="0"/>
              </a:spcBef>
              <a:buFont typeface="Wingdings" panose="05000000000000000000" pitchFamily="2" charset="2"/>
              <a:buNone/>
            </a:pPr>
            <a:r>
              <a:rPr lang="en-US" altLang="zh-CN" sz="1400" dirty="0">
                <a:ea typeface="宋体" panose="02010600030101010101" pitchFamily="2" charset="-122"/>
              </a:rPr>
              <a:t>	/* translate host name into peer’s IP address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hp = </a:t>
            </a:r>
            <a:r>
              <a:rPr lang="en-US" altLang="zh-CN" sz="1400" dirty="0" err="1">
                <a:ea typeface="宋体" panose="02010600030101010101" pitchFamily="2" charset="-122"/>
              </a:rPr>
              <a:t>gethostbyname</a:t>
            </a:r>
            <a:r>
              <a:rPr lang="en-US" altLang="zh-CN" sz="1400" dirty="0">
                <a:ea typeface="宋体" panose="02010600030101010101" pitchFamily="2" charset="-122"/>
              </a:rPr>
              <a:t>(host);</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if (!hp)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fprintf</a:t>
            </a:r>
            <a:r>
              <a:rPr lang="en-US" altLang="zh-CN" sz="1400" dirty="0">
                <a:ea typeface="宋体" panose="02010600030101010101" pitchFamily="2" charset="-122"/>
              </a:rPr>
              <a:t>(stderr, "simplex-talk: unknown host: %s\n", host);</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exit(1);</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 build address data structure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bzero</a:t>
            </a:r>
            <a:r>
              <a:rPr lang="en-US" altLang="zh-CN" sz="1400" dirty="0">
                <a:ea typeface="宋体" panose="02010600030101010101" pitchFamily="2" charset="-122"/>
              </a:rPr>
              <a:t>((char *)&amp;sin, </a:t>
            </a:r>
            <a:r>
              <a:rPr lang="en-US" altLang="zh-CN" sz="1400" dirty="0" err="1">
                <a:ea typeface="宋体" panose="02010600030101010101" pitchFamily="2" charset="-122"/>
              </a:rPr>
              <a:t>sizeof</a:t>
            </a:r>
            <a:r>
              <a:rPr lang="en-US" altLang="zh-CN" sz="1400" dirty="0">
                <a:ea typeface="宋体" panose="02010600030101010101" pitchFamily="2" charset="-122"/>
              </a:rPr>
              <a:t>(sin));</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sin.sin_family</a:t>
            </a:r>
            <a:r>
              <a:rPr lang="en-US" altLang="zh-CN" sz="1400" dirty="0">
                <a:ea typeface="宋体" panose="02010600030101010101" pitchFamily="2" charset="-122"/>
              </a:rPr>
              <a:t> = AF_INET;</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bcopy</a:t>
            </a:r>
            <a:r>
              <a:rPr lang="en-US" altLang="zh-CN" sz="1400" dirty="0">
                <a:ea typeface="宋体" panose="02010600030101010101" pitchFamily="2" charset="-122"/>
              </a:rPr>
              <a:t>(hp-&gt;</a:t>
            </a:r>
            <a:r>
              <a:rPr lang="en-US" altLang="zh-CN" sz="1400" dirty="0" err="1">
                <a:ea typeface="宋体" panose="02010600030101010101" pitchFamily="2" charset="-122"/>
              </a:rPr>
              <a:t>h_addr</a:t>
            </a:r>
            <a:r>
              <a:rPr lang="en-US" altLang="zh-CN" sz="1400" dirty="0">
                <a:ea typeface="宋体" panose="02010600030101010101" pitchFamily="2" charset="-122"/>
              </a:rPr>
              <a:t>, (char *)&amp;</a:t>
            </a:r>
            <a:r>
              <a:rPr lang="en-US" altLang="zh-CN" sz="1400" dirty="0" err="1">
                <a:ea typeface="宋体" panose="02010600030101010101" pitchFamily="2" charset="-122"/>
              </a:rPr>
              <a:t>sin.sin_addr</a:t>
            </a:r>
            <a:r>
              <a:rPr lang="en-US" altLang="zh-CN" sz="1400" dirty="0">
                <a:ea typeface="宋体" panose="02010600030101010101" pitchFamily="2" charset="-122"/>
              </a:rPr>
              <a:t>, hp-&gt;</a:t>
            </a:r>
            <a:r>
              <a:rPr lang="en-US" altLang="zh-CN" sz="1400" dirty="0" err="1">
                <a:ea typeface="宋体" panose="02010600030101010101" pitchFamily="2" charset="-122"/>
              </a:rPr>
              <a:t>h_length</a:t>
            </a:r>
            <a:r>
              <a:rPr lang="en-US" altLang="zh-CN" sz="1400" dirty="0">
                <a:ea typeface="宋体" panose="02010600030101010101" pitchFamily="2" charset="-122"/>
              </a:rPr>
              <a:t>);</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sin.sin_port</a:t>
            </a:r>
            <a:r>
              <a:rPr lang="en-US" altLang="zh-CN" sz="1400" dirty="0">
                <a:ea typeface="宋体" panose="02010600030101010101" pitchFamily="2" charset="-122"/>
              </a:rPr>
              <a:t> = </a:t>
            </a:r>
            <a:r>
              <a:rPr lang="en-US" altLang="zh-CN" sz="1400" dirty="0" err="1">
                <a:ea typeface="宋体" panose="02010600030101010101" pitchFamily="2" charset="-122"/>
              </a:rPr>
              <a:t>htons</a:t>
            </a:r>
            <a:r>
              <a:rPr lang="en-US" altLang="zh-CN" sz="1400" dirty="0">
                <a:ea typeface="宋体" panose="02010600030101010101" pitchFamily="2" charset="-122"/>
              </a:rPr>
              <a:t>(SERVER_PORT);</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 active open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if ((s = socket(PF_INET, SOCK_STREAM, 0)) &lt; 0)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perror</a:t>
            </a:r>
            <a:r>
              <a:rPr lang="en-US" altLang="zh-CN" sz="1400" dirty="0">
                <a:ea typeface="宋体" panose="02010600030101010101" pitchFamily="2" charset="-122"/>
              </a:rPr>
              <a:t>("simplex-talk: socket");</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exit(1);</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if (connect(s, (struct </a:t>
            </a:r>
            <a:r>
              <a:rPr lang="en-US" altLang="zh-CN" sz="1400" dirty="0" err="1">
                <a:ea typeface="宋体" panose="02010600030101010101" pitchFamily="2" charset="-122"/>
              </a:rPr>
              <a:t>sockaddr</a:t>
            </a:r>
            <a:r>
              <a:rPr lang="en-US" altLang="zh-CN" sz="1400" dirty="0">
                <a:ea typeface="宋体" panose="02010600030101010101" pitchFamily="2" charset="-122"/>
              </a:rPr>
              <a:t> *)&amp;sin, </a:t>
            </a:r>
            <a:r>
              <a:rPr lang="en-US" altLang="zh-CN" sz="1400" dirty="0" err="1">
                <a:ea typeface="宋体" panose="02010600030101010101" pitchFamily="2" charset="-122"/>
              </a:rPr>
              <a:t>sizeof</a:t>
            </a:r>
            <a:r>
              <a:rPr lang="en-US" altLang="zh-CN" sz="1400" dirty="0">
                <a:ea typeface="宋体" panose="02010600030101010101" pitchFamily="2" charset="-122"/>
              </a:rPr>
              <a:t>(sin)) &lt; 0)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perror</a:t>
            </a:r>
            <a:r>
              <a:rPr lang="en-US" altLang="zh-CN" sz="1400" dirty="0">
                <a:ea typeface="宋体" panose="02010600030101010101" pitchFamily="2" charset="-122"/>
              </a:rPr>
              <a:t>("simplex-talk: connect");</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close(s);</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exit(1);</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 main loop: get and send lines of text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while (</a:t>
            </a:r>
            <a:r>
              <a:rPr lang="en-US" altLang="zh-CN" sz="1400" dirty="0" err="1">
                <a:ea typeface="宋体" panose="02010600030101010101" pitchFamily="2" charset="-122"/>
              </a:rPr>
              <a:t>fgets</a:t>
            </a:r>
            <a:r>
              <a:rPr lang="en-US" altLang="zh-CN" sz="1400" dirty="0">
                <a:ea typeface="宋体" panose="02010600030101010101" pitchFamily="2" charset="-122"/>
              </a:rPr>
              <a:t>(</a:t>
            </a:r>
            <a:r>
              <a:rPr lang="en-US" altLang="zh-CN" sz="1400" dirty="0" err="1">
                <a:ea typeface="宋体" panose="02010600030101010101" pitchFamily="2" charset="-122"/>
              </a:rPr>
              <a:t>buf</a:t>
            </a:r>
            <a:r>
              <a:rPr lang="en-US" altLang="zh-CN" sz="1400" dirty="0">
                <a:ea typeface="宋体" panose="02010600030101010101" pitchFamily="2" charset="-122"/>
              </a:rPr>
              <a:t>, </a:t>
            </a:r>
            <a:r>
              <a:rPr lang="en-US" altLang="zh-CN" sz="1400" dirty="0" err="1">
                <a:ea typeface="宋体" panose="02010600030101010101" pitchFamily="2" charset="-122"/>
              </a:rPr>
              <a:t>sizeof</a:t>
            </a:r>
            <a:r>
              <a:rPr lang="en-US" altLang="zh-CN" sz="1400" dirty="0">
                <a:ea typeface="宋体" panose="02010600030101010101" pitchFamily="2" charset="-122"/>
              </a:rPr>
              <a:t>(</a:t>
            </a:r>
            <a:r>
              <a:rPr lang="en-US" altLang="zh-CN" sz="1400" dirty="0" err="1">
                <a:ea typeface="宋体" panose="02010600030101010101" pitchFamily="2" charset="-122"/>
              </a:rPr>
              <a:t>buf</a:t>
            </a:r>
            <a:r>
              <a:rPr lang="en-US" altLang="zh-CN" sz="1400" dirty="0">
                <a:ea typeface="宋体" panose="02010600030101010101" pitchFamily="2" charset="-122"/>
              </a:rPr>
              <a:t>), stdin))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buf</a:t>
            </a:r>
            <a:r>
              <a:rPr lang="en-US" altLang="zh-CN" sz="1400" dirty="0">
                <a:ea typeface="宋体" panose="02010600030101010101" pitchFamily="2" charset="-122"/>
              </a:rPr>
              <a:t>[MAX_LINE-1] = ’\0’;</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len</a:t>
            </a:r>
            <a:r>
              <a:rPr lang="en-US" altLang="zh-CN" sz="1400" dirty="0">
                <a:ea typeface="宋体" panose="02010600030101010101" pitchFamily="2" charset="-122"/>
              </a:rPr>
              <a:t> = </a:t>
            </a:r>
            <a:r>
              <a:rPr lang="en-US" altLang="zh-CN" sz="1400" dirty="0" err="1">
                <a:ea typeface="宋体" panose="02010600030101010101" pitchFamily="2" charset="-122"/>
              </a:rPr>
              <a:t>strlen</a:t>
            </a:r>
            <a:r>
              <a:rPr lang="en-US" altLang="zh-CN" sz="1400" dirty="0">
                <a:ea typeface="宋体" panose="02010600030101010101" pitchFamily="2" charset="-122"/>
              </a:rPr>
              <a:t>(</a:t>
            </a:r>
            <a:r>
              <a:rPr lang="en-US" altLang="zh-CN" sz="1400" dirty="0" err="1">
                <a:ea typeface="宋体" panose="02010600030101010101" pitchFamily="2" charset="-122"/>
              </a:rPr>
              <a:t>buf</a:t>
            </a:r>
            <a:r>
              <a:rPr lang="en-US" altLang="zh-CN" sz="1400" dirty="0">
                <a:ea typeface="宋体" panose="02010600030101010101" pitchFamily="2" charset="-122"/>
              </a:rPr>
              <a:t>) + 1;</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send(s, </a:t>
            </a:r>
            <a:r>
              <a:rPr lang="en-US" altLang="zh-CN" sz="1400" dirty="0" err="1">
                <a:ea typeface="宋体" panose="02010600030101010101" pitchFamily="2" charset="-122"/>
              </a:rPr>
              <a:t>buf</a:t>
            </a:r>
            <a:r>
              <a:rPr lang="en-US" altLang="zh-CN" sz="1400" dirty="0">
                <a:ea typeface="宋体" panose="02010600030101010101" pitchFamily="2" charset="-122"/>
              </a:rPr>
              <a:t>, </a:t>
            </a:r>
            <a:r>
              <a:rPr lang="en-US" altLang="zh-CN" sz="1400" dirty="0" err="1">
                <a:ea typeface="宋体" panose="02010600030101010101" pitchFamily="2" charset="-122"/>
              </a:rPr>
              <a:t>len</a:t>
            </a:r>
            <a:r>
              <a:rPr lang="en-US" altLang="zh-CN" sz="1400" dirty="0">
                <a:ea typeface="宋体" panose="02010600030101010101" pitchFamily="2" charset="-122"/>
              </a:rPr>
              <a:t>, 0);</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endParaRPr lang="en-US" altLang="zh-CN" sz="1400" dirty="0">
              <a:ea typeface="宋体" panose="02010600030101010101" pitchFamily="2" charset="-122"/>
            </a:endParaRP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a:t>
            </a:r>
            <a:endParaRPr lang="en-US" altLang="zh-CN" sz="1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Example Application: Server</a:t>
            </a:r>
            <a:endParaRPr lang="zh-CN" altLang="en-US" dirty="0"/>
          </a:p>
        </p:txBody>
      </p:sp>
      <p:sp>
        <p:nvSpPr>
          <p:cNvPr id="3" name="内容占位符 2"/>
          <p:cNvSpPr>
            <a:spLocks noGrp="1"/>
          </p:cNvSpPr>
          <p:nvPr>
            <p:ph idx="1"/>
          </p:nvPr>
        </p:nvSpPr>
        <p:spPr>
          <a:xfrm>
            <a:off x="838200" y="1825625"/>
            <a:ext cx="4626935" cy="4351338"/>
          </a:xfrm>
        </p:spPr>
        <p:txBody>
          <a:bodyPr>
            <a:normAutofit fontScale="55000" lnSpcReduction="20000"/>
          </a:bodyPr>
          <a:lstStyle/>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stdio.h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types.h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socket.h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netinet</a:t>
            </a:r>
            <a:r>
              <a:rPr lang="en-US" altLang="zh-CN" dirty="0">
                <a:ea typeface="宋体" panose="02010600030101010101" pitchFamily="2" charset="-122"/>
              </a:rPr>
              <a:t>/</a:t>
            </a:r>
            <a:r>
              <a:rPr lang="en-US" altLang="zh-CN" dirty="0" err="1">
                <a:ea typeface="宋体" panose="02010600030101010101" pitchFamily="2" charset="-122"/>
              </a:rPr>
              <a:t>in.h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netdb.h</a:t>
            </a:r>
            <a:r>
              <a:rPr lang="en-US" altLang="zh-CN" dirty="0">
                <a:ea typeface="宋体" panose="02010600030101010101" pitchFamily="2" charset="-122"/>
              </a:rPr>
              <a:t>&gt;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#define SERVER_PORT 5432</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#define MAX_PENDING 5</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#define MAX_LINE 256</a:t>
            </a:r>
            <a:endParaRPr lang="en-US" altLang="zh-CN" dirty="0">
              <a:ea typeface="宋体" panose="02010600030101010101" pitchFamily="2" charset="-122"/>
            </a:endParaRP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int main()</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struct </a:t>
            </a:r>
            <a:r>
              <a:rPr lang="en-US" altLang="zh-CN" dirty="0" err="1">
                <a:ea typeface="宋体" panose="02010600030101010101" pitchFamily="2" charset="-122"/>
              </a:rPr>
              <a:t>sockaddr_in</a:t>
            </a:r>
            <a:r>
              <a:rPr lang="en-US" altLang="zh-CN" dirty="0">
                <a:ea typeface="宋体" panose="02010600030101010101" pitchFamily="2" charset="-122"/>
              </a:rPr>
              <a:t> sin;</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char </a:t>
            </a:r>
            <a:r>
              <a:rPr lang="en-US" altLang="zh-CN" dirty="0" err="1">
                <a:ea typeface="宋体" panose="02010600030101010101" pitchFamily="2" charset="-122"/>
              </a:rPr>
              <a:t>buf</a:t>
            </a:r>
            <a:r>
              <a:rPr lang="en-US" altLang="zh-CN" dirty="0">
                <a:ea typeface="宋体" panose="02010600030101010101" pitchFamily="2" charset="-122"/>
              </a:rPr>
              <a:t>[MAX_LINE];</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int </a:t>
            </a:r>
            <a:r>
              <a:rPr lang="en-US" altLang="zh-CN" dirty="0" err="1">
                <a:ea typeface="宋体" panose="02010600030101010101" pitchFamily="2" charset="-122"/>
              </a:rPr>
              <a:t>len</a:t>
            </a:r>
            <a:r>
              <a:rPr lang="en-US" altLang="zh-CN" dirty="0">
                <a:ea typeface="宋体" panose="02010600030101010101" pitchFamily="2" charset="-122"/>
              </a:rPr>
              <a: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int s, </a:t>
            </a:r>
            <a:r>
              <a:rPr lang="en-US" altLang="zh-CN" dirty="0" err="1">
                <a:ea typeface="宋体" panose="02010600030101010101" pitchFamily="2" charset="-122"/>
              </a:rPr>
              <a:t>new_s</a:t>
            </a:r>
            <a:r>
              <a:rPr lang="en-US" altLang="zh-CN" dirty="0">
                <a:ea typeface="宋体" panose="02010600030101010101" pitchFamily="2" charset="-122"/>
              </a:rPr>
              <a: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 build address data structure */</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bzero</a:t>
            </a:r>
            <a:r>
              <a:rPr lang="en-US" altLang="zh-CN" dirty="0">
                <a:ea typeface="宋体" panose="02010600030101010101" pitchFamily="2" charset="-122"/>
              </a:rPr>
              <a:t>((char *)&amp;sin, </a:t>
            </a:r>
            <a:r>
              <a:rPr lang="en-US" altLang="zh-CN" dirty="0" err="1">
                <a:ea typeface="宋体" panose="02010600030101010101" pitchFamily="2" charset="-122"/>
              </a:rPr>
              <a:t>sizeof</a:t>
            </a:r>
            <a:r>
              <a:rPr lang="en-US" altLang="zh-CN" dirty="0">
                <a:ea typeface="宋体" panose="02010600030101010101" pitchFamily="2" charset="-122"/>
              </a:rPr>
              <a:t>(sin));</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sin.sin_family</a:t>
            </a:r>
            <a:r>
              <a:rPr lang="en-US" altLang="zh-CN" dirty="0">
                <a:ea typeface="宋体" panose="02010600030101010101" pitchFamily="2" charset="-122"/>
              </a:rPr>
              <a:t> = AF_INET;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sin.sin_addr.s_addr</a:t>
            </a:r>
            <a:r>
              <a:rPr lang="en-US" altLang="zh-CN" dirty="0">
                <a:ea typeface="宋体" panose="02010600030101010101" pitchFamily="2" charset="-122"/>
              </a:rPr>
              <a:t> = INADDR_ANY;</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sin.sin_port</a:t>
            </a:r>
            <a:r>
              <a:rPr lang="en-US" altLang="zh-CN" dirty="0">
                <a:ea typeface="宋体" panose="02010600030101010101" pitchFamily="2" charset="-122"/>
              </a:rPr>
              <a:t> = </a:t>
            </a:r>
            <a:r>
              <a:rPr lang="en-US" altLang="zh-CN" dirty="0" err="1">
                <a:ea typeface="宋体" panose="02010600030101010101" pitchFamily="2" charset="-122"/>
              </a:rPr>
              <a:t>htons</a:t>
            </a:r>
            <a:r>
              <a:rPr lang="en-US" altLang="zh-CN" dirty="0">
                <a:ea typeface="宋体" panose="02010600030101010101" pitchFamily="2" charset="-122"/>
              </a:rPr>
              <a:t>(SERVER_PORT);</a:t>
            </a:r>
            <a:endParaRPr lang="en-US" altLang="zh-CN" dirty="0">
              <a:ea typeface="宋体" panose="02010600030101010101" pitchFamily="2" charset="-122"/>
            </a:endParaRP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 setup passive open */</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if ((s = socket(PF_INET, SOCK_STREAM, 0)) &lt; 0) {</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perror</a:t>
            </a:r>
            <a:r>
              <a:rPr lang="en-US" altLang="zh-CN" dirty="0">
                <a:ea typeface="宋体" panose="02010600030101010101" pitchFamily="2" charset="-122"/>
              </a:rPr>
              <a:t>("simplex-talk: socket");</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exit(1);</a:t>
            </a: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a:t>
            </a:r>
            <a:endParaRPr lang="en-US" altLang="zh-CN" dirty="0">
              <a:ea typeface="宋体" panose="02010600030101010101" pitchFamily="2" charset="-122"/>
            </a:endParaRPr>
          </a:p>
          <a:p>
            <a:pPr>
              <a:spcBef>
                <a:spcPts val="0"/>
              </a:spcBef>
            </a:pPr>
            <a:endParaRPr lang="zh-CN" altLang="en-US" dirty="0"/>
          </a:p>
        </p:txBody>
      </p:sp>
      <p:sp>
        <p:nvSpPr>
          <p:cNvPr id="4" name="内容占位符 2"/>
          <p:cNvSpPr txBox="1"/>
          <p:nvPr/>
        </p:nvSpPr>
        <p:spPr>
          <a:xfrm>
            <a:off x="5755758" y="1825625"/>
            <a:ext cx="57114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None/>
            </a:pPr>
            <a:r>
              <a:rPr lang="en-US" altLang="zh-CN" sz="1800">
                <a:ea typeface="宋体" panose="02010600030101010101" pitchFamily="2" charset="-122"/>
              </a:rPr>
              <a:t>	if ((bind(s, (struct sockaddr *)&amp;sin, sizeof(sin))) &lt; 0) {</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perror("simplex-talk: bind");</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exit(1);</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listen(s, MAX_PENDING);</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 wait for connection, then receive and print text */</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while(1) {</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if ((new_s = accept(s, (struct sockaddr *)&amp;sin, &amp;len)) &lt; 0) {</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perror("simplex-talk: accept");</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exit(1);</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while (len = recv(new_s, buf, sizeof(buf), 0))</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fputs(buf, stdout);</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close(new_s);</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	}</a:t>
            </a:r>
            <a:endParaRPr lang="en-US" altLang="zh-CN" sz="1800">
              <a:ea typeface="宋体" panose="02010600030101010101" pitchFamily="2" charset="-122"/>
            </a:endParaRPr>
          </a:p>
          <a:p>
            <a:pPr>
              <a:spcBef>
                <a:spcPts val="0"/>
              </a:spcBef>
              <a:buFont typeface="Wingdings" panose="05000000000000000000" pitchFamily="2" charset="2"/>
              <a:buNone/>
            </a:pPr>
            <a:r>
              <a:rPr lang="en-US" altLang="zh-CN" sz="1800">
                <a:ea typeface="宋体" panose="02010600030101010101" pitchFamily="2" charset="-122"/>
              </a:rPr>
              <a:t>}</a:t>
            </a:r>
            <a:endParaRPr lang="en-US" altLang="zh-CN" sz="1800">
              <a:ea typeface="宋体" panose="02010600030101010101" pitchFamily="2" charset="-122"/>
            </a:endParaRPr>
          </a:p>
          <a:p>
            <a:pPr>
              <a:spcBef>
                <a:spcPts val="0"/>
              </a:spcBef>
            </a:pPr>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大夏学堂</a:t>
            </a:r>
            <a:r>
              <a:rPr lang="en-US" altLang="zh-CN"/>
              <a:t>-</a:t>
            </a:r>
            <a:r>
              <a:rPr lang="zh-CN" altLang="en-US"/>
              <a:t>计算机网络实践</a:t>
            </a:r>
            <a:br>
              <a:rPr lang="zh-CN" altLang="en-US"/>
            </a:br>
            <a:r>
              <a:rPr lang="en-US" altLang="zh-CN"/>
              <a:t>-</a:t>
            </a:r>
            <a:r>
              <a:rPr lang="zh-CN" altLang="en-US"/>
              <a:t>Socket编程示例代码文件</a:t>
            </a:r>
            <a:endParaRPr lang="zh-CN" altLang="en-US"/>
          </a:p>
        </p:txBody>
      </p:sp>
      <p:sp>
        <p:nvSpPr>
          <p:cNvPr id="3" name="内容占位符 2"/>
          <p:cNvSpPr>
            <a:spLocks noGrp="1"/>
          </p:cNvSpPr>
          <p:nvPr>
            <p:ph idx="1"/>
          </p:nvPr>
        </p:nvSpPr>
        <p:spPr/>
        <p:txBody>
          <a:bodyPr>
            <a:normAutofit fontScale="80000"/>
          </a:bodyPr>
          <a:p>
            <a:r>
              <a:rPr lang="zh-CN" altLang="en-US"/>
              <a:t>本文件夹中的两个文件实现了客户端至服务器端的单工通信功能。</a:t>
            </a:r>
            <a:endParaRPr lang="zh-CN" altLang="en-US"/>
          </a:p>
          <a:p>
            <a:pPr lvl="1"/>
            <a:r>
              <a:rPr lang="zh-CN" altLang="en-US"/>
              <a:t>客户端代码文件：simplex-talk.c</a:t>
            </a:r>
            <a:endParaRPr lang="zh-CN" altLang="en-US"/>
          </a:p>
          <a:p>
            <a:pPr lvl="1"/>
            <a:r>
              <a:rPr lang="zh-CN" altLang="en-US"/>
              <a:t>服务器端代码文件：simplex-talk-server.c</a:t>
            </a:r>
            <a:endParaRPr lang="zh-CN" altLang="en-US"/>
          </a:p>
          <a:p>
            <a:r>
              <a:rPr lang="zh-CN" altLang="en-US"/>
              <a:t>使用说明：</a:t>
            </a:r>
            <a:endParaRPr lang="zh-CN" altLang="en-US"/>
          </a:p>
          <a:p>
            <a:pPr marL="457200" lvl="1" indent="0">
              <a:buNone/>
            </a:pPr>
            <a:r>
              <a:rPr lang="zh-CN" altLang="en-US"/>
              <a:t>1.拷贝上述两个文件至Linux环境下，在终端命令行（Terminal）中进入对应目录。</a:t>
            </a:r>
            <a:endParaRPr lang="zh-CN" altLang="en-US"/>
          </a:p>
          <a:p>
            <a:pPr marL="457200" lvl="1" indent="0">
              <a:buNone/>
            </a:pPr>
            <a:r>
              <a:rPr lang="zh-CN" altLang="en-US"/>
              <a:t>2.分别编译上述两个文件。如 cc -o talk  simplex-talk.c     cc -o server simplex-talk-server.c</a:t>
            </a:r>
            <a:endParaRPr lang="zh-CN" altLang="en-US"/>
          </a:p>
          <a:p>
            <a:pPr marL="457200" lvl="1" indent="0">
              <a:buNone/>
            </a:pPr>
            <a:r>
              <a:rPr lang="zh-CN" altLang="en-US"/>
              <a:t>3. 运行服务器端：./server localhost，或将服务器端在后台运行： ./server localhost&amp;</a:t>
            </a:r>
            <a:endParaRPr lang="zh-CN" altLang="en-US"/>
          </a:p>
          <a:p>
            <a:pPr marL="457200" lvl="1" indent="0">
              <a:buNone/>
            </a:pPr>
            <a:r>
              <a:rPr lang="zh-CN" altLang="en-US"/>
              <a:t>4. 新建终端命令行窗口， 进入上述两个文件的目录。</a:t>
            </a:r>
            <a:endParaRPr lang="zh-CN" altLang="en-US"/>
          </a:p>
          <a:p>
            <a:pPr marL="457200" lvl="1" indent="0">
              <a:buNone/>
            </a:pPr>
            <a:r>
              <a:rPr lang="zh-CN" altLang="en-US"/>
              <a:t>5. 运行客户端：./talk localhost。此后在这个窗口键入的任意文字均可在服务器端运行的窗口看到，实现了客户端至服务器端的单工通信功能。</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Bibles – both by W. Richard Stevens</a:t>
            </a:r>
            <a:endParaRPr lang="en-US" dirty="0"/>
          </a:p>
        </p:txBody>
      </p:sp>
      <p:pic>
        <p:nvPicPr>
          <p:cNvPr id="4" name="图片 3" descr="手机屏幕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0754" y="1585649"/>
            <a:ext cx="3400425" cy="4752975"/>
          </a:xfrm>
          <a:prstGeom prst="rect">
            <a:avLst/>
          </a:prstGeom>
        </p:spPr>
      </p:pic>
      <p:pic>
        <p:nvPicPr>
          <p:cNvPr id="12" name="内容占位符 11" descr="一些文字和图片&#10;&#10;描述已自动生成"/>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1559125"/>
            <a:ext cx="3472362" cy="486325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Lab 7</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Objective</a:t>
            </a:r>
            <a:endParaRPr lang="en-US" altLang="zh-CN" b="1" dirty="0"/>
          </a:p>
          <a:p>
            <a:pPr lvl="1"/>
            <a:r>
              <a:rPr lang="en-US" altLang="zh-CN" dirty="0"/>
              <a:t>To get the details of socket programming and simple client-server interaction. It is covered in §6.1 of your text. Review that section before doing this lab.</a:t>
            </a:r>
            <a:endParaRPr lang="en-US" altLang="zh-CN" dirty="0"/>
          </a:p>
          <a:p>
            <a:r>
              <a:rPr lang="en-US" altLang="zh-CN" b="1" dirty="0"/>
              <a:t>Requirements</a:t>
            </a:r>
            <a:endParaRPr lang="en-US" altLang="zh-CN" b="1" dirty="0"/>
          </a:p>
          <a:p>
            <a:pPr lvl="1"/>
            <a:r>
              <a:rPr lang="en-US" altLang="zh-CN" dirty="0"/>
              <a:t>build a </a:t>
            </a:r>
            <a:r>
              <a:rPr lang="en-US" altLang="zh-CN" b="1" dirty="0"/>
              <a:t>server </a:t>
            </a:r>
            <a:r>
              <a:rPr lang="en-US" altLang="zh-CN" dirty="0"/>
              <a:t>capable of receiving text messages from clients.</a:t>
            </a:r>
            <a:endParaRPr lang="en-US" altLang="zh-CN" dirty="0"/>
          </a:p>
          <a:p>
            <a:pPr lvl="1"/>
            <a:r>
              <a:rPr lang="en-US" altLang="zh-CN" dirty="0"/>
              <a:t>implement a </a:t>
            </a:r>
            <a:r>
              <a:rPr lang="en-US" altLang="zh-CN" b="1" dirty="0"/>
              <a:t>client</a:t>
            </a:r>
            <a:r>
              <a:rPr lang="en-US" altLang="zh-CN" dirty="0"/>
              <a:t> to test the server</a:t>
            </a:r>
            <a:endParaRPr lang="en-US" altLang="zh-CN" dirty="0"/>
          </a:p>
          <a:p>
            <a:pPr lvl="1"/>
            <a:r>
              <a:rPr lang="en-US" altLang="zh-CN" dirty="0"/>
              <a:t>this assignment can be completed in your favorite programming language. </a:t>
            </a:r>
            <a:endParaRPr lang="en-US" altLang="zh-CN" dirty="0"/>
          </a:p>
          <a:p>
            <a:pPr lvl="1"/>
            <a:r>
              <a:rPr lang="en-US" altLang="zh-CN" dirty="0"/>
              <a:t>if your implementation of </a:t>
            </a:r>
            <a:r>
              <a:rPr lang="en-US" altLang="zh-CN" b="1" dirty="0"/>
              <a:t>client</a:t>
            </a:r>
            <a:r>
              <a:rPr lang="en-US" altLang="zh-CN" dirty="0"/>
              <a:t> and </a:t>
            </a:r>
            <a:r>
              <a:rPr lang="en-US" altLang="zh-CN" b="1" dirty="0"/>
              <a:t>server</a:t>
            </a:r>
            <a:r>
              <a:rPr lang="en-US" altLang="zh-CN" dirty="0"/>
              <a:t> is capable of </a:t>
            </a:r>
            <a:r>
              <a:rPr lang="en-US" altLang="zh-CN" b="1" dirty="0"/>
              <a:t>duplex</a:t>
            </a:r>
            <a:r>
              <a:rPr lang="en-US" altLang="zh-CN" dirty="0"/>
              <a:t> communication, you can get</a:t>
            </a:r>
            <a:r>
              <a:rPr lang="en-US" altLang="zh-CN" b="1" dirty="0"/>
              <a:t> 5</a:t>
            </a:r>
            <a:r>
              <a:rPr lang="en-US" altLang="zh-CN" dirty="0"/>
              <a:t> extra points added to your final grade. </a:t>
            </a:r>
            <a:endParaRPr lang="en-US" altLang="zh-CN" dirty="0"/>
          </a:p>
          <a:p>
            <a:r>
              <a:rPr lang="en-US" altLang="zh-CN" b="1" dirty="0"/>
              <a:t>Deliverables</a:t>
            </a:r>
            <a:endParaRPr lang="en-US" altLang="zh-CN" b="1" dirty="0"/>
          </a:p>
          <a:p>
            <a:pPr lvl="1"/>
            <a:r>
              <a:rPr lang="en-US" altLang="zh-CN" dirty="0"/>
              <a:t>source code of your implementation of </a:t>
            </a:r>
            <a:r>
              <a:rPr lang="en-US" altLang="zh-CN" b="1" dirty="0"/>
              <a:t>client</a:t>
            </a:r>
            <a:r>
              <a:rPr lang="en-US" altLang="zh-CN" dirty="0"/>
              <a:t> and </a:t>
            </a:r>
            <a:r>
              <a:rPr lang="en-US" altLang="zh-CN" b="1" dirty="0"/>
              <a:t>server</a:t>
            </a:r>
            <a:r>
              <a:rPr lang="en-US" altLang="zh-CN" dirty="0"/>
              <a:t>. It should compile and run without errors by producing two binaries called server and client.</a:t>
            </a:r>
            <a:endParaRPr lang="zh-CN" altLang="en-US" dirty="0"/>
          </a:p>
          <a:p>
            <a:pPr lvl="1"/>
            <a:r>
              <a:rPr lang="en-US" altLang="zh-CN" dirty="0"/>
              <a:t>an optional </a:t>
            </a:r>
            <a:r>
              <a:rPr lang="en-US" altLang="zh-CN" dirty="0" err="1"/>
              <a:t>makefile</a:t>
            </a:r>
            <a:r>
              <a:rPr lang="en-US" altLang="zh-CN" dirty="0"/>
              <a:t> for producing the executables.</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the </a:t>
            </a:r>
            <a:r>
              <a:rPr lang="en-US" altLang="zh-CN" b="1" dirty="0"/>
              <a:t>server</a:t>
            </a:r>
            <a:endParaRPr lang="zh-CN" altLang="en-US" b="1" dirty="0"/>
          </a:p>
        </p:txBody>
      </p:sp>
      <p:sp>
        <p:nvSpPr>
          <p:cNvPr id="3" name="内容占位符 2"/>
          <p:cNvSpPr>
            <a:spLocks noGrp="1"/>
          </p:cNvSpPr>
          <p:nvPr>
            <p:ph idx="1"/>
          </p:nvPr>
        </p:nvSpPr>
        <p:spPr/>
        <p:txBody>
          <a:bodyPr>
            <a:normAutofit fontScale="92500" lnSpcReduction="20000"/>
          </a:bodyPr>
          <a:lstStyle/>
          <a:p>
            <a:r>
              <a:rPr lang="en-US" altLang="zh-CN" dirty="0"/>
              <a:t>The server </a:t>
            </a:r>
            <a:r>
              <a:rPr lang="en-US" altLang="zh-CN" b="1" dirty="0"/>
              <a:t>should</a:t>
            </a:r>
            <a:r>
              <a:rPr lang="en-US" altLang="zh-CN" dirty="0"/>
              <a:t> print these text messages on standard output, but </a:t>
            </a:r>
            <a:r>
              <a:rPr lang="en-US" altLang="zh-CN" b="1" dirty="0"/>
              <a:t>should not </a:t>
            </a:r>
            <a:r>
              <a:rPr lang="en-US" altLang="zh-CN" dirty="0"/>
              <a:t>print any other messages such as debug information. </a:t>
            </a:r>
            <a:endParaRPr lang="en-US" altLang="zh-CN" dirty="0"/>
          </a:p>
          <a:p>
            <a:pPr lvl="1"/>
            <a:r>
              <a:rPr lang="en-US" altLang="zh-CN" dirty="0"/>
              <a:t>From the server perspective, a message corresponds to the data received from a particular client during a communication session with that client. </a:t>
            </a:r>
            <a:endParaRPr lang="en-US" altLang="zh-CN" dirty="0"/>
          </a:p>
          <a:p>
            <a:r>
              <a:rPr lang="en-US" altLang="zh-CN" dirty="0"/>
              <a:t>The server </a:t>
            </a:r>
            <a:r>
              <a:rPr lang="en-US" altLang="zh-CN" b="1" dirty="0"/>
              <a:t>should</a:t>
            </a:r>
            <a:r>
              <a:rPr lang="en-US" altLang="zh-CN" dirty="0"/>
              <a:t> be listening for text messages to a port known to the clients. </a:t>
            </a:r>
            <a:endParaRPr lang="en-US" altLang="zh-CN" dirty="0"/>
          </a:p>
          <a:p>
            <a:r>
              <a:rPr lang="en-US" altLang="zh-CN" dirty="0"/>
              <a:t>The server </a:t>
            </a:r>
            <a:r>
              <a:rPr lang="en-US" altLang="zh-CN" b="1" dirty="0"/>
              <a:t>should</a:t>
            </a:r>
            <a:r>
              <a:rPr lang="en-US" altLang="zh-CN" dirty="0"/>
              <a:t> be able to receive text messages from multiple clients. </a:t>
            </a:r>
            <a:endParaRPr lang="en-US" altLang="zh-CN" dirty="0"/>
          </a:p>
          <a:p>
            <a:pPr lvl="1"/>
            <a:r>
              <a:rPr lang="en-US" altLang="zh-CN" dirty="0"/>
              <a:t>When multiple clients simultaneously try to send text messages to the server, the server should print them one at a time (in any order). </a:t>
            </a:r>
            <a:endParaRPr lang="en-US" altLang="zh-CN" dirty="0"/>
          </a:p>
          <a:p>
            <a:pPr lvl="1"/>
            <a:r>
              <a:rPr lang="en-US" altLang="zh-CN" dirty="0"/>
              <a:t>Note that you don't have to implement an event-driven or multi-threaded server. Serving one client at a time is enough. </a:t>
            </a:r>
            <a:endParaRPr lang="en-US" altLang="zh-CN" dirty="0"/>
          </a:p>
          <a:p>
            <a:r>
              <a:rPr lang="en-US" altLang="zh-CN" dirty="0"/>
              <a:t>The server </a:t>
            </a:r>
            <a:r>
              <a:rPr lang="en-US" altLang="zh-CN" b="1" dirty="0"/>
              <a:t>should</a:t>
            </a:r>
            <a:r>
              <a:rPr lang="en-US" altLang="zh-CN" dirty="0"/>
              <a:t> take as its first argument the port to listen to.</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the </a:t>
            </a:r>
            <a:r>
              <a:rPr lang="en-US" altLang="zh-CN" b="1" dirty="0"/>
              <a:t>client</a:t>
            </a:r>
            <a:endParaRPr lang="zh-CN" altLang="en-US" b="1" dirty="0"/>
          </a:p>
        </p:txBody>
      </p:sp>
      <p:sp>
        <p:nvSpPr>
          <p:cNvPr id="3" name="内容占位符 2"/>
          <p:cNvSpPr>
            <a:spLocks noGrp="1"/>
          </p:cNvSpPr>
          <p:nvPr>
            <p:ph idx="1"/>
          </p:nvPr>
        </p:nvSpPr>
        <p:spPr/>
        <p:txBody>
          <a:bodyPr/>
          <a:lstStyle/>
          <a:p>
            <a:r>
              <a:rPr lang="en-US" altLang="zh-CN" dirty="0"/>
              <a:t>The client </a:t>
            </a:r>
            <a:r>
              <a:rPr lang="en-US" altLang="zh-CN" b="1" dirty="0"/>
              <a:t>should</a:t>
            </a:r>
            <a:r>
              <a:rPr lang="en-US" altLang="zh-CN" dirty="0"/>
              <a:t> receive the text message from standard input. </a:t>
            </a:r>
            <a:endParaRPr lang="en-US" altLang="zh-CN" dirty="0"/>
          </a:p>
          <a:p>
            <a:pPr lvl="1"/>
            <a:r>
              <a:rPr lang="en-US" altLang="zh-CN" dirty="0"/>
              <a:t>The end of the message is marked by a control sequence which corresponds to hitting &gt;ENTER&lt; twice. </a:t>
            </a:r>
            <a:endParaRPr lang="en-US" altLang="zh-CN" dirty="0"/>
          </a:p>
          <a:p>
            <a:pPr lvl="1"/>
            <a:r>
              <a:rPr lang="en-US" altLang="zh-CN" dirty="0"/>
              <a:t>This control sequence is also an instruction for the client to exit. </a:t>
            </a:r>
            <a:endParaRPr lang="en-US" altLang="zh-CN" dirty="0"/>
          </a:p>
          <a:p>
            <a:pPr lvl="1"/>
            <a:r>
              <a:rPr lang="en-US" altLang="zh-CN" dirty="0"/>
              <a:t>This control sequence should not be transmitted. </a:t>
            </a:r>
            <a:endParaRPr lang="en-US" altLang="zh-CN" dirty="0"/>
          </a:p>
          <a:p>
            <a:pPr lvl="1"/>
            <a:r>
              <a:rPr lang="en-US" altLang="zh-CN" dirty="0"/>
              <a:t>If your client reads the text message from a file via pipes, and reaches EOF without seeing the control sequence, then the client should still transmit the message and exit. </a:t>
            </a:r>
            <a:endParaRPr lang="en-US" altLang="zh-CN" dirty="0"/>
          </a:p>
          <a:p>
            <a:r>
              <a:rPr lang="en-US" altLang="zh-CN" dirty="0"/>
              <a:t>The client </a:t>
            </a:r>
            <a:r>
              <a:rPr lang="en-US" altLang="zh-CN" b="1" dirty="0"/>
              <a:t>should</a:t>
            </a:r>
            <a:r>
              <a:rPr lang="en-US" altLang="zh-CN" dirty="0"/>
              <a:t> take as its first argument the name of the host that the server is running and the port that the server is listening.</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error processing</a:t>
            </a:r>
            <a:endParaRPr lang="zh-CN" altLang="en-US" dirty="0"/>
          </a:p>
        </p:txBody>
      </p:sp>
      <p:sp>
        <p:nvSpPr>
          <p:cNvPr id="3" name="内容占位符 2"/>
          <p:cNvSpPr>
            <a:spLocks noGrp="1"/>
          </p:cNvSpPr>
          <p:nvPr>
            <p:ph idx="1"/>
          </p:nvPr>
        </p:nvSpPr>
        <p:spPr/>
        <p:txBody>
          <a:bodyPr>
            <a:normAutofit/>
          </a:bodyPr>
          <a:lstStyle/>
          <a:p>
            <a:r>
              <a:rPr lang="en-US" altLang="zh-CN" dirty="0"/>
              <a:t>If the server cannot bind to the port that you specify, a message should be printed on standard error and the program should exit. </a:t>
            </a:r>
            <a:endParaRPr lang="en-US" altLang="zh-CN" dirty="0"/>
          </a:p>
          <a:p>
            <a:pPr lvl="1"/>
            <a:r>
              <a:rPr lang="en-US" altLang="zh-CN" dirty="0"/>
              <a:t>You </a:t>
            </a:r>
            <a:r>
              <a:rPr lang="en-US" altLang="zh-CN" b="1" dirty="0"/>
              <a:t>should</a:t>
            </a:r>
            <a:r>
              <a:rPr lang="en-US" altLang="zh-CN" dirty="0"/>
              <a:t> </a:t>
            </a:r>
            <a:r>
              <a:rPr lang="en-US" altLang="zh-CN" b="1" dirty="0"/>
              <a:t>not</a:t>
            </a:r>
            <a:r>
              <a:rPr lang="en-US" altLang="zh-CN" dirty="0"/>
              <a:t> assume that your server will be running on a particular IP address, or that clients will be coming from a predetermined IP address. </a:t>
            </a:r>
            <a:endParaRPr lang="en-US" altLang="zh-CN" dirty="0"/>
          </a:p>
          <a:p>
            <a:r>
              <a:rPr lang="en-US" altLang="zh-CN" dirty="0"/>
              <a:t>Both the client and server should generate an appropriate error message and terminate when given invalid arguments.</a:t>
            </a:r>
            <a:endParaRPr lang="en-US" altLang="zh-CN" dirty="0"/>
          </a:p>
          <a:p>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Application Programming Interface</a:t>
            </a:r>
            <a:endParaRPr lang="zh-CN" altLang="en-US" dirty="0"/>
          </a:p>
        </p:txBody>
      </p:sp>
      <p:sp>
        <p:nvSpPr>
          <p:cNvPr id="3" name="内容占位符 2"/>
          <p:cNvSpPr>
            <a:spLocks noGrp="1"/>
          </p:cNvSpPr>
          <p:nvPr>
            <p:ph idx="1"/>
          </p:nvPr>
        </p:nvSpPr>
        <p:spPr/>
        <p:txBody>
          <a:bodyPr/>
          <a:lstStyle/>
          <a:p>
            <a:r>
              <a:rPr lang="en-US" altLang="zh-CN" sz="2400" dirty="0">
                <a:ea typeface="宋体" panose="02010600030101010101" pitchFamily="2" charset="-122"/>
              </a:rPr>
              <a:t>Interface exported by the network</a:t>
            </a:r>
            <a:endParaRPr lang="en-US" altLang="zh-CN" sz="2400" dirty="0">
              <a:ea typeface="宋体" panose="02010600030101010101" pitchFamily="2" charset="-122"/>
            </a:endParaRPr>
          </a:p>
          <a:p>
            <a:r>
              <a:rPr lang="en-US" altLang="zh-CN" sz="2400" dirty="0">
                <a:ea typeface="宋体" panose="02010600030101010101" pitchFamily="2" charset="-122"/>
              </a:rPr>
              <a:t>Since most network protocols are implemented (those in the high protocol stack) in software and nearly all computer systems implement their network protocols as part of the operating system, when we refer to the interface “</a:t>
            </a:r>
            <a:r>
              <a:rPr lang="en-US" altLang="zh-CN" sz="2400" i="1" dirty="0">
                <a:ea typeface="宋体" panose="02010600030101010101" pitchFamily="2" charset="-122"/>
              </a:rPr>
              <a:t>exported by the network</a:t>
            </a:r>
            <a:r>
              <a:rPr lang="en-US" altLang="zh-CN" sz="2400" dirty="0">
                <a:ea typeface="宋体" panose="02010600030101010101" pitchFamily="2" charset="-122"/>
              </a:rPr>
              <a:t>”, we are generally referring to the interface that the OS provides to its networking subsystem</a:t>
            </a:r>
            <a:endParaRPr lang="en-US" altLang="zh-CN" sz="2400" dirty="0">
              <a:ea typeface="宋体" panose="02010600030101010101" pitchFamily="2" charset="-122"/>
            </a:endParaRPr>
          </a:p>
          <a:p>
            <a:r>
              <a:rPr lang="en-US" altLang="zh-CN" sz="2400" dirty="0">
                <a:ea typeface="宋体" panose="02010600030101010101" pitchFamily="2" charset="-122"/>
              </a:rPr>
              <a:t>The interface is called the network Application Programming Interface (API)</a:t>
            </a:r>
            <a:endParaRPr lang="en-US" altLang="zh-CN" sz="2400" dirty="0">
              <a:ea typeface="宋体" panose="02010600030101010101" pitchFamily="2" charset="-122"/>
            </a:endParaRP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testing</a:t>
            </a:r>
            <a:endParaRPr lang="zh-CN" altLang="en-US" dirty="0"/>
          </a:p>
        </p:txBody>
      </p:sp>
      <p:sp>
        <p:nvSpPr>
          <p:cNvPr id="3" name="内容占位符 2"/>
          <p:cNvSpPr>
            <a:spLocks noGrp="1"/>
          </p:cNvSpPr>
          <p:nvPr>
            <p:ph idx="1"/>
          </p:nvPr>
        </p:nvSpPr>
        <p:spPr/>
        <p:txBody>
          <a:bodyPr/>
          <a:lstStyle/>
          <a:p>
            <a:r>
              <a:rPr lang="en-US" altLang="zh-CN" dirty="0"/>
              <a:t>You should test your code with long text messages (of size at least 20KB), not just short ones. </a:t>
            </a:r>
            <a:endParaRPr lang="en-US" altLang="zh-CN" dirty="0"/>
          </a:p>
          <a:p>
            <a:pPr lvl="1"/>
            <a:r>
              <a:rPr lang="en-US" altLang="zh-CN" dirty="0"/>
              <a:t>You can use pipes to redirect the standard input of the client and standard output of the server. </a:t>
            </a:r>
            <a:endParaRPr lang="en-US" altLang="zh-CN" dirty="0"/>
          </a:p>
          <a:p>
            <a:r>
              <a:rPr lang="en-US" altLang="zh-CN" dirty="0"/>
              <a:t>You should also test your code with multiple clients. (at least up to 5 simultaneous clients)</a:t>
            </a: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Application Programming Interface (Sockets)</a:t>
            </a:r>
            <a:endParaRPr lang="zh-CN" altLang="en-US" dirty="0"/>
          </a:p>
        </p:txBody>
      </p:sp>
      <p:sp>
        <p:nvSpPr>
          <p:cNvPr id="3" name="内容占位符 2"/>
          <p:cNvSpPr>
            <a:spLocks noGrp="1"/>
          </p:cNvSpPr>
          <p:nvPr>
            <p:ph idx="1"/>
          </p:nvPr>
        </p:nvSpPr>
        <p:spPr/>
        <p:txBody>
          <a:bodyPr/>
          <a:lstStyle/>
          <a:p>
            <a:r>
              <a:rPr lang="en-US" altLang="zh-CN" dirty="0">
                <a:ea typeface="宋体" panose="02010600030101010101" pitchFamily="2" charset="-122"/>
              </a:rPr>
              <a:t>Socket Interface was originally provided by the Berkeley distribution of Unix</a:t>
            </a:r>
            <a:endParaRPr lang="en-US" altLang="zh-CN" dirty="0">
              <a:ea typeface="宋体" panose="02010600030101010101" pitchFamily="2" charset="-122"/>
            </a:endParaRPr>
          </a:p>
          <a:p>
            <a:pPr lvl="1">
              <a:buNone/>
            </a:pPr>
            <a:r>
              <a:rPr lang="en-US" altLang="zh-CN" dirty="0">
                <a:ea typeface="宋体" panose="02010600030101010101" pitchFamily="2" charset="-122"/>
              </a:rPr>
              <a:t>- Now supported in virtually all operating systems</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Each protocol provides a certain set of </a:t>
            </a:r>
            <a:r>
              <a:rPr lang="en-US" altLang="zh-CN" i="1" dirty="0">
                <a:ea typeface="宋体" panose="02010600030101010101" pitchFamily="2" charset="-122"/>
              </a:rPr>
              <a:t>services</a:t>
            </a:r>
            <a:r>
              <a:rPr lang="en-US" altLang="zh-CN" dirty="0">
                <a:ea typeface="宋体" panose="02010600030101010101" pitchFamily="2" charset="-122"/>
              </a:rPr>
              <a:t>, and the API provides a syntax by which those services can be invoked in this particular OS</a:t>
            </a:r>
            <a:endParaRPr lang="en-US" altLang="zh-CN" dirty="0">
              <a:ea typeface="宋体" panose="02010600030101010101" pitchFamily="2" charset="-122"/>
            </a:endParaRP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endParaRPr lang="zh-CN" altLang="en-US" dirty="0"/>
          </a:p>
        </p:txBody>
      </p:sp>
      <p:sp>
        <p:nvSpPr>
          <p:cNvPr id="3" name="内容占位符 2"/>
          <p:cNvSpPr>
            <a:spLocks noGrp="1"/>
          </p:cNvSpPr>
          <p:nvPr>
            <p:ph idx="1"/>
          </p:nvPr>
        </p:nvSpPr>
        <p:spPr/>
        <p:txBody>
          <a:bodyPr/>
          <a:lstStyle/>
          <a:p>
            <a:r>
              <a:rPr lang="en-US" altLang="zh-CN" dirty="0">
                <a:ea typeface="宋体" panose="02010600030101010101" pitchFamily="2" charset="-122"/>
              </a:rPr>
              <a:t>What is a socket?</a:t>
            </a:r>
            <a:endParaRPr lang="en-US" altLang="zh-CN" dirty="0">
              <a:ea typeface="宋体" panose="02010600030101010101" pitchFamily="2" charset="-122"/>
            </a:endParaRPr>
          </a:p>
          <a:p>
            <a:pPr lvl="1"/>
            <a:r>
              <a:rPr lang="en-US" altLang="zh-CN" dirty="0">
                <a:ea typeface="宋体" panose="02010600030101010101" pitchFamily="2" charset="-122"/>
              </a:rPr>
              <a:t>The point where a local application process attaches to the network</a:t>
            </a:r>
            <a:endParaRPr lang="en-US" altLang="zh-CN" dirty="0">
              <a:ea typeface="宋体" panose="02010600030101010101" pitchFamily="2" charset="-122"/>
            </a:endParaRPr>
          </a:p>
          <a:p>
            <a:pPr lvl="1"/>
            <a:r>
              <a:rPr lang="en-US" altLang="zh-CN" dirty="0">
                <a:ea typeface="宋体" panose="02010600030101010101" pitchFamily="2" charset="-122"/>
              </a:rPr>
              <a:t>An interface between an application and the network</a:t>
            </a:r>
            <a:endParaRPr lang="en-US" altLang="zh-CN" dirty="0">
              <a:ea typeface="宋体" panose="02010600030101010101" pitchFamily="2" charset="-122"/>
            </a:endParaRPr>
          </a:p>
          <a:p>
            <a:pPr lvl="1"/>
            <a:r>
              <a:rPr lang="en-US" altLang="zh-CN" dirty="0">
                <a:ea typeface="宋体" panose="02010600030101010101" pitchFamily="2" charset="-122"/>
              </a:rPr>
              <a:t>An application creates the socket </a:t>
            </a:r>
            <a:endParaRPr lang="en-US" altLang="zh-CN" dirty="0">
              <a:ea typeface="宋体" panose="02010600030101010101" pitchFamily="2" charset="-122"/>
            </a:endParaRPr>
          </a:p>
          <a:p>
            <a:r>
              <a:rPr lang="en-US" altLang="zh-CN" dirty="0">
                <a:ea typeface="宋体" panose="02010600030101010101" pitchFamily="2" charset="-122"/>
              </a:rPr>
              <a:t>The interface defines operations for</a:t>
            </a:r>
            <a:endParaRPr lang="en-US" altLang="zh-CN" dirty="0">
              <a:ea typeface="宋体" panose="02010600030101010101" pitchFamily="2" charset="-122"/>
            </a:endParaRPr>
          </a:p>
          <a:p>
            <a:pPr lvl="1"/>
            <a:r>
              <a:rPr lang="en-US" altLang="zh-CN" dirty="0">
                <a:ea typeface="宋体" panose="02010600030101010101" pitchFamily="2" charset="-122"/>
              </a:rPr>
              <a:t>Creating a socket</a:t>
            </a:r>
            <a:endParaRPr lang="en-US" altLang="zh-CN" dirty="0">
              <a:ea typeface="宋体" panose="02010600030101010101" pitchFamily="2" charset="-122"/>
            </a:endParaRPr>
          </a:p>
          <a:p>
            <a:pPr lvl="1"/>
            <a:r>
              <a:rPr lang="en-US" altLang="zh-CN" dirty="0">
                <a:ea typeface="宋体" panose="02010600030101010101" pitchFamily="2" charset="-122"/>
              </a:rPr>
              <a:t>Attaching a socket to the network</a:t>
            </a:r>
            <a:endParaRPr lang="en-US" altLang="zh-CN" dirty="0">
              <a:ea typeface="宋体" panose="02010600030101010101" pitchFamily="2" charset="-122"/>
            </a:endParaRPr>
          </a:p>
          <a:p>
            <a:pPr lvl="1"/>
            <a:r>
              <a:rPr lang="en-US" altLang="zh-CN" dirty="0">
                <a:ea typeface="宋体" panose="02010600030101010101" pitchFamily="2" charset="-122"/>
              </a:rPr>
              <a:t>Sending and receiving messages through the socket</a:t>
            </a:r>
            <a:endParaRPr lang="en-US" altLang="zh-CN" dirty="0">
              <a:ea typeface="宋体" panose="02010600030101010101" pitchFamily="2" charset="-122"/>
            </a:endParaRPr>
          </a:p>
          <a:p>
            <a:pPr lvl="1"/>
            <a:r>
              <a:rPr lang="en-US" altLang="zh-CN" dirty="0">
                <a:ea typeface="宋体" panose="02010600030101010101" pitchFamily="2" charset="-122"/>
              </a:rPr>
              <a:t>Closing the socket</a:t>
            </a:r>
            <a:endParaRPr lang="en-US" altLang="zh-CN" dirty="0">
              <a:ea typeface="宋体" panose="02010600030101010101" pitchFamily="2" charset="-122"/>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endParaRPr lang="zh-CN" altLang="en-US" dirty="0"/>
          </a:p>
        </p:txBody>
      </p:sp>
      <p:sp>
        <p:nvSpPr>
          <p:cNvPr id="3" name="内容占位符 2"/>
          <p:cNvSpPr>
            <a:spLocks noGrp="1"/>
          </p:cNvSpPr>
          <p:nvPr>
            <p:ph idx="1"/>
          </p:nvPr>
        </p:nvSpPr>
        <p:spPr/>
        <p:txBody>
          <a:bodyPr/>
          <a:lstStyle/>
          <a:p>
            <a:r>
              <a:rPr lang="en-US" altLang="zh-CN" dirty="0">
                <a:ea typeface="宋体" panose="02010600030101010101" pitchFamily="2" charset="-122"/>
              </a:rPr>
              <a:t>Socke</a:t>
            </a:r>
            <a:r>
              <a:rPr lang="en-US" altLang="zh-CN" sz="2400" dirty="0">
                <a:ea typeface="宋体" panose="02010600030101010101" pitchFamily="2" charset="-122"/>
              </a:rPr>
              <a:t>t Family</a:t>
            </a:r>
            <a:endParaRPr lang="en-US" altLang="zh-CN" sz="2400" dirty="0">
              <a:ea typeface="宋体" panose="02010600030101010101" pitchFamily="2" charset="-122"/>
            </a:endParaRPr>
          </a:p>
          <a:p>
            <a:pPr lvl="1"/>
            <a:r>
              <a:rPr lang="en-US" altLang="zh-CN" dirty="0">
                <a:ea typeface="宋体" panose="02010600030101010101" pitchFamily="2" charset="-122"/>
              </a:rPr>
              <a:t>PF_INET denotes the Internet family </a:t>
            </a:r>
            <a:endParaRPr lang="en-US" altLang="zh-CN" dirty="0">
              <a:ea typeface="宋体" panose="02010600030101010101" pitchFamily="2" charset="-122"/>
            </a:endParaRPr>
          </a:p>
          <a:p>
            <a:pPr lvl="1"/>
            <a:r>
              <a:rPr lang="en-US" altLang="zh-CN" dirty="0">
                <a:ea typeface="宋体" panose="02010600030101010101" pitchFamily="2" charset="-122"/>
              </a:rPr>
              <a:t>PF_UNIX denotes the Unix pipe facility </a:t>
            </a:r>
            <a:endParaRPr lang="en-US" altLang="zh-CN" dirty="0">
              <a:ea typeface="宋体" panose="02010600030101010101" pitchFamily="2" charset="-122"/>
            </a:endParaRPr>
          </a:p>
          <a:p>
            <a:pPr lvl="1"/>
            <a:r>
              <a:rPr lang="en-US" altLang="zh-CN" dirty="0">
                <a:ea typeface="宋体" panose="02010600030101010101" pitchFamily="2" charset="-122"/>
              </a:rPr>
              <a:t>PF_PACKET denotes direct access to the network interface (i.e., it bypasses the TCP/IP protocol stack)</a:t>
            </a:r>
            <a:endParaRPr lang="en-US" altLang="zh-CN" dirty="0">
              <a:ea typeface="宋体" panose="02010600030101010101" pitchFamily="2" charset="-122"/>
            </a:endParaRPr>
          </a:p>
          <a:p>
            <a:pPr lvl="1"/>
            <a:endParaRPr lang="en-US" altLang="zh-CN" dirty="0">
              <a:ea typeface="宋体" panose="02010600030101010101" pitchFamily="2" charset="-122"/>
            </a:endParaRPr>
          </a:p>
          <a:p>
            <a:r>
              <a:rPr lang="en-US" altLang="zh-CN" dirty="0">
                <a:ea typeface="宋体" panose="02010600030101010101" pitchFamily="2" charset="-122"/>
              </a:rPr>
              <a:t>Socket Type</a:t>
            </a:r>
            <a:endParaRPr lang="en-US" altLang="zh-CN" dirty="0">
              <a:ea typeface="宋体" panose="02010600030101010101" pitchFamily="2" charset="-122"/>
            </a:endParaRPr>
          </a:p>
          <a:p>
            <a:pPr lvl="1"/>
            <a:r>
              <a:rPr lang="en-US" altLang="zh-CN" dirty="0">
                <a:ea typeface="宋体" panose="02010600030101010101" pitchFamily="2" charset="-122"/>
              </a:rPr>
              <a:t>SOCK_STREAM is used to denote a byte stream</a:t>
            </a:r>
            <a:endParaRPr lang="en-US" altLang="zh-CN" dirty="0">
              <a:ea typeface="宋体" panose="02010600030101010101" pitchFamily="2" charset="-122"/>
            </a:endParaRPr>
          </a:p>
          <a:p>
            <a:pPr lvl="1"/>
            <a:r>
              <a:rPr lang="en-US" altLang="zh-CN" dirty="0">
                <a:ea typeface="宋体" panose="02010600030101010101" pitchFamily="2" charset="-122"/>
              </a:rPr>
              <a:t>SOCK_DGRAM is an alternative that denotes a message oriented service, such as that provided by UDP</a:t>
            </a:r>
            <a:endParaRPr lang="en-US" altLang="zh-CN" dirty="0">
              <a:ea typeface="宋体" panose="02010600030101010101" pitchFamily="2" charset="-122"/>
            </a:endParaRP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Creating a Socket</a:t>
            </a:r>
            <a:endParaRPr lang="zh-CN" altLang="en-US" dirty="0"/>
          </a:p>
        </p:txBody>
      </p:sp>
      <p:sp>
        <p:nvSpPr>
          <p:cNvPr id="3" name="内容占位符 2"/>
          <p:cNvSpPr>
            <a:spLocks noGrp="1"/>
          </p:cNvSpPr>
          <p:nvPr>
            <p:ph idx="1"/>
          </p:nvPr>
        </p:nvSpPr>
        <p:spPr/>
        <p:txBody>
          <a:bodyPr/>
          <a:lstStyle/>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sockfd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socket(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address_family</a:t>
            </a:r>
            <a:r>
              <a:rPr lang="en-US" altLang="zh-CN" sz="2000" dirty="0">
                <a:latin typeface="Courier New" panose="02070309020205020404" pitchFamily="49" charset="0"/>
                <a:ea typeface="宋体" panose="02010600030101010101" pitchFamily="2" charset="-122"/>
                <a:cs typeface="Courier New" panose="02070309020205020404" pitchFamily="49" charset="0"/>
              </a:rPr>
              <a:t>, type, protocol);</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sz="2400" dirty="0">
                <a:ea typeface="宋体" panose="02010600030101010101" pitchFamily="2" charset="-122"/>
              </a:rPr>
              <a:t>The socket number returned is the socket descriptor for the newly created socket</a:t>
            </a:r>
            <a:endParaRPr lang="en-US" altLang="zh-CN" sz="2400" dirty="0">
              <a:ea typeface="宋体" panose="02010600030101010101" pitchFamily="2" charset="-122"/>
            </a:endParaRPr>
          </a:p>
          <a:p>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sz="20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sockfd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socket (PF_INET, SOCK_STREAM, 0);</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r>
              <a:rPr lang="en-US" altLang="zh-CN" sz="20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sockfd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socket (PF_INET, SOCK_DGRAM, 0);</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a:p>
            <a:pPr>
              <a:buNone/>
            </a:pPr>
            <a:r>
              <a:rPr lang="en-US" altLang="zh-CN" sz="2000" dirty="0">
                <a:ea typeface="宋体" panose="02010600030101010101" pitchFamily="2" charset="-122"/>
              </a:rPr>
              <a:t>	The combination of PF_INET and SOCK_STREAM implies TCP</a:t>
            </a:r>
            <a:endParaRPr lang="en-US" altLang="zh-CN" sz="2000" dirty="0">
              <a:ea typeface="宋体" panose="02010600030101010101" pitchFamily="2" charset="-122"/>
            </a:endParaRPr>
          </a:p>
          <a:p>
            <a:pPr>
              <a:buNone/>
            </a:pPr>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lstStyle/>
          <a:p>
            <a:pPr>
              <a:buNone/>
            </a:pPr>
            <a:r>
              <a:rPr lang="en-US" altLang="zh-CN" sz="2400" dirty="0">
                <a:ea typeface="宋体" panose="02010600030101010101" pitchFamily="2" charset="-122"/>
                <a:cs typeface="Courier New" panose="02070309020205020404" pitchFamily="49" charset="0"/>
              </a:rPr>
              <a:t>Server</a:t>
            </a:r>
            <a:endParaRPr lang="en-US" altLang="zh-CN" sz="2400" dirty="0">
              <a:ea typeface="宋体" panose="02010600030101010101" pitchFamily="2" charset="-122"/>
              <a:cs typeface="Courier New" panose="02070309020205020404" pitchFamily="49" charset="0"/>
            </a:endParaRPr>
          </a:p>
          <a:p>
            <a:pPr lvl="1"/>
            <a:r>
              <a:rPr lang="en-US" altLang="zh-CN" sz="2000" dirty="0">
                <a:ea typeface="宋体" panose="02010600030101010101" pitchFamily="2" charset="-122"/>
                <a:cs typeface="Courier New" panose="02070309020205020404" pitchFamily="49" charset="0"/>
              </a:rPr>
              <a:t>Passive open</a:t>
            </a:r>
            <a:endParaRPr lang="en-US" altLang="zh-CN" sz="2000" dirty="0">
              <a:ea typeface="宋体" panose="02010600030101010101" pitchFamily="2" charset="-122"/>
              <a:cs typeface="Courier New" panose="02070309020205020404" pitchFamily="49" charset="0"/>
            </a:endParaRPr>
          </a:p>
          <a:p>
            <a:pPr lvl="1"/>
            <a:r>
              <a:rPr lang="en-US" altLang="zh-CN" sz="2000" dirty="0">
                <a:ea typeface="宋体" panose="02010600030101010101" pitchFamily="2" charset="-122"/>
                <a:cs typeface="Courier New" panose="02070309020205020404" pitchFamily="49" charset="0"/>
              </a:rPr>
              <a:t>Prepares to accept connection, does not actually establish a connection</a:t>
            </a:r>
            <a:endParaRPr lang="en-US" altLang="zh-CN" sz="2000" dirty="0">
              <a:ea typeface="宋体" panose="02010600030101010101" pitchFamily="2" charset="-122"/>
              <a:cs typeface="Courier New" panose="02070309020205020404" pitchFamily="49" charset="0"/>
            </a:endParaRPr>
          </a:p>
          <a:p>
            <a:pPr>
              <a:buNone/>
            </a:pPr>
            <a:endParaRPr lang="en-US" altLang="zh-CN" sz="2000" b="1" dirty="0">
              <a:ea typeface="宋体" panose="02010600030101010101" pitchFamily="2" charset="-122"/>
              <a:cs typeface="Courier New" panose="02070309020205020404" pitchFamily="49" charset="0"/>
            </a:endParaRPr>
          </a:p>
          <a:p>
            <a:pPr>
              <a:buNone/>
            </a:pPr>
            <a:r>
              <a:rPr lang="en-US" altLang="zh-CN" sz="2400" dirty="0">
                <a:ea typeface="宋体" panose="02010600030101010101" pitchFamily="2" charset="-122"/>
                <a:cs typeface="Courier New" panose="02070309020205020404" pitchFamily="49" charset="0"/>
              </a:rPr>
              <a:t>Server invokes</a:t>
            </a:r>
            <a:endParaRPr lang="en-US" altLang="zh-CN" sz="2400" dirty="0">
              <a:ea typeface="宋体" panose="02010600030101010101" pitchFamily="2" charset="-122"/>
              <a:cs typeface="Courier New" panose="02070309020205020404" pitchFamily="49" charset="0"/>
            </a:endParaRPr>
          </a:p>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bind (int socket, struct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sockaddr</a:t>
            </a:r>
            <a:r>
              <a:rPr lang="en-US" altLang="zh-CN" sz="2000" dirty="0">
                <a:latin typeface="Courier New" panose="02070309020205020404" pitchFamily="49" charset="0"/>
                <a:ea typeface="宋体" panose="02010600030101010101" pitchFamily="2" charset="-122"/>
                <a:cs typeface="Courier New" panose="02070309020205020404" pitchFamily="49" charset="0"/>
              </a:rPr>
              <a:t> *address, 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addr_len</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listen (int socket, int backlog)</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accept (int socket, struct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sockaddr</a:t>
            </a:r>
            <a:r>
              <a:rPr lang="en-US" altLang="zh-CN" sz="2000" dirty="0">
                <a:latin typeface="Courier New" panose="02070309020205020404" pitchFamily="49" charset="0"/>
                <a:ea typeface="宋体" panose="02010600030101010101" pitchFamily="2" charset="-122"/>
                <a:cs typeface="Courier New" panose="02070309020205020404" pitchFamily="49" charset="0"/>
              </a:rPr>
              <a:t> *address, 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addr_len</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normAutofit/>
          </a:bodyPr>
          <a:lstStyle/>
          <a:p>
            <a:pPr>
              <a:buNone/>
            </a:pPr>
            <a:r>
              <a:rPr lang="en-US" altLang="zh-CN" sz="2400" dirty="0">
                <a:ea typeface="宋体" panose="02010600030101010101" pitchFamily="2" charset="-122"/>
                <a:cs typeface="Courier New" panose="02070309020205020404" pitchFamily="49" charset="0"/>
              </a:rPr>
              <a:t>Bind</a:t>
            </a:r>
            <a:endParaRPr lang="en-US" altLang="zh-CN" sz="2400" dirty="0">
              <a:ea typeface="宋体" panose="02010600030101010101" pitchFamily="2" charset="-122"/>
              <a:cs typeface="Courier New" panose="02070309020205020404" pitchFamily="49" charset="0"/>
            </a:endParaRPr>
          </a:p>
          <a:p>
            <a:pPr lvl="1"/>
            <a:r>
              <a:rPr lang="en-US" altLang="zh-CN" sz="2000" dirty="0">
                <a:ea typeface="宋体" panose="02010600030101010101" pitchFamily="2" charset="-122"/>
                <a:cs typeface="Courier New" panose="02070309020205020404" pitchFamily="49" charset="0"/>
              </a:rPr>
              <a:t>Binds the newly created socket to the specified address i.e. the network address of the local participant (the server)</a:t>
            </a:r>
            <a:endParaRPr lang="en-US" altLang="zh-CN" sz="2000" dirty="0">
              <a:ea typeface="宋体" panose="02010600030101010101" pitchFamily="2" charset="-122"/>
              <a:cs typeface="Courier New" panose="02070309020205020404" pitchFamily="49" charset="0"/>
            </a:endParaRPr>
          </a:p>
          <a:p>
            <a:pPr lvl="1"/>
            <a:r>
              <a:rPr lang="en-US" altLang="zh-CN" sz="2000" dirty="0">
                <a:ea typeface="宋体" panose="02010600030101010101" pitchFamily="2" charset="-122"/>
                <a:cs typeface="Courier New" panose="02070309020205020404" pitchFamily="49" charset="0"/>
              </a:rPr>
              <a:t>Address is a data structure which combines IP and port</a:t>
            </a:r>
            <a:endParaRPr lang="en-US" altLang="zh-CN" sz="2000" dirty="0">
              <a:ea typeface="宋体" panose="02010600030101010101" pitchFamily="2" charset="-122"/>
              <a:cs typeface="Courier New" panose="02070309020205020404" pitchFamily="49" charset="0"/>
            </a:endParaRPr>
          </a:p>
          <a:p>
            <a:pPr>
              <a:buNone/>
            </a:pPr>
            <a:r>
              <a:rPr lang="en-US" altLang="zh-CN" sz="2400" dirty="0">
                <a:ea typeface="宋体" panose="02010600030101010101" pitchFamily="2" charset="-122"/>
                <a:cs typeface="Courier New" panose="02070309020205020404" pitchFamily="49" charset="0"/>
              </a:rPr>
              <a:t>Listen</a:t>
            </a:r>
            <a:endParaRPr lang="en-US" altLang="zh-CN" sz="2400" dirty="0">
              <a:ea typeface="宋体" panose="02010600030101010101" pitchFamily="2" charset="-122"/>
              <a:cs typeface="Courier New" panose="02070309020205020404" pitchFamily="49" charset="0"/>
            </a:endParaRPr>
          </a:p>
          <a:p>
            <a:pPr lvl="1"/>
            <a:r>
              <a:rPr lang="en-US" altLang="zh-CN" sz="2000" dirty="0">
                <a:ea typeface="宋体" panose="02010600030101010101" pitchFamily="2" charset="-122"/>
                <a:cs typeface="Courier New" panose="02070309020205020404" pitchFamily="49" charset="0"/>
              </a:rPr>
              <a:t>Defines how many connections can be pending on the specified socket</a:t>
            </a:r>
            <a:endParaRPr lang="en-US" altLang="zh-CN" sz="2000" dirty="0">
              <a:ea typeface="宋体" panose="02010600030101010101" pitchFamily="2" charset="-122"/>
              <a:cs typeface="Courier New" panose="02070309020205020404" pitchFamily="49" charset="0"/>
            </a:endParaRPr>
          </a:p>
          <a:p>
            <a:pPr>
              <a:buNone/>
            </a:pPr>
            <a:r>
              <a:rPr lang="en-US" altLang="zh-CN" sz="2400" dirty="0">
                <a:ea typeface="宋体" panose="02010600030101010101" pitchFamily="2" charset="-122"/>
                <a:cs typeface="Courier New" panose="02070309020205020404" pitchFamily="49" charset="0"/>
              </a:rPr>
              <a:t>Accept</a:t>
            </a:r>
            <a:endParaRPr lang="en-US" altLang="zh-CN" sz="2400" dirty="0">
              <a:ea typeface="宋体" panose="02010600030101010101" pitchFamily="2" charset="-122"/>
              <a:cs typeface="Courier New" panose="02070309020205020404" pitchFamily="49" charset="0"/>
            </a:endParaRPr>
          </a:p>
          <a:p>
            <a:pPr lvl="1"/>
            <a:r>
              <a:rPr lang="en-US" altLang="zh-CN" sz="2000" dirty="0">
                <a:ea typeface="宋体" panose="02010600030101010101" pitchFamily="2" charset="-122"/>
                <a:cs typeface="Courier New" panose="02070309020205020404" pitchFamily="49" charset="0"/>
              </a:rPr>
              <a:t>Carries out the passive open</a:t>
            </a:r>
            <a:endParaRPr lang="en-US" altLang="zh-CN" sz="2000" dirty="0">
              <a:ea typeface="宋体" panose="02010600030101010101" pitchFamily="2" charset="-122"/>
              <a:cs typeface="Courier New" panose="02070309020205020404" pitchFamily="49" charset="0"/>
            </a:endParaRPr>
          </a:p>
          <a:p>
            <a:pPr lvl="1"/>
            <a:r>
              <a:rPr lang="en-US" altLang="zh-CN" sz="2000" dirty="0">
                <a:ea typeface="宋体" panose="02010600030101010101" pitchFamily="2" charset="-122"/>
                <a:cs typeface="Courier New" panose="02070309020205020404" pitchFamily="49" charset="0"/>
              </a:rPr>
              <a:t>Blocking operation </a:t>
            </a:r>
            <a:endParaRPr lang="en-US" altLang="zh-CN" sz="2000" dirty="0">
              <a:ea typeface="宋体" panose="02010600030101010101" pitchFamily="2" charset="-122"/>
              <a:cs typeface="Courier New" panose="02070309020205020404" pitchFamily="49" charset="0"/>
            </a:endParaRPr>
          </a:p>
          <a:p>
            <a:pPr lvl="2"/>
            <a:r>
              <a:rPr lang="en-US" altLang="zh-CN" sz="1800" dirty="0">
                <a:ea typeface="宋体" panose="02010600030101010101" pitchFamily="2" charset="-122"/>
                <a:cs typeface="Courier New" panose="02070309020205020404" pitchFamily="49" charset="0"/>
              </a:rPr>
              <a:t>Does not return until a remote participant has established a connection</a:t>
            </a:r>
            <a:endParaRPr lang="en-US" altLang="zh-CN" sz="1800" dirty="0">
              <a:ea typeface="宋体" panose="02010600030101010101" pitchFamily="2" charset="-122"/>
              <a:cs typeface="Courier New" panose="02070309020205020404" pitchFamily="49" charset="0"/>
            </a:endParaRPr>
          </a:p>
          <a:p>
            <a:pPr lvl="2"/>
            <a:r>
              <a:rPr lang="en-US" altLang="zh-CN" dirty="0">
                <a:ea typeface="宋体" panose="02010600030101010101" pitchFamily="2" charset="-122"/>
                <a:cs typeface="Courier New" panose="02070309020205020404" pitchFamily="49" charset="0"/>
              </a:rPr>
              <a:t>When it does, it returns a new socket that corresponds to the new established connection and the address argument contains the remote participant’s address </a:t>
            </a:r>
            <a:r>
              <a:rPr lang="en-US" altLang="zh-CN"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lvl="1"/>
            <a:endParaRPr lang="en-US" altLang="zh-CN" sz="2000" dirty="0">
              <a:ea typeface="宋体" panose="02010600030101010101" pitchFamily="2" charset="-122"/>
              <a:cs typeface="Courier New" panose="02070309020205020404" pitchFamily="49" charset="0"/>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normAutofit/>
          </a:bodyPr>
          <a:lstStyle/>
          <a:p>
            <a:pPr>
              <a:buNone/>
              <a:defRPr/>
            </a:pPr>
            <a:r>
              <a:rPr lang="en-US" altLang="zh-CN" sz="2400" dirty="0">
                <a:cs typeface="Courier New" panose="02070309020205020404" pitchFamily="49" charset="0"/>
              </a:rPr>
              <a:t>Client</a:t>
            </a:r>
            <a:endParaRPr lang="en-US" altLang="zh-CN" sz="2400" dirty="0">
              <a:cs typeface="Courier New" panose="02070309020205020404" pitchFamily="49" charset="0"/>
            </a:endParaRPr>
          </a:p>
          <a:p>
            <a:pPr lvl="1">
              <a:defRPr/>
            </a:pPr>
            <a:r>
              <a:rPr lang="en-US" altLang="zh-CN" sz="2000" dirty="0">
                <a:cs typeface="Courier New" panose="02070309020205020404" pitchFamily="49" charset="0"/>
              </a:rPr>
              <a:t>Application performs active open</a:t>
            </a:r>
            <a:endParaRPr lang="en-US" altLang="zh-CN" sz="2000" dirty="0">
              <a:cs typeface="Courier New" panose="02070309020205020404" pitchFamily="49" charset="0"/>
            </a:endParaRPr>
          </a:p>
          <a:p>
            <a:pPr lvl="1">
              <a:defRPr/>
            </a:pPr>
            <a:r>
              <a:rPr lang="en-US" altLang="zh-CN" sz="2000" dirty="0">
                <a:cs typeface="Courier New" panose="02070309020205020404" pitchFamily="49" charset="0"/>
              </a:rPr>
              <a:t>It says who it wants to communicate with</a:t>
            </a:r>
            <a:endParaRPr lang="en-US" altLang="zh-CN" sz="2000" dirty="0">
              <a:cs typeface="Courier New" panose="02070309020205020404" pitchFamily="49" charset="0"/>
            </a:endParaRPr>
          </a:p>
          <a:p>
            <a:pPr>
              <a:buNone/>
              <a:defRPr/>
            </a:pPr>
            <a:endParaRPr lang="en-US" altLang="zh-CN" sz="2400" dirty="0">
              <a:cs typeface="Courier New" panose="02070309020205020404" pitchFamily="49" charset="0"/>
            </a:endParaRPr>
          </a:p>
          <a:p>
            <a:pPr>
              <a:buNone/>
              <a:defRPr/>
            </a:pPr>
            <a:r>
              <a:rPr lang="en-US" altLang="zh-CN" sz="2400" dirty="0">
                <a:cs typeface="Courier New" panose="02070309020205020404" pitchFamily="49" charset="0"/>
              </a:rPr>
              <a:t>Client invokes</a:t>
            </a:r>
            <a:endParaRPr lang="en-US" altLang="zh-CN" sz="2400" dirty="0">
              <a:cs typeface="Courier New" panose="02070309020205020404" pitchFamily="49" charset="0"/>
            </a:endParaRPr>
          </a:p>
          <a:p>
            <a:pPr>
              <a:buNone/>
              <a:defRPr/>
            </a:pPr>
            <a:r>
              <a:rPr lang="en-US" altLang="zh-CN" sz="2400" dirty="0">
                <a:solidFill>
                  <a:srgbClr val="FF0000"/>
                </a:solidFill>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int connect (int socket, struct </a:t>
            </a:r>
            <a:r>
              <a:rPr lang="en-US" altLang="zh-CN" sz="2000" dirty="0" err="1">
                <a:latin typeface="Courier New" panose="02070309020205020404" pitchFamily="49" charset="0"/>
                <a:cs typeface="Courier New" panose="02070309020205020404" pitchFamily="49" charset="0"/>
              </a:rPr>
              <a:t>sockaddr</a:t>
            </a:r>
            <a:r>
              <a:rPr lang="en-US" altLang="zh-CN" sz="2000" dirty="0">
                <a:latin typeface="Courier New" panose="02070309020205020404" pitchFamily="49" charset="0"/>
                <a:cs typeface="Courier New" panose="02070309020205020404" pitchFamily="49" charset="0"/>
              </a:rPr>
              <a:t> *address, int </a:t>
            </a:r>
            <a:r>
              <a:rPr lang="en-US" altLang="zh-CN" sz="2000" dirty="0" err="1">
                <a:latin typeface="Courier New" panose="02070309020205020404" pitchFamily="49" charset="0"/>
                <a:cs typeface="Courier New" panose="02070309020205020404" pitchFamily="49" charset="0"/>
              </a:rPr>
              <a:t>addr_len</a:t>
            </a:r>
            <a:r>
              <a:rPr lang="en-US" altLang="zh-CN" sz="2000" dirty="0">
                <a:latin typeface="Courier New" panose="02070309020205020404" pitchFamily="49" charset="0"/>
                <a:cs typeface="Courier New" panose="02070309020205020404" pitchFamily="49" charset="0"/>
              </a:rPr>
              <a:t>)</a:t>
            </a:r>
            <a:endParaRPr lang="en-US" altLang="zh-CN" sz="2000" dirty="0">
              <a:latin typeface="Courier New" panose="02070309020205020404" pitchFamily="49" charset="0"/>
              <a:cs typeface="Courier New" panose="02070309020205020404" pitchFamily="49" charset="0"/>
            </a:endParaRPr>
          </a:p>
          <a:p>
            <a:pPr>
              <a:buNone/>
              <a:defRPr/>
            </a:pPr>
            <a:endParaRPr lang="en-US" altLang="zh-CN" sz="2400" dirty="0">
              <a:solidFill>
                <a:srgbClr val="FF0000"/>
              </a:solidFill>
              <a:latin typeface="Courier New" panose="02070309020205020404" pitchFamily="49" charset="0"/>
              <a:cs typeface="Courier New" panose="02070309020205020404" pitchFamily="49" charset="0"/>
            </a:endParaRPr>
          </a:p>
          <a:p>
            <a:pPr>
              <a:buNone/>
              <a:defRPr/>
            </a:pPr>
            <a:r>
              <a:rPr lang="en-US" altLang="zh-CN" sz="2400" dirty="0">
                <a:cs typeface="Courier New" panose="02070309020205020404" pitchFamily="49" charset="0"/>
              </a:rPr>
              <a:t>Connect</a:t>
            </a:r>
            <a:endParaRPr lang="en-US" altLang="zh-CN" sz="2400" dirty="0">
              <a:cs typeface="Courier New" panose="02070309020205020404" pitchFamily="49" charset="0"/>
            </a:endParaRPr>
          </a:p>
          <a:p>
            <a:pPr lvl="1">
              <a:defRPr/>
            </a:pPr>
            <a:r>
              <a:rPr lang="en-US" altLang="zh-CN" sz="2000" dirty="0">
                <a:cs typeface="Courier New" panose="02070309020205020404" pitchFamily="49" charset="0"/>
              </a:rPr>
              <a:t>Does not return until TCP has successfully established a connection at which application is free to begin sending data</a:t>
            </a:r>
            <a:endParaRPr lang="en-US" altLang="zh-CN" sz="2000" dirty="0">
              <a:cs typeface="Courier New" panose="02070309020205020404" pitchFamily="49" charset="0"/>
            </a:endParaRPr>
          </a:p>
          <a:p>
            <a:pPr lvl="1">
              <a:defRPr/>
            </a:pPr>
            <a:r>
              <a:rPr lang="en-US" altLang="zh-CN" sz="2000" dirty="0">
                <a:cs typeface="Courier New" panose="02070309020205020404" pitchFamily="49" charset="0"/>
              </a:rPr>
              <a:t>Address contains remote machine’s address </a:t>
            </a:r>
            <a:endParaRPr lang="en-US" altLang="zh-CN" sz="2000" dirty="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8880</Words>
  <Application>WPS 演示</Application>
  <PresentationFormat>宽屏</PresentationFormat>
  <Paragraphs>282</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Courier New</vt:lpstr>
      <vt:lpstr>等线 Light</vt:lpstr>
      <vt:lpstr>等线</vt:lpstr>
      <vt:lpstr>微软雅黑</vt:lpstr>
      <vt:lpstr>Arial Unicode MS</vt:lpstr>
      <vt:lpstr>Office 主题​​</vt:lpstr>
      <vt:lpstr>Lab7 Socket Programming</vt:lpstr>
      <vt:lpstr>Application Programming Interface</vt:lpstr>
      <vt:lpstr>Application Programming Interface (Sockets)</vt:lpstr>
      <vt:lpstr>Socket</vt:lpstr>
      <vt:lpstr>Socket</vt:lpstr>
      <vt:lpstr>Creating a Socket</vt:lpstr>
      <vt:lpstr>Client-Serve Model with TCP</vt:lpstr>
      <vt:lpstr>Client-Serve Model with TCP</vt:lpstr>
      <vt:lpstr>Client-Serve Model with TCP</vt:lpstr>
      <vt:lpstr>Client-Serve Model with TCP</vt:lpstr>
      <vt:lpstr>Client-Serve Model with TCP</vt:lpstr>
      <vt:lpstr>Example Application: Client</vt:lpstr>
      <vt:lpstr>Example Application: Server</vt:lpstr>
      <vt:lpstr>PowerPoint 演示文稿</vt:lpstr>
      <vt:lpstr>Bibles – both by W. Richard Stevens</vt:lpstr>
      <vt:lpstr>About Lab 7</vt:lpstr>
      <vt:lpstr>Requirements for the server</vt:lpstr>
      <vt:lpstr>Requirements for the client</vt:lpstr>
      <vt:lpstr>Requirements for error processing</vt:lpstr>
      <vt:lpstr>Requirements for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Lab7 Socket Programming</dc:title>
  <dc:creator>Zhang Yue</dc:creator>
  <cp:lastModifiedBy>print</cp:lastModifiedBy>
  <cp:revision>9</cp:revision>
  <dcterms:created xsi:type="dcterms:W3CDTF">2019-10-29T07:42:00Z</dcterms:created>
  <dcterms:modified xsi:type="dcterms:W3CDTF">2019-10-30T13:00:18Z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