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8" r:id="rId9"/>
    <p:sldId id="262" r:id="rId10"/>
    <p:sldId id="263" r:id="rId11"/>
    <p:sldId id="265" r:id="rId12"/>
    <p:sldId id="266" r:id="rId13"/>
    <p:sldId id="267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2" autoAdjust="0"/>
    <p:restoredTop sz="94694" autoAdjust="0"/>
  </p:normalViewPr>
  <p:slideViewPr>
    <p:cSldViewPr snapToGrid="0">
      <p:cViewPr varScale="1">
        <p:scale>
          <a:sx n="104" d="100"/>
          <a:sy n="104" d="100"/>
        </p:scale>
        <p:origin x="1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1192A-48BD-4F23-93EA-B201176B394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8F9A0-6D0E-424F-A7CE-9BF8A7FA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9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2B3E-234A-4586-AB24-33418B208E09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6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BE77-F3D3-4959-8498-65434BA46267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1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7FD-2851-4794-93DD-B4D6125DFB6D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66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BEC8-5B24-43E4-83DC-E1AB9F430C3B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16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661B-EAF5-484C-913D-E3D58ACA71E4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5576-E3C1-469F-8370-A0D96CB2FC29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F850-E004-4FB8-965B-8D05B14B7B84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1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43BD-70AA-4F05-AF90-4F7DB6909420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49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964B-7E87-4050-B28E-FAEE0A5B699E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6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293" y="237067"/>
            <a:ext cx="10074272" cy="89746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4944231"/>
          </a:xfrm>
        </p:spPr>
        <p:txBody>
          <a:bodyPr tIns="182880" anchor="t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7198" y="6324145"/>
            <a:ext cx="1143000" cy="365125"/>
          </a:xfrm>
        </p:spPr>
        <p:txBody>
          <a:bodyPr/>
          <a:lstStyle/>
          <a:p>
            <a:fld id="{B5F73A99-A8EF-4225-96D0-B0CBE0AA471E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6821" y="6324145"/>
            <a:ext cx="70841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398" y="630800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1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4B7E-F1E8-48A8-8744-D2B31A2247DF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2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AF-4F3E-4858-8943-BC9CE2EB1641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E338-8A49-4476-A212-D880DB46AAA6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7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27B5-9E26-45A4-B52A-80072CE3EDF1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7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ED53-22CB-4100-B89C-BEA51CFA53EC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7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A352-A74C-4CA6-AA0A-7E6E39BDD2AA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042C-5470-4B9E-9142-D9D15FF3E132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B2C76F-363A-4070-A4AB-1236150AE10A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2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Tcp_normal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books.org/wiki/Communication_Networks/TCP_and_UDP_Protocols/UDP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7383" y="1119500"/>
            <a:ext cx="8725640" cy="2876768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第七章 </a:t>
            </a:r>
            <a:br>
              <a:rPr lang="en-US" altLang="zh-CN" sz="5400" dirty="0"/>
            </a:br>
            <a:r>
              <a:rPr lang="zh-CN" altLang="en-US" sz="5400" dirty="0"/>
              <a:t> </a:t>
            </a:r>
            <a:br>
              <a:rPr lang="en-US" altLang="zh-CN" sz="5400" dirty="0"/>
            </a:br>
            <a:r>
              <a:rPr lang="en-US" altLang="zh-CN" sz="5400" dirty="0"/>
              <a:t>Linux</a:t>
            </a:r>
            <a:r>
              <a:rPr lang="zh-CN" altLang="en-US" sz="5400" dirty="0"/>
              <a:t> 网络编程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李钦  副教授</a:t>
            </a:r>
            <a:endParaRPr lang="en-US" altLang="zh-CN" dirty="0"/>
          </a:p>
          <a:p>
            <a:r>
              <a:rPr lang="zh-CN" altLang="en-US"/>
              <a:t>华东师范大学软件工程学院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674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E3677-BD3C-42A4-9B0F-CE7FADB2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编程 </a:t>
            </a:r>
            <a:r>
              <a:rPr lang="en-US" altLang="zh-CN" dirty="0"/>
              <a:t>II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7DDD5-F800-4CDE-B24B-00A986620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345" y="1259684"/>
            <a:ext cx="10074272" cy="494423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绑定端口</a:t>
            </a:r>
            <a:r>
              <a:rPr lang="en-US" altLang="zh-CN" dirty="0"/>
              <a:t>bind</a:t>
            </a:r>
          </a:p>
          <a:p>
            <a:pPr lvl="1"/>
            <a:r>
              <a:rPr lang="zh-CN" altLang="en-US" dirty="0"/>
              <a:t>头文件：</a:t>
            </a:r>
            <a:r>
              <a:rPr lang="en-US" altLang="zh-CN" dirty="0"/>
              <a:t>#include&lt;</a:t>
            </a:r>
            <a:r>
              <a:rPr lang="en-US" altLang="zh-CN" dirty="0" err="1"/>
              <a:t>socket.h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int bind(int </a:t>
            </a:r>
            <a:r>
              <a:rPr lang="en-US" altLang="zh-CN" dirty="0" err="1"/>
              <a:t>sockfd</a:t>
            </a:r>
            <a:r>
              <a:rPr lang="en-US" altLang="zh-CN" dirty="0"/>
              <a:t>, struct </a:t>
            </a:r>
            <a:r>
              <a:rPr lang="en-US" altLang="zh-CN" dirty="0" err="1"/>
              <a:t>sockaddr</a:t>
            </a:r>
            <a:r>
              <a:rPr lang="en-US" altLang="zh-CN" dirty="0"/>
              <a:t> *</a:t>
            </a:r>
            <a:r>
              <a:rPr lang="en-US" altLang="zh-CN" dirty="0" err="1"/>
              <a:t>my_addr</a:t>
            </a:r>
            <a:r>
              <a:rPr lang="en-US" altLang="zh-CN" dirty="0"/>
              <a:t>, int </a:t>
            </a:r>
            <a:r>
              <a:rPr lang="en-US" altLang="zh-CN" dirty="0" err="1"/>
              <a:t>addrlen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 err="1"/>
              <a:t>sockfd</a:t>
            </a:r>
            <a:r>
              <a:rPr lang="en-US" altLang="zh-CN" dirty="0"/>
              <a:t>: socket</a:t>
            </a:r>
            <a:r>
              <a:rPr lang="zh-CN" altLang="en-US" dirty="0"/>
              <a:t>函数返回的</a:t>
            </a:r>
            <a:r>
              <a:rPr lang="en-US" altLang="zh-CN" dirty="0"/>
              <a:t>socket</a:t>
            </a:r>
            <a:r>
              <a:rPr lang="zh-CN" altLang="en-US" dirty="0"/>
              <a:t>描述符</a:t>
            </a:r>
            <a:endParaRPr lang="en-US" altLang="zh-CN" dirty="0"/>
          </a:p>
          <a:p>
            <a:pPr lvl="1"/>
            <a:r>
              <a:rPr lang="en-US" altLang="zh-CN" dirty="0" err="1"/>
              <a:t>my_addr</a:t>
            </a:r>
            <a:r>
              <a:rPr lang="en-US" altLang="zh-CN" dirty="0"/>
              <a:t>: </a:t>
            </a:r>
            <a:r>
              <a:rPr lang="zh-CN" altLang="en-US" dirty="0"/>
              <a:t>本地</a:t>
            </a:r>
            <a:r>
              <a:rPr lang="en-US" altLang="zh-CN" dirty="0"/>
              <a:t>socket</a:t>
            </a:r>
            <a:r>
              <a:rPr lang="zh-CN" altLang="en-US" dirty="0"/>
              <a:t>信息，</a:t>
            </a:r>
            <a:r>
              <a:rPr lang="en-US" altLang="zh-CN" dirty="0"/>
              <a:t>IP</a:t>
            </a:r>
            <a:r>
              <a:rPr lang="zh-CN" altLang="en-US" dirty="0"/>
              <a:t>地址和端口号等</a:t>
            </a:r>
            <a:endParaRPr lang="en-US" altLang="zh-CN" dirty="0"/>
          </a:p>
          <a:p>
            <a:pPr lvl="1"/>
            <a:r>
              <a:rPr lang="en-US" altLang="zh-CN" dirty="0" err="1"/>
              <a:t>addrlen</a:t>
            </a:r>
            <a:r>
              <a:rPr lang="en-US" altLang="zh-CN" dirty="0"/>
              <a:t>: </a:t>
            </a:r>
            <a:r>
              <a:rPr lang="zh-CN" altLang="en-US" dirty="0"/>
              <a:t>结构体长度</a:t>
            </a:r>
            <a:r>
              <a:rPr lang="en-US" altLang="zh-CN" dirty="0" err="1"/>
              <a:t>sizeof</a:t>
            </a:r>
            <a:r>
              <a:rPr lang="en-US" altLang="zh-CN" dirty="0"/>
              <a:t>(struct </a:t>
            </a:r>
            <a:r>
              <a:rPr lang="en-US" altLang="zh-CN" dirty="0" err="1"/>
              <a:t>sockaddr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返回值：成功时返回</a:t>
            </a:r>
            <a:r>
              <a:rPr lang="en-US" altLang="zh-CN" dirty="0"/>
              <a:t>0</a:t>
            </a:r>
            <a:r>
              <a:rPr lang="zh-CN" altLang="en-US" dirty="0"/>
              <a:t>；失败时返回</a:t>
            </a:r>
            <a:r>
              <a:rPr lang="en-US" altLang="zh-CN" dirty="0"/>
              <a:t>-1</a:t>
            </a:r>
          </a:p>
          <a:p>
            <a:r>
              <a:rPr lang="zh-CN" altLang="en-US" dirty="0"/>
              <a:t>客户端请求</a:t>
            </a:r>
            <a:r>
              <a:rPr lang="en-US" altLang="zh-CN" dirty="0"/>
              <a:t>TCP</a:t>
            </a:r>
            <a:r>
              <a:rPr lang="zh-CN" altLang="en-US" dirty="0"/>
              <a:t>连接</a:t>
            </a:r>
            <a:r>
              <a:rPr lang="en-US" altLang="zh-CN" dirty="0"/>
              <a:t>connect</a:t>
            </a:r>
          </a:p>
          <a:p>
            <a:pPr lvl="1"/>
            <a:r>
              <a:rPr lang="en-US" altLang="zh-CN" dirty="0"/>
              <a:t>int connect(int </a:t>
            </a:r>
            <a:r>
              <a:rPr lang="en-US" altLang="zh-CN" dirty="0" err="1"/>
              <a:t>sockfd</a:t>
            </a:r>
            <a:r>
              <a:rPr lang="en-US" altLang="zh-CN" dirty="0"/>
              <a:t>, struct </a:t>
            </a:r>
            <a:r>
              <a:rPr lang="en-US" altLang="zh-CN" dirty="0" err="1"/>
              <a:t>sockaddr</a:t>
            </a:r>
            <a:r>
              <a:rPr lang="en-US" altLang="zh-CN" dirty="0"/>
              <a:t> *</a:t>
            </a:r>
            <a:r>
              <a:rPr lang="en-US" altLang="zh-CN" dirty="0" err="1"/>
              <a:t>serv_addr</a:t>
            </a:r>
            <a:r>
              <a:rPr lang="en-US" altLang="zh-CN" dirty="0"/>
              <a:t>, int </a:t>
            </a:r>
            <a:r>
              <a:rPr lang="en-US" altLang="zh-CN" dirty="0" err="1"/>
              <a:t>addrlen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 err="1"/>
              <a:t>sockfd</a:t>
            </a:r>
            <a:r>
              <a:rPr lang="en-US" altLang="zh-CN" dirty="0"/>
              <a:t>: socket</a:t>
            </a:r>
            <a:r>
              <a:rPr lang="zh-CN" altLang="en-US" dirty="0"/>
              <a:t>函数返回的</a:t>
            </a:r>
            <a:r>
              <a:rPr lang="en-US" altLang="zh-CN" dirty="0"/>
              <a:t>socket</a:t>
            </a:r>
            <a:r>
              <a:rPr lang="zh-CN" altLang="en-US" dirty="0"/>
              <a:t>描述符</a:t>
            </a:r>
            <a:endParaRPr lang="en-US" altLang="zh-CN" dirty="0"/>
          </a:p>
          <a:p>
            <a:pPr lvl="1"/>
            <a:r>
              <a:rPr lang="en-US" altLang="zh-CN" dirty="0" err="1"/>
              <a:t>serv_addr</a:t>
            </a:r>
            <a:r>
              <a:rPr lang="en-US" altLang="zh-CN" dirty="0"/>
              <a:t>: </a:t>
            </a:r>
            <a:r>
              <a:rPr lang="zh-CN" altLang="en-US" dirty="0"/>
              <a:t>远程服务端的</a:t>
            </a:r>
            <a:r>
              <a:rPr lang="en-US" altLang="zh-CN" dirty="0"/>
              <a:t>socket</a:t>
            </a:r>
            <a:r>
              <a:rPr lang="zh-CN" altLang="en-US" dirty="0"/>
              <a:t>信息，</a:t>
            </a:r>
            <a:r>
              <a:rPr lang="en-US" altLang="zh-CN" dirty="0"/>
              <a:t>IP</a:t>
            </a:r>
            <a:r>
              <a:rPr lang="zh-CN" altLang="en-US" dirty="0"/>
              <a:t>地址和端口号等</a:t>
            </a:r>
            <a:endParaRPr lang="en-US" altLang="zh-CN" dirty="0"/>
          </a:p>
          <a:p>
            <a:pPr lvl="1"/>
            <a:r>
              <a:rPr lang="en-US" altLang="zh-CN" dirty="0" err="1"/>
              <a:t>addrlen</a:t>
            </a:r>
            <a:r>
              <a:rPr lang="en-US" altLang="zh-CN" dirty="0"/>
              <a:t>:</a:t>
            </a:r>
            <a:r>
              <a:rPr lang="zh-CN" altLang="en-US" dirty="0"/>
              <a:t>结构体长度</a:t>
            </a:r>
            <a:r>
              <a:rPr lang="en-US" altLang="zh-CN" dirty="0" err="1"/>
              <a:t>sizeof</a:t>
            </a:r>
            <a:r>
              <a:rPr lang="en-US" altLang="zh-CN" dirty="0"/>
              <a:t>(struct </a:t>
            </a:r>
            <a:r>
              <a:rPr lang="en-US" altLang="zh-CN" dirty="0" err="1"/>
              <a:t>sockaddr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返回值：成功时返回</a:t>
            </a:r>
            <a:r>
              <a:rPr lang="en-US" altLang="zh-CN" dirty="0"/>
              <a:t>0</a:t>
            </a:r>
            <a:r>
              <a:rPr lang="zh-CN" altLang="en-US" dirty="0"/>
              <a:t>；失败时返回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FAE1D0-45AA-4C39-88D0-2E568BC6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C243FB-4C72-4C6A-BF9F-1E9422A7D5E4}"/>
              </a:ext>
            </a:extLst>
          </p:cNvPr>
          <p:cNvSpPr/>
          <p:nvPr/>
        </p:nvSpPr>
        <p:spPr>
          <a:xfrm>
            <a:off x="9071111" y="1259684"/>
            <a:ext cx="2988974" cy="1378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struct </a:t>
            </a:r>
            <a:r>
              <a:rPr lang="en-US" altLang="zh-CN" sz="1400" dirty="0" err="1"/>
              <a:t>sockaddr</a:t>
            </a:r>
            <a:endParaRPr lang="en-US" altLang="zh-CN" sz="1400" dirty="0"/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unsigned short int  </a:t>
            </a:r>
            <a:r>
              <a:rPr lang="en-US" altLang="zh-CN" sz="1400" dirty="0" err="1"/>
              <a:t>sa_family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char </a:t>
            </a:r>
            <a:r>
              <a:rPr lang="en-US" altLang="zh-CN" sz="1400" dirty="0" err="1"/>
              <a:t>sa_data</a:t>
            </a:r>
            <a:r>
              <a:rPr lang="en-US" altLang="zh-CN" sz="1400" dirty="0"/>
              <a:t>[14];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84CE1B-AB50-4C53-8987-D87C4CA40148}"/>
              </a:ext>
            </a:extLst>
          </p:cNvPr>
          <p:cNvSpPr/>
          <p:nvPr/>
        </p:nvSpPr>
        <p:spPr>
          <a:xfrm>
            <a:off x="9071111" y="2789746"/>
            <a:ext cx="2988974" cy="19081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#include&lt;</a:t>
            </a:r>
            <a:r>
              <a:rPr lang="en-US" altLang="zh-CN" sz="1400" dirty="0" err="1"/>
              <a:t>netinet.h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struct </a:t>
            </a:r>
            <a:r>
              <a:rPr lang="en-US" altLang="zh-CN" sz="1400" dirty="0" err="1"/>
              <a:t>sockaddr_in</a:t>
            </a:r>
            <a:r>
              <a:rPr lang="en-US" altLang="zh-CN" sz="1400" dirty="0"/>
              <a:t>	//ipv4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unsigned short int  </a:t>
            </a:r>
            <a:r>
              <a:rPr lang="en-US" altLang="zh-CN" sz="1400" dirty="0" err="1"/>
              <a:t>sin_family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uint16_t  </a:t>
            </a:r>
            <a:r>
              <a:rPr lang="en-US" altLang="zh-CN" sz="1400" dirty="0" err="1"/>
              <a:t>sin_port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struct </a:t>
            </a:r>
            <a:r>
              <a:rPr lang="en-US" altLang="zh-CN" sz="1400" dirty="0" err="1"/>
              <a:t>in_addr</a:t>
            </a:r>
            <a:r>
              <a:rPr lang="en-US" altLang="zh-CN" sz="1400" dirty="0"/>
              <a:t>  </a:t>
            </a:r>
            <a:r>
              <a:rPr lang="en-US" altLang="zh-CN" sz="1400" dirty="0" err="1"/>
              <a:t>sin_addr</a:t>
            </a:r>
            <a:r>
              <a:rPr lang="en-US" altLang="zh-CN" sz="1400" dirty="0"/>
              <a:t>;	</a:t>
            </a:r>
          </a:p>
          <a:p>
            <a:r>
              <a:rPr lang="en-US" altLang="zh-CN" sz="1400" dirty="0"/>
              <a:t>	unsigned char  </a:t>
            </a:r>
            <a:r>
              <a:rPr lang="en-US" altLang="zh-CN" sz="1400" dirty="0" err="1"/>
              <a:t>sin_zero</a:t>
            </a:r>
            <a:r>
              <a:rPr lang="en-US" altLang="zh-CN" sz="1400" dirty="0"/>
              <a:t>[8];</a:t>
            </a:r>
          </a:p>
          <a:p>
            <a:r>
              <a:rPr lang="en-US" altLang="zh-CN" sz="1400" dirty="0"/>
              <a:t>}		//</a:t>
            </a:r>
            <a:r>
              <a:rPr lang="zh-CN" altLang="en-US" sz="1400" dirty="0"/>
              <a:t>必须是网络字节序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0E5BBB-4849-45D0-BBAF-9377D71D0E13}"/>
              </a:ext>
            </a:extLst>
          </p:cNvPr>
          <p:cNvSpPr/>
          <p:nvPr/>
        </p:nvSpPr>
        <p:spPr>
          <a:xfrm>
            <a:off x="9071111" y="4849086"/>
            <a:ext cx="2988974" cy="11657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struct </a:t>
            </a:r>
            <a:r>
              <a:rPr lang="en-US" altLang="zh-CN" sz="1400" dirty="0" err="1"/>
              <a:t>in_addr</a:t>
            </a:r>
            <a:r>
              <a:rPr lang="en-US" altLang="zh-CN" sz="1400" dirty="0"/>
              <a:t>	     //ipv4</a:t>
            </a:r>
            <a:r>
              <a:rPr lang="zh-CN" altLang="en-US" sz="1400" dirty="0"/>
              <a:t>地址机构</a:t>
            </a:r>
            <a:endParaRPr lang="en-US" altLang="zh-CN" sz="1400" dirty="0"/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uint32_t  </a:t>
            </a:r>
            <a:r>
              <a:rPr lang="en-US" altLang="zh-CN" sz="1400" dirty="0" err="1"/>
              <a:t>s_addr</a:t>
            </a:r>
            <a:r>
              <a:rPr lang="en-US" altLang="zh-CN" sz="1400" dirty="0"/>
              <a:t>;	</a:t>
            </a:r>
          </a:p>
          <a:p>
            <a:r>
              <a:rPr lang="en-US" altLang="zh-CN" sz="1400" dirty="0"/>
              <a:t>	//32</a:t>
            </a:r>
            <a:r>
              <a:rPr lang="zh-CN" altLang="en-US" sz="1400" dirty="0"/>
              <a:t>位</a:t>
            </a:r>
            <a:r>
              <a:rPr lang="en-US" altLang="zh-CN" sz="1400" dirty="0"/>
              <a:t>IP</a:t>
            </a:r>
            <a:r>
              <a:rPr lang="zh-CN" altLang="en-US" sz="1400" dirty="0"/>
              <a:t>地址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673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5F892-F526-49D2-A730-7C60DCC4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编程 </a:t>
            </a:r>
            <a:r>
              <a:rPr lang="en-US" altLang="zh-CN" dirty="0"/>
              <a:t>III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5FD78-1880-41ED-AC9A-21197B7FD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服务端监听</a:t>
            </a:r>
            <a:r>
              <a:rPr lang="en-US" altLang="zh-CN" dirty="0"/>
              <a:t>listen</a:t>
            </a:r>
          </a:p>
          <a:p>
            <a:pPr lvl="1"/>
            <a:r>
              <a:rPr lang="zh-CN" altLang="en-US" dirty="0"/>
              <a:t>为该</a:t>
            </a:r>
            <a:r>
              <a:rPr lang="en-US" altLang="zh-CN" dirty="0"/>
              <a:t>socket</a:t>
            </a:r>
            <a:r>
              <a:rPr lang="zh-CN" altLang="en-US" dirty="0"/>
              <a:t>建立一个输入数据队列，保存服务请求</a:t>
            </a:r>
            <a:endParaRPr lang="en-US" altLang="zh-CN" dirty="0"/>
          </a:p>
          <a:p>
            <a:pPr lvl="1"/>
            <a:r>
              <a:rPr lang="en-US" altLang="zh-CN" dirty="0"/>
              <a:t>int listen(int </a:t>
            </a:r>
            <a:r>
              <a:rPr lang="en-US" altLang="zh-CN" dirty="0" err="1"/>
              <a:t>sockfd</a:t>
            </a:r>
            <a:r>
              <a:rPr lang="en-US" altLang="zh-CN" dirty="0"/>
              <a:t>, int backlog);</a:t>
            </a:r>
          </a:p>
          <a:p>
            <a:pPr lvl="1"/>
            <a:r>
              <a:rPr lang="en-US" altLang="zh-CN" dirty="0"/>
              <a:t>backlog: </a:t>
            </a:r>
            <a:r>
              <a:rPr lang="zh-CN" altLang="en-US" dirty="0"/>
              <a:t>最大连接数</a:t>
            </a:r>
            <a:endParaRPr lang="en-US" altLang="zh-CN" dirty="0"/>
          </a:p>
          <a:p>
            <a:pPr lvl="1"/>
            <a:r>
              <a:rPr lang="zh-CN" altLang="en-US" dirty="0"/>
              <a:t>返回值：成功时返回</a:t>
            </a:r>
            <a:r>
              <a:rPr lang="en-US" altLang="zh-CN" dirty="0"/>
              <a:t>0</a:t>
            </a:r>
            <a:r>
              <a:rPr lang="zh-CN" altLang="en-US" dirty="0"/>
              <a:t>，失败时返回</a:t>
            </a:r>
            <a:r>
              <a:rPr lang="en-US" altLang="zh-CN" dirty="0"/>
              <a:t>-1</a:t>
            </a:r>
          </a:p>
          <a:p>
            <a:r>
              <a:rPr lang="zh-CN" altLang="en-US" dirty="0"/>
              <a:t>服务端接受客户端连接请求</a:t>
            </a:r>
            <a:r>
              <a:rPr lang="en-US" altLang="zh-CN" dirty="0"/>
              <a:t>accept</a:t>
            </a:r>
          </a:p>
          <a:p>
            <a:pPr lvl="1"/>
            <a:r>
              <a:rPr lang="en-US" altLang="zh-CN" dirty="0"/>
              <a:t>int accept(int </a:t>
            </a:r>
            <a:r>
              <a:rPr lang="en-US" altLang="zh-CN" dirty="0" err="1"/>
              <a:t>sockfd</a:t>
            </a:r>
            <a:r>
              <a:rPr lang="en-US" altLang="zh-CN" dirty="0"/>
              <a:t>, void *</a:t>
            </a:r>
            <a:r>
              <a:rPr lang="en-US" altLang="zh-CN" dirty="0" err="1"/>
              <a:t>addr</a:t>
            </a:r>
            <a:r>
              <a:rPr lang="en-US" altLang="zh-CN" dirty="0"/>
              <a:t>, int *</a:t>
            </a:r>
            <a:r>
              <a:rPr lang="en-US" altLang="zh-CN" dirty="0" err="1"/>
              <a:t>addrlen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 err="1"/>
              <a:t>addr</a:t>
            </a:r>
            <a:r>
              <a:rPr lang="en-US" altLang="zh-CN" dirty="0"/>
              <a:t>: </a:t>
            </a:r>
            <a:r>
              <a:rPr lang="zh-CN" altLang="en-US" dirty="0"/>
              <a:t>存放提出连接请求的客户机</a:t>
            </a:r>
            <a:r>
              <a:rPr lang="en-US" altLang="zh-CN" dirty="0"/>
              <a:t>socket</a:t>
            </a:r>
            <a:r>
              <a:rPr lang="zh-CN" altLang="en-US" dirty="0"/>
              <a:t>信息</a:t>
            </a:r>
            <a:endParaRPr lang="en-US" altLang="zh-CN" dirty="0"/>
          </a:p>
          <a:p>
            <a:pPr lvl="1"/>
            <a:r>
              <a:rPr lang="en-US" altLang="zh-CN" dirty="0" err="1"/>
              <a:t>addrlen</a:t>
            </a:r>
            <a:r>
              <a:rPr lang="en-US" altLang="zh-CN" dirty="0"/>
              <a:t>: </a:t>
            </a:r>
            <a:r>
              <a:rPr lang="en-US" altLang="zh-CN" dirty="0" err="1"/>
              <a:t>sizeof</a:t>
            </a:r>
            <a:r>
              <a:rPr lang="en-US" altLang="zh-CN" dirty="0"/>
              <a:t>(struct </a:t>
            </a:r>
            <a:r>
              <a:rPr lang="en-US" altLang="zh-CN" dirty="0" err="1"/>
              <a:t>sockaddr_in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返回值：成功时返回客户端</a:t>
            </a:r>
            <a:r>
              <a:rPr lang="en-US" altLang="zh-CN" dirty="0"/>
              <a:t>socket</a:t>
            </a:r>
            <a:r>
              <a:rPr lang="zh-CN" altLang="en-US" dirty="0"/>
              <a:t>描述符，失败时返回</a:t>
            </a:r>
            <a:r>
              <a:rPr lang="en-US" altLang="zh-CN" dirty="0"/>
              <a:t>-1</a:t>
            </a:r>
          </a:p>
          <a:p>
            <a:pPr lvl="1"/>
            <a:r>
              <a:rPr lang="zh-CN" altLang="en-US" dirty="0"/>
              <a:t>服务端调用</a:t>
            </a:r>
            <a:r>
              <a:rPr lang="en-US" altLang="zh-CN" dirty="0"/>
              <a:t>accept</a:t>
            </a:r>
            <a:r>
              <a:rPr lang="zh-CN" altLang="en-US" dirty="0"/>
              <a:t>进入</a:t>
            </a:r>
            <a:r>
              <a:rPr lang="en-US" altLang="zh-CN" dirty="0"/>
              <a:t>sleep</a:t>
            </a:r>
            <a:r>
              <a:rPr lang="zh-CN" altLang="en-US" dirty="0"/>
              <a:t>状态直到被连接请求唤醒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15B79B-8B69-4788-8FAE-554C6798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90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55853-DB16-4CBB-9459-B5FC9910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编程 </a:t>
            </a:r>
            <a:r>
              <a:rPr lang="en-US" altLang="zh-CN" dirty="0"/>
              <a:t>IV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6D8BE-020E-4C83-B588-59095C1B5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发送数据</a:t>
            </a:r>
            <a:r>
              <a:rPr lang="en-US" altLang="zh-CN" dirty="0"/>
              <a:t>send</a:t>
            </a:r>
          </a:p>
          <a:p>
            <a:pPr lvl="1"/>
            <a:r>
              <a:rPr lang="en-US" altLang="zh-CN" dirty="0"/>
              <a:t>int send(int </a:t>
            </a:r>
            <a:r>
              <a:rPr lang="en-US" altLang="zh-CN" dirty="0" err="1"/>
              <a:t>sockfd</a:t>
            </a:r>
            <a:r>
              <a:rPr lang="en-US" altLang="zh-CN" dirty="0"/>
              <a:t>, const void *msg, int </a:t>
            </a:r>
            <a:r>
              <a:rPr lang="en-US" altLang="zh-CN" dirty="0" err="1"/>
              <a:t>len</a:t>
            </a:r>
            <a:r>
              <a:rPr lang="en-US" altLang="zh-CN" dirty="0"/>
              <a:t>, int flags);</a:t>
            </a:r>
          </a:p>
          <a:p>
            <a:pPr lvl="1"/>
            <a:r>
              <a:rPr lang="en-US" altLang="zh-CN" dirty="0" err="1"/>
              <a:t>sockfd</a:t>
            </a:r>
            <a:r>
              <a:rPr lang="en-US" altLang="zh-CN" dirty="0"/>
              <a:t>:</a:t>
            </a:r>
            <a:r>
              <a:rPr lang="zh-CN" altLang="en-US" dirty="0"/>
              <a:t> 远程</a:t>
            </a:r>
            <a:r>
              <a:rPr lang="en-US" altLang="zh-CN" dirty="0"/>
              <a:t>socket</a:t>
            </a:r>
            <a:r>
              <a:rPr lang="zh-CN" altLang="en-US" dirty="0"/>
              <a:t>描述符</a:t>
            </a:r>
            <a:endParaRPr lang="en-US" altLang="zh-CN" dirty="0"/>
          </a:p>
          <a:p>
            <a:pPr lvl="1"/>
            <a:r>
              <a:rPr lang="en-US" altLang="zh-CN" dirty="0"/>
              <a:t>msg: </a:t>
            </a:r>
            <a:r>
              <a:rPr lang="zh-CN" altLang="en-US" dirty="0"/>
              <a:t>指向要发送的数据消息的指针</a:t>
            </a:r>
            <a:endParaRPr lang="en-US" altLang="zh-CN" dirty="0"/>
          </a:p>
          <a:p>
            <a:pPr lvl="1"/>
            <a:r>
              <a:rPr lang="en-US" altLang="zh-CN" dirty="0" err="1"/>
              <a:t>len</a:t>
            </a:r>
            <a:r>
              <a:rPr lang="en-US" altLang="zh-CN" dirty="0"/>
              <a:t>:</a:t>
            </a:r>
            <a:r>
              <a:rPr lang="zh-CN" altLang="en-US" dirty="0"/>
              <a:t> 数据长度</a:t>
            </a:r>
            <a:endParaRPr lang="en-US" altLang="zh-CN" dirty="0"/>
          </a:p>
          <a:p>
            <a:pPr lvl="1"/>
            <a:r>
              <a:rPr lang="en-US" altLang="zh-CN" dirty="0"/>
              <a:t>flags: </a:t>
            </a:r>
            <a:r>
              <a:rPr lang="zh-CN" altLang="en-US" dirty="0"/>
              <a:t>一般为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返回值：成功时返回发送的字节数，失败时返回</a:t>
            </a:r>
            <a:r>
              <a:rPr lang="en-US" altLang="zh-CN" dirty="0"/>
              <a:t>-1</a:t>
            </a:r>
          </a:p>
          <a:p>
            <a:r>
              <a:rPr lang="zh-CN" altLang="en-US" dirty="0"/>
              <a:t>接收数据</a:t>
            </a:r>
            <a:r>
              <a:rPr lang="en-US" altLang="zh-CN" dirty="0" err="1"/>
              <a:t>recv</a:t>
            </a:r>
            <a:endParaRPr lang="en-US" altLang="zh-CN" dirty="0"/>
          </a:p>
          <a:p>
            <a:pPr lvl="1"/>
            <a:r>
              <a:rPr lang="en-US" altLang="zh-CN" dirty="0"/>
              <a:t>int </a:t>
            </a:r>
            <a:r>
              <a:rPr lang="en-US" altLang="zh-CN" dirty="0" err="1"/>
              <a:t>recv</a:t>
            </a:r>
            <a:r>
              <a:rPr lang="en-US" altLang="zh-CN" dirty="0"/>
              <a:t>(int </a:t>
            </a:r>
            <a:r>
              <a:rPr lang="en-US" altLang="zh-CN" dirty="0" err="1"/>
              <a:t>sockfd</a:t>
            </a:r>
            <a:r>
              <a:rPr lang="en-US" altLang="zh-CN" dirty="0"/>
              <a:t>, void *</a:t>
            </a:r>
            <a:r>
              <a:rPr lang="en-US" altLang="zh-CN" dirty="0" err="1"/>
              <a:t>buf</a:t>
            </a:r>
            <a:r>
              <a:rPr lang="en-US" altLang="zh-CN" dirty="0"/>
              <a:t>, int </a:t>
            </a:r>
            <a:r>
              <a:rPr lang="en-US" altLang="zh-CN" dirty="0" err="1"/>
              <a:t>len</a:t>
            </a:r>
            <a:r>
              <a:rPr lang="en-US" altLang="zh-CN" dirty="0"/>
              <a:t>, unsigned int flag);</a:t>
            </a:r>
          </a:p>
          <a:p>
            <a:pPr lvl="1"/>
            <a:r>
              <a:rPr lang="en-US" altLang="zh-CN" dirty="0" err="1"/>
              <a:t>sockfd</a:t>
            </a:r>
            <a:r>
              <a:rPr lang="en-US" altLang="zh-CN" dirty="0"/>
              <a:t>: </a:t>
            </a:r>
            <a:r>
              <a:rPr lang="zh-CN" altLang="en-US" dirty="0"/>
              <a:t>远程</a:t>
            </a:r>
            <a:r>
              <a:rPr lang="en-US" altLang="zh-CN" dirty="0"/>
              <a:t>socket</a:t>
            </a:r>
            <a:r>
              <a:rPr lang="zh-CN" altLang="en-US" dirty="0"/>
              <a:t>描述符</a:t>
            </a:r>
            <a:endParaRPr lang="en-US" altLang="zh-CN" dirty="0"/>
          </a:p>
          <a:p>
            <a:pPr lvl="1"/>
            <a:r>
              <a:rPr lang="en-US" altLang="zh-CN" dirty="0" err="1"/>
              <a:t>buf</a:t>
            </a:r>
            <a:r>
              <a:rPr lang="en-US" altLang="zh-CN" dirty="0"/>
              <a:t>: </a:t>
            </a:r>
            <a:r>
              <a:rPr lang="zh-CN" altLang="en-US" dirty="0"/>
              <a:t>接收数据缓冲区</a:t>
            </a:r>
            <a:endParaRPr lang="en-US" altLang="zh-CN" dirty="0"/>
          </a:p>
          <a:p>
            <a:pPr lvl="1"/>
            <a:r>
              <a:rPr lang="zh-CN" altLang="en-US" dirty="0"/>
              <a:t>返回值：成功时返回接收的字节数，失败时返回</a:t>
            </a:r>
            <a:r>
              <a:rPr lang="en-US" altLang="zh-CN" dirty="0"/>
              <a:t>-1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774B49-D2F2-4EF7-9080-AA8CEE3F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0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1F6CC-027D-443B-B682-F8747F72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主机字节序和网络字节序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DC1CE-3E2E-4067-BD3B-6908886F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不同的</a:t>
            </a:r>
            <a:r>
              <a:rPr lang="en-US" altLang="zh-CN" dirty="0"/>
              <a:t>CPU</a:t>
            </a:r>
            <a:r>
              <a:rPr lang="zh-CN" altLang="en-US" dirty="0"/>
              <a:t>有不同的字节序（整数</a:t>
            </a:r>
            <a:r>
              <a:rPr lang="en-US" altLang="zh-CN" dirty="0"/>
              <a:t>4bytes</a:t>
            </a:r>
            <a:r>
              <a:rPr lang="zh-CN" altLang="en-US" dirty="0"/>
              <a:t>在内存中存储的顺序），称为主机字节序</a:t>
            </a:r>
            <a:endParaRPr lang="en-US" altLang="zh-CN" dirty="0"/>
          </a:p>
          <a:p>
            <a:pPr lvl="1"/>
            <a:r>
              <a:rPr lang="zh-CN" altLang="en-US" dirty="0"/>
              <a:t>大端序：高位字节存放在低地址端，低位字节存放在高地址端</a:t>
            </a:r>
            <a:endParaRPr lang="en-US" altLang="zh-CN" dirty="0"/>
          </a:p>
          <a:p>
            <a:pPr lvl="1"/>
            <a:r>
              <a:rPr lang="zh-CN" altLang="en-US" dirty="0"/>
              <a:t>小端序：低位字节存放在低地址端，高位字节存放在高地址端</a:t>
            </a:r>
            <a:endParaRPr lang="en-US" altLang="zh-CN" dirty="0"/>
          </a:p>
          <a:p>
            <a:r>
              <a:rPr lang="zh-CN" altLang="en-US" dirty="0"/>
              <a:t>网络通信有统一的字节传输顺序，称为网络字节序</a:t>
            </a:r>
            <a:endParaRPr lang="en-US" altLang="zh-CN" dirty="0"/>
          </a:p>
          <a:p>
            <a:pPr lvl="1"/>
            <a:r>
              <a:rPr lang="zh-CN" altLang="en-US" dirty="0"/>
              <a:t>大端序：先传第一字节</a:t>
            </a:r>
            <a:r>
              <a:rPr lang="en-US" altLang="zh-CN" dirty="0"/>
              <a:t>0-7bit</a:t>
            </a:r>
            <a:r>
              <a:rPr lang="zh-CN" altLang="en-US" dirty="0"/>
              <a:t>，依次传输</a:t>
            </a:r>
            <a:endParaRPr lang="en-US" altLang="zh-CN" dirty="0"/>
          </a:p>
          <a:p>
            <a:r>
              <a:rPr lang="zh-CN" altLang="en-US" dirty="0"/>
              <a:t>主机序与网络序之间的转换</a:t>
            </a:r>
            <a:endParaRPr lang="en-US" altLang="zh-CN" dirty="0"/>
          </a:p>
          <a:p>
            <a:pPr lvl="1"/>
            <a:r>
              <a:rPr lang="en-US" altLang="zh-CN" dirty="0" err="1"/>
              <a:t>htons</a:t>
            </a:r>
            <a:r>
              <a:rPr lang="en-US" altLang="zh-CN" dirty="0"/>
              <a:t>: </a:t>
            </a:r>
            <a:r>
              <a:rPr lang="zh-CN" altLang="en-US" dirty="0"/>
              <a:t>把</a:t>
            </a:r>
            <a:r>
              <a:rPr lang="en-US" altLang="zh-CN" dirty="0"/>
              <a:t>unsigned short</a:t>
            </a:r>
            <a:r>
              <a:rPr lang="zh-CN" altLang="en-US" dirty="0"/>
              <a:t>类型整数从主机序转成网络序</a:t>
            </a:r>
            <a:endParaRPr lang="en-US" altLang="zh-CN" dirty="0"/>
          </a:p>
          <a:p>
            <a:pPr lvl="1"/>
            <a:r>
              <a:rPr lang="en-US" altLang="zh-CN" dirty="0" err="1"/>
              <a:t>htonl</a:t>
            </a:r>
            <a:r>
              <a:rPr lang="en-US" altLang="zh-CN" dirty="0"/>
              <a:t>: </a:t>
            </a:r>
            <a:r>
              <a:rPr lang="zh-CN" altLang="en-US" dirty="0"/>
              <a:t>把</a:t>
            </a:r>
            <a:r>
              <a:rPr lang="en-US" altLang="zh-CN" dirty="0"/>
              <a:t>unsigned long</a:t>
            </a:r>
            <a:r>
              <a:rPr lang="zh-CN" altLang="en-US" dirty="0"/>
              <a:t>类型整数从主机序转成网络序</a:t>
            </a:r>
            <a:endParaRPr lang="en-US" altLang="zh-CN" dirty="0"/>
          </a:p>
          <a:p>
            <a:pPr lvl="1"/>
            <a:r>
              <a:rPr lang="en-US" altLang="zh-CN" dirty="0" err="1"/>
              <a:t>ntohs</a:t>
            </a:r>
            <a:r>
              <a:rPr lang="en-US" altLang="zh-CN" dirty="0"/>
              <a:t>: </a:t>
            </a:r>
            <a:r>
              <a:rPr lang="zh-CN" altLang="en-US" dirty="0"/>
              <a:t>把</a:t>
            </a:r>
            <a:r>
              <a:rPr lang="en-US" altLang="zh-CN" dirty="0"/>
              <a:t>unsigned short</a:t>
            </a:r>
            <a:r>
              <a:rPr lang="zh-CN" altLang="en-US" dirty="0"/>
              <a:t>类型整数从网络序转成主机序</a:t>
            </a:r>
            <a:endParaRPr lang="en-US" altLang="zh-CN" dirty="0"/>
          </a:p>
          <a:p>
            <a:pPr lvl="1"/>
            <a:r>
              <a:rPr lang="en-US" altLang="zh-CN" dirty="0" err="1"/>
              <a:t>ntohl</a:t>
            </a:r>
            <a:r>
              <a:rPr lang="en-US" altLang="zh-CN" dirty="0"/>
              <a:t>: </a:t>
            </a:r>
            <a:r>
              <a:rPr lang="zh-CN" altLang="en-US" dirty="0"/>
              <a:t>把</a:t>
            </a:r>
            <a:r>
              <a:rPr lang="en-US" altLang="zh-CN" dirty="0"/>
              <a:t>unsigned long</a:t>
            </a:r>
            <a:r>
              <a:rPr lang="zh-CN" altLang="en-US" dirty="0"/>
              <a:t>类型整数从网络序转成主机序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D45885-2C94-4DE7-BB94-E4209605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0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919FE-3C77-455A-A09C-E695CB6C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主机名和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8A747-9F9C-4760-81CD-5C39163FC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获得主机名称</a:t>
            </a:r>
            <a:endParaRPr lang="en-US" altLang="zh-CN" dirty="0"/>
          </a:p>
          <a:p>
            <a:pPr lvl="1"/>
            <a:r>
              <a:rPr lang="en-US" altLang="zh-CN" dirty="0"/>
              <a:t>int </a:t>
            </a:r>
            <a:r>
              <a:rPr lang="en-US" altLang="zh-CN" dirty="0" err="1"/>
              <a:t>gethostname</a:t>
            </a:r>
            <a:r>
              <a:rPr lang="en-US" altLang="zh-CN" dirty="0"/>
              <a:t>(char *name, int </a:t>
            </a:r>
            <a:r>
              <a:rPr lang="en-US" altLang="zh-CN" dirty="0" err="1"/>
              <a:t>namelen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用长度为</a:t>
            </a:r>
            <a:r>
              <a:rPr lang="en-US" altLang="zh-CN" dirty="0" err="1"/>
              <a:t>namelen</a:t>
            </a:r>
            <a:r>
              <a:rPr lang="zh-CN" altLang="en-US" dirty="0"/>
              <a:t>的字符数组保存本地主机名</a:t>
            </a:r>
            <a:endParaRPr lang="en-US" altLang="zh-CN" dirty="0"/>
          </a:p>
          <a:p>
            <a:r>
              <a:rPr lang="zh-CN" altLang="en-US" dirty="0"/>
              <a:t>搜索获得主机</a:t>
            </a:r>
            <a:r>
              <a:rPr lang="en-US" altLang="zh-CN" dirty="0"/>
              <a:t>IP</a:t>
            </a:r>
            <a:r>
              <a:rPr lang="zh-CN" altLang="en-US" dirty="0"/>
              <a:t>地址信息</a:t>
            </a:r>
            <a:endParaRPr lang="en-US" altLang="zh-CN" dirty="0"/>
          </a:p>
          <a:p>
            <a:pPr lvl="1"/>
            <a:r>
              <a:rPr lang="en-US" altLang="zh-CN" dirty="0"/>
              <a:t>struct </a:t>
            </a:r>
            <a:r>
              <a:rPr lang="en-US" altLang="zh-CN" dirty="0" err="1"/>
              <a:t>hostent</a:t>
            </a:r>
            <a:r>
              <a:rPr lang="en-US" altLang="zh-CN" dirty="0"/>
              <a:t> *</a:t>
            </a:r>
            <a:r>
              <a:rPr lang="en-US" altLang="zh-CN" dirty="0" err="1"/>
              <a:t>gethostbyname</a:t>
            </a:r>
            <a:r>
              <a:rPr lang="en-US" altLang="zh-CN" dirty="0"/>
              <a:t>(const char *name)</a:t>
            </a:r>
          </a:p>
          <a:p>
            <a:pPr lvl="1"/>
            <a:r>
              <a:rPr lang="zh-CN" altLang="en-US" dirty="0"/>
              <a:t>搜索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/hosts</a:t>
            </a:r>
            <a:r>
              <a:rPr lang="zh-CN" altLang="en-US" dirty="0"/>
              <a:t>文件或</a:t>
            </a:r>
            <a:r>
              <a:rPr lang="en-US" altLang="zh-CN" dirty="0"/>
              <a:t>DNS</a:t>
            </a:r>
            <a:r>
              <a:rPr lang="zh-CN" altLang="en-US" dirty="0"/>
              <a:t>，返回指向</a:t>
            </a:r>
            <a:r>
              <a:rPr lang="en-US" altLang="zh-CN" dirty="0" err="1"/>
              <a:t>hostent</a:t>
            </a:r>
            <a:r>
              <a:rPr lang="zh-CN" altLang="en-US" dirty="0"/>
              <a:t>结构的指针</a:t>
            </a:r>
            <a:endParaRPr lang="en-US" altLang="zh-CN" dirty="0"/>
          </a:p>
          <a:p>
            <a:r>
              <a:rPr lang="en-US" altLang="zh-CN" dirty="0"/>
              <a:t>IP</a:t>
            </a:r>
            <a:r>
              <a:rPr lang="zh-CN" altLang="en-US" dirty="0"/>
              <a:t>地址格式转换</a:t>
            </a:r>
            <a:endParaRPr lang="en-US" altLang="zh-CN" dirty="0"/>
          </a:p>
          <a:p>
            <a:pPr lvl="1"/>
            <a:r>
              <a:rPr lang="en-US" altLang="zh-CN" dirty="0"/>
              <a:t>#include&lt;</a:t>
            </a:r>
            <a:r>
              <a:rPr lang="en-US" altLang="zh-CN" dirty="0" err="1"/>
              <a:t>arpa</a:t>
            </a:r>
            <a:r>
              <a:rPr lang="en-US" altLang="zh-CN" dirty="0"/>
              <a:t>/</a:t>
            </a:r>
            <a:r>
              <a:rPr lang="en-US" altLang="zh-CN" dirty="0" err="1"/>
              <a:t>inet.h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char *</a:t>
            </a:r>
            <a:r>
              <a:rPr lang="en-US" altLang="zh-CN" dirty="0" err="1"/>
              <a:t>inet_ntoa</a:t>
            </a:r>
            <a:r>
              <a:rPr lang="en-US" altLang="zh-CN" dirty="0"/>
              <a:t>(struct </a:t>
            </a:r>
            <a:r>
              <a:rPr lang="en-US" altLang="zh-CN" dirty="0" err="1"/>
              <a:t>in_addr</a:t>
            </a:r>
            <a:r>
              <a:rPr lang="en-US" altLang="zh-CN" dirty="0"/>
              <a:t> address)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in_addr</a:t>
            </a:r>
            <a:r>
              <a:rPr lang="zh-CN" altLang="en-US" dirty="0"/>
              <a:t>结构体存储的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IP</a:t>
            </a:r>
            <a:r>
              <a:rPr lang="zh-CN" altLang="en-US" dirty="0"/>
              <a:t>地址转换为</a:t>
            </a:r>
            <a:r>
              <a:rPr lang="en-US" altLang="zh-CN" dirty="0"/>
              <a:t>A.B.C.D</a:t>
            </a:r>
            <a:r>
              <a:rPr lang="zh-CN" altLang="en-US" dirty="0"/>
              <a:t>格式的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en-US" altLang="zh-CN" dirty="0" err="1"/>
              <a:t>in_addr_t</a:t>
            </a:r>
            <a:r>
              <a:rPr lang="en-US" altLang="zh-CN" dirty="0"/>
              <a:t> </a:t>
            </a:r>
            <a:r>
              <a:rPr lang="en-US" altLang="zh-CN" dirty="0" err="1"/>
              <a:t>inet_addr</a:t>
            </a:r>
            <a:r>
              <a:rPr lang="en-US" altLang="zh-CN" dirty="0"/>
              <a:t>(const char *string)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A.B.C.D</a:t>
            </a:r>
            <a:r>
              <a:rPr lang="zh-CN" altLang="en-US" dirty="0"/>
              <a:t>格式的</a:t>
            </a:r>
            <a:r>
              <a:rPr lang="en-US" altLang="zh-CN" dirty="0"/>
              <a:t>IP</a:t>
            </a:r>
            <a:r>
              <a:rPr lang="zh-CN" altLang="en-US" dirty="0"/>
              <a:t>地址转换为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 err="1"/>
              <a:t>localhost.c</a:t>
            </a:r>
            <a:r>
              <a:rPr lang="en-US" altLang="zh-CN" dirty="0"/>
              <a:t>, </a:t>
            </a:r>
            <a:r>
              <a:rPr lang="en-US" altLang="zh-CN" dirty="0" err="1"/>
              <a:t>hostname.c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92E5A5-04EC-4FB5-A3F1-94A4F71A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D45740-C8CE-4F6C-AE8D-C8E7830D02B8}"/>
              </a:ext>
            </a:extLst>
          </p:cNvPr>
          <p:cNvSpPr/>
          <p:nvPr/>
        </p:nvSpPr>
        <p:spPr>
          <a:xfrm>
            <a:off x="9011475" y="1398266"/>
            <a:ext cx="3087759" cy="25442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#include&lt;</a:t>
            </a:r>
            <a:r>
              <a:rPr lang="en-US" altLang="zh-CN" sz="1400" dirty="0" err="1"/>
              <a:t>netdb.h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struct </a:t>
            </a:r>
            <a:r>
              <a:rPr lang="en-US" altLang="zh-CN" sz="1400" dirty="0" err="1"/>
              <a:t>hostent</a:t>
            </a:r>
            <a:r>
              <a:rPr lang="en-US" altLang="zh-CN" sz="1400" dirty="0"/>
              <a:t>	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char</a:t>
            </a:r>
            <a:r>
              <a:rPr lang="zh-CN" altLang="en-US" sz="1400" dirty="0"/>
              <a:t> </a:t>
            </a:r>
            <a:r>
              <a:rPr lang="en-US" altLang="zh-CN" sz="1400" dirty="0"/>
              <a:t>*</a:t>
            </a:r>
            <a:r>
              <a:rPr lang="en-US" altLang="zh-CN" sz="1400" dirty="0" err="1"/>
              <a:t>h_name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char **</a:t>
            </a:r>
            <a:r>
              <a:rPr lang="en-US" altLang="zh-CN" sz="1400" dirty="0" err="1"/>
              <a:t>h_alias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int  </a:t>
            </a:r>
            <a:r>
              <a:rPr lang="en-US" altLang="zh-CN" sz="1400" dirty="0" err="1"/>
              <a:t>h_addrtype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int  </a:t>
            </a:r>
            <a:r>
              <a:rPr lang="en-US" altLang="zh-CN" sz="1400" dirty="0" err="1"/>
              <a:t>h_length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char **</a:t>
            </a:r>
            <a:r>
              <a:rPr lang="en-US" altLang="zh-CN" sz="1400" dirty="0" err="1"/>
              <a:t>h_addr_list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#define </a:t>
            </a:r>
            <a:r>
              <a:rPr lang="en-US" altLang="zh-CN" sz="1400" dirty="0" err="1"/>
              <a:t>h_addr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h_addr_list</a:t>
            </a:r>
            <a:r>
              <a:rPr lang="en-US" altLang="zh-CN" sz="1400" dirty="0"/>
              <a:t>[0];	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2972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AE896-02DC-49C5-998E-C221E103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编程实例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A10640-3CE3-411E-8D5A-16CB15B0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server_exp.c</a:t>
            </a:r>
            <a:endParaRPr lang="en-US" altLang="zh-CN" dirty="0"/>
          </a:p>
          <a:p>
            <a:r>
              <a:rPr lang="en-US" altLang="zh-CN" dirty="0" err="1"/>
              <a:t>client_exp.c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760556-7382-484A-9AD8-59996E43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46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D43C8-7E9F-48F3-B46A-AC1866CE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ECABD-5661-4E07-9911-D450A21A4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531706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TCP</a:t>
            </a:r>
            <a:r>
              <a:rPr lang="zh-CN" altLang="en-US" dirty="0"/>
              <a:t>的区别在于客户端和服务端不用建立连接</a:t>
            </a:r>
            <a:endParaRPr lang="en-US" altLang="zh-CN" dirty="0"/>
          </a:p>
          <a:p>
            <a:r>
              <a:rPr lang="zh-CN" altLang="en-US" dirty="0"/>
              <a:t>服务端在</a:t>
            </a:r>
            <a:r>
              <a:rPr lang="en-US" altLang="zh-CN" dirty="0"/>
              <a:t>bind</a:t>
            </a:r>
            <a:r>
              <a:rPr lang="zh-CN" altLang="en-US" dirty="0"/>
              <a:t>端口后，就可以接收和发送数据</a:t>
            </a:r>
            <a:endParaRPr lang="en-US" altLang="zh-CN" dirty="0"/>
          </a:p>
          <a:p>
            <a:r>
              <a:rPr lang="zh-CN" altLang="en-US" dirty="0"/>
              <a:t>客户端只需要知道服务端的地址和端口就可以发送和接收数据</a:t>
            </a:r>
            <a:endParaRPr lang="en-US" altLang="zh-CN" dirty="0"/>
          </a:p>
          <a:p>
            <a:r>
              <a:rPr lang="zh-CN" altLang="en-US" dirty="0"/>
              <a:t>发送数据</a:t>
            </a:r>
            <a:r>
              <a:rPr lang="en-US" altLang="zh-CN" dirty="0" err="1"/>
              <a:t>sendto</a:t>
            </a:r>
            <a:endParaRPr lang="en-US" altLang="zh-CN" dirty="0"/>
          </a:p>
          <a:p>
            <a:pPr lvl="1"/>
            <a:r>
              <a:rPr lang="en-US" altLang="zh-CN" dirty="0"/>
              <a:t>int </a:t>
            </a:r>
            <a:r>
              <a:rPr lang="en-US" altLang="zh-CN" dirty="0" err="1"/>
              <a:t>sendto</a:t>
            </a:r>
            <a:r>
              <a:rPr lang="en-US" altLang="zh-CN" dirty="0"/>
              <a:t>(int </a:t>
            </a:r>
            <a:r>
              <a:rPr lang="en-US" altLang="zh-CN" dirty="0" err="1"/>
              <a:t>sockfd</a:t>
            </a:r>
            <a:r>
              <a:rPr lang="en-US" altLang="zh-CN" dirty="0"/>
              <a:t>, const void *</a:t>
            </a:r>
            <a:r>
              <a:rPr lang="en-US" altLang="zh-CN" dirty="0" err="1"/>
              <a:t>buf</a:t>
            </a:r>
            <a:r>
              <a:rPr lang="en-US" altLang="zh-CN" dirty="0"/>
              <a:t>, int </a:t>
            </a:r>
            <a:r>
              <a:rPr lang="en-US" altLang="zh-CN" dirty="0" err="1"/>
              <a:t>len</a:t>
            </a:r>
            <a:r>
              <a:rPr lang="en-US" altLang="zh-CN" dirty="0"/>
              <a:t>, unsigned flags, const struct </a:t>
            </a:r>
            <a:r>
              <a:rPr lang="en-US" altLang="zh-CN" dirty="0" err="1"/>
              <a:t>sockaddr</a:t>
            </a:r>
            <a:r>
              <a:rPr lang="en-US" altLang="zh-CN" dirty="0"/>
              <a:t> *to, int </a:t>
            </a:r>
            <a:r>
              <a:rPr lang="en-US" altLang="zh-CN" dirty="0" err="1"/>
              <a:t>tolen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 err="1"/>
              <a:t>buf</a:t>
            </a:r>
            <a:r>
              <a:rPr lang="en-US" altLang="zh-CN" dirty="0"/>
              <a:t>: </a:t>
            </a:r>
            <a:r>
              <a:rPr lang="zh-CN" altLang="en-US" dirty="0"/>
              <a:t>数据缓冲区的指针</a:t>
            </a:r>
            <a:endParaRPr lang="en-US" altLang="zh-CN" dirty="0"/>
          </a:p>
          <a:p>
            <a:pPr lvl="1"/>
            <a:r>
              <a:rPr lang="en-US" altLang="zh-CN" dirty="0" err="1"/>
              <a:t>len</a:t>
            </a:r>
            <a:r>
              <a:rPr lang="en-US" altLang="zh-CN" dirty="0"/>
              <a:t>: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buf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flags: </a:t>
            </a:r>
            <a:r>
              <a:rPr lang="zh-CN" altLang="en-US" dirty="0"/>
              <a:t>一般为</a:t>
            </a:r>
            <a:r>
              <a:rPr lang="en-US" altLang="zh-CN" dirty="0"/>
              <a:t>0</a:t>
            </a:r>
          </a:p>
          <a:p>
            <a:pPr lvl="1"/>
            <a:r>
              <a:rPr lang="en-US" altLang="zh-CN" dirty="0"/>
              <a:t>to: </a:t>
            </a:r>
            <a:r>
              <a:rPr lang="zh-CN" altLang="en-US" dirty="0"/>
              <a:t>接收端网络地址</a:t>
            </a:r>
            <a:endParaRPr lang="en-US" altLang="zh-CN" dirty="0"/>
          </a:p>
          <a:p>
            <a:pPr lvl="1"/>
            <a:r>
              <a:rPr lang="en-US" altLang="zh-CN" dirty="0" err="1"/>
              <a:t>tolen</a:t>
            </a:r>
            <a:r>
              <a:rPr lang="en-US" altLang="zh-CN" dirty="0"/>
              <a:t>: </a:t>
            </a:r>
            <a:r>
              <a:rPr lang="en-US" altLang="zh-CN" dirty="0" err="1"/>
              <a:t>sizeof</a:t>
            </a:r>
            <a:r>
              <a:rPr lang="en-US" altLang="zh-CN" dirty="0"/>
              <a:t>(to)</a:t>
            </a:r>
          </a:p>
          <a:p>
            <a:r>
              <a:rPr lang="zh-CN" altLang="en-US" dirty="0"/>
              <a:t>接收数据</a:t>
            </a:r>
            <a:r>
              <a:rPr lang="en-US" altLang="zh-CN" dirty="0" err="1"/>
              <a:t>recvfrom</a:t>
            </a:r>
            <a:endParaRPr lang="en-US" altLang="zh-CN" dirty="0"/>
          </a:p>
          <a:p>
            <a:pPr lvl="1"/>
            <a:r>
              <a:rPr lang="en-US" altLang="zh-CN" dirty="0"/>
              <a:t>int </a:t>
            </a:r>
            <a:r>
              <a:rPr lang="en-US" altLang="zh-CN" dirty="0" err="1"/>
              <a:t>recvfrom</a:t>
            </a:r>
            <a:r>
              <a:rPr lang="en-US" altLang="zh-CN" dirty="0"/>
              <a:t>(int </a:t>
            </a:r>
            <a:r>
              <a:rPr lang="en-US" altLang="zh-CN" dirty="0" err="1"/>
              <a:t>sockfd</a:t>
            </a:r>
            <a:r>
              <a:rPr lang="en-US" altLang="zh-CN" dirty="0"/>
              <a:t>, const void *</a:t>
            </a:r>
            <a:r>
              <a:rPr lang="en-US" altLang="zh-CN" dirty="0" err="1"/>
              <a:t>buf</a:t>
            </a:r>
            <a:r>
              <a:rPr lang="en-US" altLang="zh-CN" dirty="0"/>
              <a:t>, int </a:t>
            </a:r>
            <a:r>
              <a:rPr lang="en-US" altLang="zh-CN" dirty="0" err="1"/>
              <a:t>len</a:t>
            </a:r>
            <a:r>
              <a:rPr lang="en-US" altLang="zh-CN" dirty="0"/>
              <a:t>, unsigned flags, const struct </a:t>
            </a:r>
            <a:r>
              <a:rPr lang="en-US" altLang="zh-CN" dirty="0" err="1"/>
              <a:t>sockaddr</a:t>
            </a:r>
            <a:r>
              <a:rPr lang="en-US" altLang="zh-CN" dirty="0"/>
              <a:t> *from, int </a:t>
            </a:r>
            <a:r>
              <a:rPr lang="en-US" altLang="zh-CN" dirty="0" err="1"/>
              <a:t>fromlen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from:</a:t>
            </a:r>
            <a:r>
              <a:rPr lang="zh-CN" altLang="en-US" dirty="0"/>
              <a:t> 发送端网络地址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7B424B-B65A-4EE0-8BF7-038B3B11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56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974CC-95E8-4494-88F6-0801DC62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编程实例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44840-9911-4CFE-9A34-77112FB35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udp_s.c</a:t>
            </a:r>
            <a:endParaRPr lang="en-US" altLang="zh-CN" dirty="0"/>
          </a:p>
          <a:p>
            <a:r>
              <a:rPr lang="en-US" altLang="zh-CN" dirty="0" err="1"/>
              <a:t>udp_c.c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B755BE-8B4F-4103-BCE9-4EBE694C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38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263BB-B12B-4501-8A59-5D9C5993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29607-6416-401B-AAC0-62D4EE49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</a:t>
            </a:r>
            <a:r>
              <a:rPr lang="en-US" altLang="zh-CN" dirty="0"/>
              <a:t>TCP</a:t>
            </a:r>
            <a:r>
              <a:rPr lang="zh-CN" altLang="en-US" dirty="0"/>
              <a:t>协议网络通信程序，要求在客户端读取文件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/passwd</a:t>
            </a:r>
            <a:r>
              <a:rPr lang="zh-CN" altLang="en-US" dirty="0"/>
              <a:t>的内容，传输到服务器端，服务器端接收并输出在终端上。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53BD43-662B-4C5F-8402-2537C5D6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6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TCP/IP</a:t>
            </a:r>
            <a:r>
              <a:rPr lang="zh-CN" altLang="en-US" dirty="0"/>
              <a:t>网络架构</a:t>
            </a:r>
            <a:endParaRPr lang="en-US" altLang="zh-CN" dirty="0"/>
          </a:p>
          <a:p>
            <a:r>
              <a:rPr lang="en-US" altLang="zh-CN" dirty="0"/>
              <a:t>Socket</a:t>
            </a:r>
            <a:r>
              <a:rPr lang="zh-CN" altLang="en-US" dirty="0"/>
              <a:t>概述</a:t>
            </a:r>
            <a:endParaRPr lang="en-US" altLang="zh-CN" dirty="0"/>
          </a:p>
          <a:p>
            <a:r>
              <a:rPr lang="en-US" altLang="zh-CN" dirty="0"/>
              <a:t>Socket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en-US" altLang="zh-CN" dirty="0"/>
              <a:t>Internet </a:t>
            </a:r>
            <a:r>
              <a:rPr lang="zh-CN" altLang="en-US" dirty="0"/>
              <a:t>套接字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8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B7D64-C794-43D0-B2AE-D79352FD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TCP/IP</a:t>
            </a:r>
            <a:r>
              <a:rPr lang="zh-CN" altLang="en-US" dirty="0"/>
              <a:t>网络架构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0E25B-19E2-474F-960C-5CC41A72B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540102-6DC7-4920-9309-034EE0A7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D3F019A6-69FB-4C20-B5AB-4B3FC1A3DBC9}"/>
              </a:ext>
            </a:extLst>
          </p:cNvPr>
          <p:cNvGrpSpPr>
            <a:grpSpLocks/>
          </p:cNvGrpSpPr>
          <p:nvPr/>
        </p:nvGrpSpPr>
        <p:grpSpPr bwMode="auto">
          <a:xfrm>
            <a:off x="1350342" y="1973903"/>
            <a:ext cx="5540389" cy="3462337"/>
            <a:chOff x="884" y="1249"/>
            <a:chExt cx="3490" cy="2181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26D372B3-0055-4C74-B658-A2AD83B2C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525"/>
              <a:ext cx="99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800">
                  <a:solidFill>
                    <a:srgbClr val="080808"/>
                  </a:solidFill>
                  <a:ea typeface="宋体" panose="02010600030101010101" pitchFamily="2" charset="-122"/>
                </a:rPr>
                <a:t>应用层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EAACE34E-FAA9-4C0F-920B-B6715ADBC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797"/>
              <a:ext cx="99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800">
                  <a:solidFill>
                    <a:srgbClr val="080808"/>
                  </a:solidFill>
                  <a:ea typeface="宋体" panose="02010600030101010101" pitchFamily="2" charset="-122"/>
                </a:rPr>
                <a:t>表示层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F4E59841-DAE1-4B77-8DFF-A4ACDF03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069"/>
              <a:ext cx="99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800">
                  <a:solidFill>
                    <a:srgbClr val="080808"/>
                  </a:solidFill>
                  <a:ea typeface="宋体" panose="02010600030101010101" pitchFamily="2" charset="-122"/>
                </a:rPr>
                <a:t>会话层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EC8C0328-E09E-4C53-8C3D-5E7CE95E9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341"/>
              <a:ext cx="99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800">
                  <a:solidFill>
                    <a:srgbClr val="080808"/>
                  </a:solidFill>
                  <a:ea typeface="宋体" panose="02010600030101010101" pitchFamily="2" charset="-122"/>
                </a:rPr>
                <a:t>传输层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561591C6-3F02-452C-A457-E12696A6D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614"/>
              <a:ext cx="99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800">
                  <a:solidFill>
                    <a:srgbClr val="080808"/>
                  </a:solidFill>
                  <a:ea typeface="宋体" panose="02010600030101010101" pitchFamily="2" charset="-122"/>
                </a:rPr>
                <a:t>网络层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8CCA05EB-4F22-4600-BF0B-40B57C48D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886"/>
              <a:ext cx="99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800">
                  <a:solidFill>
                    <a:srgbClr val="080808"/>
                  </a:solidFill>
                  <a:ea typeface="宋体" panose="02010600030101010101" pitchFamily="2" charset="-122"/>
                </a:rPr>
                <a:t>数据链路层</a:t>
              </a: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8239FA93-A964-4F3B-960B-8AAC09A14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158"/>
              <a:ext cx="99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800">
                  <a:solidFill>
                    <a:srgbClr val="080808"/>
                  </a:solidFill>
                  <a:ea typeface="宋体" panose="02010600030101010101" pitchFamily="2" charset="-122"/>
                </a:rPr>
                <a:t>物理层</a:t>
              </a: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EEA083AE-F0D8-455A-B6CA-57AECE4A8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" y="1480"/>
              <a:ext cx="998" cy="8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800">
                  <a:solidFill>
                    <a:srgbClr val="080808"/>
                  </a:solidFill>
                  <a:ea typeface="宋体" panose="02010600030101010101" pitchFamily="2" charset="-122"/>
                </a:rPr>
                <a:t>应用层</a:t>
              </a: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9D6EA779-8A4F-4ADE-85C0-32C2ED749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" y="2341"/>
              <a:ext cx="99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800" dirty="0">
                  <a:solidFill>
                    <a:srgbClr val="080808"/>
                  </a:solidFill>
                  <a:ea typeface="宋体" panose="02010600030101010101" pitchFamily="2" charset="-122"/>
                </a:rPr>
                <a:t>传输层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02CBAE85-DEA9-4A02-8C69-6DB44412D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" y="2614"/>
              <a:ext cx="99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800" dirty="0">
                  <a:solidFill>
                    <a:srgbClr val="080808"/>
                  </a:solidFill>
                  <a:ea typeface="宋体" panose="02010600030101010101" pitchFamily="2" charset="-122"/>
                </a:rPr>
                <a:t>网络层</a:t>
              </a: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CB4656E9-0C04-478D-9C29-EDAB44ED3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" y="2886"/>
              <a:ext cx="998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800">
                  <a:solidFill>
                    <a:srgbClr val="080808"/>
                  </a:solidFill>
                  <a:ea typeface="宋体" panose="02010600030101010101" pitchFamily="2" charset="-122"/>
                </a:rPr>
                <a:t>网络接口层</a:t>
              </a: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D3B10C45-EEFB-4C26-9705-0E6B82F39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269"/>
              <a:ext cx="10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rgbClr val="080808"/>
                  </a:solidFill>
                  <a:ea typeface="宋体" panose="02010600030101010101" pitchFamily="2" charset="-122"/>
                </a:rPr>
                <a:t>OSI</a:t>
              </a:r>
              <a:r>
                <a:rPr kumimoji="1" lang="zh-CN" altLang="en-US" sz="1800" dirty="0">
                  <a:solidFill>
                    <a:srgbClr val="080808"/>
                  </a:solidFill>
                  <a:ea typeface="宋体" panose="02010600030101010101" pitchFamily="2" charset="-122"/>
                </a:rPr>
                <a:t>参考模型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53D8D1C3-92E8-4211-8C75-148AACB0E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" y="1249"/>
              <a:ext cx="12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rgbClr val="080808"/>
                  </a:solidFill>
                  <a:ea typeface="宋体" panose="02010600030101010101" pitchFamily="2" charset="-122"/>
                </a:rPr>
                <a:t>TCP/IP</a:t>
              </a:r>
              <a:r>
                <a:rPr kumimoji="1" lang="zh-CN" altLang="en-US" sz="1800" dirty="0">
                  <a:solidFill>
                    <a:srgbClr val="080808"/>
                  </a:solidFill>
                  <a:ea typeface="宋体" panose="02010600030101010101" pitchFamily="2" charset="-122"/>
                </a:rPr>
                <a:t>参考模型</a:t>
              </a:r>
            </a:p>
          </p:txBody>
        </p:sp>
        <p:sp>
          <p:nvSpPr>
            <p:cNvPr id="19" name="AutoShape 17">
              <a:extLst>
                <a:ext uri="{FF2B5EF4-FFF2-40B4-BE49-F238E27FC236}">
                  <a16:creationId xmlns:a16="http://schemas.microsoft.com/office/drawing/2014/main" id="{D78DE8CE-BCB0-4E87-9C9E-3A4987473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067"/>
              <a:ext cx="1543" cy="136"/>
            </a:xfrm>
            <a:prstGeom prst="leftRightArrow">
              <a:avLst>
                <a:gd name="adj1" fmla="val 50000"/>
                <a:gd name="adj2" fmla="val 226912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18">
              <a:extLst>
                <a:ext uri="{FF2B5EF4-FFF2-40B4-BE49-F238E27FC236}">
                  <a16:creationId xmlns:a16="http://schemas.microsoft.com/office/drawing/2014/main" id="{DD1F7039-F925-4B0F-880B-2B6850381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704"/>
              <a:ext cx="1543" cy="136"/>
            </a:xfrm>
            <a:prstGeom prst="leftRightArrow">
              <a:avLst>
                <a:gd name="adj1" fmla="val 50000"/>
                <a:gd name="adj2" fmla="val 226912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utoShape 19">
              <a:extLst>
                <a:ext uri="{FF2B5EF4-FFF2-40B4-BE49-F238E27FC236}">
                  <a16:creationId xmlns:a16="http://schemas.microsoft.com/office/drawing/2014/main" id="{03E28F93-33B9-4931-BA8C-86FE1991A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387"/>
              <a:ext cx="1543" cy="136"/>
            </a:xfrm>
            <a:prstGeom prst="leftRightArrow">
              <a:avLst>
                <a:gd name="adj1" fmla="val 50000"/>
                <a:gd name="adj2" fmla="val 226912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AutoShape 20">
              <a:extLst>
                <a:ext uri="{FF2B5EF4-FFF2-40B4-BE49-F238E27FC236}">
                  <a16:creationId xmlns:a16="http://schemas.microsoft.com/office/drawing/2014/main" id="{DDC635D2-82A9-4F1E-B154-24B8C4695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888"/>
              <a:ext cx="1543" cy="136"/>
            </a:xfrm>
            <a:prstGeom prst="leftRightArrow">
              <a:avLst>
                <a:gd name="adj1" fmla="val 50000"/>
                <a:gd name="adj2" fmla="val 226912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194AC73-CF32-462F-A563-7B4A96E31BFB}"/>
              </a:ext>
            </a:extLst>
          </p:cNvPr>
          <p:cNvGrpSpPr/>
          <p:nvPr/>
        </p:nvGrpSpPr>
        <p:grpSpPr>
          <a:xfrm>
            <a:off x="8767010" y="2339028"/>
            <a:ext cx="1584331" cy="3015577"/>
            <a:chOff x="8084532" y="2339028"/>
            <a:chExt cx="1584331" cy="3015577"/>
          </a:xfrm>
        </p:grpSpPr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178573A7-977A-4668-8E6F-C8C8F54B6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4534" y="2339028"/>
              <a:ext cx="1584329" cy="13684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800" dirty="0">
                  <a:solidFill>
                    <a:srgbClr val="080808"/>
                  </a:solidFill>
                  <a:ea typeface="宋体" panose="02010600030101010101" pitchFamily="2" charset="-122"/>
                </a:rPr>
                <a:t>FTP</a:t>
              </a:r>
            </a:p>
            <a:p>
              <a:pPr algn="ctr"/>
              <a:r>
                <a:rPr kumimoji="1" lang="en-US" altLang="zh-CN" dirty="0">
                  <a:solidFill>
                    <a:srgbClr val="080808"/>
                  </a:solidFill>
                  <a:ea typeface="宋体" panose="02010600030101010101" pitchFamily="2" charset="-122"/>
                </a:rPr>
                <a:t>HTTP</a:t>
              </a:r>
            </a:p>
            <a:p>
              <a:pPr algn="ctr"/>
              <a:r>
                <a:rPr kumimoji="1" lang="en-US" altLang="zh-CN" sz="1800" dirty="0">
                  <a:solidFill>
                    <a:srgbClr val="080808"/>
                  </a:solidFill>
                  <a:ea typeface="宋体" panose="02010600030101010101" pitchFamily="2" charset="-122"/>
                </a:rPr>
                <a:t>Telnet</a:t>
              </a:r>
            </a:p>
            <a:p>
              <a:pPr algn="ctr"/>
              <a:r>
                <a:rPr kumimoji="1" lang="en-US" altLang="zh-CN" dirty="0">
                  <a:solidFill>
                    <a:srgbClr val="080808"/>
                  </a:solidFill>
                  <a:ea typeface="宋体" panose="02010600030101010101" pitchFamily="2" charset="-122"/>
                </a:rPr>
                <a:t>SMTP</a:t>
              </a:r>
              <a:endParaRPr kumimoji="1" lang="en-US" altLang="zh-CN" sz="1800" dirty="0">
                <a:solidFill>
                  <a:srgbClr val="080808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kumimoji="1" lang="en-US" altLang="zh-CN" sz="1800" dirty="0">
                  <a:solidFill>
                    <a:srgbClr val="080808"/>
                  </a:solidFill>
                  <a:ea typeface="宋体" panose="02010600030101010101" pitchFamily="2" charset="-122"/>
                </a:rPr>
                <a:t>…</a:t>
              </a:r>
              <a:endParaRPr kumimoji="1" lang="zh-CN" altLang="en-US" sz="1800" dirty="0">
                <a:solidFill>
                  <a:srgbClr val="080808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" name="Rectangle 12">
              <a:extLst>
                <a:ext uri="{FF2B5EF4-FFF2-40B4-BE49-F238E27FC236}">
                  <a16:creationId xmlns:a16="http://schemas.microsoft.com/office/drawing/2014/main" id="{5E4601B0-4CAC-4774-81D3-50E85C0EC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4533" y="3707453"/>
              <a:ext cx="1584329" cy="43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dirty="0">
                  <a:solidFill>
                    <a:srgbClr val="080808"/>
                  </a:solidFill>
                  <a:ea typeface="宋体" panose="02010600030101010101" pitchFamily="2" charset="-122"/>
                </a:rPr>
                <a:t>TCP, UDP</a:t>
              </a:r>
              <a:endParaRPr kumimoji="1" lang="zh-CN" altLang="en-US" sz="1800" dirty="0">
                <a:solidFill>
                  <a:srgbClr val="080808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A40683D3-10D0-4B7C-839C-C13BF963F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4533" y="4140840"/>
              <a:ext cx="1584329" cy="43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dirty="0">
                  <a:solidFill>
                    <a:srgbClr val="080808"/>
                  </a:solidFill>
                  <a:ea typeface="宋体" panose="02010600030101010101" pitchFamily="2" charset="-122"/>
                </a:rPr>
                <a:t>IP</a:t>
              </a:r>
              <a:endParaRPr kumimoji="1" lang="zh-CN" altLang="en-US" sz="1800" dirty="0">
                <a:solidFill>
                  <a:srgbClr val="080808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Rectangle 14">
              <a:extLst>
                <a:ext uri="{FF2B5EF4-FFF2-40B4-BE49-F238E27FC236}">
                  <a16:creationId xmlns:a16="http://schemas.microsoft.com/office/drawing/2014/main" id="{EBFD66AF-FED6-4EF1-B1EC-16B3BDBE8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4532" y="4562443"/>
              <a:ext cx="1584329" cy="7921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800" dirty="0">
                  <a:solidFill>
                    <a:srgbClr val="080808"/>
                  </a:solidFill>
                  <a:ea typeface="宋体" panose="02010600030101010101" pitchFamily="2" charset="-122"/>
                </a:rPr>
                <a:t>网络</a:t>
              </a:r>
              <a:r>
                <a:rPr kumimoji="1" lang="zh-CN" altLang="en-US" dirty="0">
                  <a:solidFill>
                    <a:srgbClr val="080808"/>
                  </a:solidFill>
                  <a:ea typeface="宋体" panose="02010600030101010101" pitchFamily="2" charset="-122"/>
                </a:rPr>
                <a:t>帧</a:t>
              </a:r>
              <a:endParaRPr kumimoji="1" lang="zh-CN" altLang="en-US" sz="1800" dirty="0">
                <a:solidFill>
                  <a:srgbClr val="080808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7" name="AutoShape 17">
            <a:extLst>
              <a:ext uri="{FF2B5EF4-FFF2-40B4-BE49-F238E27FC236}">
                <a16:creationId xmlns:a16="http://schemas.microsoft.com/office/drawing/2014/main" id="{D58BB0FF-F3B4-45C9-A061-8DA1DE404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398" y="4848000"/>
            <a:ext cx="2449519" cy="215900"/>
          </a:xfrm>
          <a:prstGeom prst="leftRightArrow">
            <a:avLst>
              <a:gd name="adj1" fmla="val 50000"/>
              <a:gd name="adj2" fmla="val 22691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AutoShape 18">
            <a:extLst>
              <a:ext uri="{FF2B5EF4-FFF2-40B4-BE49-F238E27FC236}">
                <a16:creationId xmlns:a16="http://schemas.microsoft.com/office/drawing/2014/main" id="{DADED1A4-FDEC-404F-9683-2D69A4C73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398" y="4271737"/>
            <a:ext cx="2449519" cy="215900"/>
          </a:xfrm>
          <a:prstGeom prst="leftRightArrow">
            <a:avLst>
              <a:gd name="adj1" fmla="val 50000"/>
              <a:gd name="adj2" fmla="val 22691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AutoShape 19">
            <a:extLst>
              <a:ext uri="{FF2B5EF4-FFF2-40B4-BE49-F238E27FC236}">
                <a16:creationId xmlns:a16="http://schemas.microsoft.com/office/drawing/2014/main" id="{4AD7ABBF-3301-4F87-89DC-5C0E16029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398" y="3768500"/>
            <a:ext cx="2449519" cy="215900"/>
          </a:xfrm>
          <a:prstGeom prst="leftRightArrow">
            <a:avLst>
              <a:gd name="adj1" fmla="val 50000"/>
              <a:gd name="adj2" fmla="val 22691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AutoShape 20">
            <a:extLst>
              <a:ext uri="{FF2B5EF4-FFF2-40B4-BE49-F238E27FC236}">
                <a16:creationId xmlns:a16="http://schemas.microsoft.com/office/drawing/2014/main" id="{5365B5C2-68F2-4A3F-AE29-61ACAFE33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398" y="2976337"/>
            <a:ext cx="2449519" cy="215900"/>
          </a:xfrm>
          <a:prstGeom prst="leftRightArrow">
            <a:avLst>
              <a:gd name="adj1" fmla="val 50000"/>
              <a:gd name="adj2" fmla="val 22691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81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822A8-745B-4721-B191-26B6414F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TCP/UDP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4E6EF-7150-45F6-BE85-BED38E91A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与</a:t>
            </a:r>
            <a:r>
              <a:rPr lang="en-US" altLang="zh-CN" dirty="0"/>
              <a:t>UDP</a:t>
            </a:r>
            <a:r>
              <a:rPr lang="zh-CN" altLang="en-US" dirty="0"/>
              <a:t>是传输层的两种数据传输协议，都基于</a:t>
            </a:r>
            <a:r>
              <a:rPr lang="en-US" altLang="zh-CN" dirty="0"/>
              <a:t>IP</a:t>
            </a:r>
            <a:r>
              <a:rPr lang="zh-CN" altLang="en-US" dirty="0"/>
              <a:t>地址和端口</a:t>
            </a:r>
            <a:endParaRPr lang="en-US" altLang="zh-CN" dirty="0"/>
          </a:p>
          <a:p>
            <a:r>
              <a:rPr lang="en-US" altLang="zh-CN" dirty="0"/>
              <a:t>TCP: (Transmission Control Protocol)</a:t>
            </a:r>
          </a:p>
          <a:p>
            <a:pPr lvl="1"/>
            <a:r>
              <a:rPr lang="zh-CN" altLang="en-US" dirty="0"/>
              <a:t>面向连接的传输协议</a:t>
            </a:r>
            <a:endParaRPr lang="en-US" altLang="zh-CN" dirty="0"/>
          </a:p>
          <a:p>
            <a:pPr lvl="1"/>
            <a:r>
              <a:rPr lang="zh-CN" altLang="en-US" dirty="0"/>
              <a:t>可靠性高</a:t>
            </a:r>
            <a:endParaRPr lang="en-US" altLang="zh-CN" dirty="0"/>
          </a:p>
          <a:p>
            <a:pPr lvl="1"/>
            <a:r>
              <a:rPr lang="zh-CN" altLang="en-US" dirty="0"/>
              <a:t>传输过程复杂，占用网络资源较多</a:t>
            </a:r>
            <a:endParaRPr lang="en-US" altLang="zh-CN" dirty="0"/>
          </a:p>
          <a:p>
            <a:r>
              <a:rPr lang="en-US" altLang="zh-CN" dirty="0"/>
              <a:t>UDP</a:t>
            </a:r>
            <a:r>
              <a:rPr lang="en-US" altLang="zh-CN" dirty="0">
                <a:sym typeface="Wingdings" panose="05000000000000000000" pitchFamily="2" charset="2"/>
              </a:rPr>
              <a:t>: (User Datagram Protocol)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不面向连接的传输协议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可靠性差</a:t>
            </a:r>
            <a:endParaRPr lang="en-US" altLang="zh-CN" dirty="0"/>
          </a:p>
          <a:p>
            <a:pPr lvl="1"/>
            <a:r>
              <a:rPr lang="zh-CN" altLang="en-US" dirty="0"/>
              <a:t>传输效率高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69C94E-8FBE-4C17-ACC8-A3E3E472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8EFCAB8-948A-4147-BA72-DC0BEE496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57782" y="2001079"/>
            <a:ext cx="2735638" cy="1981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63B35D5-809F-4424-857D-22BBB1D7C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336249" y="4236738"/>
            <a:ext cx="4315732" cy="213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3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56FDA-AB1E-47E0-B394-6C794747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1B411-11BE-4A88-B7B8-08D3F32A8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是一种特殊的</a:t>
            </a:r>
            <a:r>
              <a:rPr lang="en-US" altLang="zh-CN" dirty="0"/>
              <a:t>I/O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Socket</a:t>
            </a:r>
            <a:r>
              <a:rPr lang="zh-CN" altLang="en-US" dirty="0">
                <a:highlight>
                  <a:srgbClr val="FFFF00"/>
                </a:highlight>
              </a:rPr>
              <a:t>描述：</a:t>
            </a:r>
            <a:r>
              <a:rPr lang="en-US" altLang="zh-CN" dirty="0">
                <a:highlight>
                  <a:srgbClr val="FFFF00"/>
                </a:highlight>
              </a:rPr>
              <a:t>IP</a:t>
            </a:r>
            <a:r>
              <a:rPr lang="zh-CN" altLang="en-US" dirty="0">
                <a:highlight>
                  <a:srgbClr val="FFFF00"/>
                </a:highlight>
              </a:rPr>
              <a:t>地址</a:t>
            </a:r>
            <a:r>
              <a:rPr lang="en-US" altLang="zh-CN" dirty="0">
                <a:highlight>
                  <a:srgbClr val="FFFF00"/>
                </a:highlight>
              </a:rPr>
              <a:t>+</a:t>
            </a:r>
            <a:r>
              <a:rPr lang="zh-CN" altLang="en-US" dirty="0">
                <a:highlight>
                  <a:srgbClr val="FFFF00"/>
                </a:highlight>
              </a:rPr>
              <a:t>端口号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/>
              <a:t>一个完整的</a:t>
            </a:r>
            <a:r>
              <a:rPr lang="en-US" altLang="zh-CN" dirty="0"/>
              <a:t>socket</a:t>
            </a:r>
            <a:r>
              <a:rPr lang="zh-CN" altLang="en-US" dirty="0"/>
              <a:t>有一个本地唯一的</a:t>
            </a:r>
            <a:r>
              <a:rPr lang="en-US" altLang="zh-CN" dirty="0"/>
              <a:t>socket</a:t>
            </a:r>
            <a:r>
              <a:rPr lang="zh-CN" altLang="en-US" dirty="0"/>
              <a:t>号，由操作系统分配</a:t>
            </a:r>
            <a:endParaRPr lang="en-US" altLang="zh-CN" dirty="0"/>
          </a:p>
          <a:p>
            <a:r>
              <a:rPr lang="en-US" altLang="zh-CN" dirty="0"/>
              <a:t>Socket</a:t>
            </a:r>
            <a:r>
              <a:rPr lang="zh-CN" altLang="en-US" dirty="0"/>
              <a:t>是面向客户</a:t>
            </a:r>
            <a:r>
              <a:rPr lang="en-US" altLang="zh-CN" dirty="0"/>
              <a:t>/</a:t>
            </a:r>
            <a:r>
              <a:rPr lang="zh-CN" altLang="en-US" dirty="0"/>
              <a:t>服务器模型</a:t>
            </a:r>
            <a:r>
              <a:rPr lang="en-US" altLang="zh-CN" dirty="0"/>
              <a:t>(Client/Server)</a:t>
            </a:r>
            <a:r>
              <a:rPr lang="zh-CN" altLang="en-US" dirty="0"/>
              <a:t>而设计的</a:t>
            </a:r>
            <a:endParaRPr lang="en-US" altLang="zh-CN" dirty="0"/>
          </a:p>
          <a:p>
            <a:r>
              <a:rPr lang="zh-CN" altLang="en-US" dirty="0"/>
              <a:t>网络通信的进程可通过一个</a:t>
            </a:r>
            <a:r>
              <a:rPr lang="en-US" altLang="zh-CN" dirty="0"/>
              <a:t>socket</a:t>
            </a:r>
            <a:r>
              <a:rPr lang="zh-CN" altLang="en-US" dirty="0"/>
              <a:t>标识</a:t>
            </a:r>
            <a:endParaRPr lang="en-US" altLang="zh-CN" dirty="0"/>
          </a:p>
          <a:p>
            <a:r>
              <a:rPr lang="en-US" altLang="zh-CN" dirty="0"/>
              <a:t>Socket</a:t>
            </a:r>
            <a:r>
              <a:rPr lang="zh-CN" altLang="en-US" dirty="0"/>
              <a:t>可作为一种文件描述符实施读写操作</a:t>
            </a:r>
            <a:endParaRPr lang="en-US" altLang="zh-CN" dirty="0"/>
          </a:p>
          <a:p>
            <a:r>
              <a:rPr lang="zh-CN" altLang="en-US" dirty="0"/>
              <a:t>主要分为</a:t>
            </a:r>
            <a:r>
              <a:rPr lang="en-US" altLang="zh-CN" dirty="0"/>
              <a:t>TCP</a:t>
            </a:r>
            <a:r>
              <a:rPr lang="zh-CN" altLang="en-US" dirty="0"/>
              <a:t>和</a:t>
            </a:r>
            <a:r>
              <a:rPr lang="en-US" altLang="zh-CN" dirty="0"/>
              <a:t>UDP</a:t>
            </a:r>
            <a:r>
              <a:rPr lang="zh-CN" altLang="en-US" dirty="0"/>
              <a:t>两种通信方式，但不限于这两种方式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F64702-4416-42A2-B5A0-F024ACAF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6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4155C-357E-44E8-A3A3-3CA1A7C57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293" y="237067"/>
            <a:ext cx="10074272" cy="897467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通信流程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D12C10-3C1F-41DD-BA47-306D842E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CE2CF17-256F-47FF-9D55-310960D56F3F}"/>
              </a:ext>
            </a:extLst>
          </p:cNvPr>
          <p:cNvGrpSpPr/>
          <p:nvPr/>
        </p:nvGrpSpPr>
        <p:grpSpPr>
          <a:xfrm>
            <a:off x="3127511" y="1474567"/>
            <a:ext cx="6626089" cy="4689811"/>
            <a:chOff x="3127511" y="1474567"/>
            <a:chExt cx="6626089" cy="468981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0770478-7D83-4409-862A-40C538F52B2F}"/>
                </a:ext>
              </a:extLst>
            </p:cNvPr>
            <p:cNvSpPr/>
            <p:nvPr/>
          </p:nvSpPr>
          <p:spPr>
            <a:xfrm>
              <a:off x="3127513" y="1994452"/>
              <a:ext cx="1914938" cy="351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建立</a:t>
              </a:r>
              <a:r>
                <a:rPr lang="en-US" altLang="zh-CN" dirty="0"/>
                <a:t>socket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FEF35E4-FEC2-43B8-9665-E36D56BEEF64}"/>
                </a:ext>
              </a:extLst>
            </p:cNvPr>
            <p:cNvSpPr/>
            <p:nvPr/>
          </p:nvSpPr>
          <p:spPr>
            <a:xfrm>
              <a:off x="3127513" y="2752772"/>
              <a:ext cx="1914938" cy="351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绑定端口</a:t>
              </a:r>
              <a:r>
                <a:rPr lang="en-US" altLang="zh-CN" dirty="0"/>
                <a:t>bind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86686E7-8D81-4CC1-B5AF-C26CBA7ABAD6}"/>
                </a:ext>
              </a:extLst>
            </p:cNvPr>
            <p:cNvSpPr/>
            <p:nvPr/>
          </p:nvSpPr>
          <p:spPr>
            <a:xfrm>
              <a:off x="3127513" y="3483854"/>
              <a:ext cx="1914938" cy="351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监听</a:t>
              </a:r>
              <a:r>
                <a:rPr lang="en-US" altLang="zh-CN" dirty="0"/>
                <a:t>listen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D08B8B5-E70D-4B93-85B7-DFC611C369F4}"/>
                </a:ext>
              </a:extLst>
            </p:cNvPr>
            <p:cNvSpPr/>
            <p:nvPr/>
          </p:nvSpPr>
          <p:spPr>
            <a:xfrm>
              <a:off x="3127512" y="4161183"/>
              <a:ext cx="1914939" cy="351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响应请求</a:t>
              </a:r>
              <a:r>
                <a:rPr lang="en-US" altLang="zh-CN" dirty="0"/>
                <a:t>accept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FFE7CFE-F437-4561-B04E-370892F03226}"/>
                </a:ext>
              </a:extLst>
            </p:cNvPr>
            <p:cNvSpPr/>
            <p:nvPr/>
          </p:nvSpPr>
          <p:spPr>
            <a:xfrm>
              <a:off x="3127511" y="4847563"/>
              <a:ext cx="1914939" cy="625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接收数据</a:t>
              </a:r>
              <a:r>
                <a:rPr lang="en-US" altLang="zh-CN" dirty="0" err="1"/>
                <a:t>recv</a:t>
              </a:r>
              <a:endParaRPr lang="en-US" altLang="zh-CN" dirty="0"/>
            </a:p>
            <a:p>
              <a:pPr algn="ctr"/>
              <a:r>
                <a:rPr lang="zh-CN" altLang="en-US" dirty="0"/>
                <a:t>发送数据</a:t>
              </a:r>
              <a:r>
                <a:rPr lang="en-US" altLang="zh-CN" dirty="0"/>
                <a:t>send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DBF028F-0D50-4727-8948-39F6F2070670}"/>
                </a:ext>
              </a:extLst>
            </p:cNvPr>
            <p:cNvSpPr/>
            <p:nvPr/>
          </p:nvSpPr>
          <p:spPr>
            <a:xfrm>
              <a:off x="3127511" y="5808345"/>
              <a:ext cx="1914939" cy="351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关闭</a:t>
              </a:r>
              <a:r>
                <a:rPr lang="en-US" altLang="zh-CN" dirty="0"/>
                <a:t>close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8A227A3-553B-4268-A540-081AEBF997CF}"/>
                </a:ext>
              </a:extLst>
            </p:cNvPr>
            <p:cNvSpPr/>
            <p:nvPr/>
          </p:nvSpPr>
          <p:spPr>
            <a:xfrm>
              <a:off x="7838661" y="1994452"/>
              <a:ext cx="1914938" cy="351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建立</a:t>
              </a:r>
              <a:r>
                <a:rPr lang="en-US" altLang="zh-CN" dirty="0"/>
                <a:t>socket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BFACE29-2EC9-48C1-9DE6-A0DF7CE0133E}"/>
                </a:ext>
              </a:extLst>
            </p:cNvPr>
            <p:cNvSpPr/>
            <p:nvPr/>
          </p:nvSpPr>
          <p:spPr>
            <a:xfrm>
              <a:off x="7838661" y="4161182"/>
              <a:ext cx="1914938" cy="351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请求连接</a:t>
              </a:r>
              <a:r>
                <a:rPr lang="en-US" altLang="zh-CN" dirty="0"/>
                <a:t>connect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74D10F5-DCB0-46E0-840E-A17B97031014}"/>
                </a:ext>
              </a:extLst>
            </p:cNvPr>
            <p:cNvSpPr/>
            <p:nvPr/>
          </p:nvSpPr>
          <p:spPr>
            <a:xfrm>
              <a:off x="7838661" y="4847562"/>
              <a:ext cx="1914939" cy="625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发送数据</a:t>
              </a:r>
              <a:r>
                <a:rPr lang="en-US" altLang="zh-CN" dirty="0"/>
                <a:t>send</a:t>
              </a:r>
              <a:endParaRPr lang="zh-CN" altLang="en-US" dirty="0"/>
            </a:p>
            <a:p>
              <a:pPr algn="ctr"/>
              <a:r>
                <a:rPr lang="zh-CN" altLang="en-US" dirty="0"/>
                <a:t>接收数据</a:t>
              </a:r>
              <a:r>
                <a:rPr lang="en-US" altLang="zh-CN" dirty="0" err="1"/>
                <a:t>recv</a:t>
              </a:r>
              <a:endParaRPr lang="en-US" altLang="zh-CN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8DA9DAE-21E3-4E69-A718-E31CE6699D5A}"/>
                </a:ext>
              </a:extLst>
            </p:cNvPr>
            <p:cNvSpPr/>
            <p:nvPr/>
          </p:nvSpPr>
          <p:spPr>
            <a:xfrm>
              <a:off x="7838661" y="5813195"/>
              <a:ext cx="1914939" cy="351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关闭</a:t>
              </a:r>
              <a:r>
                <a:rPr lang="en-US" altLang="zh-CN" dirty="0"/>
                <a:t>close</a:t>
              </a:r>
              <a:endParaRPr lang="zh-CN" alt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9D0D555-EFDC-4F08-8708-5F14B22FAF7A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4084982" y="2345635"/>
              <a:ext cx="0" cy="4071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3E234DED-0CFC-4B10-A600-2CDAA4C9EFA5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084982" y="3103955"/>
              <a:ext cx="0" cy="3798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099886DF-2A4F-41C2-9078-850DE4DDA90B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4084982" y="3835037"/>
              <a:ext cx="0" cy="32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9501429-958E-4F1E-BA8A-55E8ABE5AB7D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4084981" y="4512366"/>
              <a:ext cx="1" cy="3351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F0638F8-6C2B-4340-B1DB-83F9A41E7669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4084981" y="5473148"/>
              <a:ext cx="0" cy="3351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73159FD-98CC-4285-A312-6FAB23CE93B4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8796130" y="2345635"/>
              <a:ext cx="0" cy="18155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3C4EDE0F-3483-4140-93AB-B4C3FAA71EBC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8796130" y="4512365"/>
              <a:ext cx="1" cy="3351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11F6D365-A2E8-427B-AFFA-18305DBC6661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>
              <a:off x="8796131" y="5473147"/>
              <a:ext cx="0" cy="3400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35D6B25F-8E2D-49C0-BB21-87E29FB4ACFE}"/>
                </a:ext>
              </a:extLst>
            </p:cNvPr>
            <p:cNvCxnSpPr>
              <a:cxnSpLocks/>
              <a:stCxn id="12" idx="1"/>
              <a:endCxn id="8" idx="3"/>
            </p:cNvCxnSpPr>
            <p:nvPr/>
          </p:nvCxnSpPr>
          <p:spPr>
            <a:xfrm flipH="1">
              <a:off x="5042451" y="4336774"/>
              <a:ext cx="27962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0164F23-9CF4-45E7-9BB7-D1AEFFF185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2451" y="5014102"/>
              <a:ext cx="27962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281E4C56-8231-4E7A-94F0-F240AB5A10AF}"/>
                </a:ext>
              </a:extLst>
            </p:cNvPr>
            <p:cNvCxnSpPr>
              <a:cxnSpLocks/>
            </p:cNvCxnSpPr>
            <p:nvPr/>
          </p:nvCxnSpPr>
          <p:spPr>
            <a:xfrm>
              <a:off x="5042450" y="5335635"/>
              <a:ext cx="27962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A810F2B-80A9-4B23-AB9F-0622B7DC8DA1}"/>
                </a:ext>
              </a:extLst>
            </p:cNvPr>
            <p:cNvSpPr txBox="1"/>
            <p:nvPr/>
          </p:nvSpPr>
          <p:spPr>
            <a:xfrm>
              <a:off x="3646398" y="147456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服务端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472CD9E-2204-475E-845B-00433E802917}"/>
                </a:ext>
              </a:extLst>
            </p:cNvPr>
            <p:cNvSpPr txBox="1"/>
            <p:nvPr/>
          </p:nvSpPr>
          <p:spPr>
            <a:xfrm>
              <a:off x="8357548" y="148571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客户端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4E49D2F-0C31-4750-A0AD-0F2E6CC72454}"/>
                </a:ext>
              </a:extLst>
            </p:cNvPr>
            <p:cNvSpPr txBox="1"/>
            <p:nvPr/>
          </p:nvSpPr>
          <p:spPr>
            <a:xfrm>
              <a:off x="5999920" y="4366989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连接建立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428444F-048D-4101-ADBF-F4A4B64092E5}"/>
                </a:ext>
              </a:extLst>
            </p:cNvPr>
            <p:cNvSpPr txBox="1"/>
            <p:nvPr/>
          </p:nvSpPr>
          <p:spPr>
            <a:xfrm>
              <a:off x="5969269" y="53418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数据传输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05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BFE6C-9DA8-4742-A55A-6371CF8A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通信流程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F5912E-57AF-4B3D-9950-4260E401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5D7616-D95B-410C-A405-BB42C30948FB}"/>
              </a:ext>
            </a:extLst>
          </p:cNvPr>
          <p:cNvSpPr/>
          <p:nvPr/>
        </p:nvSpPr>
        <p:spPr>
          <a:xfrm>
            <a:off x="2842591" y="1994452"/>
            <a:ext cx="2199860" cy="35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建立</a:t>
            </a:r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38C229-B097-48DB-A3F4-AFA62574C26B}"/>
              </a:ext>
            </a:extLst>
          </p:cNvPr>
          <p:cNvSpPr/>
          <p:nvPr/>
        </p:nvSpPr>
        <p:spPr>
          <a:xfrm>
            <a:off x="2842591" y="2752772"/>
            <a:ext cx="2199860" cy="35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绑定端口</a:t>
            </a:r>
            <a:r>
              <a:rPr lang="en-US" altLang="zh-CN" dirty="0"/>
              <a:t>bind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EA79FC-1C5C-4ED3-8996-8C1A7B8027AA}"/>
              </a:ext>
            </a:extLst>
          </p:cNvPr>
          <p:cNvSpPr/>
          <p:nvPr/>
        </p:nvSpPr>
        <p:spPr>
          <a:xfrm>
            <a:off x="2842591" y="3846290"/>
            <a:ext cx="2199857" cy="6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接收数据</a:t>
            </a:r>
            <a:r>
              <a:rPr lang="en-US" altLang="zh-CN" dirty="0" err="1"/>
              <a:t>recvfrom</a:t>
            </a:r>
            <a:endParaRPr lang="en-US" altLang="zh-CN" dirty="0"/>
          </a:p>
          <a:p>
            <a:pPr algn="ctr"/>
            <a:r>
              <a:rPr lang="zh-CN" altLang="en-US" dirty="0"/>
              <a:t>发送数据</a:t>
            </a:r>
            <a:r>
              <a:rPr lang="en-US" altLang="zh-CN" dirty="0" err="1"/>
              <a:t>sendto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B8069D-CD4E-4FF0-801D-A31CF3616140}"/>
              </a:ext>
            </a:extLst>
          </p:cNvPr>
          <p:cNvSpPr/>
          <p:nvPr/>
        </p:nvSpPr>
        <p:spPr>
          <a:xfrm>
            <a:off x="2842591" y="4807072"/>
            <a:ext cx="2199857" cy="35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关闭</a:t>
            </a:r>
            <a:r>
              <a:rPr lang="en-US" altLang="zh-CN" dirty="0"/>
              <a:t>close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AA94098-AF91-47FA-A2B4-EF8B375E8588}"/>
              </a:ext>
            </a:extLst>
          </p:cNvPr>
          <p:cNvSpPr/>
          <p:nvPr/>
        </p:nvSpPr>
        <p:spPr>
          <a:xfrm>
            <a:off x="7838660" y="1994452"/>
            <a:ext cx="2199851" cy="35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建立</a:t>
            </a:r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26C7C4-EABB-4ED0-AC28-B72805A32888}"/>
              </a:ext>
            </a:extLst>
          </p:cNvPr>
          <p:cNvSpPr/>
          <p:nvPr/>
        </p:nvSpPr>
        <p:spPr>
          <a:xfrm>
            <a:off x="7838659" y="3846289"/>
            <a:ext cx="2199854" cy="6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发送数据</a:t>
            </a:r>
            <a:r>
              <a:rPr lang="en-US" altLang="zh-CN" dirty="0" err="1"/>
              <a:t>sendto</a:t>
            </a:r>
            <a:endParaRPr lang="zh-CN" altLang="en-US" dirty="0"/>
          </a:p>
          <a:p>
            <a:pPr algn="ctr"/>
            <a:r>
              <a:rPr lang="zh-CN" altLang="en-US" dirty="0"/>
              <a:t>接收数据</a:t>
            </a:r>
            <a:r>
              <a:rPr lang="en-US" altLang="zh-CN" dirty="0" err="1"/>
              <a:t>recvfrom</a:t>
            </a:r>
            <a:endParaRPr lang="en-US" altLang="zh-CN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F8F6E68-0DA9-4453-90C0-04C2F9C2A71D}"/>
              </a:ext>
            </a:extLst>
          </p:cNvPr>
          <p:cNvSpPr/>
          <p:nvPr/>
        </p:nvSpPr>
        <p:spPr>
          <a:xfrm>
            <a:off x="7838659" y="4811922"/>
            <a:ext cx="2199852" cy="35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关闭</a:t>
            </a:r>
            <a:r>
              <a:rPr lang="en-US" altLang="zh-CN" dirty="0"/>
              <a:t>close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0C90B4B-7E0E-4F27-8FBE-399A65361E8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942521" y="2345635"/>
            <a:ext cx="0" cy="407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F55F19F-4168-4E9D-92E7-B53A7ECAE455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3942520" y="3103955"/>
            <a:ext cx="1" cy="742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0835BC1-EE3B-4D8B-B731-F6E84A50D55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942520" y="4471875"/>
            <a:ext cx="0" cy="335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F07377D-6741-4307-B0ED-61A6C771203E}"/>
              </a:ext>
            </a:extLst>
          </p:cNvPr>
          <p:cNvCxnSpPr>
            <a:cxnSpLocks/>
            <a:stCxn id="32" idx="2"/>
            <a:endCxn id="14" idx="0"/>
          </p:cNvCxnSpPr>
          <p:nvPr/>
        </p:nvCxnSpPr>
        <p:spPr>
          <a:xfrm>
            <a:off x="8938586" y="3103955"/>
            <a:ext cx="0" cy="742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9CAC1C1-697C-42F3-9ADF-2BCEBFAC9212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8938585" y="4471874"/>
            <a:ext cx="1" cy="340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7897A08-65A6-4668-82E7-2DB5B74A50CB}"/>
              </a:ext>
            </a:extLst>
          </p:cNvPr>
          <p:cNvCxnSpPr>
            <a:cxnSpLocks/>
          </p:cNvCxnSpPr>
          <p:nvPr/>
        </p:nvCxnSpPr>
        <p:spPr>
          <a:xfrm flipH="1">
            <a:off x="5042449" y="4012829"/>
            <a:ext cx="279621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92A8DA-06F2-486D-AF73-C4769865E656}"/>
              </a:ext>
            </a:extLst>
          </p:cNvPr>
          <p:cNvCxnSpPr>
            <a:cxnSpLocks/>
          </p:cNvCxnSpPr>
          <p:nvPr/>
        </p:nvCxnSpPr>
        <p:spPr>
          <a:xfrm>
            <a:off x="5042448" y="4334362"/>
            <a:ext cx="279621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3933B3B-A3F9-4B04-8866-FA9279ABCD09}"/>
              </a:ext>
            </a:extLst>
          </p:cNvPr>
          <p:cNvSpPr txBox="1"/>
          <p:nvPr/>
        </p:nvSpPr>
        <p:spPr>
          <a:xfrm>
            <a:off x="3646398" y="14745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服务端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4976455-D978-47E0-B567-00AF99EBB589}"/>
              </a:ext>
            </a:extLst>
          </p:cNvPr>
          <p:cNvSpPr txBox="1"/>
          <p:nvPr/>
        </p:nvSpPr>
        <p:spPr>
          <a:xfrm>
            <a:off x="8357548" y="14857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9F7EBED-5454-4DD1-91C1-EB9EB1386C1E}"/>
              </a:ext>
            </a:extLst>
          </p:cNvPr>
          <p:cNvSpPr txBox="1"/>
          <p:nvPr/>
        </p:nvSpPr>
        <p:spPr>
          <a:xfrm>
            <a:off x="5969267" y="43406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数据传输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A7DACE1-510B-43B5-AD31-53BDD9F2A695}"/>
              </a:ext>
            </a:extLst>
          </p:cNvPr>
          <p:cNvSpPr/>
          <p:nvPr/>
        </p:nvSpPr>
        <p:spPr>
          <a:xfrm>
            <a:off x="7838659" y="2752772"/>
            <a:ext cx="2199853" cy="35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绑定端口</a:t>
            </a:r>
            <a:r>
              <a:rPr lang="en-US" altLang="zh-CN" dirty="0"/>
              <a:t>bind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F5A66F5-0095-40C7-B1B3-48DF08406A3E}"/>
              </a:ext>
            </a:extLst>
          </p:cNvPr>
          <p:cNvCxnSpPr>
            <a:cxnSpLocks/>
            <a:stCxn id="12" idx="2"/>
            <a:endCxn id="32" idx="0"/>
          </p:cNvCxnSpPr>
          <p:nvPr/>
        </p:nvCxnSpPr>
        <p:spPr>
          <a:xfrm>
            <a:off x="8938586" y="2345635"/>
            <a:ext cx="0" cy="407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58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38DA3-28A8-4A2C-A466-62F3845D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  <a:r>
              <a:rPr lang="en-US" altLang="zh-CN" dirty="0"/>
              <a:t>/</a:t>
            </a:r>
            <a:r>
              <a:rPr lang="zh-CN" altLang="en-US" dirty="0"/>
              <a:t>服务端模式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456B7-916D-41D3-AB99-D06457962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服务器端：</a:t>
            </a:r>
            <a:endParaRPr lang="en-US" altLang="zh-CN" dirty="0"/>
          </a:p>
          <a:p>
            <a:pPr lvl="1"/>
            <a:r>
              <a:rPr lang="zh-CN" altLang="en-US" dirty="0"/>
              <a:t>建立一个</a:t>
            </a:r>
            <a:r>
              <a:rPr lang="en-US" altLang="zh-CN" dirty="0"/>
              <a:t>socket</a:t>
            </a:r>
            <a:r>
              <a:rPr lang="zh-CN" altLang="en-US" dirty="0"/>
              <a:t>，设置相应的</a:t>
            </a:r>
            <a:r>
              <a:rPr lang="en-US" altLang="zh-CN" dirty="0"/>
              <a:t>socket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/>
              <a:t>绑定某个本地端口，监听该端口，等待客户端请求</a:t>
            </a:r>
            <a:endParaRPr lang="en-US" altLang="zh-CN" dirty="0"/>
          </a:p>
          <a:p>
            <a:pPr lvl="1"/>
            <a:r>
              <a:rPr lang="zh-CN" altLang="en-US" dirty="0"/>
              <a:t>接收到客户端请求，创建一个新进程处理该请求，原进程继续监听</a:t>
            </a:r>
            <a:endParaRPr lang="en-US" altLang="zh-CN" dirty="0"/>
          </a:p>
          <a:p>
            <a:pPr lvl="1"/>
            <a:r>
              <a:rPr lang="zh-CN" altLang="en-US" dirty="0"/>
              <a:t>新进程在服务完成后关闭连接，终止运行</a:t>
            </a:r>
            <a:endParaRPr lang="en-US" altLang="zh-CN" dirty="0"/>
          </a:p>
          <a:p>
            <a:pPr lvl="1"/>
            <a:r>
              <a:rPr lang="zh-CN" altLang="en-US" dirty="0"/>
              <a:t>关闭服务器</a:t>
            </a:r>
            <a:endParaRPr lang="en-US" altLang="zh-CN" dirty="0"/>
          </a:p>
          <a:p>
            <a:r>
              <a:rPr lang="zh-CN" altLang="en-US" dirty="0"/>
              <a:t>客户端：</a:t>
            </a:r>
            <a:endParaRPr lang="en-US" altLang="zh-CN" dirty="0"/>
          </a:p>
          <a:p>
            <a:pPr lvl="1"/>
            <a:r>
              <a:rPr lang="zh-CN" altLang="en-US" dirty="0"/>
              <a:t>建立一个</a:t>
            </a:r>
            <a:r>
              <a:rPr lang="en-US" altLang="zh-CN" dirty="0"/>
              <a:t>socket</a:t>
            </a:r>
            <a:r>
              <a:rPr lang="zh-CN" altLang="en-US" dirty="0"/>
              <a:t>，设置</a:t>
            </a:r>
            <a:r>
              <a:rPr lang="en-US" altLang="zh-CN" dirty="0"/>
              <a:t>socket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/>
              <a:t>向服务器发送连接请求，连接到服务器端</a:t>
            </a:r>
            <a:r>
              <a:rPr lang="en-US" altLang="zh-CN" dirty="0"/>
              <a:t>socket</a:t>
            </a:r>
          </a:p>
          <a:p>
            <a:pPr lvl="1"/>
            <a:r>
              <a:rPr lang="zh-CN" altLang="en-US" dirty="0"/>
              <a:t>连接建立后与服务器通信</a:t>
            </a:r>
            <a:endParaRPr lang="en-US" altLang="zh-CN" dirty="0"/>
          </a:p>
          <a:p>
            <a:pPr lvl="1"/>
            <a:r>
              <a:rPr lang="zh-CN" altLang="en-US" dirty="0"/>
              <a:t>关闭连接，终止运行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FCEEB9-E269-40DF-9CDC-76835DE5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3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4DD58-D0DD-4EED-8292-95C7AAF1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编程 </a:t>
            </a:r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DBB49-4B56-4C36-A925-046312910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494423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建立</a:t>
            </a:r>
            <a:r>
              <a:rPr lang="en-US" altLang="zh-CN" dirty="0"/>
              <a:t>socket</a:t>
            </a:r>
          </a:p>
          <a:p>
            <a:pPr lvl="1"/>
            <a:r>
              <a:rPr lang="zh-CN" altLang="en-US" dirty="0"/>
              <a:t>头文件：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int socket(int domain, int type, int protocol);</a:t>
            </a:r>
          </a:p>
          <a:p>
            <a:pPr lvl="1"/>
            <a:r>
              <a:rPr lang="en-US" altLang="zh-CN" dirty="0"/>
              <a:t>domain:   </a:t>
            </a:r>
            <a:r>
              <a:rPr lang="en-US" altLang="zh-CN" dirty="0">
                <a:solidFill>
                  <a:srgbClr val="FF0000"/>
                </a:solidFill>
              </a:rPr>
              <a:t>AF_INET</a:t>
            </a:r>
            <a:r>
              <a:rPr lang="en-US" altLang="zh-CN" dirty="0"/>
              <a:t>		IPV4</a:t>
            </a:r>
            <a:r>
              <a:rPr lang="zh-CN" altLang="en-US" dirty="0"/>
              <a:t>协议</a:t>
            </a:r>
            <a:br>
              <a:rPr lang="en-US" altLang="zh-CN" dirty="0"/>
            </a:br>
            <a:r>
              <a:rPr lang="en-US" altLang="zh-CN" dirty="0"/>
              <a:t>			AF_INET6		IPV6</a:t>
            </a:r>
            <a:r>
              <a:rPr lang="zh-CN" altLang="en-US" dirty="0"/>
              <a:t>协议</a:t>
            </a:r>
            <a:br>
              <a:rPr lang="en-US" altLang="zh-CN" dirty="0"/>
            </a:br>
            <a:r>
              <a:rPr lang="en-US" altLang="zh-CN" dirty="0"/>
              <a:t>			AF_LOCAL		</a:t>
            </a:r>
            <a:r>
              <a:rPr lang="zh-CN" altLang="en-US" dirty="0"/>
              <a:t>域协议</a:t>
            </a:r>
            <a:br>
              <a:rPr lang="en-US" altLang="zh-CN" dirty="0"/>
            </a:br>
            <a:r>
              <a:rPr lang="en-US" altLang="zh-CN" dirty="0"/>
              <a:t>			AF_ROUTE		</a:t>
            </a:r>
            <a:r>
              <a:rPr lang="zh-CN" altLang="en-US" dirty="0"/>
              <a:t>路由套接字</a:t>
            </a:r>
            <a:br>
              <a:rPr lang="en-US" altLang="zh-CN" dirty="0"/>
            </a:br>
            <a:r>
              <a:rPr lang="en-US" altLang="zh-CN" dirty="0"/>
              <a:t>			AF_KEY		</a:t>
            </a:r>
            <a:r>
              <a:rPr lang="zh-CN" altLang="en-US" dirty="0"/>
              <a:t>密钥套接字</a:t>
            </a:r>
            <a:endParaRPr lang="en-US" altLang="zh-CN" dirty="0"/>
          </a:p>
          <a:p>
            <a:pPr lvl="1"/>
            <a:r>
              <a:rPr lang="en-US" altLang="zh-CN" dirty="0"/>
              <a:t>type: </a:t>
            </a:r>
            <a:r>
              <a:rPr lang="en-US" altLang="zh-CN" dirty="0">
                <a:solidFill>
                  <a:srgbClr val="FF0000"/>
                </a:solidFill>
              </a:rPr>
              <a:t>SOCK_STREAM</a:t>
            </a:r>
            <a:r>
              <a:rPr lang="en-US" altLang="zh-CN" dirty="0"/>
              <a:t>	</a:t>
            </a:r>
            <a:r>
              <a:rPr lang="zh-CN" altLang="en-US" dirty="0"/>
              <a:t>数据流套接字</a:t>
            </a:r>
            <a:br>
              <a:rPr lang="en-US" altLang="zh-CN" dirty="0"/>
            </a:br>
            <a:r>
              <a:rPr lang="en-US" altLang="zh-CN" dirty="0"/>
              <a:t>		SOCK_DGRAM		</a:t>
            </a:r>
            <a:r>
              <a:rPr lang="zh-CN" altLang="en-US" dirty="0"/>
              <a:t>数据报文套接字</a:t>
            </a:r>
            <a:br>
              <a:rPr lang="en-US" altLang="zh-CN" dirty="0"/>
            </a:br>
            <a:r>
              <a:rPr lang="en-US" altLang="zh-CN" dirty="0"/>
              <a:t>		SOCK_RAW		</a:t>
            </a:r>
            <a:r>
              <a:rPr lang="zh-CN" altLang="en-US" dirty="0"/>
              <a:t>原始套接字</a:t>
            </a:r>
            <a:endParaRPr lang="en-US" altLang="zh-CN" dirty="0"/>
          </a:p>
          <a:p>
            <a:pPr lvl="1"/>
            <a:r>
              <a:rPr lang="en-US" altLang="zh-CN" dirty="0"/>
              <a:t>protocol:  </a:t>
            </a:r>
            <a:r>
              <a:rPr lang="zh-CN" altLang="en-US" dirty="0"/>
              <a:t>设为</a:t>
            </a:r>
            <a:r>
              <a:rPr lang="en-US" altLang="zh-CN" dirty="0"/>
              <a:t>0</a:t>
            </a:r>
            <a:r>
              <a:rPr lang="zh-CN" altLang="en-US" dirty="0"/>
              <a:t>，表示自动选择</a:t>
            </a:r>
            <a:endParaRPr lang="en-US" altLang="zh-CN" dirty="0"/>
          </a:p>
          <a:p>
            <a:pPr lvl="1"/>
            <a:r>
              <a:rPr lang="zh-CN" altLang="en-US" dirty="0"/>
              <a:t>返回值：成功时返回</a:t>
            </a:r>
            <a:r>
              <a:rPr lang="en-US" altLang="zh-CN" dirty="0"/>
              <a:t>socket</a:t>
            </a:r>
            <a:r>
              <a:rPr lang="zh-CN" altLang="en-US" dirty="0"/>
              <a:t>描述符；失败时返回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ABE6A7-4A44-456E-9197-B7CAB9CB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17D621-38DF-43DF-97B3-3E99A727581C}"/>
              </a:ext>
            </a:extLst>
          </p:cNvPr>
          <p:cNvSpPr/>
          <p:nvPr/>
        </p:nvSpPr>
        <p:spPr>
          <a:xfrm>
            <a:off x="3385931" y="1608339"/>
            <a:ext cx="31341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#include&lt;sys/</a:t>
            </a:r>
            <a:r>
              <a:rPr lang="en-US" altLang="zh-CN" dirty="0" err="1"/>
              <a:t>types.h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#include&lt;sys/</a:t>
            </a:r>
            <a:r>
              <a:rPr lang="en-US" altLang="zh-CN" dirty="0" err="1"/>
              <a:t>socket.h</a:t>
            </a:r>
            <a:r>
              <a:rPr lang="en-US" altLang="zh-C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06756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22829</TotalTime>
  <Words>1575</Words>
  <Application>Microsoft Office PowerPoint</Application>
  <PresentationFormat>宽屏</PresentationFormat>
  <Paragraphs>233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Wingdings</vt:lpstr>
      <vt:lpstr>视差</vt:lpstr>
      <vt:lpstr>第七章    Linux 网络编程</vt:lpstr>
      <vt:lpstr>Outline</vt:lpstr>
      <vt:lpstr>TCP/IP网络架构</vt:lpstr>
      <vt:lpstr>TCP/UDP</vt:lpstr>
      <vt:lpstr>Socket</vt:lpstr>
      <vt:lpstr>TCP通信流程</vt:lpstr>
      <vt:lpstr>UDP通信流程</vt:lpstr>
      <vt:lpstr>客户端/服务端模式</vt:lpstr>
      <vt:lpstr>TCP编程 I</vt:lpstr>
      <vt:lpstr>TCP编程 II</vt:lpstr>
      <vt:lpstr>TCP编程 III</vt:lpstr>
      <vt:lpstr>TCP编程 IV</vt:lpstr>
      <vt:lpstr>主机字节序和网络字节序</vt:lpstr>
      <vt:lpstr>主机名和IP地址</vt:lpstr>
      <vt:lpstr>TCP编程实例</vt:lpstr>
      <vt:lpstr>UDP编程</vt:lpstr>
      <vt:lpstr>UDP编程实例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应用编程 课程介绍</dc:title>
  <dc:creator>qin li</dc:creator>
  <cp:lastModifiedBy>iiii yyyy</cp:lastModifiedBy>
  <cp:revision>970</cp:revision>
  <dcterms:created xsi:type="dcterms:W3CDTF">2016-08-19T07:13:45Z</dcterms:created>
  <dcterms:modified xsi:type="dcterms:W3CDTF">2024-12-28T10:31:10Z</dcterms:modified>
</cp:coreProperties>
</file>